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2" r:id="rId2"/>
    <p:sldId id="262" r:id="rId3"/>
    <p:sldId id="302" r:id="rId4"/>
    <p:sldId id="303" r:id="rId5"/>
    <p:sldId id="309" r:id="rId6"/>
    <p:sldId id="310" r:id="rId7"/>
    <p:sldId id="313" r:id="rId8"/>
    <p:sldId id="315" r:id="rId9"/>
    <p:sldId id="314" r:id="rId10"/>
    <p:sldId id="316" r:id="rId11"/>
    <p:sldId id="318" r:id="rId12"/>
    <p:sldId id="285" r:id="rId13"/>
    <p:sldId id="319" r:id="rId14"/>
    <p:sldId id="287" r:id="rId15"/>
    <p:sldId id="296" r:id="rId16"/>
    <p:sldId id="300" r:id="rId17"/>
    <p:sldId id="294" r:id="rId18"/>
    <p:sldId id="320" r:id="rId19"/>
    <p:sldId id="321" r:id="rId20"/>
    <p:sldId id="322" r:id="rId21"/>
    <p:sldId id="325" r:id="rId22"/>
    <p:sldId id="323" r:id="rId23"/>
    <p:sldId id="324" r:id="rId24"/>
    <p:sldId id="292" r:id="rId25"/>
    <p:sldId id="277" r:id="rId26"/>
    <p:sldId id="326" r:id="rId27"/>
    <p:sldId id="269" r:id="rId28"/>
  </p:sldIdLst>
  <p:sldSz cx="9144000" cy="6858000" type="screen4x3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1C2E"/>
    <a:srgbClr val="535353"/>
    <a:srgbClr val="8788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7976" autoAdjust="0"/>
  </p:normalViewPr>
  <p:slideViewPr>
    <p:cSldViewPr snapToGrid="0">
      <p:cViewPr varScale="1">
        <p:scale>
          <a:sx n="83" d="100"/>
          <a:sy n="83" d="100"/>
        </p:scale>
        <p:origin x="-1146" y="-78"/>
      </p:cViewPr>
      <p:guideLst>
        <p:guide orient="horz" pos="3630"/>
        <p:guide orient="horz" pos="888"/>
        <p:guide pos="5552"/>
        <p:guide pos="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6" d="100"/>
          <a:sy n="46" d="100"/>
        </p:scale>
        <p:origin x="-1956" y="-102"/>
      </p:cViewPr>
      <p:guideLst>
        <p:guide orient="horz" pos="3143"/>
        <p:guide pos="215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Tabelle1!$A$2</c:f>
              <c:strCache>
                <c:ptCount val="1"/>
                <c:pt idx="0">
                  <c:v>long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390</a:t>
                    </a:r>
                    <a:endParaRPr lang="en-US" dirty="0"/>
                  </a:p>
                </c:rich>
              </c:tx>
              <c:showVal val="1"/>
            </c:dLbl>
            <c:showVal val="1"/>
          </c:dLbls>
          <c:cat>
            <c:strRef>
              <c:f>Tabelle1!$B$1:$C$1</c:f>
              <c:strCache>
                <c:ptCount val="2"/>
                <c:pt idx="0">
                  <c:v>One Thread</c:v>
                </c:pt>
                <c:pt idx="1">
                  <c:v>Two Threads</c:v>
                </c:pt>
              </c:strCache>
            </c:strRef>
          </c:cat>
          <c:val>
            <c:numRef>
              <c:f>Tabelle1!$B$2:$C$2</c:f>
              <c:numCache>
                <c:formatCode>General</c:formatCode>
                <c:ptCount val="2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Tabelle1!$A$3</c:f>
              <c:strCache>
                <c:ptCount val="1"/>
                <c:pt idx="0">
                  <c:v>volatile long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7330</a:t>
                    </a:r>
                    <a:endParaRPr lang="en-US" dirty="0"/>
                  </a:p>
                </c:rich>
              </c:tx>
              <c:showVal val="1"/>
            </c:dLbl>
            <c:showVal val="1"/>
          </c:dLbls>
          <c:cat>
            <c:strRef>
              <c:f>Tabelle1!$B$1:$C$1</c:f>
              <c:strCache>
                <c:ptCount val="2"/>
                <c:pt idx="0">
                  <c:v>One Thread</c:v>
                </c:pt>
                <c:pt idx="1">
                  <c:v>Two Threads</c:v>
                </c:pt>
              </c:strCache>
            </c:strRef>
          </c:cat>
          <c:val>
            <c:numRef>
              <c:f>Tabelle1!$B$3:$C$3</c:f>
              <c:numCache>
                <c:formatCode>General</c:formatCode>
                <c:ptCount val="2"/>
                <c:pt idx="0">
                  <c:v>7330</c:v>
                </c:pt>
              </c:numCache>
            </c:numRef>
          </c:val>
        </c:ser>
        <c:ser>
          <c:idx val="2"/>
          <c:order val="2"/>
          <c:tx>
            <c:strRef>
              <c:f>Tabelle1!$A$4</c:f>
              <c:strCache>
                <c:ptCount val="1"/>
                <c:pt idx="0">
                  <c:v>AtomicLong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9125</a:t>
                    </a:r>
                    <a:endParaRPr lang="en-US" dirty="0"/>
                  </a:p>
                </c:rich>
              </c:tx>
              <c:showVal val="1"/>
            </c:dLbl>
            <c:showVal val="1"/>
          </c:dLbls>
          <c:cat>
            <c:strRef>
              <c:f>Tabelle1!$B$1:$C$1</c:f>
              <c:strCache>
                <c:ptCount val="2"/>
                <c:pt idx="0">
                  <c:v>One Thread</c:v>
                </c:pt>
                <c:pt idx="1">
                  <c:v>Two Threads</c:v>
                </c:pt>
              </c:strCache>
            </c:strRef>
          </c:cat>
          <c:val>
            <c:numRef>
              <c:f>Tabelle1!$B$4:$C$4</c:f>
              <c:numCache>
                <c:formatCode>General</c:formatCode>
                <c:ptCount val="2"/>
                <c:pt idx="0">
                  <c:v>9125</c:v>
                </c:pt>
                <c:pt idx="1">
                  <c:v>20008</c:v>
                </c:pt>
              </c:numCache>
            </c:numRef>
          </c:val>
        </c:ser>
        <c:ser>
          <c:idx val="3"/>
          <c:order val="3"/>
          <c:tx>
            <c:strRef>
              <c:f>Tabelle1!$A$5</c:f>
              <c:strCache>
                <c:ptCount val="1"/>
                <c:pt idx="0">
                  <c:v>Lock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cat>
            <c:strRef>
              <c:f>Tabelle1!$B$1:$C$1</c:f>
              <c:strCache>
                <c:ptCount val="2"/>
                <c:pt idx="0">
                  <c:v>One Thread</c:v>
                </c:pt>
                <c:pt idx="1">
                  <c:v>Two Threads</c:v>
                </c:pt>
              </c:strCache>
            </c:strRef>
          </c:cat>
          <c:val>
            <c:numRef>
              <c:f>Tabelle1!$B$5:$C$5</c:f>
              <c:numCache>
                <c:formatCode>General</c:formatCode>
                <c:ptCount val="2"/>
                <c:pt idx="0">
                  <c:v>19466</c:v>
                </c:pt>
                <c:pt idx="1">
                  <c:v>38612</c:v>
                </c:pt>
              </c:numCache>
            </c:numRef>
          </c:val>
        </c:ser>
        <c:dLbls>
          <c:showVal val="1"/>
        </c:dLbls>
        <c:axId val="49095424"/>
        <c:axId val="49133440"/>
      </c:barChart>
      <c:catAx>
        <c:axId val="49095424"/>
        <c:scaling>
          <c:orientation val="minMax"/>
        </c:scaling>
        <c:axPos val="b"/>
        <c:tickLblPos val="nextTo"/>
        <c:crossAx val="49133440"/>
        <c:crosses val="autoZero"/>
        <c:auto val="1"/>
        <c:lblAlgn val="ctr"/>
        <c:lblOffset val="100"/>
      </c:catAx>
      <c:valAx>
        <c:axId val="49133440"/>
        <c:scaling>
          <c:orientation val="minMax"/>
        </c:scaling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tickLblPos val="nextTo"/>
        <c:crossAx val="49095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80354473354508"/>
          <c:y val="3.978155956311924E-2"/>
          <c:w val="0.12196455266455172"/>
          <c:h val="0.46882397764795736"/>
        </c:manualLayout>
      </c:layout>
    </c:legend>
    <c:plotVisOnly val="1"/>
    <c:dispBlanksAs val="gap"/>
  </c:chart>
  <c:txPr>
    <a:bodyPr/>
    <a:lstStyle/>
    <a:p>
      <a:pPr>
        <a:defRPr sz="1200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Tabelle1!$A$2</c:f>
              <c:strCache>
                <c:ptCount val="1"/>
                <c:pt idx="0">
                  <c:v>Throughput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Val val="1"/>
          </c:dLbls>
          <c:cat>
            <c:strRef>
              <c:f>Tabelle1!$B$1:$C$1</c:f>
              <c:strCache>
                <c:ptCount val="2"/>
                <c:pt idx="0">
                  <c:v>LinkedBlockingQueue</c:v>
                </c:pt>
                <c:pt idx="1">
                  <c:v>Disruptor</c:v>
                </c:pt>
              </c:strCache>
            </c:strRef>
          </c:cat>
          <c:val>
            <c:numRef>
              <c:f>Tabelle1!$B$2:$C$2</c:f>
              <c:numCache>
                <c:formatCode>#,##0</c:formatCode>
                <c:ptCount val="2"/>
                <c:pt idx="0">
                  <c:v>1442106</c:v>
                </c:pt>
                <c:pt idx="1">
                  <c:v>5818542</c:v>
                </c:pt>
              </c:numCache>
            </c:numRef>
          </c:val>
        </c:ser>
        <c:dLbls>
          <c:showVal val="1"/>
        </c:dLbls>
        <c:axId val="79457280"/>
        <c:axId val="79467264"/>
      </c:barChart>
      <c:catAx>
        <c:axId val="79457280"/>
        <c:scaling>
          <c:orientation val="minMax"/>
        </c:scaling>
        <c:axPos val="b"/>
        <c:tickLblPos val="nextTo"/>
        <c:crossAx val="79467264"/>
        <c:crosses val="autoZero"/>
        <c:auto val="1"/>
        <c:lblAlgn val="ctr"/>
        <c:lblOffset val="100"/>
      </c:catAx>
      <c:valAx>
        <c:axId val="79467264"/>
        <c:scaling>
          <c:orientation val="minMax"/>
        </c:scaling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#,##0" sourceLinked="1"/>
        <c:tickLblPos val="nextTo"/>
        <c:crossAx val="7945728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200"/>
      </a:pPr>
      <a:endParaRPr lang="en-US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pPr/>
              <a:t>28.04.2012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9105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6853185" cy="514134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308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79369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056214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056214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056214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if</a:t>
            </a:r>
            <a:r>
              <a:rPr lang="de-CH" dirty="0" smtClean="0"/>
              <a:t> time:</a:t>
            </a:r>
          </a:p>
          <a:p>
            <a:r>
              <a:rPr lang="de-CH" dirty="0" smtClean="0"/>
              <a:t>---------------</a:t>
            </a:r>
          </a:p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producer</a:t>
            </a:r>
            <a:r>
              <a:rPr lang="de-CH" dirty="0" smtClean="0"/>
              <a:t>: no </a:t>
            </a:r>
            <a:r>
              <a:rPr lang="de-CH" dirty="0" err="1" smtClean="0"/>
              <a:t>contention</a:t>
            </a:r>
            <a:r>
              <a:rPr lang="de-CH" dirty="0" err="1" smtClean="0">
                <a:sym typeface="Wingdings" pitchFamily="2" charset="2"/>
              </a:rPr>
              <a:t>no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locks</a:t>
            </a:r>
            <a:r>
              <a:rPr lang="de-CH" baseline="0" dirty="0" smtClean="0">
                <a:sym typeface="Wingdings" pitchFamily="2" charset="2"/>
              </a:rPr>
              <a:t> / no </a:t>
            </a:r>
            <a:r>
              <a:rPr lang="de-CH" baseline="0" dirty="0" err="1" smtClean="0">
                <a:sym typeface="Wingdings" pitchFamily="2" charset="2"/>
              </a:rPr>
              <a:t>need</a:t>
            </a:r>
            <a:r>
              <a:rPr lang="de-CH" baseline="0" dirty="0" smtClean="0">
                <a:sym typeface="Wingdings" pitchFamily="2" charset="2"/>
              </a:rPr>
              <a:t> </a:t>
            </a:r>
            <a:r>
              <a:rPr lang="de-CH" baseline="0" dirty="0" err="1" smtClean="0">
                <a:sym typeface="Wingdings" pitchFamily="2" charset="2"/>
              </a:rPr>
              <a:t>for</a:t>
            </a:r>
            <a:r>
              <a:rPr lang="de-CH" baseline="0" dirty="0" smtClean="0">
                <a:sym typeface="Wingdings" pitchFamily="2" charset="2"/>
              </a:rPr>
              <a:t> CAS</a:t>
            </a:r>
            <a:endParaRPr lang="de-CH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8450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030953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60327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29536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0851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baseline="0" dirty="0" err="1" smtClean="0"/>
              <a:t>Passing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immutable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Objects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Update Model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one</a:t>
            </a:r>
            <a:r>
              <a:rPr lang="de-CH" baseline="0" dirty="0" smtClean="0"/>
              <a:t> </a:t>
            </a:r>
            <a:r>
              <a:rPr lang="de-CH" baseline="0" smtClean="0"/>
              <a:t>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Separates a </a:t>
            </a:r>
            <a:r>
              <a:rPr lang="de-CH" dirty="0" err="1" smtClean="0"/>
              <a:t>complex</a:t>
            </a:r>
            <a:r>
              <a:rPr lang="de-CH" dirty="0" smtClean="0"/>
              <a:t> </a:t>
            </a:r>
            <a:r>
              <a:rPr lang="de-CH" dirty="0" err="1" smtClean="0"/>
              <a:t>event-driven</a:t>
            </a:r>
            <a:r>
              <a:rPr lang="de-CH" dirty="0" smtClean="0"/>
              <a:t> </a:t>
            </a: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a </a:t>
            </a:r>
            <a:r>
              <a:rPr lang="de-CH" dirty="0" err="1" smtClean="0"/>
              <a:t>set</a:t>
            </a:r>
            <a:r>
              <a:rPr lang="de-CH" dirty="0" smtClean="0"/>
              <a:t> of </a:t>
            </a:r>
            <a:r>
              <a:rPr lang="de-CH" dirty="0" err="1" smtClean="0"/>
              <a:t>stages</a:t>
            </a:r>
            <a:r>
              <a:rPr lang="de-CH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Separate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parts</a:t>
            </a:r>
            <a:r>
              <a:rPr lang="de-CH" baseline="0" dirty="0" smtClean="0"/>
              <a:t> of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system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queues</a:t>
            </a:r>
            <a:r>
              <a:rPr lang="de-CH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Effects</a:t>
            </a:r>
            <a:r>
              <a:rPr lang="de-CH" dirty="0" smtClean="0"/>
              <a:t> of volatile (</a:t>
            </a:r>
            <a:r>
              <a:rPr lang="de-CH" dirty="0" err="1" smtClean="0"/>
              <a:t>reordering</a:t>
            </a:r>
            <a:r>
              <a:rPr lang="de-CH" dirty="0" smtClean="0"/>
              <a:t>, </a:t>
            </a:r>
            <a:r>
              <a:rPr lang="de-CH" dirty="0" err="1" smtClean="0"/>
              <a:t>visibility</a:t>
            </a:r>
            <a:r>
              <a:rPr lang="de-CH" dirty="0" smtClean="0"/>
              <a:t>)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baseline="0" dirty="0" err="1" smtClean="0"/>
              <a:t>How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AtomicLong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working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Different </a:t>
            </a:r>
            <a:r>
              <a:rPr lang="de-CH" baseline="0" dirty="0" err="1" smtClean="0"/>
              <a:t>types</a:t>
            </a:r>
            <a:r>
              <a:rPr lang="de-CH" baseline="0" dirty="0" smtClean="0"/>
              <a:t> of lock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None/>
            </a:pPr>
            <a:r>
              <a:rPr lang="de-CH" b="1" baseline="0" dirty="0" err="1" smtClean="0"/>
              <a:t>Reordering</a:t>
            </a:r>
            <a:endParaRPr lang="de-CH" b="1" baseline="0" dirty="0" smtClean="0"/>
          </a:p>
          <a:p>
            <a:pPr>
              <a:buFont typeface="Arial" pitchFamily="34" charset="0"/>
              <a:buNone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a = 1;</a:t>
            </a:r>
          </a:p>
          <a:p>
            <a:pPr>
              <a:buFont typeface="Arial" pitchFamily="34" charset="0"/>
              <a:buNone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b = 2;</a:t>
            </a:r>
          </a:p>
          <a:p>
            <a:pPr>
              <a:buFont typeface="Arial" pitchFamily="34" charset="0"/>
              <a:buNone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x = 3;</a:t>
            </a:r>
          </a:p>
          <a:p>
            <a:pPr>
              <a:buFont typeface="Arial" pitchFamily="34" charset="0"/>
              <a:buNone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y = 4;</a:t>
            </a:r>
          </a:p>
          <a:p>
            <a:pPr>
              <a:buFont typeface="Arial" pitchFamily="34" charset="0"/>
              <a:buNone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result01 = a * b;</a:t>
            </a:r>
          </a:p>
          <a:p>
            <a:pPr>
              <a:buFont typeface="Arial" pitchFamily="34" charset="0"/>
              <a:buNone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result02 = x * y;</a:t>
            </a:r>
          </a:p>
          <a:p>
            <a:pPr>
              <a:buFont typeface="Arial" pitchFamily="34" charset="0"/>
              <a:buNone/>
            </a:pPr>
            <a:r>
              <a:rPr lang="de-CH" b="0" dirty="0" smtClean="0"/>
              <a:t>--------------------------------------</a:t>
            </a:r>
          </a:p>
          <a:p>
            <a:pPr>
              <a:buFont typeface="Arial" pitchFamily="34" charset="0"/>
              <a:buNone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a = 1;</a:t>
            </a:r>
          </a:p>
          <a:p>
            <a:pPr>
              <a:buFont typeface="Arial" pitchFamily="34" charset="0"/>
              <a:buNone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b = 2;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result01 = a * b;</a:t>
            </a:r>
            <a:endParaRPr lang="de-CH" b="0" dirty="0" smtClean="0"/>
          </a:p>
          <a:p>
            <a:pPr>
              <a:buFont typeface="Arial" pitchFamily="34" charset="0"/>
              <a:buNone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x = 3;</a:t>
            </a:r>
          </a:p>
          <a:p>
            <a:pPr>
              <a:buFont typeface="Arial" pitchFamily="34" charset="0"/>
              <a:buNone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y = 4;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b="0" baseline="0" dirty="0" err="1" smtClean="0"/>
              <a:t>int</a:t>
            </a:r>
            <a:r>
              <a:rPr lang="de-CH" b="0" baseline="0" dirty="0" smtClean="0"/>
              <a:t> result02 = x * y;</a:t>
            </a:r>
          </a:p>
          <a:p>
            <a:pPr>
              <a:buFont typeface="Arial" pitchFamily="34" charset="0"/>
              <a:buNone/>
            </a:pPr>
            <a:endParaRPr lang="de-CH" b="0" baseline="0" dirty="0" smtClean="0"/>
          </a:p>
          <a:p>
            <a:pPr>
              <a:buFont typeface="Arial" pitchFamily="34" charset="0"/>
              <a:buNone/>
            </a:pPr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xmlns="" val="2720744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Single-Writer-Principle</a:t>
            </a:r>
            <a:r>
              <a:rPr lang="de-CH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One </a:t>
            </a:r>
            <a:r>
              <a:rPr lang="de-CH" baseline="0" dirty="0" err="1" smtClean="0"/>
              <a:t>Thread</a:t>
            </a:r>
            <a:r>
              <a:rPr lang="de-CH" baseline="0" dirty="0" smtClean="0"/>
              <a:t> per </a:t>
            </a:r>
            <a:r>
              <a:rPr lang="de-CH" baseline="0" dirty="0" err="1" smtClean="0"/>
              <a:t>Producer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Consumer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baseline="0" dirty="0" err="1" smtClean="0"/>
              <a:t>Contention-Free</a:t>
            </a:r>
            <a:r>
              <a:rPr lang="de-CH" baseline="0" dirty="0" smtClean="0"/>
              <a:t> Design: </a:t>
            </a:r>
            <a:r>
              <a:rPr lang="de-CH" baseline="0" dirty="0" err="1" smtClean="0"/>
              <a:t>only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Thread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updating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information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Multiple Publishers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355600" y="356461"/>
            <a:ext cx="4107051" cy="4107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4706749" y="356461"/>
            <a:ext cx="4107051" cy="4107051"/>
          </a:xfrm>
          <a:prstGeom prst="rect">
            <a:avLst/>
          </a:prstGeom>
          <a:solidFill>
            <a:srgbClr val="878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681925" y="1409700"/>
            <a:ext cx="3454400" cy="2215991"/>
          </a:xfrm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033074" y="1409700"/>
            <a:ext cx="3454400" cy="1752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355600" y="4586955"/>
            <a:ext cx="845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de-DE" sz="900" dirty="0" smtClean="0">
                <a:solidFill>
                  <a:schemeClr val="tx1"/>
                </a:solidFill>
              </a:rPr>
              <a:t>BASEL     BERN     LAUSANNE     ZÜRICH     DÜSSELDORF     FRANKFURT A.M.     FREIBURG I.BR.     HAMBURG     MÜNCHEN     STUTTGART     WIEN</a:t>
            </a:r>
            <a:br>
              <a:rPr lang="de-DE" sz="900" dirty="0" smtClean="0">
                <a:solidFill>
                  <a:schemeClr val="tx1"/>
                </a:solidFill>
              </a:rPr>
            </a:b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04406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eite Anh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706749" y="356461"/>
            <a:ext cx="4085553" cy="410705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355600" y="356461"/>
            <a:ext cx="4107051" cy="4107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681925" y="1409700"/>
            <a:ext cx="3454400" cy="2215991"/>
          </a:xfrm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  <p:pic>
        <p:nvPicPr>
          <p:cNvPr id="10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6350"/>
            <a:ext cx="1000125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7362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355600" y="1409701"/>
            <a:ext cx="8436702" cy="4352924"/>
          </a:xfrm>
        </p:spPr>
        <p:txBody>
          <a:bodyPr vert="horz" lIns="0" tIns="0" rIns="0" bIns="0" rtlCol="0" anchor="t" anchorCtr="0">
            <a:noAutofit/>
          </a:bodyPr>
          <a:lstStyle>
            <a:lvl1pPr marL="355600" indent="-355600">
              <a:buClr>
                <a:schemeClr val="accent2"/>
              </a:buClr>
              <a:buFont typeface="+mj-lt"/>
              <a:buAutoNum type="arabicPeriod"/>
              <a:defRPr lang="de-DE" dirty="0" smtClean="0"/>
            </a:lvl1pPr>
            <a:lvl2pPr marL="627063" indent="-269875">
              <a:spcBef>
                <a:spcPts val="300"/>
              </a:spcBef>
              <a:buClr>
                <a:schemeClr val="tx1"/>
              </a:buClr>
              <a:defRPr lang="de-DE" sz="1800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Unterebene</a:t>
            </a:r>
          </a:p>
          <a:p>
            <a:pPr lvl="0"/>
            <a:r>
              <a:rPr lang="de-DE" dirty="0" smtClean="0"/>
              <a:t>Erste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  <p:pic>
        <p:nvPicPr>
          <p:cNvPr id="9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6350"/>
            <a:ext cx="1000125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33312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  <p:pic>
        <p:nvPicPr>
          <p:cNvPr id="7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15875"/>
            <a:ext cx="1000125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791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409701"/>
            <a:ext cx="8432302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  <p:pic>
        <p:nvPicPr>
          <p:cNvPr id="9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6350"/>
            <a:ext cx="1000125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856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706977" y="1409701"/>
            <a:ext cx="4085325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 bwMode="gray">
          <a:xfrm>
            <a:off x="355600" y="1409701"/>
            <a:ext cx="4085325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4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  <p:pic>
        <p:nvPicPr>
          <p:cNvPr id="11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6350"/>
            <a:ext cx="1000125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944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eite /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 bwMode="auto">
          <a:xfrm>
            <a:off x="355601" y="387349"/>
            <a:ext cx="8458200" cy="53752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auto">
          <a:xfrm>
            <a:off x="647697" y="679448"/>
            <a:ext cx="3924301" cy="3883165"/>
          </a:xfrm>
          <a:solidFill>
            <a:srgbClr val="87888A">
              <a:alpha val="80000"/>
            </a:srgbClr>
          </a:solidFill>
        </p:spPr>
        <p:txBody>
          <a:bodyPr lIns="180000" tIns="180000" rIns="180000" bIns="180000"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  <p:pic>
        <p:nvPicPr>
          <p:cNvPr id="9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6350"/>
            <a:ext cx="1000125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2415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auto">
          <a:xfrm>
            <a:off x="355600" y="1395186"/>
            <a:ext cx="1104900" cy="1119414"/>
          </a:xfrm>
          <a:solidFill>
            <a:schemeClr val="accent2"/>
          </a:solidFill>
        </p:spPr>
        <p:txBody>
          <a:bodyPr lIns="108000" tIns="108000" rIns="108000" bIns="10800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46250" y="1409700"/>
            <a:ext cx="1104900" cy="11049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CH" dirty="0" smtClean="0"/>
              <a:t>Bild vom Kunden</a:t>
            </a:r>
            <a:endParaRPr lang="de-CH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136900" y="1409700"/>
            <a:ext cx="1104900" cy="11049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CH" dirty="0" smtClean="0"/>
              <a:t>Kundenlogo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55600" y="2793999"/>
            <a:ext cx="3886200" cy="29686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906102" y="1409701"/>
            <a:ext cx="3886200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  <p:pic>
        <p:nvPicPr>
          <p:cNvPr id="15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6350"/>
            <a:ext cx="1000125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9516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409701"/>
            <a:ext cx="8432302" cy="7238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 bwMode="gray">
          <a:xfrm>
            <a:off x="360000" y="3479801"/>
            <a:ext cx="8432302" cy="7238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55600" y="2222500"/>
            <a:ext cx="7124700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 smtClean="0"/>
              <a:t>Platzhalter: Schrift Courier New, nicht kleiner als 14pt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55600" y="4292600"/>
            <a:ext cx="7124700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 smtClean="0"/>
              <a:t>Platzhalter: Schrift Courier New, nicht kleiner als 14pt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  <p:pic>
        <p:nvPicPr>
          <p:cNvPr id="13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6350"/>
            <a:ext cx="1000125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9145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930399"/>
            <a:ext cx="8432302" cy="38322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2April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55600" y="1409700"/>
            <a:ext cx="8436702" cy="52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55600" y="5860144"/>
            <a:ext cx="8436702" cy="153888"/>
          </a:xfrm>
        </p:spPr>
        <p:txBody>
          <a:bodyPr wrap="square" anchor="b" anchorCtr="0">
            <a:spAutoFit/>
          </a:bodyPr>
          <a:lstStyle>
            <a:lvl1pPr marL="177800" indent="-177800">
              <a:spcBef>
                <a:spcPts val="0"/>
              </a:spcBef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 smtClean="0"/>
              <a:t>Platzhalter </a:t>
            </a:r>
            <a:r>
              <a:rPr lang="de-DE" dirty="0" err="1" smtClean="0"/>
              <a:t>Fussnote</a:t>
            </a:r>
            <a:r>
              <a:rPr lang="de-DE" dirty="0" smtClean="0"/>
              <a:t> oder Quelle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5" y="6350"/>
            <a:ext cx="1000125" cy="523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5338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60000" y="1400169"/>
            <a:ext cx="8432302" cy="43624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980702" y="6393619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gray">
          <a:xfrm>
            <a:off x="7277101" y="6210385"/>
            <a:ext cx="1529489" cy="459847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 bwMode="gray">
          <a:xfrm>
            <a:off x="356460" y="6232930"/>
            <a:ext cx="436495" cy="43649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gray">
          <a:xfrm>
            <a:off x="901767" y="6232930"/>
            <a:ext cx="436495" cy="43649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 bwMode="gray">
          <a:xfrm>
            <a:off x="1447073" y="6232930"/>
            <a:ext cx="436495" cy="43649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1980702" y="6217020"/>
            <a:ext cx="1237711" cy="13849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de-DE" sz="800" dirty="0" smtClean="0"/>
              <a:t>2011 © Trivadis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xmlns="" val="16958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Clr>
          <a:schemeClr val="accent1"/>
        </a:buClr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2700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buClr>
          <a:schemeClr val="accent2"/>
        </a:buClr>
        <a:buFont typeface="Segoe UI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00113" rtl="0" eaLnBrk="1" latinLnBrk="0" hangingPunct="1">
        <a:spcBef>
          <a:spcPts val="300"/>
        </a:spcBef>
        <a:buClr>
          <a:schemeClr val="tx1"/>
        </a:buClr>
        <a:buFont typeface="Segoe UI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7788" indent="-271463" algn="l" defTabSz="914400" rtl="0" eaLnBrk="1" latinLnBrk="0" hangingPunct="1">
        <a:spcBef>
          <a:spcPts val="300"/>
        </a:spcBef>
        <a:buClr>
          <a:schemeClr val="accent2"/>
        </a:buClr>
        <a:buFont typeface="Segoe U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7663" indent="-271463" algn="l" defTabSz="914400" rtl="0" eaLnBrk="1" latinLnBrk="0" hangingPunct="1">
        <a:spcBef>
          <a:spcPts val="300"/>
        </a:spcBef>
        <a:buClr>
          <a:schemeClr val="tx1"/>
        </a:buClr>
        <a:buFont typeface="Segoe U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DCdGlxBbKU4" TargetMode="External"/><Relationship Id="rId3" Type="http://schemas.openxmlformats.org/officeDocument/2006/relationships/hyperlink" Target="http://mechanical-sympathy.blogspot.com/" TargetMode="External"/><Relationship Id="rId7" Type="http://schemas.openxmlformats.org/officeDocument/2006/relationships/hyperlink" Target="http://www.javacodegeeks.com/2010/09/java-best-practices-queue-battle-and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isruptor.googlecode.com/files/Disruptor-1.0.pdf" TargetMode="External"/><Relationship Id="rId5" Type="http://schemas.openxmlformats.org/officeDocument/2006/relationships/hyperlink" Target="http://mechanitis.blogspot.com/" TargetMode="External"/><Relationship Id="rId4" Type="http://schemas.openxmlformats.org/officeDocument/2006/relationships/hyperlink" Target="http://bad-concurrency.blogspo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8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681925" y="1409700"/>
            <a:ext cx="3454400" cy="553998"/>
          </a:xfrm>
        </p:spPr>
        <p:txBody>
          <a:bodyPr/>
          <a:lstStyle/>
          <a:p>
            <a:r>
              <a:rPr lang="de-CH" dirty="0" smtClean="0"/>
              <a:t>WELCOME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r>
              <a:rPr lang="en-US" dirty="0" smtClean="0"/>
              <a:t>The Disruptor - High performance messaging with Java</a:t>
            </a:r>
          </a:p>
          <a:p>
            <a:r>
              <a:rPr lang="en-US" dirty="0" smtClean="0"/>
              <a:t> </a:t>
            </a:r>
          </a:p>
          <a:p>
            <a:r>
              <a:rPr lang="de-CH" sz="1800" dirty="0" smtClean="0"/>
              <a:t>Raffael Schmid</a:t>
            </a:r>
          </a:p>
          <a:p>
            <a:r>
              <a:rPr lang="de-CH" sz="1800" dirty="0" smtClean="0"/>
              <a:t>April 28, 2012</a:t>
            </a:r>
            <a:endParaRPr lang="de-CH" sz="18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8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46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queues</a:t>
            </a:r>
            <a:r>
              <a:rPr lang="de-CH" dirty="0" smtClean="0"/>
              <a:t> </a:t>
            </a:r>
            <a:r>
              <a:rPr lang="de-CH" dirty="0" err="1" smtClean="0"/>
              <a:t>suck</a:t>
            </a:r>
            <a:r>
              <a:rPr lang="de-CH" dirty="0" smtClean="0"/>
              <a:t> – </a:t>
            </a:r>
            <a:r>
              <a:rPr lang="de-CH" dirty="0" err="1" smtClean="0"/>
              <a:t>LinkedList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1"/>
            <a:r>
              <a:rPr lang="en-GB" dirty="0">
                <a:sym typeface="Wingdings" pitchFamily="2" charset="2"/>
              </a:rPr>
              <a:t>Not contiguous  do not support striding (</a:t>
            </a:r>
            <a:r>
              <a:rPr lang="en-GB" dirty="0" err="1">
                <a:sym typeface="Wingdings" pitchFamily="2" charset="2"/>
              </a:rPr>
              <a:t>prefetching</a:t>
            </a:r>
            <a:r>
              <a:rPr lang="en-GB" dirty="0" smtClean="0">
                <a:sym typeface="Wingdings" pitchFamily="2" charset="2"/>
              </a:rPr>
              <a:t>)</a:t>
            </a:r>
            <a:endParaRPr lang="en-GB" dirty="0" smtClean="0"/>
          </a:p>
          <a:p>
            <a:pPr lvl="1"/>
            <a:r>
              <a:rPr lang="en-GB" dirty="0" smtClean="0"/>
              <a:t>Needs to be bounded </a:t>
            </a:r>
            <a:r>
              <a:rPr lang="en-GB" dirty="0" smtClean="0">
                <a:sym typeface="Wingdings" pitchFamily="2" charset="2"/>
              </a:rPr>
              <a:t> contention on the size variable</a:t>
            </a:r>
          </a:p>
          <a:p>
            <a:pPr lvl="1"/>
            <a:endParaRPr lang="en-GB" dirty="0" smtClean="0"/>
          </a:p>
          <a:p>
            <a:pPr lvl="3">
              <a:buNone/>
            </a:pPr>
            <a:endParaRPr lang="en-GB" dirty="0"/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3636" y="4621309"/>
            <a:ext cx="842481" cy="842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976068" y="4619596"/>
            <a:ext cx="2407568" cy="844194"/>
            <a:chOff x="976068" y="4005208"/>
            <a:chExt cx="2407568" cy="844194"/>
          </a:xfrm>
        </p:grpSpPr>
        <p:sp>
          <p:nvSpPr>
            <p:cNvPr id="12" name="Rectangle 11"/>
            <p:cNvSpPr/>
            <p:nvPr/>
          </p:nvSpPr>
          <p:spPr>
            <a:xfrm>
              <a:off x="976068" y="4006921"/>
              <a:ext cx="842481" cy="8424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9852" y="4005208"/>
              <a:ext cx="842481" cy="8424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12" idx="3"/>
              <a:endCxn id="13" idx="1"/>
            </p:cNvCxnSpPr>
            <p:nvPr/>
          </p:nvCxnSpPr>
          <p:spPr>
            <a:xfrm flipV="1">
              <a:off x="1818549" y="4426449"/>
              <a:ext cx="361303" cy="1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3"/>
              <a:endCxn id="14" idx="1"/>
            </p:cNvCxnSpPr>
            <p:nvPr/>
          </p:nvCxnSpPr>
          <p:spPr>
            <a:xfrm>
              <a:off x="3022333" y="4426449"/>
              <a:ext cx="361303" cy="1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226117" y="4619597"/>
            <a:ext cx="3611351" cy="844193"/>
            <a:chOff x="4226117" y="4005209"/>
            <a:chExt cx="3611351" cy="844193"/>
          </a:xfrm>
        </p:grpSpPr>
        <p:sp>
          <p:nvSpPr>
            <p:cNvPr id="15" name="Rectangle 14"/>
            <p:cNvSpPr/>
            <p:nvPr/>
          </p:nvSpPr>
          <p:spPr>
            <a:xfrm>
              <a:off x="4587420" y="4005209"/>
              <a:ext cx="842481" cy="8424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14" idx="3"/>
              <a:endCxn id="15" idx="1"/>
            </p:cNvCxnSpPr>
            <p:nvPr/>
          </p:nvCxnSpPr>
          <p:spPr>
            <a:xfrm flipV="1">
              <a:off x="4226117" y="4426450"/>
              <a:ext cx="361303" cy="17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791204" y="4006921"/>
              <a:ext cx="842481" cy="8424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94987" y="4005209"/>
              <a:ext cx="842481" cy="8424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5" idx="3"/>
              <a:endCxn id="16" idx="1"/>
            </p:cNvCxnSpPr>
            <p:nvPr/>
          </p:nvCxnSpPr>
          <p:spPr>
            <a:xfrm>
              <a:off x="5429901" y="4426450"/>
              <a:ext cx="361303" cy="17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3"/>
              <a:endCxn id="17" idx="1"/>
            </p:cNvCxnSpPr>
            <p:nvPr/>
          </p:nvCxnSpPr>
          <p:spPr>
            <a:xfrm flipV="1">
              <a:off x="6633685" y="4426450"/>
              <a:ext cx="361302" cy="17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2517169" y="3460330"/>
            <a:ext cx="595900" cy="4212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head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53" name="Shape 52"/>
          <p:cNvCxnSpPr>
            <a:stCxn id="52" idx="3"/>
          </p:cNvCxnSpPr>
          <p:nvPr/>
        </p:nvCxnSpPr>
        <p:spPr>
          <a:xfrm>
            <a:off x="3113069" y="3670951"/>
            <a:ext cx="645584" cy="835629"/>
          </a:xfrm>
          <a:prstGeom prst="curvedConnector2">
            <a:avLst/>
          </a:prstGeom>
          <a:ln w="15875">
            <a:solidFill>
              <a:srgbClr val="ED1C2E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86045" y="3335326"/>
            <a:ext cx="595900" cy="4212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tail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81229" y="3263794"/>
            <a:ext cx="595900" cy="4212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size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56" name="Shape 55"/>
          <p:cNvCxnSpPr>
            <a:stCxn id="54" idx="1"/>
          </p:cNvCxnSpPr>
          <p:nvPr/>
        </p:nvCxnSpPr>
        <p:spPr>
          <a:xfrm rot="10800000" flipV="1">
            <a:off x="3758653" y="3545946"/>
            <a:ext cx="1027392" cy="960633"/>
          </a:xfrm>
          <a:prstGeom prst="curvedConnector2">
            <a:avLst/>
          </a:prstGeom>
          <a:ln w="15875">
            <a:solidFill>
              <a:srgbClr val="ED1C2E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63030" y="3758280"/>
            <a:ext cx="1448656" cy="6472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Producer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26476" y="3468891"/>
            <a:ext cx="1448656" cy="6472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Consumer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59" name="Shape 58"/>
          <p:cNvCxnSpPr>
            <a:stCxn id="58" idx="2"/>
          </p:cNvCxnSpPr>
          <p:nvPr/>
        </p:nvCxnSpPr>
        <p:spPr>
          <a:xfrm rot="10800000" flipV="1">
            <a:off x="3758654" y="3792526"/>
            <a:ext cx="2167823" cy="714053"/>
          </a:xfrm>
          <a:prstGeom prst="curvedConnector2">
            <a:avLst/>
          </a:prstGeom>
          <a:ln w="15875">
            <a:solidFill>
              <a:srgbClr val="ED1C2E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57" idx="6"/>
          </p:cNvCxnSpPr>
          <p:nvPr/>
        </p:nvCxnSpPr>
        <p:spPr>
          <a:xfrm>
            <a:off x="2311686" y="4081916"/>
            <a:ext cx="1446967" cy="424664"/>
          </a:xfrm>
          <a:prstGeom prst="curvedConnector2">
            <a:avLst/>
          </a:prstGeom>
          <a:ln w="15875">
            <a:solidFill>
              <a:srgbClr val="ED1C2E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133618" y="4313085"/>
            <a:ext cx="1253448" cy="141783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sz="1600" dirty="0" err="1" smtClean="0">
                <a:solidFill>
                  <a:srgbClr val="00B050"/>
                </a:solidFill>
              </a:rPr>
              <a:t>contention</a:t>
            </a:r>
            <a:endParaRPr lang="en-US" sz="1400" dirty="0" err="1" smtClean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31611" y="3141105"/>
            <a:ext cx="751727" cy="700354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400" dirty="0" err="1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dirty="0" smtClean="0"/>
              <a:t>Incrementing a counter 500 000 </a:t>
            </a:r>
            <a:r>
              <a:rPr lang="en-GB" dirty="0" err="1" smtClean="0"/>
              <a:t>000</a:t>
            </a:r>
            <a:r>
              <a:rPr lang="en-GB" dirty="0" smtClean="0"/>
              <a:t> times. 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smtClean="0"/>
              <a:t>Costs of contention</a:t>
            </a:r>
            <a:endParaRPr lang="en-GB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46741260"/>
              </p:ext>
            </p:extLst>
          </p:nvPr>
        </p:nvGraphicFramePr>
        <p:xfrm>
          <a:off x="360363" y="1930400"/>
          <a:ext cx="8431212" cy="383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The Disruptor - High performance messaging with Java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355600" y="5860144"/>
            <a:ext cx="8436702" cy="153888"/>
          </a:xfrm>
        </p:spPr>
        <p:txBody>
          <a:bodyPr/>
          <a:lstStyle/>
          <a:p>
            <a:r>
              <a:rPr lang="en-GB" dirty="0" smtClean="0"/>
              <a:t>Results in milliseconds, run on a Intel Nehalem 2.93GHz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3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780" y="1272539"/>
            <a:ext cx="8763000" cy="4844481"/>
          </a:xfrm>
          <a:prstGeom prst="rect">
            <a:avLst/>
          </a:prstGeom>
          <a:solidFill>
            <a:schemeClr val="bg1">
              <a:alpha val="8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gray">
          <a:xfrm>
            <a:off x="1" y="1750338"/>
            <a:ext cx="9144000" cy="72390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gray">
          <a:xfrm>
            <a:off x="0" y="2059559"/>
            <a:ext cx="9144000" cy="1420547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1200"/>
              </a:spcBef>
              <a:buClr>
                <a:schemeClr val="accent1"/>
              </a:buClr>
            </a:pPr>
            <a:r>
              <a:rPr lang="en-GB" sz="3600" dirty="0" smtClean="0"/>
              <a:t>Often it is better not to parallelize! 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</a:t>
            </a:r>
            <a:r>
              <a:rPr lang="en-GB" sz="3600" dirty="0" smtClean="0"/>
              <a:t>share things! Don’t share writing to the same thing! </a:t>
            </a:r>
            <a:r>
              <a:rPr lang="de-CH" sz="3600" dirty="0" err="1" smtClean="0">
                <a:solidFill>
                  <a:schemeClr val="accent2"/>
                </a:solidFill>
              </a:rPr>
              <a:t>Single-Writer-Principle</a:t>
            </a:r>
            <a:r>
              <a:rPr lang="de-CH" sz="3600" dirty="0" smtClean="0">
                <a:solidFill>
                  <a:schemeClr val="accent2"/>
                </a:solidFill>
              </a:rPr>
              <a:t>!</a:t>
            </a:r>
            <a:endParaRPr lang="en-GB" sz="36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gray">
          <a:xfrm>
            <a:off x="1119170" y="3268778"/>
            <a:ext cx="9144000" cy="7239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3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2131695" y="2402205"/>
            <a:ext cx="1379220" cy="1704974"/>
            <a:chOff x="2110740" y="2057400"/>
            <a:chExt cx="1379220" cy="1704974"/>
          </a:xfrm>
        </p:grpSpPr>
        <p:sp>
          <p:nvSpPr>
            <p:cNvPr id="36" name="Rectangle 35"/>
            <p:cNvSpPr/>
            <p:nvPr/>
          </p:nvSpPr>
          <p:spPr>
            <a:xfrm>
              <a:off x="2110740" y="2057400"/>
              <a:ext cx="1379220" cy="17049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47900" y="2354580"/>
              <a:ext cx="1112520" cy="11353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5" idx="0"/>
              <a:endCxn id="25" idx="4"/>
            </p:cNvCxnSpPr>
            <p:nvPr/>
          </p:nvCxnSpPr>
          <p:spPr>
            <a:xfrm>
              <a:off x="2804160" y="2354580"/>
              <a:ext cx="0" cy="1135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5" idx="2"/>
              <a:endCxn id="25" idx="6"/>
            </p:cNvCxnSpPr>
            <p:nvPr/>
          </p:nvCxnSpPr>
          <p:spPr>
            <a:xfrm>
              <a:off x="2247900" y="2922270"/>
              <a:ext cx="1112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1"/>
              <a:endCxn id="25" idx="5"/>
            </p:cNvCxnSpPr>
            <p:nvPr/>
          </p:nvCxnSpPr>
          <p:spPr>
            <a:xfrm>
              <a:off x="2410825" y="2520852"/>
              <a:ext cx="786670" cy="80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5" idx="3"/>
              <a:endCxn id="25" idx="7"/>
            </p:cNvCxnSpPr>
            <p:nvPr/>
          </p:nvCxnSpPr>
          <p:spPr>
            <a:xfrm flipV="1">
              <a:off x="2410825" y="2520852"/>
              <a:ext cx="786670" cy="80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466975" y="2585085"/>
              <a:ext cx="674370" cy="6743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1220" y="2095500"/>
              <a:ext cx="11506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RingBuffer</a:t>
              </a:r>
              <a:endParaRPr lang="en-US" sz="1600" b="1" dirty="0" err="1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2740" y="238125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0</a:t>
              </a:r>
              <a:endParaRPr lang="en-US" sz="1400" dirty="0" err="1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31820" y="263652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1820" y="29946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en-US" sz="1400" dirty="0" err="1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80360" y="32232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37460" y="32232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en-US" sz="1400" dirty="0" err="1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01240" y="29946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en-US" sz="1400" dirty="0" err="1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93620" y="263652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en-US" sz="1400" dirty="0" err="1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45080" y="238125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en-US" sz="1400" dirty="0" err="1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85160" y="3451860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Disruptor</a:t>
            </a:r>
            <a:r>
              <a:rPr lang="de-CH" dirty="0" smtClean="0"/>
              <a:t> – </a:t>
            </a:r>
            <a:r>
              <a:rPr lang="de-CH" dirty="0" err="1" smtClean="0"/>
              <a:t>contention-free</a:t>
            </a:r>
            <a:r>
              <a:rPr lang="de-CH" dirty="0" smtClean="0"/>
              <a:t> </a:t>
            </a:r>
            <a:r>
              <a:rPr lang="de-CH" dirty="0" err="1" smtClean="0"/>
              <a:t>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12</a:t>
            </a:fld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622300" y="2966085"/>
            <a:ext cx="929640" cy="917079"/>
            <a:chOff x="388620" y="3444240"/>
            <a:chExt cx="929640" cy="917079"/>
          </a:xfrm>
        </p:grpSpPr>
        <p:sp>
          <p:nvSpPr>
            <p:cNvPr id="7" name="Oval 6"/>
            <p:cNvSpPr/>
            <p:nvPr/>
          </p:nvSpPr>
          <p:spPr>
            <a:xfrm>
              <a:off x="628650" y="3444240"/>
              <a:ext cx="571500" cy="5715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b="1" dirty="0" smtClean="0">
                  <a:solidFill>
                    <a:schemeClr val="tx1"/>
                  </a:solidFill>
                </a:rPr>
                <a:t>P1</a:t>
              </a:r>
              <a:endParaRPr lang="en-US" sz="14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620" y="4084320"/>
              <a:ext cx="9296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dirty="0" smtClean="0"/>
                <a:t>Receiver</a:t>
              </a:r>
              <a:endParaRPr lang="en-US" sz="1600" dirty="0" err="1" smtClean="0"/>
            </a:p>
          </p:txBody>
        </p:sp>
      </p:grpSp>
      <p:cxnSp>
        <p:nvCxnSpPr>
          <p:cNvPr id="143" name="Straight Arrow Connector 142"/>
          <p:cNvCxnSpPr>
            <a:stCxn id="7" idx="6"/>
            <a:endCxn id="36" idx="1"/>
          </p:cNvCxnSpPr>
          <p:nvPr/>
        </p:nvCxnSpPr>
        <p:spPr>
          <a:xfrm>
            <a:off x="1433830" y="3251835"/>
            <a:ext cx="697865" cy="285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428750" y="2994660"/>
            <a:ext cx="7238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/>
              <a:t>publish</a:t>
            </a:r>
            <a:r>
              <a:rPr lang="de-CH" sz="1400" dirty="0" smtClean="0"/>
              <a:t>()</a:t>
            </a:r>
            <a:endParaRPr lang="en-US" sz="1400" dirty="0" err="1" smtClean="0"/>
          </a:p>
        </p:txBody>
      </p:sp>
      <p:grpSp>
        <p:nvGrpSpPr>
          <p:cNvPr id="184" name="Group 183"/>
          <p:cNvGrpSpPr/>
          <p:nvPr/>
        </p:nvGrpSpPr>
        <p:grpSpPr>
          <a:xfrm>
            <a:off x="4600468" y="2308516"/>
            <a:ext cx="1703369" cy="320040"/>
            <a:chOff x="4373879" y="1562100"/>
            <a:chExt cx="1703369" cy="320040"/>
          </a:xfrm>
        </p:grpSpPr>
        <p:sp>
          <p:nvSpPr>
            <p:cNvPr id="177" name="Rectangle 176"/>
            <p:cNvSpPr/>
            <p:nvPr/>
          </p:nvSpPr>
          <p:spPr>
            <a:xfrm>
              <a:off x="4373879" y="1562100"/>
              <a:ext cx="1703369" cy="32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61579" y="1605559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424455" y="1569720"/>
              <a:ext cx="15861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Journaler</a:t>
              </a:r>
              <a:endParaRPr lang="en-US" sz="1600" b="1" dirty="0" err="1" smtClean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600468" y="2973010"/>
            <a:ext cx="1708785" cy="320040"/>
            <a:chOff x="4373880" y="1562100"/>
            <a:chExt cx="1554480" cy="320040"/>
          </a:xfrm>
        </p:grpSpPr>
        <p:sp>
          <p:nvSpPr>
            <p:cNvPr id="186" name="Rectangle 185"/>
            <p:cNvSpPr/>
            <p:nvPr/>
          </p:nvSpPr>
          <p:spPr>
            <a:xfrm>
              <a:off x="4373880" y="1562100"/>
              <a:ext cx="1554480" cy="32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627705" y="1614038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424456" y="1569720"/>
              <a:ext cx="12344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Replicator</a:t>
              </a:r>
              <a:endParaRPr lang="en-US" sz="1600" b="1" dirty="0" err="1" smtClean="0"/>
            </a:p>
          </p:txBody>
        </p:sp>
      </p:grpSp>
      <p:cxnSp>
        <p:nvCxnSpPr>
          <p:cNvPr id="197" name="Shape 196"/>
          <p:cNvCxnSpPr>
            <a:stCxn id="61" idx="1"/>
            <a:endCxn id="54" idx="2"/>
          </p:cNvCxnSpPr>
          <p:nvPr/>
        </p:nvCxnSpPr>
        <p:spPr>
          <a:xfrm rot="10800000">
            <a:off x="2996565" y="3789045"/>
            <a:ext cx="209550" cy="1153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4600468" y="3637504"/>
            <a:ext cx="1703369" cy="320040"/>
            <a:chOff x="4373879" y="1562100"/>
            <a:chExt cx="1703369" cy="320040"/>
          </a:xfrm>
        </p:grpSpPr>
        <p:sp>
          <p:nvSpPr>
            <p:cNvPr id="283" name="Rectangle 282"/>
            <p:cNvSpPr/>
            <p:nvPr/>
          </p:nvSpPr>
          <p:spPr>
            <a:xfrm>
              <a:off x="4373879" y="1562100"/>
              <a:ext cx="1703369" cy="32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5761579" y="1605559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424455" y="1569720"/>
              <a:ext cx="15861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smtClean="0"/>
                <a:t>Business </a:t>
              </a:r>
              <a:r>
                <a:rPr lang="de-CH" sz="1400" b="1" dirty="0" err="1" smtClean="0"/>
                <a:t>Logic</a:t>
              </a:r>
              <a:endParaRPr lang="en-US" sz="1600" b="1" dirty="0" err="1" smtClean="0"/>
            </a:p>
          </p:txBody>
        </p:sp>
      </p:grpSp>
      <p:sp>
        <p:nvSpPr>
          <p:cNvPr id="318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6" name="Cloud 335"/>
          <p:cNvSpPr/>
          <p:nvPr/>
        </p:nvSpPr>
        <p:spPr>
          <a:xfrm>
            <a:off x="558800" y="2247900"/>
            <a:ext cx="1162050" cy="43815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Network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37" name="Straight Arrow Connector 336"/>
          <p:cNvCxnSpPr>
            <a:stCxn id="336" idx="1"/>
            <a:endCxn id="7" idx="0"/>
          </p:cNvCxnSpPr>
          <p:nvPr/>
        </p:nvCxnSpPr>
        <p:spPr>
          <a:xfrm>
            <a:off x="1139825" y="2685583"/>
            <a:ext cx="8255" cy="280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Cloud 341"/>
          <p:cNvSpPr/>
          <p:nvPr/>
        </p:nvSpPr>
        <p:spPr>
          <a:xfrm>
            <a:off x="6910369" y="2382845"/>
            <a:ext cx="1162050" cy="43815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Network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54" name="Straight Arrow Connector 353"/>
          <p:cNvCxnSpPr>
            <a:stCxn id="283" idx="1"/>
            <a:endCxn id="61" idx="3"/>
          </p:cNvCxnSpPr>
          <p:nvPr/>
        </p:nvCxnSpPr>
        <p:spPr>
          <a:xfrm flipH="1">
            <a:off x="3457575" y="3797524"/>
            <a:ext cx="1142893" cy="10686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186" idx="1"/>
            <a:endCxn id="61" idx="3"/>
          </p:cNvCxnSpPr>
          <p:nvPr/>
        </p:nvCxnSpPr>
        <p:spPr>
          <a:xfrm flipH="1">
            <a:off x="3457575" y="3133030"/>
            <a:ext cx="1142893" cy="77135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177" idx="1"/>
            <a:endCxn id="61" idx="3"/>
          </p:cNvCxnSpPr>
          <p:nvPr/>
        </p:nvCxnSpPr>
        <p:spPr>
          <a:xfrm flipH="1">
            <a:off x="3457575" y="2468536"/>
            <a:ext cx="1142893" cy="143585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283" idx="3"/>
            <a:endCxn id="186" idx="3"/>
          </p:cNvCxnSpPr>
          <p:nvPr/>
        </p:nvCxnSpPr>
        <p:spPr>
          <a:xfrm flipV="1">
            <a:off x="6303837" y="3133030"/>
            <a:ext cx="5416" cy="664494"/>
          </a:xfrm>
          <a:prstGeom prst="bentConnector3">
            <a:avLst>
              <a:gd name="adj1" fmla="val 4320829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>
            <a:stCxn id="283" idx="3"/>
            <a:endCxn id="177" idx="3"/>
          </p:cNvCxnSpPr>
          <p:nvPr/>
        </p:nvCxnSpPr>
        <p:spPr>
          <a:xfrm flipV="1">
            <a:off x="6303837" y="2468536"/>
            <a:ext cx="12700" cy="1328988"/>
          </a:xfrm>
          <a:prstGeom prst="bentConnector3">
            <a:avLst>
              <a:gd name="adj1" fmla="val 2340001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340" idx="2"/>
          </p:cNvCxnSpPr>
          <p:nvPr/>
        </p:nvCxnSpPr>
        <p:spPr>
          <a:xfrm flipH="1">
            <a:off x="6278880" y="3866840"/>
            <a:ext cx="930257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/>
          <p:nvPr/>
        </p:nvCxnSpPr>
        <p:spPr>
          <a:xfrm flipH="1" flipV="1">
            <a:off x="7495204" y="2866248"/>
            <a:ext cx="3493" cy="760562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ircular Arrow 383"/>
          <p:cNvSpPr/>
          <p:nvPr/>
        </p:nvSpPr>
        <p:spPr>
          <a:xfrm>
            <a:off x="4585983" y="1969266"/>
            <a:ext cx="267958" cy="291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29722"/>
              <a:gd name="adj5" fmla="val 1242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85" name="Circular Arrow 384"/>
          <p:cNvSpPr/>
          <p:nvPr/>
        </p:nvSpPr>
        <p:spPr>
          <a:xfrm>
            <a:off x="4585983" y="2643636"/>
            <a:ext cx="267958" cy="291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29722"/>
              <a:gd name="adj5" fmla="val 1242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86" name="Circular Arrow 385"/>
          <p:cNvSpPr/>
          <p:nvPr/>
        </p:nvSpPr>
        <p:spPr>
          <a:xfrm>
            <a:off x="4585983" y="3306576"/>
            <a:ext cx="267958" cy="291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29722"/>
              <a:gd name="adj5" fmla="val 1242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87" name="Circular Arrow 386"/>
          <p:cNvSpPr/>
          <p:nvPr/>
        </p:nvSpPr>
        <p:spPr>
          <a:xfrm>
            <a:off x="566433" y="3058926"/>
            <a:ext cx="267958" cy="291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29722"/>
              <a:gd name="adj5" fmla="val 1242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grpSp>
        <p:nvGrpSpPr>
          <p:cNvPr id="388" name="Group 387"/>
          <p:cNvGrpSpPr/>
          <p:nvPr/>
        </p:nvGrpSpPr>
        <p:grpSpPr>
          <a:xfrm>
            <a:off x="7198888" y="3661066"/>
            <a:ext cx="1703369" cy="320040"/>
            <a:chOff x="4373879" y="1562100"/>
            <a:chExt cx="1703369" cy="320040"/>
          </a:xfrm>
        </p:grpSpPr>
        <p:sp>
          <p:nvSpPr>
            <p:cNvPr id="389" name="Rectangle 388"/>
            <p:cNvSpPr/>
            <p:nvPr/>
          </p:nvSpPr>
          <p:spPr>
            <a:xfrm>
              <a:off x="4373879" y="1562100"/>
              <a:ext cx="1703369" cy="32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761579" y="1605559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4424455" y="1569720"/>
              <a:ext cx="15861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smtClean="0"/>
                <a:t>Publisher</a:t>
              </a:r>
              <a:endParaRPr lang="en-US" sz="1600" b="1" dirty="0" err="1" smtClean="0"/>
            </a:p>
          </p:txBody>
        </p:sp>
      </p:grpSp>
      <p:sp>
        <p:nvSpPr>
          <p:cNvPr id="397" name="Circular Arrow 396"/>
          <p:cNvSpPr/>
          <p:nvPr/>
        </p:nvSpPr>
        <p:spPr>
          <a:xfrm>
            <a:off x="7176783" y="3314196"/>
            <a:ext cx="267958" cy="291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29722"/>
              <a:gd name="adj5" fmla="val 1242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0"/>
          <p:cNvGrpSpPr/>
          <p:nvPr/>
        </p:nvGrpSpPr>
        <p:grpSpPr>
          <a:xfrm>
            <a:off x="1392555" y="2413635"/>
            <a:ext cx="1379220" cy="1704974"/>
            <a:chOff x="2110740" y="2057400"/>
            <a:chExt cx="1379220" cy="1704974"/>
          </a:xfrm>
        </p:grpSpPr>
        <p:sp>
          <p:nvSpPr>
            <p:cNvPr id="36" name="Rectangle 35"/>
            <p:cNvSpPr/>
            <p:nvPr/>
          </p:nvSpPr>
          <p:spPr>
            <a:xfrm>
              <a:off x="2110740" y="2057400"/>
              <a:ext cx="1379220" cy="17049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247900" y="2354580"/>
              <a:ext cx="1112520" cy="11353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5" idx="0"/>
              <a:endCxn id="25" idx="4"/>
            </p:cNvCxnSpPr>
            <p:nvPr/>
          </p:nvCxnSpPr>
          <p:spPr>
            <a:xfrm>
              <a:off x="2804160" y="2354580"/>
              <a:ext cx="0" cy="1135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5" idx="2"/>
              <a:endCxn id="25" idx="6"/>
            </p:cNvCxnSpPr>
            <p:nvPr/>
          </p:nvCxnSpPr>
          <p:spPr>
            <a:xfrm>
              <a:off x="2247900" y="2922270"/>
              <a:ext cx="1112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1"/>
              <a:endCxn id="25" idx="5"/>
            </p:cNvCxnSpPr>
            <p:nvPr/>
          </p:nvCxnSpPr>
          <p:spPr>
            <a:xfrm>
              <a:off x="2410825" y="2520852"/>
              <a:ext cx="786670" cy="80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5" idx="3"/>
              <a:endCxn id="25" idx="7"/>
            </p:cNvCxnSpPr>
            <p:nvPr/>
          </p:nvCxnSpPr>
          <p:spPr>
            <a:xfrm flipV="1">
              <a:off x="2410825" y="2520852"/>
              <a:ext cx="786670" cy="80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466975" y="2585085"/>
              <a:ext cx="674370" cy="6743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1220" y="2095500"/>
              <a:ext cx="11506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RingBuffer</a:t>
              </a:r>
              <a:endParaRPr lang="en-US" sz="1600" b="1" dirty="0" err="1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2740" y="238125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0</a:t>
              </a:r>
              <a:endParaRPr lang="en-US" sz="1400" dirty="0" err="1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31820" y="263652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1820" y="29946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en-US" sz="1400" dirty="0" err="1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80360" y="32232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37460" y="32232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en-US" sz="1400" dirty="0" err="1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01240" y="29946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en-US" sz="1400" dirty="0" err="1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93620" y="263652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en-US" sz="1400" dirty="0" err="1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45080" y="238125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en-US" sz="1400" dirty="0" err="1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85160" y="3451860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Disruptor</a:t>
            </a:r>
            <a:r>
              <a:rPr lang="de-CH" dirty="0" smtClean="0"/>
              <a:t> – </a:t>
            </a:r>
            <a:r>
              <a:rPr lang="de-CH" dirty="0" err="1" smtClean="0"/>
              <a:t>contention-free</a:t>
            </a:r>
            <a:r>
              <a:rPr lang="de-CH" dirty="0" smtClean="0"/>
              <a:t> </a:t>
            </a:r>
            <a:r>
              <a:rPr lang="de-CH" dirty="0" err="1" smtClean="0"/>
              <a:t>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13</a:t>
            </a:fld>
            <a:endParaRPr lang="de-DE" dirty="0"/>
          </a:p>
        </p:txBody>
      </p:sp>
      <p:grpSp>
        <p:nvGrpSpPr>
          <p:cNvPr id="4" name="Group 8"/>
          <p:cNvGrpSpPr/>
          <p:nvPr/>
        </p:nvGrpSpPr>
        <p:grpSpPr>
          <a:xfrm>
            <a:off x="0" y="2966085"/>
            <a:ext cx="929640" cy="840879"/>
            <a:chOff x="388620" y="2987040"/>
            <a:chExt cx="929640" cy="840879"/>
          </a:xfrm>
        </p:grpSpPr>
        <p:sp>
          <p:nvSpPr>
            <p:cNvPr id="7" name="Oval 6"/>
            <p:cNvSpPr/>
            <p:nvPr/>
          </p:nvSpPr>
          <p:spPr>
            <a:xfrm>
              <a:off x="552450" y="2987040"/>
              <a:ext cx="571500" cy="5715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b="1" dirty="0" smtClean="0">
                  <a:solidFill>
                    <a:schemeClr val="tx1"/>
                  </a:solidFill>
                </a:rPr>
                <a:t>P1</a:t>
              </a:r>
              <a:endParaRPr lang="en-US" sz="14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620" y="3550920"/>
              <a:ext cx="9296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dirty="0" smtClean="0"/>
                <a:t>Receiver</a:t>
              </a:r>
              <a:endParaRPr lang="en-US" sz="1600" dirty="0" err="1" smtClean="0"/>
            </a:p>
          </p:txBody>
        </p:sp>
      </p:grpSp>
      <p:sp>
        <p:nvSpPr>
          <p:cNvPr id="65" name="Rectangle 64"/>
          <p:cNvSpPr/>
          <p:nvPr/>
        </p:nvSpPr>
        <p:spPr>
          <a:xfrm rot="16200000">
            <a:off x="5347335" y="3028950"/>
            <a:ext cx="1885950" cy="34290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bg1"/>
                </a:solidFill>
              </a:rPr>
              <a:t>SequenceBarrier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6471285" y="3000375"/>
            <a:ext cx="670560" cy="1905"/>
          </a:xfrm>
          <a:prstGeom prst="straightConnector1">
            <a:avLst/>
          </a:prstGeom>
          <a:ln>
            <a:solidFill>
              <a:srgbClr val="ED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 rot="16200000">
            <a:off x="2299335" y="3028950"/>
            <a:ext cx="1885950" cy="34290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bg1"/>
                </a:solidFill>
              </a:rPr>
              <a:t>SequenceBarrier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>
            <a:stCxn id="177" idx="1"/>
            <a:endCxn id="68" idx="2"/>
          </p:cNvCxnSpPr>
          <p:nvPr/>
        </p:nvCxnSpPr>
        <p:spPr>
          <a:xfrm flipH="1">
            <a:off x="3413760" y="2044924"/>
            <a:ext cx="416896" cy="115547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86" idx="1"/>
            <a:endCxn id="68" idx="2"/>
          </p:cNvCxnSpPr>
          <p:nvPr/>
        </p:nvCxnSpPr>
        <p:spPr>
          <a:xfrm flipH="1" flipV="1">
            <a:off x="3413760" y="3200400"/>
            <a:ext cx="640079" cy="720090"/>
          </a:xfrm>
          <a:prstGeom prst="straightConnector1">
            <a:avLst/>
          </a:prstGeom>
          <a:ln>
            <a:solidFill>
              <a:srgbClr val="ED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509385" y="2787015"/>
            <a:ext cx="6400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>
                <a:solidFill>
                  <a:srgbClr val="ED1C2E"/>
                </a:solidFill>
              </a:rPr>
              <a:t>waitFor</a:t>
            </a:r>
            <a:endParaRPr lang="en-US" sz="1400" dirty="0" err="1" smtClean="0">
              <a:solidFill>
                <a:srgbClr val="ED1C2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47134" y="3387091"/>
            <a:ext cx="6400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>
                <a:solidFill>
                  <a:srgbClr val="ED1C2E"/>
                </a:solidFill>
              </a:rPr>
              <a:t>waitFor</a:t>
            </a:r>
            <a:endParaRPr lang="en-US" sz="1400" dirty="0" err="1" smtClean="0">
              <a:solidFill>
                <a:srgbClr val="ED1C2E"/>
              </a:solidFill>
            </a:endParaRPr>
          </a:p>
        </p:txBody>
      </p:sp>
      <p:cxnSp>
        <p:nvCxnSpPr>
          <p:cNvPr id="95" name="Straight Arrow Connector 94"/>
          <p:cNvCxnSpPr>
            <a:stCxn id="68" idx="0"/>
            <a:endCxn id="61" idx="3"/>
          </p:cNvCxnSpPr>
          <p:nvPr/>
        </p:nvCxnSpPr>
        <p:spPr>
          <a:xfrm flipH="1">
            <a:off x="2718435" y="3200400"/>
            <a:ext cx="352425" cy="71541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357045" y="2791769"/>
            <a:ext cx="6400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>
                <a:solidFill>
                  <a:srgbClr val="ED1C2E"/>
                </a:solidFill>
              </a:rPr>
              <a:t>waitFor</a:t>
            </a:r>
            <a:endParaRPr lang="en-US" sz="1400" dirty="0" err="1" smtClean="0">
              <a:solidFill>
                <a:srgbClr val="ED1C2E"/>
              </a:solidFill>
            </a:endParaRPr>
          </a:p>
        </p:txBody>
      </p:sp>
      <p:cxnSp>
        <p:nvCxnSpPr>
          <p:cNvPr id="143" name="Straight Arrow Connector 142"/>
          <p:cNvCxnSpPr>
            <a:stCxn id="7" idx="7"/>
          </p:cNvCxnSpPr>
          <p:nvPr/>
        </p:nvCxnSpPr>
        <p:spPr>
          <a:xfrm flipV="1">
            <a:off x="651636" y="3048000"/>
            <a:ext cx="586614" cy="177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52450" y="2766060"/>
            <a:ext cx="7238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/>
              <a:t>publish</a:t>
            </a:r>
            <a:r>
              <a:rPr lang="de-CH" sz="1400" dirty="0" smtClean="0"/>
              <a:t>()</a:t>
            </a:r>
            <a:endParaRPr lang="en-US" sz="1400" dirty="0" err="1" smtClean="0"/>
          </a:p>
        </p:txBody>
      </p:sp>
      <p:grpSp>
        <p:nvGrpSpPr>
          <p:cNvPr id="9" name="Group 183"/>
          <p:cNvGrpSpPr/>
          <p:nvPr/>
        </p:nvGrpSpPr>
        <p:grpSpPr>
          <a:xfrm>
            <a:off x="3830656" y="1884904"/>
            <a:ext cx="1703369" cy="320040"/>
            <a:chOff x="4373879" y="1562100"/>
            <a:chExt cx="1703369" cy="320040"/>
          </a:xfrm>
        </p:grpSpPr>
        <p:sp>
          <p:nvSpPr>
            <p:cNvPr id="177" name="Rectangle 176"/>
            <p:cNvSpPr/>
            <p:nvPr/>
          </p:nvSpPr>
          <p:spPr>
            <a:xfrm>
              <a:off x="4373879" y="1562100"/>
              <a:ext cx="1703369" cy="32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61579" y="1605559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424455" y="1569720"/>
              <a:ext cx="15861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EventProcessor</a:t>
              </a:r>
              <a:endParaRPr lang="en-US" sz="1600" b="1" dirty="0" err="1" smtClean="0"/>
            </a:p>
          </p:txBody>
        </p:sp>
      </p:grpSp>
      <p:grpSp>
        <p:nvGrpSpPr>
          <p:cNvPr id="10" name="Group 184"/>
          <p:cNvGrpSpPr/>
          <p:nvPr/>
        </p:nvGrpSpPr>
        <p:grpSpPr>
          <a:xfrm>
            <a:off x="4053839" y="3760470"/>
            <a:ext cx="1708785" cy="320040"/>
            <a:chOff x="4373880" y="1562100"/>
            <a:chExt cx="1554480" cy="320040"/>
          </a:xfrm>
        </p:grpSpPr>
        <p:sp>
          <p:nvSpPr>
            <p:cNvPr id="186" name="Rectangle 185"/>
            <p:cNvSpPr/>
            <p:nvPr/>
          </p:nvSpPr>
          <p:spPr>
            <a:xfrm>
              <a:off x="4373880" y="1562100"/>
              <a:ext cx="1554480" cy="32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627705" y="1614038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424456" y="1569720"/>
              <a:ext cx="12344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EventProcessor</a:t>
              </a:r>
              <a:endParaRPr lang="en-US" sz="1600" b="1" dirty="0" err="1" smtClean="0"/>
            </a:p>
          </p:txBody>
        </p:sp>
      </p:grpSp>
      <p:cxnSp>
        <p:nvCxnSpPr>
          <p:cNvPr id="69" name="Straight Arrow Connector 68"/>
          <p:cNvCxnSpPr>
            <a:stCxn id="65" idx="0"/>
            <a:endCxn id="190" idx="3"/>
          </p:cNvCxnSpPr>
          <p:nvPr/>
        </p:nvCxnSpPr>
        <p:spPr>
          <a:xfrm flipH="1">
            <a:off x="5708546" y="3200400"/>
            <a:ext cx="410314" cy="71973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hape 196"/>
          <p:cNvCxnSpPr>
            <a:stCxn id="61" idx="1"/>
            <a:endCxn id="54" idx="2"/>
          </p:cNvCxnSpPr>
          <p:nvPr/>
        </p:nvCxnSpPr>
        <p:spPr>
          <a:xfrm rot="10800000">
            <a:off x="2257425" y="3800475"/>
            <a:ext cx="209550" cy="1153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4053839" y="4141469"/>
            <a:ext cx="1708785" cy="4781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4057650" y="4149090"/>
            <a:ext cx="17049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 smtClean="0"/>
              <a:t>EventHandler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Replicator</a:t>
            </a:r>
            <a:r>
              <a:rPr lang="de-CH" sz="1400" dirty="0" smtClean="0"/>
              <a:t>)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3825239" y="2265044"/>
            <a:ext cx="1708785" cy="4781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829050" y="2272665"/>
            <a:ext cx="17049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 smtClean="0"/>
              <a:t>EventHandler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Journaler</a:t>
            </a:r>
            <a:r>
              <a:rPr lang="de-CH" sz="1400" dirty="0" smtClean="0"/>
              <a:t>)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7111364" y="3236594"/>
            <a:ext cx="1708785" cy="4781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115175" y="3263265"/>
            <a:ext cx="17049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 smtClean="0"/>
              <a:t>EventHandler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>(Business </a:t>
            </a:r>
            <a:r>
              <a:rPr lang="de-CH" sz="1400" dirty="0" err="1" smtClean="0"/>
              <a:t>Processor</a:t>
            </a:r>
            <a:r>
              <a:rPr lang="de-CH" sz="1400" dirty="0" smtClean="0"/>
              <a:t>)</a:t>
            </a:r>
          </a:p>
        </p:txBody>
      </p:sp>
      <p:grpSp>
        <p:nvGrpSpPr>
          <p:cNvPr id="11" name="Group 281"/>
          <p:cNvGrpSpPr/>
          <p:nvPr/>
        </p:nvGrpSpPr>
        <p:grpSpPr>
          <a:xfrm>
            <a:off x="7116781" y="2837404"/>
            <a:ext cx="1703369" cy="320040"/>
            <a:chOff x="4373879" y="1562100"/>
            <a:chExt cx="1703369" cy="320040"/>
          </a:xfrm>
        </p:grpSpPr>
        <p:sp>
          <p:nvSpPr>
            <p:cNvPr id="283" name="Rectangle 282"/>
            <p:cNvSpPr/>
            <p:nvPr/>
          </p:nvSpPr>
          <p:spPr>
            <a:xfrm>
              <a:off x="4373879" y="1562100"/>
              <a:ext cx="1703369" cy="32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5761579" y="1605559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424455" y="1569720"/>
              <a:ext cx="15861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EventProcessor</a:t>
              </a:r>
              <a:endParaRPr lang="en-US" sz="1600" b="1" dirty="0" err="1" smtClean="0"/>
            </a:p>
          </p:txBody>
        </p:sp>
      </p:grpSp>
      <p:cxnSp>
        <p:nvCxnSpPr>
          <p:cNvPr id="292" name="Straight Connector 291"/>
          <p:cNvCxnSpPr>
            <a:stCxn id="177" idx="2"/>
            <a:endCxn id="275" idx="0"/>
          </p:cNvCxnSpPr>
          <p:nvPr/>
        </p:nvCxnSpPr>
        <p:spPr>
          <a:xfrm flipH="1">
            <a:off x="4681538" y="2204944"/>
            <a:ext cx="803" cy="67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273" idx="0"/>
            <a:endCxn id="186" idx="2"/>
          </p:cNvCxnSpPr>
          <p:nvPr/>
        </p:nvCxnSpPr>
        <p:spPr>
          <a:xfrm flipH="1" flipV="1">
            <a:off x="4908232" y="4080510"/>
            <a:ext cx="1906" cy="6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283" idx="2"/>
            <a:endCxn id="279" idx="0"/>
          </p:cNvCxnSpPr>
          <p:nvPr/>
        </p:nvCxnSpPr>
        <p:spPr>
          <a:xfrm flipH="1">
            <a:off x="7965757" y="3157444"/>
            <a:ext cx="2709" cy="79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0"/>
            <a:endCxn id="22" idx="2"/>
          </p:cNvCxnSpPr>
          <p:nvPr/>
        </p:nvCxnSpPr>
        <p:spPr>
          <a:xfrm flipH="1" flipV="1">
            <a:off x="5344086" y="2143807"/>
            <a:ext cx="774774" cy="1056593"/>
          </a:xfrm>
          <a:prstGeom prst="straightConnector1">
            <a:avLst/>
          </a:prstGeom>
          <a:ln>
            <a:solidFill>
              <a:srgbClr val="ED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51585" y="4621530"/>
            <a:ext cx="1674495" cy="34290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bg1"/>
                </a:solidFill>
              </a:rPr>
              <a:t>ClaimStrategy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36" idx="2"/>
            <a:endCxn id="62" idx="0"/>
          </p:cNvCxnSpPr>
          <p:nvPr/>
        </p:nvCxnSpPr>
        <p:spPr>
          <a:xfrm>
            <a:off x="2082165" y="4118609"/>
            <a:ext cx="6668" cy="5029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73"/>
          <p:cNvCxnSpPr>
            <a:stCxn id="62" idx="3"/>
            <a:endCxn id="285" idx="3"/>
          </p:cNvCxnSpPr>
          <p:nvPr/>
        </p:nvCxnSpPr>
        <p:spPr>
          <a:xfrm flipV="1">
            <a:off x="2926080" y="2952746"/>
            <a:ext cx="5827394" cy="1840234"/>
          </a:xfrm>
          <a:prstGeom prst="bentConnector3">
            <a:avLst>
              <a:gd name="adj1" fmla="val 103923"/>
            </a:avLst>
          </a:prstGeom>
          <a:ln>
            <a:solidFill>
              <a:srgbClr val="ED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Disruptor</a:t>
            </a:r>
            <a:r>
              <a:rPr lang="de-CH" dirty="0" smtClean="0"/>
              <a:t> – </a:t>
            </a:r>
            <a:r>
              <a:rPr lang="de-CH" dirty="0" err="1" smtClean="0"/>
              <a:t>RingBuffer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2" name="Inhaltsplatzhalter 2"/>
          <p:cNvSpPr>
            <a:spLocks noGrp="1"/>
          </p:cNvSpPr>
          <p:nvPr>
            <p:ph sz="half" idx="2"/>
          </p:nvPr>
        </p:nvSpPr>
        <p:spPr bwMode="gray">
          <a:xfrm>
            <a:off x="3916681" y="1409701"/>
            <a:ext cx="4875622" cy="4352924"/>
          </a:xfrm>
        </p:spPr>
        <p:txBody>
          <a:bodyPr/>
          <a:lstStyle/>
          <a:p>
            <a:pPr lvl="1"/>
            <a:r>
              <a:rPr lang="en-GB" b="1" dirty="0"/>
              <a:t>Garbage</a:t>
            </a:r>
            <a:r>
              <a:rPr lang="en-GB" dirty="0"/>
              <a:t> </a:t>
            </a:r>
            <a:r>
              <a:rPr lang="en-GB" b="1" dirty="0" smtClean="0"/>
              <a:t>friendly</a:t>
            </a:r>
          </a:p>
          <a:p>
            <a:pPr lvl="1"/>
            <a:r>
              <a:rPr lang="en-GB" dirty="0" smtClean="0"/>
              <a:t>Based on an Array</a:t>
            </a:r>
          </a:p>
          <a:p>
            <a:pPr lvl="2"/>
            <a:r>
              <a:rPr lang="en-GB" dirty="0" smtClean="0"/>
              <a:t>Linear memory </a:t>
            </a:r>
            <a:r>
              <a:rPr lang="en-GB" dirty="0"/>
              <a:t>a</a:t>
            </a:r>
            <a:r>
              <a:rPr lang="en-GB" dirty="0" smtClean="0"/>
              <a:t>ccess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b="1" dirty="0" err="1">
                <a:sym typeface="Wingdings" pitchFamily="2" charset="2"/>
              </a:rPr>
              <a:t>p</a:t>
            </a:r>
            <a:r>
              <a:rPr lang="en-GB" b="1" dirty="0" err="1" smtClean="0"/>
              <a:t>refetching</a:t>
            </a:r>
            <a:endParaRPr lang="en-GB" b="1" dirty="0" smtClean="0"/>
          </a:p>
          <a:p>
            <a:pPr lvl="2"/>
            <a:r>
              <a:rPr lang="en-GB" dirty="0" smtClean="0"/>
              <a:t>Multiple entries per cache line</a:t>
            </a:r>
          </a:p>
          <a:p>
            <a:pPr lvl="1"/>
            <a:r>
              <a:rPr lang="en-GB" dirty="0" smtClean="0"/>
              <a:t>Reliable messaging</a:t>
            </a:r>
          </a:p>
          <a:p>
            <a:pPr lvl="1"/>
            <a:r>
              <a:rPr lang="en-GB" b="1" dirty="0" smtClean="0"/>
              <a:t>Only</a:t>
            </a:r>
            <a:r>
              <a:rPr lang="en-GB" dirty="0" smtClean="0"/>
              <a:t> the thread writing to the </a:t>
            </a:r>
            <a:r>
              <a:rPr lang="en-GB" dirty="0" err="1" smtClean="0"/>
              <a:t>RingBuffer</a:t>
            </a:r>
            <a:r>
              <a:rPr lang="en-GB" dirty="0" smtClean="0"/>
              <a:t> is updating the cursor (Single-Writer-Principle)</a:t>
            </a:r>
          </a:p>
          <a:p>
            <a:pPr lvl="3">
              <a:buNone/>
            </a:pPr>
            <a:endParaRPr lang="en-GB" dirty="0"/>
          </a:p>
        </p:txBody>
      </p:sp>
      <p:grpSp>
        <p:nvGrpSpPr>
          <p:cNvPr id="55" name="Group 54"/>
          <p:cNvGrpSpPr/>
          <p:nvPr/>
        </p:nvGrpSpPr>
        <p:grpSpPr>
          <a:xfrm>
            <a:off x="1478280" y="1722120"/>
            <a:ext cx="1379220" cy="1704974"/>
            <a:chOff x="2110740" y="2057400"/>
            <a:chExt cx="1379220" cy="1704974"/>
          </a:xfrm>
        </p:grpSpPr>
        <p:sp>
          <p:nvSpPr>
            <p:cNvPr id="56" name="Rectangle 55"/>
            <p:cNvSpPr/>
            <p:nvPr/>
          </p:nvSpPr>
          <p:spPr>
            <a:xfrm>
              <a:off x="2110740" y="2057400"/>
              <a:ext cx="1379220" cy="17049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247900" y="2354580"/>
              <a:ext cx="1112520" cy="11353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57" idx="0"/>
              <a:endCxn id="57" idx="4"/>
            </p:cNvCxnSpPr>
            <p:nvPr/>
          </p:nvCxnSpPr>
          <p:spPr>
            <a:xfrm>
              <a:off x="2804160" y="2354580"/>
              <a:ext cx="0" cy="1135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2"/>
              <a:endCxn id="57" idx="6"/>
            </p:cNvCxnSpPr>
            <p:nvPr/>
          </p:nvCxnSpPr>
          <p:spPr>
            <a:xfrm>
              <a:off x="2247900" y="2922270"/>
              <a:ext cx="1112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1"/>
              <a:endCxn id="57" idx="5"/>
            </p:cNvCxnSpPr>
            <p:nvPr/>
          </p:nvCxnSpPr>
          <p:spPr>
            <a:xfrm>
              <a:off x="2410825" y="2520852"/>
              <a:ext cx="786670" cy="80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3"/>
              <a:endCxn id="57" idx="7"/>
            </p:cNvCxnSpPr>
            <p:nvPr/>
          </p:nvCxnSpPr>
          <p:spPr>
            <a:xfrm flipV="1">
              <a:off x="2410825" y="2520852"/>
              <a:ext cx="786670" cy="80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466975" y="2585085"/>
              <a:ext cx="674370" cy="6743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41220" y="2095500"/>
              <a:ext cx="11506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/>
                <a:t>RingBuffer</a:t>
              </a:r>
              <a:endParaRPr lang="en-US" sz="1600" dirty="0" err="1" smtClean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72740" y="238125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0</a:t>
              </a:r>
              <a:endParaRPr lang="en-US" sz="1400" dirty="0" err="1" smtClean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31820" y="263652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31820" y="29946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en-US" sz="1400" dirty="0" err="1" smtClean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80360" y="32232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37460" y="32232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en-US" sz="1400" dirty="0" err="1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01240" y="29946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en-US" sz="1400" dirty="0" err="1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93620" y="263652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en-US" sz="1400" dirty="0" err="1" smtClean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45080" y="238125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en-US" sz="1400" dirty="0" err="1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85160" y="3451860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  <p:cxnSp>
          <p:nvCxnSpPr>
            <p:cNvPr id="73" name="Shape 72"/>
            <p:cNvCxnSpPr>
              <a:stCxn id="72" idx="1"/>
              <a:endCxn id="67" idx="2"/>
            </p:cNvCxnSpPr>
            <p:nvPr/>
          </p:nvCxnSpPr>
          <p:spPr>
            <a:xfrm rot="10800000">
              <a:off x="2975610" y="3444240"/>
              <a:ext cx="209550" cy="115342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965960" y="5212080"/>
            <a:ext cx="2503170" cy="5486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>
                <a:solidFill>
                  <a:schemeClr val="tx1"/>
                </a:solidFill>
              </a:rPr>
              <a:t>Entries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created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once</a:t>
            </a:r>
            <a:r>
              <a:rPr lang="de-CH" b="1" dirty="0" smtClean="0">
                <a:solidFill>
                  <a:schemeClr val="tx1"/>
                </a:solidFill>
              </a:rPr>
              <a:t> per </a:t>
            </a:r>
            <a:r>
              <a:rPr lang="de-CH" b="1" dirty="0" err="1" smtClean="0">
                <a:solidFill>
                  <a:schemeClr val="tx1"/>
                </a:solidFill>
              </a:rPr>
              <a:t>slot</a:t>
            </a:r>
            <a:endParaRPr 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530090" y="5215890"/>
            <a:ext cx="2503170" cy="5486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>
                <a:solidFill>
                  <a:schemeClr val="tx1"/>
                </a:solidFill>
              </a:rPr>
              <a:t>Only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producers</a:t>
            </a:r>
            <a:r>
              <a:rPr lang="de-CH" b="1" dirty="0" smtClean="0">
                <a:solidFill>
                  <a:schemeClr val="tx1"/>
                </a:solidFill>
              </a:rPr>
              <a:t> update </a:t>
            </a:r>
            <a:r>
              <a:rPr lang="de-CH" b="1" dirty="0" err="1" smtClean="0">
                <a:solidFill>
                  <a:schemeClr val="tx1"/>
                </a:solidFill>
              </a:rPr>
              <a:t>the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cursor</a:t>
            </a:r>
            <a:endParaRPr lang="en-US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/>
          <p:cNvSpPr/>
          <p:nvPr/>
        </p:nvSpPr>
        <p:spPr>
          <a:xfrm>
            <a:off x="7313295" y="3014527"/>
            <a:ext cx="182880" cy="243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39975"/>
            <a:ext cx="8432302" cy="369332"/>
          </a:xfrm>
        </p:spPr>
        <p:txBody>
          <a:bodyPr/>
          <a:lstStyle/>
          <a:p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Disruptor</a:t>
            </a:r>
            <a:r>
              <a:rPr lang="de-CH" dirty="0" smtClean="0"/>
              <a:t> – </a:t>
            </a:r>
            <a:r>
              <a:rPr lang="de-CH" dirty="0" err="1" smtClean="0"/>
              <a:t>writing</a:t>
            </a:r>
            <a:r>
              <a:rPr lang="de-CH" dirty="0" smtClean="0"/>
              <a:t> to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RingBuffer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702" y="6393619"/>
            <a:ext cx="4902698" cy="161080"/>
          </a:xfrm>
        </p:spPr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092" y="6258334"/>
            <a:ext cx="436495" cy="155668"/>
          </a:xfrm>
        </p:spPr>
        <p:txBody>
          <a:bodyPr/>
          <a:lstStyle/>
          <a:p>
            <a:fld id="{682F4053-748B-4764-AB34-5C5A7EC969B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0" name="Oval 89"/>
          <p:cNvSpPr/>
          <p:nvPr/>
        </p:nvSpPr>
        <p:spPr>
          <a:xfrm>
            <a:off x="2836545" y="2062027"/>
            <a:ext cx="571500" cy="571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P1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96440" y="2463982"/>
            <a:ext cx="929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dirty="0" err="1" smtClean="0"/>
              <a:t>Producer</a:t>
            </a:r>
            <a:endParaRPr lang="en-US" sz="1600" dirty="0" err="1" smtClean="0"/>
          </a:p>
        </p:txBody>
      </p:sp>
      <p:sp>
        <p:nvSpPr>
          <p:cNvPr id="125" name="Rectangle 124"/>
          <p:cNvSpPr/>
          <p:nvPr/>
        </p:nvSpPr>
        <p:spPr>
          <a:xfrm>
            <a:off x="6193155" y="2999287"/>
            <a:ext cx="1379220" cy="17049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337935" y="3296467"/>
            <a:ext cx="1112520" cy="11353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126" idx="0"/>
            <a:endCxn id="126" idx="4"/>
          </p:cNvCxnSpPr>
          <p:nvPr/>
        </p:nvCxnSpPr>
        <p:spPr>
          <a:xfrm>
            <a:off x="6894195" y="3296467"/>
            <a:ext cx="0" cy="1135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6" idx="2"/>
            <a:endCxn id="126" idx="6"/>
          </p:cNvCxnSpPr>
          <p:nvPr/>
        </p:nvCxnSpPr>
        <p:spPr>
          <a:xfrm>
            <a:off x="6337935" y="3864157"/>
            <a:ext cx="1112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6" idx="1"/>
            <a:endCxn id="126" idx="5"/>
          </p:cNvCxnSpPr>
          <p:nvPr/>
        </p:nvCxnSpPr>
        <p:spPr>
          <a:xfrm>
            <a:off x="6500860" y="3462739"/>
            <a:ext cx="786670" cy="80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6" idx="3"/>
            <a:endCxn id="126" idx="7"/>
          </p:cNvCxnSpPr>
          <p:nvPr/>
        </p:nvCxnSpPr>
        <p:spPr>
          <a:xfrm flipV="1">
            <a:off x="6500860" y="3462739"/>
            <a:ext cx="786670" cy="80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557010" y="3526972"/>
            <a:ext cx="674370" cy="67437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231255" y="3037387"/>
            <a:ext cx="1150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/>
              <a:t>RingBuffer</a:t>
            </a:r>
            <a:endParaRPr lang="en-US" sz="1600" dirty="0" err="1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6962775" y="3323137"/>
            <a:ext cx="190500" cy="2209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CH" sz="1400" dirty="0" smtClean="0"/>
              <a:t>0</a:t>
            </a:r>
            <a:endParaRPr lang="en-US" sz="1400" dirty="0" err="1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7221855" y="3578407"/>
            <a:ext cx="190500" cy="2209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CH" sz="1400" dirty="0" smtClean="0"/>
              <a:t>1</a:t>
            </a:r>
            <a:endParaRPr lang="en-US" sz="1400" dirty="0" err="1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7221855" y="3936547"/>
            <a:ext cx="190500" cy="2209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CH" sz="1400" dirty="0" smtClean="0"/>
              <a:t>2</a:t>
            </a:r>
            <a:endParaRPr lang="en-US" sz="1400" dirty="0" err="1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6970395" y="4165147"/>
            <a:ext cx="190500" cy="2209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CH" sz="1400" dirty="0" smtClean="0"/>
              <a:t>3</a:t>
            </a:r>
            <a:endParaRPr lang="en-US" sz="1400" dirty="0" err="1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6627495" y="4165147"/>
            <a:ext cx="190500" cy="2209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CH" sz="1400" dirty="0" smtClean="0"/>
              <a:t>4</a:t>
            </a:r>
            <a:endParaRPr lang="en-US" sz="1400" dirty="0" err="1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6391275" y="3936547"/>
            <a:ext cx="190500" cy="2209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CH" sz="1400" dirty="0" smtClean="0"/>
              <a:t>5</a:t>
            </a:r>
            <a:endParaRPr lang="en-US" sz="1400" dirty="0" err="1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6383655" y="3578407"/>
            <a:ext cx="190500" cy="2209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CH" sz="1400" dirty="0" smtClean="0"/>
              <a:t>6</a:t>
            </a:r>
            <a:endParaRPr lang="en-US" sz="1400" dirty="0" err="1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6635115" y="3323137"/>
            <a:ext cx="190500" cy="2209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CH" sz="1400" dirty="0" smtClean="0"/>
              <a:t>7</a:t>
            </a:r>
            <a:endParaRPr lang="en-US" sz="1400" dirty="0" err="1" smtClean="0"/>
          </a:p>
        </p:txBody>
      </p:sp>
      <p:sp>
        <p:nvSpPr>
          <p:cNvPr id="141" name="TextBox 140"/>
          <p:cNvSpPr txBox="1"/>
          <p:nvPr/>
        </p:nvSpPr>
        <p:spPr>
          <a:xfrm>
            <a:off x="7275195" y="4393747"/>
            <a:ext cx="251460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3</a:t>
            </a:r>
            <a:endParaRPr lang="en-US" sz="1400" dirty="0" err="1" smtClean="0"/>
          </a:p>
        </p:txBody>
      </p:sp>
      <p:grpSp>
        <p:nvGrpSpPr>
          <p:cNvPr id="435" name="Group 434"/>
          <p:cNvGrpSpPr/>
          <p:nvPr/>
        </p:nvGrpSpPr>
        <p:grpSpPr>
          <a:xfrm>
            <a:off x="4453890" y="3419249"/>
            <a:ext cx="1762125" cy="411659"/>
            <a:chOff x="4461510" y="3717517"/>
            <a:chExt cx="1762125" cy="411659"/>
          </a:xfrm>
        </p:grpSpPr>
        <p:cxnSp>
          <p:nvCxnSpPr>
            <p:cNvPr id="180" name="Straight Arrow Connector 179"/>
            <p:cNvCxnSpPr/>
            <p:nvPr/>
          </p:nvCxnSpPr>
          <p:spPr>
            <a:xfrm>
              <a:off x="4461510" y="4090035"/>
              <a:ext cx="17373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>
              <a:off x="4562475" y="3922395"/>
              <a:ext cx="1628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4653915" y="3717517"/>
              <a:ext cx="15697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>
                  <a:solidFill>
                    <a:srgbClr val="ED1C2E"/>
                  </a:solidFill>
                </a:rPr>
                <a:t>incrementAndGet</a:t>
              </a:r>
              <a:r>
                <a:rPr lang="de-CH" sz="1400" dirty="0" smtClean="0">
                  <a:solidFill>
                    <a:srgbClr val="ED1C2E"/>
                  </a:solidFill>
                </a:rPr>
                <a:t>()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00650" y="3913732"/>
              <a:ext cx="1600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smtClean="0">
                  <a:solidFill>
                    <a:srgbClr val="ED1C2E"/>
                  </a:solidFill>
                </a:rPr>
                <a:t>4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</p:grpSp>
      <p:cxnSp>
        <p:nvCxnSpPr>
          <p:cNvPr id="247" name="Shape 246"/>
          <p:cNvCxnSpPr>
            <a:stCxn id="141" idx="1"/>
            <a:endCxn id="136" idx="2"/>
          </p:cNvCxnSpPr>
          <p:nvPr/>
        </p:nvCxnSpPr>
        <p:spPr>
          <a:xfrm rot="10800000">
            <a:off x="7065645" y="4386127"/>
            <a:ext cx="209550" cy="1153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" name="Group 430"/>
          <p:cNvGrpSpPr/>
          <p:nvPr/>
        </p:nvGrpSpPr>
        <p:grpSpPr>
          <a:xfrm>
            <a:off x="3121343" y="1349466"/>
            <a:ext cx="4240847" cy="1638391"/>
            <a:chOff x="2033588" y="1657259"/>
            <a:chExt cx="4240847" cy="1638391"/>
          </a:xfrm>
        </p:grpSpPr>
        <p:sp>
          <p:nvSpPr>
            <p:cNvPr id="163" name="TextBox 162"/>
            <p:cNvSpPr txBox="1"/>
            <p:nvPr/>
          </p:nvSpPr>
          <p:spPr>
            <a:xfrm>
              <a:off x="2886075" y="1657259"/>
              <a:ext cx="15697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>
                  <a:solidFill>
                    <a:srgbClr val="ED1C2E"/>
                  </a:solidFill>
                </a:rPr>
                <a:t>next</a:t>
              </a:r>
              <a:r>
                <a:rPr lang="de-CH" sz="1400" dirty="0" smtClean="0">
                  <a:solidFill>
                    <a:srgbClr val="ED1C2E"/>
                  </a:solidFill>
                </a:rPr>
                <a:t>()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325" name="Straight Connector 324"/>
            <p:cNvCxnSpPr/>
            <p:nvPr/>
          </p:nvCxnSpPr>
          <p:spPr>
            <a:xfrm flipV="1">
              <a:off x="2036196" y="1886767"/>
              <a:ext cx="0" cy="483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H="1">
              <a:off x="2033588" y="1875472"/>
              <a:ext cx="4233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6274435" y="1869758"/>
              <a:ext cx="0" cy="14258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3001331" y="1834424"/>
              <a:ext cx="1676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smtClean="0">
                  <a:solidFill>
                    <a:srgbClr val="ED1C2E"/>
                  </a:solidFill>
                </a:rPr>
                <a:t>4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334" name="Straight Connector 333"/>
            <p:cNvCxnSpPr/>
            <p:nvPr/>
          </p:nvCxnSpPr>
          <p:spPr>
            <a:xfrm flipH="1">
              <a:off x="2109789" y="2023115"/>
              <a:ext cx="40814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V="1">
              <a:off x="6194108" y="2026920"/>
              <a:ext cx="0" cy="1263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2104073" y="2019300"/>
              <a:ext cx="0" cy="352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Group 431"/>
          <p:cNvGrpSpPr/>
          <p:nvPr/>
        </p:nvGrpSpPr>
        <p:grpSpPr>
          <a:xfrm>
            <a:off x="3276727" y="1873336"/>
            <a:ext cx="3767963" cy="1128809"/>
            <a:chOff x="2188972" y="2171604"/>
            <a:chExt cx="3767963" cy="1128809"/>
          </a:xfrm>
        </p:grpSpPr>
        <p:sp>
          <p:nvSpPr>
            <p:cNvPr id="239" name="TextBox 238"/>
            <p:cNvSpPr txBox="1"/>
            <p:nvPr/>
          </p:nvSpPr>
          <p:spPr>
            <a:xfrm>
              <a:off x="3052769" y="2171604"/>
              <a:ext cx="15697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>
                  <a:solidFill>
                    <a:srgbClr val="ED1C2E"/>
                  </a:solidFill>
                </a:rPr>
                <a:t>get</a:t>
              </a:r>
              <a:r>
                <a:rPr lang="de-CH" sz="1400" dirty="0" smtClean="0">
                  <a:solidFill>
                    <a:srgbClr val="ED1C2E"/>
                  </a:solidFill>
                </a:rPr>
                <a:t>(4)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339" name="Straight Connector 338"/>
            <p:cNvCxnSpPr/>
            <p:nvPr/>
          </p:nvCxnSpPr>
          <p:spPr>
            <a:xfrm flipH="1">
              <a:off x="2188972" y="2396364"/>
              <a:ext cx="37641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/>
            <p:nvPr/>
          </p:nvCxnSpPr>
          <p:spPr>
            <a:xfrm>
              <a:off x="5956935" y="2395538"/>
              <a:ext cx="0" cy="9048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/>
            <p:cNvSpPr txBox="1"/>
            <p:nvPr/>
          </p:nvSpPr>
          <p:spPr>
            <a:xfrm>
              <a:off x="2942284" y="2360204"/>
              <a:ext cx="15697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>
                  <a:solidFill>
                    <a:srgbClr val="ED1C2E"/>
                  </a:solidFill>
                </a:rPr>
                <a:t>events</a:t>
              </a:r>
              <a:r>
                <a:rPr lang="de-CH" sz="1400" dirty="0" smtClean="0">
                  <a:solidFill>
                    <a:srgbClr val="ED1C2E"/>
                  </a:solidFill>
                </a:rPr>
                <a:t>[4]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350" name="Straight Connector 349"/>
            <p:cNvCxnSpPr/>
            <p:nvPr/>
          </p:nvCxnSpPr>
          <p:spPr>
            <a:xfrm flipV="1">
              <a:off x="5870259" y="2566988"/>
              <a:ext cx="0" cy="723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/>
            <p:nvPr/>
          </p:nvCxnSpPr>
          <p:spPr>
            <a:xfrm flipH="1">
              <a:off x="2324101" y="2566991"/>
              <a:ext cx="35528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7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34" name="Group 433"/>
          <p:cNvGrpSpPr/>
          <p:nvPr/>
        </p:nvGrpSpPr>
        <p:grpSpPr>
          <a:xfrm>
            <a:off x="1314450" y="1509486"/>
            <a:ext cx="1617219" cy="826861"/>
            <a:chOff x="432435" y="1590584"/>
            <a:chExt cx="1617219" cy="826861"/>
          </a:xfrm>
        </p:grpSpPr>
        <p:cxnSp>
          <p:nvCxnSpPr>
            <p:cNvPr id="398" name="Shape 397"/>
            <p:cNvCxnSpPr>
              <a:stCxn id="90" idx="1"/>
              <a:endCxn id="90" idx="2"/>
            </p:cNvCxnSpPr>
            <p:nvPr/>
          </p:nvCxnSpPr>
          <p:spPr>
            <a:xfrm rot="16200000" flipH="1" flipV="1">
              <a:off x="1906779" y="2274570"/>
              <a:ext cx="202056" cy="83694"/>
            </a:xfrm>
            <a:prstGeom prst="bentConnector4">
              <a:avLst>
                <a:gd name="adj1" fmla="val -154558"/>
                <a:gd name="adj2" fmla="val 373138"/>
              </a:avLst>
            </a:prstGeom>
            <a:ln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Box 403"/>
            <p:cNvSpPr txBox="1"/>
            <p:nvPr/>
          </p:nvSpPr>
          <p:spPr>
            <a:xfrm>
              <a:off x="432435" y="1590584"/>
              <a:ext cx="151447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err="1" smtClean="0">
                  <a:solidFill>
                    <a:srgbClr val="ED1C2E"/>
                  </a:solidFill>
                </a:rPr>
                <a:t>reset</a:t>
              </a:r>
              <a:r>
                <a:rPr lang="de-CH" sz="1600" dirty="0" smtClean="0">
                  <a:solidFill>
                    <a:srgbClr val="ED1C2E"/>
                  </a:solidFill>
                </a:rPr>
                <a:t> / </a:t>
              </a:r>
              <a:r>
                <a:rPr lang="de-CH" sz="1600" dirty="0" err="1" smtClean="0">
                  <a:solidFill>
                    <a:srgbClr val="ED1C2E"/>
                  </a:solidFill>
                </a:rPr>
                <a:t>set</a:t>
              </a:r>
              <a:r>
                <a:rPr lang="de-CH" sz="1600" dirty="0" smtClean="0">
                  <a:solidFill>
                    <a:srgbClr val="ED1C2E"/>
                  </a:solidFill>
                </a:rPr>
                <a:t> </a:t>
              </a:r>
              <a:r>
                <a:rPr lang="de-CH" sz="1600" dirty="0" err="1" smtClean="0">
                  <a:solidFill>
                    <a:srgbClr val="ED1C2E"/>
                  </a:solidFill>
                </a:rPr>
                <a:t>values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3213735" y="2382923"/>
            <a:ext cx="3531870" cy="619222"/>
            <a:chOff x="2125980" y="2681191"/>
            <a:chExt cx="3531870" cy="619222"/>
          </a:xfrm>
        </p:grpSpPr>
        <p:sp>
          <p:nvSpPr>
            <p:cNvPr id="360" name="TextBox 359"/>
            <p:cNvSpPr txBox="1"/>
            <p:nvPr/>
          </p:nvSpPr>
          <p:spPr>
            <a:xfrm>
              <a:off x="3195639" y="2681191"/>
              <a:ext cx="1676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>
                  <a:solidFill>
                    <a:srgbClr val="ED1C2E"/>
                  </a:solidFill>
                </a:rPr>
                <a:t>publish</a:t>
              </a:r>
              <a:r>
                <a:rPr lang="de-CH" sz="1400" dirty="0" smtClean="0">
                  <a:solidFill>
                    <a:srgbClr val="ED1C2E"/>
                  </a:solidFill>
                </a:rPr>
                <a:t>(</a:t>
              </a:r>
              <a:r>
                <a:rPr lang="de-CH" sz="1400" dirty="0" err="1" smtClean="0">
                  <a:solidFill>
                    <a:srgbClr val="ED1C2E"/>
                  </a:solidFill>
                </a:rPr>
                <a:t>sequence</a:t>
              </a:r>
              <a:r>
                <a:rPr lang="de-CH" sz="1400" dirty="0" smtClean="0">
                  <a:solidFill>
                    <a:srgbClr val="ED1C2E"/>
                  </a:solidFill>
                </a:rPr>
                <a:t>)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361" name="Straight Connector 360"/>
            <p:cNvCxnSpPr/>
            <p:nvPr/>
          </p:nvCxnSpPr>
          <p:spPr>
            <a:xfrm flipH="1">
              <a:off x="2209801" y="2895603"/>
              <a:ext cx="34480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H="1">
              <a:off x="5656892" y="2890838"/>
              <a:ext cx="958" cy="4095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V="1">
              <a:off x="5579749" y="3048000"/>
              <a:ext cx="1901" cy="2524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 flipV="1">
              <a:off x="2125980" y="2926080"/>
              <a:ext cx="0" cy="1266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H="1">
              <a:off x="2128839" y="3052753"/>
              <a:ext cx="34528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/>
          <p:cNvSpPr/>
          <p:nvPr/>
        </p:nvSpPr>
        <p:spPr>
          <a:xfrm>
            <a:off x="3406140" y="3374571"/>
            <a:ext cx="1129665" cy="622935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Claim</a:t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dirty="0" err="1" smtClean="0">
                <a:solidFill>
                  <a:schemeClr val="bg1"/>
                </a:solidFill>
              </a:rPr>
              <a:t>Strategy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452" name="Date Placeholder 45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1" name="Rounded Rectangle 460"/>
          <p:cNvSpPr/>
          <p:nvPr/>
        </p:nvSpPr>
        <p:spPr>
          <a:xfrm>
            <a:off x="1965960" y="5212080"/>
            <a:ext cx="2503170" cy="5486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>
                <a:solidFill>
                  <a:schemeClr val="tx1"/>
                </a:solidFill>
              </a:rPr>
              <a:t>Two-Phase-Commit</a:t>
            </a:r>
            <a:r>
              <a:rPr lang="de-CH" b="1" dirty="0" smtClean="0">
                <a:solidFill>
                  <a:schemeClr val="tx1"/>
                </a:solidFill>
              </a:rPr>
              <a:t>: </a:t>
            </a:r>
            <a:r>
              <a:rPr lang="de-CH" b="1" dirty="0" err="1" smtClean="0">
                <a:solidFill>
                  <a:schemeClr val="tx1"/>
                </a:solidFill>
              </a:rPr>
              <a:t>claim</a:t>
            </a:r>
            <a:r>
              <a:rPr lang="de-CH" b="1" dirty="0" smtClean="0">
                <a:solidFill>
                  <a:schemeClr val="tx1"/>
                </a:solidFill>
              </a:rPr>
              <a:t>, </a:t>
            </a:r>
            <a:r>
              <a:rPr lang="de-CH" b="1" dirty="0" err="1" smtClean="0">
                <a:solidFill>
                  <a:schemeClr val="tx1"/>
                </a:solidFill>
              </a:rPr>
              <a:t>publish</a:t>
            </a:r>
            <a:endParaRPr 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462" name="Rounded Rectangle 461"/>
          <p:cNvSpPr/>
          <p:nvPr/>
        </p:nvSpPr>
        <p:spPr>
          <a:xfrm>
            <a:off x="4530090" y="5215890"/>
            <a:ext cx="2503170" cy="5486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err="1" smtClean="0">
                <a:solidFill>
                  <a:schemeClr val="tx1"/>
                </a:solidFill>
              </a:rPr>
              <a:t>ClaimStrategy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inhibits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wrapping</a:t>
            </a:r>
            <a:endParaRPr lang="en-US" b="1" dirty="0" err="1" smtClean="0">
              <a:solidFill>
                <a:schemeClr val="tx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722745" y="4386127"/>
            <a:ext cx="807720" cy="215444"/>
            <a:chOff x="6722745" y="4386127"/>
            <a:chExt cx="807720" cy="215444"/>
          </a:xfrm>
        </p:grpSpPr>
        <p:cxnSp>
          <p:nvCxnSpPr>
            <p:cNvPr id="250" name="Shape 249"/>
            <p:cNvCxnSpPr>
              <a:stCxn id="141" idx="1"/>
              <a:endCxn id="137" idx="2"/>
            </p:cNvCxnSpPr>
            <p:nvPr/>
          </p:nvCxnSpPr>
          <p:spPr>
            <a:xfrm rot="10800000">
              <a:off x="6722745" y="4386127"/>
              <a:ext cx="552450" cy="1153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279005" y="4386127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en-US" sz="1400" dirty="0" err="1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" grpId="0" animBg="1"/>
      <p:bldP spid="4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Disruptor</a:t>
            </a:r>
            <a:r>
              <a:rPr lang="de-CH" dirty="0" smtClean="0"/>
              <a:t> – </a:t>
            </a:r>
            <a:r>
              <a:rPr lang="de-CH" dirty="0" err="1" smtClean="0"/>
              <a:t>Reading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RingBuffer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16</a:t>
            </a:fld>
            <a:endParaRPr lang="de-DE" dirty="0"/>
          </a:p>
        </p:txBody>
      </p:sp>
      <p:grpSp>
        <p:nvGrpSpPr>
          <p:cNvPr id="519" name="Group 518"/>
          <p:cNvGrpSpPr/>
          <p:nvPr/>
        </p:nvGrpSpPr>
        <p:grpSpPr>
          <a:xfrm>
            <a:off x="3419476" y="2752725"/>
            <a:ext cx="936624" cy="330200"/>
            <a:chOff x="3419476" y="2752725"/>
            <a:chExt cx="936624" cy="330200"/>
          </a:xfrm>
        </p:grpSpPr>
        <p:cxnSp>
          <p:nvCxnSpPr>
            <p:cNvPr id="219" name="Straight Connector 218"/>
            <p:cNvCxnSpPr/>
            <p:nvPr/>
          </p:nvCxnSpPr>
          <p:spPr>
            <a:xfrm flipV="1">
              <a:off x="4308475" y="2752725"/>
              <a:ext cx="0" cy="323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3419476" y="3082925"/>
              <a:ext cx="892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3511550" y="2863759"/>
              <a:ext cx="8445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>
                  <a:solidFill>
                    <a:srgbClr val="ED1C2E"/>
                  </a:solidFill>
                </a:rPr>
                <a:t>waitFor</a:t>
              </a:r>
              <a:r>
                <a:rPr lang="de-CH" sz="1400" dirty="0" smtClean="0">
                  <a:solidFill>
                    <a:srgbClr val="ED1C2E"/>
                  </a:solidFill>
                </a:rPr>
                <a:t>(2)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</p:grpSp>
      <p:grpSp>
        <p:nvGrpSpPr>
          <p:cNvPr id="520" name="Group 519"/>
          <p:cNvGrpSpPr/>
          <p:nvPr/>
        </p:nvGrpSpPr>
        <p:grpSpPr>
          <a:xfrm>
            <a:off x="3432810" y="2746375"/>
            <a:ext cx="1101090" cy="558800"/>
            <a:chOff x="3432810" y="2746375"/>
            <a:chExt cx="1101090" cy="558800"/>
          </a:xfrm>
        </p:grpSpPr>
        <p:cxnSp>
          <p:nvCxnSpPr>
            <p:cNvPr id="237" name="Straight Connector 236"/>
            <p:cNvCxnSpPr/>
            <p:nvPr/>
          </p:nvCxnSpPr>
          <p:spPr>
            <a:xfrm flipH="1">
              <a:off x="3432810" y="3302001"/>
              <a:ext cx="11010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 flipV="1">
              <a:off x="4527550" y="2746375"/>
              <a:ext cx="2" cy="55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3797300" y="3086009"/>
              <a:ext cx="1397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smtClean="0">
                  <a:solidFill>
                    <a:srgbClr val="ED1C2E"/>
                  </a:solidFill>
                </a:rPr>
                <a:t>3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743075" y="961934"/>
            <a:ext cx="3003550" cy="1438366"/>
            <a:chOff x="1752600" y="638084"/>
            <a:chExt cx="3003550" cy="1438366"/>
          </a:xfrm>
        </p:grpSpPr>
        <p:cxnSp>
          <p:nvCxnSpPr>
            <p:cNvPr id="256" name="Straight Connector 255"/>
            <p:cNvCxnSpPr/>
            <p:nvPr/>
          </p:nvCxnSpPr>
          <p:spPr>
            <a:xfrm flipV="1">
              <a:off x="4746625" y="844550"/>
              <a:ext cx="0" cy="698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>
              <a:off x="1752600" y="844550"/>
              <a:ext cx="3003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>
              <a:off x="1752600" y="844550"/>
              <a:ext cx="0" cy="1231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H="1">
              <a:off x="1847850" y="1022350"/>
              <a:ext cx="2819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H="1">
              <a:off x="1847850" y="1022350"/>
              <a:ext cx="1" cy="1054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4673600" y="1022350"/>
              <a:ext cx="0" cy="527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/>
            <p:cNvSpPr txBox="1"/>
            <p:nvPr/>
          </p:nvSpPr>
          <p:spPr>
            <a:xfrm>
              <a:off x="2889250" y="638084"/>
              <a:ext cx="8445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>
                  <a:solidFill>
                    <a:srgbClr val="ED1C2E"/>
                  </a:solidFill>
                </a:rPr>
                <a:t>get</a:t>
              </a:r>
              <a:r>
                <a:rPr lang="de-CH" sz="1400" dirty="0" smtClean="0">
                  <a:solidFill>
                    <a:srgbClr val="ED1C2E"/>
                  </a:solidFill>
                </a:rPr>
                <a:t>(2)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819400" y="834934"/>
              <a:ext cx="8445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>
                  <a:solidFill>
                    <a:srgbClr val="ED1C2E"/>
                  </a:solidFill>
                </a:rPr>
                <a:t>entries</a:t>
              </a:r>
              <a:r>
                <a:rPr lang="de-CH" sz="1400" dirty="0" smtClean="0">
                  <a:solidFill>
                    <a:srgbClr val="ED1C2E"/>
                  </a:solidFill>
                </a:rPr>
                <a:t>[2]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2133600" y="1330234"/>
            <a:ext cx="2212975" cy="1079591"/>
            <a:chOff x="2143125" y="1006384"/>
            <a:chExt cx="2212975" cy="1079591"/>
          </a:xfrm>
        </p:grpSpPr>
        <p:cxnSp>
          <p:nvCxnSpPr>
            <p:cNvPr id="276" name="Straight Connector 275"/>
            <p:cNvCxnSpPr/>
            <p:nvPr/>
          </p:nvCxnSpPr>
          <p:spPr>
            <a:xfrm flipH="1">
              <a:off x="2146300" y="1212850"/>
              <a:ext cx="2209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H="1">
              <a:off x="2247900" y="1403350"/>
              <a:ext cx="2000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248150" y="1403350"/>
              <a:ext cx="0" cy="139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2857500" y="1006384"/>
              <a:ext cx="8445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>
                  <a:solidFill>
                    <a:srgbClr val="ED1C2E"/>
                  </a:solidFill>
                </a:rPr>
                <a:t>get</a:t>
              </a:r>
              <a:r>
                <a:rPr lang="de-CH" sz="1400" dirty="0" smtClean="0">
                  <a:solidFill>
                    <a:srgbClr val="ED1C2E"/>
                  </a:solidFill>
                </a:rPr>
                <a:t>(3)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813050" y="1196884"/>
              <a:ext cx="8445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>
                  <a:solidFill>
                    <a:srgbClr val="ED1C2E"/>
                  </a:solidFill>
                </a:rPr>
                <a:t>entries</a:t>
              </a:r>
              <a:r>
                <a:rPr lang="de-CH" sz="1400" dirty="0" smtClean="0">
                  <a:solidFill>
                    <a:srgbClr val="ED1C2E"/>
                  </a:solidFill>
                </a:rPr>
                <a:t>[3]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289" name="Straight Connector 288"/>
            <p:cNvCxnSpPr/>
            <p:nvPr/>
          </p:nvCxnSpPr>
          <p:spPr>
            <a:xfrm flipV="1">
              <a:off x="4349750" y="1219200"/>
              <a:ext cx="0" cy="323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>
              <a:off x="2143125" y="1209675"/>
              <a:ext cx="0" cy="860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2244725" y="1403350"/>
              <a:ext cx="0" cy="68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/>
        </p:nvGrpSpPr>
        <p:grpSpPr>
          <a:xfrm>
            <a:off x="1255395" y="2413635"/>
            <a:ext cx="1379220" cy="1704974"/>
            <a:chOff x="2110740" y="2057400"/>
            <a:chExt cx="1379220" cy="1704974"/>
          </a:xfrm>
        </p:grpSpPr>
        <p:sp>
          <p:nvSpPr>
            <p:cNvPr id="367" name="Rectangle 366"/>
            <p:cNvSpPr/>
            <p:nvPr/>
          </p:nvSpPr>
          <p:spPr>
            <a:xfrm>
              <a:off x="2110740" y="2057400"/>
              <a:ext cx="1379220" cy="17049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2247900" y="2354580"/>
              <a:ext cx="1112520" cy="11353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71" name="Straight Connector 370"/>
            <p:cNvCxnSpPr>
              <a:stCxn id="370" idx="0"/>
              <a:endCxn id="370" idx="4"/>
            </p:cNvCxnSpPr>
            <p:nvPr/>
          </p:nvCxnSpPr>
          <p:spPr>
            <a:xfrm>
              <a:off x="2804160" y="2354580"/>
              <a:ext cx="0" cy="1135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>
              <a:stCxn id="370" idx="2"/>
              <a:endCxn id="370" idx="6"/>
            </p:cNvCxnSpPr>
            <p:nvPr/>
          </p:nvCxnSpPr>
          <p:spPr>
            <a:xfrm>
              <a:off x="2247900" y="2922270"/>
              <a:ext cx="1112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stCxn id="370" idx="1"/>
              <a:endCxn id="370" idx="5"/>
            </p:cNvCxnSpPr>
            <p:nvPr/>
          </p:nvCxnSpPr>
          <p:spPr>
            <a:xfrm>
              <a:off x="2410825" y="2520852"/>
              <a:ext cx="786670" cy="80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stCxn id="370" idx="3"/>
              <a:endCxn id="370" idx="7"/>
            </p:cNvCxnSpPr>
            <p:nvPr/>
          </p:nvCxnSpPr>
          <p:spPr>
            <a:xfrm flipV="1">
              <a:off x="2410825" y="2520852"/>
              <a:ext cx="786670" cy="80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Oval 374"/>
            <p:cNvSpPr/>
            <p:nvPr/>
          </p:nvSpPr>
          <p:spPr>
            <a:xfrm>
              <a:off x="2466975" y="2585085"/>
              <a:ext cx="674370" cy="6743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2141220" y="2095500"/>
              <a:ext cx="11506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RingBuffer</a:t>
              </a:r>
              <a:endParaRPr lang="en-US" sz="1600" b="1" dirty="0" err="1" smtClean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872740" y="238125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0</a:t>
              </a:r>
              <a:endParaRPr lang="en-US" sz="1400" dirty="0" err="1" smtClean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3131820" y="263652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3131820" y="29946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en-US" sz="1400" dirty="0" err="1" smtClean="0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2880360" y="32232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2537460" y="32232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en-US" sz="1400" dirty="0" err="1" smtClean="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2301240" y="29946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en-US" sz="1400" dirty="0" err="1" smtClean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2293620" y="263652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en-US" sz="1400" dirty="0" err="1" smtClean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2545080" y="238125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en-US" sz="1400" dirty="0" err="1" smtClean="0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3185160" y="3451860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</p:grpSp>
      <p:sp>
        <p:nvSpPr>
          <p:cNvPr id="386" name="Rectangle 385"/>
          <p:cNvSpPr/>
          <p:nvPr/>
        </p:nvSpPr>
        <p:spPr>
          <a:xfrm rot="16200000">
            <a:off x="5347335" y="3028950"/>
            <a:ext cx="1885950" cy="34290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bg1"/>
                </a:solidFill>
              </a:rPr>
              <a:t>SequenceBarrier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387" name="Straight Arrow Connector 386"/>
          <p:cNvCxnSpPr/>
          <p:nvPr/>
        </p:nvCxnSpPr>
        <p:spPr>
          <a:xfrm flipH="1" flipV="1">
            <a:off x="6471285" y="3000375"/>
            <a:ext cx="670560" cy="1905"/>
          </a:xfrm>
          <a:prstGeom prst="straightConnector1">
            <a:avLst/>
          </a:prstGeom>
          <a:ln>
            <a:solidFill>
              <a:srgbClr val="ED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 rot="16200000">
            <a:off x="2299335" y="3028950"/>
            <a:ext cx="1885950" cy="34290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bg1"/>
                </a:solidFill>
              </a:rPr>
              <a:t>SequenceBarrier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390" name="Straight Arrow Connector 389"/>
          <p:cNvCxnSpPr>
            <a:stCxn id="400" idx="1"/>
            <a:endCxn id="388" idx="2"/>
          </p:cNvCxnSpPr>
          <p:nvPr/>
        </p:nvCxnSpPr>
        <p:spPr>
          <a:xfrm flipH="1" flipV="1">
            <a:off x="3413760" y="3200400"/>
            <a:ext cx="640079" cy="720090"/>
          </a:xfrm>
          <a:prstGeom prst="straightConnector1">
            <a:avLst/>
          </a:prstGeom>
          <a:ln>
            <a:solidFill>
              <a:srgbClr val="ED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3830656" y="1884904"/>
            <a:ext cx="2617768" cy="320040"/>
            <a:chOff x="4373879" y="1562100"/>
            <a:chExt cx="2617768" cy="320040"/>
          </a:xfrm>
        </p:grpSpPr>
        <p:sp>
          <p:nvSpPr>
            <p:cNvPr id="396" name="Rectangle 395"/>
            <p:cNvSpPr/>
            <p:nvPr/>
          </p:nvSpPr>
          <p:spPr>
            <a:xfrm>
              <a:off x="4373879" y="1562100"/>
              <a:ext cx="1703369" cy="32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5761578" y="1601246"/>
              <a:ext cx="1230069" cy="2197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err="1" smtClean="0"/>
                <a:t>Sequence</a:t>
              </a:r>
              <a:r>
                <a:rPr lang="de-CH" sz="1400" dirty="0" smtClean="0"/>
                <a:t>: 1</a:t>
              </a:r>
              <a:endParaRPr lang="en-US" sz="1400" dirty="0" err="1" smtClean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424455" y="1569720"/>
              <a:ext cx="15861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EventProcessor</a:t>
              </a:r>
              <a:endParaRPr lang="en-US" sz="1600" b="1" dirty="0" err="1" smtClean="0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053839" y="3760470"/>
            <a:ext cx="1708785" cy="320040"/>
            <a:chOff x="4373880" y="1562100"/>
            <a:chExt cx="1554480" cy="320040"/>
          </a:xfrm>
        </p:grpSpPr>
        <p:sp>
          <p:nvSpPr>
            <p:cNvPr id="400" name="Rectangle 399"/>
            <p:cNvSpPr/>
            <p:nvPr/>
          </p:nvSpPr>
          <p:spPr>
            <a:xfrm>
              <a:off x="4373880" y="1562100"/>
              <a:ext cx="1554480" cy="32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5627705" y="1614038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4424456" y="1569720"/>
              <a:ext cx="12344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EventProcessor</a:t>
              </a:r>
              <a:endParaRPr lang="en-US" sz="1600" b="1" dirty="0" err="1" smtClean="0"/>
            </a:p>
          </p:txBody>
        </p:sp>
      </p:grpSp>
      <p:cxnSp>
        <p:nvCxnSpPr>
          <p:cNvPr id="404" name="Straight Arrow Connector 403"/>
          <p:cNvCxnSpPr>
            <a:stCxn id="386" idx="0"/>
            <a:endCxn id="401" idx="3"/>
          </p:cNvCxnSpPr>
          <p:nvPr/>
        </p:nvCxnSpPr>
        <p:spPr>
          <a:xfrm flipH="1">
            <a:off x="5708546" y="3200400"/>
            <a:ext cx="410314" cy="71973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hape 404"/>
          <p:cNvCxnSpPr>
            <a:stCxn id="385" idx="1"/>
            <a:endCxn id="380" idx="2"/>
          </p:cNvCxnSpPr>
          <p:nvPr/>
        </p:nvCxnSpPr>
        <p:spPr>
          <a:xfrm rot="10800000">
            <a:off x="2120265" y="3800475"/>
            <a:ext cx="209550" cy="1153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4053839" y="4141469"/>
            <a:ext cx="1708785" cy="4781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4057650" y="4149090"/>
            <a:ext cx="17049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 smtClean="0"/>
              <a:t>EventHandler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Replicator</a:t>
            </a:r>
            <a:r>
              <a:rPr lang="de-CH" sz="1400" dirty="0" smtClean="0"/>
              <a:t>)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3825239" y="2265044"/>
            <a:ext cx="1708785" cy="4781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3829050" y="2272665"/>
            <a:ext cx="17049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 smtClean="0"/>
              <a:t>EventHandler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Journaler</a:t>
            </a:r>
            <a:r>
              <a:rPr lang="de-CH" sz="1400" dirty="0" smtClean="0"/>
              <a:t>)</a:t>
            </a:r>
          </a:p>
        </p:txBody>
      </p:sp>
      <p:sp>
        <p:nvSpPr>
          <p:cNvPr id="410" name="Rectangle 409"/>
          <p:cNvSpPr/>
          <p:nvPr/>
        </p:nvSpPr>
        <p:spPr>
          <a:xfrm>
            <a:off x="7111364" y="3236594"/>
            <a:ext cx="1708785" cy="4781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7115175" y="3263265"/>
            <a:ext cx="17049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 smtClean="0"/>
              <a:t>EventHandler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>(Business </a:t>
            </a:r>
            <a:r>
              <a:rPr lang="de-CH" sz="1400" dirty="0" err="1" smtClean="0"/>
              <a:t>Processor</a:t>
            </a:r>
            <a:r>
              <a:rPr lang="de-CH" sz="1400" dirty="0" smtClean="0"/>
              <a:t>)</a:t>
            </a:r>
          </a:p>
        </p:txBody>
      </p:sp>
      <p:grpSp>
        <p:nvGrpSpPr>
          <p:cNvPr id="412" name="Group 411"/>
          <p:cNvGrpSpPr/>
          <p:nvPr/>
        </p:nvGrpSpPr>
        <p:grpSpPr>
          <a:xfrm>
            <a:off x="7116781" y="2837404"/>
            <a:ext cx="1703369" cy="320040"/>
            <a:chOff x="4373879" y="1562100"/>
            <a:chExt cx="1703369" cy="320040"/>
          </a:xfrm>
        </p:grpSpPr>
        <p:sp>
          <p:nvSpPr>
            <p:cNvPr id="413" name="Rectangle 412"/>
            <p:cNvSpPr/>
            <p:nvPr/>
          </p:nvSpPr>
          <p:spPr>
            <a:xfrm>
              <a:off x="4373879" y="1562100"/>
              <a:ext cx="1703369" cy="32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5761579" y="1605559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4424455" y="1569720"/>
              <a:ext cx="158611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EventProcessor</a:t>
              </a:r>
              <a:endParaRPr lang="en-US" sz="1600" b="1" dirty="0" err="1" smtClean="0"/>
            </a:p>
          </p:txBody>
        </p:sp>
      </p:grpSp>
      <p:cxnSp>
        <p:nvCxnSpPr>
          <p:cNvPr id="417" name="Straight Connector 416"/>
          <p:cNvCxnSpPr>
            <a:stCxn id="407" idx="0"/>
            <a:endCxn id="400" idx="2"/>
          </p:cNvCxnSpPr>
          <p:nvPr/>
        </p:nvCxnSpPr>
        <p:spPr>
          <a:xfrm flipH="1" flipV="1">
            <a:off x="4908232" y="4080510"/>
            <a:ext cx="1906" cy="6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413" idx="2"/>
            <a:endCxn id="410" idx="0"/>
          </p:cNvCxnSpPr>
          <p:nvPr/>
        </p:nvCxnSpPr>
        <p:spPr>
          <a:xfrm flipH="1">
            <a:off x="7965757" y="3157444"/>
            <a:ext cx="2709" cy="79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6509385" y="2787015"/>
            <a:ext cx="6400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>
                <a:solidFill>
                  <a:srgbClr val="ED1C2E"/>
                </a:solidFill>
              </a:rPr>
              <a:t>waitFor</a:t>
            </a:r>
            <a:endParaRPr lang="en-US" sz="1400" dirty="0" err="1" smtClean="0">
              <a:solidFill>
                <a:srgbClr val="ED1C2E"/>
              </a:solidFill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3747134" y="3387091"/>
            <a:ext cx="6400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>
                <a:solidFill>
                  <a:srgbClr val="ED1C2E"/>
                </a:solidFill>
              </a:rPr>
              <a:t>waitFor</a:t>
            </a:r>
            <a:endParaRPr lang="en-US" sz="1400" dirty="0" err="1" smtClean="0">
              <a:solidFill>
                <a:srgbClr val="ED1C2E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5357045" y="2791769"/>
            <a:ext cx="6400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>
                <a:solidFill>
                  <a:srgbClr val="ED1C2E"/>
                </a:solidFill>
              </a:rPr>
              <a:t>waitFor</a:t>
            </a:r>
            <a:endParaRPr lang="en-US" sz="1400" dirty="0" err="1" smtClean="0">
              <a:solidFill>
                <a:srgbClr val="ED1C2E"/>
              </a:solidFill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5219703" y="1249274"/>
            <a:ext cx="1095372" cy="660488"/>
            <a:chOff x="5219703" y="1249274"/>
            <a:chExt cx="1095372" cy="660488"/>
          </a:xfrm>
        </p:grpSpPr>
        <p:cxnSp>
          <p:nvCxnSpPr>
            <p:cNvPr id="440" name="Straight Connector 439"/>
            <p:cNvCxnSpPr/>
            <p:nvPr/>
          </p:nvCxnSpPr>
          <p:spPr>
            <a:xfrm flipH="1">
              <a:off x="5224464" y="1504953"/>
              <a:ext cx="5429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>
              <a:off x="5762620" y="1504950"/>
              <a:ext cx="4763" cy="3952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extBox 441"/>
            <p:cNvSpPr txBox="1"/>
            <p:nvPr/>
          </p:nvSpPr>
          <p:spPr>
            <a:xfrm>
              <a:off x="5384800" y="1249274"/>
              <a:ext cx="8445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err="1" smtClean="0">
                  <a:solidFill>
                    <a:srgbClr val="ED1C2E"/>
                  </a:solidFill>
                </a:rPr>
                <a:t>get</a:t>
              </a:r>
              <a:r>
                <a:rPr lang="de-CH" sz="1600" dirty="0" smtClean="0">
                  <a:solidFill>
                    <a:srgbClr val="ED1C2E"/>
                  </a:solidFill>
                </a:rPr>
                <a:t>()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443" name="Straight Connector 442"/>
            <p:cNvCxnSpPr/>
            <p:nvPr/>
          </p:nvCxnSpPr>
          <p:spPr>
            <a:xfrm>
              <a:off x="5219703" y="1500188"/>
              <a:ext cx="1046" cy="385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H="1">
              <a:off x="5286378" y="1690688"/>
              <a:ext cx="409572" cy="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445"/>
            <p:cNvSpPr txBox="1"/>
            <p:nvPr/>
          </p:nvSpPr>
          <p:spPr>
            <a:xfrm>
              <a:off x="5470525" y="1463584"/>
              <a:ext cx="8445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smtClean="0">
                  <a:solidFill>
                    <a:srgbClr val="ED1C2E"/>
                  </a:solidFill>
                </a:rPr>
                <a:t>1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449" name="Straight Connector 448"/>
            <p:cNvCxnSpPr/>
            <p:nvPr/>
          </p:nvCxnSpPr>
          <p:spPr>
            <a:xfrm>
              <a:off x="5697532" y="1690687"/>
              <a:ext cx="0" cy="219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/>
            <p:nvPr/>
          </p:nvCxnSpPr>
          <p:spPr>
            <a:xfrm>
              <a:off x="5291138" y="1695450"/>
              <a:ext cx="0" cy="190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Group 480"/>
          <p:cNvGrpSpPr/>
          <p:nvPr/>
        </p:nvGrpSpPr>
        <p:grpSpPr>
          <a:xfrm>
            <a:off x="2581276" y="3549559"/>
            <a:ext cx="904874" cy="469991"/>
            <a:chOff x="2581276" y="3549559"/>
            <a:chExt cx="904874" cy="469991"/>
          </a:xfrm>
        </p:grpSpPr>
        <p:cxnSp>
          <p:nvCxnSpPr>
            <p:cNvPr id="393" name="Straight Arrow Connector 392"/>
            <p:cNvCxnSpPr/>
            <p:nvPr/>
          </p:nvCxnSpPr>
          <p:spPr>
            <a:xfrm flipH="1">
              <a:off x="2581276" y="3829050"/>
              <a:ext cx="44767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465"/>
            <p:cNvSpPr txBox="1"/>
            <p:nvPr/>
          </p:nvSpPr>
          <p:spPr>
            <a:xfrm>
              <a:off x="2641600" y="3549559"/>
              <a:ext cx="8445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err="1" smtClean="0">
                  <a:solidFill>
                    <a:srgbClr val="ED1C2E"/>
                  </a:solidFill>
                </a:rPr>
                <a:t>get</a:t>
              </a:r>
              <a:r>
                <a:rPr lang="de-CH" sz="1600" dirty="0" smtClean="0">
                  <a:solidFill>
                    <a:srgbClr val="ED1C2E"/>
                  </a:solidFill>
                </a:rPr>
                <a:t>()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467" name="Straight Arrow Connector 466"/>
            <p:cNvCxnSpPr/>
            <p:nvPr/>
          </p:nvCxnSpPr>
          <p:spPr>
            <a:xfrm>
              <a:off x="2590800" y="4019550"/>
              <a:ext cx="48577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0" name="TextBox 469"/>
          <p:cNvSpPr txBox="1"/>
          <p:nvPr/>
        </p:nvSpPr>
        <p:spPr>
          <a:xfrm>
            <a:off x="2794000" y="3797209"/>
            <a:ext cx="844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600" dirty="0" smtClean="0">
                <a:solidFill>
                  <a:srgbClr val="ED1C2E"/>
                </a:solidFill>
              </a:rPr>
              <a:t>3</a:t>
            </a:r>
            <a:endParaRPr lang="en-US" sz="1600" dirty="0" err="1" smtClean="0">
              <a:solidFill>
                <a:srgbClr val="ED1C2E"/>
              </a:solidFill>
            </a:endParaRPr>
          </a:p>
        </p:txBody>
      </p:sp>
      <p:grpSp>
        <p:nvGrpSpPr>
          <p:cNvPr id="517" name="Group 516"/>
          <p:cNvGrpSpPr/>
          <p:nvPr/>
        </p:nvGrpSpPr>
        <p:grpSpPr>
          <a:xfrm>
            <a:off x="5518150" y="2197324"/>
            <a:ext cx="184150" cy="158526"/>
            <a:chOff x="5518150" y="2197324"/>
            <a:chExt cx="184150" cy="158526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695950" y="2200275"/>
              <a:ext cx="0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5543550" y="2197324"/>
              <a:ext cx="158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/>
            <p:nvPr/>
          </p:nvCxnSpPr>
          <p:spPr>
            <a:xfrm flipH="1">
              <a:off x="5518150" y="2355850"/>
              <a:ext cx="177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" name="Group 517"/>
          <p:cNvGrpSpPr/>
          <p:nvPr/>
        </p:nvGrpSpPr>
        <p:grpSpPr>
          <a:xfrm>
            <a:off x="5530850" y="2178274"/>
            <a:ext cx="323850" cy="444276"/>
            <a:chOff x="5530850" y="2178274"/>
            <a:chExt cx="323850" cy="444276"/>
          </a:xfrm>
        </p:grpSpPr>
        <p:cxnSp>
          <p:nvCxnSpPr>
            <p:cNvPr id="505" name="Straight Connector 504"/>
            <p:cNvCxnSpPr/>
            <p:nvPr/>
          </p:nvCxnSpPr>
          <p:spPr>
            <a:xfrm>
              <a:off x="5851525" y="2184400"/>
              <a:ext cx="0" cy="438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>
              <a:off x="5537200" y="2178274"/>
              <a:ext cx="317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/>
            <p:cNvCxnSpPr/>
            <p:nvPr/>
          </p:nvCxnSpPr>
          <p:spPr>
            <a:xfrm flipH="1">
              <a:off x="5530850" y="2616200"/>
              <a:ext cx="3175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6" name="TextBox 515"/>
          <p:cNvSpPr txBox="1"/>
          <p:nvPr/>
        </p:nvSpPr>
        <p:spPr>
          <a:xfrm>
            <a:off x="5892800" y="2133509"/>
            <a:ext cx="1435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600" dirty="0" err="1" smtClean="0">
                <a:solidFill>
                  <a:srgbClr val="ED1C2E"/>
                </a:solidFill>
              </a:rPr>
              <a:t>onEvent</a:t>
            </a:r>
            <a:r>
              <a:rPr lang="de-CH" sz="1600" dirty="0" smtClean="0">
                <a:solidFill>
                  <a:srgbClr val="ED1C2E"/>
                </a:solidFill>
              </a:rPr>
              <a:t>(</a:t>
            </a:r>
            <a:r>
              <a:rPr lang="de-CH" sz="1600" dirty="0" err="1" smtClean="0">
                <a:solidFill>
                  <a:srgbClr val="ED1C2E"/>
                </a:solidFill>
              </a:rPr>
              <a:t>event</a:t>
            </a:r>
            <a:r>
              <a:rPr lang="de-CH" sz="1600" dirty="0" smtClean="0">
                <a:solidFill>
                  <a:srgbClr val="ED1C2E"/>
                </a:solidFill>
              </a:rPr>
              <a:t>)</a:t>
            </a:r>
            <a:endParaRPr lang="en-US" sz="1600" dirty="0" err="1" smtClean="0">
              <a:solidFill>
                <a:srgbClr val="ED1C2E"/>
              </a:solidFill>
            </a:endParaRPr>
          </a:p>
        </p:txBody>
      </p:sp>
      <p:sp>
        <p:nvSpPr>
          <p:cNvPr id="521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56" name="Group 555"/>
          <p:cNvGrpSpPr/>
          <p:nvPr/>
        </p:nvGrpSpPr>
        <p:grpSpPr>
          <a:xfrm>
            <a:off x="4994417" y="964647"/>
            <a:ext cx="1030147" cy="955764"/>
            <a:chOff x="4994417" y="964647"/>
            <a:chExt cx="1030147" cy="955764"/>
          </a:xfrm>
        </p:grpSpPr>
        <p:cxnSp>
          <p:nvCxnSpPr>
            <p:cNvPr id="524" name="Straight Connector 523"/>
            <p:cNvCxnSpPr/>
            <p:nvPr/>
          </p:nvCxnSpPr>
          <p:spPr>
            <a:xfrm flipH="1">
              <a:off x="4994417" y="971086"/>
              <a:ext cx="981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5899292" y="1239374"/>
              <a:ext cx="0" cy="6656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>
              <a:off x="5095879" y="1238250"/>
              <a:ext cx="142" cy="644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flipH="1">
              <a:off x="5094429" y="1239441"/>
              <a:ext cx="8063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5977080" y="971550"/>
              <a:ext cx="0" cy="948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>
              <a:off x="4997414" y="964647"/>
              <a:ext cx="0" cy="9213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TextBox 552"/>
            <p:cNvSpPr txBox="1"/>
            <p:nvPr/>
          </p:nvSpPr>
          <p:spPr>
            <a:xfrm>
              <a:off x="5180014" y="987335"/>
              <a:ext cx="8445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err="1" smtClean="0">
                  <a:solidFill>
                    <a:srgbClr val="ED1C2E"/>
                  </a:solidFill>
                </a:rPr>
                <a:t>set</a:t>
              </a:r>
              <a:r>
                <a:rPr lang="de-CH" sz="1600" dirty="0" smtClean="0">
                  <a:solidFill>
                    <a:srgbClr val="ED1C2E"/>
                  </a:solidFill>
                </a:rPr>
                <a:t>(3)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</p:grpSp>
      <p:sp>
        <p:nvSpPr>
          <p:cNvPr id="559" name="Rounded Rectangle 558"/>
          <p:cNvSpPr/>
          <p:nvPr/>
        </p:nvSpPr>
        <p:spPr>
          <a:xfrm>
            <a:off x="2103120" y="5223510"/>
            <a:ext cx="4652010" cy="5486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Fields on a </a:t>
            </a:r>
            <a:r>
              <a:rPr lang="de-CH" b="1" dirty="0" err="1" smtClean="0">
                <a:solidFill>
                  <a:schemeClr val="tx1"/>
                </a:solidFill>
              </a:rPr>
              <a:t>event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should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be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written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by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only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one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 smtClean="0">
                <a:solidFill>
                  <a:schemeClr val="tx1"/>
                </a:solidFill>
              </a:rPr>
              <a:t>EventProcessor</a:t>
            </a:r>
            <a:r>
              <a:rPr lang="de-CH" b="1" dirty="0" smtClean="0">
                <a:solidFill>
                  <a:schemeClr val="tx1"/>
                </a:solidFill>
              </a:rPr>
              <a:t>!</a:t>
            </a:r>
            <a:endParaRPr 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91565" y="4552950"/>
            <a:ext cx="1674495" cy="34290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bg1"/>
                </a:solidFill>
              </a:rPr>
              <a:t>ClaimStrategy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403" name="Straight Arrow Connector 402"/>
          <p:cNvCxnSpPr>
            <a:stCxn id="386" idx="0"/>
          </p:cNvCxnSpPr>
          <p:nvPr/>
        </p:nvCxnSpPr>
        <p:spPr>
          <a:xfrm flipH="1" flipV="1">
            <a:off x="5334000" y="2152650"/>
            <a:ext cx="784860" cy="1047750"/>
          </a:xfrm>
          <a:prstGeom prst="straightConnector1">
            <a:avLst/>
          </a:prstGeom>
          <a:ln>
            <a:solidFill>
              <a:srgbClr val="ED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 animBg="1"/>
      <p:bldP spid="406" grpId="0" animBg="1"/>
      <p:bldP spid="407" grpId="0"/>
      <p:bldP spid="410" grpId="0" animBg="1"/>
      <p:bldP spid="411" grpId="0"/>
      <p:bldP spid="429" grpId="0"/>
      <p:bldP spid="430" grpId="0"/>
      <p:bldP spid="431" grpId="0"/>
      <p:bldP spid="470" grpId="0"/>
      <p:bldP spid="516" grpId="0"/>
      <p:bldP spid="5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smtClean="0"/>
              <a:t>Setup the Disruptor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6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platzhalter 1"/>
          <p:cNvSpPr txBox="1">
            <a:spLocks/>
          </p:cNvSpPr>
          <p:nvPr/>
        </p:nvSpPr>
        <p:spPr bwMode="gray">
          <a:xfrm>
            <a:off x="72126" y="1137434"/>
            <a:ext cx="8979408" cy="1359185"/>
          </a:xfrm>
          <a:prstGeom prst="rect">
            <a:avLst/>
          </a:prstGeom>
          <a:ln>
            <a:solidFill>
              <a:srgbClr val="ED1C2E"/>
            </a:solidFill>
          </a:ln>
        </p:spPr>
        <p:txBody>
          <a:bodyPr/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RingBuffer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buffer =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RingBuffer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pPr>
              <a:tabLst>
                <a:tab pos="45100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eventFactory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claimStrategy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4572000" algn="l"/>
              </a:tabLst>
            </a:pP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 err="1" smtClean="0">
                <a:latin typeface="Courier New" pitchFamily="49" charset="0"/>
                <a:cs typeface="Courier New" pitchFamily="49" charset="0"/>
              </a:rPr>
              <a:t>waitStrategy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0" algn="l"/>
              </a:tabLst>
            </a:pPr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SequenceBarrier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ringBarrier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buffer.newBarrier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2" name="Textplatzhalter 1"/>
          <p:cNvSpPr txBox="1">
            <a:spLocks/>
          </p:cNvSpPr>
          <p:nvPr/>
        </p:nvSpPr>
        <p:spPr bwMode="gray">
          <a:xfrm>
            <a:off x="72126" y="2676841"/>
            <a:ext cx="8979408" cy="1792418"/>
          </a:xfrm>
          <a:prstGeom prst="rect">
            <a:avLst/>
          </a:prstGeom>
          <a:ln>
            <a:solidFill>
              <a:srgbClr val="ED1C2E"/>
            </a:solidFill>
          </a:ln>
        </p:spPr>
        <p:txBody>
          <a:bodyPr/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BatchEventProcessor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replication =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BatchEventProcessor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pPr>
              <a:tabLst>
                <a:tab pos="54864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buffer,</a:t>
            </a:r>
          </a:p>
          <a:p>
            <a:pPr>
              <a:tabLst>
                <a:tab pos="54864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ringBarrier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54864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ReplicationHandler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BatchEventProcessor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journaling =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BatchEventProcessor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pPr>
              <a:tabLst>
                <a:tab pos="54864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buffer,</a:t>
            </a:r>
          </a:p>
          <a:p>
            <a:pPr>
              <a:tabLst>
                <a:tab pos="54864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ringBarrier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54864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JournalingHandler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486400" algn="l"/>
              </a:tabLst>
            </a:pPr>
            <a:endParaRPr kumimoji="0" lang="en-GB" sz="1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platzhalter 1"/>
          <p:cNvSpPr txBox="1">
            <a:spLocks/>
          </p:cNvSpPr>
          <p:nvPr/>
        </p:nvSpPr>
        <p:spPr bwMode="gray">
          <a:xfrm>
            <a:off x="72126" y="4635783"/>
            <a:ext cx="8979408" cy="723901"/>
          </a:xfrm>
          <a:prstGeom prst="rect">
            <a:avLst/>
          </a:prstGeom>
          <a:ln>
            <a:solidFill>
              <a:srgbClr val="ED1C2E"/>
            </a:solidFill>
          </a:ln>
        </p:spPr>
        <p:txBody>
          <a:bodyPr/>
          <a:lstStyle/>
          <a:p>
            <a:pPr>
              <a:tabLst>
                <a:tab pos="5548313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SequenceBarrier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journalingReplicationBarrier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buffer.newBarrier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tabLst>
                <a:tab pos="5548313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replProcessor.getSequence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tabLst>
                <a:tab pos="5548313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journProcessor.getSequence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kumimoji="0" lang="en-GB" sz="1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8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smtClean="0"/>
              <a:t>Publish messages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6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918" y="3048398"/>
            <a:ext cx="8733029" cy="783832"/>
            <a:chOff x="71918" y="3048398"/>
            <a:chExt cx="8733029" cy="783832"/>
          </a:xfrm>
        </p:grpSpPr>
        <p:sp>
          <p:nvSpPr>
            <p:cNvPr id="20" name="Textplatzhalter 1"/>
            <p:cNvSpPr txBox="1">
              <a:spLocks/>
            </p:cNvSpPr>
            <p:nvPr/>
          </p:nvSpPr>
          <p:spPr bwMode="gray">
            <a:xfrm>
              <a:off x="71918" y="3048398"/>
              <a:ext cx="4222678" cy="783832"/>
            </a:xfrm>
            <a:prstGeom prst="rect">
              <a:avLst/>
            </a:prstGeom>
            <a:ln>
              <a:solidFill>
                <a:srgbClr val="ED1C2E"/>
              </a:solidFill>
            </a:ln>
          </p:spPr>
          <p:txBody>
            <a:bodyPr/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long sequence = 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buffer.next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buffer.get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(sequence).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setValue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buffer.publish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(sequence)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229542" y="3226056"/>
              <a:ext cx="575353" cy="554804"/>
            </a:xfrm>
            <a:prstGeom prst="rightArrow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4" name="Inhaltsplatzhalter 2"/>
            <p:cNvSpPr txBox="1">
              <a:spLocks/>
            </p:cNvSpPr>
            <p:nvPr/>
          </p:nvSpPr>
          <p:spPr bwMode="gray">
            <a:xfrm>
              <a:off x="6181042" y="3215354"/>
              <a:ext cx="2623905" cy="514136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400" noProof="0" dirty="0" smtClean="0"/>
                <a:t>2-phase commit</a:t>
              </a:r>
              <a:endPara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Textplatzhalter 1"/>
          <p:cNvSpPr txBox="1">
            <a:spLocks/>
          </p:cNvSpPr>
          <p:nvPr/>
        </p:nvSpPr>
        <p:spPr bwMode="gray">
          <a:xfrm>
            <a:off x="71918" y="1099760"/>
            <a:ext cx="8979408" cy="1263295"/>
          </a:xfrm>
          <a:prstGeom prst="rect">
            <a:avLst/>
          </a:prstGeom>
          <a:ln>
            <a:solidFill>
              <a:srgbClr val="ED1C2E"/>
            </a:solidFill>
          </a:ln>
        </p:spPr>
        <p:txBody>
          <a:bodyPr/>
          <a:lstStyle/>
          <a:p>
            <a:pPr>
              <a:tabLst>
                <a:tab pos="5033963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BatchEventProcessor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businessLog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BatchEventProcessor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buffer,</a:t>
            </a:r>
          </a:p>
          <a:p>
            <a:pPr>
              <a:tabLst>
                <a:tab pos="5033963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journalingReplicationBarrier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5033963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blHandler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5033963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buffer.setGatingSequences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businessLog.getSequence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5033963" algn="l"/>
              </a:tabLst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8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smtClean="0"/>
              <a:t>Setup the Disruptor using the DSL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6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platzhalter 1"/>
          <p:cNvSpPr txBox="1">
            <a:spLocks/>
          </p:cNvSpPr>
          <p:nvPr/>
        </p:nvSpPr>
        <p:spPr bwMode="gray">
          <a:xfrm>
            <a:off x="123291" y="1137434"/>
            <a:ext cx="8856322" cy="1194799"/>
          </a:xfrm>
          <a:prstGeom prst="rect">
            <a:avLst/>
          </a:prstGeom>
          <a:ln>
            <a:solidFill>
              <a:srgbClr val="ED1C2E"/>
            </a:solidFill>
          </a:ln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Disruptor&lt;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disruptor = new Disruptor&lt;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 			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TradeEvent.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EVENT_FACTORY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4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					EXECUTOR,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claimStrategy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4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waitStrategy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platzhalter 1"/>
          <p:cNvSpPr txBox="1">
            <a:spLocks/>
          </p:cNvSpPr>
          <p:nvPr/>
        </p:nvSpPr>
        <p:spPr bwMode="gray">
          <a:xfrm>
            <a:off x="123290" y="2522733"/>
            <a:ext cx="8856322" cy="939658"/>
          </a:xfrm>
          <a:prstGeom prst="rect">
            <a:avLst/>
          </a:prstGeom>
          <a:ln>
            <a:solidFill>
              <a:srgbClr val="ED1C2E"/>
            </a:solidFill>
          </a:ln>
        </p:spPr>
        <p:txBody>
          <a:bodyPr/>
          <a:lstStyle/>
          <a:p>
            <a:pPr>
              <a:tabLst>
                <a:tab pos="2917825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disruptor.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handleEventsWith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	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ReplicationHandler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(),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JournalingHandler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2116138" algn="l"/>
                <a:tab pos="2917825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.then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	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BusinessLogicHandler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disruptor.start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0963" y="4190122"/>
            <a:ext cx="8827770" cy="638711"/>
            <a:chOff x="160963" y="4190122"/>
            <a:chExt cx="8827770" cy="638711"/>
          </a:xfrm>
        </p:grpSpPr>
        <p:sp>
          <p:nvSpPr>
            <p:cNvPr id="14" name="Textplatzhalter 1"/>
            <p:cNvSpPr txBox="1">
              <a:spLocks/>
            </p:cNvSpPr>
            <p:nvPr/>
          </p:nvSpPr>
          <p:spPr bwMode="gray">
            <a:xfrm>
              <a:off x="160963" y="4380624"/>
              <a:ext cx="4482956" cy="324921"/>
            </a:xfrm>
            <a:prstGeom prst="rect">
              <a:avLst/>
            </a:prstGeom>
            <a:ln>
              <a:solidFill>
                <a:srgbClr val="ED1C2E"/>
              </a:solidFill>
            </a:ln>
          </p:spPr>
          <p:txBody>
            <a:bodyPr/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disruptor.publishEvent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eventTranslator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798027" y="4274029"/>
              <a:ext cx="683491" cy="554804"/>
            </a:xfrm>
            <a:prstGeom prst="rightArrow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gray">
            <a:xfrm>
              <a:off x="5546889" y="4190122"/>
              <a:ext cx="3441844" cy="514136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400" noProof="0" dirty="0" smtClean="0"/>
                <a:t>implicit </a:t>
              </a:r>
              <a:r>
                <a:rPr lang="en-GB" sz="2400" noProof="0" dirty="0" smtClean="0"/>
                <a:t>Two-Phase-Commit</a:t>
              </a:r>
              <a:endPara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488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GB" dirty="0" smtClean="0"/>
              <a:t>About LMAX</a:t>
            </a:r>
          </a:p>
          <a:p>
            <a:endParaRPr lang="en-GB" dirty="0" smtClean="0"/>
          </a:p>
          <a:p>
            <a:r>
              <a:rPr lang="en-GB" dirty="0" smtClean="0"/>
              <a:t>How to tackle 6’000’000 transactions/second</a:t>
            </a:r>
          </a:p>
          <a:p>
            <a:endParaRPr lang="en-GB" dirty="0" smtClean="0"/>
          </a:p>
          <a:p>
            <a:r>
              <a:rPr lang="en-GB" dirty="0" smtClean="0"/>
              <a:t>The Disruptor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ClaimStrategy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I </a:t>
            </a:r>
            <a:r>
              <a:rPr lang="de-CH" dirty="0" err="1" smtClean="0"/>
              <a:t>use</a:t>
            </a:r>
            <a:r>
              <a:rPr lang="de-CH" dirty="0" smtClean="0"/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0850" y="720090"/>
            <a:ext cx="8414753" cy="308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1" name="Group 140"/>
          <p:cNvGrpSpPr/>
          <p:nvPr/>
        </p:nvGrpSpPr>
        <p:grpSpPr>
          <a:xfrm>
            <a:off x="168593" y="3669030"/>
            <a:ext cx="2746057" cy="1305461"/>
            <a:chOff x="260033" y="3669030"/>
            <a:chExt cx="2746057" cy="1305461"/>
          </a:xfrm>
        </p:grpSpPr>
        <p:sp>
          <p:nvSpPr>
            <p:cNvPr id="92" name="TextBox 91"/>
            <p:cNvSpPr txBox="1"/>
            <p:nvPr/>
          </p:nvSpPr>
          <p:spPr>
            <a:xfrm>
              <a:off x="354330" y="3794760"/>
              <a:ext cx="265176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/>
                <a:t>assumes</a:t>
              </a:r>
              <a:r>
                <a:rPr lang="de-CH" sz="1400" dirty="0" smtClean="0"/>
                <a:t> </a:t>
              </a:r>
              <a:r>
                <a:rPr lang="de-CH" sz="1400" dirty="0" err="1" smtClean="0"/>
                <a:t>that</a:t>
              </a:r>
              <a:r>
                <a:rPr lang="de-CH" sz="1400" dirty="0" smtClean="0"/>
                <a:t> </a:t>
              </a:r>
              <a:r>
                <a:rPr lang="de-CH" sz="1400" b="1" dirty="0" smtClean="0"/>
                <a:t>no </a:t>
              </a:r>
              <a:r>
                <a:rPr lang="de-CH" sz="1400" b="1" dirty="0" err="1" smtClean="0"/>
                <a:t>one</a:t>
              </a:r>
              <a:r>
                <a:rPr lang="de-CH" sz="1400" b="1" dirty="0" smtClean="0"/>
                <a:t> </a:t>
              </a:r>
              <a:r>
                <a:rPr lang="de-CH" sz="1400" b="1" dirty="0" err="1" smtClean="0"/>
                <a:t>else</a:t>
              </a:r>
              <a:r>
                <a:rPr lang="de-CH" sz="1400" b="1" dirty="0" smtClean="0"/>
                <a:t> </a:t>
              </a:r>
              <a:r>
                <a:rPr lang="de-CH" sz="1400" dirty="0" err="1" smtClean="0"/>
                <a:t>is</a:t>
              </a:r>
              <a:r>
                <a:rPr lang="de-CH" sz="1400" dirty="0" smtClean="0"/>
                <a:t> </a:t>
              </a:r>
              <a:r>
                <a:rPr lang="de-CH" sz="1400" dirty="0" err="1" smtClean="0"/>
                <a:t>publishing</a:t>
              </a:r>
              <a:r>
                <a:rPr lang="de-CH" sz="1400" dirty="0" smtClean="0"/>
                <a:t> to </a:t>
              </a:r>
              <a:r>
                <a:rPr lang="de-CH" sz="1400" dirty="0" err="1" smtClean="0"/>
                <a:t>the</a:t>
              </a:r>
              <a:r>
                <a:rPr lang="de-CH" sz="1400" dirty="0" smtClean="0"/>
                <a:t> </a:t>
              </a:r>
              <a:r>
                <a:rPr lang="de-CH" sz="1400" dirty="0" err="1" smtClean="0"/>
                <a:t>RingBuffer</a:t>
              </a:r>
              <a:endParaRPr lang="en-US" sz="1400" dirty="0" err="1" smtClean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260033" y="3669030"/>
              <a:ext cx="61913" cy="251460"/>
              <a:chOff x="500063" y="3669030"/>
              <a:chExt cx="61913" cy="25146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502920" y="3669030"/>
                <a:ext cx="0" cy="2514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00063" y="3917157"/>
                <a:ext cx="619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260033" y="3919062"/>
              <a:ext cx="61913" cy="526732"/>
              <a:chOff x="500063" y="3669030"/>
              <a:chExt cx="61913" cy="526732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500063" y="3669030"/>
                <a:ext cx="2857" cy="526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00063" y="4193364"/>
                <a:ext cx="619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/>
            <p:cNvSpPr txBox="1"/>
            <p:nvPr/>
          </p:nvSpPr>
          <p:spPr>
            <a:xfrm>
              <a:off x="360045" y="4328160"/>
              <a:ext cx="247459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doesn‘t</a:t>
              </a:r>
              <a:r>
                <a:rPr lang="de-CH" sz="1400" b="1" dirty="0" smtClean="0"/>
                <a:t> </a:t>
              </a:r>
              <a:r>
                <a:rPr lang="de-CH" sz="1400" b="1" dirty="0" err="1" smtClean="0"/>
                <a:t>use</a:t>
              </a:r>
              <a:r>
                <a:rPr lang="de-CH" sz="1400" b="1" dirty="0" smtClean="0"/>
                <a:t> </a:t>
              </a:r>
              <a:r>
                <a:rPr lang="de-CH" sz="1400" b="1" dirty="0" err="1" smtClean="0"/>
                <a:t>Compare</a:t>
              </a:r>
              <a:r>
                <a:rPr lang="de-CH" sz="1400" b="1" dirty="0" smtClean="0"/>
                <a:t> and </a:t>
              </a:r>
              <a:r>
                <a:rPr lang="de-CH" sz="1400" b="1" dirty="0" err="1" smtClean="0"/>
                <a:t>Swap</a:t>
              </a:r>
              <a:r>
                <a:rPr lang="de-CH" sz="1400" b="1" dirty="0" smtClean="0"/>
                <a:t> (</a:t>
              </a:r>
              <a:r>
                <a:rPr lang="de-CH" sz="1400" b="1" dirty="0" err="1" smtClean="0"/>
                <a:t>AtomicLong</a:t>
              </a:r>
              <a:r>
                <a:rPr lang="de-CH" sz="1400" b="1" dirty="0" smtClean="0"/>
                <a:t>) </a:t>
              </a:r>
              <a:r>
                <a:rPr lang="de-CH" sz="1400" b="1" dirty="0" err="1" smtClean="0"/>
                <a:t>for</a:t>
              </a:r>
              <a:r>
                <a:rPr lang="de-CH" sz="1400" b="1" dirty="0" smtClean="0"/>
                <a:t> </a:t>
              </a:r>
              <a:r>
                <a:rPr lang="de-CH" sz="1400" b="1" dirty="0" err="1" smtClean="0"/>
                <a:t>sequencing</a:t>
              </a:r>
              <a:endParaRPr lang="en-US" sz="1400" b="1" dirty="0" err="1" smtClean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003233" y="3661410"/>
            <a:ext cx="2758757" cy="887274"/>
            <a:chOff x="3094673" y="3661410"/>
            <a:chExt cx="2758757" cy="887274"/>
          </a:xfrm>
        </p:grpSpPr>
        <p:sp>
          <p:nvSpPr>
            <p:cNvPr id="111" name="TextBox 110"/>
            <p:cNvSpPr txBox="1"/>
            <p:nvPr/>
          </p:nvSpPr>
          <p:spPr>
            <a:xfrm>
              <a:off x="3188970" y="3787140"/>
              <a:ext cx="244602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/>
                <a:t>assumes</a:t>
              </a:r>
              <a:r>
                <a:rPr lang="de-CH" sz="1400" dirty="0" smtClean="0"/>
                <a:t> </a:t>
              </a:r>
              <a:r>
                <a:rPr lang="de-CH" sz="1400" dirty="0" err="1" smtClean="0"/>
                <a:t>that</a:t>
              </a:r>
              <a:r>
                <a:rPr lang="de-CH" sz="1400" dirty="0" smtClean="0"/>
                <a:t> </a:t>
              </a:r>
              <a:r>
                <a:rPr lang="de-CH" sz="1400" dirty="0" err="1" smtClean="0"/>
                <a:t>there</a:t>
              </a:r>
              <a:r>
                <a:rPr lang="de-CH" sz="1400" dirty="0" smtClean="0"/>
                <a:t> </a:t>
              </a:r>
              <a:r>
                <a:rPr lang="de-CH" sz="1400" dirty="0" err="1" smtClean="0"/>
                <a:t>are</a:t>
              </a:r>
              <a:r>
                <a:rPr lang="de-CH" sz="1400" dirty="0" smtClean="0"/>
                <a:t> </a:t>
              </a:r>
              <a:r>
                <a:rPr lang="de-CH" sz="1400" b="1" dirty="0" smtClean="0"/>
                <a:t>multiple </a:t>
              </a:r>
              <a:r>
                <a:rPr lang="de-CH" sz="1400" b="1" dirty="0" err="1" smtClean="0"/>
                <a:t>publishers</a:t>
              </a:r>
              <a:endParaRPr lang="en-US" sz="1400" b="1" dirty="0" err="1" smtClean="0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094673" y="3661410"/>
              <a:ext cx="61913" cy="251460"/>
              <a:chOff x="500063" y="3669030"/>
              <a:chExt cx="61913" cy="25146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502920" y="3669030"/>
                <a:ext cx="0" cy="2514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500063" y="3917157"/>
                <a:ext cx="619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3094673" y="3911442"/>
              <a:ext cx="61913" cy="526732"/>
              <a:chOff x="500063" y="3669030"/>
              <a:chExt cx="61913" cy="526732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 flipH="1">
                <a:off x="500063" y="3669030"/>
                <a:ext cx="2857" cy="526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00063" y="4193364"/>
                <a:ext cx="619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201670" y="4333240"/>
              <a:ext cx="265176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/>
                <a:t>based</a:t>
              </a:r>
              <a:r>
                <a:rPr lang="de-CH" sz="1400" dirty="0" smtClean="0"/>
                <a:t> on an </a:t>
              </a:r>
              <a:r>
                <a:rPr lang="de-CH" sz="1400" b="1" dirty="0" err="1" smtClean="0"/>
                <a:t>AtomicLong</a:t>
              </a:r>
              <a:endParaRPr lang="en-US" sz="1400" b="1" dirty="0" err="1" smtClean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475572" y="3691890"/>
            <a:ext cx="2772568" cy="1555294"/>
            <a:chOff x="6567012" y="3691890"/>
            <a:chExt cx="2772568" cy="1555294"/>
          </a:xfrm>
        </p:grpSpPr>
        <p:sp>
          <p:nvSpPr>
            <p:cNvPr id="124" name="TextBox 123"/>
            <p:cNvSpPr txBox="1"/>
            <p:nvPr/>
          </p:nvSpPr>
          <p:spPr>
            <a:xfrm>
              <a:off x="6697980" y="3794760"/>
              <a:ext cx="236601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/>
                <a:t>assumes</a:t>
              </a:r>
              <a:r>
                <a:rPr lang="de-CH" sz="1400" dirty="0" smtClean="0"/>
                <a:t> </a:t>
              </a:r>
              <a:r>
                <a:rPr lang="de-CH" sz="1400" dirty="0" err="1" smtClean="0"/>
                <a:t>that</a:t>
              </a:r>
              <a:r>
                <a:rPr lang="de-CH" sz="1400" dirty="0" smtClean="0"/>
                <a:t> </a:t>
              </a:r>
              <a:r>
                <a:rPr lang="de-CH" sz="1400" dirty="0" err="1" smtClean="0"/>
                <a:t>there</a:t>
              </a:r>
              <a:r>
                <a:rPr lang="de-CH" sz="1400" dirty="0" smtClean="0"/>
                <a:t> </a:t>
              </a:r>
              <a:r>
                <a:rPr lang="de-CH" sz="1400" dirty="0" err="1" smtClean="0"/>
                <a:t>are</a:t>
              </a:r>
              <a:r>
                <a:rPr lang="de-CH" sz="1400" dirty="0" smtClean="0"/>
                <a:t> </a:t>
              </a:r>
              <a:r>
                <a:rPr lang="de-CH" sz="1400" b="1" dirty="0" smtClean="0"/>
                <a:t>multiple </a:t>
              </a:r>
              <a:r>
                <a:rPr lang="de-CH" sz="1400" b="1" dirty="0" err="1" smtClean="0"/>
                <a:t>publishers</a:t>
              </a:r>
              <a:endParaRPr lang="en-US" sz="1400" b="1" dirty="0" err="1" smtClean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6569393" y="3691890"/>
              <a:ext cx="61913" cy="251460"/>
              <a:chOff x="500063" y="3669030"/>
              <a:chExt cx="61913" cy="25146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502920" y="3669030"/>
                <a:ext cx="0" cy="2514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00063" y="3917157"/>
                <a:ext cx="619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6569393" y="3941922"/>
              <a:ext cx="61913" cy="526732"/>
              <a:chOff x="500063" y="3669030"/>
              <a:chExt cx="61913" cy="526732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>
                <a:off x="500063" y="3669030"/>
                <a:ext cx="2857" cy="526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500063" y="4193364"/>
                <a:ext cx="619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6685280" y="4321810"/>
              <a:ext cx="229997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forgives when the multiple publisher threads are highly contended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687820" y="5031740"/>
              <a:ext cx="265176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/>
                <a:t>based</a:t>
              </a:r>
              <a:r>
                <a:rPr lang="de-CH" sz="1400" dirty="0" smtClean="0"/>
                <a:t> on an </a:t>
              </a:r>
              <a:r>
                <a:rPr lang="de-CH" sz="1400" b="1" dirty="0" err="1" smtClean="0"/>
                <a:t>AtomicLong</a:t>
              </a:r>
              <a:endParaRPr lang="en-US" sz="1400" b="1" dirty="0" err="1" smtClean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567012" y="4445953"/>
              <a:ext cx="61913" cy="712628"/>
              <a:chOff x="500063" y="3669030"/>
              <a:chExt cx="61913" cy="712628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502920" y="3669030"/>
                <a:ext cx="1" cy="7126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00063" y="4377514"/>
                <a:ext cx="619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Decisions</a:t>
            </a:r>
            <a:r>
              <a:rPr lang="de-CH" dirty="0" smtClean="0"/>
              <a:t> to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made</a:t>
            </a:r>
            <a:r>
              <a:rPr lang="de-CH" dirty="0" smtClean="0"/>
              <a:t> - </a:t>
            </a:r>
            <a:r>
              <a:rPr lang="de-CH" dirty="0" err="1" smtClean="0"/>
              <a:t>WaitStrategy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0" y="963793"/>
            <a:ext cx="8858250" cy="284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6" name="Group 85"/>
          <p:cNvGrpSpPr/>
          <p:nvPr/>
        </p:nvGrpSpPr>
        <p:grpSpPr>
          <a:xfrm>
            <a:off x="145733" y="3600450"/>
            <a:ext cx="2574608" cy="1520190"/>
            <a:chOff x="145733" y="3600450"/>
            <a:chExt cx="2574608" cy="1520190"/>
          </a:xfrm>
        </p:grpSpPr>
        <p:grpSp>
          <p:nvGrpSpPr>
            <p:cNvPr id="10" name="Group 9"/>
            <p:cNvGrpSpPr/>
            <p:nvPr/>
          </p:nvGrpSpPr>
          <p:grpSpPr>
            <a:xfrm>
              <a:off x="145733" y="3600450"/>
              <a:ext cx="2574608" cy="874574"/>
              <a:chOff x="260033" y="3669030"/>
              <a:chExt cx="2574608" cy="87457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54330" y="3794760"/>
                <a:ext cx="2263140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400" dirty="0" err="1" smtClean="0"/>
                  <a:t>Puts</a:t>
                </a:r>
                <a:r>
                  <a:rPr lang="de-CH" sz="1400" dirty="0" smtClean="0"/>
                  <a:t> </a:t>
                </a:r>
                <a:r>
                  <a:rPr lang="de-CH" sz="1400" dirty="0" err="1" smtClean="0"/>
                  <a:t>current</a:t>
                </a:r>
                <a:r>
                  <a:rPr lang="de-CH" sz="1400" dirty="0" smtClean="0"/>
                  <a:t> </a:t>
                </a:r>
                <a:r>
                  <a:rPr lang="de-CH" sz="1400" dirty="0" err="1" smtClean="0"/>
                  <a:t>thread</a:t>
                </a:r>
                <a:r>
                  <a:rPr lang="de-CH" sz="1400" dirty="0" smtClean="0"/>
                  <a:t> to </a:t>
                </a:r>
                <a:r>
                  <a:rPr lang="de-CH" sz="1400" dirty="0" err="1" smtClean="0"/>
                  <a:t>state</a:t>
                </a:r>
                <a:r>
                  <a:rPr lang="de-CH" sz="1400" dirty="0" smtClean="0"/>
                  <a:t> </a:t>
                </a:r>
                <a:r>
                  <a:rPr lang="de-CH" sz="1400" dirty="0" err="1" smtClean="0"/>
                  <a:t>waiting</a:t>
                </a:r>
                <a:r>
                  <a:rPr lang="de-CH" sz="1400" dirty="0" smtClean="0"/>
                  <a:t> </a:t>
                </a:r>
                <a:r>
                  <a:rPr lang="de-CH" sz="1400" dirty="0" err="1" smtClean="0"/>
                  <a:t>until</a:t>
                </a:r>
                <a:r>
                  <a:rPr lang="de-CH" sz="1400" dirty="0" smtClean="0"/>
                  <a:t> </a:t>
                </a:r>
                <a:r>
                  <a:rPr lang="de-CH" sz="1400" dirty="0" err="1" smtClean="0"/>
                  <a:t>requested</a:t>
                </a:r>
                <a:r>
                  <a:rPr lang="de-CH" sz="1400" dirty="0" smtClean="0"/>
                  <a:t> </a:t>
                </a:r>
                <a:r>
                  <a:rPr lang="de-CH" sz="1400" dirty="0" err="1" smtClean="0"/>
                  <a:t>entry</a:t>
                </a:r>
                <a:r>
                  <a:rPr lang="de-CH" sz="1400" dirty="0" smtClean="0"/>
                  <a:t> </a:t>
                </a:r>
                <a:r>
                  <a:rPr lang="de-CH" sz="1400" dirty="0" err="1" smtClean="0"/>
                  <a:t>gets</a:t>
                </a:r>
                <a:r>
                  <a:rPr lang="de-CH" sz="1400" dirty="0" smtClean="0"/>
                  <a:t> </a:t>
                </a:r>
                <a:r>
                  <a:rPr lang="de-CH" sz="1400" dirty="0" err="1" smtClean="0"/>
                  <a:t>available</a:t>
                </a:r>
                <a:endParaRPr lang="en-US" sz="1400" dirty="0" err="1" smtClean="0"/>
              </a:p>
            </p:txBody>
          </p:sp>
          <p:grpSp>
            <p:nvGrpSpPr>
              <p:cNvPr id="12" name="Group 98"/>
              <p:cNvGrpSpPr/>
              <p:nvPr/>
            </p:nvGrpSpPr>
            <p:grpSpPr>
              <a:xfrm>
                <a:off x="260033" y="3669030"/>
                <a:ext cx="61913" cy="251460"/>
                <a:chOff x="500063" y="3669030"/>
                <a:chExt cx="61913" cy="25146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02920" y="3669030"/>
                  <a:ext cx="0" cy="2514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00063" y="3917157"/>
                  <a:ext cx="6191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360045" y="4328160"/>
                <a:ext cx="24745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 err="1" smtClean="0"/>
              </a:p>
            </p:txBody>
          </p:sp>
        </p:grpSp>
        <p:pic>
          <p:nvPicPr>
            <p:cNvPr id="21" name="Picture 282" descr="pl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30725" y="4487999"/>
              <a:ext cx="282121" cy="28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67690" y="4518660"/>
              <a:ext cx="19240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smtClean="0"/>
                <a:t>CPU </a:t>
              </a:r>
              <a:r>
                <a:rPr lang="de-CH" sz="1400" dirty="0" err="1" smtClean="0"/>
                <a:t>resource</a:t>
              </a:r>
              <a:endParaRPr lang="en-US" sz="1400" dirty="0" err="1" smtClean="0"/>
            </a:p>
          </p:txBody>
        </p:sp>
        <p:pic>
          <p:nvPicPr>
            <p:cNvPr id="27" name="Picture 276" descr="minu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29705" y="4838518"/>
              <a:ext cx="282121" cy="28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60070" y="4869180"/>
              <a:ext cx="18630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err="1" smtClean="0"/>
                <a:t>Throughput</a:t>
              </a:r>
              <a:endParaRPr lang="en-US" sz="1400" dirty="0" err="1" smtClean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530793" y="3608070"/>
            <a:ext cx="2574608" cy="1520191"/>
            <a:chOff x="2530793" y="3608070"/>
            <a:chExt cx="2574608" cy="1520191"/>
          </a:xfrm>
        </p:grpSpPr>
        <p:grpSp>
          <p:nvGrpSpPr>
            <p:cNvPr id="30" name="Group 29"/>
            <p:cNvGrpSpPr/>
            <p:nvPr/>
          </p:nvGrpSpPr>
          <p:grpSpPr>
            <a:xfrm>
              <a:off x="2530793" y="3608070"/>
              <a:ext cx="2574608" cy="1484174"/>
              <a:chOff x="168593" y="3669030"/>
              <a:chExt cx="2574608" cy="1484174"/>
            </a:xfrm>
          </p:grpSpPr>
          <p:grpSp>
            <p:nvGrpSpPr>
              <p:cNvPr id="31" name="Group 9"/>
              <p:cNvGrpSpPr/>
              <p:nvPr/>
            </p:nvGrpSpPr>
            <p:grpSpPr>
              <a:xfrm>
                <a:off x="168593" y="3669030"/>
                <a:ext cx="2574608" cy="874574"/>
                <a:chOff x="260033" y="3669030"/>
                <a:chExt cx="2574608" cy="874574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346710" y="3794760"/>
                  <a:ext cx="226314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e-CH" sz="1400" dirty="0" smtClean="0"/>
                    <a:t>Spins </a:t>
                  </a:r>
                  <a:r>
                    <a:rPr lang="de-CH" sz="1400" dirty="0" err="1" smtClean="0"/>
                    <a:t>until</a:t>
                  </a:r>
                  <a:r>
                    <a:rPr lang="de-CH" sz="1400" dirty="0" smtClean="0"/>
                    <a:t> </a:t>
                  </a:r>
                  <a:r>
                    <a:rPr lang="de-CH" sz="1400" dirty="0" err="1" smtClean="0"/>
                    <a:t>requested</a:t>
                  </a:r>
                  <a:r>
                    <a:rPr lang="de-CH" sz="1400" dirty="0" smtClean="0"/>
                    <a:t> </a:t>
                  </a:r>
                  <a:r>
                    <a:rPr lang="de-CH" sz="1400" dirty="0" err="1" smtClean="0"/>
                    <a:t>entry</a:t>
                  </a:r>
                  <a:r>
                    <a:rPr lang="de-CH" sz="1400" dirty="0" smtClean="0"/>
                    <a:t> </a:t>
                  </a:r>
                  <a:r>
                    <a:rPr lang="de-CH" sz="1400" smtClean="0"/>
                    <a:t>gets </a:t>
                  </a:r>
                  <a:r>
                    <a:rPr lang="de-CH" sz="1400" dirty="0" err="1" smtClean="0"/>
                    <a:t>available</a:t>
                  </a:r>
                  <a:endParaRPr lang="en-US" sz="1400" dirty="0" err="1" smtClean="0"/>
                </a:p>
              </p:txBody>
            </p:sp>
            <p:grpSp>
              <p:nvGrpSpPr>
                <p:cNvPr id="37" name="Group 98"/>
                <p:cNvGrpSpPr/>
                <p:nvPr/>
              </p:nvGrpSpPr>
              <p:grpSpPr>
                <a:xfrm>
                  <a:off x="260033" y="3669030"/>
                  <a:ext cx="61913" cy="251460"/>
                  <a:chOff x="500063" y="3669030"/>
                  <a:chExt cx="61913" cy="25146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502920" y="3669030"/>
                    <a:ext cx="0" cy="25146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500063" y="3917157"/>
                    <a:ext cx="6191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60045" y="4328160"/>
                  <a:ext cx="247459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endParaRPr lang="en-US" sz="1400" b="1" dirty="0" err="1" smtClean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90550" y="4587240"/>
                <a:ext cx="19240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400" dirty="0" smtClean="0"/>
                  <a:t>CPU </a:t>
                </a:r>
                <a:r>
                  <a:rPr lang="de-CH" sz="1400" dirty="0" err="1" smtClean="0"/>
                  <a:t>resource</a:t>
                </a:r>
                <a:endParaRPr lang="en-US" sz="1400" dirty="0" err="1" smtClean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2930" y="4937760"/>
                <a:ext cx="18630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400" dirty="0" err="1" smtClean="0"/>
                  <a:t>Throughput</a:t>
                </a:r>
                <a:endParaRPr lang="en-US" sz="1400" dirty="0" err="1" smtClean="0"/>
              </a:p>
            </p:txBody>
          </p:sp>
        </p:grpSp>
        <p:pic>
          <p:nvPicPr>
            <p:cNvPr id="41" name="Picture 282" descr="pl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615785" y="4846139"/>
              <a:ext cx="282121" cy="28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76" descr="minu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614765" y="4480378"/>
              <a:ext cx="282121" cy="28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/>
          <p:cNvGrpSpPr/>
          <p:nvPr/>
        </p:nvGrpSpPr>
        <p:grpSpPr>
          <a:xfrm>
            <a:off x="5083493" y="3585210"/>
            <a:ext cx="2574608" cy="1551989"/>
            <a:chOff x="5083493" y="3585210"/>
            <a:chExt cx="2574608" cy="1551989"/>
          </a:xfrm>
        </p:grpSpPr>
        <p:grpSp>
          <p:nvGrpSpPr>
            <p:cNvPr id="61" name="Group 60"/>
            <p:cNvGrpSpPr/>
            <p:nvPr/>
          </p:nvGrpSpPr>
          <p:grpSpPr>
            <a:xfrm>
              <a:off x="5083493" y="3585210"/>
              <a:ext cx="2574608" cy="1484174"/>
              <a:chOff x="168593" y="3669030"/>
              <a:chExt cx="2574608" cy="1484174"/>
            </a:xfrm>
          </p:grpSpPr>
          <p:grpSp>
            <p:nvGrpSpPr>
              <p:cNvPr id="62" name="Group 9"/>
              <p:cNvGrpSpPr/>
              <p:nvPr/>
            </p:nvGrpSpPr>
            <p:grpSpPr>
              <a:xfrm>
                <a:off x="168593" y="3669030"/>
                <a:ext cx="2574608" cy="874574"/>
                <a:chOff x="260033" y="3669030"/>
                <a:chExt cx="2574608" cy="874574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346710" y="3794760"/>
                  <a:ext cx="2084070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e-CH" sz="1400" dirty="0" err="1" smtClean="0"/>
                    <a:t>spin</a:t>
                  </a:r>
                  <a:r>
                    <a:rPr lang="de-CH" sz="1400" dirty="0" smtClean="0"/>
                    <a:t> (100 </a:t>
                  </a:r>
                  <a:r>
                    <a:rPr lang="de-CH" sz="1400" dirty="0" err="1" smtClean="0"/>
                    <a:t>times</a:t>
                  </a:r>
                  <a:r>
                    <a:rPr lang="de-CH" sz="1400" dirty="0" smtClean="0"/>
                    <a:t>)</a:t>
                  </a:r>
                  <a:r>
                    <a:rPr lang="de-CH" sz="1400" dirty="0" smtClean="0">
                      <a:sym typeface="Wingdings" pitchFamily="2" charset="2"/>
                    </a:rPr>
                    <a:t> </a:t>
                  </a:r>
                  <a:r>
                    <a:rPr lang="de-CH" sz="1400" dirty="0" err="1" smtClean="0">
                      <a:sym typeface="Wingdings" pitchFamily="2" charset="2"/>
                    </a:rPr>
                    <a:t>yield</a:t>
                  </a:r>
                  <a:r>
                    <a:rPr lang="de-CH" sz="1400" dirty="0" smtClean="0">
                      <a:sym typeface="Wingdings" pitchFamily="2" charset="2"/>
                    </a:rPr>
                    <a:t> (100 </a:t>
                  </a:r>
                  <a:r>
                    <a:rPr lang="de-CH" sz="1400" dirty="0" err="1" smtClean="0">
                      <a:sym typeface="Wingdings" pitchFamily="2" charset="2"/>
                    </a:rPr>
                    <a:t>times</a:t>
                  </a:r>
                  <a:r>
                    <a:rPr lang="de-CH" sz="1400" dirty="0" smtClean="0">
                      <a:sym typeface="Wingdings" pitchFamily="2" charset="2"/>
                    </a:rPr>
                    <a:t>)  </a:t>
                  </a:r>
                  <a:r>
                    <a:rPr lang="de-CH" sz="1400" dirty="0" err="1" smtClean="0">
                      <a:sym typeface="Wingdings" pitchFamily="2" charset="2"/>
                    </a:rPr>
                    <a:t>timed</a:t>
                  </a:r>
                  <a:r>
                    <a:rPr lang="de-CH" sz="1400" dirty="0" smtClean="0">
                      <a:sym typeface="Wingdings" pitchFamily="2" charset="2"/>
                    </a:rPr>
                    <a:t> </a:t>
                  </a:r>
                  <a:r>
                    <a:rPr lang="de-CH" sz="1400" dirty="0" err="1" smtClean="0">
                      <a:sym typeface="Wingdings" pitchFamily="2" charset="2"/>
                    </a:rPr>
                    <a:t>waiting</a:t>
                  </a:r>
                  <a:r>
                    <a:rPr lang="de-CH" sz="1400" dirty="0" smtClean="0"/>
                    <a:t> </a:t>
                  </a:r>
                  <a:endParaRPr lang="en-US" sz="1400" dirty="0" err="1" smtClean="0"/>
                </a:p>
              </p:txBody>
            </p:sp>
            <p:grpSp>
              <p:nvGrpSpPr>
                <p:cNvPr id="66" name="Group 98"/>
                <p:cNvGrpSpPr/>
                <p:nvPr/>
              </p:nvGrpSpPr>
              <p:grpSpPr>
                <a:xfrm>
                  <a:off x="260033" y="3669030"/>
                  <a:ext cx="61913" cy="251460"/>
                  <a:chOff x="500063" y="3669030"/>
                  <a:chExt cx="61913" cy="251460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502920" y="3669030"/>
                    <a:ext cx="0" cy="25146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00063" y="3917157"/>
                    <a:ext cx="6191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>
                  <a:off x="360045" y="4328160"/>
                  <a:ext cx="247459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endParaRPr lang="en-US" sz="1400" b="1" dirty="0" err="1" smtClean="0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590550" y="4587240"/>
                <a:ext cx="19240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400" dirty="0" smtClean="0"/>
                  <a:t>CPU </a:t>
                </a:r>
                <a:r>
                  <a:rPr lang="de-CH" sz="1400" dirty="0" err="1" smtClean="0"/>
                  <a:t>resource</a:t>
                </a:r>
                <a:endParaRPr lang="en-US" sz="1400" dirty="0" err="1" smtClean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82930" y="4937760"/>
                <a:ext cx="18630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400" dirty="0" err="1" smtClean="0"/>
                  <a:t>Throughput</a:t>
                </a:r>
                <a:endParaRPr lang="en-US" sz="1400" dirty="0" err="1" smtClean="0"/>
              </a:p>
            </p:txBody>
          </p:sp>
        </p:grpSp>
        <p:pic>
          <p:nvPicPr>
            <p:cNvPr id="71" name="Picture 272" descr="gleich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181686" y="4489585"/>
              <a:ext cx="281854" cy="28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72" descr="gleich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181686" y="4855345"/>
              <a:ext cx="281854" cy="28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/>
          <p:cNvGrpSpPr/>
          <p:nvPr/>
        </p:nvGrpSpPr>
        <p:grpSpPr>
          <a:xfrm>
            <a:off x="7438073" y="3554730"/>
            <a:ext cx="2574608" cy="1551989"/>
            <a:chOff x="7438073" y="3554730"/>
            <a:chExt cx="2574608" cy="1551989"/>
          </a:xfrm>
        </p:grpSpPr>
        <p:grpSp>
          <p:nvGrpSpPr>
            <p:cNvPr id="74" name="Group 73"/>
            <p:cNvGrpSpPr/>
            <p:nvPr/>
          </p:nvGrpSpPr>
          <p:grpSpPr>
            <a:xfrm>
              <a:off x="7438073" y="3554730"/>
              <a:ext cx="2574608" cy="1484174"/>
              <a:chOff x="168593" y="3669030"/>
              <a:chExt cx="2574608" cy="1484174"/>
            </a:xfrm>
          </p:grpSpPr>
          <p:grpSp>
            <p:nvGrpSpPr>
              <p:cNvPr id="75" name="Group 9"/>
              <p:cNvGrpSpPr/>
              <p:nvPr/>
            </p:nvGrpSpPr>
            <p:grpSpPr>
              <a:xfrm>
                <a:off x="168593" y="3669030"/>
                <a:ext cx="2574608" cy="874574"/>
                <a:chOff x="260033" y="3669030"/>
                <a:chExt cx="2574608" cy="874574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346710" y="3794760"/>
                  <a:ext cx="142494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e-CH" sz="1400" dirty="0" err="1" smtClean="0"/>
                    <a:t>yields</a:t>
                  </a:r>
                  <a:r>
                    <a:rPr lang="de-CH" sz="1400" dirty="0" smtClean="0"/>
                    <a:t> </a:t>
                  </a:r>
                  <a:r>
                    <a:rPr lang="de-CH" sz="1400" dirty="0" err="1" smtClean="0"/>
                    <a:t>current</a:t>
                  </a:r>
                  <a:r>
                    <a:rPr lang="de-CH" sz="1400" dirty="0" smtClean="0"/>
                    <a:t> </a:t>
                  </a:r>
                  <a:r>
                    <a:rPr lang="de-CH" sz="1400" dirty="0" err="1" smtClean="0"/>
                    <a:t>thread</a:t>
                  </a:r>
                  <a:endParaRPr lang="en-US" sz="1400" dirty="0" err="1" smtClean="0"/>
                </a:p>
              </p:txBody>
            </p:sp>
            <p:grpSp>
              <p:nvGrpSpPr>
                <p:cNvPr id="80" name="Group 98"/>
                <p:cNvGrpSpPr/>
                <p:nvPr/>
              </p:nvGrpSpPr>
              <p:grpSpPr>
                <a:xfrm>
                  <a:off x="260033" y="3669030"/>
                  <a:ext cx="61913" cy="251460"/>
                  <a:chOff x="500063" y="3669030"/>
                  <a:chExt cx="61913" cy="251460"/>
                </a:xfrm>
              </p:grpSpPr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502920" y="3669030"/>
                    <a:ext cx="0" cy="25146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500063" y="3917157"/>
                    <a:ext cx="6191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TextBox 80"/>
                <p:cNvSpPr txBox="1"/>
                <p:nvPr/>
              </p:nvSpPr>
              <p:spPr>
                <a:xfrm>
                  <a:off x="360045" y="4328160"/>
                  <a:ext cx="247459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endParaRPr lang="en-US" sz="1400" b="1" dirty="0" err="1" smtClean="0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590550" y="4587240"/>
                <a:ext cx="19240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400" dirty="0" smtClean="0"/>
                  <a:t>CPU </a:t>
                </a:r>
                <a:r>
                  <a:rPr lang="de-CH" sz="1400" dirty="0" err="1" smtClean="0"/>
                  <a:t>resource</a:t>
                </a:r>
                <a:endParaRPr lang="en-US" sz="1400" dirty="0" err="1" smtClean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82930" y="4937760"/>
                <a:ext cx="18630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400" dirty="0" err="1" smtClean="0"/>
                  <a:t>Throughput</a:t>
                </a:r>
                <a:endParaRPr lang="en-US" sz="1400" dirty="0" err="1" smtClean="0"/>
              </a:p>
            </p:txBody>
          </p:sp>
        </p:grpSp>
        <p:pic>
          <p:nvPicPr>
            <p:cNvPr id="84" name="Picture 272" descr="gleich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505786" y="4459105"/>
              <a:ext cx="281854" cy="28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72" descr="gleich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505786" y="4824865"/>
              <a:ext cx="281854" cy="28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 - </a:t>
            </a:r>
            <a:r>
              <a:rPr lang="de-CH" dirty="0" err="1" smtClean="0"/>
              <a:t>LinkedBlockingQueue</a:t>
            </a:r>
            <a:r>
              <a:rPr lang="de-CH" dirty="0" smtClean="0"/>
              <a:t> </a:t>
            </a:r>
            <a:r>
              <a:rPr lang="de-CH" dirty="0" err="1" smtClean="0"/>
              <a:t>vs</a:t>
            </a:r>
            <a:r>
              <a:rPr lang="de-CH" dirty="0" smtClean="0"/>
              <a:t> </a:t>
            </a:r>
            <a:r>
              <a:rPr lang="de-CH" dirty="0" err="1" smtClean="0"/>
              <a:t>Disruptor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 smtClean="0"/>
              <a:t>Disruptor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LinkedBlockingQueue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April 28, 2012</a:t>
            </a:r>
            <a:endParaRPr lang="de-CH" dirty="0"/>
          </a:p>
        </p:txBody>
      </p:sp>
      <p:grpSp>
        <p:nvGrpSpPr>
          <p:cNvPr id="26" name="Group 25"/>
          <p:cNvGrpSpPr/>
          <p:nvPr/>
        </p:nvGrpSpPr>
        <p:grpSpPr>
          <a:xfrm>
            <a:off x="412115" y="2819400"/>
            <a:ext cx="914400" cy="592634"/>
            <a:chOff x="300990" y="1303020"/>
            <a:chExt cx="914400" cy="592634"/>
          </a:xfrm>
        </p:grpSpPr>
        <p:sp>
          <p:nvSpPr>
            <p:cNvPr id="27" name="Oval 26"/>
            <p:cNvSpPr/>
            <p:nvPr/>
          </p:nvSpPr>
          <p:spPr>
            <a:xfrm>
              <a:off x="582930" y="1303020"/>
              <a:ext cx="342900" cy="342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0990" y="1680210"/>
              <a:ext cx="914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err="1" smtClean="0"/>
                <a:t>Producer</a:t>
              </a:r>
              <a:endParaRPr lang="en-US" sz="1400" dirty="0" err="1" smtClean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038349" y="2487930"/>
            <a:ext cx="466726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EP</a:t>
            </a:r>
            <a:br>
              <a:rPr lang="de-CH" sz="1600" dirty="0" smtClean="0">
                <a:solidFill>
                  <a:schemeClr val="tx1"/>
                </a:solidFill>
              </a:rPr>
            </a:br>
            <a:r>
              <a:rPr lang="de-CH" sz="1600" dirty="0" smtClean="0">
                <a:solidFill>
                  <a:schemeClr val="tx1"/>
                </a:solidFill>
              </a:rPr>
              <a:t>1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30" name="Can 29"/>
          <p:cNvSpPr/>
          <p:nvPr/>
        </p:nvSpPr>
        <p:spPr>
          <a:xfrm rot="16200000">
            <a:off x="1568451" y="2487929"/>
            <a:ext cx="180975" cy="447675"/>
          </a:xfrm>
          <a:prstGeom prst="can">
            <a:avLst/>
          </a:prstGeom>
          <a:solidFill>
            <a:srgbClr val="ED1C2E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1" name="Can 30"/>
          <p:cNvSpPr/>
          <p:nvPr/>
        </p:nvSpPr>
        <p:spPr>
          <a:xfrm rot="16200000">
            <a:off x="2790826" y="2487929"/>
            <a:ext cx="180975" cy="447675"/>
          </a:xfrm>
          <a:prstGeom prst="can">
            <a:avLst/>
          </a:prstGeom>
          <a:solidFill>
            <a:srgbClr val="ED1C2E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 rot="16200000">
            <a:off x="1568451" y="3068954"/>
            <a:ext cx="180975" cy="447675"/>
          </a:xfrm>
          <a:prstGeom prst="can">
            <a:avLst/>
          </a:prstGeom>
          <a:solidFill>
            <a:srgbClr val="ED1C2E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 rot="16200000">
            <a:off x="2790826" y="3068954"/>
            <a:ext cx="180975" cy="447675"/>
          </a:xfrm>
          <a:prstGeom prst="can">
            <a:avLst/>
          </a:prstGeom>
          <a:solidFill>
            <a:srgbClr val="ED1C2E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28824" y="3068955"/>
            <a:ext cx="466726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EP</a:t>
            </a:r>
            <a:br>
              <a:rPr lang="de-CH" sz="1600" dirty="0" smtClean="0">
                <a:solidFill>
                  <a:schemeClr val="tx1"/>
                </a:solidFill>
              </a:rPr>
            </a:br>
            <a:r>
              <a:rPr lang="de-CH" sz="1600" dirty="0" smtClean="0">
                <a:solidFill>
                  <a:schemeClr val="tx1"/>
                </a:solidFill>
              </a:rPr>
              <a:t>2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94074" y="2764155"/>
            <a:ext cx="466726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EP</a:t>
            </a:r>
            <a:br>
              <a:rPr lang="de-CH" sz="1600" dirty="0" smtClean="0">
                <a:solidFill>
                  <a:schemeClr val="tx1"/>
                </a:solidFill>
              </a:rPr>
            </a:br>
            <a:r>
              <a:rPr lang="de-CH" sz="1600" dirty="0" smtClean="0">
                <a:solidFill>
                  <a:schemeClr val="tx1"/>
                </a:solidFill>
              </a:rPr>
              <a:t>3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27" idx="6"/>
            <a:endCxn id="32" idx="1"/>
          </p:cNvCxnSpPr>
          <p:nvPr/>
        </p:nvCxnSpPr>
        <p:spPr>
          <a:xfrm>
            <a:off x="1036955" y="2990850"/>
            <a:ext cx="398146" cy="3019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7" idx="6"/>
            <a:endCxn id="30" idx="1"/>
          </p:cNvCxnSpPr>
          <p:nvPr/>
        </p:nvCxnSpPr>
        <p:spPr>
          <a:xfrm flipV="1">
            <a:off x="1036955" y="2711766"/>
            <a:ext cx="398146" cy="279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  <a:endCxn id="29" idx="1"/>
          </p:cNvCxnSpPr>
          <p:nvPr/>
        </p:nvCxnSpPr>
        <p:spPr>
          <a:xfrm>
            <a:off x="1882776" y="2711766"/>
            <a:ext cx="15557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3"/>
            <a:endCxn id="34" idx="1"/>
          </p:cNvCxnSpPr>
          <p:nvPr/>
        </p:nvCxnSpPr>
        <p:spPr>
          <a:xfrm>
            <a:off x="1882776" y="3292791"/>
            <a:ext cx="14604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  <a:endCxn id="33" idx="1"/>
          </p:cNvCxnSpPr>
          <p:nvPr/>
        </p:nvCxnSpPr>
        <p:spPr>
          <a:xfrm flipV="1">
            <a:off x="2495550" y="3292791"/>
            <a:ext cx="16192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3"/>
            <a:endCxn id="31" idx="1"/>
          </p:cNvCxnSpPr>
          <p:nvPr/>
        </p:nvCxnSpPr>
        <p:spPr>
          <a:xfrm flipV="1">
            <a:off x="2505075" y="2711766"/>
            <a:ext cx="15240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3"/>
            <a:endCxn id="35" idx="1"/>
          </p:cNvCxnSpPr>
          <p:nvPr/>
        </p:nvCxnSpPr>
        <p:spPr>
          <a:xfrm>
            <a:off x="3105151" y="2711766"/>
            <a:ext cx="288923" cy="276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3" idx="3"/>
            <a:endCxn id="35" idx="1"/>
          </p:cNvCxnSpPr>
          <p:nvPr/>
        </p:nvCxnSpPr>
        <p:spPr>
          <a:xfrm flipV="1">
            <a:off x="3105151" y="2987993"/>
            <a:ext cx="288923" cy="3047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659755" y="2133600"/>
            <a:ext cx="1379220" cy="1704974"/>
            <a:chOff x="2110740" y="2057400"/>
            <a:chExt cx="1379220" cy="1704974"/>
          </a:xfrm>
        </p:grpSpPr>
        <p:sp>
          <p:nvSpPr>
            <p:cNvPr id="45" name="Rectangle 44"/>
            <p:cNvSpPr/>
            <p:nvPr/>
          </p:nvSpPr>
          <p:spPr>
            <a:xfrm>
              <a:off x="2110740" y="2057400"/>
              <a:ext cx="1379220" cy="17049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247900" y="2354580"/>
              <a:ext cx="1112520" cy="11353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4"/>
            </p:cNvCxnSpPr>
            <p:nvPr/>
          </p:nvCxnSpPr>
          <p:spPr>
            <a:xfrm>
              <a:off x="2804160" y="2354580"/>
              <a:ext cx="0" cy="1135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2"/>
              <a:endCxn id="46" idx="6"/>
            </p:cNvCxnSpPr>
            <p:nvPr/>
          </p:nvCxnSpPr>
          <p:spPr>
            <a:xfrm>
              <a:off x="2247900" y="2922270"/>
              <a:ext cx="1112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1"/>
              <a:endCxn id="46" idx="5"/>
            </p:cNvCxnSpPr>
            <p:nvPr/>
          </p:nvCxnSpPr>
          <p:spPr>
            <a:xfrm>
              <a:off x="2410825" y="2520852"/>
              <a:ext cx="786670" cy="80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3"/>
              <a:endCxn id="46" idx="7"/>
            </p:cNvCxnSpPr>
            <p:nvPr/>
          </p:nvCxnSpPr>
          <p:spPr>
            <a:xfrm flipV="1">
              <a:off x="2410825" y="2520852"/>
              <a:ext cx="786670" cy="802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466975" y="2585085"/>
              <a:ext cx="674370" cy="6743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41220" y="2095500"/>
              <a:ext cx="11506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err="1" smtClean="0"/>
                <a:t>RingBuffer</a:t>
              </a:r>
              <a:endParaRPr lang="en-US" sz="1600" b="1" dirty="0" err="1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72740" y="238125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0</a:t>
              </a:r>
              <a:endParaRPr lang="en-US" sz="1400" dirty="0" err="1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31820" y="263652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1</a:t>
              </a:r>
              <a:endParaRPr lang="en-US" sz="1400" dirty="0" err="1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31820" y="29946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en-US" sz="1400" dirty="0" err="1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80360" y="32232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37460" y="32232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en-US" sz="1400" dirty="0" err="1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01240" y="299466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en-US" sz="1400" dirty="0" err="1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93620" y="263652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en-US" sz="1400" dirty="0" err="1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45080" y="2381250"/>
              <a:ext cx="190500" cy="2209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en-US" sz="1400" dirty="0" err="1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85160" y="3451860"/>
              <a:ext cx="251460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en-US" sz="1400" dirty="0" err="1" smtClean="0"/>
            </a:p>
          </p:txBody>
        </p:sp>
      </p:grpSp>
      <p:cxnSp>
        <p:nvCxnSpPr>
          <p:cNvPr id="62" name="Straight Arrow Connector 61"/>
          <p:cNvCxnSpPr>
            <a:stCxn id="73" idx="6"/>
            <a:endCxn id="45" idx="1"/>
          </p:cNvCxnSpPr>
          <p:nvPr/>
        </p:nvCxnSpPr>
        <p:spPr>
          <a:xfrm>
            <a:off x="5441315" y="2983230"/>
            <a:ext cx="218440" cy="285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61" idx="1"/>
            <a:endCxn id="56" idx="2"/>
          </p:cNvCxnSpPr>
          <p:nvPr/>
        </p:nvCxnSpPr>
        <p:spPr>
          <a:xfrm rot="10800000">
            <a:off x="6524625" y="3520440"/>
            <a:ext cx="209550" cy="1153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9" idx="3"/>
            <a:endCxn id="70" idx="3"/>
          </p:cNvCxnSpPr>
          <p:nvPr/>
        </p:nvCxnSpPr>
        <p:spPr>
          <a:xfrm flipV="1">
            <a:off x="8047990" y="2946083"/>
            <a:ext cx="12700" cy="685800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9" idx="3"/>
            <a:endCxn id="71" idx="3"/>
          </p:cNvCxnSpPr>
          <p:nvPr/>
        </p:nvCxnSpPr>
        <p:spPr>
          <a:xfrm flipV="1">
            <a:off x="8047990" y="2283143"/>
            <a:ext cx="12700" cy="1348740"/>
          </a:xfrm>
          <a:prstGeom prst="bentConnector3">
            <a:avLst>
              <a:gd name="adj1" fmla="val 2250001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1" idx="1"/>
            <a:endCxn id="61" idx="3"/>
          </p:cNvCxnSpPr>
          <p:nvPr/>
        </p:nvCxnSpPr>
        <p:spPr>
          <a:xfrm rot="10800000" flipV="1">
            <a:off x="6985636" y="2283142"/>
            <a:ext cx="595629" cy="13526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70" idx="1"/>
            <a:endCxn id="61" idx="3"/>
          </p:cNvCxnSpPr>
          <p:nvPr/>
        </p:nvCxnSpPr>
        <p:spPr>
          <a:xfrm rot="10800000" flipV="1">
            <a:off x="6985636" y="2946082"/>
            <a:ext cx="595629" cy="6896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9" idx="1"/>
            <a:endCxn id="61" idx="3"/>
          </p:cNvCxnSpPr>
          <p:nvPr/>
        </p:nvCxnSpPr>
        <p:spPr>
          <a:xfrm flipH="1">
            <a:off x="6985635" y="3631883"/>
            <a:ext cx="595629" cy="389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581264" y="3408045"/>
            <a:ext cx="466726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EP</a:t>
            </a:r>
            <a:br>
              <a:rPr lang="de-CH" sz="1600" dirty="0" smtClean="0">
                <a:solidFill>
                  <a:schemeClr val="tx1"/>
                </a:solidFill>
              </a:rPr>
            </a:br>
            <a:r>
              <a:rPr lang="de-CH" sz="1600" dirty="0" smtClean="0">
                <a:solidFill>
                  <a:schemeClr val="tx1"/>
                </a:solidFill>
              </a:rPr>
              <a:t>3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81264" y="2722245"/>
            <a:ext cx="466726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EP</a:t>
            </a:r>
            <a:br>
              <a:rPr lang="de-CH" sz="1600" dirty="0" smtClean="0">
                <a:solidFill>
                  <a:schemeClr val="tx1"/>
                </a:solidFill>
              </a:rPr>
            </a:br>
            <a:r>
              <a:rPr lang="de-CH" sz="1600" dirty="0" smtClean="0">
                <a:solidFill>
                  <a:schemeClr val="tx1"/>
                </a:solidFill>
              </a:rPr>
              <a:t>2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81264" y="2059305"/>
            <a:ext cx="466726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EP</a:t>
            </a:r>
            <a:br>
              <a:rPr lang="de-CH" sz="1600" dirty="0" smtClean="0">
                <a:solidFill>
                  <a:schemeClr val="tx1"/>
                </a:solidFill>
              </a:rPr>
            </a:br>
            <a:r>
              <a:rPr lang="de-CH" sz="1600" dirty="0" smtClean="0">
                <a:solidFill>
                  <a:schemeClr val="tx1"/>
                </a:solidFill>
              </a:rPr>
              <a:t>1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816475" y="2811780"/>
            <a:ext cx="914400" cy="592634"/>
            <a:chOff x="300990" y="1303020"/>
            <a:chExt cx="914400" cy="592634"/>
          </a:xfrm>
        </p:grpSpPr>
        <p:sp>
          <p:nvSpPr>
            <p:cNvPr id="73" name="Oval 72"/>
            <p:cNvSpPr/>
            <p:nvPr/>
          </p:nvSpPr>
          <p:spPr>
            <a:xfrm>
              <a:off x="582930" y="1303020"/>
              <a:ext cx="342900" cy="342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0990" y="1680210"/>
              <a:ext cx="914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400" dirty="0" err="1" smtClean="0"/>
                <a:t>Producer</a:t>
              </a:r>
              <a:endParaRPr lang="en-US" sz="1400" dirty="0" err="1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 - </a:t>
            </a:r>
            <a:r>
              <a:rPr lang="de-CH" dirty="0" err="1" smtClean="0"/>
              <a:t>Throughput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2" name="Inhaltsplatzhalt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446741260"/>
              </p:ext>
            </p:extLst>
          </p:nvPr>
        </p:nvGraphicFramePr>
        <p:xfrm>
          <a:off x="360363" y="1133476"/>
          <a:ext cx="8431212" cy="4695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so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u="sng" dirty="0" smtClean="0">
                <a:sym typeface="Wingdings" pitchFamily="2" charset="2"/>
              </a:rPr>
              <a:t>No </a:t>
            </a:r>
            <a:r>
              <a:rPr lang="de-CH" sz="2400" u="sng" dirty="0" err="1" smtClean="0">
                <a:sym typeface="Wingdings" pitchFamily="2" charset="2"/>
              </a:rPr>
              <a:t>Locks</a:t>
            </a:r>
            <a:endParaRPr lang="de-CH" sz="2400" u="sng" dirty="0" smtClean="0">
              <a:sym typeface="Wingdings" pitchFamily="2" charset="2"/>
            </a:endParaRPr>
          </a:p>
          <a:p>
            <a:r>
              <a:rPr lang="de-CH" sz="2400" u="sng" dirty="0" err="1" smtClean="0">
                <a:sym typeface="Wingdings" pitchFamily="2" charset="2"/>
              </a:rPr>
              <a:t>minimized</a:t>
            </a:r>
            <a:r>
              <a:rPr lang="de-CH" sz="2400" u="sng" dirty="0" smtClean="0">
                <a:sym typeface="Wingdings" pitchFamily="2" charset="2"/>
              </a:rPr>
              <a:t> </a:t>
            </a:r>
            <a:r>
              <a:rPr lang="de-CH" sz="2400" u="sng" dirty="0" err="1" smtClean="0">
                <a:sym typeface="Wingdings" pitchFamily="2" charset="2"/>
              </a:rPr>
              <a:t>use</a:t>
            </a:r>
            <a:r>
              <a:rPr lang="de-CH" sz="2400" u="sng" dirty="0" smtClean="0">
                <a:sym typeface="Wingdings" pitchFamily="2" charset="2"/>
              </a:rPr>
              <a:t> of </a:t>
            </a:r>
            <a:r>
              <a:rPr lang="de-CH" sz="2400" u="sng" dirty="0" err="1" smtClean="0">
                <a:sym typeface="Wingdings" pitchFamily="2" charset="2"/>
              </a:rPr>
              <a:t>memory</a:t>
            </a:r>
            <a:r>
              <a:rPr lang="de-CH" sz="2400" u="sng" dirty="0" smtClean="0">
                <a:sym typeface="Wingdings" pitchFamily="2" charset="2"/>
              </a:rPr>
              <a:t> </a:t>
            </a:r>
            <a:r>
              <a:rPr lang="de-CH" sz="2400" u="sng" dirty="0" err="1" smtClean="0">
                <a:sym typeface="Wingdings" pitchFamily="2" charset="2"/>
              </a:rPr>
              <a:t>barriers</a:t>
            </a:r>
            <a:endParaRPr lang="de-CH" sz="2400" u="sng" dirty="0" smtClean="0">
              <a:sym typeface="Wingdings" pitchFamily="2" charset="2"/>
            </a:endParaRPr>
          </a:p>
          <a:p>
            <a:r>
              <a:rPr lang="de-CH" sz="2400" u="sng" dirty="0" smtClean="0">
                <a:sym typeface="Wingdings" pitchFamily="2" charset="2"/>
              </a:rPr>
              <a:t>One </a:t>
            </a:r>
            <a:r>
              <a:rPr lang="de-CH" sz="2400" u="sng" dirty="0" err="1" smtClean="0">
                <a:sym typeface="Wingdings" pitchFamily="2" charset="2"/>
              </a:rPr>
              <a:t>single</a:t>
            </a:r>
            <a:r>
              <a:rPr lang="de-CH" sz="2400" u="sng" dirty="0" smtClean="0">
                <a:sym typeface="Wingdings" pitchFamily="2" charset="2"/>
              </a:rPr>
              <a:t> </a:t>
            </a:r>
            <a:r>
              <a:rPr lang="de-CH" sz="2400" u="sng" dirty="0" err="1" smtClean="0">
                <a:sym typeface="Wingdings" pitchFamily="2" charset="2"/>
              </a:rPr>
              <a:t>place</a:t>
            </a:r>
            <a:r>
              <a:rPr lang="de-CH" sz="2400" u="sng" dirty="0" smtClean="0">
                <a:sym typeface="Wingdings" pitchFamily="2" charset="2"/>
              </a:rPr>
              <a:t> of </a:t>
            </a:r>
            <a:r>
              <a:rPr lang="de-CH" sz="2400" u="sng" dirty="0" err="1" smtClean="0">
                <a:sym typeface="Wingdings" pitchFamily="2" charset="2"/>
              </a:rPr>
              <a:t>contention</a:t>
            </a:r>
            <a:r>
              <a:rPr lang="de-CH" sz="2400" dirty="0">
                <a:sym typeface="Wingdings" pitchFamily="2" charset="2"/>
              </a:rPr>
              <a:t>: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if</a:t>
            </a:r>
            <a:r>
              <a:rPr lang="de-CH" sz="2400" dirty="0" smtClean="0">
                <a:sym typeface="Wingdings" pitchFamily="2" charset="2"/>
              </a:rPr>
              <a:t> multiple </a:t>
            </a:r>
            <a:r>
              <a:rPr lang="de-CH" sz="2400" dirty="0" err="1" smtClean="0">
                <a:sym typeface="Wingdings" pitchFamily="2" charset="2"/>
              </a:rPr>
              <a:t>producers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write</a:t>
            </a:r>
            <a:r>
              <a:rPr lang="de-CH" sz="2400" dirty="0" smtClean="0">
                <a:sym typeface="Wingdings" pitchFamily="2" charset="2"/>
              </a:rPr>
              <a:t> to </a:t>
            </a:r>
            <a:r>
              <a:rPr lang="de-CH" sz="2400" dirty="0" err="1" smtClean="0">
                <a:sym typeface="Wingdings" pitchFamily="2" charset="2"/>
              </a:rPr>
              <a:t>the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RingBuffer</a:t>
            </a:r>
            <a:endParaRPr lang="de-CH" sz="2400" dirty="0" smtClean="0">
              <a:sym typeface="Wingdings" pitchFamily="2" charset="2"/>
            </a:endParaRPr>
          </a:p>
          <a:p>
            <a:r>
              <a:rPr lang="de-CH" sz="2400" dirty="0" smtClean="0">
                <a:sym typeface="Wingdings" pitchFamily="2" charset="2"/>
              </a:rPr>
              <a:t>Multiple </a:t>
            </a:r>
            <a:r>
              <a:rPr lang="de-CH" sz="2400" dirty="0" err="1" smtClean="0">
                <a:sym typeface="Wingdings" pitchFamily="2" charset="2"/>
              </a:rPr>
              <a:t>producers</a:t>
            </a:r>
            <a:r>
              <a:rPr lang="de-CH" sz="2400" dirty="0" smtClean="0">
                <a:sym typeface="Wingdings" pitchFamily="2" charset="2"/>
              </a:rPr>
              <a:t>, </a:t>
            </a:r>
            <a:r>
              <a:rPr lang="de-CH" sz="2400" dirty="0" err="1" smtClean="0">
                <a:sym typeface="Wingdings" pitchFamily="2" charset="2"/>
              </a:rPr>
              <a:t>consumers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share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the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same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data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structure</a:t>
            </a:r>
            <a:endParaRPr lang="de-CH" sz="2400" dirty="0" smtClean="0">
              <a:sym typeface="Wingdings" pitchFamily="2" charset="2"/>
            </a:endParaRPr>
          </a:p>
          <a:p>
            <a:r>
              <a:rPr lang="de-CH" sz="2400" dirty="0" smtClean="0">
                <a:sym typeface="Wingdings" pitchFamily="2" charset="2"/>
              </a:rPr>
              <a:t>Recycling </a:t>
            </a:r>
            <a:r>
              <a:rPr lang="de-CH" sz="2400" dirty="0">
                <a:sym typeface="Wingdings" pitchFamily="2" charset="2"/>
              </a:rPr>
              <a:t>of </a:t>
            </a:r>
            <a:r>
              <a:rPr lang="de-CH" sz="2400" dirty="0" err="1" smtClean="0">
                <a:sym typeface="Wingdings" pitchFamily="2" charset="2"/>
              </a:rPr>
              <a:t>events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u="sng" dirty="0" err="1" smtClean="0">
                <a:sym typeface="Wingdings" pitchFamily="2" charset="2"/>
              </a:rPr>
              <a:t>less</a:t>
            </a:r>
            <a:r>
              <a:rPr lang="de-CH" sz="2400" u="sng" dirty="0" smtClean="0">
                <a:sym typeface="Wingdings" pitchFamily="2" charset="2"/>
              </a:rPr>
              <a:t> </a:t>
            </a:r>
            <a:r>
              <a:rPr lang="de-CH" sz="2400" u="sng" dirty="0" err="1" smtClean="0">
                <a:sym typeface="Wingdings" pitchFamily="2" charset="2"/>
              </a:rPr>
              <a:t>garbage</a:t>
            </a:r>
            <a:r>
              <a:rPr lang="de-CH" sz="2400" u="sng" dirty="0" smtClean="0">
                <a:sym typeface="Wingdings" pitchFamily="2" charset="2"/>
              </a:rPr>
              <a:t> </a:t>
            </a:r>
            <a:r>
              <a:rPr lang="de-CH" sz="2400" dirty="0" smtClean="0">
                <a:sym typeface="Wingdings" pitchFamily="2" charset="2"/>
              </a:rPr>
              <a:t> </a:t>
            </a:r>
            <a:r>
              <a:rPr lang="de-CH" sz="2400" dirty="0" err="1" smtClean="0">
                <a:sym typeface="Wingdings" pitchFamily="2" charset="2"/>
              </a:rPr>
              <a:t>less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garbage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collection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pauses</a:t>
            </a:r>
            <a:endParaRPr lang="de-CH" sz="2400" dirty="0" smtClean="0">
              <a:sym typeface="Wingdings" pitchFamily="2" charset="2"/>
            </a:endParaRPr>
          </a:p>
          <a:p>
            <a:r>
              <a:rPr lang="de-CH" sz="2400" u="sng" dirty="0" err="1" smtClean="0">
                <a:sym typeface="Wingdings" pitchFamily="2" charset="2"/>
              </a:rPr>
              <a:t>tracking</a:t>
            </a:r>
            <a:r>
              <a:rPr lang="de-CH" sz="2400" u="sng" dirty="0" smtClean="0">
                <a:sym typeface="Wingdings" pitchFamily="2" charset="2"/>
              </a:rPr>
              <a:t> </a:t>
            </a:r>
            <a:r>
              <a:rPr lang="de-CH" sz="2400" u="sng" dirty="0" err="1" smtClean="0">
                <a:sym typeface="Wingdings" pitchFamily="2" charset="2"/>
              </a:rPr>
              <a:t>sequences</a:t>
            </a:r>
            <a:r>
              <a:rPr lang="de-CH" sz="2400" u="sng" dirty="0" smtClean="0">
                <a:sym typeface="Wingdings" pitchFamily="2" charset="2"/>
              </a:rPr>
              <a:t> at </a:t>
            </a:r>
            <a:r>
              <a:rPr lang="de-CH" sz="2400" u="sng" dirty="0" err="1" smtClean="0">
                <a:sym typeface="Wingdings" pitchFamily="2" charset="2"/>
              </a:rPr>
              <a:t>each</a:t>
            </a:r>
            <a:r>
              <a:rPr lang="de-CH" sz="2400" u="sng" dirty="0" smtClean="0">
                <a:sym typeface="Wingdings" pitchFamily="2" charset="2"/>
              </a:rPr>
              <a:t> </a:t>
            </a:r>
            <a:r>
              <a:rPr lang="de-CH" sz="2400" u="sng" dirty="0" err="1" smtClean="0">
                <a:sym typeface="Wingdings" pitchFamily="2" charset="2"/>
              </a:rPr>
              <a:t>place</a:t>
            </a:r>
            <a:r>
              <a:rPr lang="de-CH" sz="2400" u="sng" dirty="0" smtClean="0">
                <a:sym typeface="Wingdings" pitchFamily="2" charset="2"/>
              </a:rPr>
              <a:t> + </a:t>
            </a:r>
            <a:r>
              <a:rPr lang="de-CH" sz="2400" u="sng" dirty="0" err="1" smtClean="0">
                <a:sym typeface="Wingdings" pitchFamily="2" charset="2"/>
              </a:rPr>
              <a:t>cache</a:t>
            </a:r>
            <a:r>
              <a:rPr lang="de-CH" sz="2400" u="sng" dirty="0" smtClean="0">
                <a:sym typeface="Wingdings" pitchFamily="2" charset="2"/>
              </a:rPr>
              <a:t> line </a:t>
            </a:r>
            <a:r>
              <a:rPr lang="de-CH" sz="2400" u="sng" dirty="0" err="1" smtClean="0">
                <a:sym typeface="Wingdings" pitchFamily="2" charset="2"/>
              </a:rPr>
              <a:t>padding</a:t>
            </a:r>
            <a:r>
              <a:rPr lang="de-CH" sz="2400" u="sng" dirty="0" smtClean="0">
                <a:sym typeface="Wingdings" pitchFamily="2" charset="2"/>
              </a:rPr>
              <a:t>  no </a:t>
            </a:r>
            <a:r>
              <a:rPr lang="de-CH" sz="2400" u="sng" dirty="0" err="1" smtClean="0">
                <a:sym typeface="Wingdings" pitchFamily="2" charset="2"/>
              </a:rPr>
              <a:t>false</a:t>
            </a:r>
            <a:r>
              <a:rPr lang="de-CH" sz="2400" u="sng" dirty="0" smtClean="0">
                <a:sym typeface="Wingdings" pitchFamily="2" charset="2"/>
              </a:rPr>
              <a:t> </a:t>
            </a:r>
            <a:r>
              <a:rPr lang="de-CH" sz="2400" u="sng" dirty="0" err="1" smtClean="0">
                <a:sym typeface="Wingdings" pitchFamily="2" charset="2"/>
              </a:rPr>
              <a:t>sharing</a:t>
            </a:r>
            <a:r>
              <a:rPr lang="de-CH" sz="2400" dirty="0">
                <a:sym typeface="Wingdings" pitchFamily="2" charset="2"/>
              </a:rPr>
              <a:t> </a:t>
            </a:r>
            <a:r>
              <a:rPr lang="de-CH" sz="2400" dirty="0" smtClean="0">
                <a:sym typeface="Wingdings" pitchFamily="2" charset="2"/>
              </a:rPr>
              <a:t> no </a:t>
            </a:r>
            <a:r>
              <a:rPr lang="de-CH" sz="2400" dirty="0" err="1" smtClean="0">
                <a:sym typeface="Wingdings" pitchFamily="2" charset="2"/>
              </a:rPr>
              <a:t>unexpected</a:t>
            </a:r>
            <a:r>
              <a:rPr lang="de-CH" sz="2400" dirty="0" smtClean="0">
                <a:sym typeface="Wingdings" pitchFamily="2" charset="2"/>
              </a:rPr>
              <a:t> </a:t>
            </a:r>
            <a:r>
              <a:rPr lang="de-CH" sz="2400" dirty="0" err="1" smtClean="0">
                <a:sym typeface="Wingdings" pitchFamily="2" charset="2"/>
              </a:rPr>
              <a:t>contetion</a:t>
            </a:r>
            <a:endParaRPr lang="de-CH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1"/>
            <a:r>
              <a:rPr lang="en-GB" dirty="0" smtClean="0"/>
              <a:t>Blogs</a:t>
            </a:r>
          </a:p>
          <a:p>
            <a:pPr lvl="2"/>
            <a:r>
              <a:rPr lang="en-GB" dirty="0" smtClean="0"/>
              <a:t>Martin Thompson</a:t>
            </a:r>
            <a:br>
              <a:rPr lang="en-GB" dirty="0" smtClean="0"/>
            </a:br>
            <a:r>
              <a:rPr lang="en-GB" sz="1600" dirty="0" smtClean="0">
                <a:hlinkClick r:id="rId3"/>
              </a:rPr>
              <a:t>http://mechanical-</a:t>
            </a:r>
            <a:r>
              <a:rPr lang="en-GB" sz="1600" dirty="0" err="1" smtClean="0">
                <a:hlinkClick r:id="rId3"/>
              </a:rPr>
              <a:t>sympathy.blogspot.com</a:t>
            </a:r>
            <a:endParaRPr lang="en-GB" dirty="0" smtClean="0"/>
          </a:p>
          <a:p>
            <a:pPr lvl="2"/>
            <a:r>
              <a:rPr lang="en-GB" dirty="0" smtClean="0"/>
              <a:t>Michael Barker</a:t>
            </a:r>
            <a:br>
              <a:rPr lang="en-GB" dirty="0" smtClean="0"/>
            </a:br>
            <a:r>
              <a:rPr lang="en-GB" sz="1600" dirty="0" smtClean="0">
                <a:hlinkClick r:id="rId4"/>
              </a:rPr>
              <a:t>http://bad-</a:t>
            </a:r>
            <a:r>
              <a:rPr lang="en-GB" sz="1600" dirty="0" err="1" smtClean="0">
                <a:hlinkClick r:id="rId4"/>
              </a:rPr>
              <a:t>concurrency.blogspot.com</a:t>
            </a:r>
            <a:endParaRPr lang="en-GB" dirty="0" smtClean="0"/>
          </a:p>
          <a:p>
            <a:pPr lvl="2"/>
            <a:r>
              <a:rPr lang="en-GB" dirty="0" smtClean="0"/>
              <a:t>Trisha Gee</a:t>
            </a:r>
            <a:br>
              <a:rPr lang="en-GB" dirty="0" smtClean="0"/>
            </a:br>
            <a:r>
              <a:rPr lang="en-GB" sz="1600" dirty="0" smtClean="0">
                <a:hlinkClick r:id="rId5"/>
              </a:rPr>
              <a:t>http://mechanitis.blogspot.com</a:t>
            </a:r>
            <a:endParaRPr lang="en-GB" dirty="0" smtClean="0"/>
          </a:p>
          <a:p>
            <a:pPr lvl="1"/>
            <a:r>
              <a:rPr lang="en-GB" dirty="0" smtClean="0"/>
              <a:t>Articles</a:t>
            </a:r>
          </a:p>
          <a:p>
            <a:pPr lvl="2"/>
            <a:r>
              <a:rPr lang="en-GB" dirty="0" smtClean="0"/>
              <a:t>Technical Paper</a:t>
            </a:r>
            <a:br>
              <a:rPr lang="en-GB" dirty="0" smtClean="0"/>
            </a:br>
            <a:r>
              <a:rPr lang="en-GB" dirty="0" smtClean="0">
                <a:hlinkClick r:id="rId6"/>
              </a:rPr>
              <a:t>http://disruptor.googlecode.com/files/Disruptor-1.0.pdf</a:t>
            </a:r>
            <a:endParaRPr lang="en-GB" dirty="0" smtClean="0"/>
          </a:p>
          <a:p>
            <a:pPr lvl="2"/>
            <a:r>
              <a:rPr lang="en-US" dirty="0"/>
              <a:t>Java Best Practices – Queue battle and the Linked </a:t>
            </a:r>
            <a:r>
              <a:rPr lang="en-US" dirty="0" err="1" smtClean="0"/>
              <a:t>ConcurrentHashMap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hlinkClick r:id="rId7"/>
              </a:rPr>
              <a:t>http://www.javacodegeeks.com/2010/09/java-best-practices-queue-battle-and.html</a:t>
            </a:r>
            <a:endParaRPr lang="en-GB" sz="1600" dirty="0" smtClean="0"/>
          </a:p>
          <a:p>
            <a:pPr lvl="1"/>
            <a:r>
              <a:rPr lang="en-GB" dirty="0" smtClean="0"/>
              <a:t>Presentations</a:t>
            </a:r>
          </a:p>
          <a:p>
            <a:pPr lvl="2"/>
            <a:r>
              <a:rPr lang="en-GB" dirty="0"/>
              <a:t>Understanding the Disruptor: A Beginners Guide to Hardcore Concurrency</a:t>
            </a:r>
            <a:br>
              <a:rPr lang="en-GB" dirty="0"/>
            </a:br>
            <a:r>
              <a:rPr lang="en-GB" sz="1600" dirty="0">
                <a:hlinkClick r:id="rId8"/>
              </a:rPr>
              <a:t>http://www.youtube.com/watch?v=DCdGlxBbKU4</a:t>
            </a:r>
            <a:endParaRPr lang="en-GB" dirty="0"/>
          </a:p>
          <a:p>
            <a:pPr lvl="1"/>
            <a:endParaRPr lang="en-GB" dirty="0" smtClean="0"/>
          </a:p>
          <a:p>
            <a:pPr lvl="3">
              <a:buNone/>
            </a:pP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07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 bwMode="auto">
          <a:xfrm>
            <a:off x="681925" y="1409700"/>
            <a:ext cx="3454400" cy="553998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7762875" y="0"/>
            <a:ext cx="1371600" cy="466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pic>
        <p:nvPicPr>
          <p:cNvPr id="5837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0693" y="352425"/>
            <a:ext cx="399047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980702" y="6393619"/>
            <a:ext cx="4902698" cy="161080"/>
          </a:xfrm>
        </p:spPr>
        <p:txBody>
          <a:bodyPr/>
          <a:lstStyle/>
          <a:p>
            <a:r>
              <a:rPr lang="en-US" dirty="0" smtClean="0"/>
              <a:t>The Disruptor - High performance messaging with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386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681925" y="1409700"/>
            <a:ext cx="3454400" cy="553998"/>
          </a:xfrm>
        </p:spPr>
        <p:txBody>
          <a:bodyPr/>
          <a:lstStyle/>
          <a:p>
            <a:r>
              <a:rPr lang="de-DE" dirty="0" smtClean="0"/>
              <a:t>THANK YOU.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tabLst>
                <a:tab pos="355600" algn="l"/>
              </a:tabLst>
            </a:pPr>
            <a:r>
              <a:rPr lang="de-DE" sz="1400" dirty="0" smtClean="0"/>
              <a:t>Trivadis AG</a:t>
            </a:r>
          </a:p>
          <a:p>
            <a:pPr>
              <a:tabLst>
                <a:tab pos="355600" algn="l"/>
              </a:tabLst>
            </a:pPr>
            <a:r>
              <a:rPr lang="de-DE" sz="1400" dirty="0" smtClean="0"/>
              <a:t>Raffael Schmid</a:t>
            </a:r>
          </a:p>
          <a:p>
            <a:pPr>
              <a:tabLst>
                <a:tab pos="355600" algn="l"/>
              </a:tabLst>
            </a:pPr>
            <a:r>
              <a:rPr lang="de-DE" sz="1400" dirty="0" smtClean="0"/>
              <a:t>Europa-</a:t>
            </a:r>
            <a:r>
              <a:rPr lang="de-DE" sz="1400" dirty="0" err="1" smtClean="0"/>
              <a:t>Strasse</a:t>
            </a:r>
            <a:r>
              <a:rPr lang="de-DE" sz="1400" dirty="0" smtClean="0"/>
              <a:t> 5</a:t>
            </a:r>
            <a:br>
              <a:rPr lang="de-DE" sz="1400" dirty="0" smtClean="0"/>
            </a:br>
            <a:r>
              <a:rPr lang="de-DE" sz="1400" dirty="0" smtClean="0"/>
              <a:t>8152 Glattbrugg</a:t>
            </a:r>
          </a:p>
          <a:p>
            <a:pPr>
              <a:tabLst>
                <a:tab pos="355600" algn="l"/>
              </a:tabLst>
            </a:pPr>
            <a:r>
              <a:rPr lang="de-DE" sz="1400" dirty="0" smtClean="0"/>
              <a:t>Mobile	+41 79 699 70 09</a:t>
            </a:r>
            <a:br>
              <a:rPr lang="de-DE" sz="1400" dirty="0" smtClean="0"/>
            </a:br>
            <a:r>
              <a:rPr lang="de-DE" sz="1400" dirty="0" smtClean="0"/>
              <a:t>Tel.		+41 44 808 70 20</a:t>
            </a:r>
            <a:br>
              <a:rPr lang="de-DE" sz="1400" dirty="0" smtClean="0"/>
            </a:br>
            <a:r>
              <a:rPr lang="de-DE" sz="1400" dirty="0" smtClean="0"/>
              <a:t>Fax		+41 44 808 70 21</a:t>
            </a:r>
          </a:p>
          <a:p>
            <a:pPr>
              <a:tabLst>
                <a:tab pos="355600" algn="l"/>
              </a:tabLst>
            </a:pPr>
            <a:r>
              <a:rPr lang="de-DE" sz="1400" dirty="0" smtClean="0"/>
              <a:t>raffael.schmid@trivadis.com</a:t>
            </a:r>
            <a:br>
              <a:rPr lang="de-DE" sz="1400" dirty="0" smtClean="0"/>
            </a:br>
            <a:r>
              <a:rPr lang="de-DE" sz="1400" dirty="0" smtClean="0"/>
              <a:t>www.trivadis.com</a:t>
            </a:r>
            <a:endParaRPr lang="de-DE" sz="1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34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gray">
          <a:xfrm>
            <a:off x="355600" y="2095499"/>
            <a:ext cx="8436702" cy="723901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does the Disruptor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come from?</a:t>
            </a: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gray">
          <a:xfrm>
            <a:off x="973998" y="3200399"/>
            <a:ext cx="8436702" cy="7239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was initially designed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setup a trading platform called LMAX.</a:t>
            </a: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LMAX - </a:t>
            </a:r>
            <a:r>
              <a:rPr lang="de-DE" dirty="0" err="1" smtClean="0"/>
              <a:t>platform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gray">
          <a:xfrm>
            <a:off x="2455235" y="3592722"/>
            <a:ext cx="2827965" cy="5766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GB" sz="2800" b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LMAX platform</a:t>
            </a:r>
            <a:endParaRPr kumimoji="0" lang="en-GB" sz="2000" b="1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016500" y="3135522"/>
            <a:ext cx="2501900" cy="576696"/>
            <a:chOff x="5016500" y="3135522"/>
            <a:chExt cx="2501900" cy="576696"/>
          </a:xfrm>
        </p:grpSpPr>
        <p:sp>
          <p:nvSpPr>
            <p:cNvPr id="46" name="Inhaltsplatzhalter 2"/>
            <p:cNvSpPr txBox="1">
              <a:spLocks/>
            </p:cNvSpPr>
            <p:nvPr/>
          </p:nvSpPr>
          <p:spPr bwMode="gray">
            <a:xfrm>
              <a:off x="6709735" y="3135522"/>
              <a:ext cx="808665" cy="576696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kumimoji="0" lang="en-GB" sz="2000" b="0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fast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16500" y="3362812"/>
              <a:ext cx="1574800" cy="345588"/>
              <a:chOff x="5016500" y="3362812"/>
              <a:chExt cx="1574800" cy="345588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5016500" y="3429000"/>
                <a:ext cx="1574800" cy="279400"/>
              </a:xfrm>
              <a:prstGeom prst="straightConnector1">
                <a:avLst/>
              </a:prstGeom>
              <a:ln>
                <a:solidFill>
                  <a:srgbClr val="ED1C2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 rot="21066449">
                <a:off x="5207000" y="3362812"/>
                <a:ext cx="10541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600" dirty="0" err="1" smtClean="0">
                    <a:solidFill>
                      <a:srgbClr val="ED1C2E"/>
                    </a:solidFill>
                  </a:rPr>
                  <a:t>needs</a:t>
                </a:r>
                <a:r>
                  <a:rPr lang="de-CH" sz="1600" dirty="0" smtClean="0">
                    <a:solidFill>
                      <a:srgbClr val="ED1C2E"/>
                    </a:solidFill>
                  </a:rPr>
                  <a:t> to </a:t>
                </a:r>
                <a:r>
                  <a:rPr lang="de-CH" sz="1600" dirty="0" err="1" smtClean="0">
                    <a:solidFill>
                      <a:srgbClr val="ED1C2E"/>
                    </a:solidFill>
                  </a:rPr>
                  <a:t>be</a:t>
                </a:r>
                <a:endParaRPr lang="en-US" sz="1600" dirty="0" err="1" smtClean="0">
                  <a:solidFill>
                    <a:srgbClr val="ED1C2E"/>
                  </a:solidFill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6845300" y="2195722"/>
            <a:ext cx="2019300" cy="991133"/>
            <a:chOff x="7086601" y="1967122"/>
            <a:chExt cx="2019300" cy="991133"/>
          </a:xfrm>
        </p:grpSpPr>
        <p:sp>
          <p:nvSpPr>
            <p:cNvPr id="47" name="Inhaltsplatzhalter 2"/>
            <p:cNvSpPr txBox="1">
              <a:spLocks/>
            </p:cNvSpPr>
            <p:nvPr/>
          </p:nvSpPr>
          <p:spPr bwMode="gray">
            <a:xfrm>
              <a:off x="7086601" y="1967122"/>
              <a:ext cx="2019300" cy="576696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200" b="1" dirty="0" smtClean="0"/>
                <a:t>6 </a:t>
              </a:r>
              <a:r>
                <a:rPr lang="en-GB" sz="2200" b="1" dirty="0" err="1" smtClean="0"/>
                <a:t>mio</a:t>
              </a:r>
              <a:r>
                <a:rPr lang="en-GB" sz="2200" b="1" dirty="0" smtClean="0"/>
                <a:t>. </a:t>
              </a:r>
              <a:r>
                <a:rPr kumimoji="0" lang="en-GB" sz="2200" b="1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trx</a:t>
              </a:r>
              <a:r>
                <a:rPr kumimoji="0" lang="en-GB" sz="2200" b="1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/sec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 rot="19719465">
              <a:off x="7321650" y="2413633"/>
              <a:ext cx="752254" cy="544622"/>
              <a:chOff x="5071427" y="3380515"/>
              <a:chExt cx="752254" cy="544622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 rot="1880535" flipV="1">
                <a:off x="5108485" y="3380515"/>
                <a:ext cx="680571" cy="544622"/>
              </a:xfrm>
              <a:prstGeom prst="straightConnector1">
                <a:avLst/>
              </a:prstGeom>
              <a:ln>
                <a:solidFill>
                  <a:srgbClr val="ED1C2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 rot="21142589">
                <a:off x="5071427" y="3404523"/>
                <a:ext cx="75225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600" dirty="0" err="1" smtClean="0">
                    <a:solidFill>
                      <a:srgbClr val="ED1C2E"/>
                    </a:solidFill>
                  </a:rPr>
                  <a:t>means</a:t>
                </a:r>
                <a:endParaRPr lang="en-US" sz="1600" dirty="0" err="1" smtClean="0">
                  <a:solidFill>
                    <a:srgbClr val="ED1C2E"/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812800" y="2513222"/>
            <a:ext cx="4267200" cy="1053442"/>
            <a:chOff x="812800" y="2513222"/>
            <a:chExt cx="4267200" cy="1053442"/>
          </a:xfrm>
        </p:grpSpPr>
        <p:sp>
          <p:nvSpPr>
            <p:cNvPr id="72" name="TextBox 71"/>
            <p:cNvSpPr txBox="1"/>
            <p:nvPr/>
          </p:nvSpPr>
          <p:spPr>
            <a:xfrm rot="4013638">
              <a:off x="2946933" y="3215303"/>
              <a:ext cx="45650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 smtClean="0">
                  <a:solidFill>
                    <a:srgbClr val="ED1C2E"/>
                  </a:solidFill>
                </a:rPr>
                <a:t>is</a:t>
              </a:r>
              <a:r>
                <a:rPr lang="de-CH" sz="1600" dirty="0" smtClean="0">
                  <a:solidFill>
                    <a:srgbClr val="ED1C2E"/>
                  </a:solidFill>
                </a:rPr>
                <a:t> a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sp>
          <p:nvSpPr>
            <p:cNvPr id="88" name="Inhaltsplatzhalter 2"/>
            <p:cNvSpPr txBox="1">
              <a:spLocks/>
            </p:cNvSpPr>
            <p:nvPr/>
          </p:nvSpPr>
          <p:spPr bwMode="gray">
            <a:xfrm>
              <a:off x="812800" y="2513222"/>
              <a:ext cx="4267200" cy="576696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400" dirty="0" smtClean="0"/>
                <a:t>financial trading platform</a:t>
              </a:r>
              <a:endParaRPr kumimoji="0" lang="en-GB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0" y="1217822"/>
            <a:ext cx="2755900" cy="1566469"/>
            <a:chOff x="0" y="1217822"/>
            <a:chExt cx="2755900" cy="1566469"/>
          </a:xfrm>
        </p:grpSpPr>
        <p:sp>
          <p:nvSpPr>
            <p:cNvPr id="89" name="Inhaltsplatzhalter 2"/>
            <p:cNvSpPr txBox="1">
              <a:spLocks/>
            </p:cNvSpPr>
            <p:nvPr/>
          </p:nvSpPr>
          <p:spPr bwMode="gray">
            <a:xfrm>
              <a:off x="0" y="1217822"/>
              <a:ext cx="2755900" cy="576696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400" dirty="0" smtClean="0"/>
                <a:t>multiple devices</a:t>
              </a:r>
              <a:endParaRPr kumimoji="0" lang="en-GB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 rot="19701656">
              <a:off x="1084333" y="1560551"/>
              <a:ext cx="1063091" cy="1223740"/>
              <a:chOff x="2172282" y="1665135"/>
              <a:chExt cx="1063091" cy="122374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 rot="1898344" flipH="1" flipV="1">
                <a:off x="2172282" y="1918161"/>
                <a:ext cx="1063091" cy="713404"/>
              </a:xfrm>
              <a:prstGeom prst="straightConnector1">
                <a:avLst/>
              </a:prstGeom>
              <a:ln>
                <a:solidFill>
                  <a:srgbClr val="ED1C2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 rot="4013638">
                <a:off x="2232771" y="2153894"/>
                <a:ext cx="12237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CH" sz="1600" dirty="0" err="1" smtClean="0">
                    <a:solidFill>
                      <a:srgbClr val="ED1C2E"/>
                    </a:solidFill>
                  </a:rPr>
                  <a:t>accessible</a:t>
                </a:r>
                <a:r>
                  <a:rPr lang="de-CH" sz="1600" dirty="0" smtClean="0">
                    <a:solidFill>
                      <a:srgbClr val="ED1C2E"/>
                    </a:solidFill>
                  </a:rPr>
                  <a:t> via</a:t>
                </a:r>
                <a:endParaRPr lang="en-US" sz="1600" dirty="0" err="1" smtClean="0">
                  <a:solidFill>
                    <a:srgbClr val="ED1C2E"/>
                  </a:solidFill>
                </a:endParaRPr>
              </a:p>
            </p:txBody>
          </p:sp>
        </p:grpSp>
      </p:grpSp>
      <p:sp>
        <p:nvSpPr>
          <p:cNvPr id="95" name="Inhaltsplatzhalter 2"/>
          <p:cNvSpPr txBox="1">
            <a:spLocks/>
          </p:cNvSpPr>
          <p:nvPr/>
        </p:nvSpPr>
        <p:spPr bwMode="gray">
          <a:xfrm>
            <a:off x="3098800" y="925722"/>
            <a:ext cx="2755900" cy="5766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sz="2400" noProof="0" dirty="0" smtClean="0"/>
              <a:t>non-institutional </a:t>
            </a:r>
            <a:r>
              <a:rPr lang="en-GB" sz="2000" noProof="0" dirty="0" smtClean="0"/>
              <a:t>clients</a:t>
            </a:r>
            <a:endParaRPr kumimoji="0" lang="en-GB" b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6" name="Group 95"/>
          <p:cNvGrpSpPr/>
          <p:nvPr/>
        </p:nvGrpSpPr>
        <p:grpSpPr>
          <a:xfrm rot="18474087">
            <a:off x="3591865" y="1563155"/>
            <a:ext cx="1253050" cy="965202"/>
            <a:chOff x="5097173" y="3084164"/>
            <a:chExt cx="1253050" cy="965202"/>
          </a:xfrm>
        </p:grpSpPr>
        <p:cxnSp>
          <p:nvCxnSpPr>
            <p:cNvPr id="97" name="Straight Arrow Connector 96"/>
            <p:cNvCxnSpPr/>
            <p:nvPr/>
          </p:nvCxnSpPr>
          <p:spPr>
            <a:xfrm rot="2252408" flipV="1">
              <a:off x="5339601" y="3084164"/>
              <a:ext cx="901701" cy="965202"/>
            </a:xfrm>
            <a:prstGeom prst="straightConnector1">
              <a:avLst/>
            </a:prstGeom>
            <a:ln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21066449">
              <a:off x="5097173" y="3306630"/>
              <a:ext cx="12530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err="1" smtClean="0">
                  <a:solidFill>
                    <a:srgbClr val="ED1C2E"/>
                  </a:solidFill>
                </a:rPr>
                <a:t>accessible</a:t>
              </a:r>
              <a:r>
                <a:rPr lang="de-CH" sz="1600" dirty="0" smtClean="0">
                  <a:solidFill>
                    <a:srgbClr val="ED1C2E"/>
                  </a:solidFill>
                </a:rPr>
                <a:t> </a:t>
              </a:r>
              <a:r>
                <a:rPr lang="de-CH" sz="1600" dirty="0" err="1" smtClean="0">
                  <a:solidFill>
                    <a:srgbClr val="ED1C2E"/>
                  </a:solidFill>
                </a:rPr>
                <a:t>for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438612" y="4297156"/>
            <a:ext cx="2317788" cy="697762"/>
            <a:chOff x="4438612" y="4297156"/>
            <a:chExt cx="2317788" cy="697762"/>
          </a:xfrm>
        </p:grpSpPr>
        <p:sp>
          <p:nvSpPr>
            <p:cNvPr id="99" name="Inhaltsplatzhalter 2"/>
            <p:cNvSpPr txBox="1">
              <a:spLocks/>
            </p:cNvSpPr>
            <p:nvPr/>
          </p:nvSpPr>
          <p:spPr bwMode="gray">
            <a:xfrm>
              <a:off x="5588000" y="4418222"/>
              <a:ext cx="1168400" cy="576696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400" dirty="0" smtClean="0"/>
                <a:t>speed</a:t>
              </a:r>
              <a:endParaRPr kumimoji="0" lang="en-GB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 rot="1837747">
              <a:off x="4438612" y="4297156"/>
              <a:ext cx="1190782" cy="477893"/>
              <a:chOff x="5019248" y="3362541"/>
              <a:chExt cx="1315938" cy="477893"/>
            </a:xfrm>
          </p:grpSpPr>
          <p:cxnSp>
            <p:nvCxnSpPr>
              <p:cNvPr id="101" name="Straight Arrow Connector 100"/>
              <p:cNvCxnSpPr/>
              <p:nvPr/>
            </p:nvCxnSpPr>
            <p:spPr>
              <a:xfrm rot="19762253">
                <a:off x="5056457" y="3401427"/>
                <a:ext cx="1198851" cy="439007"/>
              </a:xfrm>
              <a:prstGeom prst="straightConnector1">
                <a:avLst/>
              </a:prstGeom>
              <a:ln>
                <a:solidFill>
                  <a:srgbClr val="ED1C2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 rot="21066449">
                <a:off x="5019248" y="3362541"/>
                <a:ext cx="131593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600" dirty="0" smtClean="0">
                    <a:solidFill>
                      <a:srgbClr val="ED1C2E"/>
                    </a:solidFill>
                  </a:rPr>
                  <a:t>fundamental</a:t>
                </a:r>
                <a:endParaRPr lang="en-US" sz="1600" dirty="0" err="1" smtClean="0">
                  <a:solidFill>
                    <a:srgbClr val="ED1C2E"/>
                  </a:solidFill>
                </a:endParaRP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725489" y="4336143"/>
            <a:ext cx="2997199" cy="1797957"/>
            <a:chOff x="725489" y="4336143"/>
            <a:chExt cx="2997199" cy="1797957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2095500" y="4336143"/>
              <a:ext cx="1219200" cy="566057"/>
            </a:xfrm>
            <a:prstGeom prst="straightConnector1">
              <a:avLst/>
            </a:prstGeom>
            <a:ln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5489" y="4427584"/>
              <a:ext cx="1313934" cy="1389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" name="TextBox 107"/>
            <p:cNvSpPr txBox="1"/>
            <p:nvPr/>
          </p:nvSpPr>
          <p:spPr>
            <a:xfrm rot="20149127">
              <a:off x="1938584" y="4366096"/>
              <a:ext cx="145531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 smtClean="0">
                  <a:solidFill>
                    <a:srgbClr val="ED1C2E"/>
                  </a:solidFill>
                </a:rPr>
                <a:t>award</a:t>
              </a:r>
              <a:r>
                <a:rPr lang="de-CH" sz="1600" dirty="0" smtClean="0">
                  <a:solidFill>
                    <a:srgbClr val="ED1C2E"/>
                  </a:solidFill>
                </a:rPr>
                <a:t> </a:t>
              </a:r>
              <a:r>
                <a:rPr lang="de-CH" sz="1600" dirty="0" err="1" smtClean="0">
                  <a:solidFill>
                    <a:srgbClr val="ED1C2E"/>
                  </a:solidFill>
                </a:rPr>
                <a:t>winning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41513" y="5143500"/>
              <a:ext cx="1781175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1" name="Group 110"/>
          <p:cNvGrpSpPr/>
          <p:nvPr/>
        </p:nvGrpSpPr>
        <p:grpSpPr>
          <a:xfrm rot="18823595">
            <a:off x="4540746" y="2639124"/>
            <a:ext cx="1591374" cy="604360"/>
            <a:chOff x="5098831" y="3312448"/>
            <a:chExt cx="1085936" cy="604360"/>
          </a:xfrm>
        </p:grpSpPr>
        <p:cxnSp>
          <p:nvCxnSpPr>
            <p:cNvPr id="112" name="Straight Arrow Connector 111"/>
            <p:cNvCxnSpPr/>
            <p:nvPr/>
          </p:nvCxnSpPr>
          <p:spPr>
            <a:xfrm rot="1409559" flipV="1">
              <a:off x="5098831" y="3312448"/>
              <a:ext cx="919953" cy="604360"/>
            </a:xfrm>
            <a:prstGeom prst="straightConnector1">
              <a:avLst/>
            </a:prstGeom>
            <a:ln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 rot="21522962">
              <a:off x="5130667" y="3356800"/>
              <a:ext cx="10541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err="1" smtClean="0">
                  <a:solidFill>
                    <a:srgbClr val="ED1C2E"/>
                  </a:solidFill>
                </a:rPr>
                <a:t>supervised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</p:grpSp>
      <p:sp>
        <p:nvSpPr>
          <p:cNvPr id="115" name="Inhaltsplatzhalter 2"/>
          <p:cNvSpPr txBox="1">
            <a:spLocks/>
          </p:cNvSpPr>
          <p:nvPr/>
        </p:nvSpPr>
        <p:spPr bwMode="gray">
          <a:xfrm>
            <a:off x="4953000" y="1840122"/>
            <a:ext cx="3060700" cy="5766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dirty="0" smtClean="0"/>
              <a:t>Financial Services </a:t>
            </a:r>
            <a:br>
              <a:rPr lang="en-GB" dirty="0" smtClean="0"/>
            </a:br>
            <a:r>
              <a:rPr lang="en-GB" dirty="0" smtClean="0"/>
              <a:t>Authority</a:t>
            </a:r>
            <a:endParaRPr kumimoji="0" lang="en-GB" b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2936875" y="3144825"/>
            <a:ext cx="215900" cy="496900"/>
          </a:xfrm>
          <a:prstGeom prst="straightConnector1">
            <a:avLst/>
          </a:prstGeom>
          <a:ln>
            <a:solidFill>
              <a:srgbClr val="ED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546100" y="3263900"/>
            <a:ext cx="2334167" cy="578841"/>
            <a:chOff x="546100" y="3263900"/>
            <a:chExt cx="2334167" cy="578841"/>
          </a:xfrm>
        </p:grpSpPr>
        <p:grpSp>
          <p:nvGrpSpPr>
            <p:cNvPr id="117" name="Group 116"/>
            <p:cNvGrpSpPr/>
            <p:nvPr/>
          </p:nvGrpSpPr>
          <p:grpSpPr>
            <a:xfrm rot="18497223">
              <a:off x="2102657" y="3065132"/>
              <a:ext cx="331479" cy="1223740"/>
              <a:chOff x="2785181" y="1990024"/>
              <a:chExt cx="331479" cy="1223740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rot="3102777" flipH="1" flipV="1">
                <a:off x="2578613" y="2533674"/>
                <a:ext cx="547522" cy="134386"/>
              </a:xfrm>
              <a:prstGeom prst="straightConnector1">
                <a:avLst/>
              </a:prstGeom>
              <a:ln>
                <a:solidFill>
                  <a:srgbClr val="ED1C2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 rot="4013638">
                <a:off x="2381680" y="2478783"/>
                <a:ext cx="12237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CH" sz="1600" dirty="0" err="1" smtClean="0">
                    <a:solidFill>
                      <a:srgbClr val="ED1C2E"/>
                    </a:solidFill>
                  </a:rPr>
                  <a:t>since</a:t>
                </a:r>
                <a:endParaRPr lang="en-US" sz="1600" dirty="0" err="1" smtClean="0">
                  <a:solidFill>
                    <a:srgbClr val="ED1C2E"/>
                  </a:solidFill>
                </a:endParaRPr>
              </a:p>
            </p:txBody>
          </p:sp>
        </p:grpSp>
        <p:sp>
          <p:nvSpPr>
            <p:cNvPr id="121" name="Inhaltsplatzhalter 2"/>
            <p:cNvSpPr txBox="1">
              <a:spLocks/>
            </p:cNvSpPr>
            <p:nvPr/>
          </p:nvSpPr>
          <p:spPr bwMode="gray">
            <a:xfrm>
              <a:off x="546100" y="3263900"/>
              <a:ext cx="1587500" cy="422918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400" dirty="0" smtClean="0"/>
                <a:t>July 2010</a:t>
              </a:r>
              <a:endParaRPr kumimoji="0" lang="en-GB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784600" y="4268248"/>
            <a:ext cx="4267200" cy="1387070"/>
            <a:chOff x="3784600" y="4268248"/>
            <a:chExt cx="4267200" cy="1387070"/>
          </a:xfrm>
        </p:grpSpPr>
        <p:grpSp>
          <p:nvGrpSpPr>
            <p:cNvPr id="122" name="Group 121"/>
            <p:cNvGrpSpPr/>
            <p:nvPr/>
          </p:nvGrpSpPr>
          <p:grpSpPr>
            <a:xfrm rot="3965365">
              <a:off x="3781165" y="4428225"/>
              <a:ext cx="781315" cy="461362"/>
              <a:chOff x="5023902" y="3405381"/>
              <a:chExt cx="863434" cy="46136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17634635">
                <a:off x="5248725" y="3272557"/>
                <a:ext cx="424161" cy="764212"/>
              </a:xfrm>
              <a:prstGeom prst="straightConnector1">
                <a:avLst/>
              </a:prstGeom>
              <a:ln>
                <a:solidFill>
                  <a:srgbClr val="ED1C2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 rot="21066449">
                <a:off x="5023902" y="3405381"/>
                <a:ext cx="86343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sz="1600" dirty="0" err="1" smtClean="0">
                    <a:solidFill>
                      <a:srgbClr val="ED1C2E"/>
                    </a:solidFill>
                  </a:rPr>
                  <a:t>the</a:t>
                </a:r>
                <a:r>
                  <a:rPr lang="de-CH" sz="1600" dirty="0" smtClean="0">
                    <a:solidFill>
                      <a:srgbClr val="ED1C2E"/>
                    </a:solidFill>
                  </a:rPr>
                  <a:t> </a:t>
                </a:r>
                <a:r>
                  <a:rPr lang="de-CH" sz="1600" dirty="0" err="1" smtClean="0">
                    <a:solidFill>
                      <a:srgbClr val="ED1C2E"/>
                    </a:solidFill>
                  </a:rPr>
                  <a:t>goal</a:t>
                </a:r>
                <a:endParaRPr lang="en-US" sz="1600" dirty="0" err="1" smtClean="0">
                  <a:solidFill>
                    <a:srgbClr val="ED1C2E"/>
                  </a:solidFill>
                </a:endParaRPr>
              </a:p>
            </p:txBody>
          </p:sp>
        </p:grpSp>
        <p:sp>
          <p:nvSpPr>
            <p:cNvPr id="125" name="Inhaltsplatzhalter 2"/>
            <p:cNvSpPr txBox="1">
              <a:spLocks/>
            </p:cNvSpPr>
            <p:nvPr/>
          </p:nvSpPr>
          <p:spPr bwMode="gray">
            <a:xfrm>
              <a:off x="3784600" y="5078622"/>
              <a:ext cx="4267200" cy="576696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400" dirty="0" smtClean="0"/>
                <a:t>the worlds fastest exchange</a:t>
              </a:r>
              <a:endParaRPr kumimoji="0" lang="en-GB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7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5942999" y="1397000"/>
            <a:ext cx="305401" cy="443202"/>
          </a:xfrm>
          <a:prstGeom prst="straightConnector1">
            <a:avLst/>
          </a:prstGeom>
          <a:ln>
            <a:solidFill>
              <a:srgbClr val="ED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5816600" y="1027322"/>
            <a:ext cx="1473200" cy="684455"/>
            <a:chOff x="5816600" y="1027322"/>
            <a:chExt cx="1473200" cy="684455"/>
          </a:xfrm>
        </p:grpSpPr>
        <p:sp>
          <p:nvSpPr>
            <p:cNvPr id="142" name="TextBox 141"/>
            <p:cNvSpPr txBox="1"/>
            <p:nvPr/>
          </p:nvSpPr>
          <p:spPr>
            <a:xfrm rot="18476249">
              <a:off x="5842902" y="1410105"/>
              <a:ext cx="35712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smtClean="0">
                  <a:solidFill>
                    <a:srgbClr val="ED1C2E"/>
                  </a:solidFill>
                </a:rPr>
                <a:t>no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sp>
          <p:nvSpPr>
            <p:cNvPr id="145" name="Inhaltsplatzhalter 2"/>
            <p:cNvSpPr txBox="1">
              <a:spLocks/>
            </p:cNvSpPr>
            <p:nvPr/>
          </p:nvSpPr>
          <p:spPr bwMode="gray">
            <a:xfrm>
              <a:off x="5816600" y="1027322"/>
              <a:ext cx="1473200" cy="344278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000" noProof="0" dirty="0" smtClean="0"/>
                <a:t>loss of data</a:t>
              </a:r>
              <a:endParaRPr kumimoji="0" lang="en-GB" sz="16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105400" y="229387"/>
            <a:ext cx="1473200" cy="1223740"/>
            <a:chOff x="5105400" y="229387"/>
            <a:chExt cx="1473200" cy="1223740"/>
          </a:xfrm>
        </p:grpSpPr>
        <p:sp>
          <p:nvSpPr>
            <p:cNvPr id="146" name="TextBox 145"/>
            <p:cNvSpPr txBox="1"/>
            <p:nvPr/>
          </p:nvSpPr>
          <p:spPr>
            <a:xfrm rot="2794976">
              <a:off x="5657791" y="718146"/>
              <a:ext cx="12237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 smtClean="0">
                  <a:solidFill>
                    <a:srgbClr val="ED1C2E"/>
                  </a:solidFill>
                </a:rPr>
                <a:t>needs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1" flipV="1">
              <a:off x="5918200" y="698502"/>
              <a:ext cx="381000" cy="393698"/>
            </a:xfrm>
            <a:prstGeom prst="straightConnector1">
              <a:avLst/>
            </a:prstGeom>
            <a:ln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Inhaltsplatzhalter 2"/>
            <p:cNvSpPr txBox="1">
              <a:spLocks/>
            </p:cNvSpPr>
            <p:nvPr/>
          </p:nvSpPr>
          <p:spPr bwMode="gray">
            <a:xfrm>
              <a:off x="5105400" y="239922"/>
              <a:ext cx="1473200" cy="344278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000" dirty="0" smtClean="0"/>
                <a:t>journaling</a:t>
              </a:r>
              <a:endParaRPr kumimoji="0" lang="en-GB" sz="16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587157" y="1560722"/>
            <a:ext cx="2150443" cy="381080"/>
            <a:chOff x="6587157" y="1560722"/>
            <a:chExt cx="2150443" cy="381080"/>
          </a:xfrm>
        </p:grpSpPr>
        <p:cxnSp>
          <p:nvCxnSpPr>
            <p:cNvPr id="150" name="Straight Arrow Connector 149"/>
            <p:cNvCxnSpPr/>
            <p:nvPr/>
          </p:nvCxnSpPr>
          <p:spPr>
            <a:xfrm flipV="1">
              <a:off x="6603399" y="1778000"/>
              <a:ext cx="343501" cy="163802"/>
            </a:xfrm>
            <a:prstGeom prst="straightConnector1">
              <a:avLst/>
            </a:prstGeom>
            <a:ln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 rot="19992623">
              <a:off x="6587157" y="1619931"/>
              <a:ext cx="30466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smtClean="0">
                  <a:solidFill>
                    <a:srgbClr val="ED1C2E"/>
                  </a:solidFill>
                </a:rPr>
                <a:t>no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sp>
          <p:nvSpPr>
            <p:cNvPr id="155" name="Inhaltsplatzhalter 2"/>
            <p:cNvSpPr txBox="1">
              <a:spLocks/>
            </p:cNvSpPr>
            <p:nvPr/>
          </p:nvSpPr>
          <p:spPr bwMode="gray">
            <a:xfrm>
              <a:off x="7035800" y="1560722"/>
              <a:ext cx="1701800" cy="344278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000" noProof="0" dirty="0" smtClean="0"/>
                <a:t>interruption</a:t>
              </a:r>
              <a:endParaRPr kumimoji="0" lang="en-GB" sz="16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670800" y="798722"/>
            <a:ext cx="1473200" cy="890378"/>
            <a:chOff x="7670800" y="798722"/>
            <a:chExt cx="1473200" cy="890378"/>
          </a:xfrm>
        </p:grpSpPr>
        <p:sp>
          <p:nvSpPr>
            <p:cNvPr id="156" name="TextBox 155"/>
            <p:cNvSpPr txBox="1"/>
            <p:nvPr/>
          </p:nvSpPr>
          <p:spPr>
            <a:xfrm rot="18746557">
              <a:off x="7549589" y="1256596"/>
              <a:ext cx="60564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err="1" smtClean="0">
                  <a:solidFill>
                    <a:srgbClr val="ED1C2E"/>
                  </a:solidFill>
                </a:rPr>
                <a:t>needs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flipV="1">
              <a:off x="7759700" y="1193801"/>
              <a:ext cx="457200" cy="495299"/>
            </a:xfrm>
            <a:prstGeom prst="straightConnector1">
              <a:avLst/>
            </a:prstGeom>
            <a:ln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Inhaltsplatzhalter 2"/>
            <p:cNvSpPr txBox="1">
              <a:spLocks/>
            </p:cNvSpPr>
            <p:nvPr/>
          </p:nvSpPr>
          <p:spPr bwMode="gray">
            <a:xfrm>
              <a:off x="7670800" y="798722"/>
              <a:ext cx="1473200" cy="344278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000" noProof="0" dirty="0" smtClean="0"/>
                <a:t>replication</a:t>
              </a:r>
              <a:endParaRPr kumimoji="0" lang="en-GB" sz="16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416800" y="2693808"/>
            <a:ext cx="1727200" cy="1729610"/>
            <a:chOff x="7416800" y="2693808"/>
            <a:chExt cx="1727200" cy="1729610"/>
          </a:xfrm>
        </p:grpSpPr>
        <p:sp>
          <p:nvSpPr>
            <p:cNvPr id="165" name="Inhaltsplatzhalter 2"/>
            <p:cNvSpPr txBox="1">
              <a:spLocks/>
            </p:cNvSpPr>
            <p:nvPr/>
          </p:nvSpPr>
          <p:spPr bwMode="gray">
            <a:xfrm>
              <a:off x="7416800" y="3846722"/>
              <a:ext cx="1727200" cy="576696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  <a:defRPr/>
              </a:pPr>
              <a:r>
                <a:rPr lang="en-GB" sz="2400" dirty="0" smtClean="0"/>
                <a:t>each other</a:t>
              </a:r>
              <a:endParaRPr kumimoji="0" lang="en-GB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 rot="4086613">
              <a:off x="7634484" y="3177566"/>
              <a:ext cx="12137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600" dirty="0" err="1" smtClean="0">
                  <a:solidFill>
                    <a:srgbClr val="ED1C2E"/>
                  </a:solidFill>
                </a:rPr>
                <a:t>depend</a:t>
              </a:r>
              <a:r>
                <a:rPr lang="de-CH" sz="1600" dirty="0" smtClean="0">
                  <a:solidFill>
                    <a:srgbClr val="ED1C2E"/>
                  </a:solidFill>
                </a:rPr>
                <a:t> on</a:t>
              </a:r>
              <a:endParaRPr lang="en-US" sz="1600" dirty="0" err="1" smtClean="0">
                <a:solidFill>
                  <a:srgbClr val="ED1C2E"/>
                </a:solidFill>
              </a:endParaRPr>
            </a:p>
          </p:txBody>
        </p:sp>
        <p:cxnSp>
          <p:nvCxnSpPr>
            <p:cNvPr id="167" name="Straight Arrow Connector 166"/>
            <p:cNvCxnSpPr>
              <a:stCxn id="47" idx="2"/>
              <a:endCxn id="165" idx="0"/>
            </p:cNvCxnSpPr>
            <p:nvPr/>
          </p:nvCxnSpPr>
          <p:spPr>
            <a:xfrm>
              <a:off x="7854950" y="2772418"/>
              <a:ext cx="425450" cy="1074304"/>
            </a:xfrm>
            <a:prstGeom prst="straightConnector1">
              <a:avLst/>
            </a:prstGeom>
            <a:ln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938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1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1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gray">
          <a:xfrm>
            <a:off x="3524036" y="3411021"/>
            <a:ext cx="1664413" cy="1551846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gray">
          <a:xfrm>
            <a:off x="0" y="1261802"/>
            <a:ext cx="8436702" cy="124460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NOT</a:t>
            </a:r>
            <a:r>
              <a:rPr lang="en-GB" sz="3600" noProof="0" dirty="0" smtClean="0"/>
              <a:t> 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tackle 6’000’000 transactions per second?</a:t>
            </a: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gray">
          <a:xfrm>
            <a:off x="0" y="1254182"/>
            <a:ext cx="8436702" cy="124460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tackle 6’000’000 </a:t>
            </a:r>
            <a:b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transactions per second?</a:t>
            </a: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gray">
          <a:xfrm>
            <a:off x="424180" y="3524249"/>
            <a:ext cx="8436702" cy="124460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sz="6600" noProof="0" dirty="0" smtClean="0"/>
              <a:t>in-memory</a:t>
            </a:r>
            <a:endParaRPr kumimoji="0" lang="en-GB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to </a:t>
            </a:r>
            <a:r>
              <a:rPr lang="de-CH" dirty="0" err="1" smtClean="0"/>
              <a:t>tackle</a:t>
            </a:r>
            <a:r>
              <a:rPr lang="de-CH" dirty="0" smtClean="0"/>
              <a:t> 6 </a:t>
            </a:r>
            <a:r>
              <a:rPr lang="de-CH" dirty="0" err="1" smtClean="0"/>
              <a:t>mio</a:t>
            </a:r>
            <a:r>
              <a:rPr lang="de-CH" dirty="0" smtClean="0"/>
              <a:t>. </a:t>
            </a:r>
            <a:r>
              <a:rPr lang="de-CH" dirty="0" err="1" smtClean="0"/>
              <a:t>transactions</a:t>
            </a:r>
            <a:r>
              <a:rPr lang="de-CH" dirty="0" smtClean="0"/>
              <a:t> / second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35" name="Content Placeholder 3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r>
              <a:rPr lang="de-CH" dirty="0" err="1" smtClean="0"/>
              <a:t>Transactional</a:t>
            </a:r>
            <a:r>
              <a:rPr lang="de-CH" dirty="0" smtClean="0"/>
              <a:t> </a:t>
            </a:r>
            <a:r>
              <a:rPr lang="de-CH" dirty="0" err="1" smtClean="0"/>
              <a:t>Memory</a:t>
            </a:r>
            <a:endParaRPr lang="en-US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gray">
          <a:xfrm>
            <a:off x="5334000" y="1866901"/>
            <a:ext cx="3403600" cy="2070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7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Turns Java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heap into a transactional data set</a:t>
            </a:r>
          </a:p>
          <a:p>
            <a:pPr marL="271463" marR="0" lvl="1" indent="-27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 sz="2000" b="1" dirty="0" smtClean="0"/>
              <a:t>A</a:t>
            </a:r>
            <a:r>
              <a:rPr lang="en-GB" sz="2000" dirty="0" smtClean="0"/>
              <a:t>tomicity</a:t>
            </a:r>
          </a:p>
          <a:p>
            <a:pPr marL="271463" marR="0" lvl="1" indent="-27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 sz="2000" b="1" dirty="0" smtClean="0"/>
              <a:t>C</a:t>
            </a:r>
            <a:r>
              <a:rPr lang="en-GB" sz="2000" dirty="0" smtClean="0"/>
              <a:t>onsistency</a:t>
            </a:r>
          </a:p>
          <a:p>
            <a:pPr marL="271463" marR="0" lvl="1" indent="-27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GB" sz="2000" b="1" dirty="0" smtClean="0"/>
              <a:t>I</a:t>
            </a:r>
            <a:r>
              <a:rPr lang="en-GB" sz="2000" dirty="0" smtClean="0"/>
              <a:t>solation: </a:t>
            </a:r>
            <a:r>
              <a:rPr lang="en-GB" sz="2000" dirty="0" err="1" smtClean="0"/>
              <a:t>Serializable</a:t>
            </a:r>
            <a:endParaRPr lang="en-GB" sz="2000" dirty="0" smtClean="0"/>
          </a:p>
          <a:p>
            <a:pPr marL="271463" marR="0" lvl="1" indent="-27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GB" sz="2000" dirty="0" smtClean="0"/>
              <a:t>		</a:t>
            </a:r>
          </a:p>
          <a:p>
            <a:pPr marL="271463" marR="0" lvl="1" indent="-27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endParaRPr lang="en-GB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0200" y="1993900"/>
            <a:ext cx="41275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400" dirty="0" err="1" smtClean="0"/>
          </a:p>
        </p:txBody>
      </p:sp>
      <p:sp>
        <p:nvSpPr>
          <p:cNvPr id="16" name="Textplatzhalter 1"/>
          <p:cNvSpPr txBox="1">
            <a:spLocks/>
          </p:cNvSpPr>
          <p:nvPr/>
        </p:nvSpPr>
        <p:spPr bwMode="gray">
          <a:xfrm>
            <a:off x="292100" y="1866900"/>
            <a:ext cx="4965700" cy="4165600"/>
          </a:xfrm>
          <a:prstGeom prst="rect">
            <a:avLst/>
          </a:prstGeom>
          <a:ln>
            <a:solidFill>
              <a:srgbClr val="ED1C2E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Ref&lt;Integer&gt; ref = new Ref&lt;Integer&gt;(0);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>
                <a:tab pos="2286000" algn="l"/>
              </a:tabLst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Atomic&lt;Integer&gt; atomic = new 	Atomic&lt;Integer&gt;()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public Integer atomically()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final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inc =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ref.get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ref.set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(inc);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inc;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atomic.execute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" name="Picture 276" descr="min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5383365" y="4612458"/>
            <a:ext cx="375829" cy="37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34"/>
          <p:cNvSpPr>
            <a:spLocks noGrp="1"/>
          </p:cNvSpPr>
          <p:nvPr>
            <p:ph sz="half" idx="13"/>
          </p:nvPr>
        </p:nvSpPr>
        <p:spPr>
          <a:xfrm>
            <a:off x="5892800" y="4622801"/>
            <a:ext cx="3251200" cy="355599"/>
          </a:xfrm>
        </p:spPr>
        <p:txBody>
          <a:bodyPr/>
          <a:lstStyle/>
          <a:p>
            <a:r>
              <a:rPr lang="de-CH" b="1" dirty="0" err="1" smtClean="0"/>
              <a:t>does</a:t>
            </a:r>
            <a:r>
              <a:rPr lang="de-CH" b="1" dirty="0" smtClean="0"/>
              <a:t> not </a:t>
            </a:r>
            <a:r>
              <a:rPr lang="de-CH" b="1" dirty="0" err="1" smtClean="0"/>
              <a:t>scale</a:t>
            </a:r>
            <a:endParaRPr lang="en-US" b="1" dirty="0"/>
          </a:p>
        </p:txBody>
      </p:sp>
      <p:sp>
        <p:nvSpPr>
          <p:cNvPr id="21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0662" y="6246904"/>
            <a:ext cx="436495" cy="155668"/>
          </a:xfrm>
          <a:prstGeom prst="rect">
            <a:avLst/>
          </a:prstGeom>
        </p:spPr>
        <p:txBody>
          <a:bodyPr/>
          <a:lstStyle/>
          <a:p>
            <a:fld id="{682F4053-748B-4764-AB34-5C5A7EC969BB}" type="slidenum">
              <a:rPr lang="de-DE" sz="1200" b="1" smtClean="0">
                <a:solidFill>
                  <a:schemeClr val="tx2"/>
                </a:solidFill>
              </a:rPr>
              <a:pPr/>
              <a:t>6</a:t>
            </a:fld>
            <a:endParaRPr lang="de-DE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Arrow Connector 92"/>
          <p:cNvCxnSpPr/>
          <p:nvPr/>
        </p:nvCxnSpPr>
        <p:spPr>
          <a:xfrm flipV="1">
            <a:off x="1226820" y="3611880"/>
            <a:ext cx="891540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to </a:t>
            </a:r>
            <a:r>
              <a:rPr lang="de-CH" dirty="0" err="1" smtClean="0"/>
              <a:t>tackle</a:t>
            </a:r>
            <a:r>
              <a:rPr lang="de-CH" dirty="0" smtClean="0"/>
              <a:t> 6 </a:t>
            </a:r>
            <a:r>
              <a:rPr lang="de-CH" dirty="0" err="1" smtClean="0"/>
              <a:t>mio</a:t>
            </a:r>
            <a:r>
              <a:rPr lang="de-CH" dirty="0" smtClean="0"/>
              <a:t>. </a:t>
            </a:r>
            <a:r>
              <a:rPr lang="de-CH" dirty="0" err="1" smtClean="0"/>
              <a:t>transactions</a:t>
            </a:r>
            <a:r>
              <a:rPr lang="de-CH" dirty="0" smtClean="0"/>
              <a:t> / second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35" name="Content Placeholder 34"/>
          <p:cNvSpPr>
            <a:spLocks noGrp="1"/>
          </p:cNvSpPr>
          <p:nvPr>
            <p:ph sz="half" idx="13"/>
          </p:nvPr>
        </p:nvSpPr>
        <p:spPr>
          <a:xfrm>
            <a:off x="355600" y="1409701"/>
            <a:ext cx="4085325" cy="431799"/>
          </a:xfrm>
        </p:spPr>
        <p:txBody>
          <a:bodyPr/>
          <a:lstStyle/>
          <a:p>
            <a:r>
              <a:rPr lang="de-CH" dirty="0" err="1" smtClean="0"/>
              <a:t>Actors</a:t>
            </a:r>
            <a:endParaRPr lang="en-US" dirty="0"/>
          </a:p>
        </p:txBody>
      </p:sp>
      <p:sp>
        <p:nvSpPr>
          <p:cNvPr id="21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47650" y="2110786"/>
            <a:ext cx="937260" cy="929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Receiver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47650" y="3463336"/>
            <a:ext cx="937260" cy="929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Receiver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7" idx="6"/>
            <a:endCxn id="80" idx="1"/>
          </p:cNvCxnSpPr>
          <p:nvPr/>
        </p:nvCxnSpPr>
        <p:spPr>
          <a:xfrm>
            <a:off x="1184910" y="2575583"/>
            <a:ext cx="976782" cy="229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 rot="827969">
            <a:off x="1347571" y="2406365"/>
            <a:ext cx="632460" cy="22054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trade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62050" y="2636543"/>
            <a:ext cx="969162" cy="229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92530" y="2613683"/>
            <a:ext cx="969162" cy="229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 rot="827969">
            <a:off x="1385671" y="2467325"/>
            <a:ext cx="632460" cy="22054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trade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 rot="827969">
            <a:off x="1423771" y="2520665"/>
            <a:ext cx="632460" cy="22054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trade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78" idx="6"/>
            <a:endCxn id="80" idx="3"/>
          </p:cNvCxnSpPr>
          <p:nvPr/>
        </p:nvCxnSpPr>
        <p:spPr>
          <a:xfrm flipV="1">
            <a:off x="1184910" y="3639580"/>
            <a:ext cx="976782" cy="288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 rot="20750392">
            <a:off x="1332330" y="3648426"/>
            <a:ext cx="632460" cy="22054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trade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 rot="20754140">
            <a:off x="1385668" y="3686528"/>
            <a:ext cx="632460" cy="22054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trade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992629" y="2632756"/>
            <a:ext cx="1154431" cy="117956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 Business</a:t>
            </a:r>
            <a:br>
              <a:rPr lang="de-CH" sz="1400" dirty="0" smtClean="0">
                <a:solidFill>
                  <a:schemeClr val="tx1"/>
                </a:solidFill>
              </a:rPr>
            </a:br>
            <a:r>
              <a:rPr lang="de-CH" sz="1400" dirty="0" err="1" smtClean="0">
                <a:solidFill>
                  <a:schemeClr val="tx1"/>
                </a:solidFill>
              </a:rPr>
              <a:t>Processor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935480" y="3977640"/>
            <a:ext cx="1272540" cy="792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Isolated</a:t>
            </a:r>
            <a:r>
              <a:rPr lang="de-CH" sz="1400" dirty="0" smtClean="0">
                <a:solidFill>
                  <a:schemeClr val="tx1"/>
                </a:solidFill>
              </a:rPr>
              <a:t> mutable </a:t>
            </a:r>
            <a:r>
              <a:rPr lang="de-CH" sz="1400" dirty="0" err="1" smtClean="0">
                <a:solidFill>
                  <a:schemeClr val="tx1"/>
                </a:solidFill>
              </a:rPr>
              <a:t>state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118360" y="3619500"/>
            <a:ext cx="7620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2987040" y="3627120"/>
            <a:ext cx="7620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331720" y="3764280"/>
            <a:ext cx="0" cy="2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0" idx="4"/>
            <a:endCxn id="96" idx="0"/>
          </p:cNvCxnSpPr>
          <p:nvPr/>
        </p:nvCxnSpPr>
        <p:spPr>
          <a:xfrm>
            <a:off x="2569845" y="3812324"/>
            <a:ext cx="1905" cy="165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781300" y="3771900"/>
            <a:ext cx="0" cy="2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76" descr="min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3600285" y="3819978"/>
            <a:ext cx="375829" cy="37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Content Placeholder 34"/>
          <p:cNvSpPr>
            <a:spLocks noGrp="1"/>
          </p:cNvSpPr>
          <p:nvPr>
            <p:ph sz="half" idx="13"/>
          </p:nvPr>
        </p:nvSpPr>
        <p:spPr>
          <a:xfrm>
            <a:off x="4132580" y="3822701"/>
            <a:ext cx="4378960" cy="355599"/>
          </a:xfrm>
        </p:spPr>
        <p:txBody>
          <a:bodyPr/>
          <a:lstStyle/>
          <a:p>
            <a:r>
              <a:rPr lang="de-CH" b="1" dirty="0" err="1" smtClean="0"/>
              <a:t>heavy</a:t>
            </a:r>
            <a:r>
              <a:rPr lang="de-CH" b="1" dirty="0" smtClean="0"/>
              <a:t> </a:t>
            </a:r>
            <a:r>
              <a:rPr lang="de-CH" b="1" dirty="0" err="1" smtClean="0"/>
              <a:t>contention</a:t>
            </a:r>
            <a:r>
              <a:rPr lang="de-CH" b="1" dirty="0" smtClean="0"/>
              <a:t> on </a:t>
            </a:r>
            <a:r>
              <a:rPr lang="de-CH" b="1" dirty="0" err="1" smtClean="0"/>
              <a:t>queues</a:t>
            </a:r>
            <a:endParaRPr lang="en-US" b="1" dirty="0"/>
          </a:p>
        </p:txBody>
      </p:sp>
      <p:sp>
        <p:nvSpPr>
          <p:cNvPr id="116" name="Inhaltsplatzhalter 2"/>
          <p:cNvSpPr txBox="1">
            <a:spLocks/>
          </p:cNvSpPr>
          <p:nvPr/>
        </p:nvSpPr>
        <p:spPr bwMode="gray">
          <a:xfrm>
            <a:off x="3581400" y="1866901"/>
            <a:ext cx="5156200" cy="2070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lvl="1" indent="-270000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GB" sz="2000" dirty="0" smtClean="0"/>
              <a:t>Message passing between threads</a:t>
            </a:r>
          </a:p>
          <a:p>
            <a:pPr marL="271463" lvl="1" indent="-270000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GB" sz="2000" dirty="0" err="1" smtClean="0"/>
              <a:t>Queueing</a:t>
            </a:r>
            <a:r>
              <a:rPr lang="en-GB" sz="2000" dirty="0" smtClean="0"/>
              <a:t> of messages</a:t>
            </a:r>
          </a:p>
          <a:p>
            <a:pPr marL="271463" lvl="1" indent="-270000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GB" sz="2000" dirty="0" smtClean="0"/>
              <a:t>Single-threaded </a:t>
            </a:r>
            <a:r>
              <a:rPr lang="en-GB" sz="2000" dirty="0" err="1" smtClean="0"/>
              <a:t>BusinessProcessor</a:t>
            </a:r>
            <a:endParaRPr lang="en-GB" sz="2000" dirty="0" smtClean="0"/>
          </a:p>
          <a:p>
            <a:pPr marL="271463" marR="0" lvl="1" indent="-27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GB" sz="2000" dirty="0" smtClean="0"/>
              <a:t>		</a:t>
            </a:r>
          </a:p>
          <a:p>
            <a:pPr marL="271463" marR="0" lvl="1" indent="-27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endParaRPr lang="en-GB" sz="2000" dirty="0" smtClean="0"/>
          </a:p>
        </p:txBody>
      </p:sp>
      <p:pic>
        <p:nvPicPr>
          <p:cNvPr id="117" name="Picture 276" descr="min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3607905" y="4612458"/>
            <a:ext cx="375829" cy="37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Content Placeholder 34"/>
          <p:cNvSpPr>
            <a:spLocks noGrp="1"/>
          </p:cNvSpPr>
          <p:nvPr>
            <p:ph sz="half" idx="13"/>
          </p:nvPr>
        </p:nvSpPr>
        <p:spPr>
          <a:xfrm>
            <a:off x="4117340" y="4531361"/>
            <a:ext cx="4196080" cy="612139"/>
          </a:xfrm>
        </p:spPr>
        <p:txBody>
          <a:bodyPr/>
          <a:lstStyle/>
          <a:p>
            <a:r>
              <a:rPr lang="de-CH" b="1" dirty="0" smtClean="0"/>
              <a:t>no </a:t>
            </a:r>
            <a:r>
              <a:rPr lang="de-CH" b="1" dirty="0" err="1" smtClean="0"/>
              <a:t>guarantee</a:t>
            </a:r>
            <a:r>
              <a:rPr lang="de-CH" b="1" dirty="0" smtClean="0"/>
              <a:t> </a:t>
            </a:r>
            <a:r>
              <a:rPr lang="de-CH" b="1" dirty="0" err="1" smtClean="0"/>
              <a:t>for</a:t>
            </a:r>
            <a:r>
              <a:rPr lang="de-CH" b="1" dirty="0" smtClean="0"/>
              <a:t> </a:t>
            </a:r>
            <a:r>
              <a:rPr lang="de-CH" b="1" dirty="0" err="1" smtClean="0"/>
              <a:t>the</a:t>
            </a:r>
            <a:r>
              <a:rPr lang="de-CH" b="1" dirty="0" smtClean="0"/>
              <a:t> </a:t>
            </a:r>
            <a:r>
              <a:rPr lang="de-CH" b="1" dirty="0" err="1" smtClean="0"/>
              <a:t>sequence</a:t>
            </a:r>
            <a:r>
              <a:rPr lang="de-CH" b="1" dirty="0" smtClean="0"/>
              <a:t> of </a:t>
            </a:r>
            <a:r>
              <a:rPr lang="de-CH" b="1" dirty="0" err="1" smtClean="0"/>
              <a:t>events</a:t>
            </a:r>
            <a:endParaRPr lang="en-US" b="1" dirty="0"/>
          </a:p>
        </p:txBody>
      </p:sp>
      <p:sp>
        <p:nvSpPr>
          <p:cNvPr id="120" name="Can 119"/>
          <p:cNvSpPr/>
          <p:nvPr/>
        </p:nvSpPr>
        <p:spPr>
          <a:xfrm rot="15360000">
            <a:off x="1580832" y="3398838"/>
            <a:ext cx="152401" cy="295275"/>
          </a:xfrm>
          <a:prstGeom prst="can">
            <a:avLst/>
          </a:prstGeom>
          <a:solidFill>
            <a:srgbClr val="ED1C2E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21" name="Can 120"/>
          <p:cNvSpPr/>
          <p:nvPr/>
        </p:nvSpPr>
        <p:spPr>
          <a:xfrm rot="16980000">
            <a:off x="1641792" y="2164399"/>
            <a:ext cx="152401" cy="295275"/>
          </a:xfrm>
          <a:prstGeom prst="can">
            <a:avLst/>
          </a:prstGeom>
          <a:solidFill>
            <a:srgbClr val="ED1C2E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0662" y="6246904"/>
            <a:ext cx="436495" cy="155668"/>
          </a:xfrm>
          <a:prstGeom prst="rect">
            <a:avLst/>
          </a:prstGeom>
        </p:spPr>
        <p:txBody>
          <a:bodyPr/>
          <a:lstStyle/>
          <a:p>
            <a:fld id="{682F4053-748B-4764-AB34-5C5A7EC969BB}" type="slidenum">
              <a:rPr lang="de-DE" sz="1200" b="1" smtClean="0">
                <a:solidFill>
                  <a:schemeClr val="tx2"/>
                </a:solidFill>
              </a:rPr>
              <a:pPr/>
              <a:t>7</a:t>
            </a:fld>
            <a:endParaRPr lang="de-DE" sz="1200" b="1" dirty="0">
              <a:solidFill>
                <a:schemeClr val="tx2"/>
              </a:solidFill>
            </a:endParaRPr>
          </a:p>
        </p:txBody>
      </p:sp>
      <p:pic>
        <p:nvPicPr>
          <p:cNvPr id="130" name="Picture 276" descr="min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3615525" y="5343978"/>
            <a:ext cx="375829" cy="37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Content Placeholder 34"/>
          <p:cNvSpPr>
            <a:spLocks noGrp="1"/>
          </p:cNvSpPr>
          <p:nvPr>
            <p:ph sz="half" idx="13"/>
          </p:nvPr>
        </p:nvSpPr>
        <p:spPr>
          <a:xfrm>
            <a:off x="4147820" y="5346701"/>
            <a:ext cx="4378960" cy="355599"/>
          </a:xfrm>
        </p:spPr>
        <p:txBody>
          <a:bodyPr/>
          <a:lstStyle/>
          <a:p>
            <a:r>
              <a:rPr lang="de-CH" b="1" dirty="0" err="1" smtClean="0"/>
              <a:t>low</a:t>
            </a:r>
            <a:r>
              <a:rPr lang="de-CH" b="1" dirty="0" smtClean="0"/>
              <a:t> </a:t>
            </a:r>
            <a:r>
              <a:rPr lang="de-CH" b="1" dirty="0" err="1" smtClean="0"/>
              <a:t>predictable</a:t>
            </a:r>
            <a:r>
              <a:rPr lang="de-CH" b="1" dirty="0" smtClean="0"/>
              <a:t> </a:t>
            </a:r>
            <a:r>
              <a:rPr lang="de-CH" b="1" dirty="0" err="1" smtClean="0"/>
              <a:t>latency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  <p:bldP spid="118" grpId="0" build="p"/>
      <p:bldP spid="1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to </a:t>
            </a:r>
            <a:r>
              <a:rPr lang="de-CH" dirty="0" err="1" smtClean="0"/>
              <a:t>tackle</a:t>
            </a:r>
            <a:r>
              <a:rPr lang="de-CH" dirty="0" smtClean="0"/>
              <a:t> 6 </a:t>
            </a:r>
            <a:r>
              <a:rPr lang="de-CH" dirty="0" err="1" smtClean="0"/>
              <a:t>mio</a:t>
            </a:r>
            <a:r>
              <a:rPr lang="de-CH" dirty="0" smtClean="0"/>
              <a:t>. </a:t>
            </a:r>
            <a:r>
              <a:rPr lang="de-CH" dirty="0" err="1" smtClean="0"/>
              <a:t>transactions</a:t>
            </a:r>
            <a:r>
              <a:rPr lang="de-CH" dirty="0" smtClean="0"/>
              <a:t> / second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Textplatzhalter 4"/>
          <p:cNvSpPr txBox="1">
            <a:spLocks/>
          </p:cNvSpPr>
          <p:nvPr/>
        </p:nvSpPr>
        <p:spPr bwMode="auto">
          <a:xfrm rot="16200000">
            <a:off x="4973566" y="3353453"/>
            <a:ext cx="2092476" cy="294755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723902" y="2259330"/>
            <a:ext cx="1162050" cy="43815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Network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12" name="Textplatzhalter 4"/>
          <p:cNvSpPr txBox="1">
            <a:spLocks/>
          </p:cNvSpPr>
          <p:nvPr/>
        </p:nvSpPr>
        <p:spPr bwMode="auto">
          <a:xfrm>
            <a:off x="838201" y="2950412"/>
            <a:ext cx="933450" cy="3704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Receiver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11" idx="1"/>
            <a:endCxn id="12" idx="0"/>
          </p:cNvCxnSpPr>
          <p:nvPr/>
        </p:nvCxnSpPr>
        <p:spPr>
          <a:xfrm flipH="1">
            <a:off x="1304926" y="2697013"/>
            <a:ext cx="1" cy="25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 rot="16200000">
            <a:off x="3457577" y="3278504"/>
            <a:ext cx="180975" cy="447675"/>
          </a:xfrm>
          <a:prstGeom prst="can">
            <a:avLst/>
          </a:prstGeom>
          <a:solidFill>
            <a:srgbClr val="ED1C2E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 rot="16200000">
            <a:off x="1809751" y="3278504"/>
            <a:ext cx="180975" cy="447675"/>
          </a:xfrm>
          <a:prstGeom prst="can">
            <a:avLst/>
          </a:prstGeom>
          <a:solidFill>
            <a:srgbClr val="ED1C2E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16" name="Shape 15"/>
          <p:cNvCxnSpPr>
            <a:stCxn id="12" idx="2"/>
            <a:endCxn id="15" idx="1"/>
          </p:cNvCxnSpPr>
          <p:nvPr/>
        </p:nvCxnSpPr>
        <p:spPr>
          <a:xfrm rot="16200000" flipH="1">
            <a:off x="1399917" y="3225856"/>
            <a:ext cx="181493" cy="371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  <a:endCxn id="23" idx="0"/>
          </p:cNvCxnSpPr>
          <p:nvPr/>
        </p:nvCxnSpPr>
        <p:spPr>
          <a:xfrm flipV="1">
            <a:off x="2124076" y="3500831"/>
            <a:ext cx="452699" cy="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3" idx="2"/>
            <a:endCxn id="14" idx="1"/>
          </p:cNvCxnSpPr>
          <p:nvPr/>
        </p:nvCxnSpPr>
        <p:spPr>
          <a:xfrm>
            <a:off x="2871530" y="3500831"/>
            <a:ext cx="452697" cy="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24" idx="0"/>
          </p:cNvCxnSpPr>
          <p:nvPr/>
        </p:nvCxnSpPr>
        <p:spPr>
          <a:xfrm flipV="1">
            <a:off x="3771902" y="3500831"/>
            <a:ext cx="452699" cy="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n 19"/>
          <p:cNvSpPr/>
          <p:nvPr/>
        </p:nvSpPr>
        <p:spPr>
          <a:xfrm rot="16200000">
            <a:off x="5105403" y="3278504"/>
            <a:ext cx="180975" cy="447675"/>
          </a:xfrm>
          <a:prstGeom prst="can">
            <a:avLst/>
          </a:prstGeom>
          <a:solidFill>
            <a:srgbClr val="ED1C2E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4" idx="2"/>
            <a:endCxn id="20" idx="0"/>
          </p:cNvCxnSpPr>
          <p:nvPr/>
        </p:nvCxnSpPr>
        <p:spPr>
          <a:xfrm>
            <a:off x="4519356" y="3500831"/>
            <a:ext cx="497941" cy="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10" idx="0"/>
          </p:cNvCxnSpPr>
          <p:nvPr/>
        </p:nvCxnSpPr>
        <p:spPr>
          <a:xfrm flipV="1">
            <a:off x="5419728" y="3500831"/>
            <a:ext cx="452699" cy="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4"/>
          <p:cNvSpPr txBox="1">
            <a:spLocks/>
          </p:cNvSpPr>
          <p:nvPr/>
        </p:nvSpPr>
        <p:spPr bwMode="auto">
          <a:xfrm rot="16200000">
            <a:off x="1677914" y="3353453"/>
            <a:ext cx="2092476" cy="294755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platzhalter 4"/>
          <p:cNvSpPr txBox="1">
            <a:spLocks/>
          </p:cNvSpPr>
          <p:nvPr/>
        </p:nvSpPr>
        <p:spPr bwMode="auto">
          <a:xfrm rot="16200000">
            <a:off x="3325740" y="3353453"/>
            <a:ext cx="2092476" cy="294755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Replicatoin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6896102" y="2230755"/>
            <a:ext cx="1162050" cy="43815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Network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26" name="Textplatzhalter 4"/>
          <p:cNvSpPr txBox="1">
            <a:spLocks/>
          </p:cNvSpPr>
          <p:nvPr/>
        </p:nvSpPr>
        <p:spPr bwMode="auto">
          <a:xfrm>
            <a:off x="6962775" y="2893262"/>
            <a:ext cx="1028701" cy="3704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Publisher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>
            <a:stCxn id="26" idx="0"/>
            <a:endCxn id="25" idx="1"/>
          </p:cNvCxnSpPr>
          <p:nvPr/>
        </p:nvCxnSpPr>
        <p:spPr>
          <a:xfrm flipV="1">
            <a:off x="7477126" y="2668438"/>
            <a:ext cx="1" cy="224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 rot="16200000">
            <a:off x="6753226" y="3278504"/>
            <a:ext cx="180975" cy="447675"/>
          </a:xfrm>
          <a:prstGeom prst="can">
            <a:avLst/>
          </a:prstGeom>
          <a:solidFill>
            <a:srgbClr val="ED1C2E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10" idx="2"/>
            <a:endCxn id="28" idx="0"/>
          </p:cNvCxnSpPr>
          <p:nvPr/>
        </p:nvCxnSpPr>
        <p:spPr>
          <a:xfrm>
            <a:off x="6167182" y="3500831"/>
            <a:ext cx="497938" cy="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8" idx="3"/>
            <a:endCxn id="26" idx="2"/>
          </p:cNvCxnSpPr>
          <p:nvPr/>
        </p:nvCxnSpPr>
        <p:spPr>
          <a:xfrm flipV="1">
            <a:off x="7067551" y="3263698"/>
            <a:ext cx="409575" cy="2386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9"/>
          <p:cNvGrpSpPr/>
          <p:nvPr/>
        </p:nvGrpSpPr>
        <p:grpSpPr>
          <a:xfrm>
            <a:off x="1356360" y="5535929"/>
            <a:ext cx="6112193" cy="306885"/>
            <a:chOff x="1356360" y="4724399"/>
            <a:chExt cx="6112193" cy="306885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1356360" y="4729163"/>
              <a:ext cx="1144905" cy="0"/>
            </a:xfrm>
            <a:prstGeom prst="straightConnector1">
              <a:avLst/>
            </a:prstGeom>
            <a:ln w="19050"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543336" y="4724400"/>
              <a:ext cx="342900" cy="0"/>
            </a:xfrm>
            <a:prstGeom prst="straightConnector1">
              <a:avLst/>
            </a:prstGeom>
            <a:ln w="19050"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928307" y="4729162"/>
              <a:ext cx="1228720" cy="1"/>
            </a:xfrm>
            <a:prstGeom prst="straightConnector1">
              <a:avLst/>
            </a:prstGeom>
            <a:ln w="19050"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199098" y="4733925"/>
              <a:ext cx="342900" cy="0"/>
            </a:xfrm>
            <a:prstGeom prst="straightConnector1">
              <a:avLst/>
            </a:prstGeom>
            <a:ln w="19050"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584069" y="4733925"/>
              <a:ext cx="1228720" cy="1"/>
            </a:xfrm>
            <a:prstGeom prst="straightConnector1">
              <a:avLst/>
            </a:prstGeom>
            <a:ln w="19050"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854860" y="4729163"/>
              <a:ext cx="342900" cy="0"/>
            </a:xfrm>
            <a:prstGeom prst="straightConnector1">
              <a:avLst/>
            </a:prstGeom>
            <a:ln w="19050"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239833" y="4724399"/>
              <a:ext cx="1228720" cy="1"/>
            </a:xfrm>
            <a:prstGeom prst="straightConnector1">
              <a:avLst/>
            </a:prstGeom>
            <a:ln w="19050">
              <a:solidFill>
                <a:srgbClr val="ED1C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684020" y="4815840"/>
              <a:ext cx="4114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smtClean="0"/>
                <a:t>40</a:t>
              </a:r>
              <a:r>
                <a:rPr lang="el-GR" sz="1400" b="1" dirty="0" smtClean="0"/>
                <a:t>μ</a:t>
              </a:r>
              <a:r>
                <a:rPr lang="de-CH" sz="1400" b="1" dirty="0" smtClean="0"/>
                <a:t>s</a:t>
              </a:r>
              <a:endParaRPr lang="en-US" sz="1400" b="1" dirty="0" err="1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84120" y="4815840"/>
              <a:ext cx="4114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smtClean="0"/>
                <a:t>10</a:t>
              </a:r>
              <a:r>
                <a:rPr lang="el-GR" sz="1400" dirty="0" smtClean="0"/>
                <a:t>μ</a:t>
              </a:r>
              <a:r>
                <a:rPr lang="de-CH" sz="1400" dirty="0" smtClean="0"/>
                <a:t>s</a:t>
              </a:r>
              <a:endParaRPr lang="en-US" sz="1400" dirty="0" err="1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92780" y="4815840"/>
              <a:ext cx="4114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smtClean="0"/>
                <a:t>40</a:t>
              </a:r>
              <a:r>
                <a:rPr lang="el-GR" sz="1400" b="1" dirty="0" smtClean="0"/>
                <a:t>μ</a:t>
              </a:r>
              <a:r>
                <a:rPr lang="de-CH" sz="1400" b="1" dirty="0" smtClean="0"/>
                <a:t>s</a:t>
              </a:r>
              <a:endParaRPr lang="en-US" sz="1400" b="1" dirty="0" err="1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83380" y="4815840"/>
              <a:ext cx="4114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smtClean="0"/>
                <a:t>10</a:t>
              </a:r>
              <a:r>
                <a:rPr lang="el-GR" sz="1400" dirty="0" smtClean="0"/>
                <a:t>μ</a:t>
              </a:r>
              <a:r>
                <a:rPr lang="de-CH" sz="1400" dirty="0" smtClean="0"/>
                <a:t>s</a:t>
              </a:r>
              <a:endParaRPr lang="en-US" sz="1400" dirty="0" err="1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52060" y="4815840"/>
              <a:ext cx="4114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smtClean="0"/>
                <a:t>40</a:t>
              </a:r>
              <a:r>
                <a:rPr lang="el-GR" sz="1400" b="1" dirty="0" smtClean="0"/>
                <a:t>μ</a:t>
              </a:r>
              <a:r>
                <a:rPr lang="de-CH" sz="1400" b="1" dirty="0" smtClean="0"/>
                <a:t>s</a:t>
              </a:r>
              <a:endParaRPr lang="en-US" sz="1400" b="1" dirty="0" err="1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29300" y="4815840"/>
              <a:ext cx="4114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dirty="0" smtClean="0"/>
                <a:t>10</a:t>
              </a:r>
              <a:r>
                <a:rPr lang="el-GR" sz="1400" dirty="0" smtClean="0"/>
                <a:t>μ</a:t>
              </a:r>
              <a:r>
                <a:rPr lang="de-CH" sz="1400" dirty="0" smtClean="0"/>
                <a:t>s</a:t>
              </a:r>
              <a:endParaRPr lang="en-US" sz="1400" dirty="0" err="1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59880" y="4815840"/>
              <a:ext cx="4114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CH" sz="1400" b="1" dirty="0" smtClean="0"/>
                <a:t>40</a:t>
              </a:r>
              <a:r>
                <a:rPr lang="el-GR" sz="1400" b="1" dirty="0" smtClean="0"/>
                <a:t>μ</a:t>
              </a:r>
              <a:r>
                <a:rPr lang="de-CH" sz="1400" b="1" dirty="0" smtClean="0"/>
                <a:t>s</a:t>
              </a:r>
              <a:endParaRPr lang="en-US" sz="1400" b="1" dirty="0" err="1" smtClean="0"/>
            </a:p>
          </p:txBody>
        </p:sp>
      </p:grpSp>
      <p:sp>
        <p:nvSpPr>
          <p:cNvPr id="49" name="Cloud 48"/>
          <p:cNvSpPr/>
          <p:nvPr/>
        </p:nvSpPr>
        <p:spPr>
          <a:xfrm>
            <a:off x="3688422" y="1774733"/>
            <a:ext cx="1370531" cy="43815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>
                <a:solidFill>
                  <a:schemeClr val="tx1"/>
                </a:solidFill>
              </a:rPr>
              <a:t>Secondary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4" idx="3"/>
            <a:endCxn id="49" idx="1"/>
          </p:cNvCxnSpPr>
          <p:nvPr/>
        </p:nvCxnSpPr>
        <p:spPr>
          <a:xfrm flipV="1">
            <a:off x="4371979" y="2212416"/>
            <a:ext cx="1709" cy="24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umsplatzhalter 3"/>
          <p:cNvSpPr txBox="1">
            <a:spLocks/>
          </p:cNvSpPr>
          <p:nvPr/>
        </p:nvSpPr>
        <p:spPr bwMode="gray">
          <a:xfrm>
            <a:off x="202642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Content Placeholder 34"/>
          <p:cNvSpPr>
            <a:spLocks noGrp="1"/>
          </p:cNvSpPr>
          <p:nvPr>
            <p:ph sz="half" idx="4294967295"/>
          </p:nvPr>
        </p:nvSpPr>
        <p:spPr>
          <a:xfrm>
            <a:off x="355600" y="1409701"/>
            <a:ext cx="4085325" cy="431799"/>
          </a:xfrm>
          <a:prstGeom prst="rect">
            <a:avLst/>
          </a:prstGeom>
        </p:spPr>
        <p:txBody>
          <a:bodyPr/>
          <a:lstStyle/>
          <a:p>
            <a:r>
              <a:rPr lang="de-CH" dirty="0" err="1" smtClean="0"/>
              <a:t>Staged</a:t>
            </a:r>
            <a:r>
              <a:rPr lang="de-CH" dirty="0" smtClean="0"/>
              <a:t> Event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Architecture</a:t>
            </a:r>
            <a:endParaRPr lang="en-US" dirty="0"/>
          </a:p>
        </p:txBody>
      </p:sp>
      <p:sp>
        <p:nvSpPr>
          <p:cNvPr id="48" name="Circular Arrow 47"/>
          <p:cNvSpPr/>
          <p:nvPr/>
        </p:nvSpPr>
        <p:spPr>
          <a:xfrm>
            <a:off x="802653" y="3329436"/>
            <a:ext cx="267958" cy="291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29722"/>
              <a:gd name="adj5" fmla="val 1242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1" name="Circular Arrow 50"/>
          <p:cNvSpPr/>
          <p:nvPr/>
        </p:nvSpPr>
        <p:spPr>
          <a:xfrm>
            <a:off x="2574303" y="4575306"/>
            <a:ext cx="267958" cy="291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29722"/>
              <a:gd name="adj5" fmla="val 1242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4" name="Circular Arrow 53"/>
          <p:cNvSpPr/>
          <p:nvPr/>
        </p:nvSpPr>
        <p:spPr>
          <a:xfrm>
            <a:off x="4231653" y="4586736"/>
            <a:ext cx="267958" cy="291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29722"/>
              <a:gd name="adj5" fmla="val 1242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5" name="Circular Arrow 54"/>
          <p:cNvSpPr/>
          <p:nvPr/>
        </p:nvSpPr>
        <p:spPr>
          <a:xfrm>
            <a:off x="5889003" y="4586736"/>
            <a:ext cx="267958" cy="291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29722"/>
              <a:gd name="adj5" fmla="val 1242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7" name="Circular Arrow 56"/>
          <p:cNvSpPr/>
          <p:nvPr/>
        </p:nvSpPr>
        <p:spPr>
          <a:xfrm>
            <a:off x="7717803" y="3329436"/>
            <a:ext cx="267958" cy="291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29722"/>
              <a:gd name="adj5" fmla="val 1242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queues</a:t>
            </a:r>
            <a:r>
              <a:rPr lang="de-CH" dirty="0" smtClean="0"/>
              <a:t> </a:t>
            </a:r>
            <a:r>
              <a:rPr lang="de-CH" dirty="0" err="1" smtClean="0"/>
              <a:t>suck</a:t>
            </a:r>
            <a:r>
              <a:rPr lang="de-CH" dirty="0" smtClean="0"/>
              <a:t> – Array </a:t>
            </a:r>
            <a:r>
              <a:rPr lang="de-CH" dirty="0" err="1" smtClean="0"/>
              <a:t>backed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Disruptor - High performance messaging with Java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1"/>
            <a:r>
              <a:rPr lang="en-GB" dirty="0"/>
              <a:t>Queues are never in steady state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b="1" dirty="0">
                <a:sym typeface="Wingdings" pitchFamily="2" charset="2"/>
              </a:rPr>
              <a:t>contention</a:t>
            </a:r>
            <a:r>
              <a:rPr lang="en-GB" dirty="0">
                <a:sym typeface="Wingdings" pitchFamily="2" charset="2"/>
              </a:rPr>
              <a:t> on last or first </a:t>
            </a:r>
            <a:r>
              <a:rPr lang="en-GB" dirty="0" smtClean="0">
                <a:sym typeface="Wingdings" pitchFamily="2" charset="2"/>
              </a:rPr>
              <a:t>element</a:t>
            </a:r>
          </a:p>
          <a:p>
            <a:pPr lvl="1"/>
            <a:r>
              <a:rPr lang="en-GB" dirty="0">
                <a:sym typeface="Wingdings" pitchFamily="2" charset="2"/>
              </a:rPr>
              <a:t>Head, tail may occupy same cache line  false sharing</a:t>
            </a:r>
          </a:p>
          <a:p>
            <a:pPr lvl="1"/>
            <a:endParaRPr lang="en-GB" dirty="0"/>
          </a:p>
          <a:p>
            <a:pPr lvl="3">
              <a:buNone/>
            </a:pPr>
            <a:endParaRPr lang="en-GB" dirty="0"/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April 28, 2012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906025" y="4029781"/>
            <a:ext cx="4200951" cy="852199"/>
            <a:chOff x="1282580" y="3502332"/>
            <a:chExt cx="4200951" cy="852199"/>
          </a:xfrm>
        </p:grpSpPr>
        <p:sp>
          <p:nvSpPr>
            <p:cNvPr id="13" name="Rectangle 12"/>
            <p:cNvSpPr/>
            <p:nvPr/>
          </p:nvSpPr>
          <p:spPr>
            <a:xfrm>
              <a:off x="1282580" y="3512049"/>
              <a:ext cx="842481" cy="8424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26750" y="3502332"/>
              <a:ext cx="842481" cy="8508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7517" y="3512050"/>
              <a:ext cx="842481" cy="8424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00282" y="3502332"/>
              <a:ext cx="842481" cy="8508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41050" y="3512050"/>
              <a:ext cx="842481" cy="8424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85782" y="2993248"/>
            <a:ext cx="595900" cy="4212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head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2" name="Shape 21"/>
          <p:cNvCxnSpPr>
            <a:stCxn id="20" idx="3"/>
            <a:endCxn id="13" idx="0"/>
          </p:cNvCxnSpPr>
          <p:nvPr/>
        </p:nvCxnSpPr>
        <p:spPr>
          <a:xfrm>
            <a:off x="2681682" y="3203869"/>
            <a:ext cx="645584" cy="835629"/>
          </a:xfrm>
          <a:prstGeom prst="curvedConnector2">
            <a:avLst/>
          </a:prstGeom>
          <a:ln w="15875">
            <a:solidFill>
              <a:srgbClr val="ED1C2E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4658" y="2868244"/>
            <a:ext cx="595900" cy="4212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tail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9842" y="2488102"/>
            <a:ext cx="595900" cy="4212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size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6" name="Shape 25"/>
          <p:cNvCxnSpPr>
            <a:stCxn id="24" idx="1"/>
            <a:endCxn id="13" idx="0"/>
          </p:cNvCxnSpPr>
          <p:nvPr/>
        </p:nvCxnSpPr>
        <p:spPr>
          <a:xfrm rot="10800000" flipV="1">
            <a:off x="3327266" y="3078864"/>
            <a:ext cx="1027392" cy="960633"/>
          </a:xfrm>
          <a:prstGeom prst="curvedConnector2">
            <a:avLst/>
          </a:prstGeom>
          <a:ln w="15875">
            <a:solidFill>
              <a:srgbClr val="ED1C2E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1643" y="3291198"/>
            <a:ext cx="1448656" cy="6472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Producer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95089" y="3001809"/>
            <a:ext cx="1448656" cy="6472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Consumer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37" name="Shape 36"/>
          <p:cNvCxnSpPr>
            <a:stCxn id="36" idx="2"/>
            <a:endCxn id="13" idx="0"/>
          </p:cNvCxnSpPr>
          <p:nvPr/>
        </p:nvCxnSpPr>
        <p:spPr>
          <a:xfrm rot="10800000" flipV="1">
            <a:off x="3327267" y="3325444"/>
            <a:ext cx="2167823" cy="714053"/>
          </a:xfrm>
          <a:prstGeom prst="curvedConnector2">
            <a:avLst/>
          </a:prstGeom>
          <a:ln w="15875">
            <a:solidFill>
              <a:srgbClr val="ED1C2E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35" idx="6"/>
            <a:endCxn id="13" idx="0"/>
          </p:cNvCxnSpPr>
          <p:nvPr/>
        </p:nvCxnSpPr>
        <p:spPr>
          <a:xfrm>
            <a:off x="1880299" y="3614834"/>
            <a:ext cx="1446967" cy="424664"/>
          </a:xfrm>
          <a:prstGeom prst="curvedConnector2">
            <a:avLst/>
          </a:prstGeom>
          <a:ln w="15875">
            <a:solidFill>
              <a:srgbClr val="ED1C2E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02231" y="3846003"/>
            <a:ext cx="1253448" cy="141783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sz="1600" dirty="0" err="1" smtClean="0">
                <a:solidFill>
                  <a:srgbClr val="00B050"/>
                </a:solidFill>
              </a:rPr>
              <a:t>contention</a:t>
            </a:r>
            <a:endParaRPr lang="en-US" sz="1400" dirty="0" err="1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PPTemplate_Basic_EN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ivadis">
    <a:dk1>
      <a:srgbClr val="636466"/>
    </a:dk1>
    <a:lt1>
      <a:srgbClr val="FFFFFF"/>
    </a:lt1>
    <a:dk2>
      <a:srgbClr val="9D9D9D"/>
    </a:dk2>
    <a:lt2>
      <a:srgbClr val="E4E4E4"/>
    </a:lt2>
    <a:accent1>
      <a:srgbClr val="C2C2C2"/>
    </a:accent1>
    <a:accent2>
      <a:srgbClr val="ED1C2E"/>
    </a:accent2>
    <a:accent3>
      <a:srgbClr val="FFCC29"/>
    </a:accent3>
    <a:accent4>
      <a:srgbClr val="A1BE24"/>
    </a:accent4>
    <a:accent5>
      <a:srgbClr val="3991BD"/>
    </a:accent5>
    <a:accent6>
      <a:srgbClr val="5B3292"/>
    </a:accent6>
    <a:hlink>
      <a:srgbClr val="3991BD"/>
    </a:hlink>
    <a:folHlink>
      <a:srgbClr val="A8A8A8"/>
    </a:folHlink>
  </a:clrScheme>
  <a:fontScheme name="Trivadis">
    <a:majorFont>
      <a:latin typeface="Segoe UI"/>
      <a:ea typeface=""/>
      <a:cs typeface=""/>
    </a:majorFont>
    <a:minorFont>
      <a:latin typeface="Segoe UI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Trivadis">
    <a:dk1>
      <a:srgbClr val="636466"/>
    </a:dk1>
    <a:lt1>
      <a:srgbClr val="FFFFFF"/>
    </a:lt1>
    <a:dk2>
      <a:srgbClr val="9D9D9D"/>
    </a:dk2>
    <a:lt2>
      <a:srgbClr val="E4E4E4"/>
    </a:lt2>
    <a:accent1>
      <a:srgbClr val="C2C2C2"/>
    </a:accent1>
    <a:accent2>
      <a:srgbClr val="ED1C2E"/>
    </a:accent2>
    <a:accent3>
      <a:srgbClr val="FFCC29"/>
    </a:accent3>
    <a:accent4>
      <a:srgbClr val="A1BE24"/>
    </a:accent4>
    <a:accent5>
      <a:srgbClr val="3991BD"/>
    </a:accent5>
    <a:accent6>
      <a:srgbClr val="5B3292"/>
    </a:accent6>
    <a:hlink>
      <a:srgbClr val="3991BD"/>
    </a:hlink>
    <a:folHlink>
      <a:srgbClr val="A8A8A8"/>
    </a:folHlink>
  </a:clrScheme>
  <a:fontScheme name="Trivadis">
    <a:majorFont>
      <a:latin typeface="Segoe UI"/>
      <a:ea typeface=""/>
      <a:cs typeface=""/>
    </a:majorFont>
    <a:minorFont>
      <a:latin typeface="Segoe UI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PPTemplate_Basic_EN</Template>
  <TotalTime>8267</TotalTime>
  <Words>1395</Words>
  <Application>Microsoft Office PowerPoint</Application>
  <PresentationFormat>On-screen Show (4:3)</PresentationFormat>
  <Paragraphs>491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PPTemplate_Basic_EN</vt:lpstr>
      <vt:lpstr>WELCOME</vt:lpstr>
      <vt:lpstr>AGENDA</vt:lpstr>
      <vt:lpstr>Slide 3</vt:lpstr>
      <vt:lpstr>LMAX - platform</vt:lpstr>
      <vt:lpstr>Slide 5</vt:lpstr>
      <vt:lpstr>How to tackle 6 mio. transactions / second</vt:lpstr>
      <vt:lpstr>How to tackle 6 mio. transactions / second</vt:lpstr>
      <vt:lpstr>How to tackle 6 mio. transactions / second</vt:lpstr>
      <vt:lpstr>Why queues suck – Array backed</vt:lpstr>
      <vt:lpstr>Why queues suck – LinkedList</vt:lpstr>
      <vt:lpstr>Costs of contention</vt:lpstr>
      <vt:lpstr>The Disruptor – contention-free design</vt:lpstr>
      <vt:lpstr>The Disruptor – contention-free design</vt:lpstr>
      <vt:lpstr>The Disruptor – RingBuffer</vt:lpstr>
      <vt:lpstr>The Disruptor – writing to the RingBuffer</vt:lpstr>
      <vt:lpstr>The Disruptor – Reading from the RingBuffer</vt:lpstr>
      <vt:lpstr>Setup the Disruptor</vt:lpstr>
      <vt:lpstr>Publish messages</vt:lpstr>
      <vt:lpstr>Setup the Disruptor using the DSL</vt:lpstr>
      <vt:lpstr>Which ClaimStrategy should I use?</vt:lpstr>
      <vt:lpstr>Decisions to be made - WaitStrategy</vt:lpstr>
      <vt:lpstr>Performance - LinkedBlockingQueue vs Disruptor</vt:lpstr>
      <vt:lpstr>Performance - Throughput</vt:lpstr>
      <vt:lpstr>Why is it so fast</vt:lpstr>
      <vt:lpstr>Sources</vt:lpstr>
      <vt:lpstr>Questions</vt:lpstr>
      <vt:lpstr>THANK YOU.</vt:lpstr>
    </vt:vector>
  </TitlesOfParts>
  <Company>Trivadis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Disruptor - High performance messaging with Java</dc:title>
  <dc:creator>Raffael Schmid</dc:creator>
  <cp:lastModifiedBy>els</cp:lastModifiedBy>
  <cp:revision>3258</cp:revision>
  <cp:lastPrinted>2011-06-06T08:45:27Z</cp:lastPrinted>
  <dcterms:created xsi:type="dcterms:W3CDTF">2012-04-16T06:47:16Z</dcterms:created>
  <dcterms:modified xsi:type="dcterms:W3CDTF">2012-04-28T07:12:43Z</dcterms:modified>
</cp:coreProperties>
</file>