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diagrams/colors2.xml" ContentType="application/vnd.openxmlformats-officedocument.drawingml.diagramColors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diagrams/drawing3.xml" ContentType="application/vnd.ms-office.drawingml.diagramDrawing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quickStyle1.xml" ContentType="application/vnd.openxmlformats-officedocument.drawingml.diagramStyl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diagrams/colors3.xml" ContentType="application/vnd.openxmlformats-officedocument.drawingml.diagramColors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diagrams/drawing4.xml" ContentType="application/vnd.ms-office.drawingml.diagramDrawing+xml"/>
  <Override PartName="/ppt/slideLayouts/slideLayout11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quickStyle2.xml" ContentType="application/vnd.openxmlformats-officedocument.drawingml.diagramStyl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9.xml" ContentType="application/vnd.openxmlformats-officedocument.presentationml.notesSlide+xml"/>
  <Default Extension="wdp" ContentType="image/vnd.ms-photo"/>
  <Override PartName="/ppt/slideLayouts/slideLayout15.xml" ContentType="application/vnd.openxmlformats-officedocument.presentationml.slideLayout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diagrams/colors4.xml" ContentType="application/vnd.openxmlformats-officedocument.drawingml.diagramColors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diagrams/drawing5.xml" ContentType="application/vnd.ms-office.drawingml.diagramDrawing+xml"/>
  <Override PartName="/ppt/slideLayouts/slideLayout12.xml" ContentType="application/vnd.openxmlformats-officedocument.presentationml.slideLayout+xml"/>
  <Override PartName="/ppt/diagrams/layout3.xml" ContentType="application/vnd.openxmlformats-officedocument.drawingml.diagramLayout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4.xml" ContentType="application/vnd.openxmlformats-officedocument.drawingml.diagramData+xml"/>
  <Override PartName="/ppt/diagrams/quickStyle3.xml" ContentType="application/vnd.openxmlformats-officedocument.drawingml.diagramStyl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diagrams/colors1.xml" ContentType="application/vnd.openxmlformats-officedocument.drawingml.diagramColors+xml"/>
  <Override PartName="/ppt/tableStyles.xml" ContentType="application/vnd.openxmlformats-officedocument.presentationml.tableStyles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diagrams/colors5.xml" ContentType="application/vnd.openxmlformats-officedocument.drawingml.diagramColors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13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39.xml" ContentType="application/vnd.openxmlformats-officedocument.presentationml.notesSlide+xml"/>
  <Override PartName="/ppt/diagrams/data5.xml" ContentType="application/vnd.openxmlformats-officedocument.drawingml.diagramData+xml"/>
  <Override PartName="/ppt/diagrams/quickStyle4.xml" ContentType="application/vnd.openxmlformats-officedocument.drawingml.diagramStyl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3" r:id="rId1"/>
  </p:sldMasterIdLst>
  <p:notesMasterIdLst>
    <p:notesMasterId r:id="rId50"/>
  </p:notesMasterIdLst>
  <p:handoutMasterIdLst>
    <p:handoutMasterId r:id="rId51"/>
  </p:handoutMasterIdLst>
  <p:sldIdLst>
    <p:sldId id="276" r:id="rId2"/>
    <p:sldId id="283" r:id="rId3"/>
    <p:sldId id="280" r:id="rId4"/>
    <p:sldId id="349" r:id="rId5"/>
    <p:sldId id="292" r:id="rId6"/>
    <p:sldId id="295" r:id="rId7"/>
    <p:sldId id="310" r:id="rId8"/>
    <p:sldId id="350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11" r:id="rId18"/>
    <p:sldId id="351" r:id="rId19"/>
    <p:sldId id="291" r:id="rId20"/>
    <p:sldId id="328" r:id="rId21"/>
    <p:sldId id="296" r:id="rId22"/>
    <p:sldId id="302" r:id="rId23"/>
    <p:sldId id="329" r:id="rId24"/>
    <p:sldId id="307" r:id="rId25"/>
    <p:sldId id="306" r:id="rId26"/>
    <p:sldId id="330" r:id="rId27"/>
    <p:sldId id="321" r:id="rId28"/>
    <p:sldId id="322" r:id="rId29"/>
    <p:sldId id="323" r:id="rId30"/>
    <p:sldId id="334" r:id="rId31"/>
    <p:sldId id="324" r:id="rId32"/>
    <p:sldId id="325" r:id="rId33"/>
    <p:sldId id="326" r:id="rId34"/>
    <p:sldId id="331" r:id="rId35"/>
    <p:sldId id="319" r:id="rId36"/>
    <p:sldId id="320" r:id="rId37"/>
    <p:sldId id="318" r:id="rId38"/>
    <p:sldId id="332" r:id="rId39"/>
    <p:sldId id="313" r:id="rId40"/>
    <p:sldId id="314" r:id="rId41"/>
    <p:sldId id="315" r:id="rId42"/>
    <p:sldId id="316" r:id="rId43"/>
    <p:sldId id="317" r:id="rId44"/>
    <p:sldId id="352" r:id="rId45"/>
    <p:sldId id="362" r:id="rId46"/>
    <p:sldId id="366" r:id="rId47"/>
    <p:sldId id="367" r:id="rId48"/>
    <p:sldId id="277" r:id="rId49"/>
  </p:sldIdLst>
  <p:sldSz cx="9144000" cy="6858000" type="screen4x3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87888A"/>
    <a:srgbClr val="535353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0373" autoAdjust="0"/>
    <p:restoredTop sz="65158" autoAdjust="0"/>
  </p:normalViewPr>
  <p:slideViewPr>
    <p:cSldViewPr snapToGrid="0">
      <p:cViewPr>
        <p:scale>
          <a:sx n="100" d="100"/>
          <a:sy n="100" d="100"/>
        </p:scale>
        <p:origin x="-1376" y="-80"/>
      </p:cViewPr>
      <p:guideLst>
        <p:guide orient="horz" pos="3630"/>
        <p:guide orient="horz" pos="888"/>
        <p:guide pos="5552"/>
        <p:guide pos="224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996" y="-102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C889C-E1C7-4EC3-9471-D0A36FF7D9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793979-2EFF-4708-810D-79EFCFCB2E14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80EC95D-BC51-486E-8623-AEB516F47440}" type="parTrans" cxnId="{F92557B3-1C80-4EAF-B146-3CB25EA8B6C0}">
      <dgm:prSet/>
      <dgm:spPr/>
      <dgm:t>
        <a:bodyPr/>
        <a:lstStyle/>
        <a:p>
          <a:endParaRPr lang="de-CH"/>
        </a:p>
      </dgm:t>
    </dgm:pt>
    <dgm:pt modelId="{0B6382A4-CA2D-4532-91C8-2F7D63E2E653}" type="sibTrans" cxnId="{F92557B3-1C80-4EAF-B146-3CB25EA8B6C0}">
      <dgm:prSet/>
      <dgm:spPr/>
      <dgm:t>
        <a:bodyPr/>
        <a:lstStyle/>
        <a:p>
          <a:endParaRPr lang="de-CH"/>
        </a:p>
      </dgm:t>
    </dgm:pt>
    <dgm:pt modelId="{BB37F98B-8951-4ED1-A7EA-4C503DB43067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E996138-1B01-4C63-914C-DC17DD45E478}" type="parTrans" cxnId="{D063427E-D6C8-41BD-95C6-96F48E0805F2}">
      <dgm:prSet/>
      <dgm:spPr/>
      <dgm:t>
        <a:bodyPr/>
        <a:lstStyle/>
        <a:p>
          <a:endParaRPr lang="de-CH"/>
        </a:p>
      </dgm:t>
    </dgm:pt>
    <dgm:pt modelId="{F913DE02-6432-4337-A32C-B4166014715A}" type="sibTrans" cxnId="{D063427E-D6C8-41BD-95C6-96F48E0805F2}">
      <dgm:prSet/>
      <dgm:spPr/>
      <dgm:t>
        <a:bodyPr/>
        <a:lstStyle/>
        <a:p>
          <a:endParaRPr lang="de-CH"/>
        </a:p>
      </dgm:t>
    </dgm:pt>
    <dgm:pt modelId="{17006343-0314-41DA-94EE-16A317D02CF7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7E3C0447-0D75-434F-8CFB-01E05BB07FE6}" type="parTrans" cxnId="{FEC1D392-22F7-447F-84F6-D4B519D080BE}">
      <dgm:prSet/>
      <dgm:spPr/>
      <dgm:t>
        <a:bodyPr/>
        <a:lstStyle/>
        <a:p>
          <a:endParaRPr lang="de-CH"/>
        </a:p>
      </dgm:t>
    </dgm:pt>
    <dgm:pt modelId="{2C76ABDE-B583-43A1-A500-0143BABDC128}" type="sibTrans" cxnId="{FEC1D392-22F7-447F-84F6-D4B519D080BE}">
      <dgm:prSet/>
      <dgm:spPr/>
      <dgm:t>
        <a:bodyPr/>
        <a:lstStyle/>
        <a:p>
          <a:endParaRPr lang="de-CH"/>
        </a:p>
      </dgm:t>
    </dgm:pt>
    <dgm:pt modelId="{C1E28A5A-9C11-4A89-86E3-6F9902130E2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22573730-1E67-4FFD-9935-3E05228DA08B}" type="parTrans" cxnId="{71E2A8AF-56BB-4B49-B4FC-61342ABA8CED}">
      <dgm:prSet/>
      <dgm:spPr/>
      <dgm:t>
        <a:bodyPr/>
        <a:lstStyle/>
        <a:p>
          <a:endParaRPr lang="de-CH"/>
        </a:p>
      </dgm:t>
    </dgm:pt>
    <dgm:pt modelId="{F40F8DB2-A5FE-4FCD-B1FF-393453B87A36}" type="sibTrans" cxnId="{71E2A8AF-56BB-4B49-B4FC-61342ABA8CED}">
      <dgm:prSet/>
      <dgm:spPr/>
      <dgm:t>
        <a:bodyPr/>
        <a:lstStyle/>
        <a:p>
          <a:endParaRPr lang="de-CH"/>
        </a:p>
      </dgm:t>
    </dgm:pt>
    <dgm:pt modelId="{78D8D021-B3D8-4145-B125-98BE50BAD2E7}" type="pres">
      <dgm:prSet presAssocID="{4B6C889C-E1C7-4EC3-9471-D0A36FF7D9F6}" presName="Name0" presStyleCnt="0">
        <dgm:presLayoutVars>
          <dgm:dir/>
          <dgm:animLvl val="lvl"/>
          <dgm:resizeHandles val="exact"/>
        </dgm:presLayoutVars>
      </dgm:prSet>
      <dgm:spPr/>
    </dgm:pt>
    <dgm:pt modelId="{CC3C0F88-1A0B-4F37-AEAD-656E75C6E76B}" type="pres">
      <dgm:prSet presAssocID="{78793979-2EFF-4708-810D-79EFCFCB2E14}" presName="parTxOnly" presStyleLbl="node1" presStyleIdx="0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E008E73-C34D-4004-95D0-EDC8B3856156}" type="pres">
      <dgm:prSet presAssocID="{0B6382A4-CA2D-4532-91C8-2F7D63E2E653}" presName="parTxOnlySpace" presStyleCnt="0"/>
      <dgm:spPr/>
    </dgm:pt>
    <dgm:pt modelId="{3AA55883-FBD1-4194-83FE-4438358466A0}" type="pres">
      <dgm:prSet presAssocID="{BB37F98B-8951-4ED1-A7EA-4C503DB43067}" presName="parTxOnly" presStyleLbl="node1" presStyleIdx="1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C4AC8B1-ED06-46E1-8DE9-C5563DB4811E}" type="pres">
      <dgm:prSet presAssocID="{F913DE02-6432-4337-A32C-B4166014715A}" presName="parTxOnlySpace" presStyleCnt="0"/>
      <dgm:spPr/>
    </dgm:pt>
    <dgm:pt modelId="{9A171C7B-AFE9-4707-B56E-922642DF6D5D}" type="pres">
      <dgm:prSet presAssocID="{17006343-0314-41DA-94EE-16A317D02CF7}" presName="parTxOnly" presStyleLbl="node1" presStyleIdx="2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813E333-D9CD-474E-8AA0-7BEE9BB42FD3}" type="pres">
      <dgm:prSet presAssocID="{2C76ABDE-B583-43A1-A500-0143BABDC128}" presName="parTxOnlySpace" presStyleCnt="0"/>
      <dgm:spPr/>
    </dgm:pt>
    <dgm:pt modelId="{FC404127-480A-49E2-945D-5CFE3D606DA4}" type="pres">
      <dgm:prSet presAssocID="{C1E28A5A-9C11-4A89-86E3-6F9902130E23}" presName="parTxOnly" presStyleLbl="node1" presStyleIdx="3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D063427E-D6C8-41BD-95C6-96F48E0805F2}" srcId="{4B6C889C-E1C7-4EC3-9471-D0A36FF7D9F6}" destId="{BB37F98B-8951-4ED1-A7EA-4C503DB43067}" srcOrd="1" destOrd="0" parTransId="{9E996138-1B01-4C63-914C-DC17DD45E478}" sibTransId="{F913DE02-6432-4337-A32C-B4166014715A}"/>
    <dgm:cxn modelId="{34CFF1C6-63AC-4322-AEED-AA7DA04D55FB}" type="presOf" srcId="{78793979-2EFF-4708-810D-79EFCFCB2E14}" destId="{CC3C0F88-1A0B-4F37-AEAD-656E75C6E76B}" srcOrd="0" destOrd="0" presId="urn:microsoft.com/office/officeart/2005/8/layout/chevron1"/>
    <dgm:cxn modelId="{3FA02680-179E-4BB5-B405-CE4AEE785600}" type="presOf" srcId="{BB37F98B-8951-4ED1-A7EA-4C503DB43067}" destId="{3AA55883-FBD1-4194-83FE-4438358466A0}" srcOrd="0" destOrd="0" presId="urn:microsoft.com/office/officeart/2005/8/layout/chevron1"/>
    <dgm:cxn modelId="{DF116161-1EFA-43AE-A1CF-2C9430540733}" type="presOf" srcId="{C1E28A5A-9C11-4A89-86E3-6F9902130E23}" destId="{FC404127-480A-49E2-945D-5CFE3D606DA4}" srcOrd="0" destOrd="0" presId="urn:microsoft.com/office/officeart/2005/8/layout/chevron1"/>
    <dgm:cxn modelId="{87C683C3-7BD7-4022-A62A-FF30CADCC874}" type="presOf" srcId="{17006343-0314-41DA-94EE-16A317D02CF7}" destId="{9A171C7B-AFE9-4707-B56E-922642DF6D5D}" srcOrd="0" destOrd="0" presId="urn:microsoft.com/office/officeart/2005/8/layout/chevron1"/>
    <dgm:cxn modelId="{FEC1D392-22F7-447F-84F6-D4B519D080BE}" srcId="{4B6C889C-E1C7-4EC3-9471-D0A36FF7D9F6}" destId="{17006343-0314-41DA-94EE-16A317D02CF7}" srcOrd="2" destOrd="0" parTransId="{7E3C0447-0D75-434F-8CFB-01E05BB07FE6}" sibTransId="{2C76ABDE-B583-43A1-A500-0143BABDC128}"/>
    <dgm:cxn modelId="{71E2A8AF-56BB-4B49-B4FC-61342ABA8CED}" srcId="{4B6C889C-E1C7-4EC3-9471-D0A36FF7D9F6}" destId="{C1E28A5A-9C11-4A89-86E3-6F9902130E23}" srcOrd="3" destOrd="0" parTransId="{22573730-1E67-4FFD-9935-3E05228DA08B}" sibTransId="{F40F8DB2-A5FE-4FCD-B1FF-393453B87A36}"/>
    <dgm:cxn modelId="{DA502FF0-540C-46A0-908C-716B6B2A76C7}" type="presOf" srcId="{4B6C889C-E1C7-4EC3-9471-D0A36FF7D9F6}" destId="{78D8D021-B3D8-4145-B125-98BE50BAD2E7}" srcOrd="0" destOrd="0" presId="urn:microsoft.com/office/officeart/2005/8/layout/chevron1"/>
    <dgm:cxn modelId="{F92557B3-1C80-4EAF-B146-3CB25EA8B6C0}" srcId="{4B6C889C-E1C7-4EC3-9471-D0A36FF7D9F6}" destId="{78793979-2EFF-4708-810D-79EFCFCB2E14}" srcOrd="0" destOrd="0" parTransId="{980EC95D-BC51-486E-8623-AEB516F47440}" sibTransId="{0B6382A4-CA2D-4532-91C8-2F7D63E2E653}"/>
    <dgm:cxn modelId="{980DE48D-2AC8-4051-921B-9041A91611B7}" type="presParOf" srcId="{78D8D021-B3D8-4145-B125-98BE50BAD2E7}" destId="{CC3C0F88-1A0B-4F37-AEAD-656E75C6E76B}" srcOrd="0" destOrd="0" presId="urn:microsoft.com/office/officeart/2005/8/layout/chevron1"/>
    <dgm:cxn modelId="{1BC5C132-D79F-4688-86EB-55187E5E01C8}" type="presParOf" srcId="{78D8D021-B3D8-4145-B125-98BE50BAD2E7}" destId="{9E008E73-C34D-4004-95D0-EDC8B3856156}" srcOrd="1" destOrd="0" presId="urn:microsoft.com/office/officeart/2005/8/layout/chevron1"/>
    <dgm:cxn modelId="{FF876CC1-9C2B-4327-8BFA-857F1CBA2DC9}" type="presParOf" srcId="{78D8D021-B3D8-4145-B125-98BE50BAD2E7}" destId="{3AA55883-FBD1-4194-83FE-4438358466A0}" srcOrd="2" destOrd="0" presId="urn:microsoft.com/office/officeart/2005/8/layout/chevron1"/>
    <dgm:cxn modelId="{16DF368A-9F5D-4D88-BD0C-F28463073A1A}" type="presParOf" srcId="{78D8D021-B3D8-4145-B125-98BE50BAD2E7}" destId="{CC4AC8B1-ED06-46E1-8DE9-C5563DB4811E}" srcOrd="3" destOrd="0" presId="urn:microsoft.com/office/officeart/2005/8/layout/chevron1"/>
    <dgm:cxn modelId="{1DF7C5ED-D04D-45F4-98D7-E80240F20D26}" type="presParOf" srcId="{78D8D021-B3D8-4145-B125-98BE50BAD2E7}" destId="{9A171C7B-AFE9-4707-B56E-922642DF6D5D}" srcOrd="4" destOrd="0" presId="urn:microsoft.com/office/officeart/2005/8/layout/chevron1"/>
    <dgm:cxn modelId="{25B4C654-72F4-4212-A874-1833668C0715}" type="presParOf" srcId="{78D8D021-B3D8-4145-B125-98BE50BAD2E7}" destId="{E813E333-D9CD-474E-8AA0-7BEE9BB42FD3}" srcOrd="5" destOrd="0" presId="urn:microsoft.com/office/officeart/2005/8/layout/chevron1"/>
    <dgm:cxn modelId="{8BDAE409-2DCA-4EB6-89BC-5538C9E720CA}" type="presParOf" srcId="{78D8D021-B3D8-4145-B125-98BE50BAD2E7}" destId="{FC404127-480A-49E2-945D-5CFE3D606DA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C889C-E1C7-4EC3-9471-D0A36FF7D9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793979-2EFF-4708-810D-79EFCFCB2E14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80EC95D-BC51-486E-8623-AEB516F47440}" type="parTrans" cxnId="{F92557B3-1C80-4EAF-B146-3CB25EA8B6C0}">
      <dgm:prSet/>
      <dgm:spPr/>
      <dgm:t>
        <a:bodyPr/>
        <a:lstStyle/>
        <a:p>
          <a:endParaRPr lang="de-CH"/>
        </a:p>
      </dgm:t>
    </dgm:pt>
    <dgm:pt modelId="{0B6382A4-CA2D-4532-91C8-2F7D63E2E653}" type="sibTrans" cxnId="{F92557B3-1C80-4EAF-B146-3CB25EA8B6C0}">
      <dgm:prSet/>
      <dgm:spPr/>
      <dgm:t>
        <a:bodyPr/>
        <a:lstStyle/>
        <a:p>
          <a:endParaRPr lang="de-CH"/>
        </a:p>
      </dgm:t>
    </dgm:pt>
    <dgm:pt modelId="{BB37F98B-8951-4ED1-A7EA-4C503DB43067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E996138-1B01-4C63-914C-DC17DD45E478}" type="parTrans" cxnId="{D063427E-D6C8-41BD-95C6-96F48E0805F2}">
      <dgm:prSet/>
      <dgm:spPr/>
      <dgm:t>
        <a:bodyPr/>
        <a:lstStyle/>
        <a:p>
          <a:endParaRPr lang="de-CH"/>
        </a:p>
      </dgm:t>
    </dgm:pt>
    <dgm:pt modelId="{F913DE02-6432-4337-A32C-B4166014715A}" type="sibTrans" cxnId="{D063427E-D6C8-41BD-95C6-96F48E0805F2}">
      <dgm:prSet/>
      <dgm:spPr/>
      <dgm:t>
        <a:bodyPr/>
        <a:lstStyle/>
        <a:p>
          <a:endParaRPr lang="de-CH"/>
        </a:p>
      </dgm:t>
    </dgm:pt>
    <dgm:pt modelId="{17006343-0314-41DA-94EE-16A317D02CF7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7E3C0447-0D75-434F-8CFB-01E05BB07FE6}" type="parTrans" cxnId="{FEC1D392-22F7-447F-84F6-D4B519D080BE}">
      <dgm:prSet/>
      <dgm:spPr/>
      <dgm:t>
        <a:bodyPr/>
        <a:lstStyle/>
        <a:p>
          <a:endParaRPr lang="de-CH"/>
        </a:p>
      </dgm:t>
    </dgm:pt>
    <dgm:pt modelId="{2C76ABDE-B583-43A1-A500-0143BABDC128}" type="sibTrans" cxnId="{FEC1D392-22F7-447F-84F6-D4B519D080BE}">
      <dgm:prSet/>
      <dgm:spPr/>
      <dgm:t>
        <a:bodyPr/>
        <a:lstStyle/>
        <a:p>
          <a:endParaRPr lang="de-CH"/>
        </a:p>
      </dgm:t>
    </dgm:pt>
    <dgm:pt modelId="{C1E28A5A-9C11-4A89-86E3-6F9902130E2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22573730-1E67-4FFD-9935-3E05228DA08B}" type="parTrans" cxnId="{71E2A8AF-56BB-4B49-B4FC-61342ABA8CED}">
      <dgm:prSet/>
      <dgm:spPr/>
      <dgm:t>
        <a:bodyPr/>
        <a:lstStyle/>
        <a:p>
          <a:endParaRPr lang="de-CH"/>
        </a:p>
      </dgm:t>
    </dgm:pt>
    <dgm:pt modelId="{F40F8DB2-A5FE-4FCD-B1FF-393453B87A36}" type="sibTrans" cxnId="{71E2A8AF-56BB-4B49-B4FC-61342ABA8CED}">
      <dgm:prSet/>
      <dgm:spPr/>
      <dgm:t>
        <a:bodyPr/>
        <a:lstStyle/>
        <a:p>
          <a:endParaRPr lang="de-CH"/>
        </a:p>
      </dgm:t>
    </dgm:pt>
    <dgm:pt modelId="{78D8D021-B3D8-4145-B125-98BE50BAD2E7}" type="pres">
      <dgm:prSet presAssocID="{4B6C889C-E1C7-4EC3-9471-D0A36FF7D9F6}" presName="Name0" presStyleCnt="0">
        <dgm:presLayoutVars>
          <dgm:dir/>
          <dgm:animLvl val="lvl"/>
          <dgm:resizeHandles val="exact"/>
        </dgm:presLayoutVars>
      </dgm:prSet>
      <dgm:spPr/>
    </dgm:pt>
    <dgm:pt modelId="{CC3C0F88-1A0B-4F37-AEAD-656E75C6E76B}" type="pres">
      <dgm:prSet presAssocID="{78793979-2EFF-4708-810D-79EFCFCB2E14}" presName="parTxOnly" presStyleLbl="node1" presStyleIdx="0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E008E73-C34D-4004-95D0-EDC8B3856156}" type="pres">
      <dgm:prSet presAssocID="{0B6382A4-CA2D-4532-91C8-2F7D63E2E653}" presName="parTxOnlySpace" presStyleCnt="0"/>
      <dgm:spPr/>
    </dgm:pt>
    <dgm:pt modelId="{3AA55883-FBD1-4194-83FE-4438358466A0}" type="pres">
      <dgm:prSet presAssocID="{BB37F98B-8951-4ED1-A7EA-4C503DB43067}" presName="parTxOnly" presStyleLbl="node1" presStyleIdx="1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C4AC8B1-ED06-46E1-8DE9-C5563DB4811E}" type="pres">
      <dgm:prSet presAssocID="{F913DE02-6432-4337-A32C-B4166014715A}" presName="parTxOnlySpace" presStyleCnt="0"/>
      <dgm:spPr/>
    </dgm:pt>
    <dgm:pt modelId="{9A171C7B-AFE9-4707-B56E-922642DF6D5D}" type="pres">
      <dgm:prSet presAssocID="{17006343-0314-41DA-94EE-16A317D02CF7}" presName="parTxOnly" presStyleLbl="node1" presStyleIdx="2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813E333-D9CD-474E-8AA0-7BEE9BB42FD3}" type="pres">
      <dgm:prSet presAssocID="{2C76ABDE-B583-43A1-A500-0143BABDC128}" presName="parTxOnlySpace" presStyleCnt="0"/>
      <dgm:spPr/>
    </dgm:pt>
    <dgm:pt modelId="{FC404127-480A-49E2-945D-5CFE3D606DA4}" type="pres">
      <dgm:prSet presAssocID="{C1E28A5A-9C11-4A89-86E3-6F9902130E23}" presName="parTxOnly" presStyleLbl="node1" presStyleIdx="3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D063427E-D6C8-41BD-95C6-96F48E0805F2}" srcId="{4B6C889C-E1C7-4EC3-9471-D0A36FF7D9F6}" destId="{BB37F98B-8951-4ED1-A7EA-4C503DB43067}" srcOrd="1" destOrd="0" parTransId="{9E996138-1B01-4C63-914C-DC17DD45E478}" sibTransId="{F913DE02-6432-4337-A32C-B4166014715A}"/>
    <dgm:cxn modelId="{82594BBD-ADC1-4FB8-A15A-413F44D2FF6F}" type="presOf" srcId="{C1E28A5A-9C11-4A89-86E3-6F9902130E23}" destId="{FC404127-480A-49E2-945D-5CFE3D606DA4}" srcOrd="0" destOrd="0" presId="urn:microsoft.com/office/officeart/2005/8/layout/chevron1"/>
    <dgm:cxn modelId="{FEC1D392-22F7-447F-84F6-D4B519D080BE}" srcId="{4B6C889C-E1C7-4EC3-9471-D0A36FF7D9F6}" destId="{17006343-0314-41DA-94EE-16A317D02CF7}" srcOrd="2" destOrd="0" parTransId="{7E3C0447-0D75-434F-8CFB-01E05BB07FE6}" sibTransId="{2C76ABDE-B583-43A1-A500-0143BABDC128}"/>
    <dgm:cxn modelId="{71E2A8AF-56BB-4B49-B4FC-61342ABA8CED}" srcId="{4B6C889C-E1C7-4EC3-9471-D0A36FF7D9F6}" destId="{C1E28A5A-9C11-4A89-86E3-6F9902130E23}" srcOrd="3" destOrd="0" parTransId="{22573730-1E67-4FFD-9935-3E05228DA08B}" sibTransId="{F40F8DB2-A5FE-4FCD-B1FF-393453B87A36}"/>
    <dgm:cxn modelId="{81CB507C-3BEE-4E22-8B7E-10FE04F3F08E}" type="presOf" srcId="{4B6C889C-E1C7-4EC3-9471-D0A36FF7D9F6}" destId="{78D8D021-B3D8-4145-B125-98BE50BAD2E7}" srcOrd="0" destOrd="0" presId="urn:microsoft.com/office/officeart/2005/8/layout/chevron1"/>
    <dgm:cxn modelId="{617066B2-4909-4CC4-BFA2-6FD0AE49E915}" type="presOf" srcId="{17006343-0314-41DA-94EE-16A317D02CF7}" destId="{9A171C7B-AFE9-4707-B56E-922642DF6D5D}" srcOrd="0" destOrd="0" presId="urn:microsoft.com/office/officeart/2005/8/layout/chevron1"/>
    <dgm:cxn modelId="{F9578253-C8DA-499D-BFB5-7E021E758EDC}" type="presOf" srcId="{78793979-2EFF-4708-810D-79EFCFCB2E14}" destId="{CC3C0F88-1A0B-4F37-AEAD-656E75C6E76B}" srcOrd="0" destOrd="0" presId="urn:microsoft.com/office/officeart/2005/8/layout/chevron1"/>
    <dgm:cxn modelId="{F92557B3-1C80-4EAF-B146-3CB25EA8B6C0}" srcId="{4B6C889C-E1C7-4EC3-9471-D0A36FF7D9F6}" destId="{78793979-2EFF-4708-810D-79EFCFCB2E14}" srcOrd="0" destOrd="0" parTransId="{980EC95D-BC51-486E-8623-AEB516F47440}" sibTransId="{0B6382A4-CA2D-4532-91C8-2F7D63E2E653}"/>
    <dgm:cxn modelId="{974FC125-792F-462E-A052-CEBD4B07D90E}" type="presOf" srcId="{BB37F98B-8951-4ED1-A7EA-4C503DB43067}" destId="{3AA55883-FBD1-4194-83FE-4438358466A0}" srcOrd="0" destOrd="0" presId="urn:microsoft.com/office/officeart/2005/8/layout/chevron1"/>
    <dgm:cxn modelId="{98474092-6C74-4ABC-BB1F-914FFA0AE140}" type="presParOf" srcId="{78D8D021-B3D8-4145-B125-98BE50BAD2E7}" destId="{CC3C0F88-1A0B-4F37-AEAD-656E75C6E76B}" srcOrd="0" destOrd="0" presId="urn:microsoft.com/office/officeart/2005/8/layout/chevron1"/>
    <dgm:cxn modelId="{BEE9B99D-0CDC-4D8A-9981-F58DCF1A7DB1}" type="presParOf" srcId="{78D8D021-B3D8-4145-B125-98BE50BAD2E7}" destId="{9E008E73-C34D-4004-95D0-EDC8B3856156}" srcOrd="1" destOrd="0" presId="urn:microsoft.com/office/officeart/2005/8/layout/chevron1"/>
    <dgm:cxn modelId="{E5552435-B306-42ED-89ED-9DA9C0D317C5}" type="presParOf" srcId="{78D8D021-B3D8-4145-B125-98BE50BAD2E7}" destId="{3AA55883-FBD1-4194-83FE-4438358466A0}" srcOrd="2" destOrd="0" presId="urn:microsoft.com/office/officeart/2005/8/layout/chevron1"/>
    <dgm:cxn modelId="{571B01E6-6E2B-4ED2-869C-B8919CC2010E}" type="presParOf" srcId="{78D8D021-B3D8-4145-B125-98BE50BAD2E7}" destId="{CC4AC8B1-ED06-46E1-8DE9-C5563DB4811E}" srcOrd="3" destOrd="0" presId="urn:microsoft.com/office/officeart/2005/8/layout/chevron1"/>
    <dgm:cxn modelId="{DF5F1FFC-0EED-41E6-8FD3-BCD3B666725C}" type="presParOf" srcId="{78D8D021-B3D8-4145-B125-98BE50BAD2E7}" destId="{9A171C7B-AFE9-4707-B56E-922642DF6D5D}" srcOrd="4" destOrd="0" presId="urn:microsoft.com/office/officeart/2005/8/layout/chevron1"/>
    <dgm:cxn modelId="{33504358-7059-4F3F-A9C6-9992D1C6A6EB}" type="presParOf" srcId="{78D8D021-B3D8-4145-B125-98BE50BAD2E7}" destId="{E813E333-D9CD-474E-8AA0-7BEE9BB42FD3}" srcOrd="5" destOrd="0" presId="urn:microsoft.com/office/officeart/2005/8/layout/chevron1"/>
    <dgm:cxn modelId="{3382E175-1ABB-4BA9-91E8-1B2BBED03203}" type="presParOf" srcId="{78D8D021-B3D8-4145-B125-98BE50BAD2E7}" destId="{FC404127-480A-49E2-945D-5CFE3D606DA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C889C-E1C7-4EC3-9471-D0A36FF7D9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793979-2EFF-4708-810D-79EFCFCB2E14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80EC95D-BC51-486E-8623-AEB516F47440}" type="parTrans" cxnId="{F92557B3-1C80-4EAF-B146-3CB25EA8B6C0}">
      <dgm:prSet/>
      <dgm:spPr/>
      <dgm:t>
        <a:bodyPr/>
        <a:lstStyle/>
        <a:p>
          <a:endParaRPr lang="de-CH"/>
        </a:p>
      </dgm:t>
    </dgm:pt>
    <dgm:pt modelId="{0B6382A4-CA2D-4532-91C8-2F7D63E2E653}" type="sibTrans" cxnId="{F92557B3-1C80-4EAF-B146-3CB25EA8B6C0}">
      <dgm:prSet/>
      <dgm:spPr/>
      <dgm:t>
        <a:bodyPr/>
        <a:lstStyle/>
        <a:p>
          <a:endParaRPr lang="de-CH"/>
        </a:p>
      </dgm:t>
    </dgm:pt>
    <dgm:pt modelId="{BB37F98B-8951-4ED1-A7EA-4C503DB43067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E996138-1B01-4C63-914C-DC17DD45E478}" type="parTrans" cxnId="{D063427E-D6C8-41BD-95C6-96F48E0805F2}">
      <dgm:prSet/>
      <dgm:spPr/>
      <dgm:t>
        <a:bodyPr/>
        <a:lstStyle/>
        <a:p>
          <a:endParaRPr lang="de-CH"/>
        </a:p>
      </dgm:t>
    </dgm:pt>
    <dgm:pt modelId="{F913DE02-6432-4337-A32C-B4166014715A}" type="sibTrans" cxnId="{D063427E-D6C8-41BD-95C6-96F48E0805F2}">
      <dgm:prSet/>
      <dgm:spPr/>
      <dgm:t>
        <a:bodyPr/>
        <a:lstStyle/>
        <a:p>
          <a:endParaRPr lang="de-CH"/>
        </a:p>
      </dgm:t>
    </dgm:pt>
    <dgm:pt modelId="{17006343-0314-41DA-94EE-16A317D02CF7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7E3C0447-0D75-434F-8CFB-01E05BB07FE6}" type="parTrans" cxnId="{FEC1D392-22F7-447F-84F6-D4B519D080BE}">
      <dgm:prSet/>
      <dgm:spPr/>
      <dgm:t>
        <a:bodyPr/>
        <a:lstStyle/>
        <a:p>
          <a:endParaRPr lang="de-CH"/>
        </a:p>
      </dgm:t>
    </dgm:pt>
    <dgm:pt modelId="{2C76ABDE-B583-43A1-A500-0143BABDC128}" type="sibTrans" cxnId="{FEC1D392-22F7-447F-84F6-D4B519D080BE}">
      <dgm:prSet/>
      <dgm:spPr/>
      <dgm:t>
        <a:bodyPr/>
        <a:lstStyle/>
        <a:p>
          <a:endParaRPr lang="de-CH"/>
        </a:p>
      </dgm:t>
    </dgm:pt>
    <dgm:pt modelId="{C1E28A5A-9C11-4A89-86E3-6F9902130E2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22573730-1E67-4FFD-9935-3E05228DA08B}" type="parTrans" cxnId="{71E2A8AF-56BB-4B49-B4FC-61342ABA8CED}">
      <dgm:prSet/>
      <dgm:spPr/>
      <dgm:t>
        <a:bodyPr/>
        <a:lstStyle/>
        <a:p>
          <a:endParaRPr lang="de-CH"/>
        </a:p>
      </dgm:t>
    </dgm:pt>
    <dgm:pt modelId="{F40F8DB2-A5FE-4FCD-B1FF-393453B87A36}" type="sibTrans" cxnId="{71E2A8AF-56BB-4B49-B4FC-61342ABA8CED}">
      <dgm:prSet/>
      <dgm:spPr/>
      <dgm:t>
        <a:bodyPr/>
        <a:lstStyle/>
        <a:p>
          <a:endParaRPr lang="de-CH"/>
        </a:p>
      </dgm:t>
    </dgm:pt>
    <dgm:pt modelId="{78D8D021-B3D8-4145-B125-98BE50BAD2E7}" type="pres">
      <dgm:prSet presAssocID="{4B6C889C-E1C7-4EC3-9471-D0A36FF7D9F6}" presName="Name0" presStyleCnt="0">
        <dgm:presLayoutVars>
          <dgm:dir/>
          <dgm:animLvl val="lvl"/>
          <dgm:resizeHandles val="exact"/>
        </dgm:presLayoutVars>
      </dgm:prSet>
      <dgm:spPr/>
    </dgm:pt>
    <dgm:pt modelId="{CC3C0F88-1A0B-4F37-AEAD-656E75C6E76B}" type="pres">
      <dgm:prSet presAssocID="{78793979-2EFF-4708-810D-79EFCFCB2E14}" presName="parTxOnly" presStyleLbl="node1" presStyleIdx="0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E008E73-C34D-4004-95D0-EDC8B3856156}" type="pres">
      <dgm:prSet presAssocID="{0B6382A4-CA2D-4532-91C8-2F7D63E2E653}" presName="parTxOnlySpace" presStyleCnt="0"/>
      <dgm:spPr/>
    </dgm:pt>
    <dgm:pt modelId="{3AA55883-FBD1-4194-83FE-4438358466A0}" type="pres">
      <dgm:prSet presAssocID="{BB37F98B-8951-4ED1-A7EA-4C503DB43067}" presName="parTxOnly" presStyleLbl="node1" presStyleIdx="1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C4AC8B1-ED06-46E1-8DE9-C5563DB4811E}" type="pres">
      <dgm:prSet presAssocID="{F913DE02-6432-4337-A32C-B4166014715A}" presName="parTxOnlySpace" presStyleCnt="0"/>
      <dgm:spPr/>
    </dgm:pt>
    <dgm:pt modelId="{9A171C7B-AFE9-4707-B56E-922642DF6D5D}" type="pres">
      <dgm:prSet presAssocID="{17006343-0314-41DA-94EE-16A317D02CF7}" presName="parTxOnly" presStyleLbl="node1" presStyleIdx="2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813E333-D9CD-474E-8AA0-7BEE9BB42FD3}" type="pres">
      <dgm:prSet presAssocID="{2C76ABDE-B583-43A1-A500-0143BABDC128}" presName="parTxOnlySpace" presStyleCnt="0"/>
      <dgm:spPr/>
    </dgm:pt>
    <dgm:pt modelId="{FC404127-480A-49E2-945D-5CFE3D606DA4}" type="pres">
      <dgm:prSet presAssocID="{C1E28A5A-9C11-4A89-86E3-6F9902130E23}" presName="parTxOnly" presStyleLbl="node1" presStyleIdx="3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D063427E-D6C8-41BD-95C6-96F48E0805F2}" srcId="{4B6C889C-E1C7-4EC3-9471-D0A36FF7D9F6}" destId="{BB37F98B-8951-4ED1-A7EA-4C503DB43067}" srcOrd="1" destOrd="0" parTransId="{9E996138-1B01-4C63-914C-DC17DD45E478}" sibTransId="{F913DE02-6432-4337-A32C-B4166014715A}"/>
    <dgm:cxn modelId="{C3B242CD-ADCD-4A28-B606-A9587BD0431D}" type="presOf" srcId="{78793979-2EFF-4708-810D-79EFCFCB2E14}" destId="{CC3C0F88-1A0B-4F37-AEAD-656E75C6E76B}" srcOrd="0" destOrd="0" presId="urn:microsoft.com/office/officeart/2005/8/layout/chevron1"/>
    <dgm:cxn modelId="{A83FDDC5-EBDF-4541-9C2D-C4C44DCCC8B0}" type="presOf" srcId="{BB37F98B-8951-4ED1-A7EA-4C503DB43067}" destId="{3AA55883-FBD1-4194-83FE-4438358466A0}" srcOrd="0" destOrd="0" presId="urn:microsoft.com/office/officeart/2005/8/layout/chevron1"/>
    <dgm:cxn modelId="{2CBAE784-9BCD-4F5D-98DC-EEB5EF8DA8C7}" type="presOf" srcId="{17006343-0314-41DA-94EE-16A317D02CF7}" destId="{9A171C7B-AFE9-4707-B56E-922642DF6D5D}" srcOrd="0" destOrd="0" presId="urn:microsoft.com/office/officeart/2005/8/layout/chevron1"/>
    <dgm:cxn modelId="{E32E97D8-549F-43C7-B5AC-69BD82ECBBB3}" type="presOf" srcId="{4B6C889C-E1C7-4EC3-9471-D0A36FF7D9F6}" destId="{78D8D021-B3D8-4145-B125-98BE50BAD2E7}" srcOrd="0" destOrd="0" presId="urn:microsoft.com/office/officeart/2005/8/layout/chevron1"/>
    <dgm:cxn modelId="{FEC1D392-22F7-447F-84F6-D4B519D080BE}" srcId="{4B6C889C-E1C7-4EC3-9471-D0A36FF7D9F6}" destId="{17006343-0314-41DA-94EE-16A317D02CF7}" srcOrd="2" destOrd="0" parTransId="{7E3C0447-0D75-434F-8CFB-01E05BB07FE6}" sibTransId="{2C76ABDE-B583-43A1-A500-0143BABDC128}"/>
    <dgm:cxn modelId="{71E2A8AF-56BB-4B49-B4FC-61342ABA8CED}" srcId="{4B6C889C-E1C7-4EC3-9471-D0A36FF7D9F6}" destId="{C1E28A5A-9C11-4A89-86E3-6F9902130E23}" srcOrd="3" destOrd="0" parTransId="{22573730-1E67-4FFD-9935-3E05228DA08B}" sibTransId="{F40F8DB2-A5FE-4FCD-B1FF-393453B87A36}"/>
    <dgm:cxn modelId="{7DED9290-BAF5-47BF-881C-4FDABA5D75FD}" type="presOf" srcId="{C1E28A5A-9C11-4A89-86E3-6F9902130E23}" destId="{FC404127-480A-49E2-945D-5CFE3D606DA4}" srcOrd="0" destOrd="0" presId="urn:microsoft.com/office/officeart/2005/8/layout/chevron1"/>
    <dgm:cxn modelId="{F92557B3-1C80-4EAF-B146-3CB25EA8B6C0}" srcId="{4B6C889C-E1C7-4EC3-9471-D0A36FF7D9F6}" destId="{78793979-2EFF-4708-810D-79EFCFCB2E14}" srcOrd="0" destOrd="0" parTransId="{980EC95D-BC51-486E-8623-AEB516F47440}" sibTransId="{0B6382A4-CA2D-4532-91C8-2F7D63E2E653}"/>
    <dgm:cxn modelId="{5100529C-3B51-4441-AF85-484ECE06ABF1}" type="presParOf" srcId="{78D8D021-B3D8-4145-B125-98BE50BAD2E7}" destId="{CC3C0F88-1A0B-4F37-AEAD-656E75C6E76B}" srcOrd="0" destOrd="0" presId="urn:microsoft.com/office/officeart/2005/8/layout/chevron1"/>
    <dgm:cxn modelId="{89DE9FFE-8329-44C0-8034-F4EAD6A6EB0B}" type="presParOf" srcId="{78D8D021-B3D8-4145-B125-98BE50BAD2E7}" destId="{9E008E73-C34D-4004-95D0-EDC8B3856156}" srcOrd="1" destOrd="0" presId="urn:microsoft.com/office/officeart/2005/8/layout/chevron1"/>
    <dgm:cxn modelId="{7FD26A0A-214A-4AFD-9733-709F4E414637}" type="presParOf" srcId="{78D8D021-B3D8-4145-B125-98BE50BAD2E7}" destId="{3AA55883-FBD1-4194-83FE-4438358466A0}" srcOrd="2" destOrd="0" presId="urn:microsoft.com/office/officeart/2005/8/layout/chevron1"/>
    <dgm:cxn modelId="{606C9A52-1723-487F-A273-89D3E785B64F}" type="presParOf" srcId="{78D8D021-B3D8-4145-B125-98BE50BAD2E7}" destId="{CC4AC8B1-ED06-46E1-8DE9-C5563DB4811E}" srcOrd="3" destOrd="0" presId="urn:microsoft.com/office/officeart/2005/8/layout/chevron1"/>
    <dgm:cxn modelId="{0F08E7D9-6922-49B4-A84A-68B3A339A164}" type="presParOf" srcId="{78D8D021-B3D8-4145-B125-98BE50BAD2E7}" destId="{9A171C7B-AFE9-4707-B56E-922642DF6D5D}" srcOrd="4" destOrd="0" presId="urn:microsoft.com/office/officeart/2005/8/layout/chevron1"/>
    <dgm:cxn modelId="{94510F1D-1841-49B7-BFF1-3ACAAE2C7C7B}" type="presParOf" srcId="{78D8D021-B3D8-4145-B125-98BE50BAD2E7}" destId="{E813E333-D9CD-474E-8AA0-7BEE9BB42FD3}" srcOrd="5" destOrd="0" presId="urn:microsoft.com/office/officeart/2005/8/layout/chevron1"/>
    <dgm:cxn modelId="{00E33BDF-F527-44A3-987E-03F8B903CE66}" type="presParOf" srcId="{78D8D021-B3D8-4145-B125-98BE50BAD2E7}" destId="{FC404127-480A-49E2-945D-5CFE3D606DA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C889C-E1C7-4EC3-9471-D0A36FF7D9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793979-2EFF-4708-810D-79EFCFCB2E14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80EC95D-BC51-486E-8623-AEB516F47440}" type="parTrans" cxnId="{F92557B3-1C80-4EAF-B146-3CB25EA8B6C0}">
      <dgm:prSet/>
      <dgm:spPr/>
      <dgm:t>
        <a:bodyPr/>
        <a:lstStyle/>
        <a:p>
          <a:endParaRPr lang="de-CH"/>
        </a:p>
      </dgm:t>
    </dgm:pt>
    <dgm:pt modelId="{0B6382A4-CA2D-4532-91C8-2F7D63E2E653}" type="sibTrans" cxnId="{F92557B3-1C80-4EAF-B146-3CB25EA8B6C0}">
      <dgm:prSet/>
      <dgm:spPr/>
      <dgm:t>
        <a:bodyPr/>
        <a:lstStyle/>
        <a:p>
          <a:endParaRPr lang="de-CH"/>
        </a:p>
      </dgm:t>
    </dgm:pt>
    <dgm:pt modelId="{BB37F98B-8951-4ED1-A7EA-4C503DB43067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E996138-1B01-4C63-914C-DC17DD45E478}" type="parTrans" cxnId="{D063427E-D6C8-41BD-95C6-96F48E0805F2}">
      <dgm:prSet/>
      <dgm:spPr/>
      <dgm:t>
        <a:bodyPr/>
        <a:lstStyle/>
        <a:p>
          <a:endParaRPr lang="de-CH"/>
        </a:p>
      </dgm:t>
    </dgm:pt>
    <dgm:pt modelId="{F913DE02-6432-4337-A32C-B4166014715A}" type="sibTrans" cxnId="{D063427E-D6C8-41BD-95C6-96F48E0805F2}">
      <dgm:prSet/>
      <dgm:spPr/>
      <dgm:t>
        <a:bodyPr/>
        <a:lstStyle/>
        <a:p>
          <a:endParaRPr lang="de-CH"/>
        </a:p>
      </dgm:t>
    </dgm:pt>
    <dgm:pt modelId="{17006343-0314-41DA-94EE-16A317D02CF7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7E3C0447-0D75-434F-8CFB-01E05BB07FE6}" type="parTrans" cxnId="{FEC1D392-22F7-447F-84F6-D4B519D080BE}">
      <dgm:prSet/>
      <dgm:spPr/>
      <dgm:t>
        <a:bodyPr/>
        <a:lstStyle/>
        <a:p>
          <a:endParaRPr lang="de-CH"/>
        </a:p>
      </dgm:t>
    </dgm:pt>
    <dgm:pt modelId="{2C76ABDE-B583-43A1-A500-0143BABDC128}" type="sibTrans" cxnId="{FEC1D392-22F7-447F-84F6-D4B519D080BE}">
      <dgm:prSet/>
      <dgm:spPr/>
      <dgm:t>
        <a:bodyPr/>
        <a:lstStyle/>
        <a:p>
          <a:endParaRPr lang="de-CH"/>
        </a:p>
      </dgm:t>
    </dgm:pt>
    <dgm:pt modelId="{C1E28A5A-9C11-4A89-86E3-6F9902130E2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22573730-1E67-4FFD-9935-3E05228DA08B}" type="parTrans" cxnId="{71E2A8AF-56BB-4B49-B4FC-61342ABA8CED}">
      <dgm:prSet/>
      <dgm:spPr/>
      <dgm:t>
        <a:bodyPr/>
        <a:lstStyle/>
        <a:p>
          <a:endParaRPr lang="de-CH"/>
        </a:p>
      </dgm:t>
    </dgm:pt>
    <dgm:pt modelId="{F40F8DB2-A5FE-4FCD-B1FF-393453B87A36}" type="sibTrans" cxnId="{71E2A8AF-56BB-4B49-B4FC-61342ABA8CED}">
      <dgm:prSet/>
      <dgm:spPr/>
      <dgm:t>
        <a:bodyPr/>
        <a:lstStyle/>
        <a:p>
          <a:endParaRPr lang="de-CH"/>
        </a:p>
      </dgm:t>
    </dgm:pt>
    <dgm:pt modelId="{78D8D021-B3D8-4145-B125-98BE50BAD2E7}" type="pres">
      <dgm:prSet presAssocID="{4B6C889C-E1C7-4EC3-9471-D0A36FF7D9F6}" presName="Name0" presStyleCnt="0">
        <dgm:presLayoutVars>
          <dgm:dir/>
          <dgm:animLvl val="lvl"/>
          <dgm:resizeHandles val="exact"/>
        </dgm:presLayoutVars>
      </dgm:prSet>
      <dgm:spPr/>
    </dgm:pt>
    <dgm:pt modelId="{CC3C0F88-1A0B-4F37-AEAD-656E75C6E76B}" type="pres">
      <dgm:prSet presAssocID="{78793979-2EFF-4708-810D-79EFCFCB2E14}" presName="parTxOnly" presStyleLbl="node1" presStyleIdx="0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E008E73-C34D-4004-95D0-EDC8B3856156}" type="pres">
      <dgm:prSet presAssocID="{0B6382A4-CA2D-4532-91C8-2F7D63E2E653}" presName="parTxOnlySpace" presStyleCnt="0"/>
      <dgm:spPr/>
    </dgm:pt>
    <dgm:pt modelId="{3AA55883-FBD1-4194-83FE-4438358466A0}" type="pres">
      <dgm:prSet presAssocID="{BB37F98B-8951-4ED1-A7EA-4C503DB43067}" presName="parTxOnly" presStyleLbl="node1" presStyleIdx="1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C4AC8B1-ED06-46E1-8DE9-C5563DB4811E}" type="pres">
      <dgm:prSet presAssocID="{F913DE02-6432-4337-A32C-B4166014715A}" presName="parTxOnlySpace" presStyleCnt="0"/>
      <dgm:spPr/>
    </dgm:pt>
    <dgm:pt modelId="{9A171C7B-AFE9-4707-B56E-922642DF6D5D}" type="pres">
      <dgm:prSet presAssocID="{17006343-0314-41DA-94EE-16A317D02CF7}" presName="parTxOnly" presStyleLbl="node1" presStyleIdx="2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813E333-D9CD-474E-8AA0-7BEE9BB42FD3}" type="pres">
      <dgm:prSet presAssocID="{2C76ABDE-B583-43A1-A500-0143BABDC128}" presName="parTxOnlySpace" presStyleCnt="0"/>
      <dgm:spPr/>
    </dgm:pt>
    <dgm:pt modelId="{FC404127-480A-49E2-945D-5CFE3D606DA4}" type="pres">
      <dgm:prSet presAssocID="{C1E28A5A-9C11-4A89-86E3-6F9902130E23}" presName="parTxOnly" presStyleLbl="node1" presStyleIdx="3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9AB49E60-284E-4245-A373-50A84ACEEFDC}" type="presOf" srcId="{BB37F98B-8951-4ED1-A7EA-4C503DB43067}" destId="{3AA55883-FBD1-4194-83FE-4438358466A0}" srcOrd="0" destOrd="0" presId="urn:microsoft.com/office/officeart/2005/8/layout/chevron1"/>
    <dgm:cxn modelId="{D063427E-D6C8-41BD-95C6-96F48E0805F2}" srcId="{4B6C889C-E1C7-4EC3-9471-D0A36FF7D9F6}" destId="{BB37F98B-8951-4ED1-A7EA-4C503DB43067}" srcOrd="1" destOrd="0" parTransId="{9E996138-1B01-4C63-914C-DC17DD45E478}" sibTransId="{F913DE02-6432-4337-A32C-B4166014715A}"/>
    <dgm:cxn modelId="{FEC1D392-22F7-447F-84F6-D4B519D080BE}" srcId="{4B6C889C-E1C7-4EC3-9471-D0A36FF7D9F6}" destId="{17006343-0314-41DA-94EE-16A317D02CF7}" srcOrd="2" destOrd="0" parTransId="{7E3C0447-0D75-434F-8CFB-01E05BB07FE6}" sibTransId="{2C76ABDE-B583-43A1-A500-0143BABDC128}"/>
    <dgm:cxn modelId="{94AA30BA-74EA-4B66-89A8-3CD550B0046B}" type="presOf" srcId="{78793979-2EFF-4708-810D-79EFCFCB2E14}" destId="{CC3C0F88-1A0B-4F37-AEAD-656E75C6E76B}" srcOrd="0" destOrd="0" presId="urn:microsoft.com/office/officeart/2005/8/layout/chevron1"/>
    <dgm:cxn modelId="{71E2A8AF-56BB-4B49-B4FC-61342ABA8CED}" srcId="{4B6C889C-E1C7-4EC3-9471-D0A36FF7D9F6}" destId="{C1E28A5A-9C11-4A89-86E3-6F9902130E23}" srcOrd="3" destOrd="0" parTransId="{22573730-1E67-4FFD-9935-3E05228DA08B}" sibTransId="{F40F8DB2-A5FE-4FCD-B1FF-393453B87A36}"/>
    <dgm:cxn modelId="{E6781D5B-03F2-4858-AA9C-56CD208AF20F}" type="presOf" srcId="{C1E28A5A-9C11-4A89-86E3-6F9902130E23}" destId="{FC404127-480A-49E2-945D-5CFE3D606DA4}" srcOrd="0" destOrd="0" presId="urn:microsoft.com/office/officeart/2005/8/layout/chevron1"/>
    <dgm:cxn modelId="{FF0E172C-B22A-4C14-85A1-61631B10FD9A}" type="presOf" srcId="{4B6C889C-E1C7-4EC3-9471-D0A36FF7D9F6}" destId="{78D8D021-B3D8-4145-B125-98BE50BAD2E7}" srcOrd="0" destOrd="0" presId="urn:microsoft.com/office/officeart/2005/8/layout/chevron1"/>
    <dgm:cxn modelId="{F92557B3-1C80-4EAF-B146-3CB25EA8B6C0}" srcId="{4B6C889C-E1C7-4EC3-9471-D0A36FF7D9F6}" destId="{78793979-2EFF-4708-810D-79EFCFCB2E14}" srcOrd="0" destOrd="0" parTransId="{980EC95D-BC51-486E-8623-AEB516F47440}" sibTransId="{0B6382A4-CA2D-4532-91C8-2F7D63E2E653}"/>
    <dgm:cxn modelId="{2052E971-7BC4-4488-866B-34C33CFBAB55}" type="presOf" srcId="{17006343-0314-41DA-94EE-16A317D02CF7}" destId="{9A171C7B-AFE9-4707-B56E-922642DF6D5D}" srcOrd="0" destOrd="0" presId="urn:microsoft.com/office/officeart/2005/8/layout/chevron1"/>
    <dgm:cxn modelId="{4A87259C-E5F1-4C6D-B7E0-A15C9618D064}" type="presParOf" srcId="{78D8D021-B3D8-4145-B125-98BE50BAD2E7}" destId="{CC3C0F88-1A0B-4F37-AEAD-656E75C6E76B}" srcOrd="0" destOrd="0" presId="urn:microsoft.com/office/officeart/2005/8/layout/chevron1"/>
    <dgm:cxn modelId="{0D2BDEA1-7E3E-48A9-B6EF-95A964BCB504}" type="presParOf" srcId="{78D8D021-B3D8-4145-B125-98BE50BAD2E7}" destId="{9E008E73-C34D-4004-95D0-EDC8B3856156}" srcOrd="1" destOrd="0" presId="urn:microsoft.com/office/officeart/2005/8/layout/chevron1"/>
    <dgm:cxn modelId="{DDAB586E-E1C8-4369-A724-EECF1F747B6A}" type="presParOf" srcId="{78D8D021-B3D8-4145-B125-98BE50BAD2E7}" destId="{3AA55883-FBD1-4194-83FE-4438358466A0}" srcOrd="2" destOrd="0" presId="urn:microsoft.com/office/officeart/2005/8/layout/chevron1"/>
    <dgm:cxn modelId="{5AAF8169-67EF-4891-A20F-CC4EDAB1055C}" type="presParOf" srcId="{78D8D021-B3D8-4145-B125-98BE50BAD2E7}" destId="{CC4AC8B1-ED06-46E1-8DE9-C5563DB4811E}" srcOrd="3" destOrd="0" presId="urn:microsoft.com/office/officeart/2005/8/layout/chevron1"/>
    <dgm:cxn modelId="{A618D3A5-70C1-410F-879E-D7989171F17D}" type="presParOf" srcId="{78D8D021-B3D8-4145-B125-98BE50BAD2E7}" destId="{9A171C7B-AFE9-4707-B56E-922642DF6D5D}" srcOrd="4" destOrd="0" presId="urn:microsoft.com/office/officeart/2005/8/layout/chevron1"/>
    <dgm:cxn modelId="{5145F257-B750-46A2-9A44-5AADDB93958D}" type="presParOf" srcId="{78D8D021-B3D8-4145-B125-98BE50BAD2E7}" destId="{E813E333-D9CD-474E-8AA0-7BEE9BB42FD3}" srcOrd="5" destOrd="0" presId="urn:microsoft.com/office/officeart/2005/8/layout/chevron1"/>
    <dgm:cxn modelId="{7BD9BD97-3B38-4405-B0BB-CA18AA95DB3B}" type="presParOf" srcId="{78D8D021-B3D8-4145-B125-98BE50BAD2E7}" destId="{FC404127-480A-49E2-945D-5CFE3D606DA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C889C-E1C7-4EC3-9471-D0A36FF7D9F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793979-2EFF-4708-810D-79EFCFCB2E14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80EC95D-BC51-486E-8623-AEB516F47440}" type="parTrans" cxnId="{F92557B3-1C80-4EAF-B146-3CB25EA8B6C0}">
      <dgm:prSet/>
      <dgm:spPr/>
      <dgm:t>
        <a:bodyPr/>
        <a:lstStyle/>
        <a:p>
          <a:endParaRPr lang="de-CH"/>
        </a:p>
      </dgm:t>
    </dgm:pt>
    <dgm:pt modelId="{0B6382A4-CA2D-4532-91C8-2F7D63E2E653}" type="sibTrans" cxnId="{F92557B3-1C80-4EAF-B146-3CB25EA8B6C0}">
      <dgm:prSet/>
      <dgm:spPr/>
      <dgm:t>
        <a:bodyPr/>
        <a:lstStyle/>
        <a:p>
          <a:endParaRPr lang="de-CH"/>
        </a:p>
      </dgm:t>
    </dgm:pt>
    <dgm:pt modelId="{BB37F98B-8951-4ED1-A7EA-4C503DB43067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9E996138-1B01-4C63-914C-DC17DD45E478}" type="parTrans" cxnId="{D063427E-D6C8-41BD-95C6-96F48E0805F2}">
      <dgm:prSet/>
      <dgm:spPr/>
      <dgm:t>
        <a:bodyPr/>
        <a:lstStyle/>
        <a:p>
          <a:endParaRPr lang="de-CH"/>
        </a:p>
      </dgm:t>
    </dgm:pt>
    <dgm:pt modelId="{F913DE02-6432-4337-A32C-B4166014715A}" type="sibTrans" cxnId="{D063427E-D6C8-41BD-95C6-96F48E0805F2}">
      <dgm:prSet/>
      <dgm:spPr/>
      <dgm:t>
        <a:bodyPr/>
        <a:lstStyle/>
        <a:p>
          <a:endParaRPr lang="de-CH"/>
        </a:p>
      </dgm:t>
    </dgm:pt>
    <dgm:pt modelId="{17006343-0314-41DA-94EE-16A317D02CF7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b="1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7E3C0447-0D75-434F-8CFB-01E05BB07FE6}" type="parTrans" cxnId="{FEC1D392-22F7-447F-84F6-D4B519D080BE}">
      <dgm:prSet/>
      <dgm:spPr/>
      <dgm:t>
        <a:bodyPr/>
        <a:lstStyle/>
        <a:p>
          <a:endParaRPr lang="de-CH"/>
        </a:p>
      </dgm:t>
    </dgm:pt>
    <dgm:pt modelId="{2C76ABDE-B583-43A1-A500-0143BABDC128}" type="sibTrans" cxnId="{FEC1D392-22F7-447F-84F6-D4B519D080BE}">
      <dgm:prSet/>
      <dgm:spPr/>
      <dgm:t>
        <a:bodyPr/>
        <a:lstStyle/>
        <a:p>
          <a:endParaRPr lang="de-CH"/>
        </a:p>
      </dgm:t>
    </dgm:pt>
    <dgm:pt modelId="{C1E28A5A-9C11-4A89-86E3-6F9902130E2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CH" b="1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b="1" dirty="0">
            <a:solidFill>
              <a:schemeClr val="bg2">
                <a:lumMod val="10000"/>
              </a:schemeClr>
            </a:solidFill>
          </a:endParaRPr>
        </a:p>
      </dgm:t>
    </dgm:pt>
    <dgm:pt modelId="{22573730-1E67-4FFD-9935-3E05228DA08B}" type="parTrans" cxnId="{71E2A8AF-56BB-4B49-B4FC-61342ABA8CED}">
      <dgm:prSet/>
      <dgm:spPr/>
      <dgm:t>
        <a:bodyPr/>
        <a:lstStyle/>
        <a:p>
          <a:endParaRPr lang="de-CH"/>
        </a:p>
      </dgm:t>
    </dgm:pt>
    <dgm:pt modelId="{F40F8DB2-A5FE-4FCD-B1FF-393453B87A36}" type="sibTrans" cxnId="{71E2A8AF-56BB-4B49-B4FC-61342ABA8CED}">
      <dgm:prSet/>
      <dgm:spPr/>
      <dgm:t>
        <a:bodyPr/>
        <a:lstStyle/>
        <a:p>
          <a:endParaRPr lang="de-CH"/>
        </a:p>
      </dgm:t>
    </dgm:pt>
    <dgm:pt modelId="{78D8D021-B3D8-4145-B125-98BE50BAD2E7}" type="pres">
      <dgm:prSet presAssocID="{4B6C889C-E1C7-4EC3-9471-D0A36FF7D9F6}" presName="Name0" presStyleCnt="0">
        <dgm:presLayoutVars>
          <dgm:dir/>
          <dgm:animLvl val="lvl"/>
          <dgm:resizeHandles val="exact"/>
        </dgm:presLayoutVars>
      </dgm:prSet>
      <dgm:spPr/>
    </dgm:pt>
    <dgm:pt modelId="{CC3C0F88-1A0B-4F37-AEAD-656E75C6E76B}" type="pres">
      <dgm:prSet presAssocID="{78793979-2EFF-4708-810D-79EFCFCB2E14}" presName="parTxOnly" presStyleLbl="node1" presStyleIdx="0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E008E73-C34D-4004-95D0-EDC8B3856156}" type="pres">
      <dgm:prSet presAssocID="{0B6382A4-CA2D-4532-91C8-2F7D63E2E653}" presName="parTxOnlySpace" presStyleCnt="0"/>
      <dgm:spPr/>
    </dgm:pt>
    <dgm:pt modelId="{3AA55883-FBD1-4194-83FE-4438358466A0}" type="pres">
      <dgm:prSet presAssocID="{BB37F98B-8951-4ED1-A7EA-4C503DB43067}" presName="parTxOnly" presStyleLbl="node1" presStyleIdx="1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C4AC8B1-ED06-46E1-8DE9-C5563DB4811E}" type="pres">
      <dgm:prSet presAssocID="{F913DE02-6432-4337-A32C-B4166014715A}" presName="parTxOnlySpace" presStyleCnt="0"/>
      <dgm:spPr/>
    </dgm:pt>
    <dgm:pt modelId="{9A171C7B-AFE9-4707-B56E-922642DF6D5D}" type="pres">
      <dgm:prSet presAssocID="{17006343-0314-41DA-94EE-16A317D02CF7}" presName="parTxOnly" presStyleLbl="node1" presStyleIdx="2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813E333-D9CD-474E-8AA0-7BEE9BB42FD3}" type="pres">
      <dgm:prSet presAssocID="{2C76ABDE-B583-43A1-A500-0143BABDC128}" presName="parTxOnlySpace" presStyleCnt="0"/>
      <dgm:spPr/>
    </dgm:pt>
    <dgm:pt modelId="{FC404127-480A-49E2-945D-5CFE3D606DA4}" type="pres">
      <dgm:prSet presAssocID="{C1E28A5A-9C11-4A89-86E3-6F9902130E23}" presName="parTxOnly" presStyleLbl="node1" presStyleIdx="3" presStyleCnt="4" custScaleY="1181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A4EF1A0D-5F5C-40A9-A337-B1B1EEA04471}" type="presOf" srcId="{78793979-2EFF-4708-810D-79EFCFCB2E14}" destId="{CC3C0F88-1A0B-4F37-AEAD-656E75C6E76B}" srcOrd="0" destOrd="0" presId="urn:microsoft.com/office/officeart/2005/8/layout/chevron1"/>
    <dgm:cxn modelId="{D063427E-D6C8-41BD-95C6-96F48E0805F2}" srcId="{4B6C889C-E1C7-4EC3-9471-D0A36FF7D9F6}" destId="{BB37F98B-8951-4ED1-A7EA-4C503DB43067}" srcOrd="1" destOrd="0" parTransId="{9E996138-1B01-4C63-914C-DC17DD45E478}" sibTransId="{F913DE02-6432-4337-A32C-B4166014715A}"/>
    <dgm:cxn modelId="{06F9AAEF-9EA3-40B2-827E-0C965D0A5DBB}" type="presOf" srcId="{C1E28A5A-9C11-4A89-86E3-6F9902130E23}" destId="{FC404127-480A-49E2-945D-5CFE3D606DA4}" srcOrd="0" destOrd="0" presId="urn:microsoft.com/office/officeart/2005/8/layout/chevron1"/>
    <dgm:cxn modelId="{AF95D36F-AA44-4C30-8C21-8693691B5E80}" type="presOf" srcId="{17006343-0314-41DA-94EE-16A317D02CF7}" destId="{9A171C7B-AFE9-4707-B56E-922642DF6D5D}" srcOrd="0" destOrd="0" presId="urn:microsoft.com/office/officeart/2005/8/layout/chevron1"/>
    <dgm:cxn modelId="{837707A7-DE5D-4E57-A466-DA0E81CA715D}" type="presOf" srcId="{4B6C889C-E1C7-4EC3-9471-D0A36FF7D9F6}" destId="{78D8D021-B3D8-4145-B125-98BE50BAD2E7}" srcOrd="0" destOrd="0" presId="urn:microsoft.com/office/officeart/2005/8/layout/chevron1"/>
    <dgm:cxn modelId="{FEC1D392-22F7-447F-84F6-D4B519D080BE}" srcId="{4B6C889C-E1C7-4EC3-9471-D0A36FF7D9F6}" destId="{17006343-0314-41DA-94EE-16A317D02CF7}" srcOrd="2" destOrd="0" parTransId="{7E3C0447-0D75-434F-8CFB-01E05BB07FE6}" sibTransId="{2C76ABDE-B583-43A1-A500-0143BABDC128}"/>
    <dgm:cxn modelId="{71E2A8AF-56BB-4B49-B4FC-61342ABA8CED}" srcId="{4B6C889C-E1C7-4EC3-9471-D0A36FF7D9F6}" destId="{C1E28A5A-9C11-4A89-86E3-6F9902130E23}" srcOrd="3" destOrd="0" parTransId="{22573730-1E67-4FFD-9935-3E05228DA08B}" sibTransId="{F40F8DB2-A5FE-4FCD-B1FF-393453B87A36}"/>
    <dgm:cxn modelId="{B15E5183-4BE1-4324-A3EA-AA67281848D0}" type="presOf" srcId="{BB37F98B-8951-4ED1-A7EA-4C503DB43067}" destId="{3AA55883-FBD1-4194-83FE-4438358466A0}" srcOrd="0" destOrd="0" presId="urn:microsoft.com/office/officeart/2005/8/layout/chevron1"/>
    <dgm:cxn modelId="{F92557B3-1C80-4EAF-B146-3CB25EA8B6C0}" srcId="{4B6C889C-E1C7-4EC3-9471-D0A36FF7D9F6}" destId="{78793979-2EFF-4708-810D-79EFCFCB2E14}" srcOrd="0" destOrd="0" parTransId="{980EC95D-BC51-486E-8623-AEB516F47440}" sibTransId="{0B6382A4-CA2D-4532-91C8-2F7D63E2E653}"/>
    <dgm:cxn modelId="{ECF54EF9-B96C-4786-AD27-38EE55E8FAA7}" type="presParOf" srcId="{78D8D021-B3D8-4145-B125-98BE50BAD2E7}" destId="{CC3C0F88-1A0B-4F37-AEAD-656E75C6E76B}" srcOrd="0" destOrd="0" presId="urn:microsoft.com/office/officeart/2005/8/layout/chevron1"/>
    <dgm:cxn modelId="{0831093C-2084-4501-93D4-29B1EB36C113}" type="presParOf" srcId="{78D8D021-B3D8-4145-B125-98BE50BAD2E7}" destId="{9E008E73-C34D-4004-95D0-EDC8B3856156}" srcOrd="1" destOrd="0" presId="urn:microsoft.com/office/officeart/2005/8/layout/chevron1"/>
    <dgm:cxn modelId="{EAC31770-1CF9-4734-8F12-0BD6DC032849}" type="presParOf" srcId="{78D8D021-B3D8-4145-B125-98BE50BAD2E7}" destId="{3AA55883-FBD1-4194-83FE-4438358466A0}" srcOrd="2" destOrd="0" presId="urn:microsoft.com/office/officeart/2005/8/layout/chevron1"/>
    <dgm:cxn modelId="{94033150-5881-4DAB-B14A-0C764D2508BF}" type="presParOf" srcId="{78D8D021-B3D8-4145-B125-98BE50BAD2E7}" destId="{CC4AC8B1-ED06-46E1-8DE9-C5563DB4811E}" srcOrd="3" destOrd="0" presId="urn:microsoft.com/office/officeart/2005/8/layout/chevron1"/>
    <dgm:cxn modelId="{002AFED4-9B60-4E1D-8E73-33BCCA785BAB}" type="presParOf" srcId="{78D8D021-B3D8-4145-B125-98BE50BAD2E7}" destId="{9A171C7B-AFE9-4707-B56E-922642DF6D5D}" srcOrd="4" destOrd="0" presId="urn:microsoft.com/office/officeart/2005/8/layout/chevron1"/>
    <dgm:cxn modelId="{316C59D1-2134-4C4A-AE84-95F88C350F0C}" type="presParOf" srcId="{78D8D021-B3D8-4145-B125-98BE50BAD2E7}" destId="{E813E333-D9CD-474E-8AA0-7BEE9BB42FD3}" srcOrd="5" destOrd="0" presId="urn:microsoft.com/office/officeart/2005/8/layout/chevron1"/>
    <dgm:cxn modelId="{1A2A39C7-D64E-4501-969C-251FA58CC1C8}" type="presParOf" srcId="{78D8D021-B3D8-4145-B125-98BE50BAD2E7}" destId="{FC404127-480A-49E2-945D-5CFE3D606DA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3C0F88-1A0B-4F37-AEAD-656E75C6E76B}">
      <dsp:nvSpPr>
        <dsp:cNvPr id="0" name=""/>
        <dsp:cNvSpPr/>
      </dsp:nvSpPr>
      <dsp:spPr>
        <a:xfrm>
          <a:off x="3822" y="647208"/>
          <a:ext cx="2224836" cy="1051217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3822" y="647208"/>
        <a:ext cx="2224836" cy="1051217"/>
      </dsp:txXfrm>
    </dsp:sp>
    <dsp:sp modelId="{3AA55883-FBD1-4194-83FE-4438358466A0}">
      <dsp:nvSpPr>
        <dsp:cNvPr id="0" name=""/>
        <dsp:cNvSpPr/>
      </dsp:nvSpPr>
      <dsp:spPr>
        <a:xfrm>
          <a:off x="2006174" y="647208"/>
          <a:ext cx="2224836" cy="1051217"/>
        </a:xfrm>
        <a:prstGeom prst="chevron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006174" y="647208"/>
        <a:ext cx="2224836" cy="1051217"/>
      </dsp:txXfrm>
    </dsp:sp>
    <dsp:sp modelId="{9A171C7B-AFE9-4707-B56E-922642DF6D5D}">
      <dsp:nvSpPr>
        <dsp:cNvPr id="0" name=""/>
        <dsp:cNvSpPr/>
      </dsp:nvSpPr>
      <dsp:spPr>
        <a:xfrm>
          <a:off x="4008527" y="647208"/>
          <a:ext cx="2224836" cy="1051217"/>
        </a:xfrm>
        <a:prstGeom prst="chevron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008527" y="647208"/>
        <a:ext cx="2224836" cy="1051217"/>
      </dsp:txXfrm>
    </dsp:sp>
    <dsp:sp modelId="{FC404127-480A-49E2-945D-5CFE3D606DA4}">
      <dsp:nvSpPr>
        <dsp:cNvPr id="0" name=""/>
        <dsp:cNvSpPr/>
      </dsp:nvSpPr>
      <dsp:spPr>
        <a:xfrm>
          <a:off x="6010880" y="647208"/>
          <a:ext cx="2224836" cy="1051217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6010880" y="647208"/>
        <a:ext cx="2224836" cy="10512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3C0F88-1A0B-4F37-AEAD-656E75C6E76B}">
      <dsp:nvSpPr>
        <dsp:cNvPr id="0" name=""/>
        <dsp:cNvSpPr/>
      </dsp:nvSpPr>
      <dsp:spPr>
        <a:xfrm>
          <a:off x="3822" y="647208"/>
          <a:ext cx="2224836" cy="1051217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3822" y="647208"/>
        <a:ext cx="2224836" cy="1051217"/>
      </dsp:txXfrm>
    </dsp:sp>
    <dsp:sp modelId="{3AA55883-FBD1-4194-83FE-4438358466A0}">
      <dsp:nvSpPr>
        <dsp:cNvPr id="0" name=""/>
        <dsp:cNvSpPr/>
      </dsp:nvSpPr>
      <dsp:spPr>
        <a:xfrm>
          <a:off x="2006174" y="647208"/>
          <a:ext cx="2224836" cy="1051217"/>
        </a:xfrm>
        <a:prstGeom prst="chevron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006174" y="647208"/>
        <a:ext cx="2224836" cy="1051217"/>
      </dsp:txXfrm>
    </dsp:sp>
    <dsp:sp modelId="{9A171C7B-AFE9-4707-B56E-922642DF6D5D}">
      <dsp:nvSpPr>
        <dsp:cNvPr id="0" name=""/>
        <dsp:cNvSpPr/>
      </dsp:nvSpPr>
      <dsp:spPr>
        <a:xfrm>
          <a:off x="4008527" y="647208"/>
          <a:ext cx="2224836" cy="1051217"/>
        </a:xfrm>
        <a:prstGeom prst="chevron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008527" y="647208"/>
        <a:ext cx="2224836" cy="1051217"/>
      </dsp:txXfrm>
    </dsp:sp>
    <dsp:sp modelId="{FC404127-480A-49E2-945D-5CFE3D606DA4}">
      <dsp:nvSpPr>
        <dsp:cNvPr id="0" name=""/>
        <dsp:cNvSpPr/>
      </dsp:nvSpPr>
      <dsp:spPr>
        <a:xfrm>
          <a:off x="6010880" y="647208"/>
          <a:ext cx="2224836" cy="1051217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6010880" y="647208"/>
        <a:ext cx="2224836" cy="10512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3C0F88-1A0B-4F37-AEAD-656E75C6E76B}">
      <dsp:nvSpPr>
        <dsp:cNvPr id="0" name=""/>
        <dsp:cNvSpPr/>
      </dsp:nvSpPr>
      <dsp:spPr>
        <a:xfrm>
          <a:off x="3822" y="647208"/>
          <a:ext cx="2224836" cy="1051217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3822" y="647208"/>
        <a:ext cx="2224836" cy="1051217"/>
      </dsp:txXfrm>
    </dsp:sp>
    <dsp:sp modelId="{3AA55883-FBD1-4194-83FE-4438358466A0}">
      <dsp:nvSpPr>
        <dsp:cNvPr id="0" name=""/>
        <dsp:cNvSpPr/>
      </dsp:nvSpPr>
      <dsp:spPr>
        <a:xfrm>
          <a:off x="2006174" y="647208"/>
          <a:ext cx="2224836" cy="1051217"/>
        </a:xfrm>
        <a:prstGeom prst="chevron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006174" y="647208"/>
        <a:ext cx="2224836" cy="1051217"/>
      </dsp:txXfrm>
    </dsp:sp>
    <dsp:sp modelId="{9A171C7B-AFE9-4707-B56E-922642DF6D5D}">
      <dsp:nvSpPr>
        <dsp:cNvPr id="0" name=""/>
        <dsp:cNvSpPr/>
      </dsp:nvSpPr>
      <dsp:spPr>
        <a:xfrm>
          <a:off x="4008527" y="647208"/>
          <a:ext cx="2224836" cy="1051217"/>
        </a:xfrm>
        <a:prstGeom prst="chevron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008527" y="647208"/>
        <a:ext cx="2224836" cy="1051217"/>
      </dsp:txXfrm>
    </dsp:sp>
    <dsp:sp modelId="{FC404127-480A-49E2-945D-5CFE3D606DA4}">
      <dsp:nvSpPr>
        <dsp:cNvPr id="0" name=""/>
        <dsp:cNvSpPr/>
      </dsp:nvSpPr>
      <dsp:spPr>
        <a:xfrm>
          <a:off x="6010880" y="647208"/>
          <a:ext cx="2224836" cy="1051217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6010880" y="647208"/>
        <a:ext cx="2224836" cy="105121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3C0F88-1A0B-4F37-AEAD-656E75C6E76B}">
      <dsp:nvSpPr>
        <dsp:cNvPr id="0" name=""/>
        <dsp:cNvSpPr/>
      </dsp:nvSpPr>
      <dsp:spPr>
        <a:xfrm>
          <a:off x="3822" y="647208"/>
          <a:ext cx="2224836" cy="1051217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Initial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position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3822" y="647208"/>
        <a:ext cx="2224836" cy="1051217"/>
      </dsp:txXfrm>
    </dsp:sp>
    <dsp:sp modelId="{3AA55883-FBD1-4194-83FE-4438358466A0}">
      <dsp:nvSpPr>
        <dsp:cNvPr id="0" name=""/>
        <dsp:cNvSpPr/>
      </dsp:nvSpPr>
      <dsp:spPr>
        <a:xfrm>
          <a:off x="2006174" y="647208"/>
          <a:ext cx="2224836" cy="1051217"/>
        </a:xfrm>
        <a:prstGeom prst="chevron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Requirements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and Topics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2006174" y="647208"/>
        <a:ext cx="2224836" cy="1051217"/>
      </dsp:txXfrm>
    </dsp:sp>
    <dsp:sp modelId="{9A171C7B-AFE9-4707-B56E-922642DF6D5D}">
      <dsp:nvSpPr>
        <dsp:cNvPr id="0" name=""/>
        <dsp:cNvSpPr/>
      </dsp:nvSpPr>
      <dsp:spPr>
        <a:xfrm>
          <a:off x="4008527" y="647208"/>
          <a:ext cx="2224836" cy="1051217"/>
        </a:xfrm>
        <a:prstGeom prst="chevron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Lessons</a:t>
          </a:r>
          <a:r>
            <a:rPr lang="de-CH" sz="1300" b="1" kern="1200" dirty="0" smtClean="0">
              <a:solidFill>
                <a:schemeClr val="bg2">
                  <a:lumMod val="10000"/>
                </a:schemeClr>
              </a:solidFill>
            </a:rPr>
            <a:t> </a:t>
          </a: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learned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008527" y="647208"/>
        <a:ext cx="2224836" cy="1051217"/>
      </dsp:txXfrm>
    </dsp:sp>
    <dsp:sp modelId="{FC404127-480A-49E2-945D-5CFE3D606DA4}">
      <dsp:nvSpPr>
        <dsp:cNvPr id="0" name=""/>
        <dsp:cNvSpPr/>
      </dsp:nvSpPr>
      <dsp:spPr>
        <a:xfrm>
          <a:off x="6010880" y="647208"/>
          <a:ext cx="2224836" cy="1051217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300" b="1" kern="1200" dirty="0" err="1" smtClean="0">
              <a:solidFill>
                <a:schemeClr val="bg2">
                  <a:lumMod val="10000"/>
                </a:schemeClr>
              </a:solidFill>
            </a:rPr>
            <a:t>Conclusion</a:t>
          </a:r>
          <a:endParaRPr lang="de-CH" sz="13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6010880" y="647208"/>
        <a:ext cx="2224836" cy="105121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169919" cy="480059"/>
          </a:xfrm>
          <a:prstGeom prst="rect">
            <a:avLst/>
          </a:prstGeom>
        </p:spPr>
        <p:txBody>
          <a:bodyPr vert="horz" lIns="91111" tIns="45555" rIns="91111" bIns="4555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143588" y="2"/>
            <a:ext cx="3169919" cy="480059"/>
          </a:xfrm>
          <a:prstGeom prst="rect">
            <a:avLst/>
          </a:prstGeom>
        </p:spPr>
        <p:txBody>
          <a:bodyPr vert="horz" lIns="91111" tIns="45555" rIns="91111" bIns="45555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/>
              <a:pPr/>
              <a:t>6/24/14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119476"/>
            <a:ext cx="3169919" cy="480059"/>
          </a:xfrm>
          <a:prstGeom prst="rect">
            <a:avLst/>
          </a:prstGeom>
        </p:spPr>
        <p:txBody>
          <a:bodyPr vert="horz" lIns="91111" tIns="45555" rIns="91111" bIns="4555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143588" y="9119476"/>
            <a:ext cx="3169919" cy="480059"/>
          </a:xfrm>
          <a:prstGeom prst="rect">
            <a:avLst/>
          </a:prstGeom>
        </p:spPr>
        <p:txBody>
          <a:bodyPr vert="horz" lIns="91111" tIns="45555" rIns="91111" bIns="45555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0"/>
            <a:ext cx="6596062" cy="4946650"/>
          </a:xfrm>
          <a:prstGeom prst="rect">
            <a:avLst/>
          </a:prstGeom>
          <a:noFill/>
          <a:ln w="12700">
            <a:noFill/>
          </a:ln>
        </p:spPr>
        <p:txBody>
          <a:bodyPr vert="horz" lIns="91111" tIns="45555" rIns="91111" bIns="4555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" y="5461271"/>
            <a:ext cx="7315200" cy="3759883"/>
          </a:xfrm>
          <a:prstGeom prst="rect">
            <a:avLst/>
          </a:prstGeom>
        </p:spPr>
        <p:txBody>
          <a:bodyPr vert="horz" lIns="251093" tIns="45555" rIns="251093" bIns="45555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8" y="9381172"/>
            <a:ext cx="3169919" cy="218361"/>
          </a:xfrm>
          <a:prstGeom prst="rect">
            <a:avLst/>
          </a:prstGeom>
        </p:spPr>
        <p:txBody>
          <a:bodyPr vert="horz" lIns="91111" tIns="45555" rIns="91111" bIns="45555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pPr/>
              <a:t>‹#›</a:t>
            </a:fld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1" y="5147444"/>
            <a:ext cx="7315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1200"/>
      </a:spcBef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1pPr>
    <a:lvl2pPr marL="171450" indent="-171450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2pPr>
    <a:lvl3pPr marL="361950" indent="-190500" algn="l" defTabSz="914400" rtl="0" eaLnBrk="1" latinLnBrk="0" hangingPunct="1">
      <a:spcBef>
        <a:spcPts val="600"/>
      </a:spcBef>
      <a:buFont typeface="Arial" pitchFamily="34" charset="0"/>
      <a:buChar char="•"/>
      <a:tabLst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3pPr>
    <a:lvl4pPr marL="533400" indent="-171450" algn="l" defTabSz="914400" rtl="0" eaLnBrk="1" latinLnBrk="0" hangingPunct="1"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rgbClr val="535353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CH" dirty="0" smtClean="0"/>
              <a:t> Wir begrüssen euch herzlich zu unserem Vortrag über einen Spring </a:t>
            </a:r>
            <a:r>
              <a:rPr lang="de-CH" dirty="0" err="1" smtClean="0"/>
              <a:t>Batch</a:t>
            </a:r>
            <a:r>
              <a:rPr lang="de-CH" dirty="0" smtClean="0"/>
              <a:t> Erfahrungsbericht aus der Praxis.</a:t>
            </a:r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CH" baseline="0" dirty="0" smtClean="0"/>
              <a:t> zusammen </a:t>
            </a:r>
            <a:r>
              <a:rPr lang="de-CH" baseline="0" dirty="0" err="1" smtClean="0"/>
              <a:t>Loading</a:t>
            </a:r>
            <a:r>
              <a:rPr lang="de-CH" baseline="0" dirty="0" smtClean="0"/>
              <a:t> Framework mit mittlerweile rund 10 </a:t>
            </a:r>
            <a:r>
              <a:rPr lang="de-CH" baseline="0" dirty="0" err="1" smtClean="0"/>
              <a:t>Batch</a:t>
            </a:r>
            <a:r>
              <a:rPr lang="de-CH" baseline="0" dirty="0" smtClean="0"/>
              <a:t> Jobs entwickelt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CH" baseline="0" dirty="0" smtClean="0"/>
              <a:t> knapp ein Jahr in Betrieb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CH" baseline="0" dirty="0" smtClean="0"/>
              <a:t> erste Erfahrungen sammeln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Daten werden per File geliefert </a:t>
            </a:r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Aktionen nicht </a:t>
            </a:r>
            <a:r>
              <a:rPr lang="de-CH" dirty="0" err="1" smtClean="0"/>
              <a:t>idempotent</a:t>
            </a:r>
            <a:r>
              <a:rPr lang="de-CH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mehrmaliges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ausführen</a:t>
            </a:r>
            <a:r>
              <a:rPr lang="en-US" dirty="0" smtClean="0">
                <a:sym typeface="Wingdings"/>
              </a:rPr>
              <a:t>,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untersch</a:t>
            </a:r>
            <a:r>
              <a:rPr lang="en-US" baseline="0" dirty="0" smtClean="0">
                <a:sym typeface="Wingdings"/>
              </a:rPr>
              <a:t>. </a:t>
            </a:r>
            <a:r>
              <a:rPr lang="en-US" baseline="0" dirty="0" err="1" smtClean="0">
                <a:sym typeface="Wingdings"/>
              </a:rPr>
              <a:t>Resultat</a:t>
            </a:r>
            <a:endParaRPr lang="de-CH" baseline="0" dirty="0" smtClean="0">
              <a:sym typeface="Wingdings"/>
            </a:endParaRPr>
          </a:p>
          <a:p>
            <a:pPr>
              <a:buFont typeface="Arial" pitchFamily="34" charset="0"/>
              <a:buChar char="•"/>
            </a:pPr>
            <a:r>
              <a:rPr lang="de-CH" baseline="0" dirty="0" smtClean="0">
                <a:sym typeface="Wingdings"/>
              </a:rPr>
              <a:t> Möglichkeit zur </a:t>
            </a:r>
            <a:r>
              <a:rPr lang="de-CH" baseline="0" dirty="0" err="1" smtClean="0">
                <a:sym typeface="Wingdings"/>
              </a:rPr>
              <a:t>wiederholung</a:t>
            </a:r>
            <a:r>
              <a:rPr lang="de-CH" baseline="0" dirty="0" smtClean="0">
                <a:sym typeface="Wingdings"/>
              </a:rPr>
              <a:t> des Prozesses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</a:t>
            </a:r>
            <a:r>
              <a:rPr lang="de-CH" baseline="0" dirty="0" smtClean="0"/>
              <a:t>Zustand auf </a:t>
            </a:r>
            <a:r>
              <a:rPr lang="de-CH" baseline="0" dirty="0" err="1" smtClean="0"/>
              <a:t>Record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Stateless</a:t>
            </a:r>
            <a:r>
              <a:rPr lang="de-CH" baseline="0" dirty="0" smtClean="0"/>
              <a:t> Readers)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baseline="0" dirty="0" smtClean="0"/>
              <a:t> </a:t>
            </a:r>
            <a:r>
              <a:rPr lang="de-CH" dirty="0" smtClean="0"/>
              <a:t>detailliertes </a:t>
            </a:r>
            <a:r>
              <a:rPr lang="de-CH" dirty="0" err="1" smtClean="0"/>
              <a:t>Execution</a:t>
            </a:r>
            <a:r>
              <a:rPr lang="de-CH" dirty="0" smtClean="0"/>
              <a:t> Log</a:t>
            </a:r>
          </a:p>
          <a:p>
            <a:pPr lvl="1">
              <a:buFont typeface="Arial" pitchFamily="34" charset="0"/>
              <a:buChar char="•"/>
            </a:pPr>
            <a:r>
              <a:rPr lang="de-CH" dirty="0" smtClean="0"/>
              <a:t>beinhaltet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Exceptions</a:t>
            </a:r>
            <a:r>
              <a:rPr lang="de-CH" baseline="0" dirty="0" smtClean="0"/>
              <a:t>,</a:t>
            </a:r>
          </a:p>
          <a:p>
            <a:pPr lvl="1">
              <a:buFont typeface="Arial" pitchFamily="34" charset="0"/>
              <a:buChar char="•"/>
            </a:pPr>
            <a:r>
              <a:rPr lang="de-CH" baseline="0" dirty="0" err="1" smtClean="0"/>
              <a:t>Messages</a:t>
            </a:r>
            <a:r>
              <a:rPr lang="de-CH" baseline="0" dirty="0" smtClean="0"/>
              <a:t> aus </a:t>
            </a:r>
            <a:r>
              <a:rPr lang="de-CH" baseline="0" dirty="0" err="1" smtClean="0"/>
              <a:t>Rule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Engine</a:t>
            </a:r>
            <a:r>
              <a:rPr lang="de-CH" baseline="0" dirty="0" smtClean="0"/>
              <a:t> (Menschen lesbar)</a:t>
            </a:r>
          </a:p>
          <a:p>
            <a:pPr lvl="1">
              <a:buFont typeface="Arial" pitchFamily="34" charset="0"/>
              <a:buChar char="•"/>
            </a:pPr>
            <a:endParaRPr lang="de-CH" dirty="0" smtClean="0"/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 Wird als</a:t>
            </a:r>
            <a:r>
              <a:rPr lang="de-CH" baseline="0" dirty="0" smtClean="0"/>
              <a:t> Mail mit Link versendet (über UUID verfügbar)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Importiert</a:t>
            </a:r>
            <a:r>
              <a:rPr lang="de-CH" baseline="0" dirty="0" smtClean="0"/>
              <a:t> ein </a:t>
            </a:r>
            <a:r>
              <a:rPr lang="de-CH" baseline="0" dirty="0" err="1" smtClean="0"/>
              <a:t>Record</a:t>
            </a:r>
            <a:r>
              <a:rPr lang="de-CH" baseline="0" dirty="0" smtClean="0"/>
              <a:t> im </a:t>
            </a:r>
            <a:r>
              <a:rPr lang="de-CH" baseline="0" dirty="0" err="1" smtClean="0"/>
              <a:t>Trace</a:t>
            </a:r>
            <a:r>
              <a:rPr lang="de-CH" baseline="0" dirty="0" smtClean="0"/>
              <a:t> Mode </a:t>
            </a:r>
          </a:p>
          <a:p>
            <a:pPr lvl="2">
              <a:buFont typeface="Arial" pitchFamily="34" charset="0"/>
              <a:buChar char="•"/>
            </a:pPr>
            <a:r>
              <a:rPr lang="de-CH" baseline="0" dirty="0" smtClean="0"/>
              <a:t>Registriert alle Regelverletzungen, </a:t>
            </a:r>
            <a:r>
              <a:rPr lang="de-CH" baseline="0" dirty="0" err="1" smtClean="0"/>
              <a:t>Exception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Root</a:t>
            </a:r>
            <a:r>
              <a:rPr lang="de-CH" baseline="0" dirty="0" smtClean="0"/>
              <a:t> Causes, etc.</a:t>
            </a:r>
          </a:p>
          <a:p>
            <a:pPr lvl="2">
              <a:buFont typeface="Arial" pitchFamily="34" charset="0"/>
              <a:buChar char="•"/>
            </a:pPr>
            <a:r>
              <a:rPr lang="de-CH" baseline="0" dirty="0" smtClean="0"/>
              <a:t>Benutzeranzeige</a:t>
            </a:r>
          </a:p>
          <a:p>
            <a:pPr lvl="2">
              <a:buFont typeface="Arial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baseline="0" dirty="0" smtClean="0"/>
              <a:t> Jobs werden periodisch, Event getrieben gestartet</a:t>
            </a:r>
          </a:p>
          <a:p>
            <a:pPr>
              <a:buFont typeface="Arial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paralleler</a:t>
            </a:r>
            <a:r>
              <a:rPr lang="en-US" dirty="0" smtClean="0"/>
              <a:t> </a:t>
            </a:r>
            <a:r>
              <a:rPr lang="en-US" dirty="0" err="1" smtClean="0"/>
              <a:t>Onlinebetrieb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Überlast</a:t>
            </a:r>
            <a:r>
              <a:rPr lang="en-US" dirty="0" smtClean="0"/>
              <a:t> </a:t>
            </a:r>
            <a:r>
              <a:rPr lang="en-US" dirty="0" err="1" smtClean="0"/>
              <a:t>schützen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Verzögerung</a:t>
            </a:r>
            <a:r>
              <a:rPr lang="en-US" baseline="0" dirty="0" smtClean="0"/>
              <a:t> von Jobs (persistent)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temporär</a:t>
            </a:r>
            <a:r>
              <a:rPr lang="en-US" dirty="0" smtClean="0"/>
              <a:t> </a:t>
            </a:r>
            <a:r>
              <a:rPr lang="en-US" dirty="0" err="1" smtClean="0"/>
              <a:t>deaktiviert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Beispiele</a:t>
            </a:r>
            <a:r>
              <a:rPr lang="en-US" baseline="0" dirty="0" smtClean="0"/>
              <a:t>:</a:t>
            </a:r>
          </a:p>
          <a:p>
            <a:pPr>
              <a:buFont typeface="Arial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liefern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schlechte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endParaRPr lang="en-US" baseline="0" dirty="0" smtClean="0"/>
          </a:p>
          <a:p>
            <a:pPr>
              <a:buFont typeface="Arial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temporäres</a:t>
            </a:r>
            <a:r>
              <a:rPr lang="en-US" baseline="0" dirty="0" smtClean="0">
                <a:sym typeface="Wingdings"/>
              </a:rPr>
              <a:t> Aus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Beendete</a:t>
            </a:r>
            <a:r>
              <a:rPr lang="en-US" dirty="0" smtClean="0"/>
              <a:t> Jobs </a:t>
            </a:r>
            <a:r>
              <a:rPr lang="en-US" dirty="0" err="1" smtClean="0"/>
              <a:t>stossen</a:t>
            </a:r>
            <a:r>
              <a:rPr lang="en-US" dirty="0" smtClean="0"/>
              <a:t> </a:t>
            </a:r>
            <a:r>
              <a:rPr lang="en-US" dirty="0" err="1" smtClean="0"/>
              <a:t>Folgejobs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Execution Chains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leiten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den Requirements </a:t>
            </a:r>
            <a:r>
              <a:rPr lang="en-US" dirty="0" err="1" smtClean="0"/>
              <a:t>fünf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Themen</a:t>
            </a:r>
            <a:r>
              <a:rPr lang="en-US" baseline="0" dirty="0" smtClean="0"/>
              <a:t> ab.</a:t>
            </a:r>
          </a:p>
          <a:p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auf die </a:t>
            </a:r>
            <a:r>
              <a:rPr lang="en-US" baseline="0" dirty="0" err="1" smtClean="0"/>
              <a:t>Themen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sprechen</a:t>
            </a:r>
            <a:r>
              <a:rPr lang="en-US" baseline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18</a:t>
            </a:fld>
            <a:endParaRPr lang="en-US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baseline="0" dirty="0" smtClean="0"/>
              <a:t> </a:t>
            </a:r>
            <a:r>
              <a:rPr lang="de-CH" baseline="0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 – oder wie wir Themen umgesetzt haben</a:t>
            </a:r>
            <a:endParaRPr lang="de-CH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536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de-CH" dirty="0" smtClean="0"/>
              <a:t> Themen stehen in teilweise</a:t>
            </a:r>
            <a:r>
              <a:rPr lang="de-CH" baseline="0" dirty="0" smtClean="0"/>
              <a:t> in Beziehung</a:t>
            </a:r>
          </a:p>
          <a:p>
            <a:pPr lvl="2">
              <a:buFont typeface="Arial"/>
              <a:buChar char="•"/>
            </a:pPr>
            <a:r>
              <a:rPr lang="de-CH" baseline="0" dirty="0" err="1" smtClean="0"/>
              <a:t>Partitionierung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Monitoring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Tracing</a:t>
            </a:r>
            <a:r>
              <a:rPr lang="de-CH" baseline="0" dirty="0" smtClean="0"/>
              <a:t>, Error Handling (</a:t>
            </a:r>
            <a:r>
              <a:rPr lang="de-CH" baseline="0" dirty="0" err="1" smtClean="0"/>
              <a:t>reexecute</a:t>
            </a:r>
            <a:r>
              <a:rPr lang="de-CH" baseline="0" dirty="0" smtClean="0"/>
              <a:t>) auf </a:t>
            </a:r>
            <a:r>
              <a:rPr lang="de-CH" baseline="0" dirty="0" err="1" smtClean="0"/>
              <a:t>Sourcing</a:t>
            </a:r>
            <a:r>
              <a:rPr lang="de-CH" baseline="0" dirty="0" smtClean="0"/>
              <a:t> angewiesen.</a:t>
            </a:r>
          </a:p>
          <a:p>
            <a:pPr lvl="2">
              <a:buFont typeface="Arial"/>
              <a:buChar char="•"/>
            </a:pPr>
            <a:r>
              <a:rPr lang="de-CH" baseline="0" dirty="0" smtClean="0"/>
              <a:t>Aus verschiedenen Gründen werden Daten </a:t>
            </a:r>
            <a:r>
              <a:rPr lang="de-CH" baseline="0" dirty="0" err="1" smtClean="0"/>
              <a:t>initial</a:t>
            </a:r>
            <a:r>
              <a:rPr lang="de-CH" baseline="0" dirty="0" smtClean="0"/>
              <a:t> in Tabelle gespeichert</a:t>
            </a:r>
          </a:p>
          <a:p>
            <a:pPr lvl="2">
              <a:buFont typeface="Arial"/>
              <a:buChar char="•"/>
            </a:pPr>
            <a:r>
              <a:rPr lang="de-CH" baseline="0" dirty="0" smtClean="0"/>
              <a:t>Ausführung einzelner Items</a:t>
            </a:r>
          </a:p>
          <a:p>
            <a:pPr lvl="2">
              <a:buFont typeface="Arial"/>
              <a:buChar char="•"/>
            </a:pPr>
            <a:r>
              <a:rPr lang="de-CH" baseline="0" dirty="0" smtClean="0"/>
              <a:t>Speicherung von Status Informationen (Error Handling, </a:t>
            </a:r>
            <a:r>
              <a:rPr lang="de-CH" baseline="0" dirty="0" err="1" smtClean="0"/>
              <a:t>Reexecution</a:t>
            </a:r>
            <a:r>
              <a:rPr lang="de-CH" baseline="0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de-CH" baseline="0" dirty="0" err="1" smtClean="0"/>
              <a:t>Datenloads</a:t>
            </a:r>
            <a:r>
              <a:rPr lang="de-CH" baseline="0" dirty="0" smtClean="0"/>
              <a:t>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Job Launch Requests</a:t>
            </a:r>
            <a:endParaRPr lang="de-C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beide </a:t>
            </a:r>
            <a:r>
              <a:rPr lang="de-CH" dirty="0" err="1" smtClean="0"/>
              <a:t>Consultants</a:t>
            </a:r>
            <a:r>
              <a:rPr lang="de-CH" dirty="0" smtClean="0"/>
              <a:t> bei </a:t>
            </a:r>
            <a:r>
              <a:rPr lang="de-CH" dirty="0" err="1" smtClean="0"/>
              <a:t>Trivadis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unterschiedlich lang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seit rund 2 Jahren im gleichen Kundenumfeld tätig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baseline="0" dirty="0" smtClean="0"/>
              <a:t>File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Representation in </a:t>
            </a:r>
            <a:r>
              <a:rPr lang="en-US" baseline="0" dirty="0" err="1" smtClean="0">
                <a:sym typeface="Wingdings"/>
              </a:rPr>
              <a:t>Datenbank</a:t>
            </a:r>
            <a:endParaRPr lang="de-CH" baseline="0" dirty="0" smtClean="0"/>
          </a:p>
          <a:p>
            <a:pPr>
              <a:buFont typeface="Arial" pitchFamily="34" charset="0"/>
              <a:buNone/>
            </a:pPr>
            <a:endParaRPr lang="de-CH" baseline="0" dirty="0" smtClean="0"/>
          </a:p>
          <a:p>
            <a:pPr>
              <a:buFont typeface="Arial" pitchFamily="34" charset="0"/>
              <a:buNone/>
            </a:pPr>
            <a:r>
              <a:rPr lang="de-CH" b="1" baseline="0" dirty="0" smtClean="0"/>
              <a:t>Daten in Zieltabelle</a:t>
            </a:r>
          </a:p>
          <a:p>
            <a:pPr>
              <a:buFont typeface="Arial"/>
              <a:buChar char="•"/>
            </a:pPr>
            <a:r>
              <a:rPr lang="de-CH" dirty="0" smtClean="0"/>
              <a:t> Partition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de-CH" dirty="0" smtClean="0"/>
              <a:t>einfaches </a:t>
            </a:r>
            <a:r>
              <a:rPr lang="de-CH" dirty="0" err="1" smtClean="0"/>
              <a:t>Cleanup</a:t>
            </a:r>
            <a:endParaRPr lang="de-CH" dirty="0" smtClean="0"/>
          </a:p>
          <a:p>
            <a:pPr>
              <a:buFont typeface="Arial"/>
              <a:buChar char="•"/>
            </a:pPr>
            <a:r>
              <a:rPr lang="de-CH" baseline="0" dirty="0" smtClean="0"/>
              <a:t> Zeilennummer als einzige Referenz in Datei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</a:t>
            </a:r>
            <a:r>
              <a:rPr lang="de-CH" baseline="0" dirty="0" err="1" smtClean="0"/>
              <a:t>Headers</a:t>
            </a:r>
            <a:r>
              <a:rPr lang="de-CH" baseline="0" dirty="0" smtClean="0"/>
              <a:t> für </a:t>
            </a:r>
            <a:r>
              <a:rPr lang="de-CH" baseline="0" dirty="0" err="1" smtClean="0"/>
              <a:t>Datenmapping</a:t>
            </a: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Status 01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</a:t>
            </a:r>
            <a:r>
              <a:rPr lang="de-CH" baseline="0" dirty="0" smtClean="0"/>
              <a:t>„</a:t>
            </a:r>
            <a:r>
              <a:rPr lang="de-CH" baseline="0" dirty="0" err="1" smtClean="0"/>
              <a:t>Ready</a:t>
            </a:r>
            <a:r>
              <a:rPr lang="de-CH" baseline="0" dirty="0" smtClean="0"/>
              <a:t> to </a:t>
            </a:r>
            <a:r>
              <a:rPr lang="de-CH" baseline="0" dirty="0" err="1" smtClean="0"/>
              <a:t>process</a:t>
            </a:r>
            <a:r>
              <a:rPr lang="de-CH" baseline="0" dirty="0" smtClean="0"/>
              <a:t>“ oder „</a:t>
            </a:r>
            <a:r>
              <a:rPr lang="de-CH" baseline="0" dirty="0" err="1" smtClean="0"/>
              <a:t>Failed</a:t>
            </a:r>
            <a:r>
              <a:rPr lang="de-CH" baseline="0" dirty="0" smtClean="0"/>
              <a:t>“, 02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</a:t>
            </a:r>
            <a:r>
              <a:rPr lang="de-CH" baseline="0" dirty="0" smtClean="0"/>
              <a:t>„</a:t>
            </a:r>
            <a:r>
              <a:rPr lang="de-CH" baseline="0" dirty="0" err="1" smtClean="0"/>
              <a:t>Done</a:t>
            </a:r>
            <a:r>
              <a:rPr lang="de-CH" baseline="0" dirty="0" smtClean="0"/>
              <a:t>“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Field01-FIELDXX sind als VARCHAR2 </a:t>
            </a:r>
            <a:r>
              <a:rPr lang="de-CH" baseline="0" dirty="0" err="1" smtClean="0"/>
              <a:t>gemappt</a:t>
            </a:r>
            <a:endParaRPr lang="de-CH" baseline="0" dirty="0" smtClean="0"/>
          </a:p>
          <a:p>
            <a:pPr lvl="1">
              <a:buFont typeface="Arial" pitchFamily="34" charset="0"/>
              <a:buChar char="•"/>
            </a:pPr>
            <a:endParaRPr lang="de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Sourcing</a:t>
            </a:r>
            <a:r>
              <a:rPr lang="de-CH" dirty="0" smtClean="0"/>
              <a:t> erlaubt uns </a:t>
            </a:r>
          </a:p>
          <a:p>
            <a:pPr lvl="2">
              <a:buFont typeface="Arial"/>
              <a:buChar char="•"/>
            </a:pPr>
            <a:r>
              <a:rPr lang="de-CH" baseline="0" dirty="0" err="1" smtClean="0"/>
              <a:t>Partitionierung</a:t>
            </a:r>
            <a:r>
              <a:rPr lang="de-CH" baseline="0" dirty="0" smtClean="0"/>
              <a:t> via SQL</a:t>
            </a:r>
          </a:p>
          <a:p>
            <a:pPr lvl="2">
              <a:buFont typeface="Arial"/>
              <a:buChar char="•"/>
            </a:pPr>
            <a:r>
              <a:rPr lang="de-CH" baseline="0" dirty="0" err="1" smtClean="0"/>
              <a:t>Reexecution</a:t>
            </a:r>
            <a:r>
              <a:rPr lang="de-CH" baseline="0" dirty="0" smtClean="0"/>
              <a:t> fehlgeschlagener Einträge</a:t>
            </a:r>
          </a:p>
          <a:p>
            <a:pPr lvl="2">
              <a:buFont typeface="Arial"/>
              <a:buChar char="•"/>
            </a:pPr>
            <a:r>
              <a:rPr lang="de-CH" baseline="0" dirty="0" smtClean="0"/>
              <a:t>Ausführung einzelner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de-CH" baseline="0" dirty="0" smtClean="0"/>
              <a:t>Spring </a:t>
            </a:r>
            <a:r>
              <a:rPr lang="de-CH" baseline="0" dirty="0" err="1" smtClean="0"/>
              <a:t>Batch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Admin</a:t>
            </a:r>
            <a:r>
              <a:rPr lang="de-CH" baseline="0" dirty="0" smtClean="0"/>
              <a:t> liefert bereits </a:t>
            </a:r>
            <a:r>
              <a:rPr lang="de-CH" baseline="0" dirty="0" err="1" smtClean="0"/>
              <a:t>Channel</a:t>
            </a:r>
            <a:r>
              <a:rPr lang="de-CH" baseline="0" dirty="0" smtClean="0"/>
              <a:t> für </a:t>
            </a:r>
            <a:r>
              <a:rPr lang="de-CH" baseline="0" dirty="0" err="1" smtClean="0"/>
              <a:t>Launch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Requests</a:t>
            </a:r>
            <a:r>
              <a:rPr lang="de-CH" baseline="0" dirty="0" smtClean="0"/>
              <a:t>.</a:t>
            </a:r>
          </a:p>
          <a:p>
            <a:pPr>
              <a:buFont typeface="Arial" pitchFamily="34" charset="0"/>
              <a:buNone/>
            </a:pPr>
            <a:endParaRPr lang="de-CH" baseline="0" dirty="0" smtClean="0"/>
          </a:p>
          <a:p>
            <a:pPr>
              <a:buFont typeface="Arial" pitchFamily="34" charset="0"/>
              <a:buNone/>
            </a:pPr>
            <a:r>
              <a:rPr lang="de-CH" baseline="0" dirty="0" smtClean="0"/>
              <a:t>Polling auf </a:t>
            </a:r>
            <a:r>
              <a:rPr lang="de-CH" baseline="0" dirty="0" err="1" smtClean="0"/>
              <a:t>Factory</a:t>
            </a:r>
            <a:r>
              <a:rPr lang="de-CH" baseline="0" dirty="0" smtClean="0"/>
              <a:t>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Returniert</a:t>
            </a:r>
            <a:r>
              <a:rPr lang="en-US" baseline="0" dirty="0" smtClean="0">
                <a:sym typeface="Wingdings"/>
              </a:rPr>
              <a:t> null </a:t>
            </a:r>
            <a:r>
              <a:rPr lang="en-US" baseline="0" dirty="0" err="1" smtClean="0">
                <a:sym typeface="Wingdings"/>
              </a:rPr>
              <a:t>oder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neuer</a:t>
            </a:r>
            <a:r>
              <a:rPr lang="en-US" baseline="0" dirty="0" smtClean="0">
                <a:sym typeface="Wingdings"/>
              </a:rPr>
              <a:t> Request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Aufbrechen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Logik</a:t>
            </a:r>
            <a:r>
              <a:rPr lang="en-US" dirty="0" smtClean="0"/>
              <a:t>:</a:t>
            </a:r>
          </a:p>
          <a:p>
            <a:pPr>
              <a:buFont typeface="Arial"/>
              <a:buChar char="•"/>
            </a:pPr>
            <a:r>
              <a:rPr lang="en-US" baseline="0" dirty="0" smtClean="0"/>
              <a:t> </a:t>
            </a:r>
            <a:r>
              <a:rPr lang="en-US" baseline="0" dirty="0" err="1" smtClean="0"/>
              <a:t>verschieben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Ausführungen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parallele</a:t>
            </a:r>
            <a:r>
              <a:rPr lang="en-US" baseline="0" dirty="0" smtClean="0"/>
              <a:t> Loads)</a:t>
            </a:r>
          </a:p>
          <a:p>
            <a:pPr>
              <a:buFont typeface="Arial"/>
              <a:buChar char="•"/>
            </a:pPr>
            <a:r>
              <a:rPr lang="en-US" baseline="0" dirty="0" smtClean="0"/>
              <a:t> inter-job </a:t>
            </a:r>
            <a:r>
              <a:rPr lang="en-US" baseline="0" dirty="0" err="1" smtClean="0"/>
              <a:t>Abhängigkeiten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Tun wir um eine bessere Performance zu kriegen</a:t>
            </a:r>
          </a:p>
          <a:p>
            <a:endParaRPr lang="de-CH" dirty="0" smtClean="0"/>
          </a:p>
          <a:p>
            <a:r>
              <a:rPr lang="de-CH" dirty="0" smtClean="0"/>
              <a:t>Bietet beides:</a:t>
            </a:r>
          </a:p>
          <a:p>
            <a:r>
              <a:rPr lang="de-CH" dirty="0" err="1" smtClean="0"/>
              <a:t>Vertical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(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) – </a:t>
            </a:r>
            <a:r>
              <a:rPr lang="de-CH" dirty="0" err="1" smtClean="0"/>
              <a:t>Getting</a:t>
            </a:r>
            <a:r>
              <a:rPr lang="de-CH" dirty="0" smtClean="0"/>
              <a:t> a </a:t>
            </a:r>
            <a:r>
              <a:rPr lang="de-CH" dirty="0" err="1" smtClean="0"/>
              <a:t>bigger</a:t>
            </a:r>
            <a:r>
              <a:rPr lang="de-CH" dirty="0" smtClean="0"/>
              <a:t>, </a:t>
            </a:r>
            <a:r>
              <a:rPr lang="de-CH" dirty="0" err="1" smtClean="0"/>
              <a:t>better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faster</a:t>
            </a:r>
            <a:r>
              <a:rPr lang="de-CH" dirty="0" smtClean="0"/>
              <a:t> </a:t>
            </a:r>
            <a:r>
              <a:rPr lang="de-CH" dirty="0" err="1" smtClean="0"/>
              <a:t>machine</a:t>
            </a:r>
            <a:endParaRPr lang="de-CH" dirty="0" smtClean="0"/>
          </a:p>
          <a:p>
            <a:r>
              <a:rPr lang="de-CH" dirty="0" smtClean="0"/>
              <a:t>Horizontal </a:t>
            </a:r>
            <a:r>
              <a:rPr lang="de-CH" dirty="0" err="1" smtClean="0"/>
              <a:t>scaling</a:t>
            </a:r>
            <a:r>
              <a:rPr lang="de-CH" dirty="0" smtClean="0"/>
              <a:t> (</a:t>
            </a:r>
            <a:r>
              <a:rPr lang="de-CH" dirty="0" err="1" smtClean="0"/>
              <a:t>scale</a:t>
            </a:r>
            <a:r>
              <a:rPr lang="de-CH" baseline="0" dirty="0" smtClean="0"/>
              <a:t> out) – </a:t>
            </a:r>
            <a:r>
              <a:rPr lang="de-CH" baseline="0" dirty="0" err="1" smtClean="0"/>
              <a:t>Adding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porcessing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nodes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Multithreades</a:t>
            </a:r>
            <a:r>
              <a:rPr lang="de-CH" dirty="0" smtClean="0"/>
              <a:t> </a:t>
            </a:r>
            <a:r>
              <a:rPr lang="de-CH" dirty="0" err="1" smtClean="0"/>
              <a:t>Step</a:t>
            </a:r>
            <a:r>
              <a:rPr lang="de-CH" baseline="0" dirty="0" smtClean="0"/>
              <a:t> </a:t>
            </a:r>
            <a:r>
              <a:rPr lang="de-CH" baseline="0" dirty="0" smtClean="0">
                <a:sym typeface="Wingdings"/>
              </a:rPr>
              <a:t>  </a:t>
            </a:r>
            <a:r>
              <a:rPr lang="de-CH" baseline="0" dirty="0" err="1" smtClean="0">
                <a:sym typeface="Wingdings"/>
              </a:rPr>
              <a:t>Step</a:t>
            </a:r>
            <a:r>
              <a:rPr lang="de-CH" baseline="0" dirty="0" smtClean="0">
                <a:sym typeface="Wingdings"/>
              </a:rPr>
              <a:t> mit </a:t>
            </a:r>
            <a:r>
              <a:rPr lang="de-CH" baseline="0" dirty="0" err="1" smtClean="0">
                <a:sym typeface="Wingdings"/>
              </a:rPr>
              <a:t>TaskExecutor</a:t>
            </a:r>
            <a:endParaRPr lang="de-CH" dirty="0" smtClean="0"/>
          </a:p>
          <a:p>
            <a:r>
              <a:rPr lang="de-CH" dirty="0" smtClean="0"/>
              <a:t>Parallel </a:t>
            </a:r>
            <a:r>
              <a:rPr lang="de-CH" dirty="0" err="1" smtClean="0"/>
              <a:t>Steps</a:t>
            </a:r>
            <a:r>
              <a:rPr lang="de-CH" baseline="0" dirty="0" smtClean="0"/>
              <a:t>  </a:t>
            </a:r>
            <a:r>
              <a:rPr lang="de-CH" baseline="0" dirty="0" smtClean="0">
                <a:sym typeface="Wingdings"/>
              </a:rPr>
              <a:t> </a:t>
            </a:r>
            <a:r>
              <a:rPr lang="de-CH" baseline="0" dirty="0" err="1" smtClean="0">
                <a:sym typeface="Wingdings"/>
              </a:rPr>
              <a:t>flow</a:t>
            </a:r>
            <a:endParaRPr lang="de-CH" baseline="0" dirty="0" smtClean="0">
              <a:sym typeface="Wingdings"/>
            </a:endParaRPr>
          </a:p>
          <a:p>
            <a:r>
              <a:rPr lang="de-CH" baseline="0" dirty="0" smtClean="0">
                <a:sym typeface="Wingdings"/>
              </a:rPr>
              <a:t>Partition  Beispiel kommt</a:t>
            </a:r>
          </a:p>
          <a:p>
            <a:r>
              <a:rPr lang="de-CH" baseline="0" dirty="0" smtClean="0">
                <a:sym typeface="Wingdings"/>
              </a:rPr>
              <a:t>Remote Chunking  JMS</a:t>
            </a:r>
          </a:p>
          <a:p>
            <a:endParaRPr lang="de-CH" baseline="0" dirty="0" smtClean="0">
              <a:sym typeface="Wingdings"/>
            </a:endParaRPr>
          </a:p>
          <a:p>
            <a:r>
              <a:rPr lang="de-CH" dirty="0" smtClean="0"/>
              <a:t>https://</a:t>
            </a:r>
            <a:r>
              <a:rPr lang="de-CH" dirty="0" err="1" smtClean="0"/>
              <a:t>blog.codecentric.de</a:t>
            </a:r>
            <a:r>
              <a:rPr lang="de-CH" dirty="0" smtClean="0"/>
              <a:t>/en/2013/07/spring-batch-2-2-javaconfig-part-6-partitioning-and-multi-threaded-step/</a:t>
            </a:r>
          </a:p>
          <a:p>
            <a:r>
              <a:rPr lang="de-CH" dirty="0" smtClean="0"/>
              <a:t>http://</a:t>
            </a:r>
            <a:r>
              <a:rPr lang="de-CH" dirty="0" err="1" smtClean="0"/>
              <a:t>docs.spring.io</a:t>
            </a:r>
            <a:r>
              <a:rPr lang="de-CH" dirty="0" smtClean="0"/>
              <a:t>/spring-batch/</a:t>
            </a:r>
            <a:r>
              <a:rPr lang="de-CH" dirty="0" err="1" smtClean="0"/>
              <a:t>reference</a:t>
            </a:r>
            <a:r>
              <a:rPr lang="de-CH" dirty="0" smtClean="0"/>
              <a:t>/</a:t>
            </a:r>
            <a:r>
              <a:rPr lang="de-CH" dirty="0" err="1" smtClean="0"/>
              <a:t>html</a:t>
            </a:r>
            <a:r>
              <a:rPr lang="de-CH" dirty="0" smtClean="0"/>
              <a:t>/</a:t>
            </a:r>
            <a:r>
              <a:rPr lang="de-CH" dirty="0" err="1" smtClean="0"/>
              <a:t>scalability.html</a:t>
            </a:r>
            <a:endParaRPr lang="de-CH" dirty="0" smtClean="0"/>
          </a:p>
          <a:p>
            <a:endParaRPr lang="de-CH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814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Steuerung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/>
              </a:rPr>
              <a:t> Anzahl </a:t>
            </a:r>
            <a:r>
              <a:rPr lang="de-DE" baseline="0" dirty="0" err="1" smtClean="0">
                <a:sym typeface="Wingdings"/>
              </a:rPr>
              <a:t>Treads</a:t>
            </a:r>
            <a:r>
              <a:rPr lang="de-DE" baseline="0" dirty="0" smtClean="0">
                <a:sym typeface="Wingdings"/>
              </a:rPr>
              <a:t>  last gegen die DB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0889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Die konfigurierte </a:t>
            </a:r>
            <a:r>
              <a:rPr lang="de-CH" dirty="0" err="1" smtClean="0"/>
              <a:t>grid</a:t>
            </a:r>
            <a:r>
              <a:rPr lang="de-CH" dirty="0" smtClean="0"/>
              <a:t>-size</a:t>
            </a:r>
            <a:r>
              <a:rPr lang="de-CH" baseline="0" dirty="0" smtClean="0"/>
              <a:t> muss nicht zum Zuge kommen </a:t>
            </a:r>
            <a:r>
              <a:rPr lang="de-CH" baseline="0" dirty="0" smtClean="0">
                <a:sym typeface="Wingdings"/>
              </a:rPr>
              <a:t></a:t>
            </a:r>
          </a:p>
          <a:p>
            <a:endParaRPr lang="de-CH" baseline="0" dirty="0" smtClean="0">
              <a:sym typeface="Wingdings"/>
            </a:endParaRPr>
          </a:p>
          <a:p>
            <a:endParaRPr lang="de-CH" baseline="0" dirty="0" smtClean="0">
              <a:sym typeface="Wingdings"/>
            </a:endParaRPr>
          </a:p>
          <a:p>
            <a:endParaRPr lang="de-CH" baseline="0" dirty="0" smtClean="0">
              <a:sym typeface="Wingdings"/>
            </a:endParaRPr>
          </a:p>
          <a:p>
            <a:r>
              <a:rPr lang="de-CH" baseline="0" dirty="0" smtClean="0">
                <a:sym typeface="Wingdings"/>
              </a:rPr>
              <a:t>Beispiel 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MultiResourcePartitioner</a:t>
            </a:r>
            <a:r>
              <a:rPr lang="de-DE" dirty="0" smtClean="0">
                <a:latin typeface="Segoe UI" pitchFamily="34" charset="0"/>
                <a:cs typeface="Segoe UI" pitchFamily="34" charset="0"/>
              </a:rPr>
              <a:t>:</a:t>
            </a:r>
          </a:p>
          <a:p>
            <a:r>
              <a:rPr lang="de-DE" dirty="0" smtClean="0">
                <a:latin typeface="Segoe UI" pitchFamily="34" charset="0"/>
                <a:cs typeface="Segoe UI" pitchFamily="34" charset="0"/>
              </a:rPr>
              <a:t>	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public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Map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&lt;String, 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ExecutionContext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&gt; 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partition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(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int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gridSize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) {</a:t>
            </a:r>
          </a:p>
          <a:p>
            <a:r>
              <a:rPr lang="de-DE" dirty="0" smtClean="0">
                <a:latin typeface="Segoe UI" pitchFamily="34" charset="0"/>
                <a:cs typeface="Segoe UI" pitchFamily="34" charset="0"/>
              </a:rPr>
              <a:t>		</a:t>
            </a:r>
            <a:r>
              <a:rPr lang="de-DE" dirty="0" err="1" smtClean="0">
                <a:latin typeface="Segoe UI" pitchFamily="34" charset="0"/>
                <a:cs typeface="Segoe UI" pitchFamily="34" charset="0"/>
              </a:rPr>
              <a:t>Map</a:t>
            </a:r>
            <a:r>
              <a:rPr lang="de-DE" dirty="0" smtClean="0">
                <a:latin typeface="Segoe UI" pitchFamily="34" charset="0"/>
                <a:cs typeface="Segoe UI" pitchFamily="34" charset="0"/>
              </a:rPr>
              <a:t>&lt;String, </a:t>
            </a:r>
            <a:r>
              <a:rPr lang="de-DE" dirty="0" err="1" smtClean="0">
                <a:latin typeface="Segoe UI" pitchFamily="34" charset="0"/>
                <a:cs typeface="Segoe UI" pitchFamily="34" charset="0"/>
              </a:rPr>
              <a:t>ExecutionContext</a:t>
            </a:r>
            <a:r>
              <a:rPr lang="de-DE" dirty="0" smtClean="0">
                <a:latin typeface="Segoe UI" pitchFamily="34" charset="0"/>
                <a:cs typeface="Segoe UI" pitchFamily="34" charset="0"/>
              </a:rPr>
              <a:t>&gt; </a:t>
            </a:r>
            <a:r>
              <a:rPr lang="de-DE" dirty="0" err="1" smtClean="0">
                <a:latin typeface="Segoe UI" pitchFamily="34" charset="0"/>
                <a:cs typeface="Segoe UI" pitchFamily="34" charset="0"/>
              </a:rPr>
              <a:t>map</a:t>
            </a:r>
            <a:r>
              <a:rPr lang="de-DE" dirty="0" smtClean="0">
                <a:latin typeface="Segoe UI" pitchFamily="34" charset="0"/>
                <a:cs typeface="Segoe UI" pitchFamily="34" charset="0"/>
              </a:rPr>
              <a:t> = 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new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HashMap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&lt;String, 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ExecutionContext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&gt;(</a:t>
            </a:r>
            <a:r>
              <a:rPr lang="de-DE" b="1" dirty="0" err="1" smtClean="0">
                <a:latin typeface="Segoe UI" pitchFamily="34" charset="0"/>
                <a:cs typeface="Segoe UI" pitchFamily="34" charset="0"/>
              </a:rPr>
              <a:t>gridSize</a:t>
            </a:r>
            <a:r>
              <a:rPr lang="de-DE" b="1" dirty="0" smtClean="0">
                <a:latin typeface="Segoe UI" pitchFamily="34" charset="0"/>
                <a:cs typeface="Segoe UI" pitchFamily="34" charset="0"/>
              </a:rPr>
              <a:t>);</a:t>
            </a:r>
          </a:p>
          <a:p>
            <a:r>
              <a:rPr lang="da-DK" dirty="0" smtClean="0">
                <a:latin typeface="Segoe UI" pitchFamily="34" charset="0"/>
                <a:cs typeface="Segoe UI" pitchFamily="34" charset="0"/>
              </a:rPr>
              <a:t>		</a:t>
            </a:r>
            <a:r>
              <a:rPr lang="da-DK" b="1" dirty="0" err="1" smtClean="0">
                <a:latin typeface="Segoe UI" pitchFamily="34" charset="0"/>
                <a:cs typeface="Segoe UI" pitchFamily="34" charset="0"/>
              </a:rPr>
              <a:t>int</a:t>
            </a:r>
            <a:r>
              <a:rPr lang="da-DK" b="1" dirty="0" smtClean="0">
                <a:latin typeface="Segoe UI" pitchFamily="34" charset="0"/>
                <a:cs typeface="Segoe UI" pitchFamily="34" charset="0"/>
              </a:rPr>
              <a:t> i = 0;</a:t>
            </a:r>
          </a:p>
          <a:p>
            <a:r>
              <a:rPr lang="da-DK" dirty="0" smtClean="0">
                <a:latin typeface="Segoe UI" pitchFamily="34" charset="0"/>
                <a:cs typeface="Segoe UI" pitchFamily="34" charset="0"/>
              </a:rPr>
              <a:t>		</a:t>
            </a:r>
            <a:r>
              <a:rPr lang="da-DK" b="1" dirty="0" smtClean="0">
                <a:latin typeface="Segoe UI" pitchFamily="34" charset="0"/>
                <a:cs typeface="Segoe UI" pitchFamily="34" charset="0"/>
              </a:rPr>
              <a:t>for (Resource </a:t>
            </a:r>
            <a:r>
              <a:rPr lang="da-DK" b="1" dirty="0" err="1" smtClean="0">
                <a:latin typeface="Segoe UI" pitchFamily="34" charset="0"/>
                <a:cs typeface="Segoe UI" pitchFamily="34" charset="0"/>
              </a:rPr>
              <a:t>resource</a:t>
            </a:r>
            <a:r>
              <a:rPr lang="da-DK" b="1" dirty="0" smtClean="0">
                <a:latin typeface="Segoe UI" pitchFamily="34" charset="0"/>
                <a:cs typeface="Segoe UI" pitchFamily="34" charset="0"/>
              </a:rPr>
              <a:t> : </a:t>
            </a:r>
            <a:r>
              <a:rPr lang="da-DK" b="1" dirty="0" err="1" smtClean="0">
                <a:latin typeface="Segoe UI" pitchFamily="34" charset="0"/>
                <a:cs typeface="Segoe UI" pitchFamily="34" charset="0"/>
              </a:rPr>
              <a:t>resources</a:t>
            </a:r>
            <a:r>
              <a:rPr lang="da-DK" b="1" dirty="0" smtClean="0">
                <a:latin typeface="Segoe UI" pitchFamily="34" charset="0"/>
                <a:cs typeface="Segoe UI" pitchFamily="34" charset="0"/>
              </a:rPr>
              <a:t>) {</a:t>
            </a:r>
          </a:p>
          <a:p>
            <a:r>
              <a:rPr lang="da-DK" dirty="0" smtClean="0">
                <a:latin typeface="Segoe UI" pitchFamily="34" charset="0"/>
                <a:cs typeface="Segoe UI" pitchFamily="34" charset="0"/>
              </a:rPr>
              <a:t>			</a:t>
            </a:r>
            <a:r>
              <a:rPr lang="da-DK" dirty="0" err="1" smtClean="0">
                <a:latin typeface="Segoe UI" pitchFamily="34" charset="0"/>
                <a:cs typeface="Segoe UI" pitchFamily="34" charset="0"/>
              </a:rPr>
              <a:t>ExecutionContext</a:t>
            </a:r>
            <a:r>
              <a:rPr lang="da-DK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da-DK" dirty="0" err="1" smtClean="0">
                <a:latin typeface="Segoe UI" pitchFamily="34" charset="0"/>
                <a:cs typeface="Segoe UI" pitchFamily="34" charset="0"/>
              </a:rPr>
              <a:t>context</a:t>
            </a:r>
            <a:r>
              <a:rPr lang="da-DK" dirty="0" smtClean="0">
                <a:latin typeface="Segoe UI" pitchFamily="34" charset="0"/>
                <a:cs typeface="Segoe UI" pitchFamily="34" charset="0"/>
              </a:rPr>
              <a:t> = </a:t>
            </a:r>
            <a:r>
              <a:rPr lang="da-DK" b="1" dirty="0" smtClean="0">
                <a:latin typeface="Segoe UI" pitchFamily="34" charset="0"/>
                <a:cs typeface="Segoe UI" pitchFamily="34" charset="0"/>
              </a:rPr>
              <a:t>new </a:t>
            </a:r>
            <a:r>
              <a:rPr lang="da-DK" b="1" dirty="0" err="1" smtClean="0">
                <a:latin typeface="Segoe UI" pitchFamily="34" charset="0"/>
                <a:cs typeface="Segoe UI" pitchFamily="34" charset="0"/>
              </a:rPr>
              <a:t>ExecutionContext</a:t>
            </a:r>
            <a:r>
              <a:rPr lang="da-DK" b="1" dirty="0" smtClean="0">
                <a:latin typeface="Segoe UI" pitchFamily="34" charset="0"/>
                <a:cs typeface="Segoe UI" pitchFamily="34" charset="0"/>
              </a:rPr>
              <a:t>();</a:t>
            </a:r>
          </a:p>
          <a:p>
            <a:r>
              <a:rPr lang="da-DK" dirty="0" smtClean="0">
                <a:latin typeface="Segoe UI" pitchFamily="34" charset="0"/>
                <a:cs typeface="Segoe UI" pitchFamily="34" charset="0"/>
              </a:rPr>
              <a:t>			</a:t>
            </a:r>
            <a:r>
              <a:rPr lang="da-DK" dirty="0" err="1" smtClean="0">
                <a:latin typeface="Segoe UI" pitchFamily="34" charset="0"/>
                <a:cs typeface="Segoe UI" pitchFamily="34" charset="0"/>
              </a:rPr>
              <a:t>Assert.</a:t>
            </a:r>
            <a:r>
              <a:rPr lang="da-DK" i="1" dirty="0" err="1" smtClean="0">
                <a:latin typeface="Segoe UI" pitchFamily="34" charset="0"/>
                <a:cs typeface="Segoe UI" pitchFamily="34" charset="0"/>
              </a:rPr>
              <a:t>state</a:t>
            </a:r>
            <a:r>
              <a:rPr lang="da-DK" i="1" dirty="0" smtClean="0">
                <a:latin typeface="Segoe UI" pitchFamily="34" charset="0"/>
                <a:cs typeface="Segoe UI" pitchFamily="34" charset="0"/>
              </a:rPr>
              <a:t>(</a:t>
            </a:r>
            <a:r>
              <a:rPr lang="da-DK" i="1" dirty="0" err="1" smtClean="0">
                <a:latin typeface="Segoe UI" pitchFamily="34" charset="0"/>
                <a:cs typeface="Segoe UI" pitchFamily="34" charset="0"/>
              </a:rPr>
              <a:t>resource.exists</a:t>
            </a:r>
            <a:r>
              <a:rPr lang="da-DK" i="1" dirty="0" smtClean="0">
                <a:latin typeface="Segoe UI" pitchFamily="34" charset="0"/>
                <a:cs typeface="Segoe UI" pitchFamily="34" charset="0"/>
              </a:rPr>
              <a:t>(), "Resource </a:t>
            </a:r>
            <a:r>
              <a:rPr lang="da-DK" i="1" dirty="0" err="1" smtClean="0">
                <a:latin typeface="Segoe UI" pitchFamily="34" charset="0"/>
                <a:cs typeface="Segoe UI" pitchFamily="34" charset="0"/>
              </a:rPr>
              <a:t>does</a:t>
            </a:r>
            <a:r>
              <a:rPr lang="da-DK" i="1" dirty="0" smtClean="0">
                <a:latin typeface="Segoe UI" pitchFamily="34" charset="0"/>
                <a:cs typeface="Segoe UI" pitchFamily="34" charset="0"/>
              </a:rPr>
              <a:t> not </a:t>
            </a:r>
            <a:r>
              <a:rPr lang="da-DK" i="1" dirty="0" err="1" smtClean="0">
                <a:latin typeface="Segoe UI" pitchFamily="34" charset="0"/>
                <a:cs typeface="Segoe UI" pitchFamily="34" charset="0"/>
              </a:rPr>
              <a:t>exist</a:t>
            </a:r>
            <a:r>
              <a:rPr lang="da-DK" i="1" dirty="0" smtClean="0">
                <a:latin typeface="Segoe UI" pitchFamily="34" charset="0"/>
                <a:cs typeface="Segoe UI" pitchFamily="34" charset="0"/>
              </a:rPr>
              <a:t>: "+</a:t>
            </a:r>
            <a:r>
              <a:rPr lang="da-DK" i="1" dirty="0" err="1" smtClean="0">
                <a:latin typeface="Segoe UI" pitchFamily="34" charset="0"/>
                <a:cs typeface="Segoe UI" pitchFamily="34" charset="0"/>
              </a:rPr>
              <a:t>resource</a:t>
            </a:r>
            <a:r>
              <a:rPr lang="da-DK" i="1" dirty="0" smtClean="0">
                <a:latin typeface="Segoe UI" pitchFamily="34" charset="0"/>
                <a:cs typeface="Segoe UI" pitchFamily="34" charset="0"/>
              </a:rPr>
              <a:t>);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	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try {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		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context.putString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(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keyName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,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resource.getURL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().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toExternalForm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());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	}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	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catch (</a:t>
            </a:r>
            <a:r>
              <a:rPr lang="en-US" b="1" dirty="0" err="1" smtClean="0">
                <a:latin typeface="Segoe UI" pitchFamily="34" charset="0"/>
                <a:cs typeface="Segoe UI" pitchFamily="34" charset="0"/>
              </a:rPr>
              <a:t>IOException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 e) {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		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throw new </a:t>
            </a:r>
            <a:r>
              <a:rPr lang="en-US" b="1" dirty="0" err="1" smtClean="0">
                <a:latin typeface="Segoe UI" pitchFamily="34" charset="0"/>
                <a:cs typeface="Segoe UI" pitchFamily="34" charset="0"/>
              </a:rPr>
              <a:t>IllegalArgumentException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("File could not be located for: "+resource, e);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	}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	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map.put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(</a:t>
            </a:r>
            <a:r>
              <a:rPr lang="en-US" i="1" dirty="0" smtClean="0">
                <a:latin typeface="Segoe UI" pitchFamily="34" charset="0"/>
                <a:cs typeface="Segoe UI" pitchFamily="34" charset="0"/>
              </a:rPr>
              <a:t>PARTITION_KEY + </a:t>
            </a:r>
            <a:r>
              <a:rPr lang="en-US" i="1" dirty="0" err="1" smtClean="0">
                <a:latin typeface="Segoe UI" pitchFamily="34" charset="0"/>
                <a:cs typeface="Segoe UI" pitchFamily="34" charset="0"/>
              </a:rPr>
              <a:t>i</a:t>
            </a:r>
            <a:r>
              <a:rPr lang="en-US" i="1" dirty="0" smtClean="0">
                <a:latin typeface="Segoe UI" pitchFamily="34" charset="0"/>
                <a:cs typeface="Segoe UI" pitchFamily="34" charset="0"/>
              </a:rPr>
              <a:t>, context);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	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i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++;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}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	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return map;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	}</a:t>
            </a:r>
            <a:endParaRPr lang="de-DE" dirty="0" smtClean="0">
              <a:latin typeface="Segoe UI" pitchFamily="34" charset="0"/>
              <a:cs typeface="Segoe UI" pitchFamily="34" charset="0"/>
            </a:endParaRPr>
          </a:p>
          <a:p>
            <a:endParaRPr lang="de-CH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126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</a:t>
            </a:fld>
            <a:endParaRPr lang="en-US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baseline="0" dirty="0" smtClean="0"/>
              <a:t> </a:t>
            </a:r>
            <a:r>
              <a:rPr lang="de-CH" dirty="0" smtClean="0"/>
              <a:t>starten mit der</a:t>
            </a:r>
            <a:r>
              <a:rPr lang="de-CH" baseline="0" dirty="0" smtClean="0"/>
              <a:t> Ausgangslage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anhand Aufgabenstellung Themen herausziehen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</a:t>
            </a:r>
            <a:r>
              <a:rPr lang="de-CH" baseline="0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 ermitteln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Schlussfolgerung ermitteln</a:t>
            </a:r>
            <a:endParaRPr lang="de-CH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5368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b="1" dirty="0" smtClean="0"/>
              <a:t>Ziel:</a:t>
            </a:r>
            <a:r>
              <a:rPr lang="de-DE" baseline="0" dirty="0" smtClean="0"/>
              <a:t> </a:t>
            </a:r>
            <a:r>
              <a:rPr lang="de-DE" dirty="0" smtClean="0"/>
              <a:t>Insert,</a:t>
            </a:r>
            <a:r>
              <a:rPr lang="de-DE" baseline="0" dirty="0" smtClean="0"/>
              <a:t> danach update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Processor</a:t>
            </a:r>
            <a:r>
              <a:rPr lang="de-DE" baseline="0" dirty="0" smtClean="0"/>
              <a:t> wird beim 2ten Rekord den ersten noch nicht finden, da dieser noch nicht </a:t>
            </a:r>
            <a:r>
              <a:rPr lang="de-DE" baseline="0" dirty="0" err="1" smtClean="0"/>
              <a:t>commited</a:t>
            </a:r>
            <a:r>
              <a:rPr lang="de-DE" baseline="0" dirty="0" smtClean="0"/>
              <a:t> ist!</a:t>
            </a:r>
          </a:p>
          <a:p>
            <a:r>
              <a:rPr lang="de-DE" baseline="0" dirty="0" smtClean="0"/>
              <a:t>Writer muss in dem Fall diese Entscheidung treffen können Insert/</a:t>
            </a:r>
            <a:r>
              <a:rPr lang="de-DE" baseline="0" dirty="0" err="1" smtClean="0"/>
              <a:t>Udate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Die übliche Splittung nach Read /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 / Write wird quasi </a:t>
            </a:r>
            <a:r>
              <a:rPr lang="de-DE" baseline="0" dirty="0" err="1" smtClean="0"/>
              <a:t>obsolote</a:t>
            </a:r>
            <a:r>
              <a:rPr lang="de-DE" baseline="0" dirty="0" smtClean="0"/>
              <a:t>, da der Writer immer zuerst noch einen Read absetzen muss. Oder die Item List muss auf doppelte überprüft werden.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Was wenn der erste Insert </a:t>
            </a:r>
            <a:r>
              <a:rPr lang="de-DE" baseline="0" dirty="0" err="1" smtClean="0"/>
              <a:t>failed</a:t>
            </a:r>
            <a:r>
              <a:rPr lang="de-DE" baseline="0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6622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Beispiel aus Spring Batch Admin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37838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r>
              <a:rPr lang="de-CH" dirty="0" smtClean="0">
                <a:latin typeface="Segoe UI" pitchFamily="34" charset="0"/>
                <a:cs typeface="Segoe UI" pitchFamily="34" charset="0"/>
              </a:rPr>
              <a:t>Hinweis auf </a:t>
            </a:r>
            <a:r>
              <a:rPr lang="de-CH" dirty="0" err="1" smtClean="0">
                <a:latin typeface="Segoe UI" pitchFamily="34" charset="0"/>
                <a:cs typeface="Segoe UI" pitchFamily="34" charset="0"/>
              </a:rPr>
              <a:t>chunk</a:t>
            </a:r>
            <a:r>
              <a:rPr lang="de-CH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de-CH" dirty="0" err="1" smtClean="0">
                <a:latin typeface="Segoe UI" pitchFamily="34" charset="0"/>
                <a:cs typeface="Segoe UI" pitchFamily="34" charset="0"/>
              </a:rPr>
              <a:t>size</a:t>
            </a:r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r>
              <a:rPr lang="de-CH" dirty="0" smtClean="0">
                <a:latin typeface="Segoe UI" pitchFamily="34" charset="0"/>
                <a:cs typeface="Segoe UI" pitchFamily="34" charset="0"/>
              </a:rPr>
              <a:t>Beispiel ohne Skip, </a:t>
            </a:r>
            <a:r>
              <a:rPr lang="de-CH" dirty="0" err="1" smtClean="0">
                <a:latin typeface="Segoe UI" pitchFamily="34" charset="0"/>
                <a:cs typeface="Segoe UI" pitchFamily="34" charset="0"/>
              </a:rPr>
              <a:t>Retry</a:t>
            </a:r>
            <a:r>
              <a:rPr lang="de-CH" dirty="0" smtClean="0">
                <a:latin typeface="Segoe UI" pitchFamily="34" charset="0"/>
                <a:cs typeface="Segoe UI" pitchFamily="34" charset="0"/>
              </a:rPr>
              <a:t> Mechanismus</a:t>
            </a:r>
          </a:p>
          <a:p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r>
              <a:rPr lang="de-CH" dirty="0" smtClean="0">
                <a:latin typeface="Segoe UI" pitchFamily="34" charset="0"/>
                <a:cs typeface="Segoe UI" pitchFamily="34" charset="0"/>
              </a:rPr>
              <a:t>Falsch in Spring </a:t>
            </a:r>
            <a:r>
              <a:rPr lang="de-CH" dirty="0" err="1" smtClean="0">
                <a:latin typeface="Segoe UI" pitchFamily="34" charset="0"/>
                <a:cs typeface="Segoe UI" pitchFamily="34" charset="0"/>
              </a:rPr>
              <a:t>Dok</a:t>
            </a:r>
            <a:r>
              <a:rPr lang="de-CH" dirty="0" smtClean="0">
                <a:latin typeface="Segoe UI" pitchFamily="34" charset="0"/>
                <a:cs typeface="Segoe UI" pitchFamily="34" charset="0"/>
              </a:rPr>
              <a:t> und auch in </a:t>
            </a:r>
            <a:r>
              <a:rPr lang="de-CH" dirty="0" err="1" smtClean="0">
                <a:latin typeface="Segoe UI" pitchFamily="34" charset="0"/>
                <a:cs typeface="Segoe UI" pitchFamily="34" charset="0"/>
              </a:rPr>
              <a:t>JavaMagazin</a:t>
            </a:r>
            <a:r>
              <a:rPr lang="de-CH" dirty="0" smtClean="0">
                <a:latin typeface="Segoe UI" pitchFamily="34" charset="0"/>
                <a:cs typeface="Segoe UI" pitchFamily="34" charset="0"/>
              </a:rPr>
              <a:t> 2013/12 </a:t>
            </a: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 beides Mal das gleiche </a:t>
            </a:r>
            <a:r>
              <a:rPr lang="de-CH" dirty="0" err="1" smtClean="0">
                <a:latin typeface="Segoe UI" pitchFamily="34" charset="0"/>
                <a:cs typeface="Segoe UI" pitchFamily="34" charset="0"/>
                <a:sym typeface="Wingdings"/>
              </a:rPr>
              <a:t>Slide</a:t>
            </a:r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r>
              <a:rPr lang="de-CH" dirty="0" smtClean="0">
                <a:latin typeface="Segoe UI" pitchFamily="34" charset="0"/>
                <a:cs typeface="Segoe UI" pitchFamily="34" charset="0"/>
              </a:rPr>
              <a:t>Alles on Error/Skip wird </a:t>
            </a:r>
            <a:r>
              <a:rPr lang="de-CH" dirty="0" err="1" smtClean="0">
                <a:latin typeface="Segoe UI" pitchFamily="34" charset="0"/>
                <a:cs typeface="Segoe UI" pitchFamily="34" charset="0"/>
              </a:rPr>
              <a:t>commited</a:t>
            </a:r>
            <a:r>
              <a:rPr lang="de-CH" dirty="0" smtClean="0">
                <a:latin typeface="Segoe UI" pitchFamily="34" charset="0"/>
                <a:cs typeface="Segoe UI" pitchFamily="34" charset="0"/>
              </a:rPr>
              <a:t>!</a:t>
            </a:r>
          </a:p>
          <a:p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r>
              <a:rPr lang="de-CH" dirty="0" smtClean="0">
                <a:latin typeface="Segoe UI" pitchFamily="34" charset="0"/>
                <a:cs typeface="Segoe UI" pitchFamily="34" charset="0"/>
              </a:rPr>
              <a:t>Rollback ganzer Job muss ich selber implementieren</a:t>
            </a:r>
          </a:p>
          <a:p>
            <a:endParaRPr lang="de-CH" dirty="0" smtClean="0">
              <a:latin typeface="Segoe UI" pitchFamily="34" charset="0"/>
              <a:cs typeface="Segoe UI" pitchFamily="34" charset="0"/>
            </a:endParaRPr>
          </a:p>
          <a:p>
            <a:pPr marL="227777" indent="-227777">
              <a:buAutoNum type="arabicPeriod"/>
            </a:pP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 Trivadis</a:t>
            </a:r>
          </a:p>
          <a:p>
            <a:pPr marL="227777" indent="-227777">
              <a:buAutoNum type="arabicPeriod"/>
            </a:pP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 Kunde selber </a:t>
            </a:r>
          </a:p>
          <a:p>
            <a:endParaRPr lang="de-CH" dirty="0" smtClean="0">
              <a:latin typeface="Segoe UI" pitchFamily="34" charset="0"/>
              <a:cs typeface="Segoe UI" pitchFamily="34" charset="0"/>
              <a:sym typeface="Wingdings"/>
            </a:endParaRPr>
          </a:p>
          <a:p>
            <a:endParaRPr lang="de-CH" dirty="0" smtClean="0">
              <a:latin typeface="Segoe UI" pitchFamily="34" charset="0"/>
              <a:cs typeface="Segoe UI" pitchFamily="34" charset="0"/>
              <a:sym typeface="Wingdings"/>
            </a:endParaRPr>
          </a:p>
          <a:p>
            <a:r>
              <a:rPr lang="de-CH" b="1" dirty="0" smtClean="0">
                <a:latin typeface="Segoe UI" pitchFamily="34" charset="0"/>
                <a:cs typeface="Segoe UI" pitchFamily="34" charset="0"/>
                <a:sym typeface="Wingdings"/>
              </a:rPr>
              <a:t>Robust</a:t>
            </a: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: An </a:t>
            </a:r>
            <a:r>
              <a:rPr lang="de-CH" dirty="0" err="1" smtClean="0">
                <a:latin typeface="Segoe UI" pitchFamily="34" charset="0"/>
                <a:cs typeface="Segoe UI" pitchFamily="34" charset="0"/>
                <a:sym typeface="Wingdings"/>
              </a:rPr>
              <a:t>error</a:t>
            </a: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 </a:t>
            </a:r>
            <a:r>
              <a:rPr lang="de-CH" dirty="0" err="1" smtClean="0">
                <a:latin typeface="Segoe UI" pitchFamily="34" charset="0"/>
                <a:cs typeface="Segoe UI" pitchFamily="34" charset="0"/>
                <a:sym typeface="Wingdings"/>
              </a:rPr>
              <a:t>affects</a:t>
            </a: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 </a:t>
            </a:r>
            <a:r>
              <a:rPr lang="de-CH" dirty="0" err="1" smtClean="0">
                <a:latin typeface="Segoe UI" pitchFamily="34" charset="0"/>
                <a:cs typeface="Segoe UI" pitchFamily="34" charset="0"/>
                <a:sym typeface="Wingdings"/>
              </a:rPr>
              <a:t>only</a:t>
            </a: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 </a:t>
            </a:r>
            <a:r>
              <a:rPr lang="de-CH" dirty="0" err="1" smtClean="0">
                <a:latin typeface="Segoe UI" pitchFamily="34" charset="0"/>
                <a:cs typeface="Segoe UI" pitchFamily="34" charset="0"/>
                <a:sym typeface="Wingdings"/>
              </a:rPr>
              <a:t>the</a:t>
            </a: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 </a:t>
            </a:r>
            <a:r>
              <a:rPr lang="de-CH" dirty="0" err="1" smtClean="0">
                <a:latin typeface="Segoe UI" pitchFamily="34" charset="0"/>
                <a:cs typeface="Segoe UI" pitchFamily="34" charset="0"/>
                <a:sym typeface="Wingdings"/>
              </a:rPr>
              <a:t>current</a:t>
            </a: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 </a:t>
            </a:r>
            <a:r>
              <a:rPr lang="de-CH" dirty="0" err="1" smtClean="0">
                <a:latin typeface="Segoe UI" pitchFamily="34" charset="0"/>
                <a:cs typeface="Segoe UI" pitchFamily="34" charset="0"/>
                <a:sym typeface="Wingdings"/>
              </a:rPr>
              <a:t>chunk</a:t>
            </a:r>
            <a:r>
              <a:rPr lang="de-CH" dirty="0" smtClean="0">
                <a:latin typeface="Segoe UI" pitchFamily="34" charset="0"/>
                <a:cs typeface="Segoe UI" pitchFamily="34" charset="0"/>
                <a:sym typeface="Wingdings"/>
              </a:rPr>
              <a:t>, not all </a:t>
            </a:r>
            <a:r>
              <a:rPr lang="de-CH" dirty="0" err="1" smtClean="0">
                <a:latin typeface="Segoe UI" pitchFamily="34" charset="0"/>
                <a:cs typeface="Segoe UI" pitchFamily="34" charset="0"/>
                <a:sym typeface="Wingdings"/>
              </a:rPr>
              <a:t>items</a:t>
            </a:r>
            <a:endParaRPr lang="de-CH" dirty="0" smtClean="0">
              <a:latin typeface="Segoe UI" pitchFamily="34" charset="0"/>
              <a:cs typeface="Segoe UI" pitchFamily="34" charset="0"/>
              <a:sym typeface="Wingdings"/>
            </a:endParaRPr>
          </a:p>
          <a:p>
            <a:endParaRPr lang="de-CH" dirty="0" smtClean="0">
              <a:latin typeface="Segoe UI" pitchFamily="34" charset="0"/>
              <a:cs typeface="Segoe UI" pitchFamily="34" charset="0"/>
              <a:sym typeface="Wingdings"/>
            </a:endParaRPr>
          </a:p>
          <a:p>
            <a:r>
              <a:rPr lang="de-CH" dirty="0" smtClean="0"/>
              <a:t>http://</a:t>
            </a:r>
            <a:r>
              <a:rPr lang="de-CH" dirty="0" err="1" smtClean="0"/>
              <a:t>docs.spring.io</a:t>
            </a:r>
            <a:r>
              <a:rPr lang="de-CH" dirty="0" smtClean="0"/>
              <a:t>/spring-batch/</a:t>
            </a:r>
            <a:r>
              <a:rPr lang="de-CH" dirty="0" err="1" smtClean="0"/>
              <a:t>reference</a:t>
            </a:r>
            <a:r>
              <a:rPr lang="de-CH" dirty="0" smtClean="0"/>
              <a:t>/</a:t>
            </a:r>
            <a:r>
              <a:rPr lang="de-CH" dirty="0" err="1" smtClean="0"/>
              <a:t>html</a:t>
            </a:r>
            <a:r>
              <a:rPr lang="de-CH" dirty="0" smtClean="0"/>
              <a:t>/</a:t>
            </a:r>
            <a:r>
              <a:rPr lang="de-CH" dirty="0" err="1" smtClean="0"/>
              <a:t>configureStep.html</a:t>
            </a:r>
            <a:endParaRPr lang="de-CH" dirty="0" smtClean="0"/>
          </a:p>
          <a:p>
            <a:r>
              <a:rPr lang="de-CH" dirty="0" smtClean="0">
                <a:latin typeface="Segoe UI" pitchFamily="34" charset="0"/>
                <a:cs typeface="Segoe UI" pitchFamily="34" charset="0"/>
              </a:rPr>
              <a:t>https://</a:t>
            </a:r>
            <a:r>
              <a:rPr lang="de-CH" dirty="0" err="1" smtClean="0">
                <a:latin typeface="Segoe UI" pitchFamily="34" charset="0"/>
                <a:cs typeface="Segoe UI" pitchFamily="34" charset="0"/>
              </a:rPr>
              <a:t>blog.codecentric.de</a:t>
            </a:r>
            <a:r>
              <a:rPr lang="de-CH" dirty="0" smtClean="0">
                <a:latin typeface="Segoe UI" pitchFamily="34" charset="0"/>
                <a:cs typeface="Segoe UI" pitchFamily="34" charset="0"/>
              </a:rPr>
              <a:t>/en/2012/03/transactions-in-spring-batch-part-1-the-basics/</a:t>
            </a:r>
          </a:p>
          <a:p>
            <a:endParaRPr lang="de-CH" dirty="0" smtClean="0">
              <a:latin typeface="Segoe UI" pitchFamily="34" charset="0"/>
              <a:cs typeface="Segoe UI" pitchFamily="34" charset="0"/>
              <a:sym typeface="Wingding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7089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Die Verarbeitungszeit</a:t>
            </a:r>
            <a:r>
              <a:rPr lang="de-CH" baseline="0" dirty="0" smtClean="0"/>
              <a:t> erhöht sich pro Fehler um die </a:t>
            </a:r>
            <a:r>
              <a:rPr lang="de-CH" baseline="0" dirty="0" err="1" smtClean="0"/>
              <a:t>chunk</a:t>
            </a:r>
            <a:r>
              <a:rPr lang="de-CH" baseline="0" dirty="0" smtClean="0"/>
              <a:t>-size * </a:t>
            </a:r>
            <a:r>
              <a:rPr lang="de-CH" baseline="0" dirty="0" err="1" smtClean="0"/>
              <a:t>duration</a:t>
            </a:r>
            <a:r>
              <a:rPr lang="de-CH" baseline="0" dirty="0" smtClean="0"/>
              <a:t> (20ms)</a:t>
            </a:r>
          </a:p>
          <a:p>
            <a:endParaRPr lang="de-CH" baseline="0" dirty="0" smtClean="0"/>
          </a:p>
          <a:p>
            <a:r>
              <a:rPr lang="de-CH" baseline="0" dirty="0" smtClean="0"/>
              <a:t>Viele Fehler im Writer führen zu </a:t>
            </a:r>
            <a:r>
              <a:rPr lang="de-CH" baseline="0" dirty="0" err="1" smtClean="0"/>
              <a:t>performance</a:t>
            </a:r>
            <a:r>
              <a:rPr lang="de-CH" baseline="0" dirty="0" smtClean="0"/>
              <a:t> Verlust, deshalb im </a:t>
            </a:r>
            <a:r>
              <a:rPr lang="de-CH" baseline="0" dirty="0" err="1" smtClean="0"/>
              <a:t>processor</a:t>
            </a:r>
            <a:r>
              <a:rPr lang="de-CH" baseline="0" dirty="0" smtClean="0"/>
              <a:t> so viel wie möglich validieren</a:t>
            </a:r>
          </a:p>
          <a:p>
            <a:endParaRPr lang="de-CH" baseline="0" dirty="0" smtClean="0"/>
          </a:p>
          <a:p>
            <a:r>
              <a:rPr lang="de-CH" baseline="0" dirty="0" smtClean="0"/>
              <a:t>Ohne Skip / </a:t>
            </a:r>
            <a:r>
              <a:rPr lang="de-CH" baseline="0" dirty="0" err="1" smtClean="0"/>
              <a:t>Retry</a:t>
            </a:r>
            <a:r>
              <a:rPr lang="de-CH" baseline="0" dirty="0" smtClean="0"/>
              <a:t>  </a:t>
            </a:r>
            <a:r>
              <a:rPr lang="de-CH" baseline="0" dirty="0" smtClean="0">
                <a:sym typeface="Wingdings"/>
              </a:rPr>
              <a:t> die Filter für Skip werden natürlich </a:t>
            </a:r>
            <a:r>
              <a:rPr lang="de-CH" baseline="0" dirty="0" err="1" smtClean="0">
                <a:sym typeface="Wingdings"/>
              </a:rPr>
              <a:t>trozdem</a:t>
            </a:r>
            <a:r>
              <a:rPr lang="de-CH" baseline="0" dirty="0" smtClean="0">
                <a:sym typeface="Wingdings"/>
              </a:rPr>
              <a:t> durchlaufen</a:t>
            </a:r>
            <a:endParaRPr lang="de-CH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83530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Bulletproof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job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err="1" smtClean="0"/>
              <a:t>Restart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Geht</a:t>
            </a:r>
            <a:r>
              <a:rPr lang="de-DE" baseline="0" dirty="0" smtClean="0"/>
              <a:t> nur mit Sourcing und Status auf den Input Rekords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 (</a:t>
            </a:r>
            <a:r>
              <a:rPr lang="de-CH" dirty="0" smtClean="0"/>
              <a:t>Mit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Staging</a:t>
            </a:r>
            <a:r>
              <a:rPr lang="de-CH" baseline="0" dirty="0" smtClean="0"/>
              <a:t> Table können Readers </a:t>
            </a:r>
            <a:r>
              <a:rPr lang="de-CH" baseline="0" dirty="0" err="1" smtClean="0"/>
              <a:t>Stateless</a:t>
            </a:r>
            <a:r>
              <a:rPr lang="de-CH" baseline="0" dirty="0" smtClean="0"/>
              <a:t> sein, kein </a:t>
            </a:r>
            <a:r>
              <a:rPr lang="de-CH" baseline="0" dirty="0" err="1" smtClean="0"/>
              <a:t>ItemStream</a:t>
            </a:r>
            <a:r>
              <a:rPr lang="de-CH" baseline="0" dirty="0" smtClean="0"/>
              <a:t> notwendig der letzte gelesene Zeile speichert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Operator macht den </a:t>
            </a:r>
            <a:r>
              <a:rPr lang="de-DE" baseline="0" dirty="0" err="1" smtClean="0"/>
              <a:t>restart</a:t>
            </a:r>
            <a:r>
              <a:rPr lang="de-DE" baseline="0" dirty="0" smtClean="0"/>
              <a:t> über:</a:t>
            </a:r>
          </a:p>
          <a:p>
            <a:r>
              <a:rPr lang="de-DE" baseline="0" dirty="0" smtClean="0"/>
              <a:t>-Spring Batch Admin (umgeht </a:t>
            </a:r>
            <a:r>
              <a:rPr lang="de-DE" baseline="0" dirty="0" err="1" smtClean="0"/>
              <a:t>JobControl</a:t>
            </a:r>
            <a:r>
              <a:rPr lang="de-DE" baseline="0" dirty="0" smtClean="0"/>
              <a:t>)</a:t>
            </a:r>
          </a:p>
          <a:p>
            <a:r>
              <a:rPr lang="de-DE" baseline="0" dirty="0" smtClean="0"/>
              <a:t>-eigene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JobLauncher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Partitioning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reader</a:t>
            </a:r>
            <a:r>
              <a:rPr lang="de-DE" baseline="0" dirty="0" smtClean="0"/>
              <a:t> haben angepasste SQL </a:t>
            </a:r>
            <a:r>
              <a:rPr lang="de-DE" baseline="0" dirty="0" err="1" smtClean="0"/>
              <a:t>statements</a:t>
            </a:r>
            <a:r>
              <a:rPr lang="de-DE" baseline="0" dirty="0" smtClean="0"/>
              <a:t> die nur die aktiven Rekords berücksichtigen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Achtung: </a:t>
            </a:r>
            <a:r>
              <a:rPr lang="de-DE" baseline="0" dirty="0" err="1" smtClean="0"/>
              <a:t>restart</a:t>
            </a:r>
            <a:r>
              <a:rPr lang="de-DE" baseline="0" dirty="0" smtClean="0"/>
              <a:t> mit abhängigen Daten!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8144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Konfiguartion</a:t>
            </a:r>
            <a:endParaRPr lang="de-DE" dirty="0" smtClean="0"/>
          </a:p>
          <a:p>
            <a:r>
              <a:rPr lang="de-DE" dirty="0" smtClean="0"/>
              <a:t>-Job </a:t>
            </a:r>
          </a:p>
          <a:p>
            <a:r>
              <a:rPr lang="de-DE" dirty="0" smtClean="0"/>
              <a:t> +</a:t>
            </a:r>
            <a:r>
              <a:rPr lang="de-DE" dirty="0" err="1" smtClean="0"/>
              <a:t>resartable</a:t>
            </a:r>
            <a:endParaRPr lang="de-DE" dirty="0" smtClean="0"/>
          </a:p>
          <a:p>
            <a:r>
              <a:rPr lang="de-DE" dirty="0" smtClean="0"/>
              <a:t> +start-limit</a:t>
            </a:r>
            <a:r>
              <a:rPr lang="de-DE" baseline="0" dirty="0" smtClean="0"/>
              <a:t>  </a:t>
            </a:r>
            <a:r>
              <a:rPr lang="de-DE" baseline="0" dirty="0" err="1" smtClean="0"/>
              <a:t>z.B</a:t>
            </a:r>
            <a:r>
              <a:rPr lang="de-DE" baseline="0" dirty="0" smtClean="0"/>
              <a:t> nur 5 Mal</a:t>
            </a:r>
            <a:endParaRPr lang="de-DE" dirty="0" smtClean="0"/>
          </a:p>
          <a:p>
            <a:r>
              <a:rPr lang="de-DE" dirty="0" smtClean="0"/>
              <a:t>-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</a:p>
          <a:p>
            <a:r>
              <a:rPr lang="de-DE" dirty="0" smtClean="0"/>
              <a:t> +</a:t>
            </a:r>
            <a:r>
              <a:rPr lang="de-DE" dirty="0" err="1" smtClean="0"/>
              <a:t>allow</a:t>
            </a:r>
            <a:r>
              <a:rPr lang="de-DE" dirty="0" smtClean="0"/>
              <a:t>-start-</a:t>
            </a:r>
            <a:r>
              <a:rPr lang="de-DE" dirty="0" err="1" smtClean="0"/>
              <a:t>if</a:t>
            </a:r>
            <a:r>
              <a:rPr lang="de-DE" dirty="0" smtClean="0"/>
              <a:t>-</a:t>
            </a:r>
            <a:r>
              <a:rPr lang="de-DE" dirty="0" err="1" smtClean="0"/>
              <a:t>compllite</a:t>
            </a:r>
            <a:r>
              <a:rPr lang="de-DE" dirty="0" smtClean="0"/>
              <a:t> (oder so </a:t>
            </a:r>
            <a:r>
              <a:rPr lang="de-DE" dirty="0" err="1" smtClean="0"/>
              <a:t>ähndlich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baseline="0" dirty="0" smtClean="0"/>
              <a:t> in DB:</a:t>
            </a:r>
          </a:p>
          <a:p>
            <a:r>
              <a:rPr lang="de-DE" baseline="0" dirty="0" smtClean="0"/>
              <a:t>-JSON </a:t>
            </a:r>
            <a:r>
              <a:rPr lang="de-DE" baseline="0" dirty="0" err="1" smtClean="0"/>
              <a:t>serialisiert</a:t>
            </a:r>
            <a:endParaRPr lang="de-DE" baseline="0" dirty="0" smtClean="0"/>
          </a:p>
          <a:p>
            <a:r>
              <a:rPr lang="de-DE" baseline="0" dirty="0" smtClean="0"/>
              <a:t>-Achtung bei </a:t>
            </a:r>
            <a:r>
              <a:rPr lang="de-DE" baseline="0" dirty="0" err="1" smtClean="0"/>
              <a:t>refactoring</a:t>
            </a:r>
            <a:endParaRPr lang="de-DE" baseline="0" dirty="0" smtClean="0"/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Cleanup</a:t>
            </a:r>
            <a:r>
              <a:rPr lang="de-DE" baseline="0" dirty="0" smtClean="0"/>
              <a:t> der Batch Tabellen</a:t>
            </a:r>
          </a:p>
          <a:p>
            <a:r>
              <a:rPr lang="de-DE" baseline="0" dirty="0" smtClean="0"/>
              <a:t>-DB Änderung zwischen 2.1 und 2.2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Prefix</a:t>
            </a:r>
            <a:r>
              <a:rPr lang="de-DE" baseline="0" dirty="0" smtClean="0"/>
              <a:t> kann gewählt werden.</a:t>
            </a:r>
          </a:p>
          <a:p>
            <a:r>
              <a:rPr lang="de-DE" baseline="0" dirty="0" smtClean="0"/>
              <a:t>Ansonsten müssen die Namen übernommen werden (Namenskonvention der Firma=</a:t>
            </a:r>
          </a:p>
          <a:p>
            <a:endParaRPr lang="de-DE" baseline="0" dirty="0" smtClean="0"/>
          </a:p>
          <a:p>
            <a:r>
              <a:rPr lang="de-DE" baseline="0" dirty="0" smtClean="0"/>
              <a:t>Achtung: </a:t>
            </a:r>
            <a:r>
              <a:rPr lang="de-DE" baseline="0" dirty="0" err="1" smtClean="0"/>
              <a:t>Serialisierte</a:t>
            </a:r>
            <a:r>
              <a:rPr lang="de-DE" baseline="0" dirty="0" smtClean="0"/>
              <a:t> Objekte in </a:t>
            </a:r>
            <a:r>
              <a:rPr lang="de-DE" baseline="0" dirty="0" err="1" smtClean="0"/>
              <a:t>Context</a:t>
            </a:r>
            <a:r>
              <a:rPr lang="de-DE" baseline="0" dirty="0" smtClean="0"/>
              <a:t> Tabellen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Ob Jobs am laufen sind finde ich nur über das Repository raus. Es gibt keine Möglichkeit das über das Memory zu tun.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Skripts für:</a:t>
            </a:r>
          </a:p>
          <a:p>
            <a:pPr marL="170833" indent="-170833">
              <a:buFont typeface="Arial"/>
              <a:buChar char="•"/>
            </a:pPr>
            <a:r>
              <a:rPr lang="de-DE" baseline="0" dirty="0" smtClean="0"/>
              <a:t>DB2</a:t>
            </a:r>
          </a:p>
          <a:p>
            <a:pPr marL="170833" indent="-170833">
              <a:buFont typeface="Arial"/>
              <a:buChar char="•"/>
            </a:pPr>
            <a:r>
              <a:rPr lang="de-DE" baseline="0" dirty="0" smtClean="0"/>
              <a:t>Derby</a:t>
            </a:r>
          </a:p>
          <a:p>
            <a:pPr marL="170833" indent="-170833">
              <a:buFont typeface="Arial"/>
              <a:buChar char="•"/>
            </a:pPr>
            <a:r>
              <a:rPr lang="de-DE" baseline="0" dirty="0" smtClean="0"/>
              <a:t>HSQL</a:t>
            </a:r>
          </a:p>
          <a:p>
            <a:pPr marL="170833" indent="-170833">
              <a:buFont typeface="Arial"/>
              <a:buChar char="•"/>
            </a:pPr>
            <a:r>
              <a:rPr lang="de-DE" baseline="0" dirty="0" smtClean="0"/>
              <a:t>Oracle</a:t>
            </a:r>
          </a:p>
          <a:p>
            <a:pPr marL="170833" indent="-170833">
              <a:buFont typeface="Arial"/>
              <a:buChar char="•"/>
            </a:pPr>
            <a:r>
              <a:rPr lang="de-DE" baseline="0" dirty="0" err="1" smtClean="0"/>
              <a:t>SqlServer</a:t>
            </a:r>
            <a:endParaRPr lang="de-DE" baseline="0" dirty="0" smtClean="0"/>
          </a:p>
          <a:p>
            <a:pPr marL="170833" indent="-170833">
              <a:buFont typeface="Arial"/>
              <a:buChar char="•"/>
            </a:pPr>
            <a:r>
              <a:rPr lang="de-DE" baseline="0" dirty="0" err="1" smtClean="0"/>
              <a:t>Sybase</a:t>
            </a:r>
            <a:endParaRPr lang="de-DE" baseline="0" dirty="0" smtClean="0"/>
          </a:p>
          <a:p>
            <a:pPr marL="170833" indent="-170833">
              <a:buFont typeface="Arial"/>
              <a:buChar char="•"/>
            </a:pPr>
            <a:endParaRPr lang="de-DE" baseline="0" dirty="0" smtClean="0"/>
          </a:p>
          <a:p>
            <a:pPr marL="170833" indent="-170833">
              <a:buFont typeface="Arial"/>
              <a:buChar char="•"/>
            </a:pPr>
            <a:r>
              <a:rPr lang="de-DE" dirty="0" smtClean="0"/>
              <a:t>http://</a:t>
            </a:r>
            <a:r>
              <a:rPr lang="de-DE" dirty="0" err="1" smtClean="0"/>
              <a:t>docs.spring.io</a:t>
            </a:r>
            <a:r>
              <a:rPr lang="de-DE" dirty="0" smtClean="0"/>
              <a:t>/spring-batch/</a:t>
            </a:r>
            <a:r>
              <a:rPr lang="de-DE" dirty="0" err="1" smtClean="0"/>
              <a:t>reference</a:t>
            </a:r>
            <a:r>
              <a:rPr lang="de-DE" dirty="0" smtClean="0"/>
              <a:t>/</a:t>
            </a:r>
            <a:r>
              <a:rPr lang="de-DE" dirty="0" err="1" smtClean="0"/>
              <a:t>html</a:t>
            </a:r>
            <a:r>
              <a:rPr lang="de-DE" dirty="0" smtClean="0"/>
              <a:t>/</a:t>
            </a:r>
            <a:r>
              <a:rPr lang="de-DE" dirty="0" err="1" smtClean="0"/>
              <a:t>metaDataSchema.html</a:t>
            </a:r>
            <a:endParaRPr lang="de-DE" dirty="0" smtClean="0"/>
          </a:p>
          <a:p>
            <a:pPr marL="170833" indent="-170833">
              <a:buFont typeface="Arial"/>
              <a:buChar char="•"/>
            </a:pPr>
            <a:endParaRPr lang="de-DE" dirty="0" smtClean="0"/>
          </a:p>
          <a:p>
            <a:pPr marL="170833" indent="-170833">
              <a:buFont typeface="Arial"/>
              <a:buChar char="•"/>
            </a:pPr>
            <a:r>
              <a:rPr lang="de-DE" dirty="0" err="1" smtClean="0"/>
              <a:t>Serializing</a:t>
            </a:r>
            <a:endParaRPr lang="de-DE" dirty="0" smtClean="0"/>
          </a:p>
          <a:p>
            <a:pPr marL="341666" lvl="1" indent="-170833">
              <a:buFont typeface="Arial"/>
              <a:buChar char="•"/>
            </a:pPr>
            <a:r>
              <a:rPr lang="de-DE" dirty="0" smtClean="0"/>
              <a:t>Basiert auf Jackson, wird</a:t>
            </a:r>
            <a:r>
              <a:rPr lang="de-DE" baseline="0" dirty="0" smtClean="0"/>
              <a:t> in JSON </a:t>
            </a:r>
            <a:r>
              <a:rPr lang="de-DE" baseline="0" dirty="0" err="1" smtClean="0"/>
              <a:t>serialisiert</a:t>
            </a:r>
            <a:endParaRPr lang="de-DE" dirty="0" smtClean="0"/>
          </a:p>
          <a:p>
            <a:pPr marL="341666" lvl="1" indent="-170833">
              <a:buFont typeface="Arial"/>
              <a:buChar char="•"/>
            </a:pPr>
            <a:r>
              <a:rPr lang="de-DE" dirty="0" err="1" smtClean="0"/>
              <a:t>renaming</a:t>
            </a:r>
            <a:r>
              <a:rPr lang="de-DE" baseline="0" dirty="0" smtClean="0"/>
              <a:t> der Klassen, </a:t>
            </a:r>
            <a:r>
              <a:rPr lang="de-DE" baseline="0" dirty="0" err="1" smtClean="0"/>
              <a:t>Packete</a:t>
            </a:r>
            <a:r>
              <a:rPr lang="de-DE" baseline="0" dirty="0" smtClean="0"/>
              <a:t> ist ein Problem</a:t>
            </a:r>
          </a:p>
          <a:p>
            <a:pPr marL="341666" lvl="1" indent="-170833">
              <a:buFont typeface="Arial"/>
              <a:buChar char="•"/>
            </a:pPr>
            <a:r>
              <a:rPr lang="de-DE" baseline="0" dirty="0" smtClean="0"/>
              <a:t>Zyklische Abhängigkeiten sind ein Problem von Jackson</a:t>
            </a:r>
          </a:p>
          <a:p>
            <a:pPr marL="341666" lvl="1" indent="-170833">
              <a:buFont typeface="Arial"/>
              <a:buChar char="•"/>
            </a:pPr>
            <a:endParaRPr lang="de-DE" baseline="0" dirty="0" smtClean="0"/>
          </a:p>
          <a:p>
            <a:pPr marL="170833" indent="-170833">
              <a:buFont typeface="Arial"/>
              <a:buChar char="•"/>
            </a:pPr>
            <a:r>
              <a:rPr lang="de-DE" baseline="0" dirty="0" err="1" smtClean="0"/>
              <a:t>Cleanup</a:t>
            </a:r>
            <a:r>
              <a:rPr lang="de-DE" baseline="0" dirty="0" smtClean="0"/>
              <a:t> muss selber implementiert werden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8144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Skip</a:t>
            </a:r>
            <a:r>
              <a:rPr lang="de-DE" baseline="0" dirty="0" smtClean="0"/>
              <a:t> entweder über die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Konfiguration oder mit eigenen </a:t>
            </a:r>
            <a:r>
              <a:rPr lang="de-DE" baseline="0" dirty="0" err="1" smtClean="0"/>
              <a:t>SkipListener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Retry</a:t>
            </a:r>
            <a:r>
              <a:rPr lang="de-DE" baseline="0" dirty="0" smtClean="0"/>
              <a:t> nach DB Lock </a:t>
            </a:r>
            <a:r>
              <a:rPr lang="de-DE" baseline="0" dirty="0" err="1" smtClean="0"/>
              <a:t>exception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8144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Spring Batch Admin Error </a:t>
            </a:r>
            <a:r>
              <a:rPr lang="de-DE" dirty="0" err="1" smtClean="0"/>
              <a:t>Stack</a:t>
            </a:r>
            <a:r>
              <a:rPr lang="de-DE" dirty="0" smtClean="0"/>
              <a:t> zeigt keine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cause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814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</a:t>
            </a:fld>
            <a:endParaRPr lang="en-US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endParaRPr lang="de-CH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53681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Pro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Listener</a:t>
            </a:r>
            <a:r>
              <a:rPr lang="de-DE" dirty="0" smtClean="0"/>
              <a:t> </a:t>
            </a:r>
            <a:r>
              <a:rPr lang="de-DE" dirty="0" err="1" smtClean="0"/>
              <a:t>regisitieren</a:t>
            </a:r>
            <a:endParaRPr lang="de-DE" dirty="0" smtClean="0"/>
          </a:p>
          <a:p>
            <a:pPr defTabSz="911108">
              <a:spcBef>
                <a:spcPts val="1196"/>
              </a:spcBef>
              <a:defRPr/>
            </a:pPr>
            <a:r>
              <a:rPr lang="de-DE" baseline="0" dirty="0" err="1" smtClean="0"/>
              <a:t>Listener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depends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LogLevel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Achtung:</a:t>
            </a:r>
          </a:p>
          <a:p>
            <a:r>
              <a:rPr lang="de-DE" dirty="0" smtClean="0"/>
              <a:t>Error</a:t>
            </a:r>
            <a:r>
              <a:rPr lang="de-DE" baseline="0" dirty="0" smtClean="0"/>
              <a:t> wird 2 mal </a:t>
            </a:r>
            <a:r>
              <a:rPr lang="de-DE" baseline="0" dirty="0" err="1" smtClean="0"/>
              <a:t>aufgefufen</a:t>
            </a:r>
            <a:endParaRPr lang="de-DE" dirty="0" smtClean="0"/>
          </a:p>
          <a:p>
            <a:r>
              <a:rPr lang="de-DE" dirty="0" smtClean="0"/>
              <a:t>Im</a:t>
            </a:r>
            <a:r>
              <a:rPr lang="de-DE" baseline="0" dirty="0" smtClean="0"/>
              <a:t> fall eines </a:t>
            </a:r>
            <a:r>
              <a:rPr lang="de-DE" baseline="0" dirty="0" err="1" smtClean="0"/>
              <a:t>error</a:t>
            </a:r>
            <a:r>
              <a:rPr lang="de-DE" baseline="0" dirty="0" smtClean="0"/>
              <a:t> im </a:t>
            </a:r>
            <a:r>
              <a:rPr lang="de-DE" baseline="0" dirty="0" err="1" smtClean="0"/>
              <a:t>writer</a:t>
            </a:r>
            <a:r>
              <a:rPr lang="de-DE" baseline="0" dirty="0" smtClean="0"/>
              <a:t> ist die Info Message aus dem Read oder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 bereits geloggt!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 nach Transaktionsgrenze ist auch INFO geloggt, obwohl es </a:t>
            </a:r>
            <a:r>
              <a:rPr lang="de-DE" baseline="0" dirty="0" err="1" smtClean="0"/>
              <a:t>danch</a:t>
            </a:r>
            <a:r>
              <a:rPr lang="de-DE" baseline="0" dirty="0" smtClean="0"/>
              <a:t> vielleicht einen Fehler gegeben hat!</a:t>
            </a:r>
          </a:p>
          <a:p>
            <a:endParaRPr lang="de-DE" baseline="0" dirty="0" smtClean="0"/>
          </a:p>
          <a:p>
            <a:r>
              <a:rPr lang="de-DE" baseline="0" dirty="0" smtClean="0"/>
              <a:t>2 </a:t>
            </a:r>
            <a:r>
              <a:rPr lang="de-DE" baseline="0" dirty="0" err="1" smtClean="0"/>
              <a:t>calls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error</a:t>
            </a:r>
            <a:r>
              <a:rPr lang="de-DE" baseline="0" dirty="0" smtClean="0"/>
              <a:t> haben wir bereits gesehen</a:t>
            </a:r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8144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Decision</a:t>
            </a:r>
            <a:r>
              <a:rPr lang="de-DE" dirty="0" smtClean="0"/>
              <a:t> on </a:t>
            </a:r>
            <a:r>
              <a:rPr lang="de-DE" dirty="0" err="1" smtClean="0"/>
              <a:t>StepExit</a:t>
            </a:r>
            <a:r>
              <a:rPr lang="de-DE" baseline="0" dirty="0" smtClean="0"/>
              <a:t> Status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814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wird die originale </a:t>
            </a:r>
            <a:r>
              <a:rPr lang="de-DE" dirty="0" err="1" smtClean="0"/>
              <a:t>Jobconfiguration</a:t>
            </a:r>
            <a:r>
              <a:rPr lang="de-DE" dirty="0" smtClean="0"/>
              <a:t> verwendet</a:t>
            </a:r>
          </a:p>
          <a:p>
            <a:endParaRPr lang="de-DE" dirty="0" smtClean="0"/>
          </a:p>
          <a:p>
            <a:r>
              <a:rPr lang="de-DE" dirty="0" smtClean="0"/>
              <a:t>Anpassungen in:</a:t>
            </a:r>
          </a:p>
          <a:p>
            <a:r>
              <a:rPr lang="de-DE" dirty="0" smtClean="0"/>
              <a:t>-</a:t>
            </a:r>
            <a:r>
              <a:rPr lang="de-DE" dirty="0" err="1" smtClean="0"/>
              <a:t>Partitioner</a:t>
            </a:r>
            <a:endParaRPr lang="de-DE" dirty="0" smtClean="0"/>
          </a:p>
          <a:p>
            <a:r>
              <a:rPr lang="de-DE" dirty="0" smtClean="0"/>
              <a:t>-Reader</a:t>
            </a:r>
          </a:p>
          <a:p>
            <a:r>
              <a:rPr lang="de-DE" dirty="0" smtClean="0"/>
              <a:t>-</a:t>
            </a:r>
            <a:r>
              <a:rPr lang="de-DE" dirty="0" err="1" smtClean="0"/>
              <a:t>Processor</a:t>
            </a:r>
            <a:endParaRPr lang="de-DE" dirty="0" smtClean="0"/>
          </a:p>
          <a:p>
            <a:r>
              <a:rPr lang="de-DE" dirty="0" smtClean="0"/>
              <a:t>-Writer</a:t>
            </a:r>
          </a:p>
          <a:p>
            <a:endParaRPr lang="de-DE" dirty="0" smtClean="0"/>
          </a:p>
          <a:p>
            <a:r>
              <a:rPr lang="de-DE" dirty="0" smtClean="0"/>
              <a:t>Ab 2.2 non-</a:t>
            </a:r>
            <a:r>
              <a:rPr lang="de-DE" dirty="0" err="1" smtClean="0"/>
              <a:t>identifiying</a:t>
            </a:r>
            <a:r>
              <a:rPr lang="de-DE" dirty="0" smtClean="0"/>
              <a:t> Job Parameter</a:t>
            </a:r>
            <a:r>
              <a:rPr lang="de-DE" baseline="0" dirty="0" smtClean="0"/>
              <a:t> z.B. für EXPLAIN_PLAN </a:t>
            </a:r>
            <a:r>
              <a:rPr lang="de-DE" baseline="0" dirty="0" err="1" smtClean="0"/>
              <a:t>mode</a:t>
            </a:r>
            <a:endParaRPr lang="de-DE" baseline="0" dirty="0" smtClean="0"/>
          </a:p>
          <a:p>
            <a:r>
              <a:rPr lang="de-DE" baseline="0" dirty="0" smtClean="0">
                <a:sym typeface="Wingdings"/>
              </a:rPr>
              <a:t> Nützt uns nichts , da wir für den EXPLAIN_PLAN </a:t>
            </a:r>
            <a:r>
              <a:rPr lang="de-DE" baseline="0" dirty="0" err="1" smtClean="0">
                <a:sym typeface="Wingdings"/>
              </a:rPr>
              <a:t>mode</a:t>
            </a:r>
            <a:r>
              <a:rPr lang="de-DE" baseline="0" dirty="0" smtClean="0">
                <a:sym typeface="Wingdings"/>
              </a:rPr>
              <a:t> eine neue </a:t>
            </a:r>
            <a:r>
              <a:rPr lang="de-DE" baseline="0" dirty="0" err="1" smtClean="0">
                <a:sym typeface="Wingdings"/>
              </a:rPr>
              <a:t>JobInstance</a:t>
            </a:r>
            <a:r>
              <a:rPr lang="de-DE" baseline="0" dirty="0" smtClean="0">
                <a:sym typeface="Wingdings"/>
              </a:rPr>
              <a:t> brauchen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8144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Mail OK:</a:t>
            </a:r>
          </a:p>
          <a:p>
            <a:r>
              <a:rPr lang="de-DE" dirty="0" smtClean="0"/>
              <a:t>-</a:t>
            </a:r>
            <a:r>
              <a:rPr lang="de-DE" dirty="0" err="1" smtClean="0"/>
              <a:t>summary</a:t>
            </a:r>
            <a:r>
              <a:rPr lang="de-DE" dirty="0" smtClean="0"/>
              <a:t> (Anzahl</a:t>
            </a:r>
            <a:r>
              <a:rPr lang="de-DE" baseline="0" dirty="0" smtClean="0"/>
              <a:t> OK, WARN, ERROR)</a:t>
            </a:r>
          </a:p>
          <a:p>
            <a:endParaRPr lang="de-DE" baseline="0" dirty="0" smtClean="0"/>
          </a:p>
          <a:p>
            <a:r>
              <a:rPr lang="de-DE" baseline="0" dirty="0" smtClean="0"/>
              <a:t>Mail Error:</a:t>
            </a:r>
          </a:p>
          <a:p>
            <a:r>
              <a:rPr lang="de-DE" baseline="0" dirty="0" smtClean="0"/>
              <a:t>-Geht nur im ERROR Fall an den Operator</a:t>
            </a:r>
          </a:p>
          <a:p>
            <a:endParaRPr lang="de-DE" baseline="0" dirty="0" smtClean="0"/>
          </a:p>
          <a:p>
            <a:r>
              <a:rPr lang="de-DE" baseline="0" dirty="0" smtClean="0"/>
              <a:t>UI:</a:t>
            </a:r>
          </a:p>
          <a:p>
            <a:r>
              <a:rPr lang="de-DE" baseline="0" dirty="0" smtClean="0"/>
              <a:t>-Detail zu Summary gem. Mail</a:t>
            </a:r>
          </a:p>
          <a:p>
            <a:endParaRPr lang="de-DE" baseline="0" dirty="0" smtClean="0"/>
          </a:p>
          <a:p>
            <a:r>
              <a:rPr lang="de-DE" baseline="0" dirty="0" smtClean="0"/>
              <a:t>UI </a:t>
            </a:r>
            <a:r>
              <a:rPr lang="de-DE" baseline="0" dirty="0" err="1" smtClean="0"/>
              <a:t>Explain</a:t>
            </a:r>
            <a:r>
              <a:rPr lang="de-DE" baseline="0" dirty="0" smtClean="0"/>
              <a:t> plane:</a:t>
            </a:r>
          </a:p>
          <a:p>
            <a:r>
              <a:rPr lang="de-DE" baseline="0" dirty="0" smtClean="0"/>
              <a:t>-start/</a:t>
            </a:r>
            <a:r>
              <a:rPr lang="de-DE" baseline="0" dirty="0" err="1" smtClean="0"/>
              <a:t>view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Spring Batch Admin:</a:t>
            </a:r>
          </a:p>
          <a:p>
            <a:r>
              <a:rPr lang="de-DE" baseline="0" dirty="0" smtClean="0"/>
              <a:t>-view</a:t>
            </a:r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restart</a:t>
            </a:r>
            <a:endParaRPr lang="de-DE" baseline="0" dirty="0" smtClean="0"/>
          </a:p>
          <a:p>
            <a:r>
              <a:rPr lang="de-DE" baseline="0" dirty="0" smtClean="0"/>
              <a:t>-performance </a:t>
            </a:r>
            <a:r>
              <a:rPr lang="de-DE" baseline="0" dirty="0" err="1" smtClean="0"/>
              <a:t>analyse</a:t>
            </a:r>
            <a:r>
              <a:rPr lang="de-DE" baseline="0" dirty="0" smtClean="0"/>
              <a:t> (geht aber besser über die Spring Batch Admin Datenbank)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78144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44</a:t>
            </a:fld>
            <a:endParaRPr lang="en-US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53681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Alternativen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</a:t>
            </a:r>
            <a:r>
              <a:rPr lang="de-DE" dirty="0" err="1" smtClean="0"/>
              <a:t>jbatch</a:t>
            </a:r>
            <a:r>
              <a:rPr lang="de-DE" dirty="0" smtClean="0"/>
              <a:t>,</a:t>
            </a:r>
            <a:r>
              <a:rPr lang="de-DE" baseline="0" dirty="0" smtClean="0"/>
              <a:t> IBM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-</a:t>
            </a:r>
            <a:r>
              <a:rPr lang="de-DE" baseline="0" dirty="0" err="1" smtClean="0"/>
              <a:t>jberet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Jboss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-Spring XD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Out of 155 SE tests in the JSR-352 TCK, Spring Batch 3.0 (milestone 1) passes 70.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</a:t>
            </a:r>
            <a:r>
              <a:rPr lang="en-US" baseline="0" dirty="0" err="1" smtClean="0">
                <a:sym typeface="Wingdings"/>
              </a:rPr>
              <a:t>Dezember</a:t>
            </a:r>
            <a:r>
              <a:rPr lang="en-US" baseline="0" dirty="0" smtClean="0">
                <a:sym typeface="Wingdings"/>
              </a:rPr>
              <a:t> 2013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ym typeface="Wingding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 smtClean="0">
              <a:solidFill>
                <a:srgbClr val="535353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https://</a:t>
            </a:r>
            <a:r>
              <a:rPr lang="de-DE" dirty="0" err="1" smtClean="0"/>
              <a:t>blog.codecentric.de</a:t>
            </a:r>
            <a:r>
              <a:rPr lang="de-DE" dirty="0" smtClean="0"/>
              <a:t>/en/2013/12/10-criteria-choosing-right-implementation-jsr-352-java-batch/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3185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None/>
            </a:pPr>
            <a:r>
              <a:rPr lang="en-US" b="1" dirty="0" smtClean="0"/>
              <a:t>Monolithic</a:t>
            </a:r>
          </a:p>
          <a:p>
            <a:pPr>
              <a:buFont typeface="Arial"/>
              <a:buNone/>
            </a:pPr>
            <a:endParaRPr lang="en-US" dirty="0" smtClean="0"/>
          </a:p>
          <a:p>
            <a:pPr>
              <a:buFont typeface="Arial"/>
              <a:buNone/>
            </a:pPr>
            <a:r>
              <a:rPr lang="en-US" b="1" dirty="0" smtClean="0"/>
              <a:t>Modular</a:t>
            </a:r>
          </a:p>
          <a:p>
            <a:pPr>
              <a:buFont typeface="Arial"/>
              <a:buChar char="•"/>
            </a:pPr>
            <a:r>
              <a:rPr lang="en-US" dirty="0" smtClean="0"/>
              <a:t> Start each jobs</a:t>
            </a:r>
            <a:r>
              <a:rPr lang="en-US" baseline="0" dirty="0" smtClean="0"/>
              <a:t> with its optimized VM settings</a:t>
            </a:r>
          </a:p>
          <a:p>
            <a:pPr>
              <a:buFont typeface="Arial"/>
              <a:buChar char="•"/>
            </a:pPr>
            <a:r>
              <a:rPr lang="en-US" baseline="0" dirty="0" smtClean="0"/>
              <a:t> Less dependency conflicts</a:t>
            </a:r>
          </a:p>
          <a:p>
            <a:pPr>
              <a:buFont typeface="Arial"/>
              <a:buChar char="•"/>
            </a:pPr>
            <a:r>
              <a:rPr lang="en-US" baseline="0" dirty="0" smtClean="0"/>
              <a:t> Development on one single job possible (without testing of other jobs on release)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Szendario</a:t>
            </a:r>
            <a:r>
              <a:rPr lang="de-DE" dirty="0" smtClean="0"/>
              <a:t>:</a:t>
            </a:r>
          </a:p>
          <a:p>
            <a:r>
              <a:rPr lang="de-DE" dirty="0" smtClean="0"/>
              <a:t>Im Batch Job kommt</a:t>
            </a:r>
            <a:r>
              <a:rPr lang="de-DE" baseline="0" dirty="0" smtClean="0"/>
              <a:t> das gleiche Objekt 2x. In der Zwischenzeit wird das Objekt durch einen Benutzer geändert.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Gleiche Problematik auch umgekehrt:</a:t>
            </a:r>
          </a:p>
          <a:p>
            <a:endParaRPr lang="de-DE" dirty="0" smtClean="0"/>
          </a:p>
          <a:p>
            <a:r>
              <a:rPr lang="de-DE" dirty="0" smtClean="0"/>
              <a:t>Lösungsvarianten:</a:t>
            </a:r>
          </a:p>
          <a:p>
            <a:pPr>
              <a:buFont typeface="Arial"/>
              <a:buChar char="•"/>
            </a:pPr>
            <a:r>
              <a:rPr lang="de-DE" dirty="0" smtClean="0"/>
              <a:t> kein</a:t>
            </a:r>
            <a:r>
              <a:rPr lang="de-DE" baseline="0" dirty="0" smtClean="0"/>
              <a:t> Cache, oder nur statische Daten</a:t>
            </a:r>
            <a:r>
              <a:rPr lang="de-DE" dirty="0" smtClean="0"/>
              <a:t> </a:t>
            </a:r>
          </a:p>
          <a:p>
            <a:pPr>
              <a:buFont typeface="Arial"/>
              <a:buChar char="•"/>
            </a:pPr>
            <a:r>
              <a:rPr lang="de-DE" dirty="0" smtClean="0"/>
              <a:t> Web</a:t>
            </a:r>
            <a:r>
              <a:rPr lang="de-DE" baseline="0" dirty="0" smtClean="0"/>
              <a:t> Applikation sperren während </a:t>
            </a:r>
            <a:r>
              <a:rPr lang="de-DE" baseline="0" dirty="0" err="1" smtClean="0"/>
              <a:t>Batch</a:t>
            </a:r>
            <a:r>
              <a:rPr lang="de-DE" baseline="0" dirty="0" smtClean="0"/>
              <a:t> Läufen, danach </a:t>
            </a:r>
            <a:r>
              <a:rPr lang="de-DE" baseline="0" dirty="0" err="1" smtClean="0"/>
              <a:t>reset</a:t>
            </a:r>
            <a:r>
              <a:rPr lang="de-DE" baseline="0" dirty="0" smtClean="0"/>
              <a:t> Cache</a:t>
            </a:r>
            <a:endParaRPr lang="de-DE" dirty="0" smtClean="0"/>
          </a:p>
          <a:p>
            <a:pPr>
              <a:buFont typeface="Arial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Caching</a:t>
            </a:r>
            <a:endParaRPr lang="de-DE" baseline="0" dirty="0" smtClean="0"/>
          </a:p>
          <a:p>
            <a:pPr lvl="2">
              <a:buFont typeface="Arial"/>
              <a:buChar char="•"/>
            </a:pPr>
            <a:r>
              <a:rPr lang="de-DE" strike="sngStrike" baseline="0" dirty="0" smtClean="0"/>
              <a:t>Cache </a:t>
            </a:r>
            <a:r>
              <a:rPr lang="de-DE" strike="sngStrike" baseline="0" dirty="0" err="1" smtClean="0"/>
              <a:t>replication</a:t>
            </a:r>
            <a:endParaRPr lang="de-DE" strike="sngStrike" baseline="0" dirty="0" smtClean="0"/>
          </a:p>
          <a:p>
            <a:pPr lvl="2">
              <a:buFont typeface="Arial"/>
              <a:buChar char="•"/>
            </a:pPr>
            <a:r>
              <a:rPr lang="de-DE" strike="sngStrike" baseline="0" dirty="0" smtClean="0"/>
              <a:t>Cache </a:t>
            </a:r>
            <a:r>
              <a:rPr lang="de-DE" strike="sngStrike" baseline="0" dirty="0" err="1" smtClean="0"/>
              <a:t>invalidation</a:t>
            </a:r>
            <a:endParaRPr lang="de-DE" strike="sngStrik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3185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Im Anschluss</a:t>
            </a:r>
          </a:p>
          <a:p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Simon </a:t>
            </a:r>
            <a:r>
              <a:rPr lang="de-DE" sz="1200" kern="1200" dirty="0" err="1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Martinelli</a:t>
            </a:r>
            <a:r>
              <a:rPr lang="de-DE" sz="1200" kern="1200" dirty="0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- </a:t>
            </a:r>
            <a:r>
              <a:rPr lang="de-DE" sz="1200" kern="1200" dirty="0" err="1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Active</a:t>
            </a:r>
            <a:r>
              <a:rPr lang="de-DE" sz="1200" kern="1200" dirty="0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member</a:t>
            </a:r>
            <a:r>
              <a:rPr lang="de-DE" sz="1200" kern="1200" dirty="0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of</a:t>
            </a:r>
            <a:r>
              <a:rPr lang="de-DE" sz="1200" kern="1200" dirty="0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Java </a:t>
            </a:r>
            <a:r>
              <a:rPr lang="de-DE" sz="1200" kern="1200" dirty="0" err="1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community</a:t>
            </a:r>
            <a:r>
              <a:rPr lang="de-DE" sz="1200" kern="1200" dirty="0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process</a:t>
            </a:r>
            <a:r>
              <a:rPr lang="de-DE" sz="1200" kern="1200" dirty="0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, </a:t>
            </a:r>
            <a:r>
              <a:rPr lang="de-DE" sz="1200" kern="1200" dirty="0" err="1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with</a:t>
            </a:r>
            <a:r>
              <a:rPr lang="de-DE" sz="1200" kern="1200" dirty="0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key</a:t>
            </a:r>
            <a:r>
              <a:rPr lang="de-DE" sz="1200" kern="1200" dirty="0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contributions</a:t>
            </a:r>
            <a:r>
              <a:rPr lang="de-DE" sz="1200" kern="1200" dirty="0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to</a:t>
            </a:r>
            <a:r>
              <a:rPr lang="de-DE" sz="1200" kern="1200" dirty="0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JSR-352 Batch </a:t>
            </a:r>
            <a:r>
              <a:rPr lang="de-DE" sz="1200" kern="1200" dirty="0" err="1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Applications</a:t>
            </a:r>
            <a:r>
              <a:rPr lang="de-DE" sz="1200" kern="1200" dirty="0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and</a:t>
            </a:r>
            <a:r>
              <a:rPr lang="de-DE" sz="1200" kern="1200" dirty="0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JSR-354 Money </a:t>
            </a:r>
            <a:r>
              <a:rPr lang="de-DE" sz="1200" kern="1200" dirty="0" err="1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and</a:t>
            </a:r>
            <a:r>
              <a:rPr lang="de-DE" sz="1200" kern="1200" dirty="0" smtClean="0">
                <a:solidFill>
                  <a:srgbClr val="535353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 Currency API.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7853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de-CH" baseline="0" dirty="0" smtClean="0"/>
          </a:p>
          <a:p>
            <a:pPr>
              <a:buFont typeface="Arial" pitchFamily="34" charset="0"/>
              <a:buNone/>
            </a:pPr>
            <a:r>
              <a:rPr lang="de-CH" b="1" baseline="0" dirty="0" smtClean="0"/>
              <a:t>Bestehender Teil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Online Applikation, </a:t>
            </a:r>
            <a:r>
              <a:rPr lang="de-CH" baseline="0" dirty="0" err="1" smtClean="0"/>
              <a:t>Rule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Engine</a:t>
            </a:r>
            <a:r>
              <a:rPr lang="de-CH" baseline="0" dirty="0" smtClean="0"/>
              <a:t>, Daten in Datenbank, Historisierung (</a:t>
            </a:r>
            <a:r>
              <a:rPr lang="de-CH" baseline="0" dirty="0" err="1" smtClean="0"/>
              <a:t>Trigger</a:t>
            </a:r>
            <a:r>
              <a:rPr lang="de-CH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Applikation immer wichtiger, übernimmt Funktionalität anderer Systeme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benötigt aus verschiedenen Gründen automatisierbare Schnittstelle</a:t>
            </a:r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CH" b="1" baseline="0" dirty="0" smtClean="0"/>
              <a:t>Zielsystem</a:t>
            </a:r>
          </a:p>
          <a:p>
            <a:pPr>
              <a:buFont typeface="Arial" pitchFamily="34" charset="0"/>
              <a:buNone/>
            </a:pPr>
            <a:r>
              <a:rPr lang="de-CH" baseline="0" dirty="0" smtClean="0"/>
              <a:t>(Einblenden)</a:t>
            </a:r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>
              <a:buFont typeface="Arial" pitchFamily="34" charset="0"/>
              <a:buNone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Spring </a:t>
            </a:r>
            <a:r>
              <a:rPr lang="de-CH" dirty="0" err="1" smtClean="0"/>
              <a:t>Batch</a:t>
            </a:r>
            <a:r>
              <a:rPr lang="de-CH" dirty="0" smtClean="0"/>
              <a:t> ist</a:t>
            </a:r>
            <a:r>
              <a:rPr lang="de-CH" baseline="0" dirty="0" smtClean="0"/>
              <a:t> bereits Bestandteil des </a:t>
            </a:r>
            <a:r>
              <a:rPr lang="de-CH" baseline="0" dirty="0" err="1" smtClean="0"/>
              <a:t>Technologie-Stacks</a:t>
            </a:r>
            <a:r>
              <a:rPr lang="de-CH" baseline="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</a:t>
            </a:r>
            <a:r>
              <a:rPr lang="de-CH" baseline="0" dirty="0" err="1" smtClean="0"/>
              <a:t>out-of-the-box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Monitoring</a:t>
            </a:r>
            <a:r>
              <a:rPr lang="de-CH" baseline="0" dirty="0" smtClean="0"/>
              <a:t> mit Spring </a:t>
            </a:r>
            <a:r>
              <a:rPr lang="de-CH" baseline="0" dirty="0" err="1" smtClean="0"/>
              <a:t>Batch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Admin</a:t>
            </a: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basiert teilweise auf Spring Integration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Kunde setzt stark auf Open </a:t>
            </a:r>
            <a:r>
              <a:rPr lang="de-CH" baseline="0" dirty="0" err="1" smtClean="0"/>
              <a:t>Source</a:t>
            </a:r>
            <a:r>
              <a:rPr lang="de-CH" baseline="0" dirty="0" smtClean="0"/>
              <a:t> Technologien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de-CH" dirty="0" smtClean="0"/>
              <a:t>Als Einstieg</a:t>
            </a:r>
            <a:r>
              <a:rPr lang="de-CH" baseline="0" dirty="0" smtClean="0"/>
              <a:t> kurz einige Begriffe</a:t>
            </a:r>
            <a:endParaRPr lang="de-CH" dirty="0" smtClean="0"/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err="1" smtClean="0"/>
              <a:t>Splitted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configuration</a:t>
            </a:r>
            <a:r>
              <a:rPr lang="de-CH" baseline="0" dirty="0" smtClean="0"/>
              <a:t> and </a:t>
            </a:r>
            <a:r>
              <a:rPr lang="de-CH" baseline="0" dirty="0" err="1" smtClean="0"/>
              <a:t>runtime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runtime</a:t>
            </a:r>
            <a:r>
              <a:rPr lang="de-CH" baseline="0" dirty="0" smtClean="0"/>
              <a:t> will </a:t>
            </a:r>
            <a:r>
              <a:rPr lang="de-CH" baseline="0" dirty="0" err="1" smtClean="0"/>
              <a:t>be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persisted</a:t>
            </a:r>
            <a:r>
              <a:rPr lang="de-CH" baseline="0" dirty="0" smtClean="0"/>
              <a:t>)</a:t>
            </a:r>
          </a:p>
          <a:p>
            <a:pPr>
              <a:buFont typeface="Arial" pitchFamily="34" charset="0"/>
              <a:buNone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Job besteht aus Steps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Step wird realisiert durch </a:t>
            </a:r>
            <a:r>
              <a:rPr lang="de-CH" baseline="0" dirty="0" err="1" smtClean="0"/>
              <a:t>Tasklet</a:t>
            </a:r>
            <a:r>
              <a:rPr lang="de-CH" baseline="0" dirty="0" smtClean="0"/>
              <a:t> (kann </a:t>
            </a:r>
            <a:r>
              <a:rPr lang="de-CH" baseline="0" dirty="0" err="1" smtClean="0"/>
              <a:t>chunkmässig</a:t>
            </a:r>
            <a:r>
              <a:rPr lang="de-CH" baseline="0" dirty="0" smtClean="0"/>
              <a:t> sein)</a:t>
            </a:r>
          </a:p>
          <a:p>
            <a:pPr>
              <a:buFont typeface="Arial" pitchFamily="34" charset="0"/>
              <a:buChar char="•"/>
            </a:pP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start erstellt Job Instanz</a:t>
            </a:r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Parameter </a:t>
            </a:r>
            <a:r>
              <a:rPr lang="de-CH" baseline="0" dirty="0" err="1" smtClean="0"/>
              <a:t>unique</a:t>
            </a: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Jobs können mehrere male ausgeführt werden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Execution</a:t>
            </a: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</a:t>
            </a:r>
            <a:r>
              <a:rPr lang="de-CH" baseline="0" dirty="0" err="1" smtClean="0"/>
              <a:t>Execution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Context</a:t>
            </a:r>
            <a:r>
              <a:rPr lang="de-CH" baseline="0" dirty="0" smtClean="0"/>
              <a:t> pro </a:t>
            </a:r>
            <a:r>
              <a:rPr lang="de-CH" baseline="0" dirty="0" err="1" smtClean="0"/>
              <a:t>Execution</a:t>
            </a:r>
            <a:endParaRPr lang="de-CH" baseline="0" dirty="0" smtClean="0"/>
          </a:p>
          <a:p>
            <a:pPr>
              <a:buFont typeface="Arial" pitchFamily="34" charset="0"/>
              <a:buNone/>
            </a:pPr>
            <a:endParaRPr lang="de-CH" baseline="0" dirty="0" smtClean="0"/>
          </a:p>
          <a:p>
            <a:pPr>
              <a:buFont typeface="Arial" pitchFamily="34" charset="0"/>
              <a:buNone/>
            </a:pPr>
            <a:r>
              <a:rPr lang="de-CH" baseline="0" dirty="0" err="1" smtClean="0"/>
              <a:t>Runtime</a:t>
            </a:r>
            <a:r>
              <a:rPr lang="de-CH" baseline="0" dirty="0" smtClean="0"/>
              <a:t> Daten werden </a:t>
            </a:r>
            <a:r>
              <a:rPr lang="de-CH" baseline="0" dirty="0" err="1" smtClean="0"/>
              <a:t>persistiert</a:t>
            </a:r>
            <a:r>
              <a:rPr lang="de-CH" baseline="0" dirty="0" smtClean="0"/>
              <a:t>.</a:t>
            </a:r>
          </a:p>
          <a:p>
            <a:pPr>
              <a:buFont typeface="Arial" pitchFamily="34" charset="0"/>
              <a:buNone/>
            </a:pPr>
            <a:r>
              <a:rPr lang="de-CH" baseline="0" dirty="0" smtClean="0"/>
              <a:t>Zwischen den Versionen gibt es immer wieder Kompatibilitätsprobleme. </a:t>
            </a:r>
            <a:r>
              <a:rPr lang="de-CH" baseline="0" dirty="0" err="1" smtClean="0"/>
              <a:t>z.Bsp</a:t>
            </a:r>
            <a:r>
              <a:rPr lang="de-CH" baseline="0" dirty="0" smtClean="0"/>
              <a:t>: Schema-Änderungen zwischen Version 2.2 und 2.3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8</a:t>
            </a:fld>
            <a:endParaRPr lang="en-US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369888" y="0"/>
            <a:ext cx="6596062" cy="4946650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folgende </a:t>
            </a:r>
            <a:r>
              <a:rPr lang="de-CH" dirty="0" err="1" smtClean="0"/>
              <a:t>Slides</a:t>
            </a:r>
            <a:r>
              <a:rPr lang="de-CH" dirty="0" smtClean="0"/>
              <a:t> zeigen wichtigste</a:t>
            </a:r>
            <a:r>
              <a:rPr lang="de-CH" baseline="0" dirty="0" smtClean="0"/>
              <a:t> Anforderungen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536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 viel I/O</a:t>
            </a:r>
            <a:r>
              <a:rPr lang="de-CH" baseline="0" dirty="0" smtClean="0"/>
              <a:t>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</a:t>
            </a:r>
            <a:r>
              <a:rPr lang="de-CH" dirty="0" smtClean="0"/>
              <a:t>Parallelisierung über </a:t>
            </a:r>
            <a:r>
              <a:rPr lang="de-CH" dirty="0" err="1" smtClean="0"/>
              <a:t>Threads</a:t>
            </a:r>
            <a:endParaRPr lang="de-CH" baseline="0" dirty="0" smtClean="0"/>
          </a:p>
          <a:p>
            <a:pPr>
              <a:buFont typeface="Arial" pitchFamily="34" charset="0"/>
              <a:buChar char="•"/>
            </a:pPr>
            <a:r>
              <a:rPr lang="de-CH" baseline="0" dirty="0" smtClean="0"/>
              <a:t> </a:t>
            </a:r>
            <a:r>
              <a:rPr lang="de-CH" baseline="0" dirty="0" err="1" smtClean="0"/>
              <a:t>Partitionierung</a:t>
            </a:r>
            <a:r>
              <a:rPr lang="de-CH" baseline="0" dirty="0" smtClean="0"/>
              <a:t> des </a:t>
            </a:r>
            <a:r>
              <a:rPr lang="de-CH" baseline="0" dirty="0" err="1" smtClean="0"/>
              <a:t>Loads</a:t>
            </a:r>
            <a:r>
              <a:rPr lang="de-CH" baseline="0" dirty="0" smtClean="0"/>
              <a:t> </a:t>
            </a:r>
            <a:r>
              <a:rPr lang="en-US" baseline="0" dirty="0" err="1" smtClean="0">
                <a:sym typeface="Wingdings"/>
              </a:rPr>
              <a:t>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Reihenfolge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berücksichtigen</a:t>
            </a:r>
            <a:endParaRPr lang="de-CH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d 40" descr="Ende-Folie_D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/>
        </p:blipFill>
        <p:spPr>
          <a:xfrm>
            <a:off x="0" y="0"/>
            <a:ext cx="9144000" cy="5253789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6051826"/>
            <a:ext cx="9144000" cy="80617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noProof="0" smtClean="0">
              <a:solidFill>
                <a:schemeClr val="tx1"/>
              </a:solidFill>
            </a:endParaRPr>
          </a:p>
        </p:txBody>
      </p:sp>
      <p:sp>
        <p:nvSpPr>
          <p:cNvPr id="11" name="Textfeld 14"/>
          <p:cNvSpPr txBox="1"/>
          <p:nvPr userDrawn="1"/>
        </p:nvSpPr>
        <p:spPr>
          <a:xfrm>
            <a:off x="357189" y="5301499"/>
            <a:ext cx="857416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noProof="0" dirty="0" smtClean="0">
                <a:latin typeface="Arial"/>
              </a:rPr>
              <a:t>BASEL    BERN    BRUGG    LAUSANNE    ZUERICH    DUESSELDORF    FRANKFURT A.M.    FREIBURG I.BR.    HAMBURG    MUNICH</a:t>
            </a:r>
            <a:r>
              <a:rPr lang="en-US" sz="900" baseline="0" noProof="0" dirty="0" smtClean="0">
                <a:latin typeface="Arial"/>
              </a:rPr>
              <a:t>    </a:t>
            </a:r>
            <a:r>
              <a:rPr lang="en-US" sz="900" noProof="0" dirty="0" smtClean="0">
                <a:latin typeface="Arial"/>
              </a:rPr>
              <a:t>STUTTGART    VIENNA</a:t>
            </a:r>
            <a:r>
              <a:rPr dirty="0"/>
              <a:t/>
            </a:r>
            <a:br>
              <a:rPr dirty="0"/>
            </a:br>
            <a:endParaRPr lang="en-US" sz="900" noProof="0" dirty="0">
              <a:latin typeface="Arial"/>
              <a:cs typeface="Arial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521503" y="427121"/>
            <a:ext cx="8261550" cy="553998"/>
          </a:xfrm>
        </p:spPr>
        <p:txBody>
          <a:bodyPr wrap="square">
            <a:sp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Headline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CH" noProof="0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521368" y="1103313"/>
            <a:ext cx="8262270" cy="420687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dirty="0" smtClean="0"/>
              <a:t>Optional </a:t>
            </a:r>
            <a:r>
              <a:rPr lang="de-CH" noProof="0" dirty="0" err="1" smtClean="0"/>
              <a:t>subtitel</a:t>
            </a:r>
            <a:endParaRPr lang="de-CH" noProof="0" dirty="0" smtClean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520031" y="1904080"/>
            <a:ext cx="5856706" cy="1257551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dirty="0" smtClean="0"/>
              <a:t>Speaker(s)</a:t>
            </a:r>
          </a:p>
        </p:txBody>
      </p:sp>
      <p:pic>
        <p:nvPicPr>
          <p:cNvPr id="25" name="Grafik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gray">
          <a:xfrm>
            <a:off x="7277100" y="6210300"/>
            <a:ext cx="1528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hteck 28"/>
          <p:cNvSpPr/>
          <p:nvPr userDrawn="1"/>
        </p:nvSpPr>
        <p:spPr bwMode="gray">
          <a:xfrm>
            <a:off x="357188" y="6232525"/>
            <a:ext cx="434975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30" name="Rechteck 29"/>
          <p:cNvSpPr/>
          <p:nvPr userDrawn="1"/>
        </p:nvSpPr>
        <p:spPr bwMode="gray">
          <a:xfrm>
            <a:off x="901700" y="6232525"/>
            <a:ext cx="436563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31" name="Rechteck 30"/>
          <p:cNvSpPr/>
          <p:nvPr userDrawn="1"/>
        </p:nvSpPr>
        <p:spPr bwMode="gray">
          <a:xfrm>
            <a:off x="1447800" y="6232525"/>
            <a:ext cx="434975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34" name="Textfeld 33"/>
          <p:cNvSpPr txBox="1"/>
          <p:nvPr userDrawn="1"/>
        </p:nvSpPr>
        <p:spPr bwMode="gray">
          <a:xfrm>
            <a:off x="1981200" y="6209966"/>
            <a:ext cx="1236663" cy="13811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noProof="0" dirty="0" smtClean="0">
                <a:latin typeface="Arial"/>
              </a:rPr>
              <a:t>2014 © </a:t>
            </a:r>
            <a:r>
              <a:rPr lang="en-US" sz="800" noProof="0" dirty="0" err="1" smtClean="0">
                <a:latin typeface="Arial"/>
              </a:rPr>
              <a:t>Trivadis</a:t>
            </a:r>
            <a:endParaRPr lang="en-US" sz="800" noProof="0" dirty="0">
              <a:latin typeface="Arial"/>
              <a:cs typeface="Arial"/>
            </a:endParaRPr>
          </a:p>
        </p:txBody>
      </p:sp>
      <p:sp>
        <p:nvSpPr>
          <p:cNvPr id="38" name="Datumsplatzhalter 3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39" name="Fußzeilenplatzhalter 3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0" name="Foliennummernplatzhalter 3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4644955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981200" y="6527800"/>
            <a:ext cx="4902200" cy="1603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81200" y="6392863"/>
            <a:ext cx="4902200" cy="161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2275" y="6257925"/>
            <a:ext cx="436563" cy="155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BD2A9-1328-4D7B-A73F-5ABB9364CCAB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9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Weitere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‹#›</a:t>
            </a:fld>
            <a:endParaRPr lang="de-CH" noProof="0" dirty="0"/>
          </a:p>
        </p:txBody>
      </p:sp>
      <p:pic>
        <p:nvPicPr>
          <p:cNvPr id="6" name="Bild 5" descr="weitere_Informatione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45153"/>
          <a:stretch/>
        </p:blipFill>
        <p:spPr>
          <a:xfrm>
            <a:off x="0" y="0"/>
            <a:ext cx="9144000" cy="3544957"/>
          </a:xfrm>
          <a:prstGeom prst="rect">
            <a:avLst/>
          </a:prstGeom>
        </p:spPr>
      </p:pic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474870" y="3556000"/>
            <a:ext cx="8359568" cy="2562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521368" y="340895"/>
            <a:ext cx="832184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3600" b="1" noProof="0" dirty="0" smtClean="0">
                <a:solidFill>
                  <a:srgbClr val="FFFFFF"/>
                </a:solidFill>
                <a:effectLst>
                  <a:glow rad="38100">
                    <a:schemeClr val="accent1">
                      <a:alpha val="76000"/>
                    </a:schemeClr>
                  </a:glow>
                </a:effectLst>
                <a:latin typeface="Arial"/>
              </a:rPr>
              <a:t>Further information ...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993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Ende ein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Bild 27" descr="Ende-Folie_D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/>
        </p:blipFill>
        <p:spPr>
          <a:xfrm>
            <a:off x="0" y="0"/>
            <a:ext cx="9144000" cy="5253789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6051826"/>
            <a:ext cx="9144000" cy="80617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noProof="0" smtClean="0">
              <a:solidFill>
                <a:schemeClr val="tx1"/>
              </a:solidFill>
            </a:endParaRP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521367" y="1049840"/>
            <a:ext cx="4846053" cy="937986"/>
          </a:xfrm>
        </p:spPr>
        <p:txBody>
          <a:bodyPr/>
          <a:lstStyle>
            <a:lvl1pPr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dirty="0" smtClean="0"/>
              <a:t>Speaker </a:t>
            </a:r>
            <a:r>
              <a:rPr lang="de-CH" noProof="0" dirty="0" err="1" smtClean="0"/>
              <a:t>name</a:t>
            </a:r>
            <a:r>
              <a:rPr lang="de-CH" noProof="0" dirty="0" smtClean="0"/>
              <a:t/>
            </a:r>
            <a:br>
              <a:rPr lang="de-CH" noProof="0" dirty="0" smtClean="0"/>
            </a:br>
            <a:r>
              <a:rPr lang="de-CH" noProof="0" dirty="0" smtClean="0"/>
              <a:t>Speaker </a:t>
            </a:r>
            <a:r>
              <a:rPr lang="de-CH" noProof="0" dirty="0" err="1" smtClean="0"/>
              <a:t>titel</a:t>
            </a:r>
            <a:endParaRPr lang="de-CH" noProof="0" dirty="0" smtClean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521368" y="340895"/>
            <a:ext cx="832184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noProof="0" dirty="0" smtClean="0">
                <a:solidFill>
                  <a:srgbClr val="FFFFFF"/>
                </a:solidFill>
                <a:latin typeface="Arial"/>
              </a:rPr>
              <a:t>Questions and answers ...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6051826"/>
            <a:ext cx="9144000" cy="80617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noProof="0" smtClean="0">
              <a:solidFill>
                <a:schemeClr val="tx1"/>
              </a:solidFill>
            </a:endParaRPr>
          </a:p>
        </p:txBody>
      </p:sp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gray">
          <a:xfrm>
            <a:off x="7277100" y="6210300"/>
            <a:ext cx="1528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 17"/>
          <p:cNvSpPr/>
          <p:nvPr userDrawn="1"/>
        </p:nvSpPr>
        <p:spPr bwMode="gray">
          <a:xfrm>
            <a:off x="357188" y="6232525"/>
            <a:ext cx="434975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901700" y="6232525"/>
            <a:ext cx="436563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1447800" y="6232525"/>
            <a:ext cx="434975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21368" y="2098629"/>
            <a:ext cx="4846053" cy="929607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dirty="0" smtClean="0"/>
              <a:t>Tel.: +41-58-459 55 55 </a:t>
            </a:r>
            <a:br>
              <a:rPr lang="de-CH" noProof="0" dirty="0" smtClean="0"/>
            </a:br>
            <a:r>
              <a:rPr lang="de-CH" noProof="0" dirty="0" smtClean="0"/>
              <a:t>firstname.name@trivadis.com</a:t>
            </a:r>
          </a:p>
        </p:txBody>
      </p:sp>
      <p:sp>
        <p:nvSpPr>
          <p:cNvPr id="25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981200" y="6514432"/>
            <a:ext cx="4902200" cy="1603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lang="de-DE" sz="800" smtClean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26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981200" y="6379495"/>
            <a:ext cx="4902200" cy="1619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27" name="Textfeld 26"/>
          <p:cNvSpPr txBox="1"/>
          <p:nvPr userDrawn="1"/>
        </p:nvSpPr>
        <p:spPr bwMode="gray">
          <a:xfrm>
            <a:off x="1981200" y="6209966"/>
            <a:ext cx="1236663" cy="13811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noProof="0" smtClean="0">
                <a:latin typeface="Arial"/>
              </a:rPr>
              <a:t>2013 © Trivadis</a:t>
            </a:r>
            <a:endParaRPr lang="en-US" sz="800" noProof="0">
              <a:latin typeface="Arial"/>
              <a:cs typeface="Arial"/>
            </a:endParaRPr>
          </a:p>
        </p:txBody>
      </p:sp>
      <p:sp>
        <p:nvSpPr>
          <p:cNvPr id="16" name="Textfeld 14"/>
          <p:cNvSpPr txBox="1"/>
          <p:nvPr userDrawn="1"/>
        </p:nvSpPr>
        <p:spPr>
          <a:xfrm>
            <a:off x="357189" y="5301499"/>
            <a:ext cx="857416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noProof="0" dirty="0" smtClean="0">
                <a:latin typeface="Arial"/>
              </a:rPr>
              <a:t>BASEL    BERN    BRUGG    LAUSANNE    ZUERICH    DUESSELDORF    FRANKFURT A.M.    FREIBURG I.BR.    HAMBURG    MUNICH</a:t>
            </a:r>
            <a:r>
              <a:rPr lang="en-US" sz="900" baseline="0" noProof="0" dirty="0" smtClean="0">
                <a:latin typeface="Arial"/>
              </a:rPr>
              <a:t>    </a:t>
            </a:r>
            <a:r>
              <a:rPr lang="en-US" sz="900" noProof="0" dirty="0" smtClean="0">
                <a:latin typeface="Arial"/>
              </a:rPr>
              <a:t>STUTTGART    VIENNA</a:t>
            </a:r>
            <a:r>
              <a:rPr dirty="0"/>
              <a:t/>
            </a:r>
            <a:br>
              <a:rPr dirty="0"/>
            </a:br>
            <a:endParaRPr lang="en-US" sz="900" noProof="0" dirty="0">
              <a:latin typeface="Arial"/>
              <a:cs typeface="Arial"/>
            </a:endParaRPr>
          </a:p>
        </p:txBody>
      </p:sp>
      <p:sp>
        <p:nvSpPr>
          <p:cNvPr id="1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22275" y="6257925"/>
            <a:ext cx="436563" cy="155575"/>
          </a:xfrm>
        </p:spPr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‹#›</a:t>
            </a:fld>
            <a:endParaRPr lang="de-CH" noProof="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64216730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Ende 2 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 26" descr="Ende-Folie_D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/>
        </p:blipFill>
        <p:spPr>
          <a:xfrm>
            <a:off x="0" y="0"/>
            <a:ext cx="9144000" cy="5253789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6051826"/>
            <a:ext cx="9144000" cy="80617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noProof="0" smtClean="0">
              <a:solidFill>
                <a:schemeClr val="tx1"/>
              </a:solidFill>
            </a:endParaRP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521368" y="1049840"/>
            <a:ext cx="3556000" cy="647950"/>
          </a:xfrm>
        </p:spPr>
        <p:txBody>
          <a:bodyPr/>
          <a:lstStyle>
            <a:lvl1pPr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dirty="0" smtClean="0"/>
              <a:t>Name Referent</a:t>
            </a:r>
            <a:br>
              <a:rPr lang="de-CH" noProof="0" dirty="0" smtClean="0"/>
            </a:br>
            <a:r>
              <a:rPr lang="de-CH" noProof="0" dirty="0" smtClean="0"/>
              <a:t>Titel Referent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521368" y="340895"/>
            <a:ext cx="832184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noProof="0" smtClean="0">
                <a:solidFill>
                  <a:srgbClr val="FFFFFF"/>
                </a:solidFill>
                <a:latin typeface="Arial"/>
              </a:rPr>
              <a:t>Questions and answers ...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6051826"/>
            <a:ext cx="9144000" cy="80617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noProof="0" smtClean="0">
              <a:solidFill>
                <a:schemeClr val="tx1"/>
              </a:solidFill>
            </a:endParaRPr>
          </a:p>
        </p:txBody>
      </p:sp>
      <p:pic>
        <p:nvPicPr>
          <p:cNvPr id="14" name="Grafik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gray">
          <a:xfrm>
            <a:off x="7277100" y="6210300"/>
            <a:ext cx="1528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 17"/>
          <p:cNvSpPr/>
          <p:nvPr userDrawn="1"/>
        </p:nvSpPr>
        <p:spPr bwMode="gray">
          <a:xfrm>
            <a:off x="357188" y="6232525"/>
            <a:ext cx="434975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901700" y="6232525"/>
            <a:ext cx="436563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1447800" y="6232525"/>
            <a:ext cx="434975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21368" y="1877759"/>
            <a:ext cx="3555331" cy="929607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smtClean="0"/>
              <a:t>Tel.: +41-58-459 55 55 </a:t>
            </a:r>
            <a:br>
              <a:rPr lang="de-CH" noProof="0" smtClean="0"/>
            </a:br>
            <a:r>
              <a:rPr lang="de-CH" noProof="0" smtClean="0"/>
              <a:t>vorname.nachname@trivadis.com</a:t>
            </a:r>
          </a:p>
        </p:txBody>
      </p:sp>
      <p:sp>
        <p:nvSpPr>
          <p:cNvPr id="21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490452" y="1048503"/>
            <a:ext cx="3556000" cy="647950"/>
          </a:xfrm>
        </p:spPr>
        <p:txBody>
          <a:bodyPr/>
          <a:lstStyle>
            <a:lvl1pPr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dirty="0" smtClean="0"/>
              <a:t>Name Referent</a:t>
            </a:r>
            <a:br>
              <a:rPr lang="de-CH" noProof="0" dirty="0" smtClean="0"/>
            </a:br>
            <a:r>
              <a:rPr lang="de-CH" noProof="0" dirty="0" smtClean="0"/>
              <a:t>Titel Referent</a:t>
            </a:r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90452" y="1876422"/>
            <a:ext cx="3555331" cy="929607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smtClean="0"/>
              <a:t>Tel.: +41-58-459 55 55 </a:t>
            </a:r>
            <a:br>
              <a:rPr lang="de-CH" noProof="0" smtClean="0"/>
            </a:br>
            <a:r>
              <a:rPr lang="de-CH" noProof="0" smtClean="0"/>
              <a:t>vorname.nachname@trivadis.com</a:t>
            </a:r>
          </a:p>
        </p:txBody>
      </p:sp>
      <p:sp>
        <p:nvSpPr>
          <p:cNvPr id="2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981200" y="6514432"/>
            <a:ext cx="4902200" cy="1603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lang="de-DE" sz="800" smtClean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981200" y="6379495"/>
            <a:ext cx="4902200" cy="1619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26" name="Textfeld 25"/>
          <p:cNvSpPr txBox="1"/>
          <p:nvPr userDrawn="1"/>
        </p:nvSpPr>
        <p:spPr bwMode="gray">
          <a:xfrm>
            <a:off x="1981200" y="6209966"/>
            <a:ext cx="1236663" cy="13811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noProof="0" smtClean="0">
                <a:latin typeface="Arial"/>
              </a:rPr>
              <a:t>2013 © Trivadis</a:t>
            </a:r>
            <a:endParaRPr lang="en-US" sz="800" noProof="0">
              <a:latin typeface="Arial"/>
              <a:cs typeface="Arial"/>
            </a:endParaRPr>
          </a:p>
        </p:txBody>
      </p:sp>
      <p:sp>
        <p:nvSpPr>
          <p:cNvPr id="29" name="Textfeld 14"/>
          <p:cNvSpPr txBox="1"/>
          <p:nvPr userDrawn="1"/>
        </p:nvSpPr>
        <p:spPr>
          <a:xfrm>
            <a:off x="357189" y="5301499"/>
            <a:ext cx="857416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noProof="0" dirty="0" smtClean="0">
                <a:latin typeface="Arial"/>
              </a:rPr>
              <a:t>BASEL    BERN    BRUGG    LAUSANNE    ZUERICH    DUESSELDORF    FRANKFURT A.M.    FREIBURG I.BR.    HAMBURG    MUNICH</a:t>
            </a:r>
            <a:r>
              <a:rPr lang="en-US" sz="900" baseline="0" noProof="0" dirty="0" smtClean="0">
                <a:latin typeface="Arial"/>
              </a:rPr>
              <a:t>    </a:t>
            </a:r>
            <a:r>
              <a:rPr lang="en-US" sz="900" noProof="0" dirty="0" smtClean="0">
                <a:latin typeface="Arial"/>
              </a:rPr>
              <a:t>STUTTGART    VIENNA</a:t>
            </a:r>
            <a:r>
              <a:rPr dirty="0"/>
              <a:t/>
            </a:r>
            <a:br>
              <a:rPr dirty="0"/>
            </a:br>
            <a:endParaRPr lang="en-US" sz="900" noProof="0" dirty="0">
              <a:latin typeface="Arial"/>
              <a:cs typeface="Arial"/>
            </a:endParaRPr>
          </a:p>
        </p:txBody>
      </p:sp>
      <p:sp>
        <p:nvSpPr>
          <p:cNvPr id="30" name="Foliennummernplatzhalter 4"/>
          <p:cNvSpPr>
            <a:spLocks noGrp="1"/>
          </p:cNvSpPr>
          <p:nvPr>
            <p:ph type="sldNum" sz="quarter" idx="14"/>
          </p:nvPr>
        </p:nvSpPr>
        <p:spPr>
          <a:xfrm>
            <a:off x="422275" y="6257925"/>
            <a:ext cx="436563" cy="155575"/>
          </a:xfrm>
        </p:spPr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‹#›</a:t>
            </a:fld>
            <a:endParaRPr lang="de-CH" noProof="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087611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Kurzvorstellung Trivadis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 userDrawn="1"/>
        </p:nvSpPr>
        <p:spPr bwMode="gray">
          <a:xfrm>
            <a:off x="359246" y="1103193"/>
            <a:ext cx="8440057" cy="48133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lang="de-DE" sz="2000" kern="1200" dirty="0" smtClean="0">
                <a:solidFill>
                  <a:srgbClr val="565655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fontAlgn="base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lang="de-DE" sz="2000" kern="1200" dirty="0" smtClean="0">
                <a:solidFill>
                  <a:srgbClr val="565655"/>
                </a:solidFill>
                <a:latin typeface="Arial"/>
                <a:ea typeface="+mn-ea"/>
                <a:cs typeface="Arial"/>
              </a:defRPr>
            </a:lvl2pPr>
            <a:lvl3pPr marL="539750" indent="-269875" algn="l" rtl="0" fontAlgn="base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lang="de-DE" kern="1200" dirty="0" smtClean="0">
                <a:solidFill>
                  <a:srgbClr val="565655"/>
                </a:solidFill>
                <a:latin typeface="Arial"/>
                <a:ea typeface="+mn-ea"/>
                <a:cs typeface="Arial"/>
              </a:defRPr>
            </a:lvl3pPr>
            <a:lvl4pPr marL="809625" indent="-269875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Segoe UI" pitchFamily="34" charset="0"/>
              <a:buChar char="-"/>
              <a:defRPr lang="de-DE" kern="1200" dirty="0" smtClean="0">
                <a:solidFill>
                  <a:srgbClr val="565655"/>
                </a:solidFill>
                <a:latin typeface="Arial"/>
                <a:ea typeface="+mn-ea"/>
                <a:cs typeface="Arial"/>
              </a:defRPr>
            </a:lvl4pPr>
            <a:lvl5pPr marL="1079500" indent="-269875" algn="l" defTabSz="900113" rtl="0" fontAlgn="base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lang="de-DE" kern="1200" dirty="0">
                <a:solidFill>
                  <a:srgbClr val="565655"/>
                </a:solidFill>
                <a:latin typeface="Arial"/>
                <a:ea typeface="+mn-ea"/>
                <a:cs typeface="Arial"/>
              </a:defRPr>
            </a:lvl5pPr>
            <a:lvl6pPr marL="1347788" indent="-271463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Segoe UI" pitchFamily="34" charset="0"/>
              <a:buChar char="&gt;"/>
              <a:defRPr sz="1800" kern="1200">
                <a:solidFill>
                  <a:srgbClr val="565655"/>
                </a:solidFill>
                <a:latin typeface="Arial"/>
                <a:ea typeface="+mn-ea"/>
                <a:cs typeface="Arial"/>
              </a:defRPr>
            </a:lvl6pPr>
            <a:lvl7pPr marL="1617663" indent="-271463" algn="l" defTabSz="914400" rtl="0" eaLnBrk="1" latinLnBrk="0" hangingPunct="1">
              <a:spcBef>
                <a:spcPts val="300"/>
              </a:spcBef>
              <a:buClr>
                <a:schemeClr val="tx1"/>
              </a:buClr>
              <a:buFont typeface="Segoe UI" pitchFamily="34" charset="0"/>
              <a:buChar char="&gt;"/>
              <a:defRPr sz="1800" kern="1200">
                <a:solidFill>
                  <a:srgbClr val="565655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  <a:defRPr/>
            </a:pPr>
            <a:r>
              <a:rPr lang="en-US" dirty="0" smtClean="0"/>
              <a:t>Trivadis is a </a:t>
            </a:r>
            <a:r>
              <a:rPr lang="en-US" dirty="0">
                <a:solidFill>
                  <a:srgbClr val="ED1C2E"/>
                </a:solidFill>
              </a:rPr>
              <a:t>leading provider of IT consultancy, system integration, solution-based software and product engineering and IT services</a:t>
            </a:r>
            <a:r>
              <a:rPr lang="en-US" dirty="0" smtClean="0"/>
              <a:t>, with a focus on 		and 		     technologies in the German-speaking countries (Germany, Austria and Switzerland).</a:t>
            </a:r>
          </a:p>
          <a:p>
            <a:pPr>
              <a:lnSpc>
                <a:spcPts val="2700"/>
              </a:lnSpc>
              <a:defRPr/>
            </a:pPr>
            <a:r>
              <a:rPr lang="en-US" dirty="0" smtClean="0"/>
              <a:t>We provide our services in the following strategic business areas:.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dirty="0" smtClean="0"/>
              <a:t>Our training services guarantee transfer of know-how.</a:t>
            </a:r>
            <a:endParaRPr lang="en-US" dirty="0"/>
          </a:p>
        </p:txBody>
      </p:sp>
      <p:pic>
        <p:nvPicPr>
          <p:cNvPr id="10" name="Bild 9" descr="Logo_Oracle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1427248" y="1891862"/>
            <a:ext cx="1489815" cy="192857"/>
          </a:xfrm>
          <a:prstGeom prst="rect">
            <a:avLst/>
          </a:prstGeom>
        </p:spPr>
      </p:pic>
      <p:pic>
        <p:nvPicPr>
          <p:cNvPr id="11" name="Bild 10" descr="Logo_Microsoft_RGB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3704847" y="1827073"/>
            <a:ext cx="1434359" cy="321034"/>
          </a:xfrm>
          <a:prstGeom prst="rect">
            <a:avLst/>
          </a:prstGeom>
        </p:spPr>
      </p:pic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1981200" y="6527800"/>
            <a:ext cx="4902200" cy="160338"/>
          </a:xfrm>
        </p:spPr>
        <p:txBody>
          <a:bodyPr/>
          <a:lstStyle/>
          <a:p>
            <a:pPr>
              <a:defRPr/>
            </a:pPr>
            <a:r>
              <a:rPr lang="de-CH" smtClean="0"/>
              <a:t>June 24th, 2014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81200" y="6392863"/>
            <a:ext cx="4902200" cy="161925"/>
          </a:xfrm>
        </p:spPr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Lessons Learned out of a real life banking system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21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2275" y="6257925"/>
            <a:ext cx="436563" cy="155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BD2A9-1328-4D7B-A73F-5ABB9364CCAB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720000" y="338400"/>
            <a:ext cx="6420222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Arial"/>
                <a:ea typeface="+mj-ea"/>
                <a:cs typeface="Arial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9pPr>
          </a:lstStyle>
          <a:p>
            <a:pPr lvl="0"/>
            <a:r>
              <a:rPr lang="en-US" dirty="0" smtClean="0"/>
              <a:t>Brief introduction of</a:t>
            </a:r>
            <a:r>
              <a:rPr lang="en-US" baseline="0" dirty="0" smtClean="0"/>
              <a:t> </a:t>
            </a:r>
            <a:r>
              <a:rPr lang="en-US" dirty="0" smtClean="0"/>
              <a:t>Trivadis</a:t>
            </a:r>
          </a:p>
        </p:txBody>
      </p:sp>
      <p:pic>
        <p:nvPicPr>
          <p:cNvPr id="23" name="Bild 22" descr="Strategische_Geschäftsfelder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301255" y="3116225"/>
            <a:ext cx="8482419" cy="2189203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6402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Kurzvorstellung Trivadis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Landkart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80997" y="754962"/>
            <a:ext cx="4514468" cy="5378566"/>
          </a:xfrm>
          <a:prstGeom prst="rect">
            <a:avLst/>
          </a:prstGeom>
        </p:spPr>
      </p:pic>
      <p:sp>
        <p:nvSpPr>
          <p:cNvPr id="9" name="Inhaltsplatzhalter 29"/>
          <p:cNvSpPr>
            <a:spLocks/>
          </p:cNvSpPr>
          <p:nvPr userDrawn="1"/>
        </p:nvSpPr>
        <p:spPr bwMode="gray">
          <a:xfrm>
            <a:off x="5314025" y="1337072"/>
            <a:ext cx="3292475" cy="472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indent="-174625">
              <a:spcBef>
                <a:spcPts val="1800"/>
              </a:spcBef>
              <a:buClr>
                <a:schemeClr val="accent1"/>
              </a:buClr>
            </a:pPr>
            <a:r>
              <a:rPr lang="en-US" sz="1600" dirty="0">
                <a:solidFill>
                  <a:srgbClr val="565655"/>
                </a:solidFill>
                <a:latin typeface="Segoe UI" pitchFamily="34" charset="0"/>
              </a:rPr>
              <a:t>11 Trivadis branches with</a:t>
            </a:r>
            <a:r>
              <a:t/>
            </a:r>
            <a:br/>
            <a:r>
              <a:rPr lang="en-US" sz="1600" dirty="0">
                <a:solidFill>
                  <a:srgbClr val="565655"/>
                </a:solidFill>
                <a:latin typeface="Segoe UI" pitchFamily="34" charset="0"/>
              </a:rPr>
              <a:t>over 600 employees</a:t>
            </a:r>
          </a:p>
          <a:p>
            <a:pPr indent="-174625">
              <a:spcBef>
                <a:spcPts val="18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rgbClr val="565655"/>
                </a:solidFill>
                <a:latin typeface="Segoe UI" pitchFamily="34" charset="0"/>
              </a:rPr>
              <a:t>200 service level agreements</a:t>
            </a:r>
          </a:p>
          <a:p>
            <a:pPr indent="-174625">
              <a:spcBef>
                <a:spcPts val="1800"/>
              </a:spcBef>
              <a:buClr>
                <a:schemeClr val="accent1"/>
              </a:buClr>
            </a:pPr>
            <a:r>
              <a:rPr lang="en-US" sz="1600" dirty="0">
                <a:solidFill>
                  <a:srgbClr val="565655"/>
                </a:solidFill>
                <a:latin typeface="Segoe UI" pitchFamily="34" charset="0"/>
              </a:rPr>
              <a:t>More than 4000 training participants</a:t>
            </a:r>
          </a:p>
          <a:p>
            <a:pPr indent="-174625">
              <a:spcBef>
                <a:spcPts val="1800"/>
              </a:spcBef>
              <a:buClr>
                <a:schemeClr val="accent1"/>
              </a:buClr>
            </a:pPr>
            <a:r>
              <a:rPr lang="en-US" sz="1600" dirty="0" smtClean="0">
                <a:solidFill>
                  <a:srgbClr val="565655"/>
                </a:solidFill>
                <a:latin typeface="Segoe UI" pitchFamily="34" charset="0"/>
              </a:rPr>
              <a:t>Research and development budget: CHF 5.0 /EUR 4 million</a:t>
            </a:r>
          </a:p>
          <a:p>
            <a:pPr indent="-174625">
              <a:spcBef>
                <a:spcPts val="1800"/>
              </a:spcBef>
              <a:buClr>
                <a:schemeClr val="accent1"/>
              </a:buClr>
            </a:pPr>
            <a:r>
              <a:rPr lang="en-US" sz="1600" dirty="0">
                <a:solidFill>
                  <a:srgbClr val="565655"/>
                </a:solidFill>
                <a:latin typeface="Segoe UI" pitchFamily="34" charset="0"/>
              </a:rPr>
              <a:t>Financially independent and</a:t>
            </a:r>
            <a:r>
              <a:t/>
            </a:r>
            <a:br/>
            <a:r>
              <a:rPr lang="en-US" sz="1600" dirty="0">
                <a:solidFill>
                  <a:srgbClr val="565655"/>
                </a:solidFill>
                <a:latin typeface="Segoe UI" pitchFamily="34" charset="0"/>
              </a:rPr>
              <a:t>consistently profitable</a:t>
            </a:r>
          </a:p>
          <a:p>
            <a:pPr indent="-174625">
              <a:spcBef>
                <a:spcPts val="1800"/>
              </a:spcBef>
              <a:buClr>
                <a:schemeClr val="accent1"/>
              </a:buClr>
            </a:pPr>
            <a:r>
              <a:rPr lang="en-US" sz="1600" dirty="0">
                <a:solidFill>
                  <a:srgbClr val="565655"/>
                </a:solidFill>
                <a:latin typeface="Segoe UI" pitchFamily="34" charset="0"/>
              </a:rPr>
              <a:t>Experience from more than 1900 projects per year for over 800 customers</a:t>
            </a:r>
          </a:p>
          <a:p>
            <a:pPr indent="-174625">
              <a:spcBef>
                <a:spcPts val="1800"/>
              </a:spcBef>
              <a:buClr>
                <a:schemeClr val="accent1"/>
              </a:buClr>
            </a:pPr>
            <a:endParaRPr lang="en-US" sz="1600" dirty="0" smtClean="0">
              <a:solidFill>
                <a:srgbClr val="565655"/>
              </a:solidFill>
              <a:latin typeface="Segoe UI" pitchFamily="34" charset="0"/>
            </a:endParaRPr>
          </a:p>
          <a:p>
            <a:pPr indent="-174625">
              <a:spcBef>
                <a:spcPts val="1800"/>
              </a:spcBef>
              <a:buClr>
                <a:schemeClr val="accent1"/>
              </a:buClr>
            </a:pPr>
            <a:r>
              <a:rPr lang="en-US" sz="1200" dirty="0" smtClean="0">
                <a:solidFill>
                  <a:srgbClr val="565655"/>
                </a:solidFill>
                <a:latin typeface="Segoe UI" pitchFamily="34" charset="0"/>
              </a:rPr>
              <a:t>12/2012</a:t>
            </a:r>
          </a:p>
        </p:txBody>
      </p:sp>
      <p:sp>
        <p:nvSpPr>
          <p:cNvPr id="10" name="TextBox 6"/>
          <p:cNvSpPr txBox="1">
            <a:spLocks noChangeArrowheads="1"/>
          </p:cNvSpPr>
          <p:nvPr userDrawn="1"/>
        </p:nvSpPr>
        <p:spPr bwMode="auto">
          <a:xfrm>
            <a:off x="2369721" y="1475162"/>
            <a:ext cx="1132074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Hamburg</a:t>
            </a:r>
          </a:p>
        </p:txBody>
      </p:sp>
      <p:sp>
        <p:nvSpPr>
          <p:cNvPr id="11" name="TextBox 6"/>
          <p:cNvSpPr txBox="1">
            <a:spLocks noChangeArrowheads="1"/>
          </p:cNvSpPr>
          <p:nvPr userDrawn="1"/>
        </p:nvSpPr>
        <p:spPr bwMode="auto">
          <a:xfrm>
            <a:off x="1059628" y="2759088"/>
            <a:ext cx="1228179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Düsseldorf</a:t>
            </a:r>
          </a:p>
        </p:txBody>
      </p:sp>
      <p:sp>
        <p:nvSpPr>
          <p:cNvPr id="12" name="TextBox 6"/>
          <p:cNvSpPr txBox="1">
            <a:spLocks noChangeArrowheads="1"/>
          </p:cNvSpPr>
          <p:nvPr userDrawn="1"/>
        </p:nvSpPr>
        <p:spPr bwMode="auto">
          <a:xfrm>
            <a:off x="1605326" y="3424276"/>
            <a:ext cx="1070208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Frankfurt</a:t>
            </a:r>
          </a:p>
        </p:txBody>
      </p:sp>
      <p:sp>
        <p:nvSpPr>
          <p:cNvPr id="13" name="TextBox 6"/>
          <p:cNvSpPr txBox="1">
            <a:spLocks noChangeArrowheads="1"/>
          </p:cNvSpPr>
          <p:nvPr userDrawn="1"/>
        </p:nvSpPr>
        <p:spPr bwMode="auto">
          <a:xfrm>
            <a:off x="1456624" y="4651960"/>
            <a:ext cx="1150910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Freiburg</a:t>
            </a: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2531316" y="4759994"/>
            <a:ext cx="881913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Munich</a:t>
            </a:r>
          </a:p>
        </p:txBody>
      </p:sp>
      <p:sp>
        <p:nvSpPr>
          <p:cNvPr id="15" name="TextBox 6"/>
          <p:cNvSpPr txBox="1">
            <a:spLocks noChangeArrowheads="1"/>
          </p:cNvSpPr>
          <p:nvPr userDrawn="1"/>
        </p:nvSpPr>
        <p:spPr bwMode="auto">
          <a:xfrm>
            <a:off x="4087812" y="4500786"/>
            <a:ext cx="942814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Vienna</a:t>
            </a: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241424" y="5096899"/>
            <a:ext cx="798501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Basel</a:t>
            </a:r>
          </a:p>
        </p:txBody>
      </p:sp>
      <p:sp>
        <p:nvSpPr>
          <p:cNvPr id="17" name="TextBox 6"/>
          <p:cNvSpPr txBox="1">
            <a:spLocks noChangeArrowheads="1"/>
          </p:cNvSpPr>
          <p:nvPr userDrawn="1"/>
        </p:nvSpPr>
        <p:spPr bwMode="auto">
          <a:xfrm>
            <a:off x="1556217" y="5380124"/>
            <a:ext cx="798501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Zurich</a:t>
            </a:r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719382" y="5372222"/>
            <a:ext cx="798501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Bern</a:t>
            </a:r>
          </a:p>
        </p:txBody>
      </p:sp>
      <p:sp>
        <p:nvSpPr>
          <p:cNvPr id="19" name="TextBox 6"/>
          <p:cNvSpPr txBox="1">
            <a:spLocks noChangeArrowheads="1"/>
          </p:cNvSpPr>
          <p:nvPr userDrawn="1"/>
        </p:nvSpPr>
        <p:spPr bwMode="auto">
          <a:xfrm>
            <a:off x="872769" y="5566719"/>
            <a:ext cx="1007967" cy="2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Lausanne</a:t>
            </a:r>
          </a:p>
        </p:txBody>
      </p:sp>
      <p:sp>
        <p:nvSpPr>
          <p:cNvPr id="20" name="Rechteck 19"/>
          <p:cNvSpPr/>
          <p:nvPr userDrawn="1"/>
        </p:nvSpPr>
        <p:spPr>
          <a:xfrm>
            <a:off x="2329938" y="1580046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>
          <a:xfrm>
            <a:off x="1016719" y="2863802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>
          <a:xfrm>
            <a:off x="1558811" y="3522814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>
          <a:xfrm>
            <a:off x="1419473" y="4759866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>
          <a:xfrm>
            <a:off x="2811722" y="4725169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91549" y="4616121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>
          <a:xfrm>
            <a:off x="1203255" y="5201932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1661171" y="5336233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>
          <a:xfrm>
            <a:off x="1198883" y="5492791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>
          <a:xfrm>
            <a:off x="831648" y="5670022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0" name="Foliennummernplatzhalter 5"/>
          <p:cNvSpPr txBox="1">
            <a:spLocks noGrp="1"/>
          </p:cNvSpPr>
          <p:nvPr userDrawn="1"/>
        </p:nvSpPr>
        <p:spPr bwMode="gray">
          <a:xfrm>
            <a:off x="422275" y="5963829"/>
            <a:ext cx="436563" cy="155575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BA7074F-54DE-4627-BECD-DF75CAC3276C}" type="slidenum">
              <a:rPr lang="de-DE" sz="1200">
                <a:solidFill>
                  <a:schemeClr val="bg1"/>
                </a:solidFill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 userDrawn="1"/>
        </p:nvSpPr>
        <p:spPr bwMode="auto">
          <a:xfrm>
            <a:off x="1910126" y="4071316"/>
            <a:ext cx="10702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 charset="0"/>
              </a:rPr>
              <a:t>Stuttgart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2" name="Rechteck 31"/>
          <p:cNvSpPr/>
          <p:nvPr userDrawn="1"/>
        </p:nvSpPr>
        <p:spPr>
          <a:xfrm>
            <a:off x="1863611" y="4169854"/>
            <a:ext cx="95693" cy="951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12700" dir="2700000" sx="90000" sy="90000" algn="tl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3" name="Datumsplatzhalter 1"/>
          <p:cNvSpPr>
            <a:spLocks noGrp="1"/>
          </p:cNvSpPr>
          <p:nvPr>
            <p:ph type="dt" sz="half" idx="10"/>
          </p:nvPr>
        </p:nvSpPr>
        <p:spPr>
          <a:xfrm>
            <a:off x="1981200" y="6527800"/>
            <a:ext cx="4902200" cy="160338"/>
          </a:xfrm>
        </p:spPr>
        <p:txBody>
          <a:bodyPr/>
          <a:lstStyle/>
          <a:p>
            <a:pPr>
              <a:defRPr/>
            </a:pPr>
            <a:r>
              <a:rPr lang="de-CH" smtClean="0"/>
              <a:t>June 24th, 2014</a:t>
            </a:r>
            <a:endParaRPr lang="de-DE" dirty="0"/>
          </a:p>
        </p:txBody>
      </p:sp>
      <p:sp>
        <p:nvSpPr>
          <p:cNvPr id="34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81200" y="6392863"/>
            <a:ext cx="4902200" cy="161925"/>
          </a:xfrm>
        </p:spPr>
        <p:txBody>
          <a:bodyPr/>
          <a:lstStyle/>
          <a:p>
            <a:pPr>
              <a:defRPr/>
            </a:pPr>
            <a:r>
              <a:rPr lang="en-US" smtClean="0"/>
              <a:t>Lessons Learned out of a real life banking system</a:t>
            </a:r>
            <a:endParaRPr lang="de-DE" dirty="0"/>
          </a:p>
        </p:txBody>
      </p:sp>
      <p:sp>
        <p:nvSpPr>
          <p:cNvPr id="35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2275" y="6257925"/>
            <a:ext cx="436563" cy="155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BD2A9-1328-4D7B-A73F-5ABB9364CCAB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  <p:sp>
        <p:nvSpPr>
          <p:cNvPr id="36" name="Textfeld 35"/>
          <p:cNvSpPr txBox="1"/>
          <p:nvPr userDrawn="1"/>
        </p:nvSpPr>
        <p:spPr>
          <a:xfrm>
            <a:off x="719999" y="331200"/>
            <a:ext cx="8026435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lvl="0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rgbClr val="141313"/>
                </a:solidFill>
                <a:latin typeface="Arial"/>
                <a:ea typeface="+mj-ea"/>
                <a:cs typeface="Arial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Segoe UI" pitchFamily="34" charset="0"/>
              </a:defRPr>
            </a:lvl9pPr>
          </a:lstStyle>
          <a:p>
            <a:pPr lvl="0"/>
            <a:r>
              <a:rPr lang="en-US" dirty="0" smtClean="0"/>
              <a:t>With over 600 IT experts and specialists on site for you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253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Kurzvorstellung Trivadis 3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  <p:pic>
        <p:nvPicPr>
          <p:cNvPr id="8" name="Bild 7" descr="Technik_alleine_bringt_Sie_nicht_weit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/>
        </p:blipFill>
        <p:spPr>
          <a:xfrm>
            <a:off x="0" y="1"/>
            <a:ext cx="9144000" cy="527384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760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  <p:sp>
        <p:nvSpPr>
          <p:cNvPr id="6" name="Freihandform 5"/>
          <p:cNvSpPr/>
          <p:nvPr userDrawn="1"/>
        </p:nvSpPr>
        <p:spPr>
          <a:xfrm>
            <a:off x="138545" y="161636"/>
            <a:ext cx="8859213" cy="5156970"/>
          </a:xfrm>
          <a:custGeom>
            <a:avLst/>
            <a:gdLst>
              <a:gd name="connsiteX0" fmla="*/ 0 w 8859213"/>
              <a:gd name="connsiteY0" fmla="*/ 0 h 5156970"/>
              <a:gd name="connsiteX1" fmla="*/ 8859213 w 8859213"/>
              <a:gd name="connsiteY1" fmla="*/ 7697 h 5156970"/>
              <a:gd name="connsiteX2" fmla="*/ 8705273 w 8859213"/>
              <a:gd name="connsiteY2" fmla="*/ 5156970 h 5156970"/>
              <a:gd name="connsiteX3" fmla="*/ 146243 w 8859213"/>
              <a:gd name="connsiteY3" fmla="*/ 5156970 h 5156970"/>
              <a:gd name="connsiteX4" fmla="*/ 0 w 8859213"/>
              <a:gd name="connsiteY4" fmla="*/ 0 h 515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9213" h="5156970">
                <a:moveTo>
                  <a:pt x="0" y="0"/>
                </a:moveTo>
                <a:lnTo>
                  <a:pt x="8859213" y="7697"/>
                </a:lnTo>
                <a:lnTo>
                  <a:pt x="8705273" y="5156970"/>
                </a:lnTo>
                <a:lnTo>
                  <a:pt x="146243" y="515697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D1C2E"/>
              </a:gs>
              <a:gs pos="100000">
                <a:srgbClr val="7F1C1C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noProof="0" smtClean="0">
              <a:solidFill>
                <a:schemeClr val="tx1"/>
              </a:solidFill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089944" y="2278815"/>
            <a:ext cx="6958012" cy="1644650"/>
          </a:xfrm>
        </p:spPr>
        <p:txBody>
          <a:bodyPr/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de-CH" noProof="0" smtClean="0"/>
              <a:t>Kapitelname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861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720000" y="339975"/>
            <a:ext cx="8432302" cy="400110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355600" y="1409701"/>
            <a:ext cx="8436702" cy="4352924"/>
          </a:xfrm>
        </p:spPr>
        <p:txBody>
          <a:bodyPr/>
          <a:lstStyle>
            <a:lvl1pPr marL="355600" indent="-355600">
              <a:buClr>
                <a:schemeClr val="accent2"/>
              </a:buClr>
              <a:buFont typeface="+mj-lt"/>
              <a:buAutoNum type="arabicPeriod"/>
              <a:defRPr lang="de-DE" dirty="0" smtClean="0"/>
            </a:lvl1pPr>
            <a:lvl2pPr marL="541338" indent="-274638">
              <a:spcBef>
                <a:spcPts val="300"/>
              </a:spcBef>
              <a:buClr>
                <a:schemeClr val="tx1"/>
              </a:buClr>
              <a:defRPr lang="de-DE" sz="1800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de-CH" noProof="0" smtClean="0"/>
              <a:t>Erste Überschrift</a:t>
            </a:r>
          </a:p>
          <a:p>
            <a:pPr lvl="1"/>
            <a:r>
              <a:rPr lang="de-CH" noProof="0" smtClean="0"/>
              <a:t>erster Eintrag</a:t>
            </a:r>
          </a:p>
          <a:p>
            <a:pPr lvl="2"/>
            <a:r>
              <a:rPr lang="de-CH" noProof="0" smtClean="0"/>
              <a:t>zweiter Eintrag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12A9A-6308-4134-A377-495A53BEA6E7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857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233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720000" y="339975"/>
            <a:ext cx="8186914" cy="400110"/>
          </a:xfrm>
        </p:spPr>
        <p:txBody>
          <a:bodyPr wrap="square">
            <a:spAutoFit/>
          </a:bodyPr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60000" y="1409701"/>
            <a:ext cx="8432302" cy="4352924"/>
          </a:xfrm>
        </p:spPr>
        <p:txBody>
          <a:bodyPr/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EE10F-5C94-4434-AC93-61D0DBAAF269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60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4706977" y="1409701"/>
            <a:ext cx="4085325" cy="4352924"/>
          </a:xfrm>
        </p:spPr>
        <p:txBody>
          <a:bodyPr/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10" name="Inhaltsplatzhalter 3"/>
          <p:cNvSpPr>
            <a:spLocks noGrp="1"/>
          </p:cNvSpPr>
          <p:nvPr>
            <p:ph sz="half" idx="13"/>
          </p:nvPr>
        </p:nvSpPr>
        <p:spPr bwMode="gray">
          <a:xfrm>
            <a:off x="355600" y="1409701"/>
            <a:ext cx="4085325" cy="4352924"/>
          </a:xfrm>
        </p:spPr>
        <p:txBody>
          <a:bodyPr/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2C940-235D-40C9-B2F8-EE5E23A1B18C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6636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Referenz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 bwMode="auto">
          <a:xfrm>
            <a:off x="355600" y="1395186"/>
            <a:ext cx="1104900" cy="1119414"/>
          </a:xfrm>
          <a:solidFill>
            <a:schemeClr val="accent2"/>
          </a:solidFill>
        </p:spPr>
        <p:txBody>
          <a:bodyPr lIns="108000" tIns="108000" rIns="108000" bIns="10800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46250" y="1409700"/>
            <a:ext cx="1104900" cy="11049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 smtClean="0"/>
              <a:t>Text</a:t>
            </a:r>
            <a:endParaRPr lang="de-CH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136900" y="1409700"/>
            <a:ext cx="1104900" cy="11049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 smtClean="0"/>
              <a:t>Text</a:t>
            </a:r>
            <a:endParaRPr lang="de-CH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de-CH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355600" y="2793999"/>
            <a:ext cx="3886200" cy="2968625"/>
          </a:xfrm>
        </p:spPr>
        <p:txBody>
          <a:bodyPr/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4906102" y="1409701"/>
            <a:ext cx="3886200" cy="4352924"/>
          </a:xfrm>
        </p:spPr>
        <p:txBody>
          <a:bodyPr/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de-CH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6E996-9045-4290-A979-A2E98874183D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146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d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720000" y="339975"/>
            <a:ext cx="8432302" cy="400110"/>
          </a:xfrm>
        </p:spPr>
        <p:txBody>
          <a:bodyPr>
            <a:spAutoFit/>
          </a:bodyPr>
          <a:lstStyle/>
          <a:p>
            <a:r>
              <a:rPr lang="en-US" noProof="0" smtClean="0"/>
              <a:t>Click to edit Master title style</a:t>
            </a:r>
            <a:endParaRPr lang="de-CH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60000" y="1409701"/>
            <a:ext cx="8432302" cy="723899"/>
          </a:xfrm>
        </p:spPr>
        <p:txBody>
          <a:bodyPr/>
          <a:lstStyle>
            <a:lvl1pPr>
              <a:spcBef>
                <a:spcPts val="0"/>
              </a:spcBef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 bwMode="gray">
          <a:xfrm>
            <a:off x="360000" y="3479801"/>
            <a:ext cx="8432302" cy="723899"/>
          </a:xfrm>
        </p:spPr>
        <p:txBody>
          <a:bodyPr/>
          <a:lstStyle>
            <a:lvl1pPr>
              <a:spcBef>
                <a:spcPts val="0"/>
              </a:spcBef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 bwMode="gray">
          <a:xfrm>
            <a:off x="355600" y="2222500"/>
            <a:ext cx="7124700" cy="956773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6"/>
          </p:nvPr>
        </p:nvSpPr>
        <p:spPr bwMode="gray">
          <a:xfrm>
            <a:off x="355600" y="4292600"/>
            <a:ext cx="7124700" cy="956773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2A1FD-9712-45C7-8B1C-24D6957FA24D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1956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el und 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720000" y="339975"/>
            <a:ext cx="8262113" cy="400110"/>
          </a:xfrm>
        </p:spPr>
        <p:txBody>
          <a:bodyPr wrap="square">
            <a:spAutoFit/>
          </a:bodyPr>
          <a:lstStyle/>
          <a:p>
            <a:r>
              <a:rPr lang="en-US" noProof="0" smtClean="0"/>
              <a:t>Click to edit Master title style</a:t>
            </a:r>
            <a:endParaRPr lang="de-CH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360000" y="1930399"/>
            <a:ext cx="8432302" cy="3832225"/>
          </a:xfrm>
        </p:spPr>
        <p:txBody>
          <a:bodyPr/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55600" y="1409700"/>
            <a:ext cx="8436702" cy="5207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355600" y="5860144"/>
            <a:ext cx="8436702" cy="153888"/>
          </a:xfrm>
        </p:spPr>
        <p:txBody>
          <a:bodyPr wrap="square" anchor="b">
            <a:spAutoFit/>
          </a:bodyPr>
          <a:lstStyle>
            <a:lvl1pPr marL="177800" indent="-177800">
              <a:spcBef>
                <a:spcPts val="0"/>
              </a:spcBef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25ADC-5079-4431-A310-223AEB4EF901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495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gray">
          <a:xfrm>
            <a:off x="720000" y="339725"/>
            <a:ext cx="818219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60363" y="1400175"/>
            <a:ext cx="8431212" cy="43624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CH" noProof="0" smtClean="0"/>
              <a:t>Textmasterformat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  <a:p>
            <a:pPr lvl="5"/>
            <a:r>
              <a:rPr lang="de-CH" noProof="0" smtClean="0"/>
              <a:t>Sechste Ebene</a:t>
            </a:r>
          </a:p>
          <a:p>
            <a:pPr lvl="6"/>
            <a:r>
              <a:rPr lang="de-CH" noProof="0" smtClean="0"/>
              <a:t>Siebte Ebene</a:t>
            </a:r>
          </a:p>
          <a:p>
            <a:pPr lvl="0"/>
            <a:r>
              <a:rPr lang="de-CH" noProof="0" smtClean="0"/>
              <a:t>Text</a:t>
            </a:r>
          </a:p>
          <a:p>
            <a:pPr lvl="1"/>
            <a:r>
              <a:rPr lang="de-CH" noProof="0" smtClean="0"/>
              <a:t>Zweite Ebene</a:t>
            </a:r>
            <a:endParaRPr lang="de-CH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981200" y="6514432"/>
            <a:ext cx="4902200" cy="1603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fontAlgn="auto">
              <a:spcBef>
                <a:spcPts val="0"/>
              </a:spcBef>
              <a:spcAft>
                <a:spcPts val="0"/>
              </a:spcAft>
              <a:defRPr lang="de-DE" sz="800" smtClean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981200" y="6379495"/>
            <a:ext cx="4902200" cy="1619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pic>
        <p:nvPicPr>
          <p:cNvPr id="1031" name="Grafik 11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gray">
          <a:xfrm>
            <a:off x="7277100" y="6210300"/>
            <a:ext cx="1528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 bwMode="gray">
          <a:xfrm>
            <a:off x="357188" y="6232525"/>
            <a:ext cx="434975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15" name="Rechteck 14"/>
          <p:cNvSpPr/>
          <p:nvPr/>
        </p:nvSpPr>
        <p:spPr bwMode="gray">
          <a:xfrm>
            <a:off x="901700" y="6232525"/>
            <a:ext cx="436563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16" name="Rechteck 15"/>
          <p:cNvSpPr/>
          <p:nvPr/>
        </p:nvSpPr>
        <p:spPr bwMode="gray">
          <a:xfrm>
            <a:off x="1447800" y="6232525"/>
            <a:ext cx="434975" cy="4365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1981200" y="6209966"/>
            <a:ext cx="1236663" cy="13811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de-DE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noProof="0" dirty="0" smtClean="0">
                <a:latin typeface="Arial"/>
              </a:rPr>
              <a:t>2014 © </a:t>
            </a:r>
            <a:r>
              <a:rPr lang="en-US" sz="800" noProof="0" dirty="0" err="1" smtClean="0">
                <a:latin typeface="Arial"/>
              </a:rPr>
              <a:t>Trivadis</a:t>
            </a:r>
            <a:endParaRPr lang="en-US" sz="800" noProof="0" dirty="0">
              <a:latin typeface="Arial"/>
              <a:cs typeface="Arial"/>
            </a:endParaRPr>
          </a:p>
        </p:txBody>
      </p:sp>
      <p:sp>
        <p:nvSpPr>
          <p:cNvPr id="12" name="Rechteck 7"/>
          <p:cNvSpPr/>
          <p:nvPr/>
        </p:nvSpPr>
        <p:spPr bwMode="auto">
          <a:xfrm>
            <a:off x="360000" y="451635"/>
            <a:ext cx="216000" cy="2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22275" y="6257925"/>
            <a:ext cx="436563" cy="1555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80" r:id="rId11"/>
    <p:sldLayoutId id="2147483674" r:id="rId12"/>
    <p:sldLayoutId id="2147483675" r:id="rId13"/>
    <p:sldLayoutId id="2147483677" r:id="rId14"/>
    <p:sldLayoutId id="2147483678" r:id="rId15"/>
    <p:sldLayoutId id="2147483679" r:id="rId16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kern="1200">
          <a:solidFill>
            <a:srgbClr val="141313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9pPr>
    </p:titleStyle>
    <p:bodyStyle>
      <a:lvl1pPr algn="l" rtl="0" eaLnBrk="1" fontAlgn="base" hangingPunct="1">
        <a:spcBef>
          <a:spcPts val="1200"/>
        </a:spcBef>
        <a:spcAft>
          <a:spcPct val="0"/>
        </a:spcAft>
        <a:buClr>
          <a:schemeClr val="accent1"/>
        </a:buClr>
        <a:defRPr sz="2000" kern="1200">
          <a:solidFill>
            <a:srgbClr val="565655"/>
          </a:solidFill>
          <a:latin typeface="Arial"/>
          <a:ea typeface="+mn-ea"/>
          <a:cs typeface="Arial"/>
        </a:defRPr>
      </a:lvl1pPr>
      <a:lvl2pPr marL="271463" indent="-269875" algn="l" rtl="0" eaLnBrk="1" fontAlgn="base" hangingPunct="1">
        <a:spcBef>
          <a:spcPts val="12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rgbClr val="565655"/>
          </a:solidFill>
          <a:latin typeface="Arial"/>
          <a:ea typeface="+mn-ea"/>
          <a:cs typeface="Arial"/>
        </a:defRPr>
      </a:lvl2pPr>
      <a:lvl3pPr marL="539750" indent="-269875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ern="1200">
          <a:solidFill>
            <a:srgbClr val="565655"/>
          </a:solidFill>
          <a:latin typeface="Arial"/>
          <a:ea typeface="+mn-ea"/>
          <a:cs typeface="Arial"/>
        </a:defRPr>
      </a:lvl3pPr>
      <a:lvl4pPr marL="809625" indent="-269875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Segoe UI" pitchFamily="34" charset="0"/>
        <a:buChar char="-"/>
        <a:defRPr kern="1200">
          <a:solidFill>
            <a:srgbClr val="565655"/>
          </a:solidFill>
          <a:latin typeface="Arial"/>
          <a:ea typeface="+mn-ea"/>
          <a:cs typeface="Arial"/>
        </a:defRPr>
      </a:lvl4pPr>
      <a:lvl5pPr marL="1079500" indent="-269875" algn="l" defTabSz="900113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Font typeface="Segoe UI" pitchFamily="34" charset="0"/>
        <a:buChar char="-"/>
        <a:defRPr kern="1200">
          <a:solidFill>
            <a:srgbClr val="565655"/>
          </a:solidFill>
          <a:latin typeface="Arial"/>
          <a:ea typeface="+mn-ea"/>
          <a:cs typeface="Arial"/>
        </a:defRPr>
      </a:lvl5pPr>
      <a:lvl6pPr marL="1347788" indent="-271463" algn="l" defTabSz="914400" rtl="0" eaLnBrk="1" latinLnBrk="0" hangingPunct="1">
        <a:spcBef>
          <a:spcPts val="300"/>
        </a:spcBef>
        <a:buClr>
          <a:schemeClr val="accent2"/>
        </a:buClr>
        <a:buFont typeface="Segoe UI" pitchFamily="34" charset="0"/>
        <a:buChar char="&gt;"/>
        <a:defRPr sz="1800" kern="1200">
          <a:solidFill>
            <a:srgbClr val="565655"/>
          </a:solidFill>
          <a:latin typeface="Arial"/>
          <a:ea typeface="+mn-ea"/>
          <a:cs typeface="Arial"/>
        </a:defRPr>
      </a:lvl6pPr>
      <a:lvl7pPr marL="1617663" indent="-271463" algn="l" defTabSz="914400" rtl="0" eaLnBrk="1" latinLnBrk="0" hangingPunct="1">
        <a:spcBef>
          <a:spcPts val="300"/>
        </a:spcBef>
        <a:buClr>
          <a:schemeClr val="tx1"/>
        </a:buClr>
        <a:buFont typeface="Segoe UI" pitchFamily="34" charset="0"/>
        <a:buChar char="&gt;"/>
        <a:defRPr sz="1800" kern="1200">
          <a:solidFill>
            <a:srgbClr val="565655"/>
          </a:solidFill>
          <a:latin typeface="Arial"/>
          <a:ea typeface="+mn-ea"/>
          <a:cs typeface="Arial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microsoft.com/office/2007/relationships/hdphoto" Target="../media/hdphoto1.wdp"/><Relationship Id="rId6" Type="http://schemas.openxmlformats.org/officeDocument/2006/relationships/image" Target="../media/image13.png"/><Relationship Id="rId7" Type="http://schemas.microsoft.com/office/2007/relationships/hdphoto" Target="../media/hdphoto2.wdp"/><Relationship Id="rId8" Type="http://schemas.openxmlformats.org/officeDocument/2006/relationships/image" Target="../media/image14.png"/><Relationship Id="rId9" Type="http://schemas.microsoft.com/office/2007/relationships/hdphoto" Target="../media/hdphoto3.wdp"/><Relationship Id="rId10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4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Spring Batch</a:t>
            </a:r>
            <a:endParaRPr lang="de-DE" dirty="0"/>
          </a:p>
        </p:txBody>
      </p:sp>
      <p:sp>
        <p:nvSpPr>
          <p:cNvPr id="42" name="Textplatzhalter 4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Lessons Learned out of a real life banking system.</a:t>
            </a:r>
            <a:endParaRPr lang="de-DE" dirty="0"/>
          </a:p>
        </p:txBody>
      </p:sp>
      <p:sp>
        <p:nvSpPr>
          <p:cNvPr id="43" name="Textplatzhalter 42"/>
          <p:cNvSpPr>
            <a:spLocks noGrp="1"/>
          </p:cNvSpPr>
          <p:nvPr>
            <p:ph type="body" sz="quarter" idx="11"/>
          </p:nvPr>
        </p:nvSpPr>
        <p:spPr>
          <a:xfrm>
            <a:off x="520031" y="1624614"/>
            <a:ext cx="5856706" cy="1537017"/>
          </a:xfrm>
        </p:spPr>
        <p:txBody>
          <a:bodyPr/>
          <a:lstStyle/>
          <a:p>
            <a:r>
              <a:rPr lang="de-DE" dirty="0" smtClean="0"/>
              <a:t>Michael Beer</a:t>
            </a:r>
            <a:br>
              <a:rPr lang="de-DE" dirty="0" smtClean="0"/>
            </a:br>
            <a:r>
              <a:rPr lang="de-DE" i="1" dirty="0" smtClean="0"/>
              <a:t>Senior Consultant</a:t>
            </a:r>
          </a:p>
          <a:p>
            <a:r>
              <a:rPr lang="de-DE" dirty="0" smtClean="0"/>
              <a:t>Raffael Schmid</a:t>
            </a:r>
            <a:br>
              <a:rPr lang="de-DE" dirty="0" smtClean="0"/>
            </a:br>
            <a:r>
              <a:rPr lang="de-DE" i="1" dirty="0" smtClean="0"/>
              <a:t>Consultant</a:t>
            </a:r>
          </a:p>
        </p:txBody>
      </p:sp>
      <p:sp>
        <p:nvSpPr>
          <p:cNvPr id="44" name="Datumsplatzhalter 4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June 24th, 2014</a:t>
            </a:r>
            <a:endParaRPr lang="en-US" dirty="0"/>
          </a:p>
        </p:txBody>
      </p:sp>
      <p:sp>
        <p:nvSpPr>
          <p:cNvPr id="45" name="Fußzeilenplatzhalter 4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Lessons Learned out of a real life banking system</a:t>
            </a:r>
            <a:endParaRPr lang="en-US" dirty="0"/>
          </a:p>
        </p:txBody>
      </p:sp>
      <p:sp>
        <p:nvSpPr>
          <p:cNvPr id="46" name="Foliennummernplatzhalter 4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99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</a:t>
            </a:r>
            <a:r>
              <a:rPr lang="de-CH" dirty="0" smtClean="0"/>
              <a:t>: </a:t>
            </a:r>
            <a:r>
              <a:rPr lang="de-CH" dirty="0" err="1" smtClean="0"/>
              <a:t>Reprocess</a:t>
            </a:r>
            <a:r>
              <a:rPr lang="de-CH" dirty="0" smtClean="0"/>
              <a:t> </a:t>
            </a:r>
            <a:r>
              <a:rPr lang="de-CH" dirty="0" err="1" smtClean="0"/>
              <a:t>failed</a:t>
            </a:r>
            <a:r>
              <a:rPr lang="de-CH" dirty="0" smtClean="0"/>
              <a:t> </a:t>
            </a:r>
            <a:r>
              <a:rPr lang="de-CH" dirty="0" err="1" smtClean="0"/>
              <a:t>items</a:t>
            </a:r>
            <a:endParaRPr lang="de-CH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0000" y="3217762"/>
            <a:ext cx="8432302" cy="2544862"/>
          </a:xfrm>
        </p:spPr>
        <p:txBody>
          <a:bodyPr/>
          <a:lstStyle/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we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do not stop job in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case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of an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error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rerunning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a 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processes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only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process state of item therefore needs to be maintained</a:t>
            </a:r>
            <a:endParaRPr lang="de-CH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CH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10</a:t>
            </a:fld>
            <a:endParaRPr lang="de-CH" noProof="0"/>
          </a:p>
        </p:txBody>
      </p:sp>
      <p:sp>
        <p:nvSpPr>
          <p:cNvPr id="6" name="Rounded Rectangle 5"/>
          <p:cNvSpPr/>
          <p:nvPr/>
        </p:nvSpPr>
        <p:spPr>
          <a:xfrm>
            <a:off x="2444203" y="1841148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4247" y="1844461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0922" y="184446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724" y="1844475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40885" y="814199"/>
            <a:ext cx="2058203" cy="930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4234" y="824076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7566" y="81412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449" y="807527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</a:t>
            </a:r>
            <a:r>
              <a:rPr lang="de-CH" dirty="0" smtClean="0"/>
              <a:t>: </a:t>
            </a:r>
            <a:r>
              <a:rPr lang="de-CH" dirty="0" err="1" smtClean="0"/>
              <a:t>Summary</a:t>
            </a:r>
            <a:r>
              <a:rPr lang="de-CH" dirty="0" smtClean="0"/>
              <a:t> </a:t>
            </a:r>
            <a:r>
              <a:rPr lang="de-CH" dirty="0" err="1" smtClean="0"/>
              <a:t>mail</a:t>
            </a:r>
            <a:endParaRPr lang="de-CH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0000" y="3217762"/>
            <a:ext cx="8432302" cy="2544862"/>
          </a:xfrm>
        </p:spPr>
        <p:txBody>
          <a:bodyPr/>
          <a:lstStyle/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write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a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execution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log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that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contains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Exceptions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messages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out of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Rule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Engine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aggregate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to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Number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errors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warnings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, etc.</a:t>
            </a:r>
          </a:p>
          <a:p>
            <a:pPr lvl="2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worst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status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level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send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to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submitter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operator</a:t>
            </a:r>
            <a:endParaRPr lang="de-CH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CH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11</a:t>
            </a:fld>
            <a:endParaRPr lang="de-CH" noProof="0"/>
          </a:p>
        </p:txBody>
      </p:sp>
      <p:sp>
        <p:nvSpPr>
          <p:cNvPr id="6" name="Rounded Rectangle 5"/>
          <p:cNvSpPr/>
          <p:nvPr/>
        </p:nvSpPr>
        <p:spPr>
          <a:xfrm>
            <a:off x="2444203" y="1841148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4247" y="1844461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0922" y="184446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724" y="1844475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40885" y="814199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4234" y="824076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7566" y="814122"/>
            <a:ext cx="2058203" cy="930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449" y="807527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</a:t>
            </a:r>
            <a:r>
              <a:rPr lang="de-CH" dirty="0" smtClean="0"/>
              <a:t>: </a:t>
            </a:r>
            <a:r>
              <a:rPr lang="de-CH" dirty="0" err="1" smtClean="0"/>
              <a:t>Gather</a:t>
            </a:r>
            <a:r>
              <a:rPr lang="de-CH" dirty="0" smtClean="0"/>
              <a:t> </a:t>
            </a:r>
            <a:r>
              <a:rPr lang="de-CH" dirty="0" err="1" smtClean="0"/>
              <a:t>detailed</a:t>
            </a:r>
            <a:r>
              <a:rPr lang="de-CH" dirty="0" smtClean="0"/>
              <a:t> job </a:t>
            </a:r>
            <a:r>
              <a:rPr lang="de-CH" dirty="0" err="1" smtClean="0"/>
              <a:t>information</a:t>
            </a:r>
            <a:endParaRPr lang="de-CH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0000" y="3217762"/>
            <a:ext cx="8432302" cy="2544862"/>
          </a:xfrm>
        </p:spPr>
        <p:txBody>
          <a:bodyPr/>
          <a:lstStyle/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rerun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single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item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in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trace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mode</a:t>
            </a: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collect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diagnostic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out of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Rule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Engine</a:t>
            </a:r>
            <a:endParaRPr lang="de-CH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12</a:t>
            </a:fld>
            <a:endParaRPr lang="de-CH" noProof="0"/>
          </a:p>
        </p:txBody>
      </p:sp>
      <p:sp>
        <p:nvSpPr>
          <p:cNvPr id="6" name="Rounded Rectangle 5"/>
          <p:cNvSpPr/>
          <p:nvPr/>
        </p:nvSpPr>
        <p:spPr>
          <a:xfrm>
            <a:off x="2444203" y="1841148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4247" y="1844461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0922" y="184446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724" y="1844475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40885" y="814199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4234" y="824076"/>
            <a:ext cx="2058203" cy="930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7566" y="814122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449" y="807527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</a:t>
            </a:r>
            <a:r>
              <a:rPr lang="de-CH" dirty="0" smtClean="0"/>
              <a:t>: </a:t>
            </a:r>
            <a:r>
              <a:rPr lang="de-CH" dirty="0" err="1" smtClean="0"/>
              <a:t>Trigger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endParaRPr lang="de-CH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0000" y="3217762"/>
            <a:ext cx="8432302" cy="2544862"/>
          </a:xfrm>
        </p:spPr>
        <p:txBody>
          <a:bodyPr/>
          <a:lstStyle/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periodically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either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fixed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delay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or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fixed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rate</a:t>
            </a:r>
          </a:p>
          <a:p>
            <a:pPr lvl="1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on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event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e.g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data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arrived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in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database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13</a:t>
            </a:fld>
            <a:endParaRPr lang="de-CH" noProof="0"/>
          </a:p>
        </p:txBody>
      </p:sp>
      <p:sp>
        <p:nvSpPr>
          <p:cNvPr id="6" name="Rounded Rectangle 5"/>
          <p:cNvSpPr/>
          <p:nvPr/>
        </p:nvSpPr>
        <p:spPr>
          <a:xfrm>
            <a:off x="2444203" y="1841148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4247" y="1844461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0922" y="184446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724" y="1844475"/>
            <a:ext cx="2058203" cy="930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40885" y="814199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4234" y="824076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7566" y="814122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449" y="807527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</a:t>
            </a:r>
            <a:r>
              <a:rPr lang="de-CH" dirty="0" smtClean="0"/>
              <a:t>: </a:t>
            </a:r>
            <a:r>
              <a:rPr lang="de-CH" dirty="0" err="1" smtClean="0"/>
              <a:t>Control</a:t>
            </a:r>
            <a:r>
              <a:rPr lang="de-CH" dirty="0" smtClean="0"/>
              <a:t> </a:t>
            </a:r>
            <a:r>
              <a:rPr lang="de-CH" dirty="0" err="1" smtClean="0"/>
              <a:t>load</a:t>
            </a:r>
            <a:endParaRPr lang="de-CH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0000" y="3217762"/>
            <a:ext cx="8432302" cy="2544862"/>
          </a:xfrm>
        </p:spPr>
        <p:txBody>
          <a:bodyPr/>
          <a:lstStyle/>
          <a:p>
            <a:pPr lvl="1"/>
            <a:r>
              <a:rPr lang="de-CH" dirty="0" err="1" smtClean="0"/>
              <a:t>prevent</a:t>
            </a:r>
            <a:r>
              <a:rPr lang="de-CH" dirty="0" smtClean="0"/>
              <a:t> </a:t>
            </a:r>
            <a:r>
              <a:rPr lang="de-CH" dirty="0" err="1" smtClean="0"/>
              <a:t>too</a:t>
            </a:r>
            <a:r>
              <a:rPr lang="de-CH" dirty="0" smtClean="0"/>
              <a:t> </a:t>
            </a:r>
            <a:r>
              <a:rPr lang="de-CH" dirty="0" err="1" smtClean="0"/>
              <a:t>many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r>
              <a:rPr lang="de-CH" dirty="0" smtClean="0"/>
              <a:t> in parallel</a:t>
            </a:r>
          </a:p>
          <a:p>
            <a:pPr lvl="1"/>
            <a:r>
              <a:rPr lang="de-CH" dirty="0" err="1" smtClean="0"/>
              <a:t>conditions</a:t>
            </a:r>
            <a:r>
              <a:rPr lang="de-CH" dirty="0" smtClean="0"/>
              <a:t> </a:t>
            </a:r>
            <a:r>
              <a:rPr lang="de-CH" dirty="0" err="1" smtClean="0"/>
              <a:t>might</a:t>
            </a:r>
            <a:r>
              <a:rPr lang="de-CH" dirty="0" smtClean="0"/>
              <a:t> </a:t>
            </a:r>
            <a:r>
              <a:rPr lang="de-CH" dirty="0" err="1" smtClean="0"/>
              <a:t>prevent</a:t>
            </a:r>
            <a:r>
              <a:rPr lang="de-CH" dirty="0" smtClean="0"/>
              <a:t> job </a:t>
            </a:r>
            <a:r>
              <a:rPr lang="de-CH" dirty="0" err="1" smtClean="0"/>
              <a:t>execution</a:t>
            </a:r>
            <a:endParaRPr lang="de-CH" dirty="0" smtClean="0"/>
          </a:p>
          <a:p>
            <a:pPr lvl="1"/>
            <a:r>
              <a:rPr lang="de-CH" dirty="0" err="1" smtClean="0"/>
              <a:t>requests</a:t>
            </a:r>
            <a:r>
              <a:rPr lang="de-CH" dirty="0" smtClean="0"/>
              <a:t> </a:t>
            </a:r>
            <a:r>
              <a:rPr lang="de-CH" dirty="0" err="1" smtClean="0"/>
              <a:t>should</a:t>
            </a:r>
            <a:r>
              <a:rPr lang="de-CH" dirty="0" smtClean="0"/>
              <a:t> </a:t>
            </a:r>
            <a:r>
              <a:rPr lang="de-CH" dirty="0" err="1" smtClean="0"/>
              <a:t>survive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shutdown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14</a:t>
            </a:fld>
            <a:endParaRPr lang="de-CH" noProof="0"/>
          </a:p>
        </p:txBody>
      </p:sp>
      <p:sp>
        <p:nvSpPr>
          <p:cNvPr id="6" name="Rounded Rectangle 5"/>
          <p:cNvSpPr/>
          <p:nvPr/>
        </p:nvSpPr>
        <p:spPr>
          <a:xfrm>
            <a:off x="2444203" y="1841148"/>
            <a:ext cx="2058203" cy="930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4247" y="1844461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0922" y="184446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724" y="1844475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40885" y="814199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4234" y="824076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7566" y="814122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449" y="807527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</a:t>
            </a:r>
            <a:r>
              <a:rPr lang="de-CH" dirty="0" smtClean="0"/>
              <a:t>: </a:t>
            </a:r>
            <a:r>
              <a:rPr lang="de-CH" dirty="0" err="1" smtClean="0"/>
              <a:t>Deactivate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endParaRPr lang="de-CH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0000" y="3217762"/>
            <a:ext cx="8432302" cy="2544862"/>
          </a:xfrm>
        </p:spPr>
        <p:txBody>
          <a:bodyPr/>
          <a:lstStyle/>
          <a:p>
            <a:pPr lvl="1"/>
            <a:r>
              <a:rPr lang="de-CH" u="sng" dirty="0" err="1" smtClean="0"/>
              <a:t>deactivate</a:t>
            </a:r>
            <a:r>
              <a:rPr lang="de-CH" dirty="0" smtClean="0"/>
              <a:t> job </a:t>
            </a:r>
            <a:r>
              <a:rPr lang="de-CH" dirty="0" err="1" smtClean="0"/>
              <a:t>execution</a:t>
            </a:r>
            <a:endParaRPr lang="de-CH" dirty="0" smtClean="0"/>
          </a:p>
          <a:p>
            <a:pPr lvl="1"/>
            <a:r>
              <a:rPr lang="de-CH" dirty="0" err="1" smtClean="0"/>
              <a:t>set</a:t>
            </a:r>
            <a:r>
              <a:rPr lang="de-CH" dirty="0" smtClean="0"/>
              <a:t> job </a:t>
            </a:r>
            <a:r>
              <a:rPr lang="de-CH" dirty="0" err="1" smtClean="0"/>
              <a:t>execution</a:t>
            </a:r>
            <a:r>
              <a:rPr lang="de-CH" dirty="0" smtClean="0"/>
              <a:t> </a:t>
            </a:r>
            <a:r>
              <a:rPr lang="de-CH" u="sng" dirty="0" smtClean="0"/>
              <a:t>on hold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15</a:t>
            </a:fld>
            <a:endParaRPr lang="de-CH" noProof="0"/>
          </a:p>
        </p:txBody>
      </p:sp>
      <p:sp>
        <p:nvSpPr>
          <p:cNvPr id="6" name="Rounded Rectangle 5"/>
          <p:cNvSpPr/>
          <p:nvPr/>
        </p:nvSpPr>
        <p:spPr>
          <a:xfrm>
            <a:off x="2444203" y="1841148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4247" y="1844461"/>
            <a:ext cx="2058203" cy="930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0922" y="184446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724" y="1844475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40885" y="814199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4234" y="824076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7566" y="814122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449" y="807527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</a:t>
            </a:r>
            <a:r>
              <a:rPr lang="de-CH" dirty="0" smtClean="0"/>
              <a:t>: </a:t>
            </a:r>
            <a:r>
              <a:rPr lang="de-CH" dirty="0" err="1" smtClean="0"/>
              <a:t>Inter-job</a:t>
            </a:r>
            <a:r>
              <a:rPr lang="de-CH" dirty="0" smtClean="0"/>
              <a:t> </a:t>
            </a:r>
            <a:r>
              <a:rPr lang="de-CH" dirty="0" err="1" smtClean="0"/>
              <a:t>dependencies</a:t>
            </a:r>
            <a:endParaRPr lang="de-CH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0000" y="3217762"/>
            <a:ext cx="8432302" cy="2544862"/>
          </a:xfrm>
        </p:spPr>
        <p:txBody>
          <a:bodyPr/>
          <a:lstStyle/>
          <a:p>
            <a:pPr lvl="1"/>
            <a:r>
              <a:rPr lang="de-CH" dirty="0" err="1" smtClean="0"/>
              <a:t>finished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r>
              <a:rPr lang="de-CH" dirty="0" smtClean="0"/>
              <a:t> </a:t>
            </a:r>
            <a:r>
              <a:rPr lang="de-CH" dirty="0" err="1" smtClean="0"/>
              <a:t>might</a:t>
            </a:r>
            <a:r>
              <a:rPr lang="de-CH" dirty="0" smtClean="0"/>
              <a:t> </a:t>
            </a:r>
            <a:r>
              <a:rPr lang="de-CH" dirty="0" err="1" smtClean="0"/>
              <a:t>trigger</a:t>
            </a:r>
            <a:r>
              <a:rPr lang="de-CH" dirty="0" smtClean="0"/>
              <a:t> </a:t>
            </a:r>
            <a:r>
              <a:rPr lang="de-CH" dirty="0" err="1" smtClean="0"/>
              <a:t>dependencies</a:t>
            </a:r>
            <a:endParaRPr lang="de-CH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16</a:t>
            </a:fld>
            <a:endParaRPr lang="de-CH" noProof="0"/>
          </a:p>
        </p:txBody>
      </p:sp>
      <p:sp>
        <p:nvSpPr>
          <p:cNvPr id="6" name="Rounded Rectangle 5"/>
          <p:cNvSpPr/>
          <p:nvPr/>
        </p:nvSpPr>
        <p:spPr>
          <a:xfrm>
            <a:off x="2444203" y="1841148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4247" y="1844461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0922" y="1844462"/>
            <a:ext cx="2058203" cy="930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724" y="1844475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40885" y="814199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4234" y="824076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7566" y="814122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449" y="807527"/>
            <a:ext cx="2058203" cy="930329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Requirements</a:t>
            </a:r>
            <a:r>
              <a:rPr lang="de-CH" dirty="0" smtClean="0"/>
              <a:t> </a:t>
            </a:r>
            <a:r>
              <a:rPr lang="de-CH" dirty="0" err="1" smtClean="0"/>
              <a:t>grouped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five</a:t>
            </a:r>
            <a:r>
              <a:rPr lang="de-CH" dirty="0" smtClean="0"/>
              <a:t> different </a:t>
            </a:r>
            <a:r>
              <a:rPr lang="de-CH" dirty="0" err="1" smtClean="0"/>
              <a:t>topics</a:t>
            </a:r>
            <a:endParaRPr lang="de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52C940-235D-40C9-B2F8-EE5E23A1B18C}" type="slidenum">
              <a:rPr lang="de-CH" noProof="0" smtClean="0"/>
              <a:pPr>
                <a:defRPr/>
              </a:pPr>
              <a:t>17</a:t>
            </a:fld>
            <a:endParaRPr lang="de-CH" noProof="0"/>
          </a:p>
        </p:txBody>
      </p:sp>
      <p:sp>
        <p:nvSpPr>
          <p:cNvPr id="11" name="Rounded Rectangle 10"/>
          <p:cNvSpPr/>
          <p:nvPr/>
        </p:nvSpPr>
        <p:spPr>
          <a:xfrm>
            <a:off x="2444203" y="2813448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4247" y="2816761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90922" y="281676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0724" y="2816775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40885" y="1786499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94234" y="1796376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17566" y="178642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7449" y="1779827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98783" y="3819956"/>
            <a:ext cx="8726556" cy="983974"/>
          </a:xfrm>
          <a:prstGeom prst="roundRect">
            <a:avLst/>
          </a:prstGeom>
          <a:solidFill>
            <a:schemeClr val="bg1">
              <a:alpha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800" dirty="0" err="1" smtClean="0">
                <a:solidFill>
                  <a:schemeClr val="tx1"/>
                </a:solidFill>
              </a:rPr>
              <a:t>Sourcing</a:t>
            </a:r>
            <a:endParaRPr lang="de-CH" sz="4800" dirty="0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8782" y="2792911"/>
            <a:ext cx="8716617" cy="983974"/>
          </a:xfrm>
          <a:prstGeom prst="roundRect">
            <a:avLst/>
          </a:prstGeom>
          <a:solidFill>
            <a:schemeClr val="bg1">
              <a:alpha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4800" dirty="0" smtClean="0">
                <a:solidFill>
                  <a:schemeClr val="tx1"/>
                </a:solidFill>
              </a:rPr>
              <a:t>Job </a:t>
            </a:r>
            <a:r>
              <a:rPr lang="de-CH" sz="4800" dirty="0" err="1" smtClean="0">
                <a:solidFill>
                  <a:schemeClr val="tx1"/>
                </a:solidFill>
              </a:rPr>
              <a:t>Control</a:t>
            </a:r>
            <a:endParaRPr lang="de-CH" sz="4800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392001" y="1745965"/>
            <a:ext cx="2136914" cy="1003877"/>
          </a:xfrm>
          <a:prstGeom prst="roundRect">
            <a:avLst/>
          </a:prstGeom>
          <a:solidFill>
            <a:schemeClr val="bg1">
              <a:alpha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/>
                </a:solidFill>
              </a:rPr>
              <a:t>Error Handling</a:t>
            </a:r>
            <a:endParaRPr lang="de-CH" sz="4000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58732" y="1745964"/>
            <a:ext cx="4356651" cy="1003877"/>
          </a:xfrm>
          <a:prstGeom prst="roundRect">
            <a:avLst/>
          </a:prstGeom>
          <a:solidFill>
            <a:schemeClr val="bg1">
              <a:alpha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err="1" smtClean="0">
                <a:solidFill>
                  <a:schemeClr val="tx1"/>
                </a:solidFill>
              </a:rPr>
              <a:t>Monitoring</a:t>
            </a:r>
            <a:r>
              <a:rPr lang="de-CH" sz="2800" dirty="0" smtClean="0">
                <a:solidFill>
                  <a:schemeClr val="tx1"/>
                </a:solidFill>
              </a:rPr>
              <a:t> &amp; </a:t>
            </a:r>
            <a:r>
              <a:rPr lang="de-CH" sz="2800" dirty="0" err="1" smtClean="0">
                <a:solidFill>
                  <a:schemeClr val="tx1"/>
                </a:solidFill>
              </a:rPr>
              <a:t>Tracing</a:t>
            </a:r>
            <a:endParaRPr lang="de-CH" sz="4000" dirty="0" smtClean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21974" y="1742652"/>
            <a:ext cx="2136914" cy="1003877"/>
          </a:xfrm>
          <a:prstGeom prst="roundRect">
            <a:avLst/>
          </a:prstGeom>
          <a:solidFill>
            <a:schemeClr val="bg1">
              <a:alpha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err="1" smtClean="0">
                <a:solidFill>
                  <a:schemeClr val="tx1"/>
                </a:solidFill>
              </a:rPr>
              <a:t>Partitioning</a:t>
            </a:r>
            <a:endParaRPr lang="de-CH" sz="4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1" animBg="1"/>
      <p:bldP spid="22" grpId="0" animBg="1"/>
      <p:bldP spid="23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June 24th, 2014</a:t>
            </a:r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Lessons Learned out of a real life banking system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12A9A-6308-4134-A377-495A53BEA6E7}" type="slidenum">
              <a:rPr lang="de-DE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66529" y="1967947"/>
          <a:ext cx="8239539" cy="234563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hevron 10"/>
          <p:cNvSpPr/>
          <p:nvPr/>
        </p:nvSpPr>
        <p:spPr>
          <a:xfrm>
            <a:off x="4478263" y="2581155"/>
            <a:ext cx="2392390" cy="1130385"/>
          </a:xfrm>
          <a:prstGeom prst="chevron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01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Topics </a:t>
            </a:r>
            <a:r>
              <a:rPr lang="de-CH" dirty="0" err="1" smtClean="0"/>
              <a:t>we</a:t>
            </a:r>
            <a:r>
              <a:rPr lang="de-CH" dirty="0" smtClean="0"/>
              <a:t> will cover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19</a:t>
            </a:fld>
            <a:endParaRPr lang="de-CH" noProof="0"/>
          </a:p>
        </p:txBody>
      </p:sp>
      <p:sp>
        <p:nvSpPr>
          <p:cNvPr id="27" name="Rounded Rectangle 26"/>
          <p:cNvSpPr/>
          <p:nvPr/>
        </p:nvSpPr>
        <p:spPr>
          <a:xfrm>
            <a:off x="3775028" y="3928311"/>
            <a:ext cx="1562463" cy="581546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Error Handling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336292" y="1763644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Monitoring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Tracing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37753" y="2848228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79443" y="2840833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Sourcing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91885" y="2842300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Partitioning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31" idx="1"/>
            <a:endCxn id="35" idx="3"/>
          </p:cNvCxnSpPr>
          <p:nvPr/>
        </p:nvCxnSpPr>
        <p:spPr>
          <a:xfrm flipH="1">
            <a:off x="2754348" y="3131606"/>
            <a:ext cx="1025095" cy="146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15"/>
          <p:cNvCxnSpPr>
            <a:stCxn id="31" idx="0"/>
            <a:endCxn id="28" idx="1"/>
          </p:cNvCxnSpPr>
          <p:nvPr/>
        </p:nvCxnSpPr>
        <p:spPr>
          <a:xfrm rot="5400000" flipH="1" flipV="1">
            <a:off x="5055275" y="1559817"/>
            <a:ext cx="786416" cy="1775617"/>
          </a:xfrm>
          <a:prstGeom prst="bent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  <a:endCxn id="27" idx="0"/>
          </p:cNvCxnSpPr>
          <p:nvPr/>
        </p:nvCxnSpPr>
        <p:spPr>
          <a:xfrm flipH="1">
            <a:off x="4556260" y="3422379"/>
            <a:ext cx="4415" cy="505932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5031" y="3595454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64294" y="3187500"/>
            <a:ext cx="1530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31047" y="233813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24004" y="316697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firing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>
            <a:stCxn id="31" idx="3"/>
            <a:endCxn id="30" idx="1"/>
          </p:cNvCxnSpPr>
          <p:nvPr/>
        </p:nvCxnSpPr>
        <p:spPr>
          <a:xfrm>
            <a:off x="5341906" y="3131606"/>
            <a:ext cx="995847" cy="739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32"/>
          <p:cNvCxnSpPr>
            <a:stCxn id="28" idx="2"/>
            <a:endCxn id="30" idx="0"/>
          </p:cNvCxnSpPr>
          <p:nvPr/>
        </p:nvCxnSpPr>
        <p:spPr>
          <a:xfrm>
            <a:off x="7117524" y="2345190"/>
            <a:ext cx="1461" cy="50303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0574" y="2531421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supervising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us</a:t>
            </a:r>
            <a:endParaRPr lang="de-CH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1429308" y="1409700"/>
            <a:ext cx="3755251" cy="520700"/>
          </a:xfrm>
        </p:spPr>
        <p:txBody>
          <a:bodyPr/>
          <a:lstStyle/>
          <a:p>
            <a:r>
              <a:rPr lang="de-CH" b="1" dirty="0" smtClean="0"/>
              <a:t>Michael Beer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i="1" dirty="0" smtClean="0"/>
              <a:t>Senior </a:t>
            </a:r>
            <a:r>
              <a:rPr lang="de-CH" i="1" dirty="0" err="1" smtClean="0"/>
              <a:t>Consultant</a:t>
            </a:r>
            <a:endParaRPr lang="de-CH" i="1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B7B12A9A-6308-4134-A377-495A53BEA6E7}" type="slidenum">
              <a:rPr lang="de-CH" noProof="0" smtClean="0"/>
              <a:pPr>
                <a:defRPr/>
              </a:pPr>
              <a:t>2</a:t>
            </a:fld>
            <a:endParaRPr lang="de-CH" noProof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762" y="1407112"/>
            <a:ext cx="1113186" cy="162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6098" y="1414851"/>
            <a:ext cx="1087854" cy="16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1403164" y="3436620"/>
            <a:ext cx="3099262" cy="1813312"/>
          </a:xfrm>
        </p:spPr>
        <p:txBody>
          <a:bodyPr/>
          <a:lstStyle/>
          <a:p>
            <a:pPr lvl="1"/>
            <a:r>
              <a:rPr sz="1800" dirty="0" smtClean="0"/>
              <a:t>Trivadis since 2001</a:t>
            </a:r>
          </a:p>
          <a:p>
            <a:pPr lvl="1"/>
            <a:r>
              <a:rPr sz="1800" dirty="0" smtClean="0"/>
              <a:t>design and development of web based applications</a:t>
            </a:r>
          </a:p>
          <a:p>
            <a:pPr lvl="1"/>
            <a:r>
              <a:rPr lang="de-DE" sz="1800" dirty="0" err="1" smtClean="0"/>
              <a:t>part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Trivadis APM </a:t>
            </a:r>
            <a:r>
              <a:rPr lang="de-DE" sz="1800" dirty="0" err="1" smtClean="0"/>
              <a:t>team</a:t>
            </a:r>
            <a:r>
              <a:rPr sz="1800" dirty="0"/>
              <a:t/>
            </a:r>
            <a:br>
              <a:rPr sz="1800" dirty="0"/>
            </a:br>
            <a:endParaRPr lang="en-US" sz="1800" dirty="0" smtClean="0"/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gray">
          <a:xfrm>
            <a:off x="5763745" y="3429000"/>
            <a:ext cx="3115569" cy="18937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Trivadis since 2010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design </a:t>
            </a: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development</a:t>
            </a:r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web </a:t>
            </a: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based</a:t>
            </a:r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DE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applications</a:t>
            </a:r>
            <a:endParaRPr lang="de-DE" dirty="0" smtClean="0">
              <a:solidFill>
                <a:srgbClr val="565655"/>
              </a:solidFill>
              <a:latin typeface="Arial"/>
              <a:cs typeface="Arial"/>
            </a:endParaRPr>
          </a:p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de-DE" dirty="0" err="1" smtClean="0">
                <a:solidFill>
                  <a:srgbClr val="565655"/>
                </a:solidFill>
                <a:latin typeface="Arial"/>
                <a:cs typeface="Arial"/>
              </a:rPr>
              <a:t>interested</a:t>
            </a:r>
            <a:r>
              <a:rPr lang="de-DE" dirty="0" smtClean="0">
                <a:solidFill>
                  <a:srgbClr val="565655"/>
                </a:solidFill>
                <a:latin typeface="Arial"/>
                <a:cs typeface="Arial"/>
              </a:rPr>
              <a:t> in </a:t>
            </a:r>
            <a:r>
              <a:rPr lang="de-DE" dirty="0" err="1" smtClean="0">
                <a:solidFill>
                  <a:srgbClr val="565655"/>
                </a:solidFill>
                <a:latin typeface="Arial"/>
                <a:cs typeface="Arial"/>
              </a:rPr>
              <a:t>performance</a:t>
            </a:r>
            <a:r>
              <a:rPr lang="de-DE" dirty="0" smtClean="0">
                <a:solidFill>
                  <a:srgbClr val="565655"/>
                </a:solidFill>
                <a:latin typeface="Arial"/>
                <a:cs typeface="Arial"/>
              </a:rPr>
              <a:t> </a:t>
            </a:r>
            <a:r>
              <a:rPr lang="de-DE" dirty="0" err="1" smtClean="0">
                <a:solidFill>
                  <a:srgbClr val="565655"/>
                </a:solidFill>
                <a:latin typeface="Arial"/>
                <a:cs typeface="Arial"/>
              </a:rPr>
              <a:t>related</a:t>
            </a:r>
            <a:r>
              <a:rPr lang="de-DE" dirty="0" smtClean="0">
                <a:solidFill>
                  <a:srgbClr val="565655"/>
                </a:solidFill>
                <a:latin typeface="Arial"/>
                <a:cs typeface="Arial"/>
              </a:rPr>
              <a:t> </a:t>
            </a:r>
            <a:r>
              <a:rPr lang="de-DE" dirty="0" err="1" smtClean="0">
                <a:solidFill>
                  <a:srgbClr val="565655"/>
                </a:solidFill>
                <a:latin typeface="Arial"/>
                <a:cs typeface="Arial"/>
              </a:rPr>
              <a:t>things</a:t>
            </a:r>
            <a:r>
              <a:rPr lang="de-DE" dirty="0" smtClean="0">
                <a:solidFill>
                  <a:srgbClr val="565655"/>
                </a:solidFill>
                <a:latin typeface="Arial"/>
                <a:cs typeface="Arial"/>
              </a:rPr>
              <a:t> on </a:t>
            </a:r>
            <a:r>
              <a:rPr lang="de-DE" dirty="0" err="1" smtClean="0">
                <a:solidFill>
                  <a:srgbClr val="565655"/>
                </a:solidFill>
                <a:latin typeface="Arial"/>
                <a:cs typeface="Arial"/>
              </a:rPr>
              <a:t>the</a:t>
            </a:r>
            <a:r>
              <a:rPr lang="de-DE" dirty="0" smtClean="0">
                <a:solidFill>
                  <a:srgbClr val="565655"/>
                </a:solidFill>
                <a:latin typeface="Arial"/>
                <a:cs typeface="Arial"/>
              </a:rPr>
              <a:t> JVM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9" name="Text Placeholder 20"/>
          <p:cNvSpPr txBox="1">
            <a:spLocks/>
          </p:cNvSpPr>
          <p:nvPr/>
        </p:nvSpPr>
        <p:spPr bwMode="gray">
          <a:xfrm>
            <a:off x="5736612" y="1411174"/>
            <a:ext cx="3755251" cy="520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0" lang="de-CH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Raffael Schmid </a:t>
            </a:r>
            <a:br>
              <a:rPr kumimoji="0" lang="de-CH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de-CH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Consultant</a:t>
            </a:r>
            <a:endParaRPr kumimoji="0" lang="de-CH" sz="2000" b="0" i="1" u="none" strike="noStrike" kern="1200" cap="none" spc="0" normalizeH="0" baseline="0" noProof="0" dirty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Sourcing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20</a:t>
            </a:fld>
            <a:endParaRPr lang="de-CH" noProof="0"/>
          </a:p>
        </p:txBody>
      </p:sp>
      <p:sp>
        <p:nvSpPr>
          <p:cNvPr id="24" name="Rounded Rectangle 23"/>
          <p:cNvSpPr/>
          <p:nvPr/>
        </p:nvSpPr>
        <p:spPr>
          <a:xfrm>
            <a:off x="3775028" y="3928311"/>
            <a:ext cx="1562463" cy="581546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Error Handling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36292" y="1763644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Monitoring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Tracing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37753" y="2848228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779443" y="2840833"/>
            <a:ext cx="1562463" cy="5815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Sourcing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91885" y="2842300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Partitioning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29" idx="1"/>
            <a:endCxn id="32" idx="3"/>
          </p:cNvCxnSpPr>
          <p:nvPr/>
        </p:nvCxnSpPr>
        <p:spPr>
          <a:xfrm flipH="1">
            <a:off x="2754348" y="3131606"/>
            <a:ext cx="1025095" cy="146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15"/>
          <p:cNvCxnSpPr>
            <a:stCxn id="29" idx="0"/>
            <a:endCxn id="25" idx="1"/>
          </p:cNvCxnSpPr>
          <p:nvPr/>
        </p:nvCxnSpPr>
        <p:spPr>
          <a:xfrm rot="5400000" flipH="1" flipV="1">
            <a:off x="5055275" y="1559817"/>
            <a:ext cx="786416" cy="1775617"/>
          </a:xfrm>
          <a:prstGeom prst="bent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2"/>
            <a:endCxn id="24" idx="0"/>
          </p:cNvCxnSpPr>
          <p:nvPr/>
        </p:nvCxnSpPr>
        <p:spPr>
          <a:xfrm flipH="1">
            <a:off x="4556260" y="3422379"/>
            <a:ext cx="4415" cy="505932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45031" y="3595454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64294" y="3187500"/>
            <a:ext cx="1530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31047" y="233813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24004" y="316697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firing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29" idx="3"/>
            <a:endCxn id="26" idx="1"/>
          </p:cNvCxnSpPr>
          <p:nvPr/>
        </p:nvCxnSpPr>
        <p:spPr>
          <a:xfrm>
            <a:off x="5341906" y="3131606"/>
            <a:ext cx="995847" cy="739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32"/>
          <p:cNvCxnSpPr>
            <a:stCxn id="25" idx="2"/>
            <a:endCxn id="26" idx="0"/>
          </p:cNvCxnSpPr>
          <p:nvPr/>
        </p:nvCxnSpPr>
        <p:spPr>
          <a:xfrm>
            <a:off x="7117524" y="2345190"/>
            <a:ext cx="1461" cy="50303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0574" y="2531421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supervising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Load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staging</a:t>
            </a:r>
            <a:r>
              <a:rPr lang="de-CH" dirty="0" smtClean="0"/>
              <a:t> </a:t>
            </a:r>
            <a:r>
              <a:rPr lang="de-CH" dirty="0" err="1" smtClean="0"/>
              <a:t>table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21</a:t>
            </a:fld>
            <a:endParaRPr lang="de-CH" noProof="0"/>
          </a:p>
        </p:txBody>
      </p:sp>
      <p:sp>
        <p:nvSpPr>
          <p:cNvPr id="6" name="Textplatzhalter 7"/>
          <p:cNvSpPr txBox="1">
            <a:spLocks/>
          </p:cNvSpPr>
          <p:nvPr/>
        </p:nvSpPr>
        <p:spPr bwMode="gray">
          <a:xfrm>
            <a:off x="159799" y="1147618"/>
            <a:ext cx="8806648" cy="107833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pPr lv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tabLst>
                <a:tab pos="2603500" algn="l"/>
                <a:tab pos="3048000" algn="l"/>
              </a:tabLst>
            </a:pP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CAT_ID    | PERSON_ID  | AMOUNT | CURRENCY | VALID_FORM | LAST_CHANGE|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310       | 2908       | 200000 | USD      | 03.12.2013 | 02.02.2013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310       | 1608       | 100000 | CHF      | 03.12.2013 | 02.01.2013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311       | 1608       | 100000 | CHF      | 03.12.2013 | 02.01.2013 |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4595" y="2727136"/>
          <a:ext cx="8782973" cy="259588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286679"/>
                <a:gridCol w="682412"/>
                <a:gridCol w="719125"/>
                <a:gridCol w="813242"/>
                <a:gridCol w="1358490"/>
                <a:gridCol w="1420842"/>
                <a:gridCol w="1085240"/>
                <a:gridCol w="1416943"/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PARTITION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LINE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TYPE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STATE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FIELD01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FIELD02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FIELD03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FIELD04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171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441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1804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400000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EUR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172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441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1002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221000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EUR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H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CAT_ID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PERSON_ID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AMOUNT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CURRENCY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310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2908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200000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USD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310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1608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100000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CHF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4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311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1608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100000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CHF</a:t>
                      </a:r>
                      <a:endParaRPr lang="de-C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713020" y="3834984"/>
            <a:ext cx="5227781" cy="151489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Sourcing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Allows</a:t>
            </a:r>
            <a:r>
              <a:rPr lang="de-CH" dirty="0" smtClean="0"/>
              <a:t> </a:t>
            </a:r>
            <a:r>
              <a:rPr lang="de-CH" dirty="0" err="1" smtClean="0"/>
              <a:t>partitioning</a:t>
            </a:r>
            <a:r>
              <a:rPr lang="de-CH" dirty="0" smtClean="0"/>
              <a:t>, </a:t>
            </a:r>
            <a:r>
              <a:rPr lang="de-CH" dirty="0" err="1" smtClean="0"/>
              <a:t>single</a:t>
            </a:r>
            <a:r>
              <a:rPr lang="de-CH" dirty="0" smtClean="0"/>
              <a:t> </a:t>
            </a:r>
            <a:r>
              <a:rPr lang="de-CH" dirty="0" err="1" smtClean="0"/>
              <a:t>record</a:t>
            </a:r>
            <a:r>
              <a:rPr lang="de-CH" dirty="0" smtClean="0"/>
              <a:t> </a:t>
            </a:r>
            <a:r>
              <a:rPr lang="de-CH" dirty="0" err="1" smtClean="0"/>
              <a:t>execution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000" y="2629964"/>
            <a:ext cx="8432302" cy="381755"/>
          </a:xfrm>
        </p:spPr>
        <p:txBody>
          <a:bodyPr/>
          <a:lstStyle/>
          <a:p>
            <a:pPr lvl="1"/>
            <a:r>
              <a:rPr lang="de-CH" dirty="0" err="1" smtClean="0"/>
              <a:t>Partitioning</a:t>
            </a:r>
            <a:r>
              <a:rPr lang="de-CH" dirty="0" smtClean="0"/>
              <a:t> out of </a:t>
            </a:r>
            <a:r>
              <a:rPr lang="de-CH" dirty="0" err="1" smtClean="0"/>
              <a:t>the</a:t>
            </a:r>
            <a:r>
              <a:rPr lang="de-CH" dirty="0" smtClean="0"/>
              <a:t>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22</a:t>
            </a:fld>
            <a:endParaRPr lang="de-CH" noProof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96054220"/>
              </p:ext>
            </p:extLst>
          </p:nvPr>
        </p:nvGraphicFramePr>
        <p:xfrm>
          <a:off x="174596" y="864260"/>
          <a:ext cx="8774094" cy="1483360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1285258"/>
                <a:gridCol w="681658"/>
                <a:gridCol w="718331"/>
                <a:gridCol w="813167"/>
                <a:gridCol w="1356989"/>
                <a:gridCol w="1419272"/>
                <a:gridCol w="1089650"/>
                <a:gridCol w="1409769"/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PARTITION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LINE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TYPE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STATE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FIELD01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FIELD02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FIELD03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FIELD04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H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CAT_ID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PERSON_ID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AMOUNT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CURRENCY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2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310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2908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200000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USD</a:t>
                      </a:r>
                      <a:endParaRPr lang="de-C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PT_000123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3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01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310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1410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100000</a:t>
                      </a:r>
                      <a:endParaRPr lang="de-C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CHF</a:t>
                      </a:r>
                      <a:endParaRPr lang="de-CH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platzhalter 7"/>
          <p:cNvSpPr txBox="1">
            <a:spLocks/>
          </p:cNvSpPr>
          <p:nvPr/>
        </p:nvSpPr>
        <p:spPr bwMode="gray">
          <a:xfrm>
            <a:off x="168677" y="2952595"/>
            <a:ext cx="8806648" cy="78207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pPr lv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tabLst>
                <a:tab pos="2603500" algn="l"/>
                <a:tab pos="3048000" algn="l"/>
              </a:tabLst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SELECT * FROM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LOAD </a:t>
            </a:r>
            <a:b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 WHERE PARTITION =‘PT_000123’ </a:t>
            </a:r>
            <a:b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AND LINE BETWEEN 0 AND 99;</a:t>
            </a:r>
            <a:endParaRPr lang="en-US" sz="16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platzhalter 7"/>
          <p:cNvSpPr txBox="1">
            <a:spLocks/>
          </p:cNvSpPr>
          <p:nvPr/>
        </p:nvSpPr>
        <p:spPr bwMode="gray">
          <a:xfrm>
            <a:off x="187912" y="4117061"/>
            <a:ext cx="8806648" cy="79445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pPr lv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tabLst>
                <a:tab pos="2603500" algn="l"/>
                <a:tab pos="3048000" algn="l"/>
              </a:tabLst>
            </a:pP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SELECT * FROM LOAD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         WHERE PARTITION =‘PT_000123’ 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AND STATE = ‘01’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 bwMode="gray">
          <a:xfrm>
            <a:off x="361474" y="3803334"/>
            <a:ext cx="8432302" cy="3817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Reexcution</a:t>
            </a:r>
            <a:r>
              <a:rPr kumimoji="0" lang="de-CH" sz="2000" b="0" i="0" u="none" strike="noStrike" kern="1200" cap="none" spc="0" normalizeH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of </a:t>
            </a:r>
            <a:r>
              <a:rPr kumimoji="0" lang="de-CH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failed</a:t>
            </a:r>
            <a:r>
              <a:rPr kumimoji="0" lang="de-CH" sz="2000" b="0" i="0" u="none" strike="noStrike" kern="1200" cap="none" spc="0" normalizeH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CH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records</a:t>
            </a:r>
            <a:endParaRPr kumimoji="0" lang="de-CH" sz="2000" b="0" i="0" u="none" strike="noStrike" kern="1200" cap="none" spc="0" normalizeH="0" baseline="0" noProof="0" dirty="0" smtClean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Content Placeholder 6"/>
          <p:cNvSpPr txBox="1">
            <a:spLocks/>
          </p:cNvSpPr>
          <p:nvPr/>
        </p:nvSpPr>
        <p:spPr bwMode="gray">
          <a:xfrm>
            <a:off x="361479" y="4957430"/>
            <a:ext cx="8432302" cy="3817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Execution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of 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single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record</a:t>
            </a:r>
            <a:endParaRPr kumimoji="0" lang="de-CH" sz="2000" b="0" i="0" u="none" strike="noStrike" kern="1200" cap="none" spc="0" normalizeH="0" baseline="0" noProof="0" dirty="0" smtClean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Textplatzhalter 7"/>
          <p:cNvSpPr txBox="1">
            <a:spLocks/>
          </p:cNvSpPr>
          <p:nvPr/>
        </p:nvSpPr>
        <p:spPr bwMode="gray">
          <a:xfrm>
            <a:off x="189386" y="5325943"/>
            <a:ext cx="8806648" cy="76399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pPr lv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tabLst>
                <a:tab pos="2603500" algn="l"/>
                <a:tab pos="3048000" algn="l"/>
              </a:tabLst>
            </a:pP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SELECT * FROM LOAD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         WHERE PARTITION =‘PT_000123’ 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AND LINE = 8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Sourcing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1" grpId="0" animBg="1"/>
      <p:bldP spid="13" grpId="0"/>
      <p:bldP spid="14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Job </a:t>
            </a:r>
            <a:r>
              <a:rPr lang="de-CH" dirty="0" err="1" smtClean="0"/>
              <a:t>Control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23</a:t>
            </a:fld>
            <a:endParaRPr lang="de-CH" noProof="0"/>
          </a:p>
        </p:txBody>
      </p:sp>
      <p:sp>
        <p:nvSpPr>
          <p:cNvPr id="24" name="Rounded Rectangle 23"/>
          <p:cNvSpPr/>
          <p:nvPr/>
        </p:nvSpPr>
        <p:spPr>
          <a:xfrm>
            <a:off x="3775028" y="3928311"/>
            <a:ext cx="1562463" cy="581546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Error Handling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36292" y="1763644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Monitoring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Tracing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37753" y="2848228"/>
            <a:ext cx="1562463" cy="5815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779443" y="2840833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Sourcing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191885" y="2842300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Partitioning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29" idx="1"/>
            <a:endCxn id="32" idx="3"/>
          </p:cNvCxnSpPr>
          <p:nvPr/>
        </p:nvCxnSpPr>
        <p:spPr>
          <a:xfrm flipH="1">
            <a:off x="2754348" y="3131606"/>
            <a:ext cx="1025095" cy="146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15"/>
          <p:cNvCxnSpPr>
            <a:stCxn id="29" idx="0"/>
            <a:endCxn id="25" idx="1"/>
          </p:cNvCxnSpPr>
          <p:nvPr/>
        </p:nvCxnSpPr>
        <p:spPr>
          <a:xfrm rot="5400000" flipH="1" flipV="1">
            <a:off x="5055275" y="1559817"/>
            <a:ext cx="786416" cy="1775617"/>
          </a:xfrm>
          <a:prstGeom prst="bent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2"/>
            <a:endCxn id="24" idx="0"/>
          </p:cNvCxnSpPr>
          <p:nvPr/>
        </p:nvCxnSpPr>
        <p:spPr>
          <a:xfrm flipH="1">
            <a:off x="4556260" y="3422379"/>
            <a:ext cx="4415" cy="505932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45031" y="3595454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64294" y="3187500"/>
            <a:ext cx="1530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31047" y="233813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24004" y="316697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firing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29" idx="3"/>
            <a:endCxn id="26" idx="1"/>
          </p:cNvCxnSpPr>
          <p:nvPr/>
        </p:nvCxnSpPr>
        <p:spPr>
          <a:xfrm>
            <a:off x="5341906" y="3131606"/>
            <a:ext cx="995847" cy="739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32"/>
          <p:cNvCxnSpPr>
            <a:stCxn id="25" idx="2"/>
            <a:endCxn id="26" idx="0"/>
          </p:cNvCxnSpPr>
          <p:nvPr/>
        </p:nvCxnSpPr>
        <p:spPr>
          <a:xfrm>
            <a:off x="7117524" y="2345190"/>
            <a:ext cx="1461" cy="50303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30574" y="2531421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supervising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/>
          <p:cNvCxnSpPr/>
          <p:nvPr/>
        </p:nvCxnSpPr>
        <p:spPr>
          <a:xfrm>
            <a:off x="2479593" y="1847141"/>
            <a:ext cx="0" cy="319597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89931" y="1277639"/>
            <a:ext cx="1597981" cy="589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Simplest</a:t>
            </a:r>
            <a:r>
              <a:rPr lang="de-CH" dirty="0" smtClean="0"/>
              <a:t> way of </a:t>
            </a:r>
            <a:r>
              <a:rPr lang="de-CH" dirty="0" err="1" smtClean="0"/>
              <a:t>triggering</a:t>
            </a:r>
            <a:r>
              <a:rPr lang="de-CH" dirty="0" smtClean="0"/>
              <a:t> a job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EE10F-5C94-4434-AC93-61D0DBAAF269}" type="slidenum">
              <a:rPr lang="de-CH" noProof="0" smtClean="0"/>
              <a:pPr>
                <a:defRPr/>
              </a:pPr>
              <a:t>24</a:t>
            </a:fld>
            <a:endParaRPr lang="de-CH" noProof="0"/>
          </a:p>
        </p:txBody>
      </p:sp>
      <p:grpSp>
        <p:nvGrpSpPr>
          <p:cNvPr id="15" name="Group 14"/>
          <p:cNvGrpSpPr/>
          <p:nvPr/>
        </p:nvGrpSpPr>
        <p:grpSpPr>
          <a:xfrm>
            <a:off x="2973674" y="1338304"/>
            <a:ext cx="361604" cy="361604"/>
            <a:chOff x="4171223" y="2898021"/>
            <a:chExt cx="550274" cy="550274"/>
          </a:xfrm>
        </p:grpSpPr>
        <p:sp>
          <p:nvSpPr>
            <p:cNvPr id="16" name="Rectangle 15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" name="Circular Arrow 16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895472" y="1353523"/>
            <a:ext cx="9331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 0/5 * * * ?</a:t>
            </a:r>
            <a:endParaRPr lang="en-US" sz="1400" dirty="0" err="1" smtClean="0"/>
          </a:p>
        </p:txBody>
      </p:sp>
      <p:sp>
        <p:nvSpPr>
          <p:cNvPr id="20" name="Rectangle 19"/>
          <p:cNvSpPr/>
          <p:nvPr/>
        </p:nvSpPr>
        <p:spPr>
          <a:xfrm>
            <a:off x="5527396" y="1272219"/>
            <a:ext cx="1929960" cy="48827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Spring </a:t>
            </a:r>
            <a:r>
              <a:rPr lang="de-CH" sz="1400" i="1" dirty="0" err="1" smtClean="0">
                <a:solidFill>
                  <a:schemeClr val="accent2"/>
                </a:solidFill>
              </a:rPr>
              <a:t>Batch</a:t>
            </a:r>
            <a:r>
              <a:rPr lang="de-CH" sz="1400" i="1" dirty="0" smtClean="0">
                <a:solidFill>
                  <a:schemeClr val="accent2"/>
                </a:solidFill>
              </a:rPr>
              <a:t/>
            </a:r>
            <a:br>
              <a:rPr lang="de-CH" sz="1400" i="1" dirty="0" smtClean="0">
                <a:solidFill>
                  <a:schemeClr val="accent2"/>
                </a:solidFill>
              </a:rPr>
            </a:br>
            <a:r>
              <a:rPr lang="de-CH" sz="1400" i="1" dirty="0" smtClean="0">
                <a:solidFill>
                  <a:schemeClr val="accent2"/>
                </a:solidFill>
              </a:rPr>
              <a:t>(</a:t>
            </a:r>
            <a:r>
              <a:rPr lang="de-CH" sz="1400" i="1" dirty="0" err="1" smtClean="0">
                <a:solidFill>
                  <a:schemeClr val="accent2"/>
                </a:solidFill>
              </a:rPr>
              <a:t>SimpleJobLauncher</a:t>
            </a:r>
            <a:r>
              <a:rPr lang="de-CH" sz="1400" i="1" dirty="0" smtClean="0">
                <a:solidFill>
                  <a:schemeClr val="accent2"/>
                </a:solidFill>
              </a:rPr>
              <a:t>)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sp>
        <p:nvSpPr>
          <p:cNvPr id="22" name="Can 21"/>
          <p:cNvSpPr/>
          <p:nvPr/>
        </p:nvSpPr>
        <p:spPr>
          <a:xfrm rot="5400000">
            <a:off x="4122114" y="768871"/>
            <a:ext cx="498767" cy="1502367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i="1" dirty="0" err="1" smtClean="0">
                <a:solidFill>
                  <a:schemeClr val="tx1"/>
                </a:solidFill>
              </a:rPr>
              <a:t>job-requests</a:t>
            </a:r>
            <a:endParaRPr lang="en-US" sz="1400" i="1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2" idx="1"/>
            <a:endCxn id="20" idx="1"/>
          </p:cNvCxnSpPr>
          <p:nvPr/>
        </p:nvCxnSpPr>
        <p:spPr>
          <a:xfrm flipV="1">
            <a:off x="5122681" y="1516355"/>
            <a:ext cx="404715" cy="3700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22" idx="3"/>
          </p:cNvCxnSpPr>
          <p:nvPr/>
        </p:nvCxnSpPr>
        <p:spPr>
          <a:xfrm>
            <a:off x="3335278" y="1519106"/>
            <a:ext cx="285036" cy="949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2"/>
                </a:solidFill>
              </a:rPr>
              <a:t>Job </a:t>
            </a:r>
            <a:r>
              <a:rPr lang="de-CH" sz="1600" dirty="0" err="1" smtClean="0">
                <a:solidFill>
                  <a:schemeClr val="tx2"/>
                </a:solidFill>
              </a:rPr>
              <a:t>Control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  <p:sp>
        <p:nvSpPr>
          <p:cNvPr id="30" name="Textplatzhalter 7"/>
          <p:cNvSpPr txBox="1">
            <a:spLocks/>
          </p:cNvSpPr>
          <p:nvPr/>
        </p:nvSpPr>
        <p:spPr bwMode="gray">
          <a:xfrm>
            <a:off x="159799" y="3264625"/>
            <a:ext cx="8806648" cy="107833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sz="1600" b="1" dirty="0" smtClean="0">
                <a:latin typeface="Courier New"/>
              </a:rPr>
              <a:t>&lt;</a:t>
            </a:r>
            <a:r>
              <a:rPr lang="en-US" sz="1600" b="1" dirty="0" err="1" smtClean="0">
                <a:latin typeface="Courier New"/>
              </a:rPr>
              <a:t>int:inbound</a:t>
            </a:r>
            <a:r>
              <a:rPr lang="en-US" sz="1600" b="1" dirty="0" smtClean="0">
                <a:latin typeface="Courier New"/>
              </a:rPr>
              <a:t>-channel-adapter method="create" channel="job-requests" ref="</a:t>
            </a:r>
            <a:r>
              <a:rPr lang="en-US" sz="1600" b="1" dirty="0" err="1" smtClean="0">
                <a:latin typeface="Courier New"/>
              </a:rPr>
              <a:t>requestFactory</a:t>
            </a:r>
            <a:r>
              <a:rPr lang="en-US" sz="1600" b="1" dirty="0" smtClean="0">
                <a:latin typeface="Courier New"/>
              </a:rPr>
              <a:t>"&gt;</a:t>
            </a:r>
          </a:p>
          <a:p>
            <a:r>
              <a:rPr lang="en-US" sz="1600" b="1" dirty="0" smtClean="0">
                <a:solidFill>
                  <a:schemeClr val="accent2"/>
                </a:solidFill>
                <a:latin typeface="Courier New"/>
              </a:rPr>
              <a:t>  &lt;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/>
              </a:rPr>
              <a:t>int:poller</a:t>
            </a:r>
            <a:r>
              <a:rPr lang="en-US" sz="1600" b="1" dirty="0" smtClean="0">
                <a:solidFill>
                  <a:schemeClr val="accent2"/>
                </a:solidFill>
                <a:latin typeface="Courier New"/>
              </a:rPr>
              <a:t>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/>
              </a:rPr>
              <a:t>cron</a:t>
            </a:r>
            <a:r>
              <a:rPr lang="en-US" sz="1600" b="1" dirty="0" smtClean="0">
                <a:solidFill>
                  <a:schemeClr val="accent2"/>
                </a:solidFill>
                <a:latin typeface="Courier New"/>
              </a:rPr>
              <a:t>="</a:t>
            </a:r>
            <a:r>
              <a:rPr lang="en-US" sz="1600" b="1" dirty="0" smtClean="0">
                <a:solidFill>
                  <a:schemeClr val="accent2"/>
                </a:solidFill>
              </a:rPr>
              <a:t>0 0/5 * * * ?</a:t>
            </a:r>
            <a:r>
              <a:rPr lang="en-US" sz="1600" b="1" dirty="0" smtClean="0">
                <a:solidFill>
                  <a:schemeClr val="accent2"/>
                </a:solidFill>
                <a:latin typeface="Courier New"/>
              </a:rPr>
              <a:t>" /&gt;</a:t>
            </a:r>
          </a:p>
          <a:p>
            <a:r>
              <a:rPr lang="en-US" sz="1600" b="1" dirty="0" smtClean="0">
                <a:latin typeface="Courier New"/>
              </a:rPr>
              <a:t>&lt;/</a:t>
            </a:r>
            <a:r>
              <a:rPr lang="en-US" sz="1600" b="1" dirty="0" err="1" smtClean="0">
                <a:latin typeface="Courier New"/>
              </a:rPr>
              <a:t>int:inbound</a:t>
            </a:r>
            <a:r>
              <a:rPr lang="en-US" sz="1600" b="1" dirty="0" smtClean="0">
                <a:latin typeface="Courier New"/>
              </a:rPr>
              <a:t>-channel-adapter&gt;</a:t>
            </a:r>
          </a:p>
          <a:p>
            <a:pPr lv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tabLst>
                <a:tab pos="2603500" algn="l"/>
                <a:tab pos="3048000" algn="l"/>
              </a:tabLst>
            </a:pPr>
            <a:endParaRPr lang="en-US" sz="1600" b="1" dirty="0" smtClean="0">
              <a:solidFill>
                <a:srgbClr val="565655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645245" y="1880613"/>
            <a:ext cx="0" cy="335820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783305" y="2165535"/>
            <a:ext cx="1597981" cy="589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Request Factory</a:t>
            </a:r>
          </a:p>
        </p:txBody>
      </p:sp>
      <p:sp>
        <p:nvSpPr>
          <p:cNvPr id="69" name="Textplatzhalter 7"/>
          <p:cNvSpPr txBox="1">
            <a:spLocks/>
          </p:cNvSpPr>
          <p:nvPr/>
        </p:nvSpPr>
        <p:spPr bwMode="gray">
          <a:xfrm>
            <a:off x="173051" y="4927771"/>
            <a:ext cx="8806648" cy="107833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sz="1600" b="1" dirty="0" smtClean="0">
                <a:latin typeface="Courier New"/>
              </a:rPr>
              <a:t>&lt;</a:t>
            </a:r>
            <a:r>
              <a:rPr lang="en-US" sz="1600" b="1" dirty="0" err="1" smtClean="0">
                <a:latin typeface="Courier New"/>
              </a:rPr>
              <a:t>int:inbound</a:t>
            </a:r>
            <a:r>
              <a:rPr lang="en-US" sz="1600" b="1" dirty="0" smtClean="0">
                <a:latin typeface="Courier New"/>
              </a:rPr>
              <a:t>-channel-adapter method="create" channel="job-requests" ref="</a:t>
            </a:r>
            <a:r>
              <a:rPr lang="en-US" sz="1600" b="1" dirty="0" err="1" smtClean="0">
                <a:latin typeface="Courier New"/>
              </a:rPr>
              <a:t>requestFactory</a:t>
            </a:r>
            <a:r>
              <a:rPr lang="en-US" sz="1600" b="1" dirty="0" smtClean="0">
                <a:latin typeface="Courier New"/>
              </a:rPr>
              <a:t>"&gt;</a:t>
            </a:r>
          </a:p>
          <a:p>
            <a:r>
              <a:rPr lang="en-US" sz="1600" b="1" dirty="0" smtClean="0">
                <a:solidFill>
                  <a:schemeClr val="accent2"/>
                </a:solidFill>
                <a:latin typeface="Courier New"/>
              </a:rPr>
              <a:t> </a:t>
            </a:r>
            <a:r>
              <a:rPr lang="de-CH" sz="1600" b="1" dirty="0" smtClean="0">
                <a:solidFill>
                  <a:schemeClr val="accent2"/>
                </a:solidFill>
              </a:rPr>
              <a:t>&lt;</a:t>
            </a:r>
            <a:r>
              <a:rPr lang="de-CH" sz="1600" b="1" dirty="0" err="1" smtClean="0">
                <a:solidFill>
                  <a:schemeClr val="accent2"/>
                </a:solidFill>
              </a:rPr>
              <a:t>int:poller</a:t>
            </a:r>
            <a:r>
              <a:rPr lang="de-CH" sz="1600" b="1" dirty="0" smtClean="0">
                <a:solidFill>
                  <a:schemeClr val="accent2"/>
                </a:solidFill>
              </a:rPr>
              <a:t> fixed-rate=</a:t>
            </a:r>
            <a:r>
              <a:rPr lang="de-CH" sz="1600" b="1" i="1" dirty="0" smtClean="0">
                <a:solidFill>
                  <a:schemeClr val="accent2"/>
                </a:solidFill>
              </a:rPr>
              <a:t>"300000"/&gt;</a:t>
            </a:r>
            <a:endParaRPr lang="en-US" sz="1600" b="1" dirty="0" smtClean="0">
              <a:solidFill>
                <a:schemeClr val="accent2"/>
              </a:solidFill>
              <a:latin typeface="Courier New"/>
            </a:endParaRPr>
          </a:p>
          <a:p>
            <a:r>
              <a:rPr lang="en-US" sz="1600" b="1" dirty="0" smtClean="0">
                <a:latin typeface="Courier New"/>
              </a:rPr>
              <a:t>&lt;/</a:t>
            </a:r>
            <a:r>
              <a:rPr lang="en-US" sz="1600" b="1" dirty="0" err="1" smtClean="0">
                <a:latin typeface="Courier New"/>
              </a:rPr>
              <a:t>int:inbound</a:t>
            </a:r>
            <a:r>
              <a:rPr lang="en-US" sz="1600" b="1" dirty="0" smtClean="0">
                <a:latin typeface="Courier New"/>
              </a:rPr>
              <a:t>-channel-adapter&gt;</a:t>
            </a:r>
          </a:p>
          <a:p>
            <a:pPr lv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tabLst>
                <a:tab pos="2603500" algn="l"/>
                <a:tab pos="3048000" algn="l"/>
              </a:tabLst>
            </a:pPr>
            <a:endParaRPr lang="en-US" sz="1600" b="1" dirty="0" smtClean="0">
              <a:solidFill>
                <a:srgbClr val="56565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Content Placeholder 30"/>
          <p:cNvSpPr txBox="1">
            <a:spLocks/>
          </p:cNvSpPr>
          <p:nvPr/>
        </p:nvSpPr>
        <p:spPr bwMode="gray">
          <a:xfrm>
            <a:off x="172637" y="4521407"/>
            <a:ext cx="8432302" cy="383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even</a:t>
            </a:r>
            <a:r>
              <a:rPr lang="de-CH" sz="2000" dirty="0" smtClean="0">
                <a:solidFill>
                  <a:srgbClr val="565655"/>
                </a:solidFill>
                <a:latin typeface="Arial"/>
                <a:cs typeface="Arial"/>
              </a:rPr>
              <a:t> 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simpler (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PeriodicTrigger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</p:txBody>
      </p:sp>
      <p:sp>
        <p:nvSpPr>
          <p:cNvPr id="71" name="Content Placeholder 30"/>
          <p:cNvSpPr txBox="1">
            <a:spLocks/>
          </p:cNvSpPr>
          <p:nvPr/>
        </p:nvSpPr>
        <p:spPr bwMode="gray">
          <a:xfrm>
            <a:off x="156072" y="2864885"/>
            <a:ext cx="8432302" cy="383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Define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polling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channel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adapter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CronTrigger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9" grpId="0" animBg="1"/>
      <p:bldP spid="70" grpId="0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Persist</a:t>
            </a:r>
            <a:r>
              <a:rPr lang="de-CH" dirty="0" smtClean="0"/>
              <a:t> job </a:t>
            </a:r>
            <a:r>
              <a:rPr lang="de-CH" dirty="0" err="1" smtClean="0"/>
              <a:t>launch</a:t>
            </a:r>
            <a:r>
              <a:rPr lang="de-CH" dirty="0" smtClean="0"/>
              <a:t> </a:t>
            </a:r>
            <a:r>
              <a:rPr lang="de-CH" dirty="0" err="1" smtClean="0"/>
              <a:t>requests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database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EE10F-5C94-4434-AC93-61D0DBAAF269}" type="slidenum">
              <a:rPr lang="de-CH" noProof="0" smtClean="0"/>
              <a:pPr>
                <a:defRPr/>
              </a:pPr>
              <a:t>25</a:t>
            </a:fld>
            <a:endParaRPr lang="de-CH" noProof="0"/>
          </a:p>
        </p:txBody>
      </p:sp>
      <p:cxnSp>
        <p:nvCxnSpPr>
          <p:cNvPr id="7" name="Straight Arrow Connector 6"/>
          <p:cNvCxnSpPr>
            <a:endCxn id="8" idx="3"/>
          </p:cNvCxnSpPr>
          <p:nvPr/>
        </p:nvCxnSpPr>
        <p:spPr>
          <a:xfrm>
            <a:off x="2579615" y="4099576"/>
            <a:ext cx="227743" cy="182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 rot="5400000">
            <a:off x="3192645" y="3465087"/>
            <a:ext cx="498767" cy="1269341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job </a:t>
            </a:r>
            <a:r>
              <a:rPr lang="de-CH" sz="1400" dirty="0" err="1" smtClean="0">
                <a:solidFill>
                  <a:schemeClr val="tx1"/>
                </a:solidFill>
              </a:rPr>
              <a:t>launch</a:t>
            </a:r>
            <a:r>
              <a:rPr lang="de-CH" sz="1400" dirty="0" smtClean="0">
                <a:solidFill>
                  <a:schemeClr val="tx1"/>
                </a:solidFill>
              </a:rPr>
              <a:t> </a:t>
            </a:r>
            <a:r>
              <a:rPr lang="de-CH" sz="1400" dirty="0" err="1" smtClean="0">
                <a:solidFill>
                  <a:schemeClr val="tx1"/>
                </a:solidFill>
              </a:rPr>
              <a:t>request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1073439" y="3785714"/>
            <a:ext cx="877455" cy="628073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chemeClr val="tx1"/>
                </a:solidFill>
              </a:rPr>
              <a:t>job-requests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0" idx="1"/>
            <a:endCxn id="9" idx="4"/>
          </p:cNvCxnSpPr>
          <p:nvPr/>
        </p:nvCxnSpPr>
        <p:spPr>
          <a:xfrm flipH="1">
            <a:off x="1950894" y="4099576"/>
            <a:ext cx="267117" cy="175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71"/>
          <p:cNvGrpSpPr/>
          <p:nvPr/>
        </p:nvGrpSpPr>
        <p:grpSpPr>
          <a:xfrm>
            <a:off x="3428173" y="1249091"/>
            <a:ext cx="361604" cy="361604"/>
            <a:chOff x="4171223" y="2898021"/>
            <a:chExt cx="550274" cy="550274"/>
          </a:xfrm>
        </p:grpSpPr>
        <p:sp>
          <p:nvSpPr>
            <p:cNvPr id="12" name="Rectangle 11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3" name="Circular Arrow 12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Straight Connector 13"/>
          <p:cNvCxnSpPr>
            <a:stCxn id="15" idx="3"/>
            <a:endCxn id="12" idx="1"/>
          </p:cNvCxnSpPr>
          <p:nvPr/>
        </p:nvCxnSpPr>
        <p:spPr>
          <a:xfrm>
            <a:off x="3112025" y="1425148"/>
            <a:ext cx="316148" cy="4745"/>
          </a:xfrm>
          <a:prstGeom prst="line">
            <a:avLst/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6906" y="1136064"/>
            <a:ext cx="975119" cy="57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29304" y="1194253"/>
            <a:ext cx="18195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Data </a:t>
            </a:r>
            <a:r>
              <a:rPr lang="de-CH" sz="1400" dirty="0" err="1" smtClean="0"/>
              <a:t>import</a:t>
            </a:r>
            <a:r>
              <a:rPr lang="de-CH" sz="1400" dirty="0" smtClean="0"/>
              <a:t> job</a:t>
            </a:r>
            <a:br>
              <a:rPr lang="de-CH" sz="1400" dirty="0" smtClean="0"/>
            </a:br>
            <a:r>
              <a:rPr lang="de-CH" sz="1400" dirty="0" smtClean="0"/>
              <a:t>(</a:t>
            </a:r>
            <a:r>
              <a:rPr lang="de-CH" sz="1400" dirty="0" err="1" smtClean="0"/>
              <a:t>database</a:t>
            </a:r>
            <a:r>
              <a:rPr lang="de-CH" sz="1400" dirty="0" smtClean="0"/>
              <a:t>)</a:t>
            </a:r>
            <a:endParaRPr lang="en-US" sz="1400" dirty="0" err="1" smtClean="0"/>
          </a:p>
        </p:txBody>
      </p:sp>
      <p:grpSp>
        <p:nvGrpSpPr>
          <p:cNvPr id="17" name="Group 194"/>
          <p:cNvGrpSpPr/>
          <p:nvPr/>
        </p:nvGrpSpPr>
        <p:grpSpPr>
          <a:xfrm>
            <a:off x="3429790" y="1939278"/>
            <a:ext cx="361604" cy="361604"/>
            <a:chOff x="4171223" y="2898021"/>
            <a:chExt cx="550274" cy="550274"/>
          </a:xfrm>
        </p:grpSpPr>
        <p:sp>
          <p:nvSpPr>
            <p:cNvPr id="18" name="Rectangle 17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9" name="Circular Arrow 18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5450" y="2057853"/>
            <a:ext cx="18195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err="1" smtClean="0"/>
              <a:t>Periodic</a:t>
            </a:r>
            <a:r>
              <a:rPr lang="de-CH" sz="1400" dirty="0" smtClean="0"/>
              <a:t> </a:t>
            </a:r>
            <a:r>
              <a:rPr lang="de-CH" sz="1400" dirty="0" err="1" smtClean="0"/>
              <a:t>jobs</a:t>
            </a:r>
            <a:endParaRPr lang="en-US" sz="1400" dirty="0" err="1" smtClean="0"/>
          </a:p>
        </p:txBody>
      </p:sp>
      <p:sp>
        <p:nvSpPr>
          <p:cNvPr id="21" name="TextBox 20"/>
          <p:cNvSpPr txBox="1"/>
          <p:nvPr/>
        </p:nvSpPr>
        <p:spPr>
          <a:xfrm>
            <a:off x="2031996" y="2025524"/>
            <a:ext cx="11637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0 0/5 * * * ?</a:t>
            </a:r>
            <a:endParaRPr lang="en-US" sz="1400" dirty="0" err="1" smtClean="0"/>
          </a:p>
        </p:txBody>
      </p:sp>
      <p:cxnSp>
        <p:nvCxnSpPr>
          <p:cNvPr id="22" name="Shape 206"/>
          <p:cNvCxnSpPr>
            <a:stCxn id="18" idx="3"/>
            <a:endCxn id="26" idx="3"/>
          </p:cNvCxnSpPr>
          <p:nvPr/>
        </p:nvCxnSpPr>
        <p:spPr>
          <a:xfrm flipV="1">
            <a:off x="3791394" y="1783306"/>
            <a:ext cx="549192" cy="336774"/>
          </a:xfrm>
          <a:prstGeom prst="bentConnector3">
            <a:avLst>
              <a:gd name="adj1" fmla="val 50000"/>
            </a:avLst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14512" y="1507919"/>
            <a:ext cx="2595418" cy="5468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JobQueueMessageHandler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cxnSp>
        <p:nvCxnSpPr>
          <p:cNvPr id="24" name="Elbow Connector 272"/>
          <p:cNvCxnSpPr>
            <a:stCxn id="23" idx="3"/>
            <a:endCxn id="9" idx="1"/>
          </p:cNvCxnSpPr>
          <p:nvPr/>
        </p:nvCxnSpPr>
        <p:spPr>
          <a:xfrm flipH="1">
            <a:off x="1512167" y="1781366"/>
            <a:ext cx="7197763" cy="2004348"/>
          </a:xfrm>
          <a:prstGeom prst="bentConnector4">
            <a:avLst>
              <a:gd name="adj1" fmla="val -3176"/>
              <a:gd name="adj2" fmla="val 56821"/>
            </a:avLst>
          </a:prstGeom>
          <a:ln w="158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1"/>
            <a:endCxn id="23" idx="1"/>
          </p:cNvCxnSpPr>
          <p:nvPr/>
        </p:nvCxnSpPr>
        <p:spPr>
          <a:xfrm flipV="1">
            <a:off x="5550553" y="1781366"/>
            <a:ext cx="563959" cy="1940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 rot="5400000">
            <a:off x="4696186" y="1178322"/>
            <a:ext cx="498767" cy="1209967"/>
          </a:xfrm>
          <a:prstGeom prst="can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job </a:t>
            </a:r>
            <a:r>
              <a:rPr lang="de-CH" sz="1400" dirty="0" err="1" smtClean="0">
                <a:solidFill>
                  <a:schemeClr val="tx1"/>
                </a:solidFill>
              </a:rPr>
              <a:t>queue</a:t>
            </a:r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7" name="Shape 176"/>
          <p:cNvCxnSpPr>
            <a:stCxn id="12" idx="3"/>
            <a:endCxn id="26" idx="3"/>
          </p:cNvCxnSpPr>
          <p:nvPr/>
        </p:nvCxnSpPr>
        <p:spPr>
          <a:xfrm>
            <a:off x="3789777" y="1429893"/>
            <a:ext cx="550809" cy="353413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88209" y="3133725"/>
            <a:ext cx="3931891" cy="17430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JobLaunchingMessageHandler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grpSp>
        <p:nvGrpSpPr>
          <p:cNvPr id="29" name="Group 27"/>
          <p:cNvGrpSpPr/>
          <p:nvPr/>
        </p:nvGrpSpPr>
        <p:grpSpPr>
          <a:xfrm>
            <a:off x="2218011" y="3918774"/>
            <a:ext cx="361604" cy="361604"/>
            <a:chOff x="4171223" y="2898021"/>
            <a:chExt cx="550274" cy="550274"/>
          </a:xfrm>
        </p:grpSpPr>
        <p:sp>
          <p:nvSpPr>
            <p:cNvPr id="30" name="Rectangle 29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1" name="Circular Arrow 30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461970" y="5028884"/>
            <a:ext cx="15747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update </a:t>
            </a:r>
            <a:r>
              <a:rPr lang="de-CH" sz="1400" dirty="0" err="1" smtClean="0"/>
              <a:t>status</a:t>
            </a:r>
            <a:endParaRPr lang="en-US" sz="1400" dirty="0" err="1" smtClean="0"/>
          </a:p>
        </p:txBody>
      </p:sp>
      <p:sp>
        <p:nvSpPr>
          <p:cNvPr id="33" name="TextBox 32"/>
          <p:cNvSpPr txBox="1"/>
          <p:nvPr/>
        </p:nvSpPr>
        <p:spPr>
          <a:xfrm>
            <a:off x="4223052" y="5697070"/>
            <a:ext cx="20684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/>
              <a:t>save job </a:t>
            </a:r>
            <a:r>
              <a:rPr lang="de-CH" sz="1400" dirty="0" err="1" smtClean="0"/>
              <a:t>dependencies</a:t>
            </a:r>
            <a:endParaRPr lang="en-US" sz="1400" dirty="0" err="1" smtClean="0"/>
          </a:p>
        </p:txBody>
      </p:sp>
      <p:sp>
        <p:nvSpPr>
          <p:cNvPr id="34" name="Rectangle 33"/>
          <p:cNvSpPr/>
          <p:nvPr/>
        </p:nvSpPr>
        <p:spPr>
          <a:xfrm>
            <a:off x="3971925" y="19812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05075" y="42291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71750" y="4314825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38425" y="4381500"/>
            <a:ext cx="180975" cy="2286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8" idx="1"/>
            <a:endCxn id="40" idx="1"/>
          </p:cNvCxnSpPr>
          <p:nvPr/>
        </p:nvCxnSpPr>
        <p:spPr>
          <a:xfrm flipV="1">
            <a:off x="4076699" y="4095750"/>
            <a:ext cx="847727" cy="4008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924426" y="3409950"/>
            <a:ext cx="1400174" cy="1371600"/>
            <a:chOff x="4933951" y="3495675"/>
            <a:chExt cx="1400174" cy="1371600"/>
          </a:xfrm>
        </p:grpSpPr>
        <p:sp>
          <p:nvSpPr>
            <p:cNvPr id="40" name="Diamond 39"/>
            <p:cNvSpPr/>
            <p:nvPr/>
          </p:nvSpPr>
          <p:spPr>
            <a:xfrm>
              <a:off x="4933951" y="3495675"/>
              <a:ext cx="1400174" cy="1371600"/>
            </a:xfrm>
            <a:prstGeom prst="diamond">
              <a:avLst/>
            </a:prstGeom>
            <a:solidFill>
              <a:schemeClr val="bg1"/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48250" y="3848100"/>
              <a:ext cx="122872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err="1" smtClean="0"/>
                <a:t>Guard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verification</a:t>
              </a:r>
              <a:endParaRPr lang="en-US" sz="1600" dirty="0" err="1" smtClean="0"/>
            </a:p>
          </p:txBody>
        </p:sp>
      </p:grpSp>
      <p:cxnSp>
        <p:nvCxnSpPr>
          <p:cNvPr id="42" name="Elbow Connector 272"/>
          <p:cNvCxnSpPr>
            <a:stCxn id="40" idx="3"/>
            <a:endCxn id="9" idx="3"/>
          </p:cNvCxnSpPr>
          <p:nvPr/>
        </p:nvCxnSpPr>
        <p:spPr>
          <a:xfrm flipH="1">
            <a:off x="1512167" y="4095750"/>
            <a:ext cx="4812433" cy="318037"/>
          </a:xfrm>
          <a:prstGeom prst="bentConnector4">
            <a:avLst>
              <a:gd name="adj1" fmla="val -4750"/>
              <a:gd name="adj2" fmla="val 287514"/>
            </a:avLst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272"/>
          <p:cNvCxnSpPr>
            <a:stCxn id="44" idx="3"/>
            <a:endCxn id="9" idx="3"/>
          </p:cNvCxnSpPr>
          <p:nvPr/>
        </p:nvCxnSpPr>
        <p:spPr>
          <a:xfrm flipH="1">
            <a:off x="1512167" y="4095941"/>
            <a:ext cx="6726958" cy="317846"/>
          </a:xfrm>
          <a:prstGeom prst="bentConnector4">
            <a:avLst>
              <a:gd name="adj1" fmla="val -10336"/>
              <a:gd name="adj2" fmla="val 489576"/>
            </a:avLst>
          </a:prstGeom>
          <a:ln w="15875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724112" y="3822494"/>
            <a:ext cx="1515013" cy="5468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i="1" dirty="0" smtClean="0">
                <a:solidFill>
                  <a:schemeClr val="accent2"/>
                </a:solidFill>
              </a:rPr>
              <a:t>*</a:t>
            </a:r>
            <a:r>
              <a:rPr lang="de-CH" sz="1400" i="1" dirty="0" err="1" smtClean="0">
                <a:solidFill>
                  <a:schemeClr val="accent2"/>
                </a:solidFill>
              </a:rPr>
              <a:t>JobLauncher</a:t>
            </a:r>
            <a:endParaRPr lang="en-US" sz="1400" i="1" dirty="0" err="1" smtClean="0">
              <a:solidFill>
                <a:schemeClr val="accent2"/>
              </a:solidFill>
            </a:endParaRPr>
          </a:p>
        </p:txBody>
      </p:sp>
      <p:cxnSp>
        <p:nvCxnSpPr>
          <p:cNvPr id="45" name="Straight Arrow Connector 44"/>
          <p:cNvCxnSpPr>
            <a:stCxn id="40" idx="3"/>
            <a:endCxn id="44" idx="1"/>
          </p:cNvCxnSpPr>
          <p:nvPr/>
        </p:nvCxnSpPr>
        <p:spPr>
          <a:xfrm>
            <a:off x="6324600" y="4095750"/>
            <a:ext cx="399512" cy="191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2"/>
                </a:solidFill>
              </a:rPr>
              <a:t>Job </a:t>
            </a:r>
            <a:r>
              <a:rPr lang="de-CH" sz="1600" dirty="0" err="1" smtClean="0">
                <a:solidFill>
                  <a:schemeClr val="tx2"/>
                </a:solidFill>
              </a:rPr>
              <a:t>Control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 animBg="1"/>
      <p:bldP spid="32" grpId="0"/>
      <p:bldP spid="33" grpId="0"/>
      <p:bldP spid="35" grpId="0" animBg="1"/>
      <p:bldP spid="36" grpId="0" animBg="1"/>
      <p:bldP spid="37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Partitioning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26</a:t>
            </a:fld>
            <a:endParaRPr lang="de-CH" noProof="0"/>
          </a:p>
        </p:txBody>
      </p:sp>
      <p:sp>
        <p:nvSpPr>
          <p:cNvPr id="57" name="Rounded Rectangle 56"/>
          <p:cNvSpPr/>
          <p:nvPr/>
        </p:nvSpPr>
        <p:spPr>
          <a:xfrm>
            <a:off x="3775028" y="3928311"/>
            <a:ext cx="1562463" cy="581546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Error Handling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336292" y="1763644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Monitoring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Tracing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337753" y="2848228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779443" y="2840833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Sourcing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191885" y="2842300"/>
            <a:ext cx="1562463" cy="5815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Partitioning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2" name="Straight Arrow Connector 61"/>
          <p:cNvCxnSpPr>
            <a:stCxn id="60" idx="1"/>
            <a:endCxn id="61" idx="3"/>
          </p:cNvCxnSpPr>
          <p:nvPr/>
        </p:nvCxnSpPr>
        <p:spPr>
          <a:xfrm flipH="1">
            <a:off x="2754348" y="3131606"/>
            <a:ext cx="1025095" cy="146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15"/>
          <p:cNvCxnSpPr>
            <a:stCxn id="60" idx="0"/>
            <a:endCxn id="58" idx="1"/>
          </p:cNvCxnSpPr>
          <p:nvPr/>
        </p:nvCxnSpPr>
        <p:spPr>
          <a:xfrm rot="5400000" flipH="1" flipV="1">
            <a:off x="5055275" y="1559817"/>
            <a:ext cx="786416" cy="1775617"/>
          </a:xfrm>
          <a:prstGeom prst="bent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2"/>
            <a:endCxn id="57" idx="0"/>
          </p:cNvCxnSpPr>
          <p:nvPr/>
        </p:nvCxnSpPr>
        <p:spPr>
          <a:xfrm flipH="1">
            <a:off x="4556260" y="3422379"/>
            <a:ext cx="4415" cy="505932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45031" y="3595454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564294" y="3187500"/>
            <a:ext cx="1530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31047" y="233813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424004" y="316697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firing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9" name="Straight Arrow Connector 68"/>
          <p:cNvCxnSpPr>
            <a:stCxn id="60" idx="3"/>
            <a:endCxn id="59" idx="1"/>
          </p:cNvCxnSpPr>
          <p:nvPr/>
        </p:nvCxnSpPr>
        <p:spPr>
          <a:xfrm>
            <a:off x="5341906" y="3131606"/>
            <a:ext cx="995847" cy="739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32"/>
          <p:cNvCxnSpPr>
            <a:stCxn id="58" idx="2"/>
            <a:endCxn id="59" idx="0"/>
          </p:cNvCxnSpPr>
          <p:nvPr/>
        </p:nvCxnSpPr>
        <p:spPr>
          <a:xfrm>
            <a:off x="7117524" y="2345190"/>
            <a:ext cx="1461" cy="50303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230574" y="2531421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supervising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Performance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27</a:t>
            </a:fld>
            <a:endParaRPr lang="de-CH" noProof="0"/>
          </a:p>
        </p:txBody>
      </p:sp>
      <p:graphicFrame>
        <p:nvGraphicFramePr>
          <p:cNvPr id="7" name="Inhaltsplatzhalter 7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5594475"/>
              </p:ext>
            </p:extLst>
          </p:nvPr>
        </p:nvGraphicFramePr>
        <p:xfrm>
          <a:off x="690562" y="1625599"/>
          <a:ext cx="7627939" cy="322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9938"/>
                <a:gridCol w="1612900"/>
                <a:gridCol w="3975101"/>
              </a:tblGrid>
              <a:tr h="645160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Type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Local</a:t>
                      </a:r>
                      <a:r>
                        <a:rPr lang="de-DE" sz="1400" b="0" dirty="0" smtClean="0"/>
                        <a:t>/Remote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Description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Multi-</a:t>
                      </a:r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threaded</a:t>
                      </a:r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Local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multithreaded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TaskExecutor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Parallel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Executes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parallel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multithreading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Partitioning</a:t>
                      </a:r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Partitions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splits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Remote Chunking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Distributed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remote </a:t>
                      </a:r>
                      <a:r>
                        <a:rPr lang="de-DE" sz="14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nodes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9"/>
          <p:cNvSpPr/>
          <p:nvPr/>
        </p:nvSpPr>
        <p:spPr>
          <a:xfrm>
            <a:off x="542925" y="3476625"/>
            <a:ext cx="7915275" cy="81915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Partitioning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Partitioning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28</a:t>
            </a:fld>
            <a:endParaRPr lang="de-CH" noProof="0"/>
          </a:p>
        </p:txBody>
      </p:sp>
      <p:sp>
        <p:nvSpPr>
          <p:cNvPr id="6" name="Abgerundetes Rechteck 5"/>
          <p:cNvSpPr/>
          <p:nvPr/>
        </p:nvSpPr>
        <p:spPr>
          <a:xfrm>
            <a:off x="1696958" y="1233723"/>
            <a:ext cx="2166263" cy="40875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931908" y="2941873"/>
            <a:ext cx="1756668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Master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925172" y="4002323"/>
            <a:ext cx="1770141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31908" y="188142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500608" y="2087798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500608" y="294187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bg2">
                    <a:lumMod val="10000"/>
                  </a:schemeClr>
                </a:solidFill>
              </a:rPr>
              <a:t>Slave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500608" y="3795948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487908" y="465002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5513308" y="123372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</a:t>
            </a:r>
          </a:p>
        </p:txBody>
      </p:sp>
      <p:cxnSp>
        <p:nvCxnSpPr>
          <p:cNvPr id="15" name="Gerade Verbindung mit Pfeil 14"/>
          <p:cNvCxnSpPr>
            <a:stCxn id="7" idx="2"/>
            <a:endCxn id="8" idx="0"/>
          </p:cNvCxnSpPr>
          <p:nvPr/>
        </p:nvCxnSpPr>
        <p:spPr>
          <a:xfrm>
            <a:off x="2810242" y="3607110"/>
            <a:ext cx="1" cy="395213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9" idx="2"/>
            <a:endCxn id="7" idx="0"/>
          </p:cNvCxnSpPr>
          <p:nvPr/>
        </p:nvCxnSpPr>
        <p:spPr>
          <a:xfrm>
            <a:off x="2810242" y="2546660"/>
            <a:ext cx="0" cy="395213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3"/>
            <a:endCxn id="14" idx="1"/>
          </p:cNvCxnSpPr>
          <p:nvPr/>
        </p:nvCxnSpPr>
        <p:spPr>
          <a:xfrm flipV="1">
            <a:off x="3688576" y="1566342"/>
            <a:ext cx="1824732" cy="170815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3"/>
            <a:endCxn id="10" idx="1"/>
          </p:cNvCxnSpPr>
          <p:nvPr/>
        </p:nvCxnSpPr>
        <p:spPr>
          <a:xfrm flipV="1">
            <a:off x="3688576" y="2420417"/>
            <a:ext cx="1812032" cy="854075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3"/>
            <a:endCxn id="11" idx="1"/>
          </p:cNvCxnSpPr>
          <p:nvPr/>
        </p:nvCxnSpPr>
        <p:spPr>
          <a:xfrm>
            <a:off x="3688576" y="3274492"/>
            <a:ext cx="1812032" cy="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2" idx="1"/>
          </p:cNvCxnSpPr>
          <p:nvPr/>
        </p:nvCxnSpPr>
        <p:spPr>
          <a:xfrm>
            <a:off x="3688576" y="3274492"/>
            <a:ext cx="1812032" cy="854075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13" idx="1"/>
          </p:cNvCxnSpPr>
          <p:nvPr/>
        </p:nvCxnSpPr>
        <p:spPr>
          <a:xfrm>
            <a:off x="3688576" y="3274492"/>
            <a:ext cx="1799332" cy="1708150"/>
          </a:xfrm>
          <a:prstGeom prst="straightConnector1">
            <a:avLst/>
          </a:prstGeom>
          <a:ln w="19050">
            <a:solidFill>
              <a:schemeClr val="tx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Partitioning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1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Partitioning</a:t>
            </a:r>
            <a:r>
              <a:rPr lang="de-DE" dirty="0" smtClean="0"/>
              <a:t> </a:t>
            </a:r>
            <a:r>
              <a:rPr lang="de-DE" dirty="0" err="1" smtClean="0"/>
              <a:t>detail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29</a:t>
            </a:fld>
            <a:endParaRPr lang="de-CH" noProof="0"/>
          </a:p>
        </p:txBody>
      </p:sp>
      <p:sp>
        <p:nvSpPr>
          <p:cNvPr id="6" name="Abgerundetes Rechteck 5"/>
          <p:cNvSpPr/>
          <p:nvPr/>
        </p:nvSpPr>
        <p:spPr>
          <a:xfrm>
            <a:off x="3182858" y="736601"/>
            <a:ext cx="2166263" cy="4978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StepScopes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76208" y="2941873"/>
            <a:ext cx="1756668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Master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6072108" y="2087798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[1]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6072108" y="294187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[2]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6072108" y="3795948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[3]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6059408" y="465002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[4]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6084808" y="123372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Slave </a:t>
            </a:r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[0]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3405108" y="2087798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[1]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3405108" y="294187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[2]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405108" y="3795948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[3]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392408" y="465002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[4]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417808" y="1233723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[0]</a:t>
            </a:r>
          </a:p>
        </p:txBody>
      </p:sp>
      <p:cxnSp>
        <p:nvCxnSpPr>
          <p:cNvPr id="18" name="Gerade Verbindung mit Pfeil 17"/>
          <p:cNvCxnSpPr>
            <a:stCxn id="7" idx="3"/>
            <a:endCxn id="17" idx="1"/>
          </p:cNvCxnSpPr>
          <p:nvPr/>
        </p:nvCxnSpPr>
        <p:spPr>
          <a:xfrm flipV="1">
            <a:off x="2532876" y="1566342"/>
            <a:ext cx="884932" cy="170815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3"/>
            <a:endCxn id="13" idx="1"/>
          </p:cNvCxnSpPr>
          <p:nvPr/>
        </p:nvCxnSpPr>
        <p:spPr>
          <a:xfrm flipV="1">
            <a:off x="2532876" y="2420417"/>
            <a:ext cx="872232" cy="85407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14" idx="1"/>
          </p:cNvCxnSpPr>
          <p:nvPr/>
        </p:nvCxnSpPr>
        <p:spPr>
          <a:xfrm>
            <a:off x="2532876" y="3274492"/>
            <a:ext cx="872232" cy="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15" idx="1"/>
          </p:cNvCxnSpPr>
          <p:nvPr/>
        </p:nvCxnSpPr>
        <p:spPr>
          <a:xfrm>
            <a:off x="2532876" y="3274492"/>
            <a:ext cx="872232" cy="854075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3"/>
            <a:endCxn id="16" idx="1"/>
          </p:cNvCxnSpPr>
          <p:nvPr/>
        </p:nvCxnSpPr>
        <p:spPr>
          <a:xfrm>
            <a:off x="2532876" y="3274492"/>
            <a:ext cx="859532" cy="170815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7" idx="3"/>
            <a:endCxn id="12" idx="1"/>
          </p:cNvCxnSpPr>
          <p:nvPr/>
        </p:nvCxnSpPr>
        <p:spPr>
          <a:xfrm>
            <a:off x="5174476" y="1566342"/>
            <a:ext cx="910332" cy="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3" idx="3"/>
            <a:endCxn id="8" idx="1"/>
          </p:cNvCxnSpPr>
          <p:nvPr/>
        </p:nvCxnSpPr>
        <p:spPr>
          <a:xfrm>
            <a:off x="5161776" y="2420417"/>
            <a:ext cx="910332" cy="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4" idx="3"/>
            <a:endCxn id="9" idx="1"/>
          </p:cNvCxnSpPr>
          <p:nvPr/>
        </p:nvCxnSpPr>
        <p:spPr>
          <a:xfrm>
            <a:off x="5161776" y="3274492"/>
            <a:ext cx="910332" cy="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5" idx="3"/>
            <a:endCxn id="10" idx="1"/>
          </p:cNvCxnSpPr>
          <p:nvPr/>
        </p:nvCxnSpPr>
        <p:spPr>
          <a:xfrm>
            <a:off x="5161776" y="4128567"/>
            <a:ext cx="910332" cy="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6" idx="3"/>
            <a:endCxn id="11" idx="1"/>
          </p:cNvCxnSpPr>
          <p:nvPr/>
        </p:nvCxnSpPr>
        <p:spPr>
          <a:xfrm>
            <a:off x="5149076" y="4982642"/>
            <a:ext cx="910332" cy="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loud Callout 32"/>
          <p:cNvSpPr/>
          <p:nvPr/>
        </p:nvSpPr>
        <p:spPr>
          <a:xfrm>
            <a:off x="144242" y="4540433"/>
            <a:ext cx="1619250" cy="847724"/>
          </a:xfrm>
          <a:prstGeom prst="cloudCallout">
            <a:avLst>
              <a:gd name="adj1" fmla="val 26072"/>
              <a:gd name="adj2" fmla="val -15681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err="1" smtClean="0">
                <a:solidFill>
                  <a:srgbClr val="FF0000"/>
                </a:solidFill>
              </a:rPr>
              <a:t>rowId</a:t>
            </a:r>
            <a:r>
              <a:rPr lang="de-CH" sz="1400" b="1" dirty="0" smtClean="0">
                <a:solidFill>
                  <a:srgbClr val="FF0000"/>
                </a:solidFill>
              </a:rPr>
              <a:t> % 5</a:t>
            </a:r>
            <a:endParaRPr lang="en-US" sz="1400" b="1" dirty="0" err="1" smtClean="0">
              <a:solidFill>
                <a:srgbClr val="FF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Partitioning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  <p:sp>
        <p:nvSpPr>
          <p:cNvPr id="32" name="Cloud Callout 32"/>
          <p:cNvSpPr/>
          <p:nvPr/>
        </p:nvSpPr>
        <p:spPr>
          <a:xfrm>
            <a:off x="1420365" y="5100762"/>
            <a:ext cx="1619250" cy="847724"/>
          </a:xfrm>
          <a:prstGeom prst="cloudCallout">
            <a:avLst>
              <a:gd name="adj1" fmla="val -16194"/>
              <a:gd name="adj2" fmla="val -214184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 err="1" smtClean="0">
                <a:solidFill>
                  <a:srgbClr val="FF0000"/>
                </a:solidFill>
              </a:rPr>
              <a:t>PartnerIdHASH</a:t>
            </a:r>
            <a:r>
              <a:rPr lang="de-CH" sz="1400" b="1" dirty="0" smtClean="0">
                <a:solidFill>
                  <a:srgbClr val="FF0000"/>
                </a:solidFill>
              </a:rPr>
              <a:t> %5</a:t>
            </a:r>
            <a:endParaRPr lang="en-US" sz="1400" b="1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186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June 24th, 2014</a:t>
            </a:r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Lessons Learned out of a real life banking system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12A9A-6308-4134-A377-495A53BEA6E7}" type="slidenum">
              <a:rPr lang="de-DE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66529" y="1967947"/>
          <a:ext cx="8239539" cy="234563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01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Characteristics</a:t>
            </a:r>
            <a:r>
              <a:rPr lang="de-CH" dirty="0" smtClean="0"/>
              <a:t> of </a:t>
            </a:r>
            <a:r>
              <a:rPr lang="de-CH" dirty="0" err="1" smtClean="0"/>
              <a:t>data</a:t>
            </a:r>
            <a:endParaRPr lang="de-CH" dirty="0"/>
          </a:p>
        </p:txBody>
      </p:sp>
      <p:sp>
        <p:nvSpPr>
          <p:cNvPr id="12" name="Textplatzhalter 7"/>
          <p:cNvSpPr txBox="1">
            <a:spLocks noGrp="1"/>
          </p:cNvSpPr>
          <p:nvPr>
            <p:ph idx="1"/>
          </p:nvPr>
        </p:nvSpPr>
        <p:spPr bwMode="gray"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dirty="0"/>
              <a:t>There might be </a:t>
            </a:r>
            <a:r>
              <a:rPr lang="en-US" dirty="0">
                <a:solidFill>
                  <a:schemeClr val="accent2"/>
                </a:solidFill>
              </a:rPr>
              <a:t>dependencies between records</a:t>
            </a:r>
            <a:r>
              <a:rPr lang="en-US" dirty="0"/>
              <a:t>. </a:t>
            </a:r>
            <a:r>
              <a:rPr lang="en-US" dirty="0" smtClean="0"/>
              <a:t>The order of execution matters at some point.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30</a:t>
            </a:fld>
            <a:endParaRPr lang="de-CH" noProof="0"/>
          </a:p>
        </p:txBody>
      </p:sp>
      <p:sp>
        <p:nvSpPr>
          <p:cNvPr id="9" name="Textplatzhalter 7"/>
          <p:cNvSpPr txBox="1">
            <a:spLocks/>
          </p:cNvSpPr>
          <p:nvPr/>
        </p:nvSpPr>
        <p:spPr bwMode="gray">
          <a:xfrm>
            <a:off x="159799" y="2115963"/>
            <a:ext cx="8806648" cy="233175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/>
          <a:lstStyle/>
          <a:p>
            <a:pPr lv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tabLst>
                <a:tab pos="2603500" algn="l"/>
                <a:tab pos="3048000" algn="l"/>
              </a:tabLst>
            </a:pP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CAT_ID    | PERSON_ID  | AMOUNT | CURRENCY | VALID_FORM | LAST_CHANGE|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310       | 2908       | 200000 | USD      | 03.12.2013 | 02.02.2013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310       | 1608       | 100000 | CHF      | 03.12.2013 | 02.01.2013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311       | 1608       | 100000 | CHF      | 03.12.2013 | 02.01.2013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312       | 1608       | 100000 | CHF      | 03.12.2013 | 02.01.2013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313       | 1608       | 100000 | CHF      | 03.12.2013 | 02.01.2013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310       | 1410       | 100000 | CHF      | 03.12.2013 | 02.01.2013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390       | 1108       | 100000 | CHF      | 03.12.2013 | 02.01.2013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  <a:t>310       | 2908       | 500000 | USD      | 04.12.2013 | 03.02.2013 |</a:t>
            </a:r>
            <a:br>
              <a:rPr lang="en-US" sz="1600" b="1" dirty="0" smtClean="0">
                <a:solidFill>
                  <a:srgbClr val="565655"/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b="1" dirty="0" smtClean="0">
              <a:solidFill>
                <a:srgbClr val="565655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065" y="4110371"/>
            <a:ext cx="2858610" cy="239697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470552" y="133161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Partitioning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447" y="2406262"/>
            <a:ext cx="2858610" cy="23969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315854" y="2392219"/>
            <a:ext cx="738910" cy="249381"/>
          </a:xfrm>
          <a:prstGeom prst="righ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13126" y="2354507"/>
            <a:ext cx="1013048" cy="342511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b="1" dirty="0" err="1" smtClean="0">
                <a:solidFill>
                  <a:schemeClr val="bg2">
                    <a:lumMod val="10000"/>
                  </a:schemeClr>
                </a:solidFill>
              </a:rPr>
              <a:t>Insert</a:t>
            </a:r>
            <a:endParaRPr lang="de-CH" sz="16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311236" y="4096272"/>
            <a:ext cx="738910" cy="249381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08508" y="4058560"/>
            <a:ext cx="1013048" cy="34251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b="1" dirty="0" smtClean="0">
                <a:solidFill>
                  <a:schemeClr val="bg2">
                    <a:lumMod val="10000"/>
                  </a:schemeClr>
                </a:solidFill>
              </a:rPr>
              <a:t>Update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085490" y="5011200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Read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4941179" y="5023789"/>
            <a:ext cx="1756668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Write</a:t>
            </a:r>
          </a:p>
          <a:p>
            <a:pPr algn="ctr"/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Process</a:t>
            </a:r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 / Write</a:t>
            </a:r>
          </a:p>
        </p:txBody>
      </p:sp>
      <p:cxnSp>
        <p:nvCxnSpPr>
          <p:cNvPr id="20" name="Gerade Verbindung mit Pfeil 19"/>
          <p:cNvCxnSpPr>
            <a:stCxn id="18" idx="3"/>
            <a:endCxn id="19" idx="1"/>
          </p:cNvCxnSpPr>
          <p:nvPr/>
        </p:nvCxnSpPr>
        <p:spPr>
          <a:xfrm>
            <a:off x="3842158" y="5343819"/>
            <a:ext cx="1099021" cy="12589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Partitioning</a:t>
            </a:r>
            <a:r>
              <a:rPr lang="de-DE" dirty="0" smtClean="0"/>
              <a:t> </a:t>
            </a:r>
            <a:r>
              <a:rPr lang="de-DE" dirty="0" err="1" smtClean="0"/>
              <a:t>detail</a:t>
            </a:r>
            <a:r>
              <a:rPr lang="de-DE" dirty="0" smtClean="0"/>
              <a:t> – Spring Batch Admin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31</a:t>
            </a:fld>
            <a:endParaRPr lang="de-CH" noProof="0"/>
          </a:p>
        </p:txBody>
      </p:sp>
      <p:pic>
        <p:nvPicPr>
          <p:cNvPr id="23" name="Bild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7600" y="733752"/>
            <a:ext cx="6832600" cy="543844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Partitioning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19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 – Reader / </a:t>
            </a:r>
            <a:r>
              <a:rPr lang="de-DE" dirty="0" err="1" smtClean="0"/>
              <a:t>Processor</a:t>
            </a:r>
            <a:r>
              <a:rPr lang="de-DE" dirty="0" smtClean="0"/>
              <a:t> / Writer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32</a:t>
            </a:fld>
            <a:endParaRPr lang="de-CH" noProof="0"/>
          </a:p>
        </p:txBody>
      </p:sp>
      <p:sp>
        <p:nvSpPr>
          <p:cNvPr id="6" name="Abgerundetes Rechteck 5"/>
          <p:cNvSpPr/>
          <p:nvPr/>
        </p:nvSpPr>
        <p:spPr>
          <a:xfrm>
            <a:off x="111758" y="2222563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Open Transaction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13266" y="1110083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Begin </a:t>
            </a:r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449324" y="3443283"/>
            <a:ext cx="1656576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Commit Transaction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1932691" y="3487733"/>
            <a:ext cx="1628142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ItemReader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>
                <a:solidFill>
                  <a:schemeClr val="bg2">
                    <a:lumMod val="10000"/>
                  </a:schemeClr>
                </a:solidFill>
              </a:rPr>
              <a:t>Item </a:t>
            </a:r>
            <a:r>
              <a:rPr lang="de-DE" sz="1400" dirty="0" err="1">
                <a:solidFill>
                  <a:schemeClr val="bg2">
                    <a:lumMod val="10000"/>
                  </a:schemeClr>
                </a:solidFill>
              </a:rPr>
              <a:t>read</a:t>
            </a:r>
            <a:r>
              <a:rPr lang="de-DE" sz="1400" dirty="0">
                <a:solidFill>
                  <a:schemeClr val="bg2">
                    <a:lumMod val="10000"/>
                  </a:schemeClr>
                </a:solidFill>
              </a:rPr>
              <a:t>()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3779024" y="3462333"/>
            <a:ext cx="1628142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ItemProcessor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 err="1">
                <a:solidFill>
                  <a:schemeClr val="bg2">
                    <a:lumMod val="10000"/>
                  </a:schemeClr>
                </a:solidFill>
              </a:rPr>
              <a:t>Process</a:t>
            </a:r>
            <a:r>
              <a:rPr lang="de-DE" sz="1400" dirty="0">
                <a:solidFill>
                  <a:schemeClr val="bg2">
                    <a:lumMod val="10000"/>
                  </a:schemeClr>
                </a:solidFill>
              </a:rPr>
              <a:t>(Item)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5625357" y="3449633"/>
            <a:ext cx="1656576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ItemWriter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>
                <a:solidFill>
                  <a:schemeClr val="bg2">
                    <a:lumMod val="10000"/>
                  </a:schemeClr>
                </a:solidFill>
              </a:rPr>
              <a:t>Write(List&lt;Item&gt;)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7449324" y="5226863"/>
            <a:ext cx="1656576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Finish </a:t>
            </a:r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Gerade Verbindung mit Pfeil 13"/>
          <p:cNvCxnSpPr>
            <a:stCxn id="7" idx="2"/>
            <a:endCxn id="6" idx="0"/>
          </p:cNvCxnSpPr>
          <p:nvPr/>
        </p:nvCxnSpPr>
        <p:spPr>
          <a:xfrm flipH="1">
            <a:off x="925829" y="1775320"/>
            <a:ext cx="1508" cy="447243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6" idx="3"/>
            <a:endCxn id="62" idx="1"/>
          </p:cNvCxnSpPr>
          <p:nvPr/>
        </p:nvCxnSpPr>
        <p:spPr>
          <a:xfrm>
            <a:off x="1739900" y="2555182"/>
            <a:ext cx="200313" cy="9102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/>
          <p:nvPr/>
        </p:nvCxnSpPr>
        <p:spPr>
          <a:xfrm rot="16200000" flipV="1">
            <a:off x="2091179" y="3200518"/>
            <a:ext cx="543415" cy="1976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3014146" y="2857260"/>
            <a:ext cx="2788" cy="630473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62" idx="3"/>
            <a:endCxn id="8" idx="1"/>
          </p:cNvCxnSpPr>
          <p:nvPr/>
        </p:nvCxnSpPr>
        <p:spPr>
          <a:xfrm>
            <a:off x="3568355" y="2564284"/>
            <a:ext cx="213703" cy="2742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4191000" y="2869960"/>
            <a:ext cx="0" cy="60960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4914900" y="2882660"/>
            <a:ext cx="0" cy="54610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8" idx="3"/>
            <a:endCxn id="12" idx="0"/>
          </p:cNvCxnSpPr>
          <p:nvPr/>
        </p:nvCxnSpPr>
        <p:spPr>
          <a:xfrm>
            <a:off x="5410200" y="2567026"/>
            <a:ext cx="1043445" cy="882607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2" idx="3"/>
            <a:endCxn id="9" idx="1"/>
          </p:cNvCxnSpPr>
          <p:nvPr/>
        </p:nvCxnSpPr>
        <p:spPr>
          <a:xfrm flipV="1">
            <a:off x="7281933" y="3775902"/>
            <a:ext cx="167391" cy="6350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uppierung 67"/>
          <p:cNvGrpSpPr/>
          <p:nvPr/>
        </p:nvGrpSpPr>
        <p:grpSpPr>
          <a:xfrm>
            <a:off x="2006600" y="4114871"/>
            <a:ext cx="5442724" cy="1444611"/>
            <a:chOff x="2006600" y="4114871"/>
            <a:chExt cx="5442724" cy="1444611"/>
          </a:xfrm>
          <a:noFill/>
        </p:grpSpPr>
        <p:cxnSp>
          <p:nvCxnSpPr>
            <p:cNvPr id="27" name="Gerade Verbindung mit Pfeil 26"/>
            <p:cNvCxnSpPr>
              <a:stCxn id="11" idx="2"/>
              <a:endCxn id="25" idx="0"/>
            </p:cNvCxnSpPr>
            <p:nvPr/>
          </p:nvCxnSpPr>
          <p:spPr>
            <a:xfrm>
              <a:off x="4593095" y="4127570"/>
              <a:ext cx="14217" cy="618473"/>
            </a:xfrm>
            <a:prstGeom prst="straightConnector1">
              <a:avLst/>
            </a:prstGeom>
            <a:grpFill/>
            <a:ln w="19050">
              <a:solidFill>
                <a:schemeClr val="bg2">
                  <a:lumMod val="1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bgerundetes Rechteck 24"/>
            <p:cNvSpPr/>
            <p:nvPr/>
          </p:nvSpPr>
          <p:spPr>
            <a:xfrm>
              <a:off x="3779024" y="4746043"/>
              <a:ext cx="1656576" cy="665237"/>
            </a:xfrm>
            <a:prstGeom prst="round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bg2">
                      <a:lumMod val="10000"/>
                    </a:schemeClr>
                  </a:solidFill>
                </a:rPr>
                <a:t>Rollback Transaction</a:t>
              </a:r>
            </a:p>
          </p:txBody>
        </p:sp>
        <p:cxnSp>
          <p:nvCxnSpPr>
            <p:cNvPr id="26" name="Gewinkelte Verbindung 25"/>
            <p:cNvCxnSpPr>
              <a:stCxn id="10" idx="2"/>
              <a:endCxn id="25" idx="1"/>
            </p:cNvCxnSpPr>
            <p:nvPr/>
          </p:nvCxnSpPr>
          <p:spPr>
            <a:xfrm rot="16200000" flipH="1">
              <a:off x="2800047" y="4099685"/>
              <a:ext cx="925692" cy="1032262"/>
            </a:xfrm>
            <a:prstGeom prst="bentConnector2">
              <a:avLst/>
            </a:prstGeom>
            <a:grpFill/>
            <a:ln w="19050">
              <a:solidFill>
                <a:schemeClr val="bg2">
                  <a:lumMod val="1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winkelte Verbindung 27"/>
            <p:cNvCxnSpPr>
              <a:stCxn id="12" idx="2"/>
              <a:endCxn id="25" idx="3"/>
            </p:cNvCxnSpPr>
            <p:nvPr/>
          </p:nvCxnSpPr>
          <p:spPr>
            <a:xfrm rot="5400000">
              <a:off x="5462727" y="4087744"/>
              <a:ext cx="963792" cy="1018045"/>
            </a:xfrm>
            <a:prstGeom prst="bentConnector2">
              <a:avLst/>
            </a:prstGeom>
            <a:grpFill/>
            <a:ln w="19050">
              <a:solidFill>
                <a:schemeClr val="bg2">
                  <a:lumMod val="1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winkelte Verbindung 28"/>
            <p:cNvCxnSpPr>
              <a:stCxn id="25" idx="2"/>
              <a:endCxn id="13" idx="1"/>
            </p:cNvCxnSpPr>
            <p:nvPr/>
          </p:nvCxnSpPr>
          <p:spPr>
            <a:xfrm rot="16200000" flipH="1">
              <a:off x="5954217" y="4064375"/>
              <a:ext cx="148202" cy="2842012"/>
            </a:xfrm>
            <a:prstGeom prst="bentConnector2">
              <a:avLst/>
            </a:prstGeom>
            <a:grpFill/>
            <a:ln w="19050">
              <a:solidFill>
                <a:schemeClr val="bg2">
                  <a:lumMod val="1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3805095" y="4189195"/>
              <a:ext cx="1473200" cy="21544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 err="1" smtClean="0">
                  <a:solidFill>
                    <a:srgbClr val="171717"/>
                  </a:solidFill>
                </a:rPr>
                <a:t>RuntimeException</a:t>
              </a:r>
              <a:endParaRPr lang="de-DE" sz="1400" dirty="0" smtClean="0">
                <a:solidFill>
                  <a:srgbClr val="171717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5670436" y="4176495"/>
              <a:ext cx="1473200" cy="21544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 err="1">
                  <a:solidFill>
                    <a:schemeClr val="bg2">
                      <a:lumMod val="10000"/>
                    </a:schemeClr>
                  </a:solidFill>
                </a:rPr>
                <a:t>RuntimeException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006600" y="4200335"/>
              <a:ext cx="1473200" cy="21544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 err="1" smtClean="0">
                  <a:solidFill>
                    <a:schemeClr val="bg2">
                      <a:lumMod val="10000"/>
                    </a:schemeClr>
                  </a:solidFill>
                </a:rPr>
                <a:t>RuntimeException</a:t>
              </a:r>
              <a:endParaRPr lang="de-DE" sz="140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33" name="Gerade Verbindung mit Pfeil 32"/>
          <p:cNvCxnSpPr>
            <a:stCxn id="9" idx="2"/>
            <a:endCxn id="13" idx="0"/>
          </p:cNvCxnSpPr>
          <p:nvPr/>
        </p:nvCxnSpPr>
        <p:spPr>
          <a:xfrm>
            <a:off x="8277612" y="4108520"/>
            <a:ext cx="0" cy="1118343"/>
          </a:xfrm>
          <a:prstGeom prst="straightConnector1">
            <a:avLst/>
          </a:prstGeom>
          <a:ln w="19050">
            <a:solidFill>
              <a:srgbClr val="17171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Partitioning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1940213" y="2231665"/>
            <a:ext cx="1628142" cy="6652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For</a:t>
            </a:r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each</a:t>
            </a:r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 item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782058" y="2234407"/>
            <a:ext cx="1628142" cy="6652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For</a:t>
            </a:r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each</a:t>
            </a:r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 item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186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33</a:t>
            </a:fld>
            <a:endParaRPr lang="de-CH" noProof="0"/>
          </a:p>
        </p:txBody>
      </p:sp>
      <p:sp>
        <p:nvSpPr>
          <p:cNvPr id="7" name="Datumsplatzhalter 3"/>
          <p:cNvSpPr txBox="1">
            <a:spLocks/>
          </p:cNvSpPr>
          <p:nvPr/>
        </p:nvSpPr>
        <p:spPr bwMode="gray">
          <a:xfrm>
            <a:off x="1980702" y="6527432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  <p:sp>
        <p:nvSpPr>
          <p:cNvPr id="8" name="Fußzeilenplatzhalter 4"/>
          <p:cNvSpPr txBox="1">
            <a:spLocks/>
          </p:cNvSpPr>
          <p:nvPr/>
        </p:nvSpPr>
        <p:spPr bwMode="gray">
          <a:xfrm>
            <a:off x="1980702" y="6393619"/>
            <a:ext cx="4902698" cy="1610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Foliennummernplatzhalter 5"/>
          <p:cNvSpPr txBox="1">
            <a:spLocks/>
          </p:cNvSpPr>
          <p:nvPr/>
        </p:nvSpPr>
        <p:spPr bwMode="gray">
          <a:xfrm>
            <a:off x="422092" y="6258334"/>
            <a:ext cx="436495" cy="155668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0" name="Inhaltsplatzhalter 17"/>
          <p:cNvPicPr>
            <a:picLocks noChangeAspect="1"/>
          </p:cNvPicPr>
          <p:nvPr/>
        </p:nvPicPr>
        <p:blipFill rotWithShape="1">
          <a:blip r:embed="rId3" cstate="print"/>
          <a:srcRect l="395" r="327"/>
          <a:stretch/>
        </p:blipFill>
        <p:spPr>
          <a:xfrm>
            <a:off x="4644573" y="1958246"/>
            <a:ext cx="3967238" cy="3042758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3631" y="2004181"/>
            <a:ext cx="3835400" cy="2933700"/>
          </a:xfrm>
          <a:prstGeom prst="rect">
            <a:avLst/>
          </a:prstGeom>
        </p:spPr>
      </p:pic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3901780"/>
              </p:ext>
            </p:extLst>
          </p:nvPr>
        </p:nvGraphicFramePr>
        <p:xfrm>
          <a:off x="311815" y="1395670"/>
          <a:ext cx="8212668" cy="5111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7991"/>
                <a:gridCol w="3854677"/>
              </a:tblGrid>
              <a:tr h="1023495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error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Error on </a:t>
                      </a:r>
                      <a:r>
                        <a:rPr lang="de-DE" dirty="0" err="1" smtClean="0"/>
                        <a:t>each</a:t>
                      </a:r>
                      <a:r>
                        <a:rPr lang="de-DE" dirty="0" smtClean="0"/>
                        <a:t> item</a:t>
                      </a:r>
                      <a:endParaRPr lang="de-DE" dirty="0"/>
                    </a:p>
                  </a:txBody>
                  <a:tcPr/>
                </a:tc>
              </a:tr>
              <a:tr h="256749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1520822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~ 22 sec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0 Rollbacks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~ 50 sec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1‘100</a:t>
                      </a:r>
                      <a:r>
                        <a:rPr lang="de-DE" baseline="0" dirty="0" smtClean="0"/>
                        <a:t> Rollbacks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baseline="0" dirty="0" smtClean="0"/>
                        <a:t>5‘500 Filter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baseline="0" dirty="0" smtClean="0"/>
                        <a:t>1‘000 Write Skips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Abgerundetes Rechteck 12"/>
          <p:cNvSpPr/>
          <p:nvPr/>
        </p:nvSpPr>
        <p:spPr>
          <a:xfrm>
            <a:off x="2823309" y="2344615"/>
            <a:ext cx="605692" cy="312616"/>
          </a:xfrm>
          <a:prstGeom prst="roundRect">
            <a:avLst/>
          </a:prstGeom>
          <a:solidFill>
            <a:schemeClr val="accent4">
              <a:alpha val="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rgbClr val="CCFFCC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7274170" y="2340708"/>
            <a:ext cx="605692" cy="312616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rgbClr val="CCFFCC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Partitioning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18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Error Handling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34</a:t>
            </a:fld>
            <a:endParaRPr lang="de-CH" noProof="0"/>
          </a:p>
        </p:txBody>
      </p:sp>
      <p:sp>
        <p:nvSpPr>
          <p:cNvPr id="24" name="Rounded Rectangle 23"/>
          <p:cNvSpPr/>
          <p:nvPr/>
        </p:nvSpPr>
        <p:spPr>
          <a:xfrm>
            <a:off x="3775028" y="3928311"/>
            <a:ext cx="1562463" cy="5815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Error Handling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36292" y="1763644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Monitoring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Tracing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37753" y="2848228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779443" y="2840833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Sourcing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91885" y="2842300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Partitioning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27" idx="1"/>
            <a:endCxn id="28" idx="3"/>
          </p:cNvCxnSpPr>
          <p:nvPr/>
        </p:nvCxnSpPr>
        <p:spPr>
          <a:xfrm flipH="1">
            <a:off x="2754348" y="3131606"/>
            <a:ext cx="1025095" cy="146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15"/>
          <p:cNvCxnSpPr>
            <a:stCxn id="27" idx="0"/>
            <a:endCxn id="25" idx="1"/>
          </p:cNvCxnSpPr>
          <p:nvPr/>
        </p:nvCxnSpPr>
        <p:spPr>
          <a:xfrm rot="5400000" flipH="1" flipV="1">
            <a:off x="5055275" y="1559817"/>
            <a:ext cx="786416" cy="1775617"/>
          </a:xfrm>
          <a:prstGeom prst="bent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 flipH="1">
            <a:off x="4556260" y="3422379"/>
            <a:ext cx="4415" cy="505932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45031" y="3595454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64294" y="3187500"/>
            <a:ext cx="1530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1047" y="233813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24004" y="316697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firing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7" idx="3"/>
            <a:endCxn id="26" idx="1"/>
          </p:cNvCxnSpPr>
          <p:nvPr/>
        </p:nvCxnSpPr>
        <p:spPr>
          <a:xfrm>
            <a:off x="5341906" y="3131606"/>
            <a:ext cx="995847" cy="739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2"/>
          <p:cNvCxnSpPr>
            <a:stCxn id="25" idx="2"/>
            <a:endCxn id="26" idx="0"/>
          </p:cNvCxnSpPr>
          <p:nvPr/>
        </p:nvCxnSpPr>
        <p:spPr>
          <a:xfrm>
            <a:off x="7117524" y="2345190"/>
            <a:ext cx="1461" cy="50303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30574" y="2531421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supervising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Restartability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35</a:t>
            </a:fld>
            <a:endParaRPr lang="de-CH" noProof="0"/>
          </a:p>
        </p:txBody>
      </p:sp>
      <p:sp>
        <p:nvSpPr>
          <p:cNvPr id="6" name="Abgerundetes Rechteck 5"/>
          <p:cNvSpPr/>
          <p:nvPr/>
        </p:nvSpPr>
        <p:spPr>
          <a:xfrm>
            <a:off x="1103673" y="2100626"/>
            <a:ext cx="1488879" cy="35353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 1</a:t>
            </a: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Instance 1</a:t>
            </a:r>
          </a:p>
          <a:p>
            <a:pPr algn="ctr"/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 1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4204042"/>
              </p:ext>
            </p:extLst>
          </p:nvPr>
        </p:nvGraphicFramePr>
        <p:xfrm>
          <a:off x="3862557" y="1996983"/>
          <a:ext cx="674414" cy="372153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37207"/>
                <a:gridCol w="337207"/>
              </a:tblGrid>
              <a:tr h="38397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1C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Abgerundetes Rechteck 7"/>
          <p:cNvSpPr/>
          <p:nvPr/>
        </p:nvSpPr>
        <p:spPr>
          <a:xfrm>
            <a:off x="6160900" y="2095368"/>
            <a:ext cx="1397789" cy="35353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 1</a:t>
            </a: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Instance 1</a:t>
            </a:r>
          </a:p>
          <a:p>
            <a:pPr algn="ctr"/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 2</a:t>
            </a:r>
          </a:p>
        </p:txBody>
      </p:sp>
      <p:cxnSp>
        <p:nvCxnSpPr>
          <p:cNvPr id="9" name="Gerade Verbindung 8"/>
          <p:cNvCxnSpPr>
            <a:stCxn id="7" idx="1"/>
            <a:endCxn id="6" idx="3"/>
          </p:cNvCxnSpPr>
          <p:nvPr/>
        </p:nvCxnSpPr>
        <p:spPr>
          <a:xfrm flipH="1">
            <a:off x="2592552" y="3857752"/>
            <a:ext cx="1270005" cy="1056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829034" y="3634845"/>
            <a:ext cx="75829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400" dirty="0" err="1"/>
              <a:t>r</a:t>
            </a:r>
            <a:r>
              <a:rPr lang="de-DE" sz="1400" dirty="0" err="1" smtClean="0"/>
              <a:t>ead</a:t>
            </a:r>
            <a:endParaRPr lang="de-DE" sz="1400" dirty="0" smtClean="0"/>
          </a:p>
          <a:p>
            <a:r>
              <a:rPr lang="de-DE" sz="1400" dirty="0" err="1" smtClean="0"/>
              <a:t>new</a:t>
            </a:r>
            <a:r>
              <a:rPr lang="de-DE" sz="1400" dirty="0" smtClean="0"/>
              <a:t>/</a:t>
            </a:r>
            <a:r>
              <a:rPr lang="de-DE" sz="1400" dirty="0" err="1" smtClean="0"/>
              <a:t>error</a:t>
            </a:r>
            <a:endParaRPr lang="de-DE" sz="1400" dirty="0" smtClean="0"/>
          </a:p>
        </p:txBody>
      </p:sp>
      <p:cxnSp>
        <p:nvCxnSpPr>
          <p:cNvPr id="13" name="Gerade Verbindung 12"/>
          <p:cNvCxnSpPr>
            <a:stCxn id="8" idx="1"/>
            <a:endCxn id="7" idx="3"/>
          </p:cNvCxnSpPr>
          <p:nvPr/>
        </p:nvCxnSpPr>
        <p:spPr>
          <a:xfrm flipH="1" flipV="1">
            <a:off x="4536971" y="3857752"/>
            <a:ext cx="1623929" cy="53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987158" y="3647107"/>
            <a:ext cx="75829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400" dirty="0" err="1"/>
              <a:t>r</a:t>
            </a:r>
            <a:r>
              <a:rPr lang="de-DE" sz="1400" dirty="0" err="1" smtClean="0"/>
              <a:t>ead</a:t>
            </a:r>
            <a:endParaRPr lang="de-DE" sz="1400" dirty="0" smtClean="0"/>
          </a:p>
          <a:p>
            <a:r>
              <a:rPr lang="de-DE" sz="1400" dirty="0" err="1" smtClean="0"/>
              <a:t>new</a:t>
            </a:r>
            <a:r>
              <a:rPr lang="de-DE" sz="1400" dirty="0" smtClean="0"/>
              <a:t>/</a:t>
            </a:r>
            <a:r>
              <a:rPr lang="de-DE" sz="1400" dirty="0" err="1" smtClean="0"/>
              <a:t>error</a:t>
            </a:r>
            <a:endParaRPr lang="de-DE" sz="1400" dirty="0" smtClean="0"/>
          </a:p>
        </p:txBody>
      </p:sp>
      <p:pic>
        <p:nvPicPr>
          <p:cNvPr id="18" name="Picture 2" descr="Mann Lavinias grau 5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gray">
          <a:xfrm>
            <a:off x="6717373" y="1098499"/>
            <a:ext cx="2794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1"/>
          <p:cNvGrpSpPr/>
          <p:nvPr/>
        </p:nvGrpSpPr>
        <p:grpSpPr>
          <a:xfrm>
            <a:off x="1665546" y="1434747"/>
            <a:ext cx="361604" cy="361604"/>
            <a:chOff x="4171223" y="2898021"/>
            <a:chExt cx="550274" cy="550274"/>
          </a:xfrm>
        </p:grpSpPr>
        <p:sp>
          <p:nvSpPr>
            <p:cNvPr id="20" name="Rectangle 42"/>
            <p:cNvSpPr/>
            <p:nvPr/>
          </p:nvSpPr>
          <p:spPr>
            <a:xfrm>
              <a:off x="4171223" y="2898021"/>
              <a:ext cx="550274" cy="550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" name="Circular Arrow 43"/>
            <p:cNvSpPr/>
            <p:nvPr/>
          </p:nvSpPr>
          <p:spPr>
            <a:xfrm rot="9068343">
              <a:off x="4194089" y="2920860"/>
              <a:ext cx="503475" cy="49916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07299"/>
                <a:gd name="adj5" fmla="val 12500"/>
              </a:avLst>
            </a:prstGeom>
            <a:solidFill>
              <a:schemeClr val="tx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Gerade Verbindung 21"/>
          <p:cNvCxnSpPr>
            <a:stCxn id="6" idx="0"/>
            <a:endCxn id="20" idx="2"/>
          </p:cNvCxnSpPr>
          <p:nvPr/>
        </p:nvCxnSpPr>
        <p:spPr>
          <a:xfrm flipH="1" flipV="1">
            <a:off x="1846348" y="1796351"/>
            <a:ext cx="1765" cy="30427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8" idx="0"/>
            <a:endCxn id="18" idx="2"/>
          </p:cNvCxnSpPr>
          <p:nvPr/>
        </p:nvCxnSpPr>
        <p:spPr>
          <a:xfrm flipH="1" flipV="1">
            <a:off x="6857073" y="1811286"/>
            <a:ext cx="2722" cy="28408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2"/>
                </a:solidFill>
              </a:rPr>
              <a:t>Error Handling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6288" y="1848677"/>
            <a:ext cx="11926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1400" dirty="0" err="1" smtClean="0"/>
              <a:t>regular</a:t>
            </a:r>
            <a:r>
              <a:rPr lang="de-CH" sz="1400" dirty="0" smtClean="0"/>
              <a:t> start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30889" y="1851991"/>
            <a:ext cx="11926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 err="1" smtClean="0"/>
              <a:t>restart</a:t>
            </a:r>
            <a:endParaRPr lang="de-CH" sz="1400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25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Restartability</a:t>
            </a:r>
            <a:r>
              <a:rPr lang="de-CH" dirty="0" smtClean="0"/>
              <a:t> </a:t>
            </a:r>
            <a:r>
              <a:rPr lang="de-CH" dirty="0" err="1" smtClean="0"/>
              <a:t>configuration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36</a:t>
            </a:fld>
            <a:endParaRPr lang="de-CH" noProof="0"/>
          </a:p>
        </p:txBody>
      </p:sp>
      <p:sp>
        <p:nvSpPr>
          <p:cNvPr id="30" name="Rounded Rectangle 29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2"/>
                </a:solidFill>
              </a:rPr>
              <a:t>Error Handling</a:t>
            </a:r>
          </a:p>
        </p:txBody>
      </p:sp>
      <p:sp>
        <p:nvSpPr>
          <p:cNvPr id="31" name="Abgerundetes Rechteck 5"/>
          <p:cNvSpPr/>
          <p:nvPr/>
        </p:nvSpPr>
        <p:spPr>
          <a:xfrm>
            <a:off x="933577" y="1669280"/>
            <a:ext cx="1954292" cy="3681177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Abgerundetes Rechteck 6"/>
          <p:cNvSpPr/>
          <p:nvPr/>
        </p:nvSpPr>
        <p:spPr>
          <a:xfrm>
            <a:off x="1096135" y="2278880"/>
            <a:ext cx="1628142" cy="665237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initialization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Abgerundetes Rechteck 7"/>
          <p:cNvSpPr/>
          <p:nvPr/>
        </p:nvSpPr>
        <p:spPr>
          <a:xfrm>
            <a:off x="1108835" y="3228121"/>
            <a:ext cx="1628142" cy="665237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process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Abgerundetes Rechteck 8"/>
          <p:cNvSpPr/>
          <p:nvPr/>
        </p:nvSpPr>
        <p:spPr>
          <a:xfrm>
            <a:off x="1096135" y="4223966"/>
            <a:ext cx="1628142" cy="6652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finalize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Content Placeholder 30"/>
          <p:cNvSpPr txBox="1">
            <a:spLocks/>
          </p:cNvSpPr>
          <p:nvPr/>
        </p:nvSpPr>
        <p:spPr bwMode="gray">
          <a:xfrm>
            <a:off x="918071" y="1211682"/>
            <a:ext cx="3286179" cy="383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initial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failed</a:t>
            </a:r>
            <a:r>
              <a:rPr lang="de-CH" sz="2000" dirty="0" smtClean="0">
                <a:solidFill>
                  <a:srgbClr val="565655"/>
                </a:solidFill>
                <a:latin typeface="Arial"/>
                <a:cs typeface="Arial"/>
              </a:rPr>
              <a:t>) </a:t>
            </a:r>
            <a:r>
              <a:rPr lang="de-CH" sz="2000" dirty="0" err="1" smtClean="0">
                <a:solidFill>
                  <a:srgbClr val="565655"/>
                </a:solidFill>
                <a:latin typeface="Arial"/>
                <a:cs typeface="Arial"/>
              </a:rPr>
              <a:t>execution</a:t>
            </a:r>
            <a:endParaRPr kumimoji="0" lang="de-CH" sz="2000" b="0" i="0" u="none" strike="noStrike" kern="1200" cap="none" spc="0" normalizeH="0" baseline="0" noProof="0" dirty="0" smtClean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3" name="Abgerundetes Rechteck 5"/>
          <p:cNvSpPr/>
          <p:nvPr/>
        </p:nvSpPr>
        <p:spPr>
          <a:xfrm>
            <a:off x="5469115" y="1672594"/>
            <a:ext cx="1954292" cy="3681177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Abgerundetes Rechteck 6"/>
          <p:cNvSpPr/>
          <p:nvPr/>
        </p:nvSpPr>
        <p:spPr>
          <a:xfrm>
            <a:off x="5631673" y="2282194"/>
            <a:ext cx="1628142" cy="6652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initialization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Abgerundetes Rechteck 7"/>
          <p:cNvSpPr/>
          <p:nvPr/>
        </p:nvSpPr>
        <p:spPr>
          <a:xfrm>
            <a:off x="5644373" y="3231435"/>
            <a:ext cx="1628142" cy="665237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process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Abgerundetes Rechteck 8"/>
          <p:cNvSpPr/>
          <p:nvPr/>
        </p:nvSpPr>
        <p:spPr>
          <a:xfrm>
            <a:off x="5631673" y="4227280"/>
            <a:ext cx="1628142" cy="665237"/>
          </a:xfrm>
          <a:prstGeom prst="round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finalize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Content Placeholder 30"/>
          <p:cNvSpPr txBox="1">
            <a:spLocks/>
          </p:cNvSpPr>
          <p:nvPr/>
        </p:nvSpPr>
        <p:spPr bwMode="gray">
          <a:xfrm>
            <a:off x="5453609" y="1214996"/>
            <a:ext cx="3286179" cy="383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restarted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execution</a:t>
            </a:r>
            <a:endParaRPr kumimoji="0" lang="de-CH" sz="2000" b="0" i="0" u="none" strike="noStrike" kern="1200" cap="none" spc="0" normalizeH="0" baseline="0" noProof="0" dirty="0" smtClean="0">
              <a:ln>
                <a:noFill/>
              </a:ln>
              <a:solidFill>
                <a:srgbClr val="565655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" name="Abgerundetes Rechteck 5"/>
          <p:cNvSpPr/>
          <p:nvPr/>
        </p:nvSpPr>
        <p:spPr>
          <a:xfrm>
            <a:off x="3607903" y="2290763"/>
            <a:ext cx="1231347" cy="2608897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743200" y="2822713"/>
            <a:ext cx="874643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736977" y="3419063"/>
            <a:ext cx="870926" cy="2531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843668" y="3422376"/>
            <a:ext cx="771940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860236" y="3756991"/>
            <a:ext cx="785190" cy="657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848430" y="4441551"/>
            <a:ext cx="771940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864998" y="4776166"/>
            <a:ext cx="785190" cy="657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Callout 34"/>
          <p:cNvSpPr/>
          <p:nvPr/>
        </p:nvSpPr>
        <p:spPr>
          <a:xfrm>
            <a:off x="3901439" y="4694819"/>
            <a:ext cx="1409701" cy="590550"/>
          </a:xfrm>
          <a:prstGeom prst="cloudCallout">
            <a:avLst>
              <a:gd name="adj1" fmla="val -45941"/>
              <a:gd name="adj2" fmla="val -7079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rgbClr val="FF0000"/>
                </a:solidFill>
              </a:rPr>
              <a:t>cleanup</a:t>
            </a:r>
            <a:endParaRPr lang="en-US" sz="1400" dirty="0" err="1" smtClean="0">
              <a:solidFill>
                <a:srgbClr val="FF0000"/>
              </a:solidFill>
            </a:endParaRPr>
          </a:p>
        </p:txBody>
      </p:sp>
      <p:sp>
        <p:nvSpPr>
          <p:cNvPr id="28" name="Cloud Callout 33"/>
          <p:cNvSpPr/>
          <p:nvPr/>
        </p:nvSpPr>
        <p:spPr>
          <a:xfrm>
            <a:off x="3711141" y="1310569"/>
            <a:ext cx="1628775" cy="1047750"/>
          </a:xfrm>
          <a:prstGeom prst="cloudCallout">
            <a:avLst>
              <a:gd name="adj1" fmla="val -38142"/>
              <a:gd name="adj2" fmla="val 6516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rgbClr val="FF0000"/>
                </a:solidFill>
              </a:rPr>
              <a:t>serialized</a:t>
            </a:r>
            <a:r>
              <a:rPr lang="de-CH" sz="1400" dirty="0" smtClean="0">
                <a:solidFill>
                  <a:srgbClr val="FF0000"/>
                </a:solidFill>
              </a:rPr>
              <a:t> </a:t>
            </a:r>
            <a:r>
              <a:rPr lang="de-CH" sz="1400" dirty="0" err="1" smtClean="0">
                <a:solidFill>
                  <a:srgbClr val="FF0000"/>
                </a:solidFill>
              </a:rPr>
              <a:t>context</a:t>
            </a:r>
            <a:endParaRPr lang="en-US" sz="1400" dirty="0" err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Item </a:t>
            </a:r>
            <a:r>
              <a:rPr lang="de-CH" dirty="0" err="1" smtClean="0"/>
              <a:t>based</a:t>
            </a:r>
            <a:r>
              <a:rPr lang="de-CH" dirty="0" smtClean="0"/>
              <a:t> 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handling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37</a:t>
            </a:fld>
            <a:endParaRPr lang="de-CH" noProof="0"/>
          </a:p>
        </p:txBody>
      </p:sp>
      <p:sp>
        <p:nvSpPr>
          <p:cNvPr id="20" name="Textfeld 19"/>
          <p:cNvSpPr txBox="1"/>
          <p:nvPr/>
        </p:nvSpPr>
        <p:spPr>
          <a:xfrm>
            <a:off x="3835400" y="3784600"/>
            <a:ext cx="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sz="1400" dirty="0" err="1" smtClean="0"/>
          </a:p>
        </p:txBody>
      </p:sp>
      <p:graphicFrame>
        <p:nvGraphicFramePr>
          <p:cNvPr id="21" name="Inhaltsplatzhalter 7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4961367"/>
              </p:ext>
            </p:extLst>
          </p:nvPr>
        </p:nvGraphicFramePr>
        <p:xfrm>
          <a:off x="715962" y="2256730"/>
          <a:ext cx="7627938" cy="1935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638"/>
                <a:gridCol w="1621862"/>
                <a:gridCol w="2421219"/>
                <a:gridCol w="2421219"/>
              </a:tblGrid>
              <a:tr h="645160">
                <a:tc>
                  <a:txBody>
                    <a:bodyPr/>
                    <a:lstStyle/>
                    <a:p>
                      <a:r>
                        <a:rPr lang="de-DE" sz="1400" b="0" dirty="0" smtClean="0"/>
                        <a:t>Feature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When</a:t>
                      </a:r>
                      <a:r>
                        <a:rPr lang="de-DE" sz="1400" b="0" dirty="0" smtClean="0"/>
                        <a:t>?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What</a:t>
                      </a:r>
                      <a:r>
                        <a:rPr lang="de-DE" sz="1400" b="0" dirty="0" smtClean="0"/>
                        <a:t>?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Where</a:t>
                      </a:r>
                      <a:r>
                        <a:rPr lang="de-DE" sz="1400" b="0" dirty="0" smtClean="0"/>
                        <a:t>?</a:t>
                      </a:r>
                      <a:endParaRPr lang="de-DE" sz="1400" b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kumimoji="0" lang="de-DE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Skip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nonfatal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Keeps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processing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an </a:t>
                      </a:r>
                      <a:r>
                        <a:rPr lang="de-DE" sz="1400" b="0" dirty="0" err="1" smtClean="0">
                          <a:solidFill>
                            <a:schemeClr val="tx1"/>
                          </a:solidFill>
                        </a:rPr>
                        <a:t>incorrect</a:t>
                      </a:r>
                      <a:r>
                        <a:rPr lang="de-DE" sz="1400" b="0" dirty="0" smtClean="0">
                          <a:solidFill>
                            <a:schemeClr val="tx1"/>
                          </a:solidFill>
                        </a:rPr>
                        <a:t> item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Chunk-oriented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r>
                        <a:rPr lang="de-DE" sz="1400" b="1" dirty="0" err="1" smtClean="0">
                          <a:solidFill>
                            <a:schemeClr val="tx1"/>
                          </a:solidFill>
                        </a:rPr>
                        <a:t>Retry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transient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exceptions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attemps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an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Chunk-oriented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2"/>
                </a:solidFill>
              </a:rPr>
              <a:t>Error Handling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25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Monitoring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38</a:t>
            </a:fld>
            <a:endParaRPr lang="de-CH" noProof="0"/>
          </a:p>
        </p:txBody>
      </p:sp>
      <p:sp>
        <p:nvSpPr>
          <p:cNvPr id="24" name="Rounded Rectangle 23"/>
          <p:cNvSpPr/>
          <p:nvPr/>
        </p:nvSpPr>
        <p:spPr>
          <a:xfrm>
            <a:off x="3775028" y="3928311"/>
            <a:ext cx="1562463" cy="581546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Error Handling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36292" y="1763644"/>
            <a:ext cx="1562463" cy="5815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Monitoring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&amp;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Tracing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37753" y="2848228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779443" y="2840833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Sourcing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91885" y="2842300"/>
            <a:ext cx="1562463" cy="581546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Partitioning</a:t>
            </a:r>
            <a:endParaRPr lang="de-CH" sz="16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27" idx="1"/>
            <a:endCxn id="28" idx="3"/>
          </p:cNvCxnSpPr>
          <p:nvPr/>
        </p:nvCxnSpPr>
        <p:spPr>
          <a:xfrm flipH="1">
            <a:off x="2754348" y="3131606"/>
            <a:ext cx="1025095" cy="146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15"/>
          <p:cNvCxnSpPr>
            <a:stCxn id="27" idx="0"/>
            <a:endCxn id="25" idx="1"/>
          </p:cNvCxnSpPr>
          <p:nvPr/>
        </p:nvCxnSpPr>
        <p:spPr>
          <a:xfrm rot="5400000" flipH="1" flipV="1">
            <a:off x="5055275" y="1559817"/>
            <a:ext cx="786416" cy="1775617"/>
          </a:xfrm>
          <a:prstGeom prst="bentConnector2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 flipH="1">
            <a:off x="4556260" y="3422379"/>
            <a:ext cx="4415" cy="505932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45031" y="3595454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64294" y="3187500"/>
            <a:ext cx="15306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1047" y="233813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depends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24004" y="3166978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firing</a:t>
            </a:r>
            <a:r>
              <a:rPr lang="de-CH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7" idx="3"/>
            <a:endCxn id="26" idx="1"/>
          </p:cNvCxnSpPr>
          <p:nvPr/>
        </p:nvCxnSpPr>
        <p:spPr>
          <a:xfrm>
            <a:off x="5341906" y="3131606"/>
            <a:ext cx="995847" cy="739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2"/>
          <p:cNvCxnSpPr>
            <a:stCxn id="25" idx="2"/>
            <a:endCxn id="26" idx="0"/>
          </p:cNvCxnSpPr>
          <p:nvPr/>
        </p:nvCxnSpPr>
        <p:spPr>
          <a:xfrm>
            <a:off x="7117524" y="2345190"/>
            <a:ext cx="1461" cy="50303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30574" y="2531421"/>
            <a:ext cx="9676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200" dirty="0" err="1" smtClean="0">
                <a:solidFill>
                  <a:schemeClr val="tx1">
                    <a:lumMod val="50000"/>
                  </a:schemeClr>
                </a:solidFill>
              </a:rPr>
              <a:t>supervising</a:t>
            </a:r>
            <a:endParaRPr lang="de-CH" sz="1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Monitoring – Spring Batch Admin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39</a:t>
            </a:fld>
            <a:endParaRPr lang="de-CH" noProof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7122" y="1097613"/>
            <a:ext cx="7708981" cy="5107936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722" y="2093834"/>
            <a:ext cx="8580002" cy="3077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200400"/>
            <a:ext cx="9144000" cy="453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Monitoring</a:t>
            </a:r>
            <a:r>
              <a:rPr lang="de-CH" sz="1600" dirty="0" smtClean="0">
                <a:solidFill>
                  <a:schemeClr val="tx2"/>
                </a:solidFill>
              </a:rPr>
              <a:t> &amp; </a:t>
            </a:r>
            <a:r>
              <a:rPr lang="de-CH" sz="1600" dirty="0" err="1" smtClean="0">
                <a:solidFill>
                  <a:schemeClr val="tx2"/>
                </a:solidFill>
              </a:rPr>
              <a:t>Tracing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 position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June 24th, 2014</a:t>
            </a:r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Lessons Learned out of a real life banking system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12A9A-6308-4134-A377-495A53BEA6E7}" type="slidenum">
              <a:rPr lang="de-DE" smtClean="0"/>
              <a:pPr/>
              <a:t>4</a:t>
            </a:fld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66529" y="1967947"/>
          <a:ext cx="8239539" cy="234563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hevron 10"/>
          <p:cNvSpPr/>
          <p:nvPr/>
        </p:nvSpPr>
        <p:spPr>
          <a:xfrm>
            <a:off x="473313" y="2581155"/>
            <a:ext cx="2392390" cy="1130385"/>
          </a:xfrm>
          <a:prstGeom prst="chevron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01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Monitoring – </a:t>
            </a:r>
            <a:r>
              <a:rPr lang="de-CH" dirty="0" err="1" smtClean="0"/>
              <a:t>logging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 </a:t>
            </a:r>
            <a:r>
              <a:rPr lang="de-CH" dirty="0" err="1" smtClean="0"/>
              <a:t>database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40</a:t>
            </a:fld>
            <a:endParaRPr lang="de-CH" noProof="0"/>
          </a:p>
        </p:txBody>
      </p:sp>
      <p:sp>
        <p:nvSpPr>
          <p:cNvPr id="6" name="Abgerundetes Rechteck 5"/>
          <p:cNvSpPr/>
          <p:nvPr/>
        </p:nvSpPr>
        <p:spPr>
          <a:xfrm>
            <a:off x="585708" y="1659341"/>
            <a:ext cx="1954292" cy="36811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48266" y="2268941"/>
            <a:ext cx="1628142" cy="6652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Read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760966" y="3218182"/>
            <a:ext cx="1628142" cy="6652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2">
                    <a:lumMod val="10000"/>
                  </a:schemeClr>
                </a:solidFill>
              </a:rPr>
              <a:t>Process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748266" y="4214027"/>
            <a:ext cx="1628142" cy="6652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Write</a:t>
            </a:r>
          </a:p>
        </p:txBody>
      </p:sp>
      <p:cxnSp>
        <p:nvCxnSpPr>
          <p:cNvPr id="11" name="Gewinkelte Verbindung 10"/>
          <p:cNvCxnSpPr>
            <a:stCxn id="7" idx="3"/>
            <a:endCxn id="40" idx="1"/>
          </p:cNvCxnSpPr>
          <p:nvPr/>
        </p:nvCxnSpPr>
        <p:spPr>
          <a:xfrm>
            <a:off x="2376408" y="2601560"/>
            <a:ext cx="692124" cy="94591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/>
          <p:nvPr/>
        </p:nvCxnSpPr>
        <p:spPr>
          <a:xfrm flipV="1">
            <a:off x="2389108" y="3539853"/>
            <a:ext cx="679424" cy="3328"/>
          </a:xfrm>
          <a:prstGeom prst="bentConnector3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/>
          <p:nvPr/>
        </p:nvCxnSpPr>
        <p:spPr>
          <a:xfrm flipV="1">
            <a:off x="2376408" y="3539853"/>
            <a:ext cx="692124" cy="99917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5534756" y="2893450"/>
            <a:ext cx="3309202" cy="13049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LoggerService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de-DE" sz="140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Transactional</a:t>
            </a:r>
            <a:r>
              <a:rPr lang="de-DE" sz="140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propagation</a:t>
            </a:r>
            <a:r>
              <a:rPr lang="de-DE" sz="140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Propagation.REQUIRES_NEW</a:t>
            </a:r>
            <a:r>
              <a:rPr lang="de-DE" sz="1400" dirty="0">
                <a:solidFill>
                  <a:schemeClr val="bg2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Gerade Verbindung mit Pfeil 15"/>
          <p:cNvCxnSpPr>
            <a:stCxn id="40" idx="3"/>
            <a:endCxn id="15" idx="1"/>
          </p:cNvCxnSpPr>
          <p:nvPr/>
        </p:nvCxnSpPr>
        <p:spPr>
          <a:xfrm flipV="1">
            <a:off x="5022824" y="3545900"/>
            <a:ext cx="511932" cy="1573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ular Callout 25"/>
          <p:cNvSpPr/>
          <p:nvPr/>
        </p:nvSpPr>
        <p:spPr>
          <a:xfrm>
            <a:off x="6861022" y="5090935"/>
            <a:ext cx="2009775" cy="762590"/>
          </a:xfrm>
          <a:prstGeom prst="wedgeRectCallout">
            <a:avLst>
              <a:gd name="adj1" fmla="val -149868"/>
              <a:gd name="adj2" fmla="val -17796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dirty="0" smtClean="0">
                <a:solidFill>
                  <a:srgbClr val="FF0000"/>
                </a:solidFill>
              </a:rPr>
              <a:t>2 </a:t>
            </a:r>
            <a:r>
              <a:rPr lang="de-CH" b="1" dirty="0" err="1" smtClean="0">
                <a:solidFill>
                  <a:srgbClr val="FF0000"/>
                </a:solidFill>
              </a:rPr>
              <a:t>calls</a:t>
            </a:r>
            <a:r>
              <a:rPr lang="de-CH" b="1" dirty="0" smtClean="0">
                <a:solidFill>
                  <a:srgbClr val="FF0000"/>
                </a:solidFill>
              </a:rPr>
              <a:t> on </a:t>
            </a:r>
            <a:r>
              <a:rPr lang="de-CH" b="1" dirty="0" err="1" smtClean="0">
                <a:solidFill>
                  <a:srgbClr val="FF0000"/>
                </a:solidFill>
              </a:rPr>
              <a:t>error</a:t>
            </a:r>
            <a:r>
              <a:rPr lang="de-CH" b="1" dirty="0" smtClean="0">
                <a:solidFill>
                  <a:srgbClr val="FF0000"/>
                </a:solidFill>
              </a:rPr>
              <a:t> 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068532" y="1706884"/>
            <a:ext cx="1954292" cy="368117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Listener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3242742" y="2176672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Before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255317" y="2958219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OnSkip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[WARN]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3232935" y="3739766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OnError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[ERROR]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3222206" y="4521314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After</a:t>
            </a: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[INFO]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Monitoring</a:t>
            </a:r>
            <a:r>
              <a:rPr lang="de-CH" sz="1600" dirty="0" smtClean="0">
                <a:solidFill>
                  <a:schemeClr val="tx2"/>
                </a:solidFill>
              </a:rPr>
              <a:t> &amp; </a:t>
            </a:r>
            <a:r>
              <a:rPr lang="de-CH" sz="1600" dirty="0" err="1" smtClean="0">
                <a:solidFill>
                  <a:schemeClr val="tx2"/>
                </a:solidFill>
              </a:rPr>
              <a:t>Tracing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25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Monitoring - Mail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41</a:t>
            </a:fld>
            <a:endParaRPr lang="de-CH" noProof="0"/>
          </a:p>
        </p:txBody>
      </p:sp>
      <p:sp>
        <p:nvSpPr>
          <p:cNvPr id="7" name="Abgerundetes Rechteck 6"/>
          <p:cNvSpPr/>
          <p:nvPr/>
        </p:nvSpPr>
        <p:spPr>
          <a:xfrm>
            <a:off x="3468781" y="2245995"/>
            <a:ext cx="2081075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ReadProcessWrite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127311" y="1561693"/>
            <a:ext cx="6651056" cy="36811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Verzweigung 8"/>
          <p:cNvSpPr/>
          <p:nvPr/>
        </p:nvSpPr>
        <p:spPr>
          <a:xfrm>
            <a:off x="3471775" y="3210847"/>
            <a:ext cx="2081075" cy="665237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FAILED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Gerade Verbindung mit Pfeil 10"/>
          <p:cNvCxnSpPr>
            <a:stCxn id="7" idx="2"/>
            <a:endCxn id="9" idx="0"/>
          </p:cNvCxnSpPr>
          <p:nvPr/>
        </p:nvCxnSpPr>
        <p:spPr>
          <a:xfrm>
            <a:off x="4509319" y="2911232"/>
            <a:ext cx="2994" cy="29961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>
            <a:off x="4785185" y="4247435"/>
            <a:ext cx="2081075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Error Mail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2154933" y="4250418"/>
            <a:ext cx="2081075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OK Mail</a:t>
            </a:r>
          </a:p>
        </p:txBody>
      </p:sp>
      <p:cxnSp>
        <p:nvCxnSpPr>
          <p:cNvPr id="18" name="Gerade Verbindung mit Pfeil 17"/>
          <p:cNvCxnSpPr>
            <a:stCxn id="9" idx="1"/>
            <a:endCxn id="24" idx="0"/>
          </p:cNvCxnSpPr>
          <p:nvPr/>
        </p:nvCxnSpPr>
        <p:spPr>
          <a:xfrm rot="10800000" flipV="1">
            <a:off x="3195471" y="3543466"/>
            <a:ext cx="276304" cy="706952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9" idx="3"/>
            <a:endCxn id="19" idx="0"/>
          </p:cNvCxnSpPr>
          <p:nvPr/>
        </p:nvCxnSpPr>
        <p:spPr>
          <a:xfrm>
            <a:off x="5552850" y="3543466"/>
            <a:ext cx="272873" cy="703969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Monitoring</a:t>
            </a:r>
            <a:r>
              <a:rPr lang="de-CH" sz="1600" dirty="0" smtClean="0">
                <a:solidFill>
                  <a:schemeClr val="tx2"/>
                </a:solidFill>
              </a:rPr>
              <a:t> &amp; </a:t>
            </a:r>
            <a:r>
              <a:rPr lang="de-CH" sz="1600" dirty="0" err="1" smtClean="0">
                <a:solidFill>
                  <a:schemeClr val="tx2"/>
                </a:solidFill>
              </a:rPr>
              <a:t>Tracing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25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Tracing</a:t>
            </a:r>
            <a:r>
              <a:rPr lang="de-CH" dirty="0" smtClean="0"/>
              <a:t> – </a:t>
            </a:r>
            <a:r>
              <a:rPr lang="de-CH" dirty="0" err="1" smtClean="0"/>
              <a:t>Explain</a:t>
            </a:r>
            <a:r>
              <a:rPr lang="de-CH" dirty="0" smtClean="0"/>
              <a:t> plan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42</a:t>
            </a:fld>
            <a:endParaRPr lang="de-CH" noProof="0"/>
          </a:p>
        </p:txBody>
      </p:sp>
      <p:pic>
        <p:nvPicPr>
          <p:cNvPr id="8" name="Picture 2" descr="Mann Lavinias grau 5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gray">
          <a:xfrm>
            <a:off x="400803" y="1081625"/>
            <a:ext cx="315477" cy="80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bgerundetes Rechteck 9"/>
          <p:cNvSpPr/>
          <p:nvPr/>
        </p:nvSpPr>
        <p:spPr>
          <a:xfrm>
            <a:off x="994052" y="1835662"/>
            <a:ext cx="7134639" cy="189272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ReadProcessWrite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233612" y="2694858"/>
            <a:ext cx="1453832" cy="80938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Partitioner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1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Record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3017147" y="2688355"/>
            <a:ext cx="1453832" cy="82834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Reader</a:t>
            </a:r>
          </a:p>
          <a:p>
            <a:pPr algn="ctr"/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1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Record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725972" y="2694858"/>
            <a:ext cx="1453832" cy="80938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Processor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Debug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mode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997040" y="4276655"/>
            <a:ext cx="7131652" cy="67634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…</a:t>
            </a:r>
          </a:p>
        </p:txBody>
      </p:sp>
      <p:cxnSp>
        <p:nvCxnSpPr>
          <p:cNvPr id="15" name="Gerade Verbindung mit Pfeil 14"/>
          <p:cNvCxnSpPr>
            <a:endCxn id="21" idx="2"/>
          </p:cNvCxnSpPr>
          <p:nvPr/>
        </p:nvCxnSpPr>
        <p:spPr>
          <a:xfrm>
            <a:off x="990600" y="1443990"/>
            <a:ext cx="3467100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1" idx="3"/>
            <a:endCxn id="12" idx="1"/>
          </p:cNvCxnSpPr>
          <p:nvPr/>
        </p:nvCxnSpPr>
        <p:spPr>
          <a:xfrm>
            <a:off x="2687444" y="3099552"/>
            <a:ext cx="329703" cy="2974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3"/>
            <a:endCxn id="13" idx="1"/>
          </p:cNvCxnSpPr>
          <p:nvPr/>
        </p:nvCxnSpPr>
        <p:spPr>
          <a:xfrm flipV="1">
            <a:off x="4470979" y="3099552"/>
            <a:ext cx="254993" cy="2974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" idx="2"/>
            <a:endCxn id="14" idx="0"/>
          </p:cNvCxnSpPr>
          <p:nvPr/>
        </p:nvCxnSpPr>
        <p:spPr>
          <a:xfrm>
            <a:off x="4561372" y="3728383"/>
            <a:ext cx="1494" cy="548272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Abgerundetes Rechteck 54"/>
          <p:cNvSpPr/>
          <p:nvPr/>
        </p:nvSpPr>
        <p:spPr>
          <a:xfrm>
            <a:off x="6472152" y="2697833"/>
            <a:ext cx="1453832" cy="80938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Writer</a:t>
            </a:r>
          </a:p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does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nothing</a:t>
            </a:r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6" name="Gerade Verbindung mit Pfeil 55"/>
          <p:cNvCxnSpPr>
            <a:stCxn id="13" idx="3"/>
            <a:endCxn id="55" idx="1"/>
          </p:cNvCxnSpPr>
          <p:nvPr/>
        </p:nvCxnSpPr>
        <p:spPr>
          <a:xfrm>
            <a:off x="6179804" y="3099552"/>
            <a:ext cx="292348" cy="297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20057" y="192449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Operator</a:t>
            </a:r>
          </a:p>
        </p:txBody>
      </p:sp>
      <p:sp>
        <p:nvSpPr>
          <p:cNvPr id="21" name="Oval 20"/>
          <p:cNvSpPr/>
          <p:nvPr/>
        </p:nvSpPr>
        <p:spPr>
          <a:xfrm>
            <a:off x="4457700" y="1341120"/>
            <a:ext cx="205740" cy="205740"/>
          </a:xfrm>
          <a:prstGeom prst="ellipse">
            <a:avLst/>
          </a:prstGeom>
          <a:solidFill>
            <a:schemeClr val="bg2">
              <a:lumMod val="10000"/>
            </a:schemeClr>
          </a:solidFill>
          <a:ln w="9525">
            <a:solidFill>
              <a:schemeClr val="bg2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36"/>
          <p:cNvCxnSpPr>
            <a:stCxn id="21" idx="4"/>
            <a:endCxn id="10" idx="0"/>
          </p:cNvCxnSpPr>
          <p:nvPr/>
        </p:nvCxnSpPr>
        <p:spPr>
          <a:xfrm>
            <a:off x="4560570" y="1546860"/>
            <a:ext cx="802" cy="288802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2"/>
          <p:cNvSpPr txBox="1"/>
          <p:nvPr/>
        </p:nvSpPr>
        <p:spPr>
          <a:xfrm>
            <a:off x="1576417" y="1246314"/>
            <a:ext cx="126836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explicit </a:t>
            </a: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job</a:t>
            </a:r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start</a:t>
            </a:r>
            <a:endParaRPr lang="de-DE" sz="1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396740" y="5273040"/>
            <a:ext cx="320040" cy="320040"/>
            <a:chOff x="4427220" y="5212080"/>
            <a:chExt cx="320040" cy="320040"/>
          </a:xfrm>
        </p:grpSpPr>
        <p:sp>
          <p:nvSpPr>
            <p:cNvPr id="33" name="Oval 32"/>
            <p:cNvSpPr/>
            <p:nvPr/>
          </p:nvSpPr>
          <p:spPr>
            <a:xfrm>
              <a:off x="4488180" y="5273040"/>
              <a:ext cx="205740" cy="20574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427220" y="5212080"/>
              <a:ext cx="320040" cy="320040"/>
            </a:xfrm>
            <a:prstGeom prst="ellipse">
              <a:avLst/>
            </a:prstGeom>
            <a:noFill/>
            <a:ln w="9525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Gerade Verbindung mit Pfeil 36"/>
          <p:cNvCxnSpPr>
            <a:stCxn id="14" idx="2"/>
            <a:endCxn id="34" idx="0"/>
          </p:cNvCxnSpPr>
          <p:nvPr/>
        </p:nvCxnSpPr>
        <p:spPr>
          <a:xfrm flipH="1">
            <a:off x="4556760" y="4953000"/>
            <a:ext cx="6106" cy="32004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Monitoring</a:t>
            </a:r>
            <a:r>
              <a:rPr lang="de-CH" sz="1600" dirty="0" smtClean="0">
                <a:solidFill>
                  <a:schemeClr val="tx2"/>
                </a:solidFill>
              </a:rPr>
              <a:t> &amp; </a:t>
            </a:r>
            <a:r>
              <a:rPr lang="de-CH" sz="1600" dirty="0" err="1" smtClean="0">
                <a:solidFill>
                  <a:schemeClr val="tx2"/>
                </a:solidFill>
              </a:rPr>
              <a:t>Tracing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25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Monitoring / </a:t>
            </a:r>
            <a:r>
              <a:rPr lang="de-CH" dirty="0" err="1" smtClean="0"/>
              <a:t>Tracing</a:t>
            </a:r>
            <a:r>
              <a:rPr lang="de-CH" dirty="0" smtClean="0"/>
              <a:t> </a:t>
            </a:r>
            <a:r>
              <a:rPr lang="de-CH" dirty="0" err="1" smtClean="0"/>
              <a:t>summary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43</a:t>
            </a:fld>
            <a:endParaRPr lang="de-CH" noProof="0"/>
          </a:p>
        </p:txBody>
      </p:sp>
      <p:pic>
        <p:nvPicPr>
          <p:cNvPr id="6" name="Picture 2" descr="Mann Lavinias grau 5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gray">
          <a:xfrm>
            <a:off x="549939" y="2474363"/>
            <a:ext cx="380987" cy="97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Mann Lavinias grau 5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gray">
          <a:xfrm>
            <a:off x="8179370" y="2501417"/>
            <a:ext cx="380987" cy="97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s Rechteck 7"/>
          <p:cNvSpPr/>
          <p:nvPr/>
        </p:nvSpPr>
        <p:spPr>
          <a:xfrm>
            <a:off x="2768012" y="1510925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Mail</a:t>
            </a: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OK/ERROR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4723846" y="1519917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Mail</a:t>
            </a:r>
          </a:p>
          <a:p>
            <a:pPr algn="ctr"/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ERROR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701106" y="2630348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UI </a:t>
            </a:r>
          </a:p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Log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712758" y="4343034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Spring Batch Admin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713680" y="3446848"/>
            <a:ext cx="1628142" cy="6652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UI </a:t>
            </a:r>
          </a:p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Explain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 plan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Gerade Verbindung mit Pfeil 12"/>
          <p:cNvCxnSpPr>
            <a:stCxn id="6" idx="3"/>
            <a:endCxn id="8" idx="1"/>
          </p:cNvCxnSpPr>
          <p:nvPr/>
        </p:nvCxnSpPr>
        <p:spPr>
          <a:xfrm flipV="1">
            <a:off x="930926" y="1843544"/>
            <a:ext cx="1837086" cy="1116794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3"/>
            <a:endCxn id="10" idx="1"/>
          </p:cNvCxnSpPr>
          <p:nvPr/>
        </p:nvCxnSpPr>
        <p:spPr>
          <a:xfrm>
            <a:off x="930926" y="2960338"/>
            <a:ext cx="2770180" cy="2629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1"/>
            <a:endCxn id="9" idx="3"/>
          </p:cNvCxnSpPr>
          <p:nvPr/>
        </p:nvCxnSpPr>
        <p:spPr>
          <a:xfrm flipH="1" flipV="1">
            <a:off x="6351988" y="1852536"/>
            <a:ext cx="1827382" cy="1134856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1"/>
            <a:endCxn id="10" idx="3"/>
          </p:cNvCxnSpPr>
          <p:nvPr/>
        </p:nvCxnSpPr>
        <p:spPr>
          <a:xfrm flipH="1" flipV="1">
            <a:off x="5329248" y="2962967"/>
            <a:ext cx="2850122" cy="2442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1"/>
            <a:endCxn id="12" idx="3"/>
          </p:cNvCxnSpPr>
          <p:nvPr/>
        </p:nvCxnSpPr>
        <p:spPr>
          <a:xfrm flipH="1">
            <a:off x="5341822" y="2987392"/>
            <a:ext cx="2837548" cy="792075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1"/>
            <a:endCxn id="11" idx="3"/>
          </p:cNvCxnSpPr>
          <p:nvPr/>
        </p:nvCxnSpPr>
        <p:spPr>
          <a:xfrm flipH="1">
            <a:off x="5340900" y="2987392"/>
            <a:ext cx="2838470" cy="1688261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47646" y="3658377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User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8017578" y="364766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Operator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470552" y="124283"/>
            <a:ext cx="1522536" cy="54153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600" dirty="0" err="1" smtClean="0">
                <a:solidFill>
                  <a:schemeClr val="tx2"/>
                </a:solidFill>
              </a:rPr>
              <a:t>Monitoring</a:t>
            </a:r>
            <a:r>
              <a:rPr lang="de-CH" sz="1600" dirty="0" smtClean="0">
                <a:solidFill>
                  <a:schemeClr val="tx2"/>
                </a:solidFill>
              </a:rPr>
              <a:t> &amp; </a:t>
            </a:r>
            <a:r>
              <a:rPr lang="de-CH" sz="1600" dirty="0" err="1" smtClean="0">
                <a:solidFill>
                  <a:schemeClr val="tx2"/>
                </a:solidFill>
              </a:rPr>
              <a:t>Tracing</a:t>
            </a:r>
            <a:endParaRPr lang="de-CH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25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June 24th, 2014</a:t>
            </a:r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Lessons Learned out of a real life banking system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12A9A-6308-4134-A377-495A53BEA6E7}" type="slidenum">
              <a:rPr lang="de-DE" smtClean="0"/>
              <a:pPr>
                <a:defRPr/>
              </a:pPr>
              <a:t>44</a:t>
            </a:fld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66529" y="1967947"/>
          <a:ext cx="8239539" cy="234563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hevron 10"/>
          <p:cNvSpPr/>
          <p:nvPr/>
        </p:nvSpPr>
        <p:spPr>
          <a:xfrm>
            <a:off x="6480738" y="2581155"/>
            <a:ext cx="2392390" cy="1130385"/>
          </a:xfrm>
          <a:prstGeom prst="chevron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01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Things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think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– Framework </a:t>
            </a:r>
            <a:r>
              <a:rPr lang="de-CH" dirty="0" err="1" smtClean="0"/>
              <a:t>evaluation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60000" y="1419640"/>
            <a:ext cx="8432302" cy="4352924"/>
          </a:xfrm>
        </p:spPr>
        <p:txBody>
          <a:bodyPr/>
          <a:lstStyle/>
          <a:p>
            <a:pPr lvl="1"/>
            <a:r>
              <a:rPr lang="de-CH" dirty="0" err="1" smtClean="0"/>
              <a:t>Testability</a:t>
            </a:r>
            <a:endParaRPr lang="de-CH" dirty="0"/>
          </a:p>
          <a:p>
            <a:pPr lvl="2"/>
            <a:r>
              <a:rPr lang="de-CH" dirty="0" smtClean="0"/>
              <a:t>Spring </a:t>
            </a:r>
            <a:r>
              <a:rPr lang="de-CH" dirty="0" err="1" smtClean="0"/>
              <a:t>Batch</a:t>
            </a:r>
            <a:r>
              <a:rPr lang="de-CH" dirty="0" smtClean="0"/>
              <a:t> </a:t>
            </a:r>
            <a:r>
              <a:rPr lang="de-CH" dirty="0" err="1" smtClean="0"/>
              <a:t>provides</a:t>
            </a:r>
            <a:r>
              <a:rPr lang="de-CH" dirty="0" smtClean="0"/>
              <a:t> lots of </a:t>
            </a:r>
            <a:r>
              <a:rPr lang="de-CH" dirty="0" err="1" smtClean="0"/>
              <a:t>helpers</a:t>
            </a:r>
            <a:r>
              <a:rPr lang="de-CH" dirty="0" smtClean="0"/>
              <a:t> to </a:t>
            </a:r>
            <a:r>
              <a:rPr lang="de-CH" dirty="0" err="1" smtClean="0"/>
              <a:t>write</a:t>
            </a:r>
            <a:r>
              <a:rPr lang="de-CH" dirty="0" smtClean="0"/>
              <a:t> </a:t>
            </a:r>
            <a:r>
              <a:rPr lang="de-CH" dirty="0" err="1" smtClean="0"/>
              <a:t>JUnit</a:t>
            </a:r>
            <a:r>
              <a:rPr lang="de-CH" dirty="0" smtClean="0"/>
              <a:t> </a:t>
            </a:r>
            <a:r>
              <a:rPr lang="de-CH" dirty="0" err="1" smtClean="0"/>
              <a:t>tests</a:t>
            </a:r>
            <a:endParaRPr lang="de-CH" dirty="0" smtClean="0"/>
          </a:p>
          <a:p>
            <a:pPr lvl="1"/>
            <a:r>
              <a:rPr lang="de-CH" dirty="0" smtClean="0"/>
              <a:t>Monitoring</a:t>
            </a:r>
          </a:p>
          <a:p>
            <a:pPr lvl="2"/>
            <a:r>
              <a:rPr lang="de-CH" dirty="0" smtClean="0"/>
              <a:t>Spring Batch Admin</a:t>
            </a:r>
          </a:p>
          <a:p>
            <a:pPr lvl="1"/>
            <a:r>
              <a:rPr lang="de-CH" dirty="0" err="1" smtClean="0"/>
              <a:t>Scalability</a:t>
            </a:r>
            <a:endParaRPr lang="de-CH" dirty="0" smtClean="0"/>
          </a:p>
          <a:p>
            <a:pPr lvl="1"/>
            <a:r>
              <a:rPr lang="de-CH" dirty="0" err="1" smtClean="0"/>
              <a:t>Extensibility</a:t>
            </a:r>
            <a:endParaRPr lang="de-CH" dirty="0" smtClean="0"/>
          </a:p>
          <a:p>
            <a:pPr lvl="2"/>
            <a:r>
              <a:rPr lang="de-CH" dirty="0" smtClean="0"/>
              <a:t>Easy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write</a:t>
            </a:r>
            <a:r>
              <a:rPr lang="de-CH" dirty="0" smtClean="0"/>
              <a:t> </a:t>
            </a:r>
            <a:r>
              <a:rPr lang="de-CH" dirty="0" err="1" smtClean="0"/>
              <a:t>extentions</a:t>
            </a:r>
            <a:r>
              <a:rPr lang="de-CH" dirty="0" smtClean="0"/>
              <a:t> (Job Launch, </a:t>
            </a:r>
            <a:r>
              <a:rPr lang="de-CH" dirty="0" err="1" smtClean="0"/>
              <a:t>Guards</a:t>
            </a:r>
            <a:r>
              <a:rPr lang="de-CH" dirty="0" smtClean="0"/>
              <a:t>) </a:t>
            </a:r>
          </a:p>
          <a:p>
            <a:pPr lvl="1"/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box </a:t>
            </a:r>
            <a:r>
              <a:rPr lang="de-CH" dirty="0" err="1" smtClean="0"/>
              <a:t>components</a:t>
            </a:r>
            <a:endParaRPr lang="de-CH" dirty="0" smtClean="0"/>
          </a:p>
          <a:p>
            <a:pPr marL="269875" lvl="2" indent="0">
              <a:buNone/>
            </a:pPr>
            <a:endParaRPr lang="de-CH" dirty="0" smtClean="0"/>
          </a:p>
          <a:p>
            <a:pPr lvl="2"/>
            <a:endParaRPr lang="de-CH" dirty="0" smtClean="0"/>
          </a:p>
          <a:p>
            <a:pPr lvl="1"/>
            <a:r>
              <a:rPr lang="en-US" dirty="0"/>
              <a:t>All 155 SE tests in the JSR-352 TCK passed (Spring Batch 3.0</a:t>
            </a:r>
            <a:r>
              <a:rPr lang="en-US" dirty="0" smtClean="0"/>
              <a:t>)</a:t>
            </a:r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lvl="1">
              <a:buNone/>
            </a:pP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45</a:t>
            </a:fld>
            <a:endParaRPr lang="de-CH" noProof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2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Things to </a:t>
            </a:r>
            <a:r>
              <a:rPr lang="de-CH" dirty="0" err="1" smtClean="0"/>
              <a:t>think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– </a:t>
            </a:r>
            <a:r>
              <a:rPr lang="de-CH" dirty="0" err="1" smtClean="0"/>
              <a:t>Monolitic</a:t>
            </a:r>
            <a:r>
              <a:rPr lang="de-CH" dirty="0" smtClean="0"/>
              <a:t> vs. Modular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Modular (1 process per job)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355600" y="1409701"/>
            <a:ext cx="4085325" cy="2193924"/>
          </a:xfrm>
        </p:spPr>
        <p:txBody>
          <a:bodyPr/>
          <a:lstStyle/>
          <a:p>
            <a:r>
              <a:rPr lang="en-US" b="1" dirty="0" smtClean="0"/>
              <a:t>Monolithic (single process)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852C940-235D-40C9-B2F8-EE5E23A1B18C}" type="slidenum">
              <a:rPr lang="de-CH" noProof="0" smtClean="0"/>
              <a:pPr>
                <a:defRPr/>
              </a:pPr>
              <a:t>46</a:t>
            </a:fld>
            <a:endParaRPr lang="de-CH" noProof="0"/>
          </a:p>
        </p:txBody>
      </p:sp>
      <p:grpSp>
        <p:nvGrpSpPr>
          <p:cNvPr id="8" name="Group 7"/>
          <p:cNvGrpSpPr/>
          <p:nvPr/>
        </p:nvGrpSpPr>
        <p:grpSpPr>
          <a:xfrm>
            <a:off x="239385" y="1778000"/>
            <a:ext cx="3554740" cy="2444750"/>
            <a:chOff x="398135" y="1492250"/>
            <a:chExt cx="3554740" cy="2444750"/>
          </a:xfrm>
        </p:grpSpPr>
        <p:sp>
          <p:nvSpPr>
            <p:cNvPr id="9" name="Rounded Rectangle 8"/>
            <p:cNvSpPr/>
            <p:nvPr/>
          </p:nvSpPr>
          <p:spPr>
            <a:xfrm>
              <a:off x="398135" y="1492250"/>
              <a:ext cx="3554740" cy="2444750"/>
            </a:xfrm>
            <a:prstGeom prst="roundRect">
              <a:avLst>
                <a:gd name="adj" fmla="val 5056"/>
              </a:avLst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de-CH" sz="16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65149" y="1619250"/>
              <a:ext cx="3222625" cy="707151"/>
            </a:xfrm>
            <a:prstGeom prst="roundRect">
              <a:avLst>
                <a:gd name="adj" fmla="val 16961"/>
              </a:avLst>
            </a:prstGeom>
            <a:ln w="19050">
              <a:solidFill>
                <a:schemeClr val="tx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000" dirty="0" smtClean="0">
                  <a:solidFill>
                    <a:schemeClr val="tx1">
                      <a:lumMod val="50000"/>
                    </a:schemeClr>
                  </a:solidFill>
                </a:rPr>
                <a:t>Spring </a:t>
              </a:r>
              <a:r>
                <a:rPr lang="de-CH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Batch</a:t>
              </a:r>
              <a:r>
                <a:rPr lang="de-CH" sz="2000" dirty="0" smtClean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de-CH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Admin</a:t>
              </a:r>
              <a:r>
                <a:rPr lang="de-CH" sz="2000" dirty="0" smtClean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  <a:br>
                <a:rPr lang="de-CH" sz="200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de-CH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Custom</a:t>
              </a:r>
              <a:r>
                <a:rPr lang="de-CH" sz="2000" dirty="0" smtClean="0">
                  <a:solidFill>
                    <a:schemeClr val="tx1">
                      <a:lumMod val="50000"/>
                    </a:schemeClr>
                  </a:solidFill>
                </a:rPr>
                <a:t> Management UI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3200" y="3438525"/>
              <a:ext cx="290400" cy="26035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0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309800" y="3438525"/>
              <a:ext cx="290400" cy="260350"/>
            </a:xfrm>
            <a:prstGeom prst="roundRect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0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41500" y="3438525"/>
              <a:ext cx="290400" cy="26035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0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4" name="Gerade Verbindung mit Pfeil 12"/>
            <p:cNvCxnSpPr>
              <a:endCxn id="11" idx="0"/>
            </p:cNvCxnSpPr>
            <p:nvPr/>
          </p:nvCxnSpPr>
          <p:spPr>
            <a:xfrm rot="5400000">
              <a:off x="578700" y="3298825"/>
              <a:ext cx="279400" cy="1588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2"/>
            <p:cNvCxnSpPr/>
            <p:nvPr/>
          </p:nvCxnSpPr>
          <p:spPr>
            <a:xfrm rot="5400000">
              <a:off x="934300" y="3298825"/>
              <a:ext cx="279400" cy="1588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2"/>
            <p:cNvCxnSpPr/>
            <p:nvPr/>
          </p:nvCxnSpPr>
          <p:spPr>
            <a:xfrm rot="5400000">
              <a:off x="1315300" y="3311525"/>
              <a:ext cx="279400" cy="1588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73200" y="2601402"/>
              <a:ext cx="1030176" cy="5894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000" dirty="0" smtClean="0">
                  <a:solidFill>
                    <a:schemeClr val="tx1">
                      <a:lumMod val="50000"/>
                    </a:schemeClr>
                  </a:solidFill>
                </a:rPr>
                <a:t>Job A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046400" y="3441065"/>
              <a:ext cx="290400" cy="26035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0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Gerade Verbindung mit Pfeil 12"/>
            <p:cNvCxnSpPr/>
            <p:nvPr/>
          </p:nvCxnSpPr>
          <p:spPr>
            <a:xfrm rot="5400000">
              <a:off x="2039200" y="3301365"/>
              <a:ext cx="279400" cy="1588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1674925" y="2610927"/>
              <a:ext cx="1030176" cy="5894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000" dirty="0" smtClean="0">
                  <a:solidFill>
                    <a:schemeClr val="tx1">
                      <a:lumMod val="50000"/>
                    </a:schemeClr>
                  </a:solidFill>
                </a:rPr>
                <a:t>Job B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501820" y="3438525"/>
              <a:ext cx="290400" cy="260350"/>
            </a:xfrm>
            <a:prstGeom prst="roundRect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0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Gerade Verbindung mit Pfeil 12"/>
            <p:cNvCxnSpPr/>
            <p:nvPr/>
          </p:nvCxnSpPr>
          <p:spPr>
            <a:xfrm rot="5400000">
              <a:off x="3494620" y="3298825"/>
              <a:ext cx="279400" cy="1588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2773475" y="2610927"/>
              <a:ext cx="1030176" cy="5894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000" dirty="0" smtClean="0">
                  <a:solidFill>
                    <a:schemeClr val="tx1">
                      <a:lumMod val="50000"/>
                    </a:schemeClr>
                  </a:solidFill>
                </a:rPr>
                <a:t>Job 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60560" y="1851027"/>
            <a:ext cx="4354840" cy="2308223"/>
            <a:chOff x="4608185" y="1517652"/>
            <a:chExt cx="4354840" cy="2308223"/>
          </a:xfrm>
        </p:grpSpPr>
        <p:sp>
          <p:nvSpPr>
            <p:cNvPr id="25" name="Rounded Rectangle 24"/>
            <p:cNvSpPr/>
            <p:nvPr/>
          </p:nvSpPr>
          <p:spPr>
            <a:xfrm>
              <a:off x="5011410" y="1517652"/>
              <a:ext cx="3554740" cy="673098"/>
            </a:xfrm>
            <a:prstGeom prst="roundRect">
              <a:avLst>
                <a:gd name="adj" fmla="val 16849"/>
              </a:avLst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000" dirty="0" smtClean="0">
                  <a:solidFill>
                    <a:schemeClr val="tx1">
                      <a:lumMod val="50000"/>
                    </a:schemeClr>
                  </a:solidFill>
                </a:rPr>
                <a:t>Spring </a:t>
              </a:r>
              <a:r>
                <a:rPr lang="de-CH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Batch</a:t>
              </a:r>
              <a:r>
                <a:rPr lang="de-CH" sz="2000" dirty="0" smtClean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de-CH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Admin</a:t>
              </a:r>
              <a:r>
                <a:rPr lang="de-CH" sz="2000" dirty="0" smtClean="0">
                  <a:solidFill>
                    <a:schemeClr val="tx1">
                      <a:lumMod val="50000"/>
                    </a:schemeClr>
                  </a:solidFill>
                </a:rPr>
                <a:t>,  </a:t>
              </a:r>
              <a:br>
                <a:rPr lang="de-CH" sz="200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de-CH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Custom</a:t>
              </a:r>
              <a:r>
                <a:rPr lang="de-CH" sz="2000" dirty="0" smtClean="0">
                  <a:solidFill>
                    <a:schemeClr val="tx1">
                      <a:lumMod val="50000"/>
                    </a:schemeClr>
                  </a:solidFill>
                </a:rPr>
                <a:t> Management UI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608185" y="2495551"/>
              <a:ext cx="1329065" cy="1330324"/>
            </a:xfrm>
            <a:prstGeom prst="roundRect">
              <a:avLst>
                <a:gd name="adj" fmla="val 5056"/>
              </a:avLst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de-CH" sz="16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57850" y="3432175"/>
              <a:ext cx="290400" cy="260350"/>
            </a:xfrm>
            <a:prstGeom prst="roundRect">
              <a:avLst/>
            </a:prstGeom>
            <a:ln w="19050"/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0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494450" y="3432175"/>
              <a:ext cx="290400" cy="260350"/>
            </a:xfrm>
            <a:prstGeom prst="roundRect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0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126150" y="3432175"/>
              <a:ext cx="290400" cy="26035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0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0" name="Gerade Verbindung mit Pfeil 12"/>
            <p:cNvCxnSpPr>
              <a:endCxn id="27" idx="0"/>
            </p:cNvCxnSpPr>
            <p:nvPr/>
          </p:nvCxnSpPr>
          <p:spPr>
            <a:xfrm rot="5400000">
              <a:off x="4763350" y="3292475"/>
              <a:ext cx="279400" cy="1588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12"/>
            <p:cNvCxnSpPr/>
            <p:nvPr/>
          </p:nvCxnSpPr>
          <p:spPr>
            <a:xfrm rot="5400000">
              <a:off x="5118950" y="3292475"/>
              <a:ext cx="279400" cy="1588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12"/>
            <p:cNvCxnSpPr/>
            <p:nvPr/>
          </p:nvCxnSpPr>
          <p:spPr>
            <a:xfrm rot="5400000">
              <a:off x="5499950" y="3305175"/>
              <a:ext cx="279400" cy="1588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4757850" y="2595052"/>
              <a:ext cx="1030176" cy="5894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000" dirty="0" smtClean="0">
                  <a:solidFill>
                    <a:schemeClr val="tx1">
                      <a:lumMod val="50000"/>
                    </a:schemeClr>
                  </a:solidFill>
                </a:rPr>
                <a:t>Job A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109960" y="2489201"/>
              <a:ext cx="1329065" cy="1330324"/>
            </a:xfrm>
            <a:prstGeom prst="roundRect">
              <a:avLst>
                <a:gd name="adj" fmla="val 5056"/>
              </a:avLst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de-CH" sz="16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633960" y="2489201"/>
              <a:ext cx="1329065" cy="1330324"/>
            </a:xfrm>
            <a:prstGeom prst="roundRect">
              <a:avLst>
                <a:gd name="adj" fmla="val 5056"/>
              </a:avLst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de-CH" sz="16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643800" y="3450590"/>
              <a:ext cx="290400" cy="26035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0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7" name="Gerade Verbindung mit Pfeil 12"/>
            <p:cNvCxnSpPr/>
            <p:nvPr/>
          </p:nvCxnSpPr>
          <p:spPr>
            <a:xfrm rot="5400000">
              <a:off x="6636600" y="3310890"/>
              <a:ext cx="279400" cy="1588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272325" y="2620452"/>
              <a:ext cx="1030176" cy="5894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000" dirty="0" smtClean="0">
                  <a:solidFill>
                    <a:schemeClr val="tx1">
                      <a:lumMod val="50000"/>
                    </a:schemeClr>
                  </a:solidFill>
                </a:rPr>
                <a:t>Job B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527845" y="3463925"/>
              <a:ext cx="290400" cy="260350"/>
            </a:xfrm>
            <a:prstGeom prst="roundRect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0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Gerade Verbindung mit Pfeil 12"/>
            <p:cNvCxnSpPr/>
            <p:nvPr/>
          </p:nvCxnSpPr>
          <p:spPr>
            <a:xfrm rot="5400000">
              <a:off x="8520645" y="3324225"/>
              <a:ext cx="279400" cy="1588"/>
            </a:xfrm>
            <a:prstGeom prst="straightConnector1">
              <a:avLst/>
            </a:prstGeom>
            <a:ln w="19050">
              <a:solidFill>
                <a:schemeClr val="bg2">
                  <a:lumMod val="1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7799500" y="2604577"/>
              <a:ext cx="1030176" cy="58947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000" dirty="0" smtClean="0">
                  <a:solidFill>
                    <a:schemeClr val="tx1">
                      <a:lumMod val="50000"/>
                    </a:schemeClr>
                  </a:solidFill>
                </a:rPr>
                <a:t>Job C</a:t>
              </a:r>
            </a:p>
          </p:txBody>
        </p:sp>
        <p:cxnSp>
          <p:nvCxnSpPr>
            <p:cNvPr id="42" name="Elbow Connector 41"/>
            <p:cNvCxnSpPr>
              <a:stCxn id="33" idx="0"/>
              <a:endCxn id="25" idx="2"/>
            </p:cNvCxnSpPr>
            <p:nvPr/>
          </p:nvCxnSpPr>
          <p:spPr>
            <a:xfrm rot="5400000" flipH="1" flipV="1">
              <a:off x="5828708" y="1634980"/>
              <a:ext cx="404302" cy="151584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25" idx="2"/>
              <a:endCxn id="38" idx="0"/>
            </p:cNvCxnSpPr>
            <p:nvPr/>
          </p:nvCxnSpPr>
          <p:spPr>
            <a:xfrm rot="5400000">
              <a:off x="6573246" y="2404918"/>
              <a:ext cx="429702" cy="13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25" idx="2"/>
              <a:endCxn id="41" idx="0"/>
            </p:cNvCxnSpPr>
            <p:nvPr/>
          </p:nvCxnSpPr>
          <p:spPr>
            <a:xfrm rot="16200000" flipH="1">
              <a:off x="7344771" y="1634759"/>
              <a:ext cx="413827" cy="152580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ontent Placeholder 3"/>
          <p:cNvSpPr txBox="1">
            <a:spLocks/>
          </p:cNvSpPr>
          <p:nvPr/>
        </p:nvSpPr>
        <p:spPr bwMode="gray">
          <a:xfrm>
            <a:off x="355600" y="4254500"/>
            <a:ext cx="4085325" cy="16827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Integrate batch jobs into web application (use Spring Batch Admin)</a:t>
            </a:r>
          </a:p>
        </p:txBody>
      </p:sp>
      <p:sp>
        <p:nvSpPr>
          <p:cNvPr id="48" name="Content Placeholder 3"/>
          <p:cNvSpPr txBox="1">
            <a:spLocks/>
          </p:cNvSpPr>
          <p:nvPr/>
        </p:nvSpPr>
        <p:spPr bwMode="gray">
          <a:xfrm>
            <a:off x="4714875" y="4248150"/>
            <a:ext cx="4085325" cy="16827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000" dirty="0" smtClean="0">
                <a:solidFill>
                  <a:srgbClr val="565655"/>
                </a:solidFill>
                <a:latin typeface="Arial"/>
                <a:cs typeface="Arial"/>
              </a:rPr>
              <a:t>Start Jobs individually on command line (use external scheduler)</a:t>
            </a:r>
          </a:p>
          <a:p>
            <a:pPr marL="2714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565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 Spring XD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Things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think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– Caching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47</a:t>
            </a:fld>
            <a:endParaRPr lang="de-CH" noProof="0"/>
          </a:p>
        </p:txBody>
      </p:sp>
      <p:sp>
        <p:nvSpPr>
          <p:cNvPr id="8" name="Abgerundetes Rechteck 5"/>
          <p:cNvSpPr/>
          <p:nvPr/>
        </p:nvSpPr>
        <p:spPr>
          <a:xfrm>
            <a:off x="933576" y="1669280"/>
            <a:ext cx="2795102" cy="3681177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Abgerundetes Rechteck 6"/>
          <p:cNvSpPr/>
          <p:nvPr/>
        </p:nvSpPr>
        <p:spPr>
          <a:xfrm>
            <a:off x="1096134" y="2287347"/>
            <a:ext cx="1222637" cy="665237"/>
          </a:xfrm>
          <a:prstGeom prst="roundRect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read</a:t>
            </a:r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write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Abgerundetes Rechteck 5"/>
          <p:cNvSpPr/>
          <p:nvPr/>
        </p:nvSpPr>
        <p:spPr>
          <a:xfrm>
            <a:off x="5469115" y="1666076"/>
            <a:ext cx="2855736" cy="368769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Online</a:t>
            </a:r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Abgerundetes Rechteck 6"/>
          <p:cNvSpPr/>
          <p:nvPr/>
        </p:nvSpPr>
        <p:spPr>
          <a:xfrm>
            <a:off x="6745887" y="2713281"/>
            <a:ext cx="1248763" cy="665237"/>
          </a:xfrm>
          <a:prstGeom prst="roundRect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Read</a:t>
            </a:r>
          </a:p>
        </p:txBody>
      </p:sp>
      <p:sp>
        <p:nvSpPr>
          <p:cNvPr id="14" name="Abgerundetes Rechteck 7"/>
          <p:cNvSpPr/>
          <p:nvPr/>
        </p:nvSpPr>
        <p:spPr>
          <a:xfrm>
            <a:off x="6758587" y="3639220"/>
            <a:ext cx="1248763" cy="665237"/>
          </a:xfrm>
          <a:prstGeom prst="roundRect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Write</a:t>
            </a:r>
          </a:p>
        </p:txBody>
      </p:sp>
      <p:cxnSp>
        <p:nvCxnSpPr>
          <p:cNvPr id="22" name="Straight Arrow Connector 65"/>
          <p:cNvCxnSpPr/>
          <p:nvPr/>
        </p:nvCxnSpPr>
        <p:spPr>
          <a:xfrm flipH="1">
            <a:off x="2336800" y="4436533"/>
            <a:ext cx="3556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5"/>
          <p:cNvSpPr/>
          <p:nvPr/>
        </p:nvSpPr>
        <p:spPr>
          <a:xfrm>
            <a:off x="2705197" y="2268400"/>
            <a:ext cx="726685" cy="2608897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Abgerundetes Rechteck 6"/>
          <p:cNvSpPr/>
          <p:nvPr/>
        </p:nvSpPr>
        <p:spPr>
          <a:xfrm>
            <a:off x="1115080" y="4226528"/>
            <a:ext cx="1222637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read</a:t>
            </a:r>
            <a:r>
              <a:rPr lang="de-DE" sz="1400" dirty="0" smtClean="0">
                <a:solidFill>
                  <a:schemeClr val="bg2">
                    <a:lumMod val="10000"/>
                  </a:schemeClr>
                </a:solidFill>
              </a:rPr>
              <a:t>/</a:t>
            </a:r>
            <a:r>
              <a:rPr lang="de-DE" sz="1400" dirty="0" err="1" smtClean="0">
                <a:solidFill>
                  <a:schemeClr val="bg2">
                    <a:lumMod val="10000"/>
                  </a:schemeClr>
                </a:solidFill>
              </a:rPr>
              <a:t>write</a:t>
            </a:r>
            <a:endParaRPr lang="de-DE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800700" y="3413707"/>
            <a:ext cx="5388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b="1" dirty="0">
                <a:solidFill>
                  <a:schemeClr val="bg2">
                    <a:lumMod val="10000"/>
                  </a:schemeClr>
                </a:solidFill>
              </a:rPr>
              <a:t>Cache</a:t>
            </a:r>
          </a:p>
        </p:txBody>
      </p:sp>
      <p:sp>
        <p:nvSpPr>
          <p:cNvPr id="39" name="Magnetplattenspeicher 38"/>
          <p:cNvSpPr/>
          <p:nvPr/>
        </p:nvSpPr>
        <p:spPr>
          <a:xfrm>
            <a:off x="4019981" y="1666076"/>
            <a:ext cx="1165211" cy="3693329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42" name="Abgerundetes Rechteck 5"/>
          <p:cNvSpPr/>
          <p:nvPr/>
        </p:nvSpPr>
        <p:spPr>
          <a:xfrm>
            <a:off x="5674266" y="2280990"/>
            <a:ext cx="726685" cy="2608897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5769894" y="3402056"/>
            <a:ext cx="5388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b="1" dirty="0" smtClean="0">
                <a:solidFill>
                  <a:schemeClr val="bg2">
                    <a:lumMod val="10000"/>
                  </a:schemeClr>
                </a:solidFill>
              </a:rPr>
              <a:t>Cache</a:t>
            </a:r>
          </a:p>
        </p:txBody>
      </p:sp>
      <p:cxnSp>
        <p:nvCxnSpPr>
          <p:cNvPr id="48" name="Straight Arrow Connector 58"/>
          <p:cNvCxnSpPr/>
          <p:nvPr/>
        </p:nvCxnSpPr>
        <p:spPr>
          <a:xfrm flipH="1">
            <a:off x="2324100" y="2431850"/>
            <a:ext cx="1695881" cy="2317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5"/>
          <p:cNvCxnSpPr/>
          <p:nvPr/>
        </p:nvCxnSpPr>
        <p:spPr>
          <a:xfrm flipV="1">
            <a:off x="2325143" y="4751917"/>
            <a:ext cx="1696524" cy="2656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64"/>
          <p:cNvCxnSpPr>
            <a:endCxn id="13" idx="1"/>
          </p:cNvCxnSpPr>
          <p:nvPr/>
        </p:nvCxnSpPr>
        <p:spPr>
          <a:xfrm flipV="1">
            <a:off x="5168900" y="3045900"/>
            <a:ext cx="1576987" cy="210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58"/>
          <p:cNvCxnSpPr/>
          <p:nvPr/>
        </p:nvCxnSpPr>
        <p:spPr>
          <a:xfrm>
            <a:off x="2318771" y="2783080"/>
            <a:ext cx="1700779" cy="337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0"/>
          <p:cNvCxnSpPr>
            <a:stCxn id="14" idx="1"/>
          </p:cNvCxnSpPr>
          <p:nvPr/>
        </p:nvCxnSpPr>
        <p:spPr>
          <a:xfrm flipH="1">
            <a:off x="5194300" y="3971839"/>
            <a:ext cx="1564287" cy="3261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73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521367" y="1049840"/>
            <a:ext cx="4846053" cy="2012956"/>
          </a:xfrm>
        </p:spPr>
        <p:txBody>
          <a:bodyPr/>
          <a:lstStyle/>
          <a:p>
            <a:r>
              <a:rPr lang="de-DE" dirty="0" smtClean="0"/>
              <a:t>Michael Beer</a:t>
            </a:r>
            <a:br>
              <a:rPr lang="de-DE" dirty="0" smtClean="0"/>
            </a:br>
            <a:r>
              <a:rPr lang="de-DE" u="sng" dirty="0" smtClean="0">
                <a:solidFill>
                  <a:schemeClr val="bg1"/>
                </a:solidFill>
              </a:rPr>
              <a:t>michael.beer@trivadis.com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 +41 58 459 51 90</a:t>
            </a:r>
          </a:p>
          <a:p>
            <a:r>
              <a:rPr lang="de-DE" dirty="0" smtClean="0"/>
              <a:t>Raffael Schmid</a:t>
            </a:r>
            <a:br>
              <a:rPr lang="de-DE" dirty="0" smtClean="0"/>
            </a:br>
            <a:r>
              <a:rPr lang="de-DE" u="sng" dirty="0" smtClean="0"/>
              <a:t>raffael.schmid@trivadis.com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+41 58 459 52 34</a:t>
            </a:r>
          </a:p>
          <a:p>
            <a:endParaRPr lang="de-DE" dirty="0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June 24th, 2014</a:t>
            </a:r>
            <a:endParaRPr lang="en-US" dirty="0"/>
          </a:p>
        </p:txBody>
      </p:sp>
      <p:sp>
        <p:nvSpPr>
          <p:cNvPr id="26" name="Fußzeilenplatzhalter 2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Lessons Learned out of a real life banking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48</a:t>
            </a:fld>
            <a:endParaRPr lang="de-CH" noProof="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76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 bwMode="gray">
          <a:xfrm flipH="1">
            <a:off x="2964399" y="5171013"/>
            <a:ext cx="413266" cy="78337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299317" y="2263806"/>
            <a:ext cx="2263806" cy="13050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r"/>
            <a:r>
              <a:rPr lang="de-CH" sz="1200" dirty="0" err="1" smtClean="0">
                <a:solidFill>
                  <a:schemeClr val="tx1"/>
                </a:solidFill>
              </a:rPr>
              <a:t>common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 err="1" smtClean="0">
                <a:solidFill>
                  <a:schemeClr val="tx1"/>
                </a:solidFill>
              </a:rPr>
              <a:t>usage</a:t>
            </a:r>
            <a:endParaRPr lang="de-CH" sz="1200" dirty="0" smtClean="0">
              <a:solidFill>
                <a:schemeClr val="tx1"/>
              </a:solidFill>
            </a:endParaRPr>
          </a:p>
        </p:txBody>
      </p:sp>
      <p:cxnSp>
        <p:nvCxnSpPr>
          <p:cNvPr id="40" name="Shape 39"/>
          <p:cNvCxnSpPr>
            <a:stCxn id="62" idx="2"/>
            <a:endCxn id="43" idx="3"/>
          </p:cNvCxnSpPr>
          <p:nvPr/>
        </p:nvCxnSpPr>
        <p:spPr>
          <a:xfrm rot="16200000" flipH="1">
            <a:off x="433228" y="2740100"/>
            <a:ext cx="1875461" cy="883042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Initial and </a:t>
            </a:r>
            <a:r>
              <a:rPr lang="de-CH" dirty="0" err="1" smtClean="0"/>
              <a:t>target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context</a:t>
            </a:r>
            <a:endParaRPr lang="de-CH" dirty="0"/>
          </a:p>
        </p:txBody>
      </p:sp>
      <p:sp>
        <p:nvSpPr>
          <p:cNvPr id="68" name="Content Placeholder 6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de-CH" dirty="0"/>
              <a:t>A</a:t>
            </a:r>
            <a:r>
              <a:rPr lang="de-CH" dirty="0" smtClean="0"/>
              <a:t>utomatic </a:t>
            </a:r>
            <a:r>
              <a:rPr lang="de-CH" dirty="0" err="1" smtClean="0"/>
              <a:t>load</a:t>
            </a:r>
            <a:r>
              <a:rPr lang="de-CH" dirty="0" smtClean="0"/>
              <a:t> out of </a:t>
            </a:r>
            <a:r>
              <a:rPr lang="de-CH" dirty="0" err="1" smtClean="0"/>
              <a:t>thirdparty</a:t>
            </a:r>
            <a:r>
              <a:rPr lang="de-CH" dirty="0" smtClean="0"/>
              <a:t> </a:t>
            </a:r>
            <a:r>
              <a:rPr lang="de-CH" dirty="0" err="1" smtClean="0"/>
              <a:t>systems</a:t>
            </a:r>
            <a:endParaRPr lang="de-CH" dirty="0" smtClean="0"/>
          </a:p>
          <a:p>
            <a:pPr lvl="2"/>
            <a:r>
              <a:rPr lang="de-CH" dirty="0" smtClean="0"/>
              <a:t>multiple </a:t>
            </a:r>
            <a:r>
              <a:rPr lang="de-CH" dirty="0" err="1" smtClean="0"/>
              <a:t>times</a:t>
            </a:r>
            <a:r>
              <a:rPr lang="de-CH" dirty="0" smtClean="0"/>
              <a:t> per </a:t>
            </a:r>
            <a:r>
              <a:rPr lang="de-CH" dirty="0" err="1" smtClean="0"/>
              <a:t>day</a:t>
            </a:r>
            <a:endParaRPr lang="de-CH" dirty="0" smtClean="0"/>
          </a:p>
          <a:p>
            <a:pPr lvl="2"/>
            <a:r>
              <a:rPr lang="de-CH" dirty="0" err="1" smtClean="0"/>
              <a:t>export</a:t>
            </a:r>
            <a:r>
              <a:rPr lang="de-CH" dirty="0"/>
              <a:t> </a:t>
            </a:r>
            <a:r>
              <a:rPr lang="de-CH" dirty="0" smtClean="0"/>
              <a:t>/ </a:t>
            </a:r>
            <a:r>
              <a:rPr lang="de-CH" dirty="0" err="1" smtClean="0"/>
              <a:t>import</a:t>
            </a:r>
            <a:r>
              <a:rPr lang="de-CH" dirty="0" smtClean="0"/>
              <a:t> as CSV </a:t>
            </a:r>
            <a:r>
              <a:rPr lang="de-CH" dirty="0" err="1" smtClean="0"/>
              <a:t>file</a:t>
            </a:r>
            <a:endParaRPr lang="de-CH" dirty="0" smtClean="0"/>
          </a:p>
          <a:p>
            <a:pPr lvl="1"/>
            <a:r>
              <a:rPr lang="de-CH" dirty="0"/>
              <a:t>M</a:t>
            </a:r>
            <a:r>
              <a:rPr lang="de-CH" dirty="0" smtClean="0"/>
              <a:t>anual </a:t>
            </a:r>
            <a:r>
              <a:rPr lang="de-CH" dirty="0" err="1" smtClean="0"/>
              <a:t>load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endParaRPr lang="de-CH" dirty="0" smtClean="0"/>
          </a:p>
          <a:p>
            <a:pPr lvl="2"/>
            <a:r>
              <a:rPr lang="de-CH" dirty="0" smtClean="0"/>
              <a:t>at </a:t>
            </a:r>
            <a:r>
              <a:rPr lang="de-CH" dirty="0" err="1" smtClean="0"/>
              <a:t>irregular</a:t>
            </a:r>
            <a:r>
              <a:rPr lang="de-CH" dirty="0" smtClean="0"/>
              <a:t> time </a:t>
            </a:r>
            <a:r>
              <a:rPr lang="de-CH" dirty="0" err="1" smtClean="0"/>
              <a:t>intervals</a:t>
            </a:r>
            <a:endParaRPr lang="de-CH" dirty="0"/>
          </a:p>
          <a:p>
            <a:pPr lvl="1"/>
            <a:r>
              <a:rPr lang="de-CH" dirty="0"/>
              <a:t>M</a:t>
            </a:r>
            <a:r>
              <a:rPr lang="de-CH" dirty="0" smtClean="0"/>
              <a:t>igration </a:t>
            </a:r>
            <a:r>
              <a:rPr lang="de-CH" dirty="0" err="1"/>
              <a:t>load</a:t>
            </a:r>
            <a:r>
              <a:rPr lang="de-CH" dirty="0"/>
              <a:t> </a:t>
            </a:r>
            <a:r>
              <a:rPr lang="de-CH" dirty="0" err="1"/>
              <a:t>due</a:t>
            </a:r>
            <a:r>
              <a:rPr lang="de-CH" dirty="0"/>
              <a:t> to </a:t>
            </a:r>
            <a:r>
              <a:rPr lang="de-CH" dirty="0" err="1"/>
              <a:t>thirdparty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decommissioning</a:t>
            </a:r>
            <a:endParaRPr lang="de-CH" dirty="0"/>
          </a:p>
          <a:p>
            <a:pPr lvl="2"/>
            <a:r>
              <a:rPr lang="de-CH" dirty="0" err="1" smtClean="0"/>
              <a:t>run</a:t>
            </a:r>
            <a:r>
              <a:rPr lang="de-CH" dirty="0" smtClean="0"/>
              <a:t> </a:t>
            </a:r>
            <a:r>
              <a:rPr lang="de-CH" dirty="0" err="1" smtClean="0"/>
              <a:t>once</a:t>
            </a:r>
            <a:endParaRPr lang="de-CH" dirty="0" smtClean="0"/>
          </a:p>
          <a:p>
            <a:pPr lvl="2"/>
            <a:r>
              <a:rPr lang="de-CH" dirty="0" smtClean="0"/>
              <a:t>different </a:t>
            </a:r>
            <a:r>
              <a:rPr lang="de-CH" dirty="0" err="1" smtClean="0"/>
              <a:t>volumes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5</a:t>
            </a:fld>
            <a:endParaRPr lang="de-CH" noProof="0"/>
          </a:p>
        </p:txBody>
      </p:sp>
      <p:pic>
        <p:nvPicPr>
          <p:cNvPr id="17" name="Grafik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 bwMode="gray">
          <a:xfrm>
            <a:off x="2749803" y="3853424"/>
            <a:ext cx="404096" cy="525935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52" idx="1"/>
            <a:endCxn id="46" idx="1"/>
          </p:cNvCxnSpPr>
          <p:nvPr/>
        </p:nvCxnSpPr>
        <p:spPr>
          <a:xfrm>
            <a:off x="3481839" y="2952851"/>
            <a:ext cx="434400" cy="0"/>
          </a:xfrm>
          <a:prstGeom prst="line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49" idx="2"/>
            <a:endCxn id="52" idx="3"/>
          </p:cNvCxnSpPr>
          <p:nvPr/>
        </p:nvCxnSpPr>
        <p:spPr>
          <a:xfrm rot="16200000" flipH="1">
            <a:off x="2072409" y="2282155"/>
            <a:ext cx="633637" cy="707753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3"/>
          <p:cNvCxnSpPr/>
          <p:nvPr/>
        </p:nvCxnSpPr>
        <p:spPr>
          <a:xfrm rot="5400000" flipH="1" flipV="1">
            <a:off x="2018386" y="2970814"/>
            <a:ext cx="750300" cy="71437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2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 bwMode="gray">
          <a:xfrm flipH="1">
            <a:off x="1812479" y="3703151"/>
            <a:ext cx="432501" cy="832401"/>
          </a:xfrm>
          <a:prstGeom prst="rect">
            <a:avLst/>
          </a:prstGeom>
        </p:spPr>
      </p:pic>
      <p:pic>
        <p:nvPicPr>
          <p:cNvPr id="60" name="Grafik 19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 bwMode="gray">
          <a:xfrm flipH="1">
            <a:off x="3628008" y="3683590"/>
            <a:ext cx="491213" cy="865549"/>
          </a:xfrm>
          <a:prstGeom prst="rect">
            <a:avLst/>
          </a:prstGeom>
        </p:spPr>
      </p:pic>
      <p:cxnSp>
        <p:nvCxnSpPr>
          <p:cNvPr id="66" name="Straight Connector 65"/>
          <p:cNvCxnSpPr>
            <a:stCxn id="43" idx="1"/>
            <a:endCxn id="17" idx="1"/>
          </p:cNvCxnSpPr>
          <p:nvPr/>
        </p:nvCxnSpPr>
        <p:spPr>
          <a:xfrm flipV="1">
            <a:off x="2244980" y="4116392"/>
            <a:ext cx="504823" cy="296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69437" y="1207362"/>
            <a:ext cx="1651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smtClean="0">
                <a:solidFill>
                  <a:schemeClr val="bg2">
                    <a:lumMod val="10000"/>
                  </a:schemeClr>
                </a:solidFill>
              </a:rPr>
              <a:t>Web Interface</a:t>
            </a:r>
          </a:p>
        </p:txBody>
      </p:sp>
      <p:pic>
        <p:nvPicPr>
          <p:cNvPr id="54" name="Grafik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 bwMode="gray">
          <a:xfrm>
            <a:off x="1206590" y="3930276"/>
            <a:ext cx="284794" cy="370662"/>
          </a:xfrm>
          <a:prstGeom prst="rect">
            <a:avLst/>
          </a:prstGeom>
        </p:spPr>
      </p:pic>
      <p:pic>
        <p:nvPicPr>
          <p:cNvPr id="33" name="Picture 2" descr="Mann Lavinias grau 50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rcRect/>
          <a:stretch>
            <a:fillRect/>
          </a:stretch>
        </p:blipFill>
        <p:spPr bwMode="gray">
          <a:xfrm>
            <a:off x="267216" y="1542554"/>
            <a:ext cx="2794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620311" y="2416204"/>
            <a:ext cx="1651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err="1" smtClean="0">
                <a:solidFill>
                  <a:schemeClr val="bg2">
                    <a:lumMod val="10000"/>
                  </a:schemeClr>
                </a:solidFill>
              </a:rPr>
              <a:t>Rule</a:t>
            </a:r>
            <a:r>
              <a:rPr lang="de-CH" sz="1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CH" sz="1400" dirty="0" err="1" smtClean="0">
                <a:solidFill>
                  <a:schemeClr val="bg2">
                    <a:lumMod val="10000"/>
                  </a:schemeClr>
                </a:solidFill>
              </a:rPr>
              <a:t>Engine</a:t>
            </a:r>
            <a:endParaRPr lang="de-CH" sz="1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6" name="Grafik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 bwMode="gray">
          <a:xfrm>
            <a:off x="3916239" y="2711515"/>
            <a:ext cx="434030" cy="482671"/>
          </a:xfrm>
          <a:prstGeom prst="rect">
            <a:avLst/>
          </a:prstGeom>
        </p:spPr>
      </p:pic>
      <p:pic>
        <p:nvPicPr>
          <p:cNvPr id="49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 bwMode="gray">
          <a:xfrm flipH="1">
            <a:off x="1828718" y="1535835"/>
            <a:ext cx="413266" cy="783379"/>
          </a:xfrm>
          <a:prstGeom prst="rect">
            <a:avLst/>
          </a:prstGeom>
        </p:spPr>
      </p:pic>
      <p:pic>
        <p:nvPicPr>
          <p:cNvPr id="52" name="Grafik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 bwMode="gray">
          <a:xfrm flipH="1">
            <a:off x="2743104" y="2740513"/>
            <a:ext cx="738735" cy="424675"/>
          </a:xfrm>
          <a:prstGeom prst="rect">
            <a:avLst/>
          </a:prstGeom>
        </p:spPr>
      </p:pic>
      <p:pic>
        <p:nvPicPr>
          <p:cNvPr id="62" name="Grafik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 bwMode="gray">
          <a:xfrm flipH="1">
            <a:off x="621405" y="1602201"/>
            <a:ext cx="616064" cy="641690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stCxn id="62" idx="1"/>
            <a:endCxn id="49" idx="3"/>
          </p:cNvCxnSpPr>
          <p:nvPr/>
        </p:nvCxnSpPr>
        <p:spPr>
          <a:xfrm>
            <a:off x="1237469" y="1923046"/>
            <a:ext cx="591249" cy="4479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0" idx="3"/>
            <a:endCxn id="17" idx="3"/>
          </p:cNvCxnSpPr>
          <p:nvPr/>
        </p:nvCxnSpPr>
        <p:spPr>
          <a:xfrm flipH="1">
            <a:off x="3153899" y="4116365"/>
            <a:ext cx="474109" cy="27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Multiply 49"/>
          <p:cNvSpPr/>
          <p:nvPr/>
        </p:nvSpPr>
        <p:spPr>
          <a:xfrm>
            <a:off x="2636669" y="5308856"/>
            <a:ext cx="1038687" cy="568171"/>
          </a:xfrm>
          <a:prstGeom prst="mathMultiply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51" name="Shape 50"/>
          <p:cNvCxnSpPr/>
          <p:nvPr/>
        </p:nvCxnSpPr>
        <p:spPr>
          <a:xfrm rot="10800000">
            <a:off x="814028" y="2243892"/>
            <a:ext cx="1956699" cy="3201425"/>
          </a:xfrm>
          <a:prstGeom prst="bentConnector2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0239" y="4592712"/>
            <a:ext cx="1651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b="1" dirty="0" smtClean="0">
                <a:solidFill>
                  <a:schemeClr val="bg2">
                    <a:lumMod val="10000"/>
                  </a:schemeClr>
                </a:solidFill>
              </a:rPr>
              <a:t>Spring </a:t>
            </a:r>
            <a:r>
              <a:rPr lang="de-CH" sz="1400" b="1" dirty="0" err="1" smtClean="0">
                <a:solidFill>
                  <a:schemeClr val="bg2">
                    <a:lumMod val="10000"/>
                  </a:schemeClr>
                </a:solidFill>
              </a:rPr>
              <a:t>Batch</a:t>
            </a:r>
            <a:endParaRPr lang="de-CH" sz="1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63470" y="5961353"/>
            <a:ext cx="1651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err="1" smtClean="0">
                <a:solidFill>
                  <a:schemeClr val="bg2">
                    <a:lumMod val="10000"/>
                  </a:schemeClr>
                </a:solidFill>
              </a:rPr>
              <a:t>Thirdparty</a:t>
            </a:r>
            <a:r>
              <a:rPr lang="de-CH" sz="1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CH" sz="1400" dirty="0" err="1" smtClean="0">
                <a:solidFill>
                  <a:schemeClr val="bg2">
                    <a:lumMod val="10000"/>
                  </a:schemeClr>
                </a:solidFill>
              </a:rPr>
              <a:t>system</a:t>
            </a:r>
            <a:endParaRPr lang="de-CH" sz="1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86386" y="4533527"/>
            <a:ext cx="1651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400" dirty="0" err="1" smtClean="0">
                <a:solidFill>
                  <a:schemeClr val="bg2">
                    <a:lumMod val="10000"/>
                  </a:schemeClr>
                </a:solidFill>
              </a:rPr>
              <a:t>Thirdparty</a:t>
            </a:r>
            <a:r>
              <a:rPr lang="de-CH" sz="1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CH" sz="1400" dirty="0" err="1" smtClean="0">
                <a:solidFill>
                  <a:schemeClr val="bg2">
                    <a:lumMod val="10000"/>
                  </a:schemeClr>
                </a:solidFill>
              </a:rPr>
              <a:t>system</a:t>
            </a:r>
            <a:endParaRPr lang="de-CH" sz="1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  <p:bldP spid="71" grpId="0"/>
      <p:bldP spid="72" grpId="0"/>
      <p:bldP spid="73" grpId="0"/>
      <p:bldP spid="7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Spring </a:t>
            </a:r>
            <a:r>
              <a:rPr lang="de-CH" dirty="0" err="1" smtClean="0"/>
              <a:t>Batch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CH" dirty="0" err="1" smtClean="0"/>
              <a:t>It</a:t>
            </a:r>
            <a:r>
              <a:rPr lang="de-CH" dirty="0" smtClean="0"/>
              <a:t> was </a:t>
            </a:r>
            <a:r>
              <a:rPr lang="de-CH" dirty="0" err="1" smtClean="0"/>
              <a:t>already</a:t>
            </a:r>
            <a:r>
              <a:rPr lang="de-CH" dirty="0" smtClean="0"/>
              <a:t> </a:t>
            </a:r>
            <a:r>
              <a:rPr lang="de-CH" dirty="0" err="1" smtClean="0"/>
              <a:t>part</a:t>
            </a:r>
            <a:r>
              <a:rPr lang="de-CH" dirty="0" smtClean="0"/>
              <a:t> of </a:t>
            </a:r>
            <a:r>
              <a:rPr lang="de-CH" dirty="0" err="1" smtClean="0"/>
              <a:t>the</a:t>
            </a:r>
            <a:r>
              <a:rPr lang="de-CH" dirty="0" smtClean="0"/>
              <a:t> technology </a:t>
            </a:r>
            <a:r>
              <a:rPr lang="de-CH" dirty="0" err="1" smtClean="0"/>
              <a:t>stack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customers</a:t>
            </a:r>
            <a:r>
              <a:rPr lang="de-CH" dirty="0" smtClean="0"/>
              <a:t> </a:t>
            </a:r>
            <a:r>
              <a:rPr lang="de-CH" dirty="0" err="1" smtClean="0"/>
              <a:t>environment</a:t>
            </a:r>
            <a:r>
              <a:rPr lang="de-CH" dirty="0" smtClean="0"/>
              <a:t> - </a:t>
            </a:r>
            <a:r>
              <a:rPr lang="de-CH" dirty="0" err="1" smtClean="0"/>
              <a:t>online</a:t>
            </a:r>
            <a:r>
              <a:rPr lang="de-CH" dirty="0" smtClean="0"/>
              <a:t> </a:t>
            </a:r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already</a:t>
            </a:r>
            <a:r>
              <a:rPr lang="de-CH" dirty="0" smtClean="0"/>
              <a:t> </a:t>
            </a:r>
            <a:r>
              <a:rPr lang="de-CH" dirty="0" err="1" smtClean="0"/>
              <a:t>based</a:t>
            </a:r>
            <a:r>
              <a:rPr lang="de-CH" dirty="0" smtClean="0"/>
              <a:t> on Spring Framework</a:t>
            </a:r>
          </a:p>
          <a:p>
            <a:pPr lvl="1"/>
            <a:endParaRPr lang="de-CH" dirty="0" smtClean="0"/>
          </a:p>
          <a:p>
            <a:pPr lvl="1"/>
            <a:r>
              <a:rPr lang="de-CH" dirty="0" err="1" smtClean="0"/>
              <a:t>Exceptional</a:t>
            </a:r>
            <a:r>
              <a:rPr lang="de-CH" dirty="0" smtClean="0"/>
              <a:t> </a:t>
            </a:r>
            <a:r>
              <a:rPr lang="de-CH" dirty="0" err="1" smtClean="0"/>
              <a:t>permit</a:t>
            </a:r>
            <a:r>
              <a:rPr lang="de-CH" dirty="0" smtClean="0"/>
              <a:t> was </a:t>
            </a:r>
            <a:r>
              <a:rPr lang="de-CH" dirty="0" err="1" smtClean="0"/>
              <a:t>needed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Spring Integration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was </a:t>
            </a:r>
            <a:r>
              <a:rPr lang="de-CH" dirty="0" err="1" smtClean="0"/>
              <a:t>shipped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Spring </a:t>
            </a:r>
            <a:r>
              <a:rPr lang="de-CH" dirty="0" err="1" smtClean="0"/>
              <a:t>Batch</a:t>
            </a:r>
            <a:r>
              <a:rPr lang="de-CH" dirty="0" smtClean="0"/>
              <a:t> </a:t>
            </a:r>
            <a:r>
              <a:rPr lang="de-CH" dirty="0" err="1" smtClean="0"/>
              <a:t>Admin</a:t>
            </a:r>
            <a:endParaRPr lang="de-CH" dirty="0" smtClean="0"/>
          </a:p>
          <a:p>
            <a:pPr lvl="1">
              <a:buNone/>
            </a:pPr>
            <a:endParaRPr lang="de-CH" dirty="0" smtClean="0"/>
          </a:p>
          <a:p>
            <a:pPr lvl="1"/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were</a:t>
            </a:r>
            <a:r>
              <a:rPr lang="de-CH" dirty="0" smtClean="0"/>
              <a:t> no real (</a:t>
            </a:r>
            <a:r>
              <a:rPr lang="de-CH" dirty="0" err="1" smtClean="0"/>
              <a:t>free</a:t>
            </a:r>
            <a:r>
              <a:rPr lang="de-CH" dirty="0" smtClean="0"/>
              <a:t>) alternatives at </a:t>
            </a:r>
            <a:r>
              <a:rPr lang="de-CH" dirty="0" err="1" smtClean="0"/>
              <a:t>that</a:t>
            </a:r>
            <a:r>
              <a:rPr lang="de-CH" dirty="0" smtClean="0"/>
              <a:t> time (</a:t>
            </a:r>
            <a:r>
              <a:rPr lang="de-CH" dirty="0" err="1" smtClean="0"/>
              <a:t>or</a:t>
            </a:r>
            <a:r>
              <a:rPr lang="de-CH" dirty="0" smtClean="0"/>
              <a:t> at least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didn‘t</a:t>
            </a:r>
            <a:r>
              <a:rPr lang="de-CH" dirty="0" smtClean="0"/>
              <a:t> </a:t>
            </a:r>
            <a:r>
              <a:rPr lang="de-CH" dirty="0" err="1" smtClean="0"/>
              <a:t>know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smtClean="0"/>
              <a:t>)</a:t>
            </a:r>
            <a:endParaRPr lang="de-CH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6</a:t>
            </a:fld>
            <a:endParaRPr lang="de-CH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Terminology</a:t>
            </a:r>
            <a:r>
              <a:rPr lang="de-CH" dirty="0" smtClean="0"/>
              <a:t> of Spring </a:t>
            </a:r>
            <a:r>
              <a:rPr lang="de-CH" dirty="0" err="1" smtClean="0"/>
              <a:t>Batch</a:t>
            </a:r>
            <a:r>
              <a:rPr lang="de-CH" dirty="0" smtClean="0"/>
              <a:t> </a:t>
            </a:r>
            <a:r>
              <a:rPr lang="de-CH" dirty="0" err="1" smtClean="0"/>
              <a:t>jobs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7</a:t>
            </a:fld>
            <a:endParaRPr lang="de-CH" noProof="0"/>
          </a:p>
        </p:txBody>
      </p:sp>
      <p:sp>
        <p:nvSpPr>
          <p:cNvPr id="7" name="Abgerundetes Rechteck 7"/>
          <p:cNvSpPr/>
          <p:nvPr/>
        </p:nvSpPr>
        <p:spPr>
          <a:xfrm>
            <a:off x="322779" y="1215253"/>
            <a:ext cx="2166263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2">
                    <a:lumMod val="10000"/>
                  </a:schemeClr>
                </a:solidFill>
              </a:rPr>
              <a:t>Job</a:t>
            </a:r>
          </a:p>
        </p:txBody>
      </p:sp>
      <p:sp>
        <p:nvSpPr>
          <p:cNvPr id="8" name="Abgerundetes Rechteck 8"/>
          <p:cNvSpPr/>
          <p:nvPr/>
        </p:nvSpPr>
        <p:spPr>
          <a:xfrm>
            <a:off x="322779" y="2444903"/>
            <a:ext cx="2166263" cy="66523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2">
                    <a:lumMod val="10000"/>
                  </a:schemeClr>
                </a:solidFill>
              </a:rPr>
              <a:t>Job Instance</a:t>
            </a:r>
          </a:p>
        </p:txBody>
      </p:sp>
      <p:sp>
        <p:nvSpPr>
          <p:cNvPr id="9" name="Abgerundetes Rechteck 9"/>
          <p:cNvSpPr/>
          <p:nvPr/>
        </p:nvSpPr>
        <p:spPr>
          <a:xfrm>
            <a:off x="322779" y="3628253"/>
            <a:ext cx="2166263" cy="66523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>
                    <a:lumMod val="10000"/>
                  </a:schemeClr>
                </a:solidFill>
              </a:rPr>
              <a:t>Job </a:t>
            </a:r>
            <a:r>
              <a:rPr lang="de-DE" dirty="0" err="1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Gerade Verbindung mit Pfeil 11"/>
          <p:cNvCxnSpPr>
            <a:stCxn id="8" idx="2"/>
            <a:endCxn id="9" idx="0"/>
          </p:cNvCxnSpPr>
          <p:nvPr/>
        </p:nvCxnSpPr>
        <p:spPr>
          <a:xfrm>
            <a:off x="1405911" y="3110140"/>
            <a:ext cx="0" cy="518113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2"/>
          <p:cNvSpPr/>
          <p:nvPr/>
        </p:nvSpPr>
        <p:spPr>
          <a:xfrm>
            <a:off x="4086500" y="1215253"/>
            <a:ext cx="2166263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2">
                    <a:lumMod val="10000"/>
                  </a:schemeClr>
                </a:solidFill>
              </a:rPr>
              <a:t>Step</a:t>
            </a:r>
            <a:endParaRPr lang="de-D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Abgerundetes Rechteck 13"/>
          <p:cNvSpPr/>
          <p:nvPr/>
        </p:nvSpPr>
        <p:spPr>
          <a:xfrm>
            <a:off x="4086500" y="3628253"/>
            <a:ext cx="2166263" cy="66523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Gerade Verbindung mit Pfeil 15"/>
          <p:cNvCxnSpPr/>
          <p:nvPr/>
        </p:nvCxnSpPr>
        <p:spPr>
          <a:xfrm>
            <a:off x="5169631" y="1880490"/>
            <a:ext cx="0" cy="1747763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9"/>
          <p:cNvCxnSpPr>
            <a:stCxn id="7" idx="3"/>
            <a:endCxn id="12" idx="1"/>
          </p:cNvCxnSpPr>
          <p:nvPr/>
        </p:nvCxnSpPr>
        <p:spPr>
          <a:xfrm>
            <a:off x="2489042" y="1547872"/>
            <a:ext cx="1597458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21"/>
          <p:cNvCxnSpPr>
            <a:stCxn id="9" idx="3"/>
            <a:endCxn id="13" idx="1"/>
          </p:cNvCxnSpPr>
          <p:nvPr/>
        </p:nvCxnSpPr>
        <p:spPr>
          <a:xfrm>
            <a:off x="2489042" y="3960872"/>
            <a:ext cx="1597458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22"/>
          <p:cNvSpPr txBox="1"/>
          <p:nvPr/>
        </p:nvSpPr>
        <p:spPr>
          <a:xfrm>
            <a:off x="3867881" y="1226130"/>
            <a:ext cx="2413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b="0" dirty="0">
                <a:solidFill>
                  <a:schemeClr val="bg2">
                    <a:lumMod val="10000"/>
                  </a:schemeClr>
                </a:solidFill>
              </a:rPr>
              <a:t>*</a:t>
            </a:r>
          </a:p>
        </p:txBody>
      </p:sp>
      <p:sp>
        <p:nvSpPr>
          <p:cNvPr id="19" name="Textfeld 23"/>
          <p:cNvSpPr txBox="1"/>
          <p:nvPr/>
        </p:nvSpPr>
        <p:spPr>
          <a:xfrm>
            <a:off x="5214081" y="3321630"/>
            <a:ext cx="2413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b="0" dirty="0">
                <a:solidFill>
                  <a:schemeClr val="bg2">
                    <a:lumMod val="10000"/>
                  </a:schemeClr>
                </a:solidFill>
              </a:rPr>
              <a:t>*</a:t>
            </a:r>
          </a:p>
        </p:txBody>
      </p:sp>
      <p:sp>
        <p:nvSpPr>
          <p:cNvPr id="20" name="Textfeld 24"/>
          <p:cNvSpPr txBox="1"/>
          <p:nvPr/>
        </p:nvSpPr>
        <p:spPr>
          <a:xfrm>
            <a:off x="3867881" y="3689930"/>
            <a:ext cx="2413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b="0" dirty="0">
                <a:solidFill>
                  <a:schemeClr val="bg2">
                    <a:lumMod val="10000"/>
                  </a:schemeClr>
                </a:solidFill>
              </a:rPr>
              <a:t>*</a:t>
            </a:r>
          </a:p>
        </p:txBody>
      </p:sp>
      <p:sp>
        <p:nvSpPr>
          <p:cNvPr id="21" name="Textfeld 25"/>
          <p:cNvSpPr txBox="1"/>
          <p:nvPr/>
        </p:nvSpPr>
        <p:spPr>
          <a:xfrm>
            <a:off x="1483321" y="3321630"/>
            <a:ext cx="2413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b="0" dirty="0">
                <a:solidFill>
                  <a:schemeClr val="bg2">
                    <a:lumMod val="10000"/>
                  </a:schemeClr>
                </a:solidFill>
              </a:rPr>
              <a:t>*</a:t>
            </a:r>
          </a:p>
        </p:txBody>
      </p:sp>
      <p:sp>
        <p:nvSpPr>
          <p:cNvPr id="22" name="Textfeld 26"/>
          <p:cNvSpPr txBox="1"/>
          <p:nvPr/>
        </p:nvSpPr>
        <p:spPr>
          <a:xfrm>
            <a:off x="1483321" y="2127830"/>
            <a:ext cx="2413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b="0" dirty="0">
                <a:solidFill>
                  <a:schemeClr val="bg2">
                    <a:lumMod val="10000"/>
                  </a:schemeClr>
                </a:solidFill>
              </a:rPr>
              <a:t>*</a:t>
            </a:r>
          </a:p>
        </p:txBody>
      </p:sp>
      <p:sp>
        <p:nvSpPr>
          <p:cNvPr id="23" name="Abgerundetes Rechteck 27"/>
          <p:cNvSpPr/>
          <p:nvPr/>
        </p:nvSpPr>
        <p:spPr>
          <a:xfrm>
            <a:off x="322779" y="4872853"/>
            <a:ext cx="2166263" cy="66523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2">
                    <a:lumMod val="10000"/>
                  </a:schemeClr>
                </a:solidFill>
              </a:rPr>
              <a:t>Job </a:t>
            </a:r>
            <a:r>
              <a:rPr lang="de-DE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endParaRPr lang="de-DE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Abgerundetes Rechteck 28"/>
          <p:cNvSpPr/>
          <p:nvPr/>
        </p:nvSpPr>
        <p:spPr>
          <a:xfrm>
            <a:off x="4086500" y="4872853"/>
            <a:ext cx="2166263" cy="66523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2">
                    <a:lumMod val="10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2">
                    <a:lumMod val="10000"/>
                  </a:schemeClr>
                </a:solidFill>
              </a:rPr>
              <a:t>Execution</a:t>
            </a:r>
            <a:endParaRPr lang="de-DE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de-DE" dirty="0" err="1" smtClean="0">
                <a:solidFill>
                  <a:schemeClr val="bg2">
                    <a:lumMod val="10000"/>
                  </a:schemeClr>
                </a:solidFill>
              </a:rPr>
              <a:t>Context</a:t>
            </a:r>
            <a:endParaRPr lang="de-DE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5" name="Gerade Verbindung mit Pfeil 30"/>
          <p:cNvCxnSpPr>
            <a:stCxn id="9" idx="2"/>
            <a:endCxn id="23" idx="0"/>
          </p:cNvCxnSpPr>
          <p:nvPr/>
        </p:nvCxnSpPr>
        <p:spPr>
          <a:xfrm>
            <a:off x="1405911" y="4293490"/>
            <a:ext cx="0" cy="579363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32"/>
          <p:cNvCxnSpPr>
            <a:endCxn id="24" idx="0"/>
          </p:cNvCxnSpPr>
          <p:nvPr/>
        </p:nvCxnSpPr>
        <p:spPr>
          <a:xfrm>
            <a:off x="5169631" y="4293490"/>
            <a:ext cx="1" cy="579363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1"/>
          <p:cNvCxnSpPr>
            <a:stCxn id="7" idx="2"/>
            <a:endCxn id="8" idx="0"/>
          </p:cNvCxnSpPr>
          <p:nvPr/>
        </p:nvCxnSpPr>
        <p:spPr>
          <a:xfrm>
            <a:off x="1405911" y="1880490"/>
            <a:ext cx="0" cy="564413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19"/>
          <p:cNvCxnSpPr>
            <a:stCxn id="8" idx="3"/>
            <a:endCxn id="33" idx="1"/>
          </p:cNvCxnSpPr>
          <p:nvPr/>
        </p:nvCxnSpPr>
        <p:spPr>
          <a:xfrm>
            <a:off x="2489042" y="2777522"/>
            <a:ext cx="266330" cy="192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22"/>
          <p:cNvSpPr txBox="1"/>
          <p:nvPr/>
        </p:nvSpPr>
        <p:spPr>
          <a:xfrm>
            <a:off x="2573468" y="2512852"/>
            <a:ext cx="2413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defRPr sz="1200" b="1">
                <a:solidFill>
                  <a:srgbClr val="C2C2C2"/>
                </a:solidFill>
              </a:defRPr>
            </a:lvl1pPr>
          </a:lstStyle>
          <a:p>
            <a:pPr algn="ctr"/>
            <a:r>
              <a:rPr lang="de-DE" sz="1800" b="0" dirty="0">
                <a:solidFill>
                  <a:schemeClr val="bg2">
                    <a:lumMod val="10000"/>
                  </a:schemeClr>
                </a:solidFill>
              </a:rPr>
              <a:t>*</a:t>
            </a:r>
          </a:p>
        </p:txBody>
      </p:sp>
      <p:sp>
        <p:nvSpPr>
          <p:cNvPr id="33" name="Abgerundetes Rechteck 8"/>
          <p:cNvSpPr/>
          <p:nvPr/>
        </p:nvSpPr>
        <p:spPr>
          <a:xfrm>
            <a:off x="2755372" y="2446831"/>
            <a:ext cx="2166263" cy="66523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2">
                    <a:lumMod val="10000"/>
                  </a:schemeClr>
                </a:solidFill>
              </a:rPr>
              <a:t>Job Parameter</a:t>
            </a:r>
          </a:p>
        </p:txBody>
      </p:sp>
      <p:sp>
        <p:nvSpPr>
          <p:cNvPr id="35" name="Abgerundetes Rechteck 12"/>
          <p:cNvSpPr/>
          <p:nvPr/>
        </p:nvSpPr>
        <p:spPr>
          <a:xfrm>
            <a:off x="6634858" y="1217183"/>
            <a:ext cx="2166263" cy="6652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2">
                    <a:lumMod val="10000"/>
                  </a:schemeClr>
                </a:solidFill>
              </a:rPr>
              <a:t>Tasklet</a:t>
            </a:r>
            <a:endParaRPr lang="de-DE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6" name="Gerade Verbindung mit Pfeil 19"/>
          <p:cNvCxnSpPr>
            <a:stCxn id="12" idx="3"/>
            <a:endCxn id="35" idx="1"/>
          </p:cNvCxnSpPr>
          <p:nvPr/>
        </p:nvCxnSpPr>
        <p:spPr>
          <a:xfrm>
            <a:off x="6252763" y="1547872"/>
            <a:ext cx="382095" cy="193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Requirements and Topics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June 24th, 2014</a:t>
            </a:r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Lessons Learned out of a real life banking system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12A9A-6308-4134-A377-495A53BEA6E7}" type="slidenum">
              <a:rPr lang="de-DE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66529" y="1967947"/>
          <a:ext cx="8239539" cy="234563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hevron 10"/>
          <p:cNvSpPr/>
          <p:nvPr/>
        </p:nvSpPr>
        <p:spPr>
          <a:xfrm>
            <a:off x="2464213" y="2581155"/>
            <a:ext cx="2392390" cy="1130385"/>
          </a:xfrm>
          <a:prstGeom prst="chevron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01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Requirement</a:t>
            </a:r>
            <a:r>
              <a:rPr lang="de-CH" dirty="0" smtClean="0"/>
              <a:t>: Performance</a:t>
            </a:r>
            <a:endParaRPr lang="de-CH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60000" y="3217762"/>
            <a:ext cx="8432302" cy="2544862"/>
          </a:xfrm>
        </p:spPr>
        <p:txBody>
          <a:bodyPr/>
          <a:lstStyle/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parallelized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on multiple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threads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order of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execution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matters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(in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case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partitioning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number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of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threads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can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be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changed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before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or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after</a:t>
            </a:r>
            <a:r>
              <a:rPr lang="de-CH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dirty="0" err="1" smtClean="0">
                <a:solidFill>
                  <a:schemeClr val="tx1">
                    <a:lumMod val="50000"/>
                  </a:schemeClr>
                </a:solidFill>
              </a:rPr>
              <a:t>execution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CH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None/>
            </a:pPr>
            <a:endParaRPr lang="de-CH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CH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June 24th, 2014</a:t>
            </a:r>
            <a:endParaRPr lang="de-CH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smtClean="0"/>
              <a:t>Lessons Learned out of a real life banking system</a:t>
            </a:r>
            <a:endParaRPr lang="de-CH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CH" noProof="0" smtClean="0"/>
              <a:pPr>
                <a:defRPr/>
              </a:pPr>
              <a:t>9</a:t>
            </a:fld>
            <a:endParaRPr lang="de-CH" noProof="0"/>
          </a:p>
        </p:txBody>
      </p:sp>
      <p:sp>
        <p:nvSpPr>
          <p:cNvPr id="6" name="Rounded Rectangle 5"/>
          <p:cNvSpPr/>
          <p:nvPr/>
        </p:nvSpPr>
        <p:spPr>
          <a:xfrm>
            <a:off x="2444203" y="1841148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Control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load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4247" y="1844461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Deactivate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90922" y="184446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Inter-job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dependencies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0724" y="1844475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Trigger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jobs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40885" y="814199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Reprocess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failed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items</a:t>
            </a:r>
            <a:endParaRPr lang="de-CH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4234" y="824076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Gather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detailed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job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information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17566" y="814122"/>
            <a:ext cx="2058203" cy="930329"/>
          </a:xfrm>
          <a:prstGeom prst="round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Summary</a:t>
            </a:r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50000"/>
                  </a:schemeClr>
                </a:solidFill>
              </a:rPr>
              <a:t>mail</a:t>
            </a:r>
            <a:endParaRPr lang="de-CH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7449" y="807527"/>
            <a:ext cx="2058203" cy="930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>
                    <a:lumMod val="50000"/>
                  </a:schemeClr>
                </a:solidFill>
              </a:rPr>
              <a:t>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VD_PPT_Template_v2_EN-3">
  <a:themeElements>
    <a:clrScheme name="Trivadis">
      <a:dk1>
        <a:srgbClr val="636466"/>
      </a:dk1>
      <a:lt1>
        <a:srgbClr val="FFFFFF"/>
      </a:lt1>
      <a:dk2>
        <a:srgbClr val="9D9D9D"/>
      </a:dk2>
      <a:lt2>
        <a:srgbClr val="E4E4E4"/>
      </a:lt2>
      <a:accent1>
        <a:srgbClr val="C2C2C2"/>
      </a:accent1>
      <a:accent2>
        <a:srgbClr val="ED1C2E"/>
      </a:accent2>
      <a:accent3>
        <a:srgbClr val="FFCC29"/>
      </a:accent3>
      <a:accent4>
        <a:srgbClr val="A1BE24"/>
      </a:accent4>
      <a:accent5>
        <a:srgbClr val="3991BD"/>
      </a:accent5>
      <a:accent6>
        <a:srgbClr val="5B3292"/>
      </a:accent6>
      <a:hlink>
        <a:srgbClr val="3991BD"/>
      </a:hlink>
      <a:folHlink>
        <a:srgbClr val="A8A8A8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TVD_PPT_Template_v2_EN-3</Template>
  <TotalTime>70</TotalTime>
  <Words>4303</Words>
  <Application>Microsoft Macintosh PowerPoint</Application>
  <PresentationFormat>On-screen Show (4:3)</PresentationFormat>
  <Paragraphs>1124</Paragraphs>
  <Slides>48</Slides>
  <Notes>48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TVD_PPT_Template_v2_EN-3</vt:lpstr>
      <vt:lpstr>Spring Batch</vt:lpstr>
      <vt:lpstr>About us</vt:lpstr>
      <vt:lpstr>AGENDA</vt:lpstr>
      <vt:lpstr>Initial position</vt:lpstr>
      <vt:lpstr>Initial and target system context</vt:lpstr>
      <vt:lpstr>Why we used Spring Batch?</vt:lpstr>
      <vt:lpstr>Terminology of Spring Batch jobs</vt:lpstr>
      <vt:lpstr>Requirements and Topics</vt:lpstr>
      <vt:lpstr>Requirement: Performance</vt:lpstr>
      <vt:lpstr>Requirement: Reprocess failed items</vt:lpstr>
      <vt:lpstr>Requirement: Summary mail</vt:lpstr>
      <vt:lpstr>Requirement: Gather detailed job information</vt:lpstr>
      <vt:lpstr>Requirement: Trigger jobs</vt:lpstr>
      <vt:lpstr>Requirement: Control load</vt:lpstr>
      <vt:lpstr>Requirement: Deactivate jobs</vt:lpstr>
      <vt:lpstr>Requirement: Inter-job dependencies</vt:lpstr>
      <vt:lpstr>Requirements grouped into five different topics</vt:lpstr>
      <vt:lpstr>Lessons learned</vt:lpstr>
      <vt:lpstr>Topics we will cover</vt:lpstr>
      <vt:lpstr>Sourcing</vt:lpstr>
      <vt:lpstr>Load data into staging table</vt:lpstr>
      <vt:lpstr>Allows partitioning, single record execution</vt:lpstr>
      <vt:lpstr>Job Control</vt:lpstr>
      <vt:lpstr>Simplest way of triggering a job</vt:lpstr>
      <vt:lpstr>Persist job launch requests into database</vt:lpstr>
      <vt:lpstr>Partitioning</vt:lpstr>
      <vt:lpstr>Performance</vt:lpstr>
      <vt:lpstr>Partitioning overview</vt:lpstr>
      <vt:lpstr>Partitioning detail</vt:lpstr>
      <vt:lpstr>Characteristics of data</vt:lpstr>
      <vt:lpstr>Partitioning detail – Spring Batch Admin</vt:lpstr>
      <vt:lpstr>Performance – Reader / Processor / Writer</vt:lpstr>
      <vt:lpstr>Performance</vt:lpstr>
      <vt:lpstr>Error Handling</vt:lpstr>
      <vt:lpstr>Restartability</vt:lpstr>
      <vt:lpstr>Restartability configuration</vt:lpstr>
      <vt:lpstr>Item based error handling </vt:lpstr>
      <vt:lpstr>Monitoring</vt:lpstr>
      <vt:lpstr>Monitoring – Spring Batch Admin</vt:lpstr>
      <vt:lpstr>Monitoring – logging to a database</vt:lpstr>
      <vt:lpstr>Monitoring - Mail</vt:lpstr>
      <vt:lpstr>Tracing – Explain plan</vt:lpstr>
      <vt:lpstr>Monitoring / Tracing summary</vt:lpstr>
      <vt:lpstr>Conclusion</vt:lpstr>
      <vt:lpstr>Things to think about – Framework evaluation</vt:lpstr>
      <vt:lpstr>Things to think about – Monolitic vs. Modular</vt:lpstr>
      <vt:lpstr>Things to think about – Caching</vt:lpstr>
      <vt:lpstr>Slide 48</vt:lpstr>
    </vt:vector>
  </TitlesOfParts>
  <Company>Trivadis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els</dc:creator>
  <cp:lastModifiedBy>Raffael Schmid</cp:lastModifiedBy>
  <cp:revision>1423</cp:revision>
  <cp:lastPrinted>2013-12-02T19:49:20Z</cp:lastPrinted>
  <dcterms:created xsi:type="dcterms:W3CDTF">2014-06-24T14:49:54Z</dcterms:created>
  <dcterms:modified xsi:type="dcterms:W3CDTF">2014-06-24T15:19:28Z</dcterms:modified>
</cp:coreProperties>
</file>