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262" r:id="rId3"/>
    <p:sldId id="31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5" r:id="rId21"/>
    <p:sldId id="275" r:id="rId22"/>
    <p:sldId id="292" r:id="rId23"/>
    <p:sldId id="293" r:id="rId24"/>
    <p:sldId id="274" r:id="rId25"/>
    <p:sldId id="273" r:id="rId26"/>
    <p:sldId id="284" r:id="rId27"/>
    <p:sldId id="318" r:id="rId28"/>
    <p:sldId id="276" r:id="rId29"/>
    <p:sldId id="319" r:id="rId30"/>
    <p:sldId id="280" r:id="rId31"/>
    <p:sldId id="285" r:id="rId32"/>
    <p:sldId id="316" r:id="rId33"/>
    <p:sldId id="286" r:id="rId34"/>
    <p:sldId id="289" r:id="rId35"/>
    <p:sldId id="290" r:id="rId36"/>
    <p:sldId id="288" r:id="rId37"/>
    <p:sldId id="320" r:id="rId38"/>
    <p:sldId id="314" r:id="rId39"/>
    <p:sldId id="269" r:id="rId40"/>
    <p:sldId id="287" r:id="rId41"/>
  </p:sldIdLst>
  <p:sldSz cx="9144000" cy="6858000" type="screen4x3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7888A"/>
    <a:srgbClr val="5353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74353" autoAdjust="0"/>
  </p:normalViewPr>
  <p:slideViewPr>
    <p:cSldViewPr snapToGrid="0">
      <p:cViewPr>
        <p:scale>
          <a:sx n="100" d="100"/>
          <a:sy n="100" d="100"/>
        </p:scale>
        <p:origin x="-78" y="30"/>
      </p:cViewPr>
      <p:guideLst>
        <p:guide orient="horz" pos="3630"/>
        <p:guide orient="horz" pos="888"/>
        <p:guide pos="5552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6" d="100"/>
          <a:sy n="46" d="100"/>
        </p:scale>
        <p:origin x="-1956" y="-102"/>
      </p:cViewPr>
      <p:guideLst>
        <p:guide orient="horz" pos="3143"/>
        <p:guide pos="215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FD9C2-91C6-F142-A3D4-FD012583B775}" type="doc">
      <dgm:prSet loTypeId="urn:microsoft.com/office/officeart/2005/8/layout/radial4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22EDC5D7-B635-624F-BE71-AD21A151BDAA}">
      <dgm:prSet phldrT="[Text]" custT="1"/>
      <dgm:spPr/>
      <dgm:t>
        <a:bodyPr/>
        <a:lstStyle/>
        <a:p>
          <a:r>
            <a:rPr lang="de-DE" sz="2400" dirty="0" smtClean="0"/>
            <a:t>Spring Batch Admin</a:t>
          </a:r>
          <a:endParaRPr lang="de-DE" sz="2400" dirty="0"/>
        </a:p>
      </dgm:t>
    </dgm:pt>
    <dgm:pt modelId="{0E813EF0-A427-7445-8698-EF9B1FFD455C}" type="parTrans" cxnId="{37AE781D-6F13-6344-B2E8-BA1E7BA9F947}">
      <dgm:prSet/>
      <dgm:spPr/>
      <dgm:t>
        <a:bodyPr/>
        <a:lstStyle/>
        <a:p>
          <a:endParaRPr lang="de-DE"/>
        </a:p>
      </dgm:t>
    </dgm:pt>
    <dgm:pt modelId="{2F294E29-107F-DF41-BAD8-ABF68F088154}" type="sibTrans" cxnId="{37AE781D-6F13-6344-B2E8-BA1E7BA9F947}">
      <dgm:prSet/>
      <dgm:spPr/>
      <dgm:t>
        <a:bodyPr/>
        <a:lstStyle/>
        <a:p>
          <a:endParaRPr lang="de-DE"/>
        </a:p>
      </dgm:t>
    </dgm:pt>
    <dgm:pt modelId="{AA337045-2E7F-B64A-A53E-6CA3998A3E4D}">
      <dgm:prSet phldrT="[Text]"/>
      <dgm:spPr/>
      <dgm:t>
        <a:bodyPr/>
        <a:lstStyle/>
        <a:p>
          <a:r>
            <a:rPr lang="de-DE" dirty="0" err="1" smtClean="0"/>
            <a:t>Execution</a:t>
          </a:r>
          <a:r>
            <a:rPr lang="de-DE" dirty="0" smtClean="0"/>
            <a:t> Environment</a:t>
          </a:r>
          <a:endParaRPr lang="de-DE" dirty="0"/>
        </a:p>
      </dgm:t>
    </dgm:pt>
    <dgm:pt modelId="{A3719C38-A401-4946-9230-2672EC045351}" type="parTrans" cxnId="{F3DFEAA4-F97C-F44B-98EA-F716C630BA98}">
      <dgm:prSet/>
      <dgm:spPr/>
      <dgm:t>
        <a:bodyPr/>
        <a:lstStyle/>
        <a:p>
          <a:endParaRPr lang="de-DE"/>
        </a:p>
      </dgm:t>
    </dgm:pt>
    <dgm:pt modelId="{7D90AE50-9775-EA4E-87B3-D6E3EE432F36}" type="sibTrans" cxnId="{F3DFEAA4-F97C-F44B-98EA-F716C630BA98}">
      <dgm:prSet/>
      <dgm:spPr/>
      <dgm:t>
        <a:bodyPr/>
        <a:lstStyle/>
        <a:p>
          <a:endParaRPr lang="de-DE"/>
        </a:p>
      </dgm:t>
    </dgm:pt>
    <dgm:pt modelId="{4F5AE518-7E0B-7543-86A3-C0FBE3067384}">
      <dgm:prSet phldrT="[Text]"/>
      <dgm:spPr/>
      <dgm:t>
        <a:bodyPr/>
        <a:lstStyle/>
        <a:p>
          <a:r>
            <a:rPr lang="de-DE" dirty="0" smtClean="0"/>
            <a:t>Start, </a:t>
          </a:r>
          <a:r>
            <a:rPr lang="de-DE" dirty="0" err="1" smtClean="0"/>
            <a:t>restart</a:t>
          </a:r>
          <a:r>
            <a:rPr lang="de-DE" dirty="0" smtClean="0"/>
            <a:t>, </a:t>
          </a:r>
          <a:r>
            <a:rPr lang="de-DE" dirty="0" err="1" smtClean="0"/>
            <a:t>stop</a:t>
          </a:r>
          <a:r>
            <a:rPr lang="de-DE" dirty="0" smtClean="0"/>
            <a:t> Jobs</a:t>
          </a:r>
          <a:endParaRPr lang="de-DE" dirty="0"/>
        </a:p>
      </dgm:t>
    </dgm:pt>
    <dgm:pt modelId="{9C62582D-03A9-3D49-AF47-EDEB661DCACB}" type="parTrans" cxnId="{2CAAADD6-A96C-D44A-A0B7-597ECBE816A7}">
      <dgm:prSet/>
      <dgm:spPr/>
      <dgm:t>
        <a:bodyPr/>
        <a:lstStyle/>
        <a:p>
          <a:endParaRPr lang="de-DE"/>
        </a:p>
      </dgm:t>
    </dgm:pt>
    <dgm:pt modelId="{45195D11-72A2-7F44-B420-0131CFC5D7C1}" type="sibTrans" cxnId="{2CAAADD6-A96C-D44A-A0B7-597ECBE816A7}">
      <dgm:prSet/>
      <dgm:spPr/>
      <dgm:t>
        <a:bodyPr/>
        <a:lstStyle/>
        <a:p>
          <a:endParaRPr lang="de-DE"/>
        </a:p>
      </dgm:t>
    </dgm:pt>
    <dgm:pt modelId="{705A6298-A1CF-2848-B9F8-977DE178E0B8}">
      <dgm:prSet phldrT="[Text]"/>
      <dgm:spPr/>
      <dgm:t>
        <a:bodyPr/>
        <a:lstStyle/>
        <a:p>
          <a:r>
            <a:rPr lang="de-DE" dirty="0" err="1" smtClean="0"/>
            <a:t>Inspect</a:t>
          </a:r>
          <a:r>
            <a:rPr lang="de-DE" dirty="0" smtClean="0"/>
            <a:t> Jobs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Executions</a:t>
          </a:r>
          <a:endParaRPr lang="de-DE" dirty="0"/>
        </a:p>
      </dgm:t>
    </dgm:pt>
    <dgm:pt modelId="{53718E8C-5175-EF4F-A348-73F93FD730F3}" type="parTrans" cxnId="{6956D0D1-FFF7-0C45-BF8F-DC7951ADB2FE}">
      <dgm:prSet/>
      <dgm:spPr/>
      <dgm:t>
        <a:bodyPr/>
        <a:lstStyle/>
        <a:p>
          <a:endParaRPr lang="de-DE"/>
        </a:p>
      </dgm:t>
    </dgm:pt>
    <dgm:pt modelId="{437AC219-C2BD-5D45-8444-1756500C43A7}" type="sibTrans" cxnId="{6956D0D1-FFF7-0C45-BF8F-DC7951ADB2FE}">
      <dgm:prSet/>
      <dgm:spPr/>
      <dgm:t>
        <a:bodyPr/>
        <a:lstStyle/>
        <a:p>
          <a:endParaRPr lang="de-DE"/>
        </a:p>
      </dgm:t>
    </dgm:pt>
    <dgm:pt modelId="{8839FBEC-EBB7-9D47-BDF7-021F0E64D9DE}">
      <dgm:prSet phldrT="[Text]"/>
      <dgm:spPr/>
      <dgm:t>
        <a:bodyPr/>
        <a:lstStyle/>
        <a:p>
          <a:r>
            <a:rPr lang="de-DE" dirty="0" err="1" smtClean="0"/>
            <a:t>Configuration</a:t>
          </a:r>
          <a:r>
            <a:rPr lang="de-DE" dirty="0" smtClean="0"/>
            <a:t> Upload</a:t>
          </a:r>
          <a:endParaRPr lang="de-DE" dirty="0"/>
        </a:p>
      </dgm:t>
    </dgm:pt>
    <dgm:pt modelId="{255D9C91-C3EC-A045-86C6-3CB3418176ED}" type="parTrans" cxnId="{336715CF-71E5-2D43-B4A3-0F4EEDAA51CE}">
      <dgm:prSet/>
      <dgm:spPr/>
      <dgm:t>
        <a:bodyPr/>
        <a:lstStyle/>
        <a:p>
          <a:endParaRPr lang="de-DE"/>
        </a:p>
      </dgm:t>
    </dgm:pt>
    <dgm:pt modelId="{90AF3884-F7E8-904A-B64B-EF921CB8FFC6}" type="sibTrans" cxnId="{336715CF-71E5-2D43-B4A3-0F4EEDAA51CE}">
      <dgm:prSet/>
      <dgm:spPr/>
      <dgm:t>
        <a:bodyPr/>
        <a:lstStyle/>
        <a:p>
          <a:endParaRPr lang="de-DE"/>
        </a:p>
      </dgm:t>
    </dgm:pt>
    <dgm:pt modelId="{C0590741-9FC4-BE4B-8692-1FC71D78A087}">
      <dgm:prSet phldrT="[Text]"/>
      <dgm:spPr/>
      <dgm:t>
        <a:bodyPr/>
        <a:lstStyle/>
        <a:p>
          <a:r>
            <a:rPr lang="de-DE" dirty="0" smtClean="0"/>
            <a:t>Data </a:t>
          </a:r>
          <a:r>
            <a:rPr lang="de-DE" dirty="0" err="1" smtClean="0"/>
            <a:t>upload</a:t>
          </a:r>
          <a:endParaRPr lang="de-DE" dirty="0"/>
        </a:p>
      </dgm:t>
    </dgm:pt>
    <dgm:pt modelId="{2A826890-977E-3648-A50A-10880364D17E}" type="parTrans" cxnId="{11EFCA3D-EB7E-6042-8135-ED9027184319}">
      <dgm:prSet/>
      <dgm:spPr/>
      <dgm:t>
        <a:bodyPr/>
        <a:lstStyle/>
        <a:p>
          <a:endParaRPr lang="de-DE"/>
        </a:p>
      </dgm:t>
    </dgm:pt>
    <dgm:pt modelId="{C8419549-6C4F-F547-B7F3-8F2DC056A289}" type="sibTrans" cxnId="{11EFCA3D-EB7E-6042-8135-ED9027184319}">
      <dgm:prSet/>
      <dgm:spPr/>
      <dgm:t>
        <a:bodyPr/>
        <a:lstStyle/>
        <a:p>
          <a:endParaRPr lang="de-DE"/>
        </a:p>
      </dgm:t>
    </dgm:pt>
    <dgm:pt modelId="{726007F2-364A-044A-B01D-C75566CE174F}">
      <dgm:prSet phldrT="[Text]"/>
      <dgm:spPr/>
      <dgm:t>
        <a:bodyPr/>
        <a:lstStyle/>
        <a:p>
          <a:r>
            <a:rPr lang="de-DE" dirty="0" smtClean="0"/>
            <a:t>JMX</a:t>
          </a:r>
          <a:endParaRPr lang="de-DE" dirty="0"/>
        </a:p>
      </dgm:t>
    </dgm:pt>
    <dgm:pt modelId="{9E3B5F47-8FAB-ED4D-B42E-1C8E974D5320}" type="parTrans" cxnId="{4101FC19-D17A-AE48-A26A-0B8F54B106AA}">
      <dgm:prSet/>
      <dgm:spPr/>
      <dgm:t>
        <a:bodyPr/>
        <a:lstStyle/>
        <a:p>
          <a:endParaRPr lang="de-DE"/>
        </a:p>
      </dgm:t>
    </dgm:pt>
    <dgm:pt modelId="{86A5FD44-CDF7-514D-B25E-9652C9AFE332}" type="sibTrans" cxnId="{4101FC19-D17A-AE48-A26A-0B8F54B106AA}">
      <dgm:prSet/>
      <dgm:spPr/>
      <dgm:t>
        <a:bodyPr/>
        <a:lstStyle/>
        <a:p>
          <a:endParaRPr lang="de-DE"/>
        </a:p>
      </dgm:t>
    </dgm:pt>
    <dgm:pt modelId="{D08F9125-0DBC-EA43-894D-EA39AF040D64}">
      <dgm:prSet phldrT="[Text]"/>
      <dgm:spPr/>
      <dgm:t>
        <a:bodyPr/>
        <a:lstStyle/>
        <a:p>
          <a:endParaRPr lang="de-DE" dirty="0"/>
        </a:p>
      </dgm:t>
    </dgm:pt>
    <dgm:pt modelId="{1450FBB1-DD73-DD44-8BC4-D3FE81F58AFC}" type="parTrans" cxnId="{931203C8-7049-6A49-ABFC-FB754D5FE74C}">
      <dgm:prSet/>
      <dgm:spPr/>
      <dgm:t>
        <a:bodyPr/>
        <a:lstStyle/>
        <a:p>
          <a:endParaRPr lang="de-DE"/>
        </a:p>
      </dgm:t>
    </dgm:pt>
    <dgm:pt modelId="{CD190E04-4813-A646-8378-9FC366ADDD48}" type="sibTrans" cxnId="{931203C8-7049-6A49-ABFC-FB754D5FE74C}">
      <dgm:prSet/>
      <dgm:spPr/>
      <dgm:t>
        <a:bodyPr/>
        <a:lstStyle/>
        <a:p>
          <a:endParaRPr lang="de-DE"/>
        </a:p>
      </dgm:t>
    </dgm:pt>
    <dgm:pt modelId="{99D74566-67E9-4A4E-B870-29C5E6FDDEB3}" type="pres">
      <dgm:prSet presAssocID="{E72FD9C2-91C6-F142-A3D4-FD012583B77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899EA-8054-1847-BDF8-6D913B320428}" type="pres">
      <dgm:prSet presAssocID="{22EDC5D7-B635-624F-BE71-AD21A151BDAA}" presName="centerShape" presStyleLbl="node0" presStyleIdx="0" presStyleCnt="1" custScaleX="78219" custScaleY="73935"/>
      <dgm:spPr/>
      <dgm:t>
        <a:bodyPr/>
        <a:lstStyle/>
        <a:p>
          <a:endParaRPr lang="en-US"/>
        </a:p>
      </dgm:t>
    </dgm:pt>
    <dgm:pt modelId="{02172E69-8EE9-8941-94A3-A86D0FB5084D}" type="pres">
      <dgm:prSet presAssocID="{A3719C38-A401-4946-9230-2672EC045351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AF2F4D54-A850-E548-A84A-8918C20A8ED2}" type="pres">
      <dgm:prSet presAssocID="{AA337045-2E7F-B64A-A53E-6CA3998A3E4D}" presName="node" presStyleLbl="node1" presStyleIdx="0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2FAB5F-21FE-224E-8D92-532E00DB3887}" type="pres">
      <dgm:prSet presAssocID="{9C62582D-03A9-3D49-AF47-EDEB661DCACB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6641073B-01D2-084A-ABFD-6631B31D121A}" type="pres">
      <dgm:prSet presAssocID="{4F5AE518-7E0B-7543-86A3-C0FBE3067384}" presName="node" presStyleLbl="node1" presStyleIdx="1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8FCA24-D64C-424C-876A-34E0E5983548}" type="pres">
      <dgm:prSet presAssocID="{53718E8C-5175-EF4F-A348-73F93FD730F3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B08EEDD3-487F-5146-83A6-D26C2AA0DBF6}" type="pres">
      <dgm:prSet presAssocID="{705A6298-A1CF-2848-B9F8-977DE178E0B8}" presName="node" presStyleLbl="node1" presStyleIdx="2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9664-1267-FC4C-A7B9-C16F0911D24D}" type="pres">
      <dgm:prSet presAssocID="{255D9C91-C3EC-A045-86C6-3CB3418176ED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C2E024E9-DA45-7449-8BB7-CC4DC16E1242}" type="pres">
      <dgm:prSet presAssocID="{8839FBEC-EBB7-9D47-BDF7-021F0E64D9DE}" presName="node" presStyleLbl="node1" presStyleIdx="3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15AAF2-8D1F-DA4B-ADE6-E257FC030A10}" type="pres">
      <dgm:prSet presAssocID="{2A826890-977E-3648-A50A-10880364D17E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32E428ED-A563-C247-A9FD-548C5C4C0675}" type="pres">
      <dgm:prSet presAssocID="{C0590741-9FC4-BE4B-8692-1FC71D78A087}" presName="node" presStyleLbl="node1" presStyleIdx="4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B2C0D-DA17-FA4F-ABD8-2EA4589FA828}" type="pres">
      <dgm:prSet presAssocID="{9E3B5F47-8FAB-ED4D-B42E-1C8E974D5320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E847DFDB-6B31-9946-95F1-33BEB72C8178}" type="pres">
      <dgm:prSet presAssocID="{726007F2-364A-044A-B01D-C75566CE174F}" presName="node" presStyleLbl="node1" presStyleIdx="5" presStyleCnt="6" custScaleX="105479" custScaleY="7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423C99-AA46-499A-B9A5-383CD389FE8B}" type="presOf" srcId="{2A826890-977E-3648-A50A-10880364D17E}" destId="{2315AAF2-8D1F-DA4B-ADE6-E257FC030A10}" srcOrd="0" destOrd="0" presId="urn:microsoft.com/office/officeart/2005/8/layout/radial4"/>
    <dgm:cxn modelId="{8C65078C-B99D-4D89-8CC1-35EC6ABD2DCD}" type="presOf" srcId="{9E3B5F47-8FAB-ED4D-B42E-1C8E974D5320}" destId="{C9FB2C0D-DA17-FA4F-ABD8-2EA4589FA828}" srcOrd="0" destOrd="0" presId="urn:microsoft.com/office/officeart/2005/8/layout/radial4"/>
    <dgm:cxn modelId="{FAE386D7-90BB-47B8-8F66-343441415901}" type="presOf" srcId="{4F5AE518-7E0B-7543-86A3-C0FBE3067384}" destId="{6641073B-01D2-084A-ABFD-6631B31D121A}" srcOrd="0" destOrd="0" presId="urn:microsoft.com/office/officeart/2005/8/layout/radial4"/>
    <dgm:cxn modelId="{0B2F2CBA-0869-4652-B367-399B7FB34ACC}" type="presOf" srcId="{255D9C91-C3EC-A045-86C6-3CB3418176ED}" destId="{0CBD9664-1267-FC4C-A7B9-C16F0911D24D}" srcOrd="0" destOrd="0" presId="urn:microsoft.com/office/officeart/2005/8/layout/radial4"/>
    <dgm:cxn modelId="{41D55F06-65BA-49D8-B0CD-4B8EB8D55A2D}" type="presOf" srcId="{705A6298-A1CF-2848-B9F8-977DE178E0B8}" destId="{B08EEDD3-487F-5146-83A6-D26C2AA0DBF6}" srcOrd="0" destOrd="0" presId="urn:microsoft.com/office/officeart/2005/8/layout/radial4"/>
    <dgm:cxn modelId="{2CAAADD6-A96C-D44A-A0B7-597ECBE816A7}" srcId="{22EDC5D7-B635-624F-BE71-AD21A151BDAA}" destId="{4F5AE518-7E0B-7543-86A3-C0FBE3067384}" srcOrd="1" destOrd="0" parTransId="{9C62582D-03A9-3D49-AF47-EDEB661DCACB}" sibTransId="{45195D11-72A2-7F44-B420-0131CFC5D7C1}"/>
    <dgm:cxn modelId="{9949F11C-9F33-4B4E-B5BD-43B83ED34A23}" type="presOf" srcId="{8839FBEC-EBB7-9D47-BDF7-021F0E64D9DE}" destId="{C2E024E9-DA45-7449-8BB7-CC4DC16E1242}" srcOrd="0" destOrd="0" presId="urn:microsoft.com/office/officeart/2005/8/layout/radial4"/>
    <dgm:cxn modelId="{7682D039-78A9-4FAD-A902-FA80AE548EAF}" type="presOf" srcId="{9C62582D-03A9-3D49-AF47-EDEB661DCACB}" destId="{4D2FAB5F-21FE-224E-8D92-532E00DB3887}" srcOrd="0" destOrd="0" presId="urn:microsoft.com/office/officeart/2005/8/layout/radial4"/>
    <dgm:cxn modelId="{71253E9D-1886-4FDC-8B1D-AE0A6E2BDCBA}" type="presOf" srcId="{A3719C38-A401-4946-9230-2672EC045351}" destId="{02172E69-8EE9-8941-94A3-A86D0FB5084D}" srcOrd="0" destOrd="0" presId="urn:microsoft.com/office/officeart/2005/8/layout/radial4"/>
    <dgm:cxn modelId="{336715CF-71E5-2D43-B4A3-0F4EEDAA51CE}" srcId="{22EDC5D7-B635-624F-BE71-AD21A151BDAA}" destId="{8839FBEC-EBB7-9D47-BDF7-021F0E64D9DE}" srcOrd="3" destOrd="0" parTransId="{255D9C91-C3EC-A045-86C6-3CB3418176ED}" sibTransId="{90AF3884-F7E8-904A-B64B-EF921CB8FFC6}"/>
    <dgm:cxn modelId="{11EFCA3D-EB7E-6042-8135-ED9027184319}" srcId="{22EDC5D7-B635-624F-BE71-AD21A151BDAA}" destId="{C0590741-9FC4-BE4B-8692-1FC71D78A087}" srcOrd="4" destOrd="0" parTransId="{2A826890-977E-3648-A50A-10880364D17E}" sibTransId="{C8419549-6C4F-F547-B7F3-8F2DC056A289}"/>
    <dgm:cxn modelId="{D91EA8BD-3DF0-4888-8C7D-FB164A45B1AF}" type="presOf" srcId="{22EDC5D7-B635-624F-BE71-AD21A151BDAA}" destId="{225899EA-8054-1847-BDF8-6D913B320428}" srcOrd="0" destOrd="0" presId="urn:microsoft.com/office/officeart/2005/8/layout/radial4"/>
    <dgm:cxn modelId="{6956D0D1-FFF7-0C45-BF8F-DC7951ADB2FE}" srcId="{22EDC5D7-B635-624F-BE71-AD21A151BDAA}" destId="{705A6298-A1CF-2848-B9F8-977DE178E0B8}" srcOrd="2" destOrd="0" parTransId="{53718E8C-5175-EF4F-A348-73F93FD730F3}" sibTransId="{437AC219-C2BD-5D45-8444-1756500C43A7}"/>
    <dgm:cxn modelId="{CD5575C2-34D3-4553-BCBF-229D572A053B}" type="presOf" srcId="{AA337045-2E7F-B64A-A53E-6CA3998A3E4D}" destId="{AF2F4D54-A850-E548-A84A-8918C20A8ED2}" srcOrd="0" destOrd="0" presId="urn:microsoft.com/office/officeart/2005/8/layout/radial4"/>
    <dgm:cxn modelId="{059DD82C-CBB4-401C-A24C-806F8A973186}" type="presOf" srcId="{726007F2-364A-044A-B01D-C75566CE174F}" destId="{E847DFDB-6B31-9946-95F1-33BEB72C8178}" srcOrd="0" destOrd="0" presId="urn:microsoft.com/office/officeart/2005/8/layout/radial4"/>
    <dgm:cxn modelId="{1FC78547-3446-4425-9624-29A8E2870CDB}" type="presOf" srcId="{C0590741-9FC4-BE4B-8692-1FC71D78A087}" destId="{32E428ED-A563-C247-A9FD-548C5C4C0675}" srcOrd="0" destOrd="0" presId="urn:microsoft.com/office/officeart/2005/8/layout/radial4"/>
    <dgm:cxn modelId="{F3DFEAA4-F97C-F44B-98EA-F716C630BA98}" srcId="{22EDC5D7-B635-624F-BE71-AD21A151BDAA}" destId="{AA337045-2E7F-B64A-A53E-6CA3998A3E4D}" srcOrd="0" destOrd="0" parTransId="{A3719C38-A401-4946-9230-2672EC045351}" sibTransId="{7D90AE50-9775-EA4E-87B3-D6E3EE432F36}"/>
    <dgm:cxn modelId="{37AE781D-6F13-6344-B2E8-BA1E7BA9F947}" srcId="{E72FD9C2-91C6-F142-A3D4-FD012583B775}" destId="{22EDC5D7-B635-624F-BE71-AD21A151BDAA}" srcOrd="0" destOrd="0" parTransId="{0E813EF0-A427-7445-8698-EF9B1FFD455C}" sibTransId="{2F294E29-107F-DF41-BAD8-ABF68F088154}"/>
    <dgm:cxn modelId="{4101FC19-D17A-AE48-A26A-0B8F54B106AA}" srcId="{22EDC5D7-B635-624F-BE71-AD21A151BDAA}" destId="{726007F2-364A-044A-B01D-C75566CE174F}" srcOrd="5" destOrd="0" parTransId="{9E3B5F47-8FAB-ED4D-B42E-1C8E974D5320}" sibTransId="{86A5FD44-CDF7-514D-B25E-9652C9AFE332}"/>
    <dgm:cxn modelId="{931203C8-7049-6A49-ABFC-FB754D5FE74C}" srcId="{E72FD9C2-91C6-F142-A3D4-FD012583B775}" destId="{D08F9125-0DBC-EA43-894D-EA39AF040D64}" srcOrd="1" destOrd="0" parTransId="{1450FBB1-DD73-DD44-8BC4-D3FE81F58AFC}" sibTransId="{CD190E04-4813-A646-8378-9FC366ADDD48}"/>
    <dgm:cxn modelId="{BC30D849-BAFD-47FB-B5E9-ED2893FE5E7F}" type="presOf" srcId="{E72FD9C2-91C6-F142-A3D4-FD012583B775}" destId="{99D74566-67E9-4A4E-B870-29C5E6FDDEB3}" srcOrd="0" destOrd="0" presId="urn:microsoft.com/office/officeart/2005/8/layout/radial4"/>
    <dgm:cxn modelId="{877A680E-A3DF-4450-A0B2-94B60B1265C9}" type="presOf" srcId="{53718E8C-5175-EF4F-A348-73F93FD730F3}" destId="{C98FCA24-D64C-424C-876A-34E0E5983548}" srcOrd="0" destOrd="0" presId="urn:microsoft.com/office/officeart/2005/8/layout/radial4"/>
    <dgm:cxn modelId="{91EE614E-56C5-4F2E-99DA-2D58CEF0CEE0}" type="presParOf" srcId="{99D74566-67E9-4A4E-B870-29C5E6FDDEB3}" destId="{225899EA-8054-1847-BDF8-6D913B320428}" srcOrd="0" destOrd="0" presId="urn:microsoft.com/office/officeart/2005/8/layout/radial4"/>
    <dgm:cxn modelId="{BDF4C975-432C-4718-9F84-9E83C9F9C586}" type="presParOf" srcId="{99D74566-67E9-4A4E-B870-29C5E6FDDEB3}" destId="{02172E69-8EE9-8941-94A3-A86D0FB5084D}" srcOrd="1" destOrd="0" presId="urn:microsoft.com/office/officeart/2005/8/layout/radial4"/>
    <dgm:cxn modelId="{DFC7569D-D1F2-4C84-A5D3-31BB62849B29}" type="presParOf" srcId="{99D74566-67E9-4A4E-B870-29C5E6FDDEB3}" destId="{AF2F4D54-A850-E548-A84A-8918C20A8ED2}" srcOrd="2" destOrd="0" presId="urn:microsoft.com/office/officeart/2005/8/layout/radial4"/>
    <dgm:cxn modelId="{B6DAAE47-9BB3-46FE-9B99-26946BD124B6}" type="presParOf" srcId="{99D74566-67E9-4A4E-B870-29C5E6FDDEB3}" destId="{4D2FAB5F-21FE-224E-8D92-532E00DB3887}" srcOrd="3" destOrd="0" presId="urn:microsoft.com/office/officeart/2005/8/layout/radial4"/>
    <dgm:cxn modelId="{A38588C4-591E-4BA1-9079-C0289CE914F2}" type="presParOf" srcId="{99D74566-67E9-4A4E-B870-29C5E6FDDEB3}" destId="{6641073B-01D2-084A-ABFD-6631B31D121A}" srcOrd="4" destOrd="0" presId="urn:microsoft.com/office/officeart/2005/8/layout/radial4"/>
    <dgm:cxn modelId="{8D7871AA-4FC9-4300-AA63-7ADA756B0ABB}" type="presParOf" srcId="{99D74566-67E9-4A4E-B870-29C5E6FDDEB3}" destId="{C98FCA24-D64C-424C-876A-34E0E5983548}" srcOrd="5" destOrd="0" presId="urn:microsoft.com/office/officeart/2005/8/layout/radial4"/>
    <dgm:cxn modelId="{B3541B3D-E936-43BE-B19F-76EF4C32867A}" type="presParOf" srcId="{99D74566-67E9-4A4E-B870-29C5E6FDDEB3}" destId="{B08EEDD3-487F-5146-83A6-D26C2AA0DBF6}" srcOrd="6" destOrd="0" presId="urn:microsoft.com/office/officeart/2005/8/layout/radial4"/>
    <dgm:cxn modelId="{7B8E9617-A833-421E-8132-435E6D8E9CC0}" type="presParOf" srcId="{99D74566-67E9-4A4E-B870-29C5E6FDDEB3}" destId="{0CBD9664-1267-FC4C-A7B9-C16F0911D24D}" srcOrd="7" destOrd="0" presId="urn:microsoft.com/office/officeart/2005/8/layout/radial4"/>
    <dgm:cxn modelId="{0F2B8E1C-56A1-4AAA-BCD1-EE76A387C952}" type="presParOf" srcId="{99D74566-67E9-4A4E-B870-29C5E6FDDEB3}" destId="{C2E024E9-DA45-7449-8BB7-CC4DC16E1242}" srcOrd="8" destOrd="0" presId="urn:microsoft.com/office/officeart/2005/8/layout/radial4"/>
    <dgm:cxn modelId="{2F8238BA-5360-4782-89F7-3458A4A98B9E}" type="presParOf" srcId="{99D74566-67E9-4A4E-B870-29C5E6FDDEB3}" destId="{2315AAF2-8D1F-DA4B-ADE6-E257FC030A10}" srcOrd="9" destOrd="0" presId="urn:microsoft.com/office/officeart/2005/8/layout/radial4"/>
    <dgm:cxn modelId="{1EF4BF0C-3D00-480C-A296-D008EFA4A34A}" type="presParOf" srcId="{99D74566-67E9-4A4E-B870-29C5E6FDDEB3}" destId="{32E428ED-A563-C247-A9FD-548C5C4C0675}" srcOrd="10" destOrd="0" presId="urn:microsoft.com/office/officeart/2005/8/layout/radial4"/>
    <dgm:cxn modelId="{B7CAF669-5055-4B37-8A8C-40FC918429A7}" type="presParOf" srcId="{99D74566-67E9-4A4E-B870-29C5E6FDDEB3}" destId="{C9FB2C0D-DA17-FA4F-ABD8-2EA4589FA828}" srcOrd="11" destOrd="0" presId="urn:microsoft.com/office/officeart/2005/8/layout/radial4"/>
    <dgm:cxn modelId="{DFC9F590-C013-4BC2-83BD-6162E09C51E6}" type="presParOf" srcId="{99D74566-67E9-4A4E-B870-29C5E6FDDEB3}" destId="{E847DFDB-6B31-9946-95F1-33BEB72C817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5899EA-8054-1847-BDF8-6D913B320428}">
      <dsp:nvSpPr>
        <dsp:cNvPr id="0" name=""/>
        <dsp:cNvSpPr/>
      </dsp:nvSpPr>
      <dsp:spPr>
        <a:xfrm>
          <a:off x="3449635" y="2706012"/>
          <a:ext cx="1531940" cy="14480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Spring Batch Admin</a:t>
          </a:r>
          <a:endParaRPr lang="de-DE" sz="2400" kern="1200" dirty="0"/>
        </a:p>
      </dsp:txBody>
      <dsp:txXfrm>
        <a:off x="3449635" y="2706012"/>
        <a:ext cx="1531940" cy="1448037"/>
      </dsp:txXfrm>
    </dsp:sp>
    <dsp:sp modelId="{02172E69-8EE9-8941-94A3-A86D0FB5084D}">
      <dsp:nvSpPr>
        <dsp:cNvPr id="0" name=""/>
        <dsp:cNvSpPr/>
      </dsp:nvSpPr>
      <dsp:spPr>
        <a:xfrm rot="10800000">
          <a:off x="1248501" y="3150941"/>
          <a:ext cx="2080071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F4D54-A850-E548-A84A-8918C20A8ED2}">
      <dsp:nvSpPr>
        <dsp:cNvPr id="0" name=""/>
        <dsp:cNvSpPr/>
      </dsp:nvSpPr>
      <dsp:spPr>
        <a:xfrm>
          <a:off x="525459" y="3020758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Execution</a:t>
          </a:r>
          <a:r>
            <a:rPr lang="de-DE" sz="1500" kern="1200" dirty="0" smtClean="0"/>
            <a:t> Environment</a:t>
          </a:r>
          <a:endParaRPr lang="de-DE" sz="1500" kern="1200" dirty="0"/>
        </a:p>
      </dsp:txBody>
      <dsp:txXfrm>
        <a:off x="525459" y="3020758"/>
        <a:ext cx="1446084" cy="818545"/>
      </dsp:txXfrm>
    </dsp:sp>
    <dsp:sp modelId="{4D2FAB5F-21FE-224E-8D92-532E00DB3887}">
      <dsp:nvSpPr>
        <dsp:cNvPr id="0" name=""/>
        <dsp:cNvSpPr/>
      </dsp:nvSpPr>
      <dsp:spPr>
        <a:xfrm rot="12960000">
          <a:off x="1615157" y="2022489"/>
          <a:ext cx="2094536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1073B-01D2-084A-ABFD-6631B31D121A}">
      <dsp:nvSpPr>
        <dsp:cNvPr id="0" name=""/>
        <dsp:cNvSpPr/>
      </dsp:nvSpPr>
      <dsp:spPr>
        <a:xfrm>
          <a:off x="1092125" y="1276738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Start, </a:t>
          </a:r>
          <a:r>
            <a:rPr lang="de-DE" sz="1500" kern="1200" dirty="0" err="1" smtClean="0"/>
            <a:t>restart</a:t>
          </a:r>
          <a:r>
            <a:rPr lang="de-DE" sz="1500" kern="1200" dirty="0" smtClean="0"/>
            <a:t>, </a:t>
          </a:r>
          <a:r>
            <a:rPr lang="de-DE" sz="1500" kern="1200" dirty="0" err="1" smtClean="0"/>
            <a:t>stop</a:t>
          </a:r>
          <a:r>
            <a:rPr lang="de-DE" sz="1500" kern="1200" dirty="0" smtClean="0"/>
            <a:t> Jobs</a:t>
          </a:r>
          <a:endParaRPr lang="de-DE" sz="1500" kern="1200" dirty="0"/>
        </a:p>
      </dsp:txBody>
      <dsp:txXfrm>
        <a:off x="1092125" y="1276738"/>
        <a:ext cx="1446084" cy="818545"/>
      </dsp:txXfrm>
    </dsp:sp>
    <dsp:sp modelId="{C98FCA24-D64C-424C-876A-34E0E5983548}">
      <dsp:nvSpPr>
        <dsp:cNvPr id="0" name=""/>
        <dsp:cNvSpPr/>
      </dsp:nvSpPr>
      <dsp:spPr>
        <a:xfrm rot="15120000">
          <a:off x="2567588" y="1335374"/>
          <a:ext cx="2116208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EEDD3-487F-5146-83A6-D26C2AA0DBF6}">
      <dsp:nvSpPr>
        <dsp:cNvPr id="0" name=""/>
        <dsp:cNvSpPr/>
      </dsp:nvSpPr>
      <dsp:spPr>
        <a:xfrm>
          <a:off x="2575677" y="198874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Inspect</a:t>
          </a:r>
          <a:r>
            <a:rPr lang="de-DE" sz="1500" kern="1200" dirty="0" smtClean="0"/>
            <a:t> Jobs </a:t>
          </a:r>
          <a:r>
            <a:rPr lang="de-DE" sz="1500" kern="1200" dirty="0" err="1" smtClean="0"/>
            <a:t>and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Executions</a:t>
          </a:r>
          <a:endParaRPr lang="de-DE" sz="1500" kern="1200" dirty="0"/>
        </a:p>
      </dsp:txBody>
      <dsp:txXfrm>
        <a:off x="2575677" y="198874"/>
        <a:ext cx="1446084" cy="818545"/>
      </dsp:txXfrm>
    </dsp:sp>
    <dsp:sp modelId="{0CBD9664-1267-FC4C-A7B9-C16F0911D24D}">
      <dsp:nvSpPr>
        <dsp:cNvPr id="0" name=""/>
        <dsp:cNvSpPr/>
      </dsp:nvSpPr>
      <dsp:spPr>
        <a:xfrm rot="17280000">
          <a:off x="3747414" y="1335374"/>
          <a:ext cx="2116208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E024E9-DA45-7449-8BB7-CC4DC16E1242}">
      <dsp:nvSpPr>
        <dsp:cNvPr id="0" name=""/>
        <dsp:cNvSpPr/>
      </dsp:nvSpPr>
      <dsp:spPr>
        <a:xfrm>
          <a:off x="4409449" y="198874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Configuration</a:t>
          </a:r>
          <a:r>
            <a:rPr lang="de-DE" sz="1500" kern="1200" dirty="0" smtClean="0"/>
            <a:t> Upload</a:t>
          </a:r>
          <a:endParaRPr lang="de-DE" sz="1500" kern="1200" dirty="0"/>
        </a:p>
      </dsp:txBody>
      <dsp:txXfrm>
        <a:off x="4409449" y="198874"/>
        <a:ext cx="1446084" cy="818545"/>
      </dsp:txXfrm>
    </dsp:sp>
    <dsp:sp modelId="{2315AAF2-8D1F-DA4B-ADE6-E257FC030A10}">
      <dsp:nvSpPr>
        <dsp:cNvPr id="0" name=""/>
        <dsp:cNvSpPr/>
      </dsp:nvSpPr>
      <dsp:spPr>
        <a:xfrm rot="19440000">
          <a:off x="4721517" y="2022489"/>
          <a:ext cx="2094536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28ED-A563-C247-A9FD-548C5C4C0675}">
      <dsp:nvSpPr>
        <dsp:cNvPr id="0" name=""/>
        <dsp:cNvSpPr/>
      </dsp:nvSpPr>
      <dsp:spPr>
        <a:xfrm>
          <a:off x="5893001" y="1276738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Data </a:t>
          </a:r>
          <a:r>
            <a:rPr lang="de-DE" sz="1500" kern="1200" dirty="0" err="1" smtClean="0"/>
            <a:t>upload</a:t>
          </a:r>
          <a:endParaRPr lang="de-DE" sz="1500" kern="1200" dirty="0"/>
        </a:p>
      </dsp:txBody>
      <dsp:txXfrm>
        <a:off x="5893001" y="1276738"/>
        <a:ext cx="1446084" cy="818545"/>
      </dsp:txXfrm>
    </dsp:sp>
    <dsp:sp modelId="{C9FB2C0D-DA17-FA4F-ABD8-2EA4589FA828}">
      <dsp:nvSpPr>
        <dsp:cNvPr id="0" name=""/>
        <dsp:cNvSpPr/>
      </dsp:nvSpPr>
      <dsp:spPr>
        <a:xfrm>
          <a:off x="5102638" y="3150941"/>
          <a:ext cx="2080071" cy="55818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47DFDB-6B31-9946-95F1-33BEB72C8178}">
      <dsp:nvSpPr>
        <dsp:cNvPr id="0" name=""/>
        <dsp:cNvSpPr/>
      </dsp:nvSpPr>
      <dsp:spPr>
        <a:xfrm>
          <a:off x="6459668" y="3020758"/>
          <a:ext cx="1446084" cy="81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JMX</a:t>
          </a:r>
          <a:endParaRPr lang="de-DE" sz="1500" kern="1200" dirty="0"/>
        </a:p>
      </dsp:txBody>
      <dsp:txXfrm>
        <a:off x="6459668" y="3020758"/>
        <a:ext cx="1446084" cy="818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pPr/>
              <a:t>27.09.2013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3185" cy="51413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Michael</a:t>
            </a:r>
            <a:r>
              <a:rPr lang="de-CH" baseline="0" dirty="0" smtClean="0"/>
              <a:t> Beer </a:t>
            </a:r>
            <a:r>
              <a:rPr lang="de-CH" baseline="0" dirty="0" err="1" smtClean="0"/>
              <a:t>a.k.a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Mugi</a:t>
            </a:r>
            <a:r>
              <a:rPr lang="de-CH" baseline="0" dirty="0" smtClean="0"/>
              <a:t> und ich hatten im ersten Halbjahr dieses Jahres Möglichkeit ein </a:t>
            </a:r>
            <a:r>
              <a:rPr lang="de-CH" baseline="0" dirty="0" err="1" smtClean="0"/>
              <a:t>Loader</a:t>
            </a:r>
            <a:r>
              <a:rPr lang="de-CH" baseline="0" dirty="0" smtClean="0"/>
              <a:t> basierend auf 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zu implementieren.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Projekt war bei einer Schweizer Grossbank – nicht CS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Das ganze hat uns doch so viel Spass gemacht, dass wir gedacht haben, wir könnten die Erfahrungen auch mit euch teilen.</a:t>
            </a:r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Business Domäne spielt im Sales Umfeld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Kundenberater kann seine Opportunitäten über Web GUI erfassen, via Sekretärin, Excel und </a:t>
            </a:r>
            <a:r>
              <a:rPr lang="de-CH" baseline="0" dirty="0" err="1" smtClean="0"/>
              <a:t>Fileupload</a:t>
            </a:r>
            <a:r>
              <a:rPr lang="de-CH" baseline="0" dirty="0" smtClean="0"/>
              <a:t> über den </a:t>
            </a:r>
            <a:r>
              <a:rPr lang="de-CH" baseline="0" dirty="0" err="1" smtClean="0"/>
              <a:t>Loader</a:t>
            </a:r>
            <a:r>
              <a:rPr lang="de-CH" baseline="0" dirty="0" smtClean="0"/>
              <a:t>;)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btw</a:t>
            </a:r>
            <a:r>
              <a:rPr lang="de-CH" baseline="0" dirty="0" smtClean="0"/>
              <a:t>: Andere Applikationen können via diese Schnittstelle auch Daten </a:t>
            </a:r>
            <a:r>
              <a:rPr lang="de-CH" baseline="0" dirty="0" smtClean="0"/>
              <a:t>liefern.</a:t>
            </a:r>
            <a:endParaRPr lang="de-CH" baseline="0" dirty="0" smtClean="0"/>
          </a:p>
        </p:txBody>
      </p:sp>
    </p:spTree>
    <p:extLst>
      <p:ext uri="{BB962C8B-B14F-4D97-AF65-F5344CB8AC3E}">
        <p14:creationId xmlns="" xmlns:p14="http://schemas.microsoft.com/office/powerpoint/2010/main" val="79369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Seit 2.x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konfigurierte </a:t>
            </a:r>
            <a:r>
              <a:rPr lang="de-CH" dirty="0" err="1" smtClean="0"/>
              <a:t>grid</a:t>
            </a:r>
            <a:r>
              <a:rPr lang="de-CH" dirty="0" smtClean="0"/>
              <a:t>-size</a:t>
            </a:r>
            <a:r>
              <a:rPr lang="de-CH" baseline="0" dirty="0" smtClean="0"/>
              <a:t> muss nicht zum Zuge kommen </a:t>
            </a:r>
            <a:r>
              <a:rPr lang="de-CH" baseline="0" dirty="0" smtClean="0">
                <a:sym typeface="Wingdings"/>
              </a:rPr>
              <a:t></a:t>
            </a:r>
          </a:p>
          <a:p>
            <a:r>
              <a:rPr lang="de-CH" baseline="0" dirty="0" smtClean="0">
                <a:sym typeface="Wingdings"/>
              </a:rPr>
              <a:t>Beispiel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MultiResourcePartitioner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&lt;String,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ExecutionContext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gridSize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{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&lt;String,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ExecutionContext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HashMap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&lt;String, 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ExecutionContext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&gt;(</a:t>
            </a:r>
            <a:r>
              <a:rPr lang="de-DE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gridSize</a:t>
            </a:r>
            <a:r>
              <a:rPr lang="de-DE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);</a:t>
            </a:r>
          </a:p>
          <a:p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da-DK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 = 0;</a:t>
            </a:r>
          </a:p>
          <a:p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(Resource </a:t>
            </a:r>
            <a:r>
              <a:rPr lang="da-DK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da-DK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resources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{</a:t>
            </a:r>
          </a:p>
          <a:p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da-DK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ExecutionContext</a:t>
            </a:r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context</a:t>
            </a:r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</a:t>
            </a:r>
            <a:r>
              <a:rPr lang="da-DK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ExecutionContext</a:t>
            </a:r>
            <a:r>
              <a:rPr lang="da-DK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();</a:t>
            </a:r>
          </a:p>
          <a:p>
            <a:r>
              <a:rPr lang="da-DK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da-DK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Assert.</a:t>
            </a:r>
            <a:r>
              <a:rPr lang="da-DK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r>
              <a:rPr lang="da-DK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da-DK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resource.exists</a:t>
            </a:r>
            <a:r>
              <a:rPr lang="da-DK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(), "Resource </a:t>
            </a:r>
            <a:r>
              <a:rPr lang="da-DK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does</a:t>
            </a:r>
            <a:r>
              <a:rPr lang="da-DK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not </a:t>
            </a:r>
            <a:r>
              <a:rPr lang="da-DK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</a:t>
            </a:r>
            <a:r>
              <a:rPr lang="da-DK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"+</a:t>
            </a:r>
            <a:r>
              <a:rPr lang="da-DK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</a:t>
            </a:r>
            <a:r>
              <a:rPr lang="da-DK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try {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context.putString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keyName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resource.getURL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().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toExternalForm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());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catch (</a:t>
            </a:r>
            <a:r>
              <a:rPr lang="en-US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IOException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e) {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throw new </a:t>
            </a:r>
            <a:r>
              <a:rPr lang="en-US" sz="1200" b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IllegalArgumentException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("File could not be located for: "+resource, e);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map.put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PARTITION_KEY + </a:t>
            </a:r>
            <a:r>
              <a:rPr lang="en-US" sz="1200" i="1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200" i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context);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++;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}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US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 map;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}</a:t>
            </a:r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configureStep.html</a:t>
            </a:r>
            <a:endParaRPr lang="de-CH" dirty="0" smtClean="0"/>
          </a:p>
          <a:p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blog.codecentric.de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/en/2012/03/transactions-in-spring-batch-part-1-the-basics/</a:t>
            </a:r>
          </a:p>
          <a:p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indent="-228600">
              <a:buAutoNum type="arabicPeriod"/>
            </a:pP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 Trivadis</a:t>
            </a:r>
          </a:p>
          <a:p>
            <a:pPr marL="228600" indent="-228600">
              <a:buAutoNum type="arabicPeriod"/>
            </a:pP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 Kunde selber </a:t>
            </a:r>
          </a:p>
          <a:p>
            <a:pPr marL="0" indent="0">
              <a:buNone/>
            </a:pPr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marL="0" indent="0">
              <a:buNone/>
            </a:pPr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marL="0" indent="0">
              <a:buNone/>
            </a:pPr>
            <a:r>
              <a:rPr lang="de-CH" sz="1200" b="1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Robust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: An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error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affects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only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the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current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chung</a:t>
            </a:r>
            <a:r>
              <a:rPr lang="de-CH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, not all </a:t>
            </a:r>
            <a:r>
              <a:rPr lang="de-CH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items</a:t>
            </a:r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Die Verarbeitungszeit</a:t>
            </a:r>
            <a:r>
              <a:rPr lang="de-CH" baseline="0" dirty="0" smtClean="0"/>
              <a:t> erhöht sich pro Fehler um die </a:t>
            </a:r>
            <a:r>
              <a:rPr lang="de-CH" baseline="0" dirty="0" err="1" smtClean="0"/>
              <a:t>chunk</a:t>
            </a:r>
            <a:r>
              <a:rPr lang="de-CH" baseline="0" dirty="0" smtClean="0"/>
              <a:t>-size * </a:t>
            </a:r>
            <a:r>
              <a:rPr lang="de-CH" baseline="0" dirty="0" err="1" smtClean="0"/>
              <a:t>duration</a:t>
            </a:r>
            <a:r>
              <a:rPr lang="de-CH" baseline="0" smtClean="0"/>
              <a:t> (</a:t>
            </a:r>
            <a:r>
              <a:rPr lang="de-CH" baseline="0" dirty="0" smtClean="0"/>
              <a:t>20ms)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REQUIRES_NEW</a:t>
            </a:r>
            <a:r>
              <a:rPr lang="de-CH" baseline="0" dirty="0" smtClean="0"/>
              <a:t> natürlich nur für ERROR und nicht für </a:t>
            </a:r>
            <a:r>
              <a:rPr lang="de-CH" baseline="0" dirty="0" err="1" smtClean="0"/>
              <a:t>Success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ORM 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 ist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cache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notwendig?</a:t>
            </a:r>
            <a:r>
              <a:rPr lang="de-DE" sz="1200" kern="1200" baseline="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Es wird mehr geschrieben. </a:t>
            </a:r>
            <a:r>
              <a:rPr lang="de-DE" sz="1200" kern="1200" baseline="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Lazy</a:t>
            </a:r>
            <a:r>
              <a:rPr lang="de-DE" sz="1200" kern="1200" baseline="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DE" sz="1200" kern="1200" baseline="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Loading</a:t>
            </a:r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github.com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/spring-projects/spring-batch/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blob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src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/batch-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principles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guidelines.apt</a:t>
            </a:r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l-PL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                                   Spring </a:t>
            </a:r>
            <a:r>
              <a:rPr lang="pl-PL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pl-PL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l-PL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Overview</a:t>
            </a:r>
            <a:endParaRPr lang="pl-PL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l-PL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                                   ------</a:t>
            </a:r>
          </a:p>
          <a:p>
            <a:r>
              <a:rPr lang="hu-HU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                                   Scott Wintermute</a:t>
            </a:r>
          </a:p>
          <a:p>
            <a:r>
              <a:rPr lang="hu-HU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                                   ------</a:t>
            </a:r>
          </a:p>
          <a:p>
            <a:r>
              <a:rPr lang="en-US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                                   May 2007</a:t>
            </a:r>
          </a:p>
          <a:p>
            <a:endParaRPr lang="en-US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architecture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typically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affects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on-line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architecture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versa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Design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both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architectures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environments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building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blocks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Simplify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avoid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building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complex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structures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single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physically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resides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versa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(i.e.,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keep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occurs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Minimize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especially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I/O.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operations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internal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memory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Review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I/O (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analyze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ensure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unnecessary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physical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I/O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avoided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particular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four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flaws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looked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Reading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could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kept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cached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storage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Rereading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was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earlier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same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Causing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unnecessary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index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scans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specifying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values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WHERE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clause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 SQL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statement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not do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things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twice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instance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summarization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purposes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increment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stored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initially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so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have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reprocess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same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Allocate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enough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memory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beginning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avoid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time-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reallocation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during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Always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assume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worst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regard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integrity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Insert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adequate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record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validation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maintain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integrity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Implement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checksums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internal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validation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example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flat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should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have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record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telling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total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records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aggregate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fields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execute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stress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early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a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production-like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environment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realistic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volumes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large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batch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backups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challenging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especially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concurrent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on-line on a 24-7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basis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Database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backups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typically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taken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on-line design, but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backups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should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considered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just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important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depends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 flat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backup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procedures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should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place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documented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but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regularly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tested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well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 ersten Teil zeigen wir einige Grundlagen über Spring </a:t>
            </a:r>
            <a:r>
              <a:rPr lang="de-CH" dirty="0" err="1" smtClean="0"/>
              <a:t>Batch</a:t>
            </a:r>
            <a:r>
              <a:rPr lang="de-CH" baseline="0" dirty="0" smtClean="0"/>
              <a:t> – das unseren </a:t>
            </a:r>
            <a:r>
              <a:rPr lang="de-CH" baseline="0" dirty="0" err="1" smtClean="0"/>
              <a:t>erachtens</a:t>
            </a:r>
            <a:r>
              <a:rPr lang="de-CH" baseline="0" dirty="0" smtClean="0"/>
              <a:t> beste Java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Framework (weil wir die anderen nicht kennen).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Im zweiten Teil zeigen wir worüber man sich bei der Integration Gedanken machen kann respektive was 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nicht liefert.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Im dritten Teil gehen wir noch kurz auf den neuen Standard JSR-352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Applications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Java </a:t>
            </a:r>
            <a:r>
              <a:rPr lang="de-CH" baseline="0" dirty="0" err="1" smtClean="0"/>
              <a:t>Platform</a:t>
            </a:r>
            <a:r>
              <a:rPr lang="de-CH" baseline="0" dirty="0" smtClean="0"/>
              <a:t> vor.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Unser </a:t>
            </a:r>
            <a:r>
              <a:rPr lang="de-CH" baseline="0" dirty="0" err="1" smtClean="0"/>
              <a:t>Loader</a:t>
            </a:r>
            <a:r>
              <a:rPr lang="de-CH" baseline="0" dirty="0" smtClean="0"/>
              <a:t> soll ein </a:t>
            </a:r>
            <a:r>
              <a:rPr lang="de-CH" baseline="0" dirty="0" err="1" smtClean="0"/>
              <a:t>Admin</a:t>
            </a:r>
            <a:r>
              <a:rPr lang="de-CH" baseline="0" dirty="0" smtClean="0"/>
              <a:t> Interface haben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Jobs werden aufgrund unterschiedlicher Events getriggert (periodisch oder durch das Eintreffen neuer Daten)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Der Startzeitpunkt kann sich aufgrund von bestimmten Konstellationen verzögern.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Dem Benutzer muss ein mehr oder weniger detailliertes </a:t>
            </a:r>
            <a:r>
              <a:rPr lang="de-CH" baseline="0" dirty="0" err="1" smtClean="0"/>
              <a:t>Execution</a:t>
            </a:r>
            <a:r>
              <a:rPr lang="de-CH" baseline="0" dirty="0" smtClean="0"/>
              <a:t> Log angezeigt werden: Output der </a:t>
            </a:r>
            <a:r>
              <a:rPr lang="de-CH" baseline="0" dirty="0" err="1" smtClean="0"/>
              <a:t>Rule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Engine</a:t>
            </a:r>
            <a:r>
              <a:rPr lang="de-CH" baseline="0" dirty="0" smtClean="0"/>
              <a:t>, Status Informationen.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Nicht immer, aber teilweise müssen wir Diagnoseinformationen darstellen können.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baseline="0" dirty="0" smtClean="0"/>
              <a:t> Keine andere </a:t>
            </a:r>
            <a:r>
              <a:rPr lang="de-DE" baseline="0" dirty="0" err="1" smtClean="0"/>
              <a:t>Platform</a:t>
            </a:r>
            <a:r>
              <a:rPr lang="de-DE" baseline="0" dirty="0" smtClean="0"/>
              <a:t> als Spring Batch in Frage gekommen.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Environment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lookup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endParaRPr lang="de-DE" baseline="0" dirty="0" smtClean="0"/>
          </a:p>
          <a:p>
            <a:pPr lvl="2">
              <a:buFont typeface="Arial" pitchFamily="34" charset="0"/>
              <a:buChar char="•"/>
            </a:pPr>
            <a:r>
              <a:rPr lang="de-DE" baseline="0" dirty="0" err="1" smtClean="0"/>
              <a:t>setup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jobRepository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jobLocator</a:t>
            </a:r>
            <a:r>
              <a:rPr lang="de-DE" baseline="0" dirty="0" smtClean="0"/>
              <a:t>, etc.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err="1" smtClean="0"/>
              <a:t>provide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channel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err="1" smtClean="0"/>
              <a:t>Inspect</a:t>
            </a:r>
            <a:r>
              <a:rPr lang="de-DE" baseline="0" dirty="0" smtClean="0"/>
              <a:t> Jobs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See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rollbacks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reads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writes</a:t>
            </a:r>
            <a:endParaRPr lang="de-DE" baseline="0" dirty="0" smtClean="0"/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See </a:t>
            </a:r>
            <a:r>
              <a:rPr lang="de-DE" baseline="0" dirty="0" err="1" smtClean="0"/>
              <a:t>partitions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11356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Referenz auf Spring </a:t>
            </a:r>
            <a:r>
              <a:rPr lang="de-CH" dirty="0" err="1" smtClean="0"/>
              <a:t>Batch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Admin</a:t>
            </a:r>
            <a:r>
              <a:rPr lang="de-CH" baseline="0" dirty="0" smtClean="0"/>
              <a:t> Sample Application.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Schützen der Applikation via </a:t>
            </a:r>
            <a:r>
              <a:rPr lang="de-CH" baseline="0" dirty="0" err="1" smtClean="0"/>
              <a:t>Servlet</a:t>
            </a:r>
            <a:r>
              <a:rPr lang="de-CH" baseline="0" dirty="0" smtClean="0"/>
              <a:t>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</a:t>
            </a:r>
            <a:r>
              <a:rPr lang="de-CH" baseline="0" dirty="0" smtClean="0"/>
              <a:t> Diagramm sind zwei verschiedene </a:t>
            </a:r>
            <a:r>
              <a:rPr lang="de-CH" baseline="0" dirty="0" err="1" smtClean="0"/>
              <a:t>Trigger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</a:t>
            </a:r>
            <a:r>
              <a:rPr lang="de-CH" baseline="0" dirty="0" smtClean="0"/>
              <a:t> Diagramm sind zwei verschiedene </a:t>
            </a:r>
            <a:r>
              <a:rPr lang="de-CH" baseline="0" dirty="0" err="1" smtClean="0"/>
              <a:t>Trigger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030953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60327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 ersten Teil zeigen wir einige Grundlagen über Spring </a:t>
            </a:r>
            <a:r>
              <a:rPr lang="de-CH" dirty="0" err="1" smtClean="0"/>
              <a:t>Batch</a:t>
            </a:r>
            <a:r>
              <a:rPr lang="de-CH" baseline="0" dirty="0" smtClean="0"/>
              <a:t> – das unseren </a:t>
            </a:r>
            <a:r>
              <a:rPr lang="de-CH" baseline="0" dirty="0" err="1" smtClean="0"/>
              <a:t>erachtens</a:t>
            </a:r>
            <a:r>
              <a:rPr lang="de-CH" baseline="0" dirty="0" smtClean="0"/>
              <a:t> beste Java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Framework (weil wir die anderen nicht kennen).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Im zweiten Teil zeigen wir worüber man sich bei der Integration Gedanken machen kann respektive was 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nicht liefert.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Im dritten Teil gehen wir noch kurz auf den neuen Standard JSR-352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Applications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Java </a:t>
            </a:r>
            <a:r>
              <a:rPr lang="de-CH" baseline="0" dirty="0" err="1" smtClean="0"/>
              <a:t>Platform</a:t>
            </a:r>
            <a:r>
              <a:rPr lang="de-CH" baseline="0" smtClean="0"/>
              <a:t> vor.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http://</a:t>
            </a:r>
            <a:r>
              <a:rPr lang="de-CH" dirty="0" err="1" smtClean="0"/>
              <a:t>spring.io</a:t>
            </a:r>
            <a:r>
              <a:rPr lang="de-CH" dirty="0" smtClean="0"/>
              <a:t>/</a:t>
            </a:r>
            <a:r>
              <a:rPr lang="de-CH" dirty="0" err="1" smtClean="0"/>
              <a:t>blog</a:t>
            </a:r>
            <a:r>
              <a:rPr lang="de-CH" dirty="0" smtClean="0"/>
              <a:t>/2013/08/23/spring-batch-3-0-milestone-1-released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155 SE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JSR-352 TCK,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release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passes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70. </a:t>
            </a: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Technology </a:t>
            </a:r>
            <a:r>
              <a:rPr lang="de-DE" sz="1200" kern="1200" dirty="0" err="1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Compatibility</a:t>
            </a:r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Kit</a:t>
            </a: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de-DE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1200" kern="1200" dirty="0" smtClean="0">
                <a:solidFill>
                  <a:srgbClr val="53535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1.1.4 2009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Prefix</a:t>
            </a:r>
            <a:r>
              <a:rPr lang="de-DE" baseline="0" dirty="0" smtClean="0"/>
              <a:t> kann gewählt werden.</a:t>
            </a:r>
          </a:p>
          <a:p>
            <a:r>
              <a:rPr lang="de-DE" baseline="0" dirty="0" err="1" smtClean="0"/>
              <a:t>Ansonten</a:t>
            </a:r>
            <a:r>
              <a:rPr lang="de-DE" baseline="0" dirty="0" smtClean="0"/>
              <a:t> müssen die Namen übernommen werden (Namenskonvention der Firma=</a:t>
            </a:r>
          </a:p>
          <a:p>
            <a:endParaRPr lang="de-DE" baseline="0" dirty="0" smtClean="0"/>
          </a:p>
          <a:p>
            <a:r>
              <a:rPr lang="de-DE" baseline="0" dirty="0" smtClean="0"/>
              <a:t>Achtung: </a:t>
            </a:r>
            <a:r>
              <a:rPr lang="de-DE" baseline="0" dirty="0" err="1" smtClean="0"/>
              <a:t>Serialisierte</a:t>
            </a:r>
            <a:r>
              <a:rPr lang="de-DE" baseline="0" dirty="0" smtClean="0"/>
              <a:t> Objekte in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Tabellen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Ob Jobs am laufen sind finde ich nur über das Repository raus. Es gibt keine Möglichkeit das über das Memory zu tun.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Skripts für: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DB2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Derby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HSQL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Oracle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err="1" smtClean="0"/>
              <a:t>SqlServer</a:t>
            </a:r>
            <a:endParaRPr lang="de-DE" baseline="0" dirty="0" smtClean="0"/>
          </a:p>
          <a:p>
            <a:pPr marL="171450" indent="-171450">
              <a:buFont typeface="Arial"/>
              <a:buChar char="•"/>
            </a:pPr>
            <a:r>
              <a:rPr lang="de-DE" baseline="0" dirty="0" err="1" smtClean="0"/>
              <a:t>Sybase</a:t>
            </a:r>
            <a:endParaRPr lang="de-DE" baseline="0" dirty="0" smtClean="0"/>
          </a:p>
          <a:p>
            <a:pPr marL="171450" indent="-171450">
              <a:buFont typeface="Arial"/>
              <a:buChar char="•"/>
            </a:pPr>
            <a:endParaRPr lang="de-DE" baseline="0" dirty="0" smtClean="0"/>
          </a:p>
          <a:p>
            <a:pPr marL="171450" indent="-171450">
              <a:buFont typeface="Arial"/>
              <a:buChar char="•"/>
            </a:pPr>
            <a:r>
              <a:rPr lang="de-DE" dirty="0" smtClean="0"/>
              <a:t>http://docs.spring.io/spring-batch/reference/html/metaDataSchema.html</a:t>
            </a:r>
          </a:p>
          <a:p>
            <a:pPr marL="171450" indent="-171450">
              <a:buFont typeface="Arial"/>
              <a:buChar char="•"/>
            </a:pPr>
            <a:endParaRPr lang="de-DE" dirty="0" smtClean="0"/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Serializing</a:t>
            </a:r>
            <a:endParaRPr lang="de-DE" dirty="0" smtClean="0"/>
          </a:p>
          <a:p>
            <a:pPr marL="342900" lvl="1" indent="-171450">
              <a:buFont typeface="Arial"/>
              <a:buChar char="•"/>
            </a:pPr>
            <a:r>
              <a:rPr lang="de-DE" dirty="0" smtClean="0"/>
              <a:t>Basiert auf Jackson, wird</a:t>
            </a:r>
            <a:r>
              <a:rPr lang="de-DE" baseline="0" dirty="0" smtClean="0"/>
              <a:t> in JSON </a:t>
            </a:r>
            <a:r>
              <a:rPr lang="de-DE" baseline="0" dirty="0" err="1" smtClean="0"/>
              <a:t>serialisiert</a:t>
            </a:r>
            <a:endParaRPr lang="de-DE" dirty="0" smtClean="0"/>
          </a:p>
          <a:p>
            <a:pPr marL="342900" lvl="1" indent="-171450">
              <a:buFont typeface="Arial"/>
              <a:buChar char="•"/>
            </a:pPr>
            <a:r>
              <a:rPr lang="de-DE" dirty="0" err="1" smtClean="0"/>
              <a:t>renaming</a:t>
            </a:r>
            <a:r>
              <a:rPr lang="de-DE" baseline="0" dirty="0" smtClean="0"/>
              <a:t> der Klassen, </a:t>
            </a:r>
            <a:r>
              <a:rPr lang="de-DE" baseline="0" dirty="0" err="1" smtClean="0"/>
              <a:t>Packete</a:t>
            </a:r>
            <a:r>
              <a:rPr lang="de-DE" baseline="0" dirty="0" smtClean="0"/>
              <a:t> ist ein Problem</a:t>
            </a:r>
          </a:p>
          <a:p>
            <a:pPr marL="342900" lvl="1" indent="-171450">
              <a:buFont typeface="Arial"/>
              <a:buChar char="•"/>
            </a:pPr>
            <a:r>
              <a:rPr lang="de-DE" baseline="0" dirty="0" smtClean="0"/>
              <a:t>Zyklische Abhängigkeiten sind ein Problem von Jackson</a:t>
            </a:r>
          </a:p>
          <a:p>
            <a:pPr marL="342900" lvl="1" indent="-171450">
              <a:buFont typeface="Arial"/>
              <a:buChar char="•"/>
            </a:pPr>
            <a:endParaRPr lang="de-DE" baseline="0" dirty="0" smtClean="0"/>
          </a:p>
          <a:p>
            <a:pPr marL="171450" lvl="0" indent="-171450">
              <a:buFont typeface="Arial"/>
              <a:buChar char="•"/>
            </a:pPr>
            <a:r>
              <a:rPr lang="de-DE" baseline="0" dirty="0" err="1" smtClean="0"/>
              <a:t>Cleanup</a:t>
            </a:r>
            <a:r>
              <a:rPr lang="de-DE" baseline="0" dirty="0" smtClean="0"/>
              <a:t> muss selber implementiert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0851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Vieles</a:t>
            </a:r>
            <a:r>
              <a:rPr lang="de-CH" baseline="0" dirty="0" smtClean="0"/>
              <a:t> kann direkt über die Konfiguration gelöst werden. Es braucht keine </a:t>
            </a:r>
            <a:r>
              <a:rPr lang="de-CH" baseline="0" smtClean="0"/>
              <a:t>Implementierung für JDBC Reader</a:t>
            </a:r>
            <a:endParaRPr lang="de-CH" smtClean="0"/>
          </a:p>
          <a:p>
            <a:endParaRPr lang="de-CH" dirty="0" smtClean="0"/>
          </a:p>
          <a:p>
            <a:r>
              <a:rPr lang="de-CH" dirty="0" err="1" smtClean="0"/>
              <a:t>Validator</a:t>
            </a:r>
            <a:r>
              <a:rPr lang="de-CH" baseline="0" dirty="0" smtClean="0"/>
              <a:t> für </a:t>
            </a:r>
            <a:r>
              <a:rPr lang="de-CH" baseline="0" dirty="0" err="1" smtClean="0"/>
              <a:t>JobParameter</a:t>
            </a:r>
            <a:endParaRPr lang="de-CH" baseline="0" dirty="0" smtClean="0"/>
          </a:p>
          <a:p>
            <a:r>
              <a:rPr lang="de-CH" baseline="0" dirty="0" smtClean="0"/>
              <a:t>- Liste von </a:t>
            </a:r>
            <a:r>
              <a:rPr lang="de-CH" baseline="0" dirty="0" err="1" smtClean="0"/>
              <a:t>required</a:t>
            </a:r>
            <a:r>
              <a:rPr lang="de-CH" baseline="0" dirty="0" smtClean="0"/>
              <a:t> und optional </a:t>
            </a:r>
            <a:r>
              <a:rPr lang="de-CH" baseline="0" dirty="0" err="1" smtClean="0"/>
              <a:t>JobParameters</a:t>
            </a:r>
            <a:endParaRPr lang="de-CH" baseline="0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Zusätzlich sind noch</a:t>
            </a:r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Abstract / Parent</a:t>
            </a:r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SQL</a:t>
            </a:r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Composite </a:t>
            </a:r>
            <a:r>
              <a:rPr lang="de-CH" dirty="0" err="1" smtClean="0"/>
              <a:t>pattern</a:t>
            </a: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Splitt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execute</a:t>
            </a:r>
            <a:r>
              <a:rPr lang="de-CH" dirty="0" smtClean="0"/>
              <a:t> </a:t>
            </a:r>
            <a:r>
              <a:rPr lang="de-CH" dirty="0" err="1" smtClean="0"/>
              <a:t>steps</a:t>
            </a:r>
            <a:r>
              <a:rPr lang="de-CH" dirty="0" smtClean="0"/>
              <a:t> in parallel</a:t>
            </a:r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Bietet beides:</a:t>
            </a:r>
          </a:p>
          <a:p>
            <a:r>
              <a:rPr lang="de-CH" dirty="0" err="1" smtClean="0"/>
              <a:t>Vertical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) – </a:t>
            </a:r>
            <a:r>
              <a:rPr lang="de-CH" dirty="0" err="1" smtClean="0"/>
              <a:t>Getting</a:t>
            </a:r>
            <a:r>
              <a:rPr lang="de-CH" dirty="0" smtClean="0"/>
              <a:t> a </a:t>
            </a:r>
            <a:r>
              <a:rPr lang="de-CH" dirty="0" err="1" smtClean="0"/>
              <a:t>bigger</a:t>
            </a:r>
            <a:r>
              <a:rPr lang="de-CH" dirty="0" smtClean="0"/>
              <a:t>,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faster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endParaRPr lang="de-CH" dirty="0" smtClean="0"/>
          </a:p>
          <a:p>
            <a:r>
              <a:rPr lang="de-CH" dirty="0" err="1" smtClean="0"/>
              <a:t>Hoeizontal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baseline="0" dirty="0" smtClean="0"/>
              <a:t> out) – </a:t>
            </a:r>
            <a:r>
              <a:rPr lang="de-CH" baseline="0" dirty="0" err="1" smtClean="0"/>
              <a:t>Adding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porcessing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nodes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https://</a:t>
            </a:r>
            <a:r>
              <a:rPr lang="de-CH" dirty="0" err="1" smtClean="0"/>
              <a:t>blog.codecentric.de</a:t>
            </a:r>
            <a:r>
              <a:rPr lang="de-CH" dirty="0" smtClean="0"/>
              <a:t>/en/2013/07/spring-batch-2-2-javaconfig-part-6-partitioning-and-multi-threaded-step/</a:t>
            </a:r>
          </a:p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scalability.html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Multithreades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/>
              </a:rPr>
              <a:t>  </a:t>
            </a:r>
            <a:r>
              <a:rPr lang="de-CH" baseline="0" dirty="0" err="1" smtClean="0">
                <a:sym typeface="Wingdings"/>
              </a:rPr>
              <a:t>Step</a:t>
            </a:r>
            <a:r>
              <a:rPr lang="de-CH" baseline="0" dirty="0" smtClean="0">
                <a:sym typeface="Wingdings"/>
              </a:rPr>
              <a:t> mit </a:t>
            </a:r>
            <a:r>
              <a:rPr lang="de-CH" baseline="0" dirty="0" err="1" smtClean="0">
                <a:sym typeface="Wingdings"/>
              </a:rPr>
              <a:t>TaskExecutor</a:t>
            </a:r>
            <a:endParaRPr lang="de-CH" dirty="0" smtClean="0"/>
          </a:p>
          <a:p>
            <a:r>
              <a:rPr lang="de-CH" dirty="0" smtClean="0"/>
              <a:t>Parallel </a:t>
            </a:r>
            <a:r>
              <a:rPr lang="de-CH" dirty="0" err="1" smtClean="0"/>
              <a:t>Steps</a:t>
            </a:r>
            <a:r>
              <a:rPr lang="de-CH" baseline="0" dirty="0" smtClean="0"/>
              <a:t>  </a:t>
            </a:r>
            <a:r>
              <a:rPr lang="de-CH" baseline="0" dirty="0" smtClean="0">
                <a:sym typeface="Wingdings"/>
              </a:rPr>
              <a:t> </a:t>
            </a:r>
            <a:r>
              <a:rPr lang="de-CH" baseline="0" dirty="0" err="1" smtClean="0">
                <a:sym typeface="Wingdings"/>
              </a:rPr>
              <a:t>flow</a:t>
            </a:r>
            <a:endParaRPr lang="de-CH" baseline="0" dirty="0" smtClean="0">
              <a:sym typeface="Wingdings"/>
            </a:endParaRPr>
          </a:p>
          <a:p>
            <a:r>
              <a:rPr lang="de-CH" baseline="0" dirty="0" smtClean="0">
                <a:sym typeface="Wingdings"/>
              </a:rPr>
              <a:t>Partition  Beispiel kommt</a:t>
            </a:r>
          </a:p>
          <a:p>
            <a:r>
              <a:rPr lang="de-CH" baseline="0" dirty="0" smtClean="0">
                <a:sym typeface="Wingdings"/>
              </a:rPr>
              <a:t>Remote Chunking  JMS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706749" y="356461"/>
            <a:ext cx="4107051" cy="4107051"/>
          </a:xfrm>
          <a:prstGeom prst="rect">
            <a:avLst/>
          </a:prstGeom>
          <a:solidFill>
            <a:srgbClr val="87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033074" y="1409700"/>
            <a:ext cx="345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355600" y="4586955"/>
            <a:ext cx="8458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</a:rPr>
              <a:t>BASEL     BERN     BRUGG </a:t>
            </a:r>
            <a:r>
              <a:rPr lang="de-DE" sz="800" b="1" baseline="0" dirty="0" smtClean="0">
                <a:solidFill>
                  <a:schemeClr val="tx1"/>
                </a:solidFill>
              </a:rPr>
              <a:t>   </a:t>
            </a:r>
            <a:r>
              <a:rPr lang="de-DE" sz="800" b="1" dirty="0" smtClean="0">
                <a:solidFill>
                  <a:schemeClr val="tx1"/>
                </a:solidFill>
              </a:rPr>
              <a:t>LAUSANNE     ZÜRICH     DÜSSELDORF     FRANKFURT A.M.     FREIBURG I.BR.     HAMBURG     MÜNCHEN     STUTTGART     WIEN</a:t>
            </a:r>
            <a:br>
              <a:rPr lang="de-DE" sz="800" b="1" dirty="0" smtClean="0">
                <a:solidFill>
                  <a:schemeClr val="tx1"/>
                </a:solidFill>
              </a:rPr>
            </a:br>
            <a:endParaRPr lang="de-DE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06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Anh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749" y="356461"/>
            <a:ext cx="4085553" cy="410705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7362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55600" y="1409701"/>
            <a:ext cx="8436702" cy="4352924"/>
          </a:xfrm>
        </p:spPr>
        <p:txBody>
          <a:bodyPr vert="horz" lIns="0" tIns="0" rIns="0" bIns="0" rtlCol="0" anchor="t" anchorCtr="0">
            <a:noAutofit/>
          </a:bodyPr>
          <a:lstStyle>
            <a:lvl1pPr marL="355600" indent="-355600">
              <a:buClr>
                <a:schemeClr val="accent2"/>
              </a:buClr>
              <a:buFont typeface="+mj-lt"/>
              <a:buAutoNum type="arabicPeriod"/>
              <a:defRPr lang="de-DE" dirty="0" smtClean="0"/>
            </a:lvl1pPr>
            <a:lvl2pPr marL="627063" indent="-269875">
              <a:spcBef>
                <a:spcPts val="300"/>
              </a:spcBef>
              <a:buClr>
                <a:schemeClr val="tx1"/>
              </a:buClr>
              <a:defRPr lang="de-DE" sz="1800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Unterebene</a:t>
            </a:r>
          </a:p>
          <a:p>
            <a:pPr lvl="0"/>
            <a:r>
              <a:rPr lang="de-DE" dirty="0" smtClean="0"/>
              <a:t>Erste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333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979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2856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977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 bwMode="gray">
          <a:xfrm>
            <a:off x="355600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944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/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auto">
          <a:xfrm>
            <a:off x="355601" y="387349"/>
            <a:ext cx="8458200" cy="53752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auto">
          <a:xfrm>
            <a:off x="647697" y="679448"/>
            <a:ext cx="3924301" cy="3883165"/>
          </a:xfrm>
          <a:solidFill>
            <a:srgbClr val="87888A">
              <a:alpha val="80000"/>
            </a:srgbClr>
          </a:solidFill>
        </p:spPr>
        <p:txBody>
          <a:bodyPr lIns="180000" tIns="180000" rIns="180000" bIns="180000"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41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355600" y="1395186"/>
            <a:ext cx="1104900" cy="1119414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4625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Bild vom Kunden</a:t>
            </a:r>
            <a:endParaRPr lang="de-CH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13690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Kundenlogo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55600" y="2793999"/>
            <a:ext cx="3886200" cy="29686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906102" y="1409701"/>
            <a:ext cx="3886200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51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360000" y="34798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5600" y="22225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55600" y="42926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9145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930399"/>
            <a:ext cx="8432302" cy="38322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55600" y="1409700"/>
            <a:ext cx="8436702" cy="52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5600" y="5860144"/>
            <a:ext cx="8436702" cy="153888"/>
          </a:xfrm>
        </p:spPr>
        <p:txBody>
          <a:bodyPr wrap="square" anchor="b" anchorCtr="0">
            <a:spAutoFit/>
          </a:bodyPr>
          <a:lstStyle>
            <a:lvl1pPr marL="177800" indent="-177800">
              <a:spcBef>
                <a:spcPts val="0"/>
              </a:spcBef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Platzhalter </a:t>
            </a:r>
            <a:r>
              <a:rPr lang="de-DE" dirty="0" err="1" smtClean="0"/>
              <a:t>Fussnote</a:t>
            </a:r>
            <a:r>
              <a:rPr lang="de-DE" dirty="0" smtClean="0"/>
              <a:t> oder Quelle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5338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60000" y="1400169"/>
            <a:ext cx="8432302" cy="43624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0702" y="6393619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277101" y="6210385"/>
            <a:ext cx="1529489" cy="459847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 bwMode="gray">
          <a:xfrm>
            <a:off x="356460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901767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1447073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 bwMode="gray">
          <a:xfrm>
            <a:off x="1980702" y="6217020"/>
            <a:ext cx="1237711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de-DE" sz="800" dirty="0" smtClean="0">
                <a:latin typeface="Arial"/>
                <a:cs typeface="Arial"/>
              </a:rPr>
              <a:t>2012 © Trivadis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58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271463" indent="-2700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540000" indent="-270000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810000" indent="-270000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080000" indent="-270000" algn="l" defTabSz="900113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1347788" indent="-271463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Arial"/>
          <a:ea typeface="+mn-ea"/>
          <a:cs typeface="Arial"/>
        </a:defRPr>
      </a:lvl6pPr>
      <a:lvl7pPr marL="1617663" indent="-271463" algn="l" defTabSz="914400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net/projects/jbat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CH" dirty="0" smtClean="0"/>
              <a:t>WELCOME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96873" y="1487056"/>
            <a:ext cx="3537527" cy="1681018"/>
          </a:xfrm>
        </p:spPr>
        <p:txBody>
          <a:bodyPr/>
          <a:lstStyle/>
          <a:p>
            <a:r>
              <a:rPr lang="de-CH" sz="2300" dirty="0" smtClean="0"/>
              <a:t>Spring </a:t>
            </a:r>
            <a:r>
              <a:rPr lang="de-CH" sz="2300" dirty="0" err="1" smtClean="0"/>
              <a:t>Batch</a:t>
            </a:r>
            <a:r>
              <a:rPr lang="de-CH" sz="2300" dirty="0" smtClean="0"/>
              <a:t> - </a:t>
            </a:r>
            <a:r>
              <a:rPr lang="de-CH" sz="2300" dirty="0" err="1" smtClean="0"/>
              <a:t>Field</a:t>
            </a:r>
            <a:r>
              <a:rPr lang="de-CH" sz="2300" dirty="0" smtClean="0"/>
              <a:t> Report</a:t>
            </a:r>
          </a:p>
          <a:p>
            <a:r>
              <a:rPr lang="de-CH" sz="1800" dirty="0" smtClean="0"/>
              <a:t>Michael Beer, </a:t>
            </a:r>
            <a:br>
              <a:rPr lang="de-CH" sz="1800" dirty="0" smtClean="0"/>
            </a:br>
            <a:r>
              <a:rPr lang="de-CH" sz="1800" dirty="0" smtClean="0"/>
              <a:t>Raffael Schmid</a:t>
            </a:r>
          </a:p>
          <a:p>
            <a:r>
              <a:rPr lang="de-CH" sz="1800" dirty="0" smtClean="0"/>
              <a:t>September 27th, 2013</a:t>
            </a:r>
            <a:endParaRPr lang="de-CH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124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9950" y="2028825"/>
            <a:ext cx="4343400" cy="40386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/>
              <a:t>Parallel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 err="1"/>
              <a:t>Steps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5600" y="1244599"/>
            <a:ext cx="8420100" cy="47089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chemeClr val="accent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“&gt;</a:t>
            </a:r>
            <a:endParaRPr lang="de-DE" sz="1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splitStep1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  <a:r>
              <a:rPr lang="de-DE" sz="1400" dirty="0" err="1" smtClean="0">
                <a:solidFill>
                  <a:srgbClr val="44266D"/>
                </a:solidFill>
                <a:latin typeface="Courier New"/>
                <a:cs typeface="Courier New"/>
              </a:rPr>
              <a:t>next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splitStep2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"/&gt;</a:t>
            </a:r>
          </a:p>
          <a:p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44266D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splitStep2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"/&gt;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44266D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=“</a:t>
            </a:r>
            <a:r>
              <a:rPr lang="de-DE" sz="1400" dirty="0" err="1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lang="de-DE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7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696958" y="1233723"/>
            <a:ext cx="2166263" cy="4087577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931908" y="2941873"/>
            <a:ext cx="1756668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925172" y="4002323"/>
            <a:ext cx="1770141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931908" y="18814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5006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5006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Salve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5006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4879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5133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2810242" y="3607110"/>
            <a:ext cx="1" cy="39521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2"/>
            <a:endCxn id="11" idx="0"/>
          </p:cNvCxnSpPr>
          <p:nvPr/>
        </p:nvCxnSpPr>
        <p:spPr>
          <a:xfrm>
            <a:off x="2810242" y="2546660"/>
            <a:ext cx="0" cy="39521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1" idx="3"/>
            <a:endCxn id="18" idx="1"/>
          </p:cNvCxnSpPr>
          <p:nvPr/>
        </p:nvCxnSpPr>
        <p:spPr>
          <a:xfrm flipV="1">
            <a:off x="3688576" y="1566342"/>
            <a:ext cx="1824732" cy="17081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14" idx="1"/>
          </p:cNvCxnSpPr>
          <p:nvPr/>
        </p:nvCxnSpPr>
        <p:spPr>
          <a:xfrm flipV="1">
            <a:off x="3688576" y="2420417"/>
            <a:ext cx="1812032" cy="85407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1" idx="3"/>
            <a:endCxn id="15" idx="1"/>
          </p:cNvCxnSpPr>
          <p:nvPr/>
        </p:nvCxnSpPr>
        <p:spPr>
          <a:xfrm>
            <a:off x="3688576" y="3274492"/>
            <a:ext cx="1812032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1" idx="3"/>
            <a:endCxn id="16" idx="1"/>
          </p:cNvCxnSpPr>
          <p:nvPr/>
        </p:nvCxnSpPr>
        <p:spPr>
          <a:xfrm>
            <a:off x="3688576" y="3274492"/>
            <a:ext cx="1812032" cy="85407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1" idx="3"/>
            <a:endCxn id="17" idx="1"/>
          </p:cNvCxnSpPr>
          <p:nvPr/>
        </p:nvCxnSpPr>
        <p:spPr>
          <a:xfrm>
            <a:off x="3688576" y="3274492"/>
            <a:ext cx="1799332" cy="17081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6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182858" y="736601"/>
            <a:ext cx="2166263" cy="4978400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StepScopes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76208" y="2941873"/>
            <a:ext cx="1756668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0721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[1]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0721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Salve [2]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0721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[3]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0594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[4]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0848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[0]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4051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[1]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4051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[2]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4051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[3]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3924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[4]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4178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[0]</a:t>
            </a:r>
          </a:p>
        </p:txBody>
      </p:sp>
      <p:cxnSp>
        <p:nvCxnSpPr>
          <p:cNvPr id="3" name="Gerade Verbindung mit Pfeil 2"/>
          <p:cNvCxnSpPr>
            <a:stCxn id="11" idx="3"/>
            <a:endCxn id="30" idx="1"/>
          </p:cNvCxnSpPr>
          <p:nvPr/>
        </p:nvCxnSpPr>
        <p:spPr>
          <a:xfrm flipV="1">
            <a:off x="2532876" y="1566342"/>
            <a:ext cx="884932" cy="170815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26" idx="1"/>
          </p:cNvCxnSpPr>
          <p:nvPr/>
        </p:nvCxnSpPr>
        <p:spPr>
          <a:xfrm flipV="1">
            <a:off x="2532876" y="2420417"/>
            <a:ext cx="872232" cy="85407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1" idx="3"/>
            <a:endCxn id="27" idx="1"/>
          </p:cNvCxnSpPr>
          <p:nvPr/>
        </p:nvCxnSpPr>
        <p:spPr>
          <a:xfrm>
            <a:off x="2532876" y="3274492"/>
            <a:ext cx="8722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1" idx="3"/>
            <a:endCxn id="28" idx="1"/>
          </p:cNvCxnSpPr>
          <p:nvPr/>
        </p:nvCxnSpPr>
        <p:spPr>
          <a:xfrm>
            <a:off x="2532876" y="3274492"/>
            <a:ext cx="872232" cy="854075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3"/>
            <a:endCxn id="29" idx="1"/>
          </p:cNvCxnSpPr>
          <p:nvPr/>
        </p:nvCxnSpPr>
        <p:spPr>
          <a:xfrm>
            <a:off x="2532876" y="3274492"/>
            <a:ext cx="859532" cy="17081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0" idx="3"/>
            <a:endCxn id="18" idx="1"/>
          </p:cNvCxnSpPr>
          <p:nvPr/>
        </p:nvCxnSpPr>
        <p:spPr>
          <a:xfrm>
            <a:off x="5174476" y="156634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6" idx="3"/>
            <a:endCxn id="14" idx="1"/>
          </p:cNvCxnSpPr>
          <p:nvPr/>
        </p:nvCxnSpPr>
        <p:spPr>
          <a:xfrm>
            <a:off x="5161776" y="2420417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7" idx="3"/>
            <a:endCxn id="15" idx="1"/>
          </p:cNvCxnSpPr>
          <p:nvPr/>
        </p:nvCxnSpPr>
        <p:spPr>
          <a:xfrm>
            <a:off x="5161776" y="327449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8" idx="3"/>
            <a:endCxn id="16" idx="1"/>
          </p:cNvCxnSpPr>
          <p:nvPr/>
        </p:nvCxnSpPr>
        <p:spPr>
          <a:xfrm>
            <a:off x="5161776" y="4128567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3"/>
            <a:endCxn id="17" idx="1"/>
          </p:cNvCxnSpPr>
          <p:nvPr/>
        </p:nvCxnSpPr>
        <p:spPr>
          <a:xfrm>
            <a:off x="5149076" y="498264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6" y="4114800"/>
            <a:ext cx="185996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543050" y="3686176"/>
            <a:ext cx="1619250" cy="847724"/>
          </a:xfrm>
          <a:prstGeom prst="cloudCallout">
            <a:avLst>
              <a:gd name="adj1" fmla="val -53632"/>
              <a:gd name="adj2" fmla="val 288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err="1" smtClean="0">
                <a:solidFill>
                  <a:srgbClr val="FF0000"/>
                </a:solidFill>
              </a:rPr>
              <a:t>rowId</a:t>
            </a:r>
            <a:r>
              <a:rPr lang="de-CH" sz="1400" b="1" dirty="0" smtClean="0">
                <a:solidFill>
                  <a:srgbClr val="FF0000"/>
                </a:solidFill>
              </a:rPr>
              <a:t> % 5</a:t>
            </a:r>
            <a:endParaRPr lang="en-US" sz="1400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– Spring Batch Admin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600" y="733752"/>
            <a:ext cx="6832600" cy="5438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40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Transaction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11758" y="29355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Open Transaction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13266" y="1678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Begin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2058" y="1678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449324" y="2897423"/>
            <a:ext cx="1656576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Commit Transaction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932691" y="2941873"/>
            <a:ext cx="1628142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ItemReader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Item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3779024" y="2916473"/>
            <a:ext cx="1628142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ItemProcessor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Item)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25357" y="2903773"/>
            <a:ext cx="1656576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ItemWriter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Write(List&lt;Item&gt;)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449324" y="4992923"/>
            <a:ext cx="1656576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Finish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Gerade Verbindung mit Pfeil 17"/>
          <p:cNvCxnSpPr>
            <a:stCxn id="10" idx="2"/>
            <a:endCxn id="9" idx="0"/>
          </p:cNvCxnSpPr>
          <p:nvPr/>
        </p:nvCxnSpPr>
        <p:spPr>
          <a:xfrm flipH="1">
            <a:off x="925829" y="2343460"/>
            <a:ext cx="1508" cy="59206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3"/>
            <a:endCxn id="14" idx="1"/>
          </p:cNvCxnSpPr>
          <p:nvPr/>
        </p:nvCxnSpPr>
        <p:spPr>
          <a:xfrm>
            <a:off x="1739900" y="3268142"/>
            <a:ext cx="192791" cy="63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aute 21"/>
          <p:cNvSpPr/>
          <p:nvPr/>
        </p:nvSpPr>
        <p:spPr>
          <a:xfrm>
            <a:off x="2336800" y="1714500"/>
            <a:ext cx="825500" cy="596900"/>
          </a:xfrm>
          <a:prstGeom prst="diamond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28" name="Gewinkelte Verbindung 27"/>
          <p:cNvCxnSpPr>
            <a:endCxn id="22" idx="1"/>
          </p:cNvCxnSpPr>
          <p:nvPr/>
        </p:nvCxnSpPr>
        <p:spPr>
          <a:xfrm rot="5400000" flipH="1" flipV="1">
            <a:off x="1876425" y="2466975"/>
            <a:ext cx="914400" cy="6350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2" idx="2"/>
            <a:endCxn id="14" idx="0"/>
          </p:cNvCxnSpPr>
          <p:nvPr/>
        </p:nvCxnSpPr>
        <p:spPr>
          <a:xfrm flipH="1">
            <a:off x="2746762" y="2311400"/>
            <a:ext cx="2788" cy="63047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2" idx="3"/>
            <a:endCxn id="12" idx="1"/>
          </p:cNvCxnSpPr>
          <p:nvPr/>
        </p:nvCxnSpPr>
        <p:spPr>
          <a:xfrm flipV="1">
            <a:off x="3162300" y="2010842"/>
            <a:ext cx="619758" cy="2108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191000" y="2324100"/>
            <a:ext cx="0" cy="60960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4914900" y="2336800"/>
            <a:ext cx="0" cy="54610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12" idx="3"/>
            <a:endCxn id="16" idx="0"/>
          </p:cNvCxnSpPr>
          <p:nvPr/>
        </p:nvCxnSpPr>
        <p:spPr>
          <a:xfrm>
            <a:off x="5410200" y="2010842"/>
            <a:ext cx="1043445" cy="892931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6" idx="3"/>
            <a:endCxn id="13" idx="1"/>
          </p:cNvCxnSpPr>
          <p:nvPr/>
        </p:nvCxnSpPr>
        <p:spPr>
          <a:xfrm flipV="1">
            <a:off x="7281933" y="3230042"/>
            <a:ext cx="167391" cy="63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ung 7"/>
          <p:cNvGrpSpPr/>
          <p:nvPr/>
        </p:nvGrpSpPr>
        <p:grpSpPr>
          <a:xfrm>
            <a:off x="2006600" y="3569011"/>
            <a:ext cx="5442724" cy="1756531"/>
            <a:chOff x="2006600" y="3569011"/>
            <a:chExt cx="5442724" cy="1756531"/>
          </a:xfrm>
        </p:grpSpPr>
        <p:sp>
          <p:nvSpPr>
            <p:cNvPr id="11" name="Abgerundetes Rechteck 10"/>
            <p:cNvSpPr/>
            <p:nvPr/>
          </p:nvSpPr>
          <p:spPr>
            <a:xfrm>
              <a:off x="3779024" y="4434123"/>
              <a:ext cx="1656576" cy="665237"/>
            </a:xfrm>
            <a:prstGeom prst="roundRect">
              <a:avLst/>
            </a:prstGeom>
            <a:solidFill>
              <a:srgbClr val="FEEA97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bg2">
                      <a:lumMod val="10000"/>
                    </a:schemeClr>
                  </a:solidFill>
                </a:rPr>
                <a:t>Rollback Transaction</a:t>
              </a:r>
            </a:p>
          </p:txBody>
        </p:sp>
        <p:cxnSp>
          <p:nvCxnSpPr>
            <p:cNvPr id="49" name="Gewinkelte Verbindung 48"/>
            <p:cNvCxnSpPr>
              <a:stCxn id="14" idx="2"/>
              <a:endCxn id="11" idx="1"/>
            </p:cNvCxnSpPr>
            <p:nvPr/>
          </p:nvCxnSpPr>
          <p:spPr>
            <a:xfrm rot="16200000" flipH="1">
              <a:off x="2683077" y="3670795"/>
              <a:ext cx="1159632" cy="1032262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15" idx="2"/>
              <a:endCxn id="11" idx="0"/>
            </p:cNvCxnSpPr>
            <p:nvPr/>
          </p:nvCxnSpPr>
          <p:spPr>
            <a:xfrm>
              <a:off x="4593095" y="3581710"/>
              <a:ext cx="14217" cy="85241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winkelte Verbindung 54"/>
            <p:cNvCxnSpPr>
              <a:stCxn id="16" idx="2"/>
              <a:endCxn id="11" idx="3"/>
            </p:cNvCxnSpPr>
            <p:nvPr/>
          </p:nvCxnSpPr>
          <p:spPr>
            <a:xfrm rot="5400000">
              <a:off x="5345757" y="3658854"/>
              <a:ext cx="1197732" cy="1018045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57"/>
            <p:cNvCxnSpPr>
              <a:stCxn id="11" idx="2"/>
              <a:endCxn id="17" idx="1"/>
            </p:cNvCxnSpPr>
            <p:nvPr/>
          </p:nvCxnSpPr>
          <p:spPr>
            <a:xfrm rot="16200000" flipH="1">
              <a:off x="5915227" y="3791445"/>
              <a:ext cx="226182" cy="2842012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860800" y="36322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715000" y="36195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006600" y="36322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</p:grpSp>
      <p:cxnSp>
        <p:nvCxnSpPr>
          <p:cNvPr id="32" name="Gerade Verbindung mit Pfeil 31"/>
          <p:cNvCxnSpPr>
            <a:stCxn id="13" idx="2"/>
            <a:endCxn id="17" idx="0"/>
          </p:cNvCxnSpPr>
          <p:nvPr/>
        </p:nvCxnSpPr>
        <p:spPr>
          <a:xfrm>
            <a:off x="8277612" y="3562660"/>
            <a:ext cx="0" cy="143026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55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skip</a:t>
            </a:r>
            <a:r>
              <a:rPr lang="de-DE" dirty="0"/>
              <a:t> all /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smtClean="0"/>
              <a:t>(2/</a:t>
            </a:r>
            <a:r>
              <a:rPr lang="de-DE" dirty="0"/>
              <a:t>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8" name="Inhaltsplatzhalter 1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395" r="327"/>
          <a:stretch/>
        </p:blipFill>
        <p:spPr>
          <a:xfrm>
            <a:off x="4644573" y="1958246"/>
            <a:ext cx="3967238" cy="3042758"/>
          </a:xfr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631" y="2004181"/>
            <a:ext cx="3835400" cy="2933700"/>
          </a:xfrm>
          <a:prstGeom prst="rect">
            <a:avLst/>
          </a:prstGeom>
        </p:spPr>
      </p:pic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1587536"/>
              </p:ext>
            </p:extLst>
          </p:nvPr>
        </p:nvGraphicFramePr>
        <p:xfrm>
          <a:off x="266095" y="1372810"/>
          <a:ext cx="8212668" cy="509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991"/>
                <a:gridCol w="3854677"/>
              </a:tblGrid>
              <a:tr h="103593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 on </a:t>
                      </a:r>
                      <a:r>
                        <a:rPr lang="de-DE" dirty="0" err="1" smtClean="0"/>
                        <a:t>each</a:t>
                      </a:r>
                      <a:r>
                        <a:rPr lang="de-DE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25986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31399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22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0 Rollbacks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50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1‘100</a:t>
                      </a:r>
                      <a:r>
                        <a:rPr lang="de-DE" baseline="0" dirty="0" smtClean="0"/>
                        <a:t> Rollbacks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5‘500 Filter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1‘000 Write Skips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Abgerundetes Rechteck 1"/>
          <p:cNvSpPr/>
          <p:nvPr/>
        </p:nvSpPr>
        <p:spPr>
          <a:xfrm>
            <a:off x="2823309" y="2344615"/>
            <a:ext cx="605692" cy="312616"/>
          </a:xfrm>
          <a:prstGeom prst="roundRect">
            <a:avLst/>
          </a:prstGeom>
          <a:solidFill>
            <a:schemeClr val="accent4">
              <a:alpha val="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274170" y="2340708"/>
            <a:ext cx="605692" cy="31261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Listener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88900" y="38354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585708" y="1449623"/>
            <a:ext cx="1954292" cy="3681177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8266" y="2059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60966" y="31133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48266" y="41674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123166" y="2514600"/>
            <a:ext cx="1628142" cy="1854200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Listener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Before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After</a:t>
            </a: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OnError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OnSkip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Gewinkelte Verbindung 12"/>
          <p:cNvCxnSpPr>
            <a:stCxn id="9" idx="3"/>
            <a:endCxn id="12" idx="1"/>
          </p:cNvCxnSpPr>
          <p:nvPr/>
        </p:nvCxnSpPr>
        <p:spPr>
          <a:xfrm>
            <a:off x="2376408" y="2391842"/>
            <a:ext cx="746758" cy="104985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10" idx="3"/>
            <a:endCxn id="12" idx="1"/>
          </p:cNvCxnSpPr>
          <p:nvPr/>
        </p:nvCxnSpPr>
        <p:spPr>
          <a:xfrm flipV="1">
            <a:off x="2389108" y="3441700"/>
            <a:ext cx="734058" cy="424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1" idx="3"/>
            <a:endCxn id="12" idx="1"/>
          </p:cNvCxnSpPr>
          <p:nvPr/>
        </p:nvCxnSpPr>
        <p:spPr>
          <a:xfrm flipV="1">
            <a:off x="2376408" y="3441700"/>
            <a:ext cx="746758" cy="105834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5003800" y="1003300"/>
            <a:ext cx="0" cy="4559300"/>
          </a:xfrm>
          <a:prstGeom prst="line">
            <a:avLst/>
          </a:prstGeom>
          <a:ln>
            <a:solidFill>
              <a:srgbClr val="FEEA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5891766" y="31133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LoggerService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12" idx="3"/>
            <a:endCxn id="20" idx="1"/>
          </p:cNvCxnSpPr>
          <p:nvPr/>
        </p:nvCxnSpPr>
        <p:spPr>
          <a:xfrm>
            <a:off x="4751308" y="3441700"/>
            <a:ext cx="1140458" cy="424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333875"/>
            <a:ext cx="1396057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Line Callout 1 24"/>
          <p:cNvSpPr/>
          <p:nvPr/>
        </p:nvSpPr>
        <p:spPr>
          <a:xfrm>
            <a:off x="5391150" y="1390650"/>
            <a:ext cx="3409950" cy="504825"/>
          </a:xfrm>
          <a:prstGeom prst="borderCallout1">
            <a:avLst>
              <a:gd name="adj1" fmla="val 22524"/>
              <a:gd name="adj2" fmla="val -512"/>
              <a:gd name="adj3" fmla="val 91745"/>
              <a:gd name="adj4" fmla="val -10959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Transactional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propagation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Propagation.REQUIRES_NEW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467225" y="4781550"/>
            <a:ext cx="2009775" cy="904875"/>
          </a:xfrm>
          <a:prstGeom prst="wedgeRectCallout">
            <a:avLst>
              <a:gd name="adj1" fmla="val 107129"/>
              <a:gd name="adj2" fmla="val 382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FF0000"/>
                </a:solidFill>
              </a:rPr>
              <a:t>2 </a:t>
            </a:r>
            <a:r>
              <a:rPr lang="de-CH" b="1" dirty="0" err="1" smtClean="0">
                <a:solidFill>
                  <a:srgbClr val="FF0000"/>
                </a:solidFill>
              </a:rPr>
              <a:t>calls</a:t>
            </a:r>
            <a:r>
              <a:rPr lang="de-CH" b="1" dirty="0" smtClean="0">
                <a:solidFill>
                  <a:srgbClr val="FF0000"/>
                </a:solidFill>
              </a:rPr>
              <a:t> on </a:t>
            </a:r>
            <a:r>
              <a:rPr lang="de-CH" b="1" dirty="0" err="1" smtClean="0">
                <a:solidFill>
                  <a:srgbClr val="FF0000"/>
                </a:solidFill>
              </a:rPr>
              <a:t>error</a:t>
            </a:r>
            <a:r>
              <a:rPr lang="de-CH" b="1" dirty="0" smtClean="0">
                <a:solidFill>
                  <a:srgbClr val="FF0000"/>
                </a:solidFill>
              </a:rPr>
              <a:t> in </a:t>
            </a:r>
            <a:r>
              <a:rPr lang="de-CH" b="1" dirty="0" err="1" smtClean="0">
                <a:solidFill>
                  <a:srgbClr val="FF0000"/>
                </a:solidFill>
              </a:rPr>
              <a:t>writer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2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Skip/</a:t>
            </a:r>
            <a:r>
              <a:rPr lang="de-DE" dirty="0" err="1" smtClean="0"/>
              <a:t>Retry</a:t>
            </a:r>
            <a:r>
              <a:rPr lang="de-DE" dirty="0" smtClean="0"/>
              <a:t>/</a:t>
            </a:r>
            <a:r>
              <a:rPr lang="de-DE" dirty="0" err="1" smtClean="0"/>
              <a:t>Restart</a:t>
            </a:r>
            <a:r>
              <a:rPr lang="de-DE" dirty="0" smtClean="0"/>
              <a:t> – </a:t>
            </a:r>
            <a:r>
              <a:rPr lang="de-DE" dirty="0" err="1" smtClean="0"/>
              <a:t>Bulletproof</a:t>
            </a:r>
            <a:r>
              <a:rPr lang="de-DE" dirty="0" smtClean="0"/>
              <a:t> Job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927919"/>
              </p:ext>
            </p:extLst>
          </p:nvPr>
        </p:nvGraphicFramePr>
        <p:xfrm>
          <a:off x="715962" y="1968499"/>
          <a:ext cx="7627938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638"/>
                <a:gridCol w="1621862"/>
                <a:gridCol w="2421219"/>
                <a:gridCol w="2421219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Feature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When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What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Where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nonfatal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Keeps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incorrect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item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Retry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transient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attemps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an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Restart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an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excution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Restarts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49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gray">
          <a:xfrm>
            <a:off x="334600" y="1346201"/>
            <a:ext cx="8432302" cy="4352924"/>
          </a:xfrm>
        </p:spPr>
        <p:txBody>
          <a:bodyPr/>
          <a:lstStyle/>
          <a:p>
            <a:pPr lvl="1"/>
            <a:r>
              <a:rPr lang="de-DE" dirty="0" smtClean="0"/>
              <a:t>End-</a:t>
            </a:r>
            <a:r>
              <a:rPr lang="de-DE" dirty="0" err="1" smtClean="0"/>
              <a:t>To</a:t>
            </a:r>
            <a:r>
              <a:rPr lang="de-DE" dirty="0" smtClean="0"/>
              <a:t>-End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Batch Jobs</a:t>
            </a:r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Individual </a:t>
            </a:r>
            <a:r>
              <a:rPr lang="de-DE" dirty="0" err="1" smtClean="0"/>
              <a:t>Steps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Step-Scoped</a:t>
            </a:r>
            <a:r>
              <a:rPr lang="de-DE" dirty="0" smtClean="0"/>
              <a:t> Components</a:t>
            </a:r>
          </a:p>
          <a:p>
            <a:pPr lvl="1"/>
            <a:r>
              <a:rPr lang="de-DE" dirty="0" err="1" smtClean="0"/>
              <a:t>Validating</a:t>
            </a:r>
            <a:r>
              <a:rPr lang="de-DE" dirty="0" smtClean="0"/>
              <a:t> Output Files</a:t>
            </a:r>
          </a:p>
          <a:p>
            <a:pPr lvl="1"/>
            <a:r>
              <a:rPr lang="de-DE" dirty="0" err="1" smtClean="0"/>
              <a:t>MetaDataInstanceFactory</a:t>
            </a:r>
            <a:endParaRPr lang="de-DE" dirty="0" smtClean="0"/>
          </a:p>
          <a:p>
            <a:pPr lvl="2"/>
            <a:r>
              <a:rPr lang="de-DE" dirty="0" err="1" smtClean="0"/>
              <a:t>JobExecution</a:t>
            </a:r>
            <a:endParaRPr lang="de-DE" dirty="0" smtClean="0"/>
          </a:p>
          <a:p>
            <a:pPr lvl="2"/>
            <a:r>
              <a:rPr lang="de-DE" dirty="0" err="1" smtClean="0"/>
              <a:t>JobInstance</a:t>
            </a:r>
            <a:endParaRPr lang="de-DE" dirty="0" smtClean="0"/>
          </a:p>
          <a:p>
            <a:pPr lvl="2"/>
            <a:r>
              <a:rPr lang="de-DE" dirty="0" err="1" smtClean="0"/>
              <a:t>StepExecution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5409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Guidelines </a:t>
            </a:r>
            <a:r>
              <a:rPr lang="de-DE" dirty="0" err="1"/>
              <a:t>for</a:t>
            </a:r>
            <a:r>
              <a:rPr lang="de-DE" dirty="0"/>
              <a:t> Batch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 bwMode="gray">
          <a:xfrm>
            <a:off x="334600" y="1524001"/>
            <a:ext cx="8432302" cy="4051299"/>
          </a:xfrm>
        </p:spPr>
        <p:txBody>
          <a:bodyPr/>
          <a:lstStyle/>
          <a:p>
            <a:pPr lvl="1"/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/>
              <a:t>avoid building complex logical </a:t>
            </a:r>
            <a:r>
              <a:rPr lang="de-DE" dirty="0" err="1"/>
              <a:t>structures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ORM</a:t>
            </a:r>
          </a:p>
          <a:p>
            <a:pPr lvl="2"/>
            <a:r>
              <a:rPr lang="de-DE" dirty="0" smtClean="0"/>
              <a:t>Caching</a:t>
            </a:r>
          </a:p>
          <a:p>
            <a:pPr lvl="2"/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pPr lvl="1"/>
            <a:r>
              <a:rPr lang="de-DE" dirty="0" err="1" smtClean="0"/>
              <a:t>Carefully</a:t>
            </a:r>
            <a:r>
              <a:rPr lang="de-DE" dirty="0" smtClean="0"/>
              <a:t> design </a:t>
            </a:r>
            <a:r>
              <a:rPr lang="de-DE" dirty="0" err="1" smtClean="0"/>
              <a:t>application</a:t>
            </a:r>
            <a:r>
              <a:rPr lang="de-DE" dirty="0" smtClean="0"/>
              <a:t> I</a:t>
            </a:r>
            <a:r>
              <a:rPr lang="de-DE" dirty="0"/>
              <a:t>/</a:t>
            </a:r>
            <a:r>
              <a:rPr lang="de-DE" dirty="0" smtClean="0"/>
              <a:t>O </a:t>
            </a:r>
          </a:p>
          <a:p>
            <a:pPr lvl="2"/>
            <a:r>
              <a:rPr lang="de-DE" dirty="0"/>
              <a:t>R</a:t>
            </a:r>
            <a:r>
              <a:rPr lang="de-DE" dirty="0" smtClean="0"/>
              <a:t>ead,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/>
          </a:p>
          <a:p>
            <a:pPr lvl="2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cursors</a:t>
            </a:r>
            <a:endParaRPr lang="de-DE" dirty="0" smtClean="0"/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/>
              <a:t>assume the worst with regard to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integrity</a:t>
            </a:r>
            <a:endParaRPr lang="de-DE" dirty="0" smtClean="0"/>
          </a:p>
          <a:p>
            <a:pPr lvl="1"/>
            <a:r>
              <a:rPr lang="de-DE" dirty="0" smtClean="0"/>
              <a:t>Plan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stress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527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Spring Batch framework and </a:t>
            </a:r>
            <a:r>
              <a:rPr lang="en-GB" dirty="0"/>
              <a:t>l</a:t>
            </a:r>
            <a:r>
              <a:rPr lang="en-GB" dirty="0" smtClean="0"/>
              <a:t>essons learned</a:t>
            </a:r>
          </a:p>
          <a:p>
            <a:endParaRPr lang="en-GB" dirty="0" smtClean="0"/>
          </a:p>
          <a:p>
            <a:r>
              <a:rPr lang="en-GB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Spring Batch framework and </a:t>
            </a:r>
            <a:r>
              <a:rPr lang="en-GB" dirty="0"/>
              <a:t>l</a:t>
            </a:r>
            <a:r>
              <a:rPr lang="en-GB" dirty="0" smtClean="0"/>
              <a:t>essons learned</a:t>
            </a:r>
          </a:p>
          <a:p>
            <a:endParaRPr lang="en-GB" dirty="0" smtClean="0"/>
          </a:p>
          <a:p>
            <a:r>
              <a:rPr lang="en-GB" b="1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to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Administrative User Interface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1600" i="1" dirty="0" smtClean="0"/>
              <a:t>„Jobs </a:t>
            </a:r>
            <a:r>
              <a:rPr lang="de-CH" sz="1600" i="1" dirty="0" err="1" smtClean="0"/>
              <a:t>can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be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started</a:t>
            </a:r>
            <a:r>
              <a:rPr lang="de-CH" sz="1600" i="1" dirty="0" smtClean="0"/>
              <a:t>, </a:t>
            </a:r>
            <a:r>
              <a:rPr lang="de-CH" sz="1600" i="1" dirty="0" err="1" smtClean="0"/>
              <a:t>stopped</a:t>
            </a:r>
            <a:r>
              <a:rPr lang="de-CH" sz="1600" i="1" dirty="0" smtClean="0"/>
              <a:t>, </a:t>
            </a:r>
            <a:r>
              <a:rPr lang="de-CH" sz="1600" i="1" dirty="0" err="1" smtClean="0"/>
              <a:t>monitored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over</a:t>
            </a:r>
            <a:r>
              <a:rPr lang="de-CH" sz="1600" i="1" dirty="0" smtClean="0"/>
              <a:t> a Web Interface.“</a:t>
            </a:r>
            <a:endParaRPr lang="de-CH" i="1" dirty="0" smtClean="0"/>
          </a:p>
          <a:p>
            <a:r>
              <a:rPr lang="de-CH" b="1" dirty="0"/>
              <a:t>Trigger </a:t>
            </a:r>
            <a:r>
              <a:rPr lang="de-CH" b="1" dirty="0" err="1"/>
              <a:t>jobs</a:t>
            </a:r>
            <a:r>
              <a:rPr lang="de-CH" b="1" dirty="0"/>
              <a:t> </a:t>
            </a:r>
            <a:r>
              <a:rPr lang="de-CH" b="1" dirty="0" err="1"/>
              <a:t>periodically</a:t>
            </a:r>
            <a:r>
              <a:rPr lang="de-CH" b="1" dirty="0"/>
              <a:t> </a:t>
            </a:r>
            <a:r>
              <a:rPr lang="de-CH" b="1" dirty="0" err="1"/>
              <a:t>or</a:t>
            </a:r>
            <a:r>
              <a:rPr lang="de-CH" b="1" dirty="0"/>
              <a:t> out of </a:t>
            </a:r>
            <a:r>
              <a:rPr lang="de-CH" b="1" dirty="0" err="1"/>
              <a:t>database</a:t>
            </a:r>
            <a:r>
              <a:rPr lang="de-CH" b="1" dirty="0"/>
              <a:t> </a:t>
            </a:r>
            <a:r>
              <a:rPr lang="de-CH" b="1" dirty="0" err="1" smtClean="0"/>
              <a:t>events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1600" i="1" dirty="0"/>
              <a:t>„Jobs </a:t>
            </a:r>
            <a:r>
              <a:rPr lang="de-CH" sz="1600" i="1" dirty="0" smtClean="0"/>
              <a:t>must </a:t>
            </a:r>
            <a:r>
              <a:rPr lang="de-CH" sz="1600" i="1" dirty="0" err="1" smtClean="0"/>
              <a:t>be</a:t>
            </a:r>
            <a:r>
              <a:rPr lang="de-CH" sz="1600" i="1" dirty="0"/>
              <a:t> </a:t>
            </a:r>
            <a:r>
              <a:rPr lang="de-CH" sz="1600" i="1" dirty="0" err="1" smtClean="0"/>
              <a:t>triggered</a:t>
            </a:r>
            <a:r>
              <a:rPr lang="de-CH" sz="1600" i="1" dirty="0" smtClean="0"/>
              <a:t> </a:t>
            </a:r>
            <a:r>
              <a:rPr lang="de-CH" sz="1600" i="1" dirty="0" err="1"/>
              <a:t>either</a:t>
            </a:r>
            <a:r>
              <a:rPr lang="de-CH" sz="1600" i="1" dirty="0"/>
              <a:t> </a:t>
            </a:r>
            <a:r>
              <a:rPr lang="de-CH" sz="1600" i="1" dirty="0" err="1"/>
              <a:t>by</a:t>
            </a:r>
            <a:r>
              <a:rPr lang="de-CH" sz="1600" i="1" dirty="0"/>
              <a:t> </a:t>
            </a:r>
            <a:r>
              <a:rPr lang="de-CH" sz="1600" i="1" dirty="0" err="1"/>
              <a:t>cron</a:t>
            </a:r>
            <a:r>
              <a:rPr lang="de-CH" sz="1600" i="1" dirty="0"/>
              <a:t> </a:t>
            </a:r>
            <a:r>
              <a:rPr lang="de-CH" sz="1600" i="1" dirty="0" err="1"/>
              <a:t>expression</a:t>
            </a:r>
            <a:r>
              <a:rPr lang="de-CH" sz="1600" i="1" dirty="0"/>
              <a:t>, </a:t>
            </a:r>
            <a:r>
              <a:rPr lang="de-CH" sz="1600" i="1" dirty="0" err="1"/>
              <a:t>fixed</a:t>
            </a:r>
            <a:r>
              <a:rPr lang="de-CH" sz="1600" i="1" dirty="0"/>
              <a:t> </a:t>
            </a:r>
            <a:r>
              <a:rPr lang="de-CH" sz="1600" i="1" dirty="0" smtClean="0"/>
              <a:t>rate, </a:t>
            </a:r>
            <a:r>
              <a:rPr lang="de-CH" sz="1600" i="1" dirty="0" err="1" smtClean="0"/>
              <a:t>fixed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delay</a:t>
            </a:r>
            <a:r>
              <a:rPr lang="de-CH" sz="1600" i="1" dirty="0"/>
              <a:t> </a:t>
            </a:r>
            <a:r>
              <a:rPr lang="de-CH" sz="1600" i="1" dirty="0" err="1" smtClean="0"/>
              <a:t>or</a:t>
            </a:r>
            <a:r>
              <a:rPr lang="de-CH" sz="1600" i="1" dirty="0" smtClean="0"/>
              <a:t> due </a:t>
            </a:r>
            <a:r>
              <a:rPr lang="de-CH" sz="1600" i="1" dirty="0" err="1" smtClean="0"/>
              <a:t>to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new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data</a:t>
            </a:r>
            <a:r>
              <a:rPr lang="de-CH" sz="1600" i="1" dirty="0" smtClean="0"/>
              <a:t> in </a:t>
            </a:r>
            <a:r>
              <a:rPr lang="de-CH" sz="1600" i="1" dirty="0" err="1" smtClean="0"/>
              <a:t>the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staging</a:t>
            </a:r>
            <a:r>
              <a:rPr lang="de-CH" sz="1600" i="1" dirty="0"/>
              <a:t> </a:t>
            </a:r>
            <a:r>
              <a:rPr lang="de-CH" sz="1600" i="1" dirty="0" err="1" smtClean="0"/>
              <a:t>area</a:t>
            </a:r>
            <a:r>
              <a:rPr lang="de-CH" sz="1600" i="1" dirty="0" smtClean="0"/>
              <a:t>.“</a:t>
            </a:r>
            <a:endParaRPr lang="de-CH" sz="1600" b="1" dirty="0" smtClean="0"/>
          </a:p>
          <a:p>
            <a:r>
              <a:rPr lang="de-CH" b="1" dirty="0" err="1" smtClean="0"/>
              <a:t>Control</a:t>
            </a:r>
            <a:r>
              <a:rPr lang="de-CH" b="1" dirty="0" smtClean="0"/>
              <a:t> </a:t>
            </a:r>
            <a:r>
              <a:rPr lang="de-CH" b="1" dirty="0" err="1" smtClean="0"/>
              <a:t>execution</a:t>
            </a:r>
            <a:r>
              <a:rPr lang="de-CH" b="1" dirty="0" smtClean="0"/>
              <a:t> </a:t>
            </a:r>
            <a:r>
              <a:rPr lang="de-CH" b="1" dirty="0" err="1" smtClean="0"/>
              <a:t>of</a:t>
            </a:r>
            <a:r>
              <a:rPr lang="de-CH" b="1" dirty="0" smtClean="0"/>
              <a:t> </a:t>
            </a:r>
            <a:r>
              <a:rPr lang="de-CH" b="1" dirty="0" err="1" smtClean="0"/>
              <a:t>jobs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1600" i="1" dirty="0" smtClean="0"/>
              <a:t>„</a:t>
            </a:r>
            <a:r>
              <a:rPr lang="de-CH" sz="1600" i="1" dirty="0" err="1" smtClean="0"/>
              <a:t>Postpone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executions</a:t>
            </a:r>
            <a:r>
              <a:rPr lang="de-CH" sz="1600" i="1" dirty="0" smtClean="0"/>
              <a:t> due to inter-job </a:t>
            </a:r>
            <a:r>
              <a:rPr lang="de-CH" sz="1600" i="1" dirty="0" err="1" smtClean="0"/>
              <a:t>dependencies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or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control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the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database-load</a:t>
            </a:r>
            <a:r>
              <a:rPr lang="de-CH" sz="1600" i="1" dirty="0" smtClean="0"/>
              <a:t>.“</a:t>
            </a:r>
            <a:endParaRPr lang="de-CH" sz="1800" i="1" dirty="0"/>
          </a:p>
          <a:p>
            <a:r>
              <a:rPr lang="de-CH" sz="1800" b="1" dirty="0" err="1" smtClean="0"/>
              <a:t>Detailed</a:t>
            </a:r>
            <a:r>
              <a:rPr lang="de-CH" sz="1800" b="1" dirty="0" smtClean="0"/>
              <a:t> </a:t>
            </a:r>
            <a:r>
              <a:rPr lang="de-CH" sz="1800" b="1" dirty="0" err="1" smtClean="0"/>
              <a:t>execution</a:t>
            </a:r>
            <a:r>
              <a:rPr lang="de-CH" sz="1800" b="1" dirty="0" smtClean="0"/>
              <a:t> log</a:t>
            </a: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1800" i="1" dirty="0" smtClean="0"/>
              <a:t>„A </a:t>
            </a:r>
            <a:r>
              <a:rPr lang="de-CH" sz="1800" i="1" dirty="0" err="1" smtClean="0"/>
              <a:t>detailed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execution</a:t>
            </a:r>
            <a:r>
              <a:rPr lang="de-CH" sz="1800" i="1" dirty="0" smtClean="0"/>
              <a:t> log </a:t>
            </a:r>
            <a:r>
              <a:rPr lang="de-CH" sz="1800" i="1" dirty="0" err="1" smtClean="0"/>
              <a:t>needs</a:t>
            </a:r>
            <a:r>
              <a:rPr lang="de-CH" sz="1800" i="1" dirty="0" smtClean="0"/>
              <a:t> to </a:t>
            </a:r>
            <a:r>
              <a:rPr lang="de-CH" sz="1800" i="1" dirty="0" err="1" smtClean="0"/>
              <a:t>be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available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over</a:t>
            </a:r>
            <a:r>
              <a:rPr lang="de-CH" sz="1800" i="1" dirty="0" smtClean="0"/>
              <a:t> a web </a:t>
            </a:r>
            <a:r>
              <a:rPr lang="de-CH" sz="1800" i="1" dirty="0" err="1"/>
              <a:t>i</a:t>
            </a:r>
            <a:r>
              <a:rPr lang="de-CH" sz="1800" i="1" dirty="0" err="1" smtClean="0"/>
              <a:t>nterface</a:t>
            </a:r>
            <a:r>
              <a:rPr lang="de-CH" sz="1800" i="1" dirty="0" smtClean="0"/>
              <a:t>.“</a:t>
            </a:r>
          </a:p>
          <a:p>
            <a:r>
              <a:rPr lang="de-CH" b="1" dirty="0" err="1" smtClean="0"/>
              <a:t>Gather</a:t>
            </a:r>
            <a:r>
              <a:rPr lang="de-CH" b="1" dirty="0" smtClean="0"/>
              <a:t> </a:t>
            </a:r>
            <a:r>
              <a:rPr lang="de-CH" b="1" dirty="0" err="1" smtClean="0"/>
              <a:t>diagnostic</a:t>
            </a:r>
            <a:r>
              <a:rPr lang="de-CH" b="1" dirty="0" smtClean="0"/>
              <a:t> </a:t>
            </a:r>
            <a:r>
              <a:rPr lang="de-CH" b="1" dirty="0" err="1" smtClean="0"/>
              <a:t>information</a:t>
            </a: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1800" i="1" dirty="0" smtClean="0"/>
              <a:t>„</a:t>
            </a:r>
            <a:r>
              <a:rPr lang="de-CH" sz="1800" i="1" dirty="0" err="1" smtClean="0"/>
              <a:t>Only</a:t>
            </a:r>
            <a:r>
              <a:rPr lang="de-CH" sz="1800" i="1" dirty="0" smtClean="0"/>
              <a:t> to </a:t>
            </a:r>
            <a:r>
              <a:rPr lang="de-CH" sz="1800" i="1" dirty="0" err="1" smtClean="0"/>
              <a:t>know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that</a:t>
            </a:r>
            <a:r>
              <a:rPr lang="de-CH" sz="1800" i="1" dirty="0" smtClean="0"/>
              <a:t> an </a:t>
            </a:r>
            <a:r>
              <a:rPr lang="de-CH" sz="1800" i="1" dirty="0" err="1" smtClean="0"/>
              <a:t>error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happened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might</a:t>
            </a:r>
            <a:r>
              <a:rPr lang="de-CH" sz="1800" i="1" dirty="0" smtClean="0"/>
              <a:t> not </a:t>
            </a:r>
            <a:r>
              <a:rPr lang="de-CH" sz="1800" i="1" dirty="0" err="1" smtClean="0"/>
              <a:t>be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sufficient</a:t>
            </a:r>
            <a:r>
              <a:rPr lang="de-CH" sz="1800" i="1" dirty="0" smtClean="0"/>
              <a:t>. </a:t>
            </a:r>
            <a:r>
              <a:rPr lang="de-CH" sz="1800" i="1" dirty="0" err="1" smtClean="0"/>
              <a:t>Sometimes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further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diagnostic</a:t>
            </a:r>
            <a:r>
              <a:rPr lang="de-CH" sz="1800" i="1" dirty="0" smtClean="0"/>
              <a:t>  </a:t>
            </a:r>
            <a:r>
              <a:rPr lang="de-CH" sz="1800" i="1" dirty="0" err="1" smtClean="0"/>
              <a:t>information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is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necessary</a:t>
            </a:r>
            <a:r>
              <a:rPr lang="de-CH" sz="1800" i="1" dirty="0" smtClean="0"/>
              <a:t>.“</a:t>
            </a:r>
            <a:br>
              <a:rPr lang="de-CH" sz="1800" i="1" dirty="0" smtClean="0"/>
            </a:br>
            <a:endParaRPr lang="de-CH" sz="1800" i="1" dirty="0"/>
          </a:p>
          <a:p>
            <a:pPr>
              <a:buFont typeface="Arial" pitchFamily="34" charset="0"/>
              <a:buChar char="•"/>
            </a:pPr>
            <a:endParaRPr lang="de-CH" sz="1800" i="1" dirty="0" smtClean="0"/>
          </a:p>
          <a:p>
            <a:pPr>
              <a:buNone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Administrative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3" name="Left Arrow 22"/>
          <p:cNvSpPr/>
          <p:nvPr/>
        </p:nvSpPr>
        <p:spPr>
          <a:xfrm rot="13860044">
            <a:off x="5009864" y="4734590"/>
            <a:ext cx="334195" cy="409385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4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/>
          <p:cNvGrpSpPr/>
          <p:nvPr/>
        </p:nvGrpSpPr>
        <p:grpSpPr>
          <a:xfrm>
            <a:off x="4987925" y="4781549"/>
            <a:ext cx="1543050" cy="1495425"/>
            <a:chOff x="2159851" y="1659865"/>
            <a:chExt cx="1409699" cy="1371600"/>
          </a:xfrm>
        </p:grpSpPr>
        <p:sp>
          <p:nvSpPr>
            <p:cNvPr id="25" name="Oval 24"/>
            <p:cNvSpPr/>
            <p:nvPr/>
          </p:nvSpPr>
          <p:spPr>
            <a:xfrm>
              <a:off x="2287710" y="1776532"/>
              <a:ext cx="1108745" cy="1095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2159851" y="1659865"/>
              <a:ext cx="1409699" cy="1371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/>
                <a:t>Spring Batch Integration</a:t>
              </a:r>
              <a:endParaRPr lang="de-DE" sz="1600" kern="1200" dirty="0"/>
            </a:p>
          </p:txBody>
        </p:sp>
      </p:grpSp>
      <p:graphicFrame>
        <p:nvGraphicFramePr>
          <p:cNvPr id="33" name="Diagramm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04515985"/>
              </p:ext>
            </p:extLst>
          </p:nvPr>
        </p:nvGraphicFramePr>
        <p:xfrm>
          <a:off x="368300" y="781050"/>
          <a:ext cx="8431212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Left Arrow 33"/>
          <p:cNvSpPr/>
          <p:nvPr/>
        </p:nvSpPr>
        <p:spPr>
          <a:xfrm rot="18673400">
            <a:off x="3748166" y="4682661"/>
            <a:ext cx="323770" cy="409385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4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34"/>
          <p:cNvGrpSpPr/>
          <p:nvPr/>
        </p:nvGrpSpPr>
        <p:grpSpPr>
          <a:xfrm>
            <a:off x="2639483" y="4773082"/>
            <a:ext cx="1543050" cy="1495425"/>
            <a:chOff x="2159851" y="1659865"/>
            <a:chExt cx="1409699" cy="1371600"/>
          </a:xfrm>
        </p:grpSpPr>
        <p:sp>
          <p:nvSpPr>
            <p:cNvPr id="16" name="Oval 15"/>
            <p:cNvSpPr/>
            <p:nvPr/>
          </p:nvSpPr>
          <p:spPr>
            <a:xfrm>
              <a:off x="2287710" y="1776532"/>
              <a:ext cx="1108745" cy="1095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2159851" y="1659865"/>
              <a:ext cx="1409699" cy="1371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/>
                <a:t>Spring Integration</a:t>
              </a:r>
              <a:endParaRPr lang="de-DE" sz="1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225899EA-8054-1847-BDF8-6D913B320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graphicEl>
                                              <a:dgm id="{225899EA-8054-1847-BDF8-6D913B320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02172E69-8EE9-8941-94A3-A86D0FB50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graphicEl>
                                              <a:dgm id="{02172E69-8EE9-8941-94A3-A86D0FB50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AF2F4D54-A850-E548-A84A-8918C20A8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graphicEl>
                                              <a:dgm id="{AF2F4D54-A850-E548-A84A-8918C20A8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D2FAB5F-21FE-224E-8D92-532E00DB3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graphicEl>
                                              <a:dgm id="{4D2FAB5F-21FE-224E-8D92-532E00DB3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6641073B-01D2-084A-ABFD-6631B31D1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graphicEl>
                                              <a:dgm id="{6641073B-01D2-084A-ABFD-6631B31D1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98FCA24-D64C-424C-876A-34E0E5983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graphicEl>
                                              <a:dgm id="{C98FCA24-D64C-424C-876A-34E0E5983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08EEDD3-487F-5146-83A6-D26C2AA0D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graphicEl>
                                              <a:dgm id="{B08EEDD3-487F-5146-83A6-D26C2AA0D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0CBD9664-1267-FC4C-A7B9-C16F0911D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graphicEl>
                                              <a:dgm id="{0CBD9664-1267-FC4C-A7B9-C16F0911D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2E024E9-DA45-7449-8BB7-CC4DC16E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graphicEl>
                                              <a:dgm id="{C2E024E9-DA45-7449-8BB7-CC4DC16E1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2315AAF2-8D1F-DA4B-ADE6-E257FC030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graphicEl>
                                              <a:dgm id="{2315AAF2-8D1F-DA4B-ADE6-E257FC030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32E428ED-A563-C247-A9FD-548C5C4C0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graphicEl>
                                              <a:dgm id="{32E428ED-A563-C247-A9FD-548C5C4C0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9FB2C0D-DA17-FA4F-ABD8-2EA4589F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graphicEl>
                                              <a:dgm id="{C9FB2C0D-DA17-FA4F-ABD8-2EA4589FA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E847DFDB-6B31-9946-95F1-33BEB72C8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graphicEl>
                                              <a:dgm id="{E847DFDB-6B31-9946-95F1-33BEB72C8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Administrative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00" y="1409701"/>
            <a:ext cx="8432302" cy="43529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76288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833438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" y="881063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50" y="938213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Admin</a:t>
            </a:r>
            <a:r>
              <a:rPr lang="de-CH" dirty="0" smtClean="0"/>
              <a:t> - Setup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Configure the library </a:t>
            </a:r>
            <a:r>
              <a:rPr lang="en-GB" dirty="0" smtClean="0"/>
              <a:t>dependencies</a:t>
            </a:r>
            <a:endParaRPr lang="en-GB" dirty="0"/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Setup </a:t>
            </a:r>
            <a:r>
              <a:rPr lang="en-GB" dirty="0"/>
              <a:t>or enrich root </a:t>
            </a:r>
            <a:r>
              <a:rPr lang="en-GB" dirty="0" smtClean="0"/>
              <a:t>context</a:t>
            </a:r>
          </a:p>
          <a:p>
            <a:pPr marL="457200" lvl="1" indent="-457200">
              <a:buFont typeface="+mj-lt"/>
              <a:buAutoNum type="arabicPeriod"/>
            </a:pPr>
            <a:endParaRPr lang="en-GB" dirty="0" smtClean="0"/>
          </a:p>
          <a:p>
            <a:pPr marL="457200" lvl="1" indent="-457200">
              <a:buFont typeface="+mj-lt"/>
              <a:buAutoNum type="arabicPeriod"/>
            </a:pPr>
            <a:endParaRPr lang="en-GB" dirty="0"/>
          </a:p>
          <a:p>
            <a:pPr marL="457200" lvl="1" indent="-457200">
              <a:buFont typeface="+mj-lt"/>
              <a:buAutoNum type="arabicPeriod"/>
            </a:pPr>
            <a:endParaRPr lang="en-GB" sz="300" dirty="0" smtClean="0"/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Configure </a:t>
            </a:r>
            <a:r>
              <a:rPr lang="en-GB" dirty="0" err="1" smtClean="0"/>
              <a:t>servlet</a:t>
            </a:r>
            <a:r>
              <a:rPr lang="en-GB" dirty="0" smtClean="0"/>
              <a:t> and mapping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5" y="1016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400" dirty="0" err="1" smtClean="0"/>
          </a:p>
        </p:txBody>
      </p:sp>
      <p:pic>
        <p:nvPicPr>
          <p:cNvPr id="32" name="Picture 6" descr="http://www.einslive.de/bilder/mediendb/1live/magazin/mitwisser/2012/07/120726_affe_gaehnt_dpa_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2292" y="786146"/>
            <a:ext cx="1324937" cy="98266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3967" y="2199168"/>
            <a:ext cx="8746834" cy="116955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&lt;context-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*:/.../webapp-config.xml&lt;/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&lt;/context-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821" y="3756078"/>
            <a:ext cx="8746834" cy="240065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-name&gt;Batch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-class&gt;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org.sfw.web.servlet.DispatcherServlet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-class&gt;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&lt;init-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*:/.../servlet-config.xml&lt;/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&lt;/init-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&lt;load-on-startup&gt;1&lt;/load-on-startup&gt;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5267325" y="1029854"/>
            <a:ext cx="2204895" cy="775855"/>
          </a:xfrm>
          <a:prstGeom prst="wedgeRectCallout">
            <a:avLst>
              <a:gd name="adj1" fmla="val 85593"/>
              <a:gd name="adj2" fmla="val -1225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solidFill>
                  <a:schemeClr val="accent2"/>
                </a:solidFill>
              </a:rPr>
              <a:t>Most </a:t>
            </a:r>
            <a:r>
              <a:rPr lang="de-CH" sz="1600" b="1" dirty="0" err="1" smtClean="0">
                <a:solidFill>
                  <a:schemeClr val="accent2"/>
                </a:solidFill>
              </a:rPr>
              <a:t>probably</a:t>
            </a:r>
            <a:r>
              <a:rPr lang="de-CH" sz="1600" b="1" dirty="0" smtClean="0">
                <a:solidFill>
                  <a:schemeClr val="accent2"/>
                </a:solidFill>
              </a:rPr>
              <a:t> </a:t>
            </a:r>
            <a:r>
              <a:rPr lang="de-CH" sz="1600" b="1" dirty="0" err="1" smtClean="0">
                <a:solidFill>
                  <a:schemeClr val="accent2"/>
                </a:solidFill>
              </a:rPr>
              <a:t>the</a:t>
            </a:r>
            <a:r>
              <a:rPr lang="de-CH" sz="1600" b="1" dirty="0" smtClean="0">
                <a:solidFill>
                  <a:schemeClr val="accent2"/>
                </a:solidFill>
              </a:rPr>
              <a:t> </a:t>
            </a:r>
            <a:r>
              <a:rPr lang="de-CH" sz="1600" b="1" dirty="0" err="1" smtClean="0">
                <a:solidFill>
                  <a:schemeClr val="accent2"/>
                </a:solidFill>
              </a:rPr>
              <a:t>toughest</a:t>
            </a:r>
            <a:r>
              <a:rPr lang="de-CH" sz="1600" b="1" dirty="0" smtClean="0">
                <a:solidFill>
                  <a:schemeClr val="accent2"/>
                </a:solidFill>
              </a:rPr>
              <a:t> job </a:t>
            </a:r>
            <a:r>
              <a:rPr lang="de-CH" sz="1600" b="1" dirty="0" err="1" smtClean="0">
                <a:solidFill>
                  <a:schemeClr val="accent2"/>
                </a:solidFill>
              </a:rPr>
              <a:t>for</a:t>
            </a:r>
            <a:r>
              <a:rPr lang="de-CH" sz="1600" b="1" dirty="0" smtClean="0">
                <a:solidFill>
                  <a:schemeClr val="accent2"/>
                </a:solidFill>
              </a:rPr>
              <a:t> a Spring </a:t>
            </a:r>
            <a:r>
              <a:rPr lang="de-CH" sz="1600" b="1" dirty="0" err="1" smtClean="0">
                <a:solidFill>
                  <a:schemeClr val="accent2"/>
                </a:solidFill>
              </a:rPr>
              <a:t>application</a:t>
            </a:r>
            <a:r>
              <a:rPr lang="de-CH" sz="1600" b="1" dirty="0" smtClean="0">
                <a:solidFill>
                  <a:schemeClr val="accent2"/>
                </a:solidFill>
              </a:rPr>
              <a:t>!</a:t>
            </a:r>
            <a:endParaRPr lang="en-US" sz="1600" b="1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out of </a:t>
            </a:r>
            <a:r>
              <a:rPr lang="de-CH" dirty="0" err="1" smtClean="0"/>
              <a:t>database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95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177" name="Shape 176"/>
          <p:cNvCxnSpPr>
            <a:stCxn id="17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96" idx="3"/>
            <a:endCxn id="41" idx="3"/>
          </p:cNvCxnSpPr>
          <p:nvPr/>
        </p:nvCxnSpPr>
        <p:spPr>
          <a:xfrm flipV="1">
            <a:off x="3791394" y="1792543"/>
            <a:ext cx="551376" cy="327537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38" y="1203118"/>
            <a:ext cx="2595418" cy="11781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34" name="Elbow Connector 33"/>
          <p:cNvCxnSpPr>
            <a:stCxn id="32" idx="3"/>
            <a:endCxn id="50" idx="1"/>
          </p:cNvCxnSpPr>
          <p:nvPr/>
        </p:nvCxnSpPr>
        <p:spPr>
          <a:xfrm flipH="1">
            <a:off x="4613562" y="1792184"/>
            <a:ext cx="4077894" cy="2284515"/>
          </a:xfrm>
          <a:prstGeom prst="bentConnector5">
            <a:avLst>
              <a:gd name="adj1" fmla="val -5606"/>
              <a:gd name="adj2" fmla="val 53594"/>
              <a:gd name="adj3" fmla="val 10560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1419" y="3802280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LoggerHandler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613562" y="3651826"/>
            <a:ext cx="1205370" cy="849746"/>
            <a:chOff x="4604327" y="3647207"/>
            <a:chExt cx="1205370" cy="849746"/>
          </a:xfrm>
        </p:grpSpPr>
        <p:sp>
          <p:nvSpPr>
            <p:cNvPr id="50" name="Rectangle 49"/>
            <p:cNvSpPr/>
            <p:nvPr/>
          </p:nvSpPr>
          <p:spPr>
            <a:xfrm>
              <a:off x="4604327" y="3647207"/>
              <a:ext cx="1205370" cy="8497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CH" sz="1400" i="1" dirty="0" err="1" smtClean="0">
                  <a:solidFill>
                    <a:schemeClr val="tx1"/>
                  </a:solidFill>
                </a:rPr>
                <a:t>job-operator</a:t>
              </a:r>
              <a:endParaRPr lang="en-US" sz="1400" i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03545" y="3750323"/>
              <a:ext cx="952501" cy="414338"/>
              <a:chOff x="2514503" y="5089597"/>
              <a:chExt cx="952501" cy="414338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516885" y="5299147"/>
                <a:ext cx="950119" cy="0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2514503" y="5089597"/>
                <a:ext cx="928688" cy="209551"/>
              </a:xfrm>
              <a:prstGeom prst="bentConnector3">
                <a:avLst>
                  <a:gd name="adj1" fmla="val 51026"/>
                </a:avLst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>
                <a:off x="2521648" y="5299148"/>
                <a:ext cx="933450" cy="204787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Arrow Connector 55"/>
          <p:cNvCxnSpPr>
            <a:stCxn id="50" idx="3"/>
            <a:endCxn id="37" idx="1"/>
          </p:cNvCxnSpPr>
          <p:nvPr/>
        </p:nvCxnSpPr>
        <p:spPr>
          <a:xfrm flipV="1">
            <a:off x="5818932" y="4075727"/>
            <a:ext cx="272487" cy="972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1"/>
            <a:endCxn id="32" idx="1"/>
          </p:cNvCxnSpPr>
          <p:nvPr/>
        </p:nvCxnSpPr>
        <p:spPr>
          <a:xfrm flipV="1">
            <a:off x="5845137" y="1792184"/>
            <a:ext cx="250901" cy="359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77144" y="1763930"/>
            <a:ext cx="2433456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SimpleJobLauncher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4844570" y="1041359"/>
            <a:ext cx="498767" cy="15023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job-requests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out of </a:t>
            </a:r>
            <a:r>
              <a:rPr lang="de-CH" dirty="0" err="1" smtClean="0"/>
              <a:t>database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26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3202" y="1048344"/>
            <a:ext cx="8746834" cy="2046714"/>
            <a:chOff x="203202" y="1445492"/>
            <a:chExt cx="8746834" cy="2046714"/>
          </a:xfrm>
        </p:grpSpPr>
        <p:sp>
          <p:nvSpPr>
            <p:cNvPr id="8" name="TextBox 7"/>
            <p:cNvSpPr txBox="1"/>
            <p:nvPr/>
          </p:nvSpPr>
          <p:spPr>
            <a:xfrm>
              <a:off x="203202" y="1445492"/>
              <a:ext cx="8746834" cy="2046714"/>
            </a:xfrm>
            <a:prstGeom prst="rect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91440" rIns="91440" bIns="91440" rtlCol="0">
              <a:spAutoFit/>
            </a:bodyPr>
            <a:lstStyle/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&lt;bean id="factory" class="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job.LoadJobLaunchRequestFactory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 &lt;constructor-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ref="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jobRegistry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/&gt;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&lt;/bean&gt;</a:t>
              </a:r>
            </a:p>
            <a:p>
              <a:endParaRPr lang="en-US" sz="15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int:inbound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-channel-adapter method="create" channel="</a:t>
              </a:r>
              <a:r>
                <a:rPr lang="en-US" sz="15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job-requests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ref="factory"&gt;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 &lt;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int:poller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cron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dirty="0" smtClean="0"/>
                <a:t>0 0/5 * * * ?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/&gt;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int:inbound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-channel-adapter&gt;</a:t>
              </a:r>
            </a:p>
          </p:txBody>
        </p:sp>
        <p:sp>
          <p:nvSpPr>
            <p:cNvPr id="11" name="Title 6"/>
            <p:cNvSpPr txBox="1">
              <a:spLocks/>
            </p:cNvSpPr>
            <p:nvPr/>
          </p:nvSpPr>
          <p:spPr bwMode="gray">
            <a:xfrm>
              <a:off x="5915673" y="3197466"/>
              <a:ext cx="2993801" cy="24622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define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polling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channel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adapter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3198" y="3169254"/>
            <a:ext cx="8756075" cy="2646878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LoadJobLaunchRequestFactory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JobLaunchRequest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create()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NoSuchJobException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JobParameters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JobParametersBuilder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addDate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("random", new Date()).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toJobParameters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JobLaunchRequest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jobLocator.getJob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itle 6"/>
          <p:cNvSpPr txBox="1">
            <a:spLocks/>
          </p:cNvSpPr>
          <p:nvPr/>
        </p:nvSpPr>
        <p:spPr bwMode="gray">
          <a:xfrm>
            <a:off x="5615710" y="5549588"/>
            <a:ext cx="3298383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factory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to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create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job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launch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request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out of </a:t>
            </a:r>
            <a:r>
              <a:rPr lang="de-CH" dirty="0" err="1" smtClean="0"/>
              <a:t>database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27</a:t>
            </a:fld>
            <a:endParaRPr lang="de-DE" dirty="0"/>
          </a:p>
        </p:txBody>
      </p:sp>
      <p:grpSp>
        <p:nvGrpSpPr>
          <p:cNvPr id="3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7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177" name="Shape 176"/>
          <p:cNvCxnSpPr>
            <a:stCxn id="17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96" idx="3"/>
            <a:endCxn id="41" idx="3"/>
          </p:cNvCxnSpPr>
          <p:nvPr/>
        </p:nvCxnSpPr>
        <p:spPr>
          <a:xfrm flipV="1">
            <a:off x="3791394" y="1792543"/>
            <a:ext cx="551376" cy="327537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grpSp>
        <p:nvGrpSpPr>
          <p:cNvPr id="8" name="Group 83"/>
          <p:cNvGrpSpPr/>
          <p:nvPr/>
        </p:nvGrpSpPr>
        <p:grpSpPr>
          <a:xfrm>
            <a:off x="4613562" y="1203118"/>
            <a:ext cx="4077894" cy="3298454"/>
            <a:chOff x="4613562" y="1203118"/>
            <a:chExt cx="4077894" cy="3298454"/>
          </a:xfrm>
        </p:grpSpPr>
        <p:sp>
          <p:nvSpPr>
            <p:cNvPr id="32" name="Rectangle 31"/>
            <p:cNvSpPr/>
            <p:nvPr/>
          </p:nvSpPr>
          <p:spPr>
            <a:xfrm>
              <a:off x="6096038" y="1203118"/>
              <a:ext cx="2595418" cy="117813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400" i="1" dirty="0" err="1" smtClean="0">
                  <a:solidFill>
                    <a:schemeClr val="accent2"/>
                  </a:solidFill>
                </a:rPr>
                <a:t>JobLaunchingMessageHandler</a:t>
              </a:r>
              <a:endParaRPr lang="en-US" sz="1400" i="1" dirty="0" err="1" smtClean="0">
                <a:solidFill>
                  <a:schemeClr val="accent2"/>
                </a:solidFill>
              </a:endParaRPr>
            </a:p>
          </p:txBody>
        </p:sp>
        <p:cxnSp>
          <p:nvCxnSpPr>
            <p:cNvPr id="34" name="Elbow Connector 33"/>
            <p:cNvCxnSpPr>
              <a:stCxn id="32" idx="3"/>
              <a:endCxn id="50" idx="1"/>
            </p:cNvCxnSpPr>
            <p:nvPr/>
          </p:nvCxnSpPr>
          <p:spPr>
            <a:xfrm flipH="1">
              <a:off x="4613562" y="1792184"/>
              <a:ext cx="4077894" cy="2284515"/>
            </a:xfrm>
            <a:prstGeom prst="bentConnector5">
              <a:avLst>
                <a:gd name="adj1" fmla="val -5606"/>
                <a:gd name="adj2" fmla="val 53594"/>
                <a:gd name="adj3" fmla="val 105606"/>
              </a:avLst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091419" y="3802280"/>
              <a:ext cx="2595418" cy="5468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i="1" dirty="0" err="1" smtClean="0">
                  <a:solidFill>
                    <a:schemeClr val="tx1"/>
                  </a:solidFill>
                </a:rPr>
                <a:t>LoggerHandler</a:t>
              </a:r>
              <a:endParaRPr lang="en-US" sz="1400" i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9" name="Group 64"/>
            <p:cNvGrpSpPr/>
            <p:nvPr/>
          </p:nvGrpSpPr>
          <p:grpSpPr>
            <a:xfrm>
              <a:off x="4613562" y="3651826"/>
              <a:ext cx="1205370" cy="849746"/>
              <a:chOff x="4604327" y="3647207"/>
              <a:chExt cx="1205370" cy="8497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604327" y="3647207"/>
                <a:ext cx="1205370" cy="8497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de-CH" sz="1400" i="1" dirty="0" err="1" smtClean="0">
                    <a:solidFill>
                      <a:schemeClr val="tx1"/>
                    </a:solidFill>
                  </a:rPr>
                  <a:t>job-operator</a:t>
                </a:r>
                <a:endParaRPr lang="en-US" sz="1400" i="1" dirty="0" err="1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47"/>
              <p:cNvGrpSpPr/>
              <p:nvPr/>
            </p:nvGrpSpPr>
            <p:grpSpPr>
              <a:xfrm>
                <a:off x="4703545" y="3750323"/>
                <a:ext cx="952501" cy="414338"/>
                <a:chOff x="2514503" y="5089597"/>
                <a:chExt cx="952501" cy="414338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516885" y="5299147"/>
                  <a:ext cx="950119" cy="0"/>
                </a:xfrm>
                <a:prstGeom prst="straightConnector1">
                  <a:avLst/>
                </a:prstGeom>
                <a:ln w="158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lbow Connector 39"/>
                <p:cNvCxnSpPr/>
                <p:nvPr/>
              </p:nvCxnSpPr>
              <p:spPr>
                <a:xfrm flipV="1">
                  <a:off x="2514503" y="5089597"/>
                  <a:ext cx="928688" cy="209551"/>
                </a:xfrm>
                <a:prstGeom prst="bentConnector3">
                  <a:avLst>
                    <a:gd name="adj1" fmla="val 51026"/>
                  </a:avLst>
                </a:prstGeom>
                <a:ln w="158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/>
                <p:nvPr/>
              </p:nvCxnSpPr>
              <p:spPr>
                <a:xfrm>
                  <a:off x="2521648" y="5299148"/>
                  <a:ext cx="933450" cy="204787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Arrow Connector 55"/>
            <p:cNvCxnSpPr>
              <a:stCxn id="50" idx="3"/>
              <a:endCxn id="37" idx="1"/>
            </p:cNvCxnSpPr>
            <p:nvPr/>
          </p:nvCxnSpPr>
          <p:spPr>
            <a:xfrm flipV="1">
              <a:off x="5818932" y="4075727"/>
              <a:ext cx="272487" cy="972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1" idx="1"/>
              <a:endCxn id="32" idx="1"/>
            </p:cNvCxnSpPr>
            <p:nvPr/>
          </p:nvCxnSpPr>
          <p:spPr>
            <a:xfrm flipV="1">
              <a:off x="5845137" y="1792184"/>
              <a:ext cx="250901" cy="359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177144" y="1763930"/>
              <a:ext cx="2433456" cy="5468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i="1" dirty="0" err="1" smtClean="0">
                  <a:solidFill>
                    <a:schemeClr val="tx1"/>
                  </a:solidFill>
                </a:rPr>
                <a:t>SimpleJobLauncher</a:t>
              </a:r>
              <a:endParaRPr lang="en-US" sz="1400" i="1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1" name="Can 40"/>
          <p:cNvSpPr/>
          <p:nvPr/>
        </p:nvSpPr>
        <p:spPr>
          <a:xfrm rot="5400000">
            <a:off x="4844570" y="1041359"/>
            <a:ext cx="498767" cy="15023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job-requests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 bwMode="gray">
          <a:xfrm>
            <a:off x="752475" y="2778375"/>
            <a:ext cx="7743825" cy="6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No </a:t>
            </a: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control</a:t>
            </a:r>
            <a:r>
              <a:rPr kumimoji="0" lang="de-CH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of </a:t>
            </a:r>
            <a:r>
              <a:rPr kumimoji="0" lang="de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execution</a:t>
            </a:r>
            <a:r>
              <a:rPr kumimoji="0" lang="de-CH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time!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/>
          <p:cNvCxnSpPr>
            <a:endCxn id="125" idx="3"/>
          </p:cNvCxnSpPr>
          <p:nvPr/>
        </p:nvCxnSpPr>
        <p:spPr>
          <a:xfrm>
            <a:off x="2579615" y="4099576"/>
            <a:ext cx="227743" cy="182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n 124"/>
          <p:cNvSpPr/>
          <p:nvPr/>
        </p:nvSpPr>
        <p:spPr>
          <a:xfrm rot="5400000">
            <a:off x="3192645" y="3465087"/>
            <a:ext cx="498767" cy="1269341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time of job (</a:t>
            </a:r>
            <a:r>
              <a:rPr lang="de-CH" dirty="0" err="1" smtClean="0"/>
              <a:t>e.g</a:t>
            </a:r>
            <a:r>
              <a:rPr lang="de-CH" dirty="0" smtClean="0"/>
              <a:t>. </a:t>
            </a:r>
            <a:r>
              <a:rPr lang="de-CH" dirty="0" err="1" smtClean="0"/>
              <a:t>postpone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Can 7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4" idx="1"/>
            <a:endCxn id="8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5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07" name="Shape 206"/>
          <p:cNvCxnSpPr>
            <a:stCxn id="196" idx="3"/>
            <a:endCxn id="113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14512" y="1507919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64" name="Elbow Connector 272"/>
          <p:cNvCxnSpPr>
            <a:stCxn id="61" idx="3"/>
            <a:endCxn id="8" idx="1"/>
          </p:cNvCxnSpPr>
          <p:nvPr/>
        </p:nvCxnSpPr>
        <p:spPr>
          <a:xfrm flipH="1">
            <a:off x="1512167" y="1781366"/>
            <a:ext cx="7197763" cy="2004348"/>
          </a:xfrm>
          <a:prstGeom prst="bentConnector4">
            <a:avLst>
              <a:gd name="adj1" fmla="val -3176"/>
              <a:gd name="adj2" fmla="val 56821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3" idx="1"/>
            <a:endCxn id="61" idx="1"/>
          </p:cNvCxnSpPr>
          <p:nvPr/>
        </p:nvCxnSpPr>
        <p:spPr>
          <a:xfrm flipV="1">
            <a:off x="5550553" y="1781366"/>
            <a:ext cx="563959" cy="194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77" name="Shape 176"/>
          <p:cNvCxnSpPr>
            <a:stCxn id="173" idx="3"/>
            <a:endCxn id="11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88209" y="31337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11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24" name="Rectangle 23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109" name="Rectangle 108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125" idx="1"/>
            <a:endCxn id="96" idx="1"/>
          </p:cNvCxnSpPr>
          <p:nvPr/>
        </p:nvCxnSpPr>
        <p:spPr>
          <a:xfrm flipV="1">
            <a:off x="4076699" y="4095750"/>
            <a:ext cx="847727" cy="4008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96" name="Diamond 95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101" name="Elbow Connector 272"/>
          <p:cNvCxnSpPr>
            <a:stCxn id="96" idx="3"/>
            <a:endCxn id="8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72"/>
          <p:cNvCxnSpPr>
            <a:stCxn id="108" idx="3"/>
            <a:endCxn id="8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/>
          <p:cNvCxnSpPr>
            <a:stCxn id="96" idx="3"/>
            <a:endCxn id="108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itle 1"/>
          <p:cNvSpPr txBox="1">
            <a:spLocks/>
          </p:cNvSpPr>
          <p:nvPr/>
        </p:nvSpPr>
        <p:spPr bwMode="gray">
          <a:xfrm>
            <a:off x="752475" y="2778375"/>
            <a:ext cx="7743825" cy="6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Disabling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jobs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not </a:t>
            </a: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possible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4" grpId="0" animBg="1"/>
      <p:bldP spid="172" grpId="0"/>
      <p:bldP spid="175" grpId="0"/>
      <p:bldP spid="65" grpId="0" animBg="1"/>
      <p:bldP spid="66" grpId="0" animBg="1"/>
      <p:bldP spid="67" grpId="0" animBg="1"/>
      <p:bldP spid="108" grpId="0" animBg="1"/>
      <p:bldP spid="1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/>
          <p:cNvCxnSpPr>
            <a:endCxn id="125" idx="3"/>
          </p:cNvCxnSpPr>
          <p:nvPr/>
        </p:nvCxnSpPr>
        <p:spPr>
          <a:xfrm>
            <a:off x="2579615" y="4099576"/>
            <a:ext cx="227744" cy="183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n 124"/>
          <p:cNvSpPr/>
          <p:nvPr/>
        </p:nvSpPr>
        <p:spPr>
          <a:xfrm rot="5400000">
            <a:off x="3197408" y="3460325"/>
            <a:ext cx="498767" cy="1278866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Disable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on hold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Can 7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4" idx="1"/>
            <a:endCxn id="8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7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07" name="Shape 206"/>
          <p:cNvCxnSpPr>
            <a:stCxn id="196" idx="3"/>
            <a:endCxn id="113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14512" y="790575"/>
            <a:ext cx="2595418" cy="19811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69" name="Straight Arrow Connector 68"/>
          <p:cNvCxnSpPr>
            <a:stCxn id="113" idx="1"/>
            <a:endCxn id="61" idx="1"/>
          </p:cNvCxnSpPr>
          <p:nvPr/>
        </p:nvCxnSpPr>
        <p:spPr>
          <a:xfrm flipV="1">
            <a:off x="5550553" y="1781175"/>
            <a:ext cx="563959" cy="2131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77" name="Shape 176"/>
          <p:cNvCxnSpPr>
            <a:stCxn id="173" idx="3"/>
            <a:endCxn id="11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88209" y="30956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24" name="Rectangle 23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109" name="Rectangle 108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125" idx="1"/>
            <a:endCxn id="96" idx="1"/>
          </p:cNvCxnSpPr>
          <p:nvPr/>
        </p:nvCxnSpPr>
        <p:spPr>
          <a:xfrm flipV="1">
            <a:off x="4086225" y="4095750"/>
            <a:ext cx="838201" cy="4009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9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96" name="Diamond 95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101" name="Elbow Connector 272"/>
          <p:cNvCxnSpPr>
            <a:stCxn id="96" idx="3"/>
            <a:endCxn id="8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72"/>
          <p:cNvCxnSpPr>
            <a:stCxn id="108" idx="3"/>
            <a:endCxn id="8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/>
          <p:cNvCxnSpPr>
            <a:stCxn id="96" idx="3"/>
            <a:endCxn id="108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3" idx="1"/>
            <a:endCxn id="53" idx="1"/>
          </p:cNvCxnSpPr>
          <p:nvPr/>
        </p:nvCxnSpPr>
        <p:spPr>
          <a:xfrm>
            <a:off x="5550553" y="1783306"/>
            <a:ext cx="831198" cy="7394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272"/>
          <p:cNvCxnSpPr>
            <a:stCxn id="53" idx="3"/>
            <a:endCxn id="8" idx="1"/>
          </p:cNvCxnSpPr>
          <p:nvPr/>
        </p:nvCxnSpPr>
        <p:spPr>
          <a:xfrm flipH="1">
            <a:off x="1512167" y="1790700"/>
            <a:ext cx="6269758" cy="1995014"/>
          </a:xfrm>
          <a:prstGeom prst="bentConnector4">
            <a:avLst>
              <a:gd name="adj1" fmla="val -18382"/>
              <a:gd name="adj2" fmla="val 57162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4512" y="1517444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52" name="Group 99"/>
          <p:cNvGrpSpPr/>
          <p:nvPr/>
        </p:nvGrpSpPr>
        <p:grpSpPr>
          <a:xfrm>
            <a:off x="6381751" y="1104900"/>
            <a:ext cx="1400174" cy="1371600"/>
            <a:chOff x="4933951" y="3495675"/>
            <a:chExt cx="1400174" cy="1371600"/>
          </a:xfrm>
        </p:grpSpPr>
        <p:sp>
          <p:nvSpPr>
            <p:cNvPr id="53" name="Diamond 52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29200" y="3810000"/>
              <a:ext cx="122872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smtClean="0"/>
                <a:t>Job</a:t>
              </a:r>
              <a:br>
                <a:rPr lang="de-CH" sz="1600" dirty="0" smtClean="0"/>
              </a:br>
              <a:r>
                <a:rPr lang="de-CH" sz="1600" dirty="0" err="1" smtClean="0"/>
                <a:t>active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or</a:t>
              </a:r>
              <a:r>
                <a:rPr lang="de-CH" sz="1600" dirty="0" smtClean="0"/>
                <a:t> on hold</a:t>
              </a:r>
              <a:endParaRPr lang="en-US" sz="1600" dirty="0" err="1" smtClean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505700" y="1533525"/>
            <a:ext cx="1228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 smtClean="0"/>
              <a:t>yes</a:t>
            </a:r>
            <a:endParaRPr lang="en-US" sz="16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0" grpId="1" animBg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b="1" dirty="0" smtClean="0"/>
              <a:t>Spring Batch framework and </a:t>
            </a:r>
            <a:r>
              <a:rPr lang="en-GB" b="1" dirty="0"/>
              <a:t>l</a:t>
            </a:r>
            <a:r>
              <a:rPr lang="en-GB" b="1" dirty="0" smtClean="0"/>
              <a:t>essons learned</a:t>
            </a:r>
          </a:p>
          <a:p>
            <a:endParaRPr lang="en-GB" dirty="0" smtClean="0"/>
          </a:p>
          <a:p>
            <a:r>
              <a:rPr lang="en-GB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Detailed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log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All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an </a:t>
            </a:r>
            <a:r>
              <a:rPr lang="de-CH" dirty="0" err="1" smtClean="0"/>
              <a:t>execution</a:t>
            </a:r>
            <a:r>
              <a:rPr lang="de-CH" dirty="0" smtClean="0"/>
              <a:t> log,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collected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sent</a:t>
            </a:r>
            <a:r>
              <a:rPr lang="de-CH" dirty="0" smtClean="0"/>
              <a:t> to a </a:t>
            </a:r>
            <a:r>
              <a:rPr lang="de-CH" dirty="0" err="1" smtClean="0"/>
              <a:t>shared</a:t>
            </a:r>
            <a:r>
              <a:rPr lang="de-CH" dirty="0" smtClean="0"/>
              <a:t> </a:t>
            </a:r>
            <a:r>
              <a:rPr lang="de-CH" dirty="0" err="1" smtClean="0"/>
              <a:t>mailbox</a:t>
            </a:r>
            <a:r>
              <a:rPr lang="de-CH" dirty="0"/>
              <a:t> </a:t>
            </a:r>
            <a:r>
              <a:rPr lang="de-CH" dirty="0" smtClean="0"/>
              <a:t>(evt.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submitter</a:t>
            </a:r>
            <a:r>
              <a:rPr lang="de-CH" dirty="0" smtClean="0"/>
              <a:t>) at </a:t>
            </a:r>
            <a:r>
              <a:rPr lang="de-CH" dirty="0" err="1" smtClean="0"/>
              <a:t>the</a:t>
            </a:r>
            <a:r>
              <a:rPr lang="de-CH" dirty="0" smtClean="0"/>
              <a:t> end of a job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Data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written</a:t>
            </a:r>
            <a:r>
              <a:rPr lang="de-CH" dirty="0" smtClean="0"/>
              <a:t> to a </a:t>
            </a:r>
            <a:r>
              <a:rPr lang="de-CH" dirty="0" err="1" smtClean="0"/>
              <a:t>database</a:t>
            </a:r>
            <a:r>
              <a:rPr lang="de-CH" dirty="0" smtClean="0"/>
              <a:t>, </a:t>
            </a:r>
            <a:r>
              <a:rPr lang="de-CH" dirty="0" err="1" smtClean="0"/>
              <a:t>therefore</a:t>
            </a:r>
            <a:r>
              <a:rPr lang="de-CH" dirty="0" smtClean="0"/>
              <a:t> a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times</a:t>
            </a:r>
            <a:r>
              <a:rPr lang="de-CH" dirty="0" smtClean="0"/>
              <a:t> (</a:t>
            </a:r>
            <a:r>
              <a:rPr lang="de-CH" dirty="0" err="1" smtClean="0"/>
              <a:t>critical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messages</a:t>
            </a:r>
            <a:r>
              <a:rPr lang="de-CH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CH" i="1" dirty="0" smtClean="0"/>
              <a:t>A </a:t>
            </a:r>
            <a:r>
              <a:rPr lang="de-CH" i="1" dirty="0" err="1" smtClean="0"/>
              <a:t>message</a:t>
            </a:r>
            <a:r>
              <a:rPr lang="de-CH" i="1" dirty="0" smtClean="0"/>
              <a:t> </a:t>
            </a:r>
            <a:r>
              <a:rPr lang="de-CH" i="1" dirty="0" err="1" smtClean="0"/>
              <a:t>consists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following</a:t>
            </a:r>
            <a:r>
              <a:rPr lang="de-CH" i="1" dirty="0" smtClean="0"/>
              <a:t> </a:t>
            </a:r>
            <a:r>
              <a:rPr lang="de-CH" i="1" dirty="0" err="1" smtClean="0"/>
              <a:t>fields</a:t>
            </a:r>
            <a:r>
              <a:rPr lang="de-CH" i="1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smtClean="0"/>
              <a:t>Time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Thread</a:t>
            </a:r>
            <a:r>
              <a:rPr lang="de-CH" i="1" dirty="0" smtClean="0"/>
              <a:t> </a:t>
            </a:r>
            <a:r>
              <a:rPr lang="de-CH" i="1" dirty="0" err="1" smtClean="0"/>
              <a:t>name</a:t>
            </a:r>
            <a:endParaRPr lang="de-CH" i="1" dirty="0" smtClean="0"/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Message</a:t>
            </a:r>
            <a:endParaRPr lang="de-CH" i="1" dirty="0" smtClean="0"/>
          </a:p>
          <a:p>
            <a:pPr lvl="1">
              <a:buFont typeface="Arial" pitchFamily="34" charset="0"/>
              <a:buChar char="•"/>
            </a:pPr>
            <a:r>
              <a:rPr lang="de-CH" i="1" dirty="0" smtClean="0"/>
              <a:t>Status</a:t>
            </a:r>
          </a:p>
          <a:p>
            <a:pPr lvl="1">
              <a:buFont typeface="Arial" pitchFamily="34" charset="0"/>
              <a:buChar char="•"/>
            </a:pPr>
            <a:r>
              <a:rPr lang="de-CH" b="1" i="1" dirty="0" smtClean="0"/>
              <a:t>Reference (</a:t>
            </a:r>
            <a:r>
              <a:rPr lang="de-CH" b="1" i="1" dirty="0" err="1" smtClean="0"/>
              <a:t>i.E.</a:t>
            </a:r>
            <a:r>
              <a:rPr lang="de-CH" b="1" i="1" dirty="0" smtClean="0"/>
              <a:t> </a:t>
            </a:r>
            <a:r>
              <a:rPr lang="de-CH" b="1" i="1" dirty="0" err="1" smtClean="0"/>
              <a:t>line</a:t>
            </a:r>
            <a:r>
              <a:rPr lang="de-CH" b="1" i="1" dirty="0" smtClean="0"/>
              <a:t> </a:t>
            </a:r>
            <a:r>
              <a:rPr lang="de-CH" b="1" i="1" dirty="0" err="1" smtClean="0"/>
              <a:t>number</a:t>
            </a:r>
            <a:r>
              <a:rPr lang="de-CH" b="1" i="1" dirty="0" smtClean="0"/>
              <a:t>, </a:t>
            </a:r>
            <a:r>
              <a:rPr lang="de-CH" b="1" i="1" dirty="0" err="1" smtClean="0"/>
              <a:t>object</a:t>
            </a:r>
            <a:r>
              <a:rPr lang="de-CH" b="1" i="1" dirty="0" smtClean="0"/>
              <a:t> </a:t>
            </a:r>
            <a:r>
              <a:rPr lang="de-CH" b="1" i="1" dirty="0" err="1" smtClean="0"/>
              <a:t>id</a:t>
            </a:r>
            <a:r>
              <a:rPr lang="de-CH" b="1" i="1" dirty="0" smtClean="0"/>
              <a:t>, etc.)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Exception</a:t>
            </a:r>
            <a:r>
              <a:rPr lang="de-CH" i="1" dirty="0" smtClean="0"/>
              <a:t> </a:t>
            </a:r>
            <a:r>
              <a:rPr lang="de-CH" i="1" dirty="0" err="1" smtClean="0"/>
              <a:t>trace</a:t>
            </a:r>
            <a:r>
              <a:rPr lang="de-CH" i="1" dirty="0" smtClean="0"/>
              <a:t> (</a:t>
            </a:r>
            <a:r>
              <a:rPr lang="de-CH" i="1" dirty="0" err="1" smtClean="0"/>
              <a:t>opt</a:t>
            </a:r>
            <a:r>
              <a:rPr lang="de-CH" i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de-CH" i="1" dirty="0" smtClean="0"/>
          </a:p>
          <a:p>
            <a:pPr lvl="1">
              <a:buFont typeface="Arial" pitchFamily="34" charset="0"/>
              <a:buChar char="•"/>
            </a:pPr>
            <a:endParaRPr lang="de-CH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Gather</a:t>
            </a:r>
            <a:r>
              <a:rPr lang="de-CH" dirty="0" smtClean="0"/>
              <a:t> </a:t>
            </a:r>
            <a:r>
              <a:rPr lang="de-CH" dirty="0" err="1" smtClean="0"/>
              <a:t>diagnostic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(</a:t>
            </a:r>
            <a:r>
              <a:rPr lang="de-CH" dirty="0" err="1" smtClean="0"/>
              <a:t>Explain</a:t>
            </a:r>
            <a:r>
              <a:rPr lang="de-CH" dirty="0" smtClean="0"/>
              <a:t> Plan)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b="1" dirty="0" smtClean="0"/>
              <a:t>Problem:</a:t>
            </a:r>
          </a:p>
          <a:p>
            <a:pPr marL="0" indent="0">
              <a:buNone/>
            </a:pPr>
            <a:r>
              <a:rPr lang="de-CH" dirty="0" err="1" smtClean="0"/>
              <a:t>Loading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involes</a:t>
            </a:r>
            <a:r>
              <a:rPr lang="de-CH" dirty="0" smtClean="0"/>
              <a:t> </a:t>
            </a:r>
            <a:r>
              <a:rPr lang="de-CH" dirty="0" err="1" smtClean="0"/>
              <a:t>calling</a:t>
            </a:r>
            <a:r>
              <a:rPr lang="de-CH" dirty="0" smtClean="0"/>
              <a:t> a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r>
              <a:rPr lang="de-CH" dirty="0" smtClean="0"/>
              <a:t>.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engine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smtClean="0"/>
              <a:t>to </a:t>
            </a:r>
            <a:r>
              <a:rPr lang="de-CH" dirty="0" err="1" smtClean="0"/>
              <a:t>collect</a:t>
            </a:r>
            <a:r>
              <a:rPr lang="de-CH" dirty="0" smtClean="0"/>
              <a:t> </a:t>
            </a:r>
            <a:r>
              <a:rPr lang="de-CH" dirty="0" err="1"/>
              <a:t>diagnostic</a:t>
            </a:r>
            <a:r>
              <a:rPr lang="de-CH" dirty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(no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r>
              <a:rPr lang="de-CH" dirty="0" smtClean="0"/>
              <a:t>).</a:t>
            </a:r>
            <a:endParaRPr lang="de-CH" dirty="0"/>
          </a:p>
          <a:p>
            <a:pPr>
              <a:buNone/>
            </a:pPr>
            <a:endParaRPr lang="de-CH" b="1" dirty="0" smtClean="0"/>
          </a:p>
          <a:p>
            <a:pPr>
              <a:buNone/>
            </a:pPr>
            <a:r>
              <a:rPr lang="de-CH" b="1" dirty="0" smtClean="0"/>
              <a:t>Solution 1:</a:t>
            </a:r>
            <a:r>
              <a:rPr lang="de-CH" dirty="0" smtClean="0"/>
              <a:t> Store </a:t>
            </a:r>
            <a:r>
              <a:rPr lang="de-CH" dirty="0" err="1" smtClean="0"/>
              <a:t>diagnostic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all </a:t>
            </a:r>
            <a:r>
              <a:rPr lang="de-CH" dirty="0" err="1" smtClean="0"/>
              <a:t>the</a:t>
            </a:r>
            <a:r>
              <a:rPr lang="de-CH" dirty="0" smtClean="0"/>
              <a:t> time</a:t>
            </a:r>
          </a:p>
          <a:p>
            <a:pPr>
              <a:buNone/>
            </a:pPr>
            <a:r>
              <a:rPr lang="de-CH" b="1" dirty="0" smtClean="0"/>
              <a:t>Solution 2:</a:t>
            </a:r>
            <a:r>
              <a:rPr lang="de-CH" dirty="0" smtClean="0"/>
              <a:t> On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 smtClean="0"/>
              <a:t>reprocess</a:t>
            </a:r>
            <a:r>
              <a:rPr lang="de-CH" dirty="0" smtClean="0"/>
              <a:t> item in </a:t>
            </a:r>
            <a:r>
              <a:rPr lang="de-CH" dirty="0" err="1" smtClean="0"/>
              <a:t>diagnostic</a:t>
            </a:r>
            <a:r>
              <a:rPr lang="de-CH" dirty="0" smtClean="0"/>
              <a:t> mode</a:t>
            </a:r>
          </a:p>
          <a:p>
            <a:pPr>
              <a:buNone/>
            </a:pPr>
            <a:r>
              <a:rPr lang="de-CH" b="1" dirty="0"/>
              <a:t>Solution 3: </a:t>
            </a:r>
            <a:r>
              <a:rPr lang="de-CH" u="sng" dirty="0" err="1" smtClean="0"/>
              <a:t>Let</a:t>
            </a:r>
            <a:r>
              <a:rPr lang="de-CH" u="sng" dirty="0" smtClean="0"/>
              <a:t> </a:t>
            </a:r>
            <a:r>
              <a:rPr lang="de-CH" u="sng" dirty="0" err="1" smtClean="0"/>
              <a:t>the</a:t>
            </a:r>
            <a:r>
              <a:rPr lang="de-CH" u="sng" dirty="0" smtClean="0"/>
              <a:t> </a:t>
            </a:r>
            <a:r>
              <a:rPr lang="de-CH" u="sng" dirty="0" err="1" smtClean="0"/>
              <a:t>user</a:t>
            </a:r>
            <a:r>
              <a:rPr lang="de-CH" u="sng" dirty="0" smtClean="0"/>
              <a:t> </a:t>
            </a:r>
            <a:r>
              <a:rPr lang="de-CH" u="sng" dirty="0" err="1" smtClean="0"/>
              <a:t>rerun</a:t>
            </a:r>
            <a:r>
              <a:rPr lang="de-CH" u="sng" dirty="0" smtClean="0"/>
              <a:t> </a:t>
            </a:r>
            <a:r>
              <a:rPr lang="de-CH" u="sng" dirty="0" err="1" smtClean="0"/>
              <a:t>the</a:t>
            </a:r>
            <a:r>
              <a:rPr lang="de-CH" u="sng" dirty="0" smtClean="0"/>
              <a:t> </a:t>
            </a:r>
            <a:r>
              <a:rPr lang="de-CH" u="sng" dirty="0" err="1" smtClean="0"/>
              <a:t>job</a:t>
            </a:r>
            <a:r>
              <a:rPr lang="de-CH" u="sng" dirty="0" smtClean="0"/>
              <a:t> </a:t>
            </a:r>
            <a:r>
              <a:rPr lang="de-CH" u="sng" dirty="0" err="1" smtClean="0"/>
              <a:t>for</a:t>
            </a:r>
            <a:r>
              <a:rPr lang="de-CH" u="sng" dirty="0" smtClean="0"/>
              <a:t> a </a:t>
            </a:r>
            <a:r>
              <a:rPr lang="de-CH" u="sng" dirty="0" err="1" smtClean="0"/>
              <a:t>single</a:t>
            </a:r>
            <a:r>
              <a:rPr lang="de-CH" u="sng" dirty="0" smtClean="0"/>
              <a:t> item in </a:t>
            </a:r>
            <a:r>
              <a:rPr lang="de-CH" u="sng" dirty="0" err="1" smtClean="0"/>
              <a:t>diagnostic</a:t>
            </a:r>
            <a:r>
              <a:rPr lang="de-CH" u="sng" dirty="0" smtClean="0"/>
              <a:t> </a:t>
            </a:r>
            <a:r>
              <a:rPr lang="de-CH" u="sng" dirty="0" err="1" smtClean="0"/>
              <a:t>mode</a:t>
            </a:r>
            <a:endParaRPr lang="de-CH" u="sng" dirty="0"/>
          </a:p>
          <a:p>
            <a:pPr>
              <a:buFont typeface="Arial" pitchFamily="34" charset="0"/>
              <a:buChar char="•"/>
            </a:pPr>
            <a:r>
              <a:rPr lang="de-CH" i="1" dirty="0" err="1" smtClean="0"/>
              <a:t>Involves</a:t>
            </a:r>
            <a:r>
              <a:rPr lang="de-CH" i="1" dirty="0" smtClean="0"/>
              <a:t> </a:t>
            </a:r>
            <a:r>
              <a:rPr lang="de-CH" i="1" dirty="0" err="1" smtClean="0"/>
              <a:t>adjusting</a:t>
            </a:r>
            <a:r>
              <a:rPr lang="de-CH" i="1" dirty="0" smtClean="0"/>
              <a:t> </a:t>
            </a:r>
            <a:r>
              <a:rPr lang="de-CH" i="1" dirty="0" err="1" smtClean="0"/>
              <a:t>partitioner</a:t>
            </a:r>
            <a:r>
              <a:rPr lang="de-CH" i="1" dirty="0" smtClean="0"/>
              <a:t> and </a:t>
            </a:r>
            <a:r>
              <a:rPr lang="de-CH" i="1" dirty="0" err="1" smtClean="0"/>
              <a:t>reader</a:t>
            </a:r>
            <a:r>
              <a:rPr lang="de-CH" i="1" dirty="0" smtClean="0"/>
              <a:t>,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query</a:t>
            </a:r>
            <a:r>
              <a:rPr lang="de-CH" i="1" dirty="0" smtClean="0"/>
              <a:t> </a:t>
            </a:r>
            <a:r>
              <a:rPr lang="de-CH" i="1" dirty="0" err="1" smtClean="0"/>
              <a:t>might</a:t>
            </a:r>
            <a:r>
              <a:rPr lang="de-CH" i="1" dirty="0" smtClean="0"/>
              <a:t> </a:t>
            </a:r>
            <a:r>
              <a:rPr lang="de-CH" i="1" dirty="0" err="1" smtClean="0"/>
              <a:t>look</a:t>
            </a:r>
            <a:r>
              <a:rPr lang="de-CH" i="1" dirty="0" smtClean="0"/>
              <a:t> </a:t>
            </a:r>
            <a:r>
              <a:rPr lang="de-CH" i="1" dirty="0" err="1" smtClean="0"/>
              <a:t>like</a:t>
            </a:r>
            <a:r>
              <a:rPr lang="de-CH" i="1" dirty="0" smtClean="0"/>
              <a:t> </a:t>
            </a:r>
            <a:r>
              <a:rPr lang="de-CH" i="1" dirty="0" err="1" smtClean="0"/>
              <a:t>this</a:t>
            </a:r>
            <a:r>
              <a:rPr lang="de-CH" i="1" dirty="0" smtClean="0"/>
              <a:t/>
            </a:r>
            <a:br>
              <a:rPr lang="de-CH" i="1" dirty="0" smtClean="0"/>
            </a:br>
            <a:endParaRPr lang="de-CH" i="1" dirty="0"/>
          </a:p>
          <a:p>
            <a:pPr>
              <a:buFont typeface="Arial" pitchFamily="34" charset="0"/>
              <a:buChar char="•"/>
            </a:pPr>
            <a:endParaRPr lang="de-CH" i="1" dirty="0" smtClean="0"/>
          </a:p>
          <a:p>
            <a:pPr>
              <a:buFont typeface="Arial" pitchFamily="34" charset="0"/>
              <a:buChar char="•"/>
            </a:pPr>
            <a:r>
              <a:rPr lang="de-CH" i="1" dirty="0" smtClean="0"/>
              <a:t>Not </a:t>
            </a:r>
            <a:r>
              <a:rPr lang="de-CH" i="1" dirty="0" err="1" smtClean="0"/>
              <a:t>applicable</a:t>
            </a:r>
            <a:r>
              <a:rPr lang="de-CH" i="1" dirty="0" smtClean="0"/>
              <a:t>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file</a:t>
            </a:r>
            <a:r>
              <a:rPr lang="de-CH" i="1" dirty="0" smtClean="0"/>
              <a:t> </a:t>
            </a:r>
            <a:r>
              <a:rPr lang="de-CH" i="1" dirty="0" err="1" smtClean="0"/>
              <a:t>readers</a:t>
            </a:r>
            <a:endParaRPr lang="de-CH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10004" y="4788824"/>
            <a:ext cx="7960659" cy="67710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data_loader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partition_key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= :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partition_key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nvl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02" y="2786231"/>
            <a:ext cx="845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Spring Batch framework and </a:t>
            </a:r>
            <a:r>
              <a:rPr lang="en-GB" dirty="0"/>
              <a:t>l</a:t>
            </a:r>
            <a:r>
              <a:rPr lang="en-GB" dirty="0" smtClean="0"/>
              <a:t>essons learned</a:t>
            </a:r>
          </a:p>
          <a:p>
            <a:endParaRPr lang="en-GB" dirty="0" smtClean="0"/>
          </a:p>
          <a:p>
            <a:r>
              <a:rPr lang="en-GB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b="1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Terminology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terminology</a:t>
            </a:r>
            <a:r>
              <a:rPr lang="de-CH" i="1" dirty="0"/>
              <a:t> </a:t>
            </a:r>
            <a:r>
              <a:rPr lang="de-CH" i="1" dirty="0" err="1"/>
              <a:t>stays</a:t>
            </a:r>
            <a:r>
              <a:rPr lang="de-CH" i="1" dirty="0"/>
              <a:t> </a:t>
            </a:r>
            <a:r>
              <a:rPr lang="de-CH" i="1" dirty="0" err="1"/>
              <a:t>more</a:t>
            </a:r>
            <a:r>
              <a:rPr lang="de-CH" i="1" dirty="0"/>
              <a:t> </a:t>
            </a:r>
            <a:r>
              <a:rPr lang="de-CH" i="1" dirty="0" err="1"/>
              <a:t>or</a:t>
            </a:r>
            <a:r>
              <a:rPr lang="de-CH" i="1" dirty="0"/>
              <a:t> </a:t>
            </a:r>
            <a:r>
              <a:rPr lang="de-CH" i="1" dirty="0" err="1"/>
              <a:t>less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 smtClean="0"/>
              <a:t>same</a:t>
            </a:r>
            <a:r>
              <a:rPr lang="de-CH" i="1" dirty="0" smtClean="0"/>
              <a:t>: Job, Step, </a:t>
            </a:r>
            <a:r>
              <a:rPr lang="de-CH" i="1" dirty="0" err="1" smtClean="0"/>
              <a:t>Chunk</a:t>
            </a:r>
            <a:r>
              <a:rPr lang="de-CH" i="1" dirty="0" smtClean="0"/>
              <a:t>, Item, </a:t>
            </a:r>
            <a:r>
              <a:rPr lang="de-CH" i="1" dirty="0" err="1" smtClean="0"/>
              <a:t>ItemProcessor</a:t>
            </a:r>
            <a:r>
              <a:rPr lang="de-CH" i="1" dirty="0" smtClean="0"/>
              <a:t>, </a:t>
            </a:r>
            <a:r>
              <a:rPr lang="de-CH" i="1" dirty="0" err="1" smtClean="0"/>
              <a:t>JobInstance</a:t>
            </a:r>
            <a:r>
              <a:rPr lang="de-CH" i="1" dirty="0" smtClean="0"/>
              <a:t>, </a:t>
            </a:r>
            <a:r>
              <a:rPr lang="de-CH" i="1" dirty="0" err="1" smtClean="0"/>
              <a:t>JobExecution</a:t>
            </a:r>
            <a:r>
              <a:rPr lang="de-CH" i="1" dirty="0"/>
              <a:t>.</a:t>
            </a:r>
            <a:r>
              <a:rPr lang="de-CH" i="1" dirty="0" smtClean="0"/>
              <a:t> </a:t>
            </a:r>
          </a:p>
          <a:p>
            <a:pPr>
              <a:buNone/>
            </a:pPr>
            <a:endParaRPr lang="de-CH" i="1" dirty="0"/>
          </a:p>
          <a:p>
            <a:pPr>
              <a:buNone/>
            </a:pP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/>
              <a:t>differences</a:t>
            </a:r>
            <a:r>
              <a:rPr lang="de-CH" i="1" dirty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summarized</a:t>
            </a:r>
            <a:r>
              <a:rPr lang="de-CH" i="1" dirty="0" smtClean="0"/>
              <a:t> </a:t>
            </a:r>
            <a:r>
              <a:rPr lang="de-CH" i="1" dirty="0"/>
              <a:t>as </a:t>
            </a:r>
            <a:r>
              <a:rPr lang="de-CH" i="1" dirty="0" err="1"/>
              <a:t>follows</a:t>
            </a:r>
            <a:r>
              <a:rPr lang="de-CH" i="1" dirty="0" smtClean="0"/>
              <a:t>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33</a:t>
            </a:fld>
            <a:endParaRPr lang="de-DE" dirty="0"/>
          </a:p>
        </p:txBody>
      </p:sp>
      <p:graphicFrame>
        <p:nvGraphicFramePr>
          <p:cNvPr id="9" name="Inhaltsplatzhalter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8871905"/>
              </p:ext>
            </p:extLst>
          </p:nvPr>
        </p:nvGraphicFramePr>
        <p:xfrm>
          <a:off x="312738" y="3025521"/>
          <a:ext cx="8440737" cy="2390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312"/>
                <a:gridCol w="2171700"/>
                <a:gridCol w="3895725"/>
              </a:tblGrid>
              <a:tr h="338582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Spring</a:t>
                      </a:r>
                      <a:r>
                        <a:rPr lang="de-DE" sz="1400" b="1" baseline="0" dirty="0" smtClean="0"/>
                        <a:t> Batch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JSR 352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Comments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Tasklet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Batchlet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ItemReader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ItemWriter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ItemWriter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JobExecutionListener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StepExecutionListener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8"/>
          <p:cNvSpPr txBox="1">
            <a:spLocks/>
          </p:cNvSpPr>
          <p:nvPr/>
        </p:nvSpPr>
        <p:spPr bwMode="gray">
          <a:xfrm>
            <a:off x="355600" y="1409701"/>
            <a:ext cx="8436702" cy="43529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kumimoji="0" lang="de-CH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None/>
              <a:tabLst/>
              <a:defRPr/>
            </a:pP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27063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360000" y="1409701"/>
            <a:ext cx="8432302" cy="435292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Deployment</a:t>
            </a:r>
            <a:r>
              <a:rPr lang="de-CH" dirty="0" smtClean="0"/>
              <a:t> as a Web Archive</a:t>
            </a:r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/>
              <a:t>Deploy</a:t>
            </a:r>
            <a:r>
              <a:rPr lang="de-CH" dirty="0"/>
              <a:t> to JEE 7 </a:t>
            </a:r>
            <a:r>
              <a:rPr lang="de-CH" dirty="0" err="1"/>
              <a:t>compliant</a:t>
            </a:r>
            <a:r>
              <a:rPr lang="de-CH" dirty="0"/>
              <a:t> (</a:t>
            </a:r>
            <a:r>
              <a:rPr lang="de-CH" dirty="0" err="1"/>
              <a:t>e.g</a:t>
            </a:r>
            <a:r>
              <a:rPr lang="de-CH" dirty="0"/>
              <a:t>. </a:t>
            </a:r>
            <a:r>
              <a:rPr lang="de-CH" dirty="0" err="1"/>
              <a:t>Glassfish</a:t>
            </a:r>
            <a:r>
              <a:rPr lang="de-CH" dirty="0"/>
              <a:t> 4)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server</a:t>
            </a:r>
            <a:endParaRPr lang="de-CH" dirty="0"/>
          </a:p>
          <a:p>
            <a:pPr lvl="1">
              <a:buNone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7363"/>
            <a:ext cx="4000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Create</a:t>
            </a:r>
            <a:r>
              <a:rPr lang="de-CH" dirty="0" smtClean="0"/>
              <a:t> and </a:t>
            </a:r>
            <a:r>
              <a:rPr lang="de-CH" dirty="0" err="1" smtClean="0"/>
              <a:t>deploy</a:t>
            </a:r>
            <a:r>
              <a:rPr lang="de-CH" dirty="0" smtClean="0"/>
              <a:t> a </a:t>
            </a:r>
            <a:r>
              <a:rPr lang="de-CH" dirty="0" err="1" smtClean="0"/>
              <a:t>Batch</a:t>
            </a:r>
            <a:r>
              <a:rPr lang="de-CH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6" name="Oval 35"/>
          <p:cNvSpPr/>
          <p:nvPr/>
        </p:nvSpPr>
        <p:spPr>
          <a:xfrm>
            <a:off x="2190750" y="3133725"/>
            <a:ext cx="2350366" cy="81915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771650" y="4057650"/>
            <a:ext cx="2293216" cy="333375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902" y="911819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HelloWorldBatchlet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@Inject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@Inject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StepContext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stepContext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String process() throws Exception {</a:t>
            </a: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"SUCCESS";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stop() throws Exception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5716" y="914994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BatchExecutionBean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submitJob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JobOperator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operator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BatchRuntime.getJobOperator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Properties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Properties();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operator.start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("load-job-jsr352", properties);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716" y="914994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&lt;job id=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"load-job"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="http://xmlns.jcp.org/xml/ns/javaee" version="1.0"&gt;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&lt;step id=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-step"&gt;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ref=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com.trivadis.batch.HelloWorldBatchlet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&lt;/step&gt;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&lt;/job&gt;</a:t>
            </a:r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Overview</a:t>
            </a:r>
            <a:r>
              <a:rPr lang="de-CH" dirty="0" smtClean="0"/>
              <a:t> of job </a:t>
            </a:r>
            <a:r>
              <a:rPr lang="de-CH" dirty="0" err="1" smtClean="0"/>
              <a:t>executions</a:t>
            </a:r>
            <a:r>
              <a:rPr lang="de-CH" dirty="0" smtClean="0"/>
              <a:t> in </a:t>
            </a:r>
            <a:r>
              <a:rPr lang="de-CH" dirty="0" err="1" smtClean="0"/>
              <a:t>Glassfish</a:t>
            </a:r>
            <a:r>
              <a:rPr lang="de-CH" dirty="0" smtClean="0"/>
              <a:t> 4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706" y="1323975"/>
            <a:ext cx="7543193" cy="457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832" y="1800225"/>
            <a:ext cx="1381256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6343941" y="2811029"/>
            <a:ext cx="1638010" cy="598921"/>
          </a:xfrm>
          <a:prstGeom prst="wedgeRectCallout">
            <a:avLst>
              <a:gd name="adj1" fmla="val 51285"/>
              <a:gd name="adj2" fmla="val -13789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err="1" smtClean="0">
                <a:solidFill>
                  <a:schemeClr val="accent2"/>
                </a:solidFill>
              </a:rPr>
              <a:t>look</a:t>
            </a:r>
            <a:r>
              <a:rPr lang="de-CH" sz="1600" b="1" dirty="0" smtClean="0">
                <a:solidFill>
                  <a:schemeClr val="accent2"/>
                </a:solidFill>
              </a:rPr>
              <a:t> at </a:t>
            </a:r>
            <a:r>
              <a:rPr lang="de-CH" sz="1600" b="1" dirty="0" err="1" smtClean="0">
                <a:solidFill>
                  <a:schemeClr val="accent2"/>
                </a:solidFill>
              </a:rPr>
              <a:t>this</a:t>
            </a:r>
            <a:r>
              <a:rPr lang="de-CH" sz="1600" b="1" dirty="0" smtClean="0">
                <a:solidFill>
                  <a:schemeClr val="accent2"/>
                </a:solidFill>
              </a:rPr>
              <a:t>!</a:t>
            </a:r>
            <a:endParaRPr lang="en-US" sz="1600" b="1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Java </a:t>
            </a:r>
            <a:r>
              <a:rPr lang="de-CH" dirty="0" err="1" smtClean="0"/>
              <a:t>Platform</a:t>
            </a:r>
            <a:r>
              <a:rPr lang="de-CH" dirty="0" smtClean="0"/>
              <a:t> (JSR-352)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36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950" y="1101725"/>
          <a:ext cx="8420100" cy="212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/>
                <a:gridCol w="5010150"/>
              </a:tblGrid>
              <a:tr h="353483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Request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 (Version 1.0)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Reference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JBatch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https://java.net/projects/jbatch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API: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interfaces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~30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API: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~25 (~11</a:t>
                      </a:r>
                      <a:r>
                        <a:rPr lang="de-DE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Lead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Chris Vignola (IBM)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7644245" y="1525154"/>
            <a:ext cx="1442605" cy="637021"/>
          </a:xfrm>
          <a:prstGeom prst="wedgeRectCallout">
            <a:avLst>
              <a:gd name="adj1" fmla="val -69531"/>
              <a:gd name="adj2" fmla="val 22449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accent2"/>
                </a:solidFill>
              </a:rPr>
              <a:t>part</a:t>
            </a:r>
            <a:r>
              <a:rPr lang="de-CH" sz="1400" dirty="0" smtClean="0">
                <a:solidFill>
                  <a:schemeClr val="accent2"/>
                </a:solidFill>
              </a:rPr>
              <a:t> of  </a:t>
            </a:r>
            <a:r>
              <a:rPr lang="de-CH" sz="1400" dirty="0" err="1" smtClean="0">
                <a:solidFill>
                  <a:schemeClr val="accent2"/>
                </a:solidFill>
              </a:rPr>
              <a:t>Glassfish</a:t>
            </a:r>
            <a:r>
              <a:rPr lang="de-CH" sz="1400" dirty="0" smtClean="0">
                <a:solidFill>
                  <a:schemeClr val="accent2"/>
                </a:solidFill>
              </a:rPr>
              <a:t> 4.0</a:t>
            </a:r>
            <a:endParaRPr lang="en-US" sz="1400" dirty="0" err="1" smtClean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7013405"/>
              </p:ext>
            </p:extLst>
          </p:nvPr>
        </p:nvGraphicFramePr>
        <p:xfrm>
          <a:off x="361949" y="3689350"/>
          <a:ext cx="8439150" cy="176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17"/>
                <a:gridCol w="2847011"/>
                <a:gridCol w="3148222"/>
              </a:tblGrid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de-D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Spring Batch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JSR-352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reading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reading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available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(Spring Batch Admin)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executions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so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far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Scheduling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37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950" y="1101725"/>
          <a:ext cx="8420100" cy="247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/>
                <a:gridCol w="3829050"/>
              </a:tblGrid>
              <a:tr h="353483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&gt; 800 (per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loads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8 (per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migrations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15 (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since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june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items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300 000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Items per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threaded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~30*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Items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(5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threads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~150*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81750" y="3568574"/>
            <a:ext cx="23956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 smtClean="0"/>
              <a:t>* in case of low error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Date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Title of Presentation  Insert  Header &amp; Footer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0114" y="352426"/>
            <a:ext cx="408228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38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smtClean="0"/>
              <a:t>THANK YOU.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tabLst>
                <a:tab pos="355600" algn="l"/>
              </a:tabLst>
            </a:pPr>
            <a:r>
              <a:rPr lang="de-DE" sz="1400" dirty="0" smtClean="0"/>
              <a:t>Trivadis AG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Europa-</a:t>
            </a:r>
            <a:r>
              <a:rPr lang="de-DE" sz="1400" dirty="0" err="1" smtClean="0"/>
              <a:t>Strasse</a:t>
            </a:r>
            <a:r>
              <a:rPr lang="de-DE" sz="1400" dirty="0" smtClean="0"/>
              <a:t> 5	</a:t>
            </a:r>
            <a:br>
              <a:rPr lang="de-DE" sz="1400" dirty="0" smtClean="0"/>
            </a:br>
            <a:r>
              <a:rPr lang="de-DE" sz="1400" dirty="0" smtClean="0"/>
              <a:t>8152 Glattbrugg</a:t>
            </a:r>
          </a:p>
          <a:p>
            <a:pPr>
              <a:tabLst>
                <a:tab pos="355600" algn="l"/>
              </a:tabLst>
            </a:pPr>
            <a:endParaRPr lang="de-DE" sz="1400" dirty="0" smtClean="0"/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michael.beer@trivadis.com</a:t>
            </a:r>
            <a:br>
              <a:rPr lang="de-DE" sz="1400" dirty="0" smtClean="0"/>
            </a:br>
            <a:r>
              <a:rPr lang="de-DE" sz="1400" dirty="0" smtClean="0"/>
              <a:t>raffael.schmid@trivadis.com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33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3139766"/>
              </p:ext>
            </p:extLst>
          </p:nvPr>
        </p:nvGraphicFramePr>
        <p:xfrm>
          <a:off x="690562" y="1739899"/>
          <a:ext cx="7627938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564"/>
                <a:gridCol w="6630374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Version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1.x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2.x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enabling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multiple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Java 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JSR-352 - Batch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Java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de-DE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3.0 M1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Alignement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JSR-352 (70/155 TCK)</a:t>
                      </a:r>
                      <a:endParaRPr lang="de-DE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32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 of </a:t>
            </a:r>
            <a:r>
              <a:rPr lang="de-CH" dirty="0" err="1" smtClean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40</a:t>
            </a:fld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1950" y="1416050"/>
          <a:ext cx="8420100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9950"/>
                <a:gridCol w="5010150"/>
              </a:tblGrid>
              <a:tr h="353483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Create Batch Application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on JSR-352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http://www.planetjones.co.uk/blog/25-05-2013/introducing-jsr-352-java-batch-ee-7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Similarities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differences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: Spring Batch vs. JSR-352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http://blog.codecentric.de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Job/</a:t>
            </a:r>
            <a:r>
              <a:rPr lang="de-DE" dirty="0" err="1" smtClean="0"/>
              <a:t>Step</a:t>
            </a:r>
            <a:r>
              <a:rPr lang="de-DE" dirty="0" smtClean="0"/>
              <a:t> Stereotypes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658858" y="12337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58858" y="24402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658858" y="36467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8" idx="2"/>
            <a:endCxn id="9" idx="0"/>
          </p:cNvCxnSpPr>
          <p:nvPr/>
        </p:nvCxnSpPr>
        <p:spPr>
          <a:xfrm>
            <a:off x="2741990" y="1898960"/>
            <a:ext cx="0" cy="541263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2"/>
            <a:endCxn id="10" idx="0"/>
          </p:cNvCxnSpPr>
          <p:nvPr/>
        </p:nvCxnSpPr>
        <p:spPr>
          <a:xfrm>
            <a:off x="2741990" y="31054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5052179" y="12337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052179" y="36467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135310" y="1898960"/>
            <a:ext cx="0" cy="17477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2741990" y="18989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3" idx="1"/>
          </p:cNvCxnSpPr>
          <p:nvPr/>
        </p:nvCxnSpPr>
        <p:spPr>
          <a:xfrm>
            <a:off x="3825121" y="1566342"/>
            <a:ext cx="1227058" cy="0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3"/>
            <a:endCxn id="14" idx="1"/>
          </p:cNvCxnSpPr>
          <p:nvPr/>
        </p:nvCxnSpPr>
        <p:spPr>
          <a:xfrm>
            <a:off x="3825121" y="3979342"/>
            <a:ext cx="1227058" cy="0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833560" y="12446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179760" y="33401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833560" y="37084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19400" y="33401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819400" y="21463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658858" y="48913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052179" y="48913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10" idx="2"/>
            <a:endCxn id="28" idx="0"/>
          </p:cNvCxnSpPr>
          <p:nvPr/>
        </p:nvCxnSpPr>
        <p:spPr>
          <a:xfrm>
            <a:off x="2741990" y="4311960"/>
            <a:ext cx="0" cy="5793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6135310" y="43119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84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Meta-Data Schema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61188" y="1536102"/>
            <a:ext cx="2180042" cy="689429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STEP EXECUTION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64060" y="314476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STEP EXECUTION</a:t>
            </a:r>
          </a:p>
        </p:txBody>
      </p:sp>
      <p:cxnSp>
        <p:nvCxnSpPr>
          <p:cNvPr id="11" name="Gerade Verbindung 10"/>
          <p:cNvCxnSpPr>
            <a:stCxn id="8" idx="2"/>
            <a:endCxn id="9" idx="0"/>
          </p:cNvCxnSpPr>
          <p:nvPr/>
        </p:nvCxnSpPr>
        <p:spPr>
          <a:xfrm flipH="1">
            <a:off x="1447192" y="2225531"/>
            <a:ext cx="4017" cy="9192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67701" y="3153229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EXECUTION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474958" y="15385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471330" y="4816315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EXECUTION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6514484" y="1541538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PARAMETER</a:t>
            </a:r>
          </a:p>
        </p:txBody>
      </p:sp>
      <p:cxnSp>
        <p:nvCxnSpPr>
          <p:cNvPr id="38" name="Gerade Verbindung 37"/>
          <p:cNvCxnSpPr>
            <a:stCxn id="28" idx="2"/>
            <a:endCxn id="27" idx="0"/>
          </p:cNvCxnSpPr>
          <p:nvPr/>
        </p:nvCxnSpPr>
        <p:spPr>
          <a:xfrm flipH="1">
            <a:off x="4550833" y="2203760"/>
            <a:ext cx="7257" cy="949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2"/>
            <a:endCxn id="29" idx="0"/>
          </p:cNvCxnSpPr>
          <p:nvPr/>
        </p:nvCxnSpPr>
        <p:spPr>
          <a:xfrm>
            <a:off x="4550833" y="3818466"/>
            <a:ext cx="3629" cy="9978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0" idx="1"/>
            <a:endCxn id="28" idx="3"/>
          </p:cNvCxnSpPr>
          <p:nvPr/>
        </p:nvCxnSpPr>
        <p:spPr>
          <a:xfrm flipH="1" flipV="1">
            <a:off x="5641221" y="1871142"/>
            <a:ext cx="873263" cy="30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27" idx="1"/>
            <a:endCxn id="9" idx="3"/>
          </p:cNvCxnSpPr>
          <p:nvPr/>
        </p:nvCxnSpPr>
        <p:spPr>
          <a:xfrm flipH="1" flipV="1">
            <a:off x="2530323" y="3477382"/>
            <a:ext cx="937378" cy="84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426851" y="2237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584103" y="292220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06891" y="2237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353709" y="3253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4433202" y="384416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671458" y="1898961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545746" y="345560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590453" y="459225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>
                <a:solidFill>
                  <a:srgbClr val="C2C2C2"/>
                </a:solidFill>
              </a:rPr>
              <a:t>1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379029" y="1692417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493159" y="291706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6113" y="4136893"/>
            <a:ext cx="1766887" cy="132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Cloud Callout 33"/>
          <p:cNvSpPr/>
          <p:nvPr/>
        </p:nvSpPr>
        <p:spPr>
          <a:xfrm>
            <a:off x="6086474" y="2771775"/>
            <a:ext cx="1628775" cy="1047750"/>
          </a:xfrm>
          <a:prstGeom prst="cloudCallout">
            <a:avLst>
              <a:gd name="adj1" fmla="val 56310"/>
              <a:gd name="adj2" fmla="val 734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serialized</a:t>
            </a:r>
            <a:r>
              <a:rPr lang="de-CH" sz="1400" dirty="0" smtClean="0">
                <a:solidFill>
                  <a:srgbClr val="FF0000"/>
                </a:solidFill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</a:rPr>
              <a:t>context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35" name="Cloud Callout 34"/>
          <p:cNvSpPr/>
          <p:nvPr/>
        </p:nvSpPr>
        <p:spPr>
          <a:xfrm>
            <a:off x="7581899" y="2952750"/>
            <a:ext cx="1409701" cy="590550"/>
          </a:xfrm>
          <a:prstGeom prst="cloudCallout">
            <a:avLst>
              <a:gd name="adj1" fmla="val -24194"/>
              <a:gd name="adj2" fmla="val 11862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cleanup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67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Job/</a:t>
            </a:r>
            <a:r>
              <a:rPr lang="de-DE" dirty="0" err="1" smtClean="0"/>
              <a:t>Step</a:t>
            </a:r>
            <a:r>
              <a:rPr lang="de-DE" dirty="0" smtClean="0"/>
              <a:t>/</a:t>
            </a:r>
            <a:r>
              <a:rPr lang="de-DE" dirty="0" err="1" smtClean="0"/>
              <a:t>Tasklet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5600" y="1257300"/>
            <a:ext cx="8420100" cy="47089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job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job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restartable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 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validator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ref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validator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partition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partitioner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decision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decision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decider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decider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next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to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nextStep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&lt;end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>
                <a:solidFill>
                  <a:srgbClr val="0000FF"/>
                </a:solidFill>
                <a:latin typeface="Courier New"/>
                <a:cs typeface="Courier New"/>
              </a:rPr>
              <a:t>FAILED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decision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job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tasklet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transaction-manager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transactionManager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chunk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reader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pagingItemreader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processor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processor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  			   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writer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writer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commit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-interval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smtClean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		   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skip-policy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=“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skipPolicy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“/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listeners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ref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listener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listeners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tasklet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4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Chunk</a:t>
            </a:r>
            <a:r>
              <a:rPr lang="de-DE" dirty="0" smtClean="0"/>
              <a:t> / Read / </a:t>
            </a:r>
            <a:r>
              <a:rPr lang="de-DE" dirty="0" err="1" smtClean="0"/>
              <a:t>Process</a:t>
            </a:r>
            <a:r>
              <a:rPr lang="de-DE" dirty="0" smtClean="0"/>
              <a:t> / Write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00" y="1308100"/>
            <a:ext cx="7747000" cy="42418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500" y="5892800"/>
            <a:ext cx="7150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/>
              <a:t>(Source: http://</a:t>
            </a:r>
            <a:r>
              <a:rPr lang="de-CH" sz="1200" dirty="0" err="1"/>
              <a:t>docs.spring.io</a:t>
            </a:r>
            <a:r>
              <a:rPr lang="de-CH" sz="1200" dirty="0"/>
              <a:t>/spring-batch/</a:t>
            </a:r>
            <a:r>
              <a:rPr lang="de-CH" sz="1200" dirty="0" err="1"/>
              <a:t>reference</a:t>
            </a:r>
            <a:r>
              <a:rPr lang="de-CH" sz="1200" dirty="0"/>
              <a:t>/</a:t>
            </a:r>
            <a:r>
              <a:rPr lang="de-CH" sz="1200" dirty="0" err="1"/>
              <a:t>html</a:t>
            </a:r>
            <a:r>
              <a:rPr lang="de-CH" sz="1200" dirty="0"/>
              <a:t>/</a:t>
            </a:r>
            <a:r>
              <a:rPr lang="de-CH" sz="1200" dirty="0" err="1"/>
              <a:t>configureStep.html</a:t>
            </a:r>
            <a:r>
              <a:rPr lang="de-CH" sz="1200" dirty="0"/>
              <a:t>)</a:t>
            </a:r>
          </a:p>
        </p:txBody>
      </p:sp>
      <p:sp>
        <p:nvSpPr>
          <p:cNvPr id="3" name="Rechteck 2"/>
          <p:cNvSpPr/>
          <p:nvPr/>
        </p:nvSpPr>
        <p:spPr>
          <a:xfrm>
            <a:off x="1866901" y="2336799"/>
            <a:ext cx="209550" cy="2330451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dist"/>
            <a:r>
              <a:rPr lang="de-DE" sz="1400" dirty="0" err="1">
                <a:solidFill>
                  <a:schemeClr val="tx1"/>
                </a:solidFill>
              </a:rPr>
              <a:t>c</a:t>
            </a:r>
            <a:r>
              <a:rPr lang="de-DE" sz="1400" dirty="0" err="1" smtClean="0">
                <a:solidFill>
                  <a:schemeClr val="tx1"/>
                </a:solidFill>
              </a:rPr>
              <a:t>ommit-interval</a:t>
            </a:r>
            <a:r>
              <a:rPr lang="de-DE" sz="1400" dirty="0" smtClean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375400" y="4533900"/>
            <a:ext cx="24940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items.size</a:t>
            </a:r>
            <a:r>
              <a:rPr lang="de-DE" sz="1400" dirty="0" smtClean="0"/>
              <a:t>() == </a:t>
            </a:r>
            <a:r>
              <a:rPr lang="de-DE" sz="1400" dirty="0" err="1" smtClean="0"/>
              <a:t>commit-interval</a:t>
            </a:r>
            <a:endParaRPr lang="de-DE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42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Scalability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9796250"/>
              </p:ext>
            </p:extLst>
          </p:nvPr>
        </p:nvGraphicFramePr>
        <p:xfrm>
          <a:off x="690562" y="1625599"/>
          <a:ext cx="7627939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938"/>
                <a:gridCol w="1612900"/>
                <a:gridCol w="3975101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Typ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Local</a:t>
                      </a:r>
                      <a:r>
                        <a:rPr lang="de-DE" sz="1400" b="0" dirty="0" smtClean="0"/>
                        <a:t>/Remote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multithreaded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TaskExecutor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Parallel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parallel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Partitions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Remote Chunking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2925" y="3476625"/>
            <a:ext cx="7915275" cy="8191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95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PTemplate_Basic_EN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PPTemplate_Basic_EN</Template>
  <TotalTime>568</TotalTime>
  <Words>2637</Words>
  <Application>Microsoft Office PowerPoint</Application>
  <PresentationFormat>On-screen Show (4:3)</PresentationFormat>
  <Paragraphs>829</Paragraphs>
  <Slides>40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PPTemplate_Basic_EN</vt:lpstr>
      <vt:lpstr>WELCOME</vt:lpstr>
      <vt:lpstr>AGENDA</vt:lpstr>
      <vt:lpstr>AGENDA</vt:lpstr>
      <vt:lpstr>Roadmap</vt:lpstr>
      <vt:lpstr>Job/Step Stereotypes</vt:lpstr>
      <vt:lpstr>Meta-Data Schema</vt:lpstr>
      <vt:lpstr>Job/Step/Tasklet configuration</vt:lpstr>
      <vt:lpstr>Chunk / Read / Process / Write</vt:lpstr>
      <vt:lpstr>Scalability</vt:lpstr>
      <vt:lpstr>Parallel Steps </vt:lpstr>
      <vt:lpstr>Partitioning overview</vt:lpstr>
      <vt:lpstr>Partitioning detail</vt:lpstr>
      <vt:lpstr>Partitioning detail – Spring Batch Admin</vt:lpstr>
      <vt:lpstr>Transaction</vt:lpstr>
      <vt:lpstr>Performance skip all / chunk processing (2/2)</vt:lpstr>
      <vt:lpstr>Listener</vt:lpstr>
      <vt:lpstr>Skip/Retry/Restart – Bulletproof Job</vt:lpstr>
      <vt:lpstr>Test</vt:lpstr>
      <vt:lpstr>General Principles and Guidelines for Batch Architectures</vt:lpstr>
      <vt:lpstr>AGENDA</vt:lpstr>
      <vt:lpstr>Requirements to the execution environment</vt:lpstr>
      <vt:lpstr>Administrative User Interface</vt:lpstr>
      <vt:lpstr>Administrative User Interface</vt:lpstr>
      <vt:lpstr>Spring Batch Admin - Setup</vt:lpstr>
      <vt:lpstr>Trigger jobs periodically or out of database events</vt:lpstr>
      <vt:lpstr>Trigger jobs periodically or out of database events</vt:lpstr>
      <vt:lpstr>Trigger jobs periodically or out of database events</vt:lpstr>
      <vt:lpstr>Control execution time of job (e.g. postpone)</vt:lpstr>
      <vt:lpstr>Disable job execution or set on hold</vt:lpstr>
      <vt:lpstr>Detailed execution log</vt:lpstr>
      <vt:lpstr>Gather diagnostic information (Explain Plan)</vt:lpstr>
      <vt:lpstr>AGENDA</vt:lpstr>
      <vt:lpstr>JSR-352: Terminology</vt:lpstr>
      <vt:lpstr>JSR-352: Create and deploy a Batch Job</vt:lpstr>
      <vt:lpstr>JSR-352: Overview of job executions in Glassfish 4</vt:lpstr>
      <vt:lpstr>Batch Applications for the Java Platform (JSR-352)</vt:lpstr>
      <vt:lpstr>Benchmarks</vt:lpstr>
      <vt:lpstr>Questions?</vt:lpstr>
      <vt:lpstr>THANK YOU.</vt:lpstr>
      <vt:lpstr>List of references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 - Field Report</dc:title>
  <dc:creator>els</dc:creator>
  <cp:lastModifiedBy>els</cp:lastModifiedBy>
  <cp:revision>1372</cp:revision>
  <cp:lastPrinted>2011-06-06T08:45:27Z</cp:lastPrinted>
  <dcterms:created xsi:type="dcterms:W3CDTF">2013-09-18T08:31:19Z</dcterms:created>
  <dcterms:modified xsi:type="dcterms:W3CDTF">2013-09-27T08:56:43Z</dcterms:modified>
</cp:coreProperties>
</file>