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2" r:id="rId2"/>
    <p:sldId id="31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1" r:id="rId19"/>
    <p:sldId id="315" r:id="rId20"/>
    <p:sldId id="275" r:id="rId21"/>
    <p:sldId id="326" r:id="rId22"/>
    <p:sldId id="293" r:id="rId23"/>
    <p:sldId id="274" r:id="rId24"/>
    <p:sldId id="273" r:id="rId25"/>
    <p:sldId id="284" r:id="rId26"/>
    <p:sldId id="276" r:id="rId27"/>
    <p:sldId id="319" r:id="rId28"/>
    <p:sldId id="280" r:id="rId29"/>
    <p:sldId id="285" r:id="rId30"/>
    <p:sldId id="316" r:id="rId31"/>
    <p:sldId id="286" r:id="rId32"/>
    <p:sldId id="321" r:id="rId33"/>
    <p:sldId id="322" r:id="rId34"/>
    <p:sldId id="323" r:id="rId35"/>
    <p:sldId id="324" r:id="rId36"/>
    <p:sldId id="290" r:id="rId37"/>
    <p:sldId id="288" r:id="rId38"/>
    <p:sldId id="320" r:id="rId39"/>
    <p:sldId id="314" r:id="rId40"/>
    <p:sldId id="269" r:id="rId41"/>
    <p:sldId id="287" r:id="rId42"/>
  </p:sldIdLst>
  <p:sldSz cx="9144000" cy="6858000" type="screen4x3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7888A"/>
    <a:srgbClr val="53535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5" autoAdjust="0"/>
    <p:restoredTop sz="74353" autoAdjust="0"/>
  </p:normalViewPr>
  <p:slideViewPr>
    <p:cSldViewPr snapToGrid="0">
      <p:cViewPr>
        <p:scale>
          <a:sx n="100" d="100"/>
          <a:sy n="100" d="100"/>
        </p:scale>
        <p:origin x="-1362" y="546"/>
      </p:cViewPr>
      <p:guideLst>
        <p:guide orient="horz" pos="3630"/>
        <p:guide orient="horz" pos="888"/>
        <p:guide pos="5552"/>
        <p:guide pos="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6" d="100"/>
          <a:sy n="46" d="100"/>
        </p:scale>
        <p:origin x="-1956" y="-102"/>
      </p:cViewPr>
      <p:guideLst>
        <p:guide orient="horz" pos="3143"/>
        <p:guide pos="215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pPr/>
              <a:t>29.09.2013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6853185" cy="514134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Segoe UI" pitchFamily="34" charset="0"/>
        <a:ea typeface="Segoe UI" pitchFamily="34" charset="0"/>
        <a:cs typeface="Segoe UI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de-CH" baseline="0" dirty="0" smtClean="0"/>
          </a:p>
        </p:txBody>
      </p:sp>
    </p:spTree>
    <p:extLst>
      <p:ext uri="{BB962C8B-B14F-4D97-AF65-F5344CB8AC3E}">
        <p14:creationId xmlns="" xmlns:p14="http://schemas.microsoft.com/office/powerpoint/2010/main" val="79369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kern="1200" dirty="0" smtClean="0">
              <a:solidFill>
                <a:srgbClr val="535353"/>
              </a:solidFill>
              <a:latin typeface="Segoe UI" pitchFamily="34" charset="0"/>
              <a:ea typeface="Segoe UI" pitchFamily="34" charset="0"/>
              <a:cs typeface="Segoe UI" pitchFamily="34" charset="0"/>
              <a:sym typeface="Wingding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29536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3295368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295368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4030953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60327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20851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53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278450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355600" y="356461"/>
            <a:ext cx="4107051" cy="4107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4706749" y="356461"/>
            <a:ext cx="4107051" cy="4107051"/>
          </a:xfrm>
          <a:prstGeom prst="rect">
            <a:avLst/>
          </a:prstGeom>
          <a:solidFill>
            <a:srgbClr val="878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681925" y="1409700"/>
            <a:ext cx="3454400" cy="2215991"/>
          </a:xfrm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033074" y="1409700"/>
            <a:ext cx="3454400" cy="1752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355600" y="4586955"/>
            <a:ext cx="8458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</a:rPr>
              <a:t>BASEL     BERN     BRUGG </a:t>
            </a:r>
            <a:r>
              <a:rPr lang="de-DE" sz="800" b="1" baseline="0" dirty="0" smtClean="0">
                <a:solidFill>
                  <a:schemeClr val="tx1"/>
                </a:solidFill>
              </a:rPr>
              <a:t>   </a:t>
            </a:r>
            <a:r>
              <a:rPr lang="de-DE" sz="800" b="1" dirty="0" smtClean="0">
                <a:solidFill>
                  <a:schemeClr val="tx1"/>
                </a:solidFill>
              </a:rPr>
              <a:t>LAUSANNE     ZÜRICH     DÜSSELDORF     FRANKFURT A.M.     FREIBURG I.BR.     HAMBURG     MÜNCHEN     STUTTGART     WIEN</a:t>
            </a:r>
            <a:br>
              <a:rPr lang="de-DE" sz="800" b="1" dirty="0" smtClean="0">
                <a:solidFill>
                  <a:schemeClr val="tx1"/>
                </a:solidFill>
              </a:rPr>
            </a:br>
            <a:endParaRPr lang="de-DE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406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eite Anh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706749" y="356461"/>
            <a:ext cx="4085553" cy="410705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355600" y="356461"/>
            <a:ext cx="4107051" cy="41070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681925" y="1409700"/>
            <a:ext cx="3454400" cy="2215991"/>
          </a:xfrm>
        </p:spPr>
        <p:txBody>
          <a:bodyPr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7362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355600" y="1409701"/>
            <a:ext cx="8436702" cy="4352924"/>
          </a:xfrm>
        </p:spPr>
        <p:txBody>
          <a:bodyPr vert="horz" lIns="0" tIns="0" rIns="0" bIns="0" rtlCol="0" anchor="t" anchorCtr="0">
            <a:noAutofit/>
          </a:bodyPr>
          <a:lstStyle>
            <a:lvl1pPr marL="355600" indent="-355600">
              <a:buClr>
                <a:schemeClr val="accent2"/>
              </a:buClr>
              <a:buFont typeface="+mj-lt"/>
              <a:buAutoNum type="arabicPeriod"/>
              <a:defRPr lang="de-DE" dirty="0" smtClean="0"/>
            </a:lvl1pPr>
            <a:lvl2pPr marL="627063" indent="-269875">
              <a:spcBef>
                <a:spcPts val="300"/>
              </a:spcBef>
              <a:buClr>
                <a:schemeClr val="tx1"/>
              </a:buClr>
              <a:defRPr lang="de-DE" sz="1800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Unterebene</a:t>
            </a:r>
          </a:p>
          <a:p>
            <a:pPr lvl="0"/>
            <a:r>
              <a:rPr lang="de-DE" dirty="0" smtClean="0"/>
              <a:t>Erste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 anchor="b" anchorCtr="0"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33312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9791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 anchor="b" anchorCtr="0"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2856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706977" y="1409701"/>
            <a:ext cx="4085325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 bwMode="gray">
          <a:xfrm>
            <a:off x="355600" y="1409701"/>
            <a:ext cx="4085325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944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eite /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 bwMode="auto">
          <a:xfrm>
            <a:off x="355601" y="387349"/>
            <a:ext cx="8458200" cy="53752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auto">
          <a:xfrm>
            <a:off x="647697" y="679448"/>
            <a:ext cx="3924301" cy="3883165"/>
          </a:xfrm>
          <a:solidFill>
            <a:srgbClr val="87888A">
              <a:alpha val="80000"/>
            </a:srgbClr>
          </a:solidFill>
        </p:spPr>
        <p:txBody>
          <a:bodyPr lIns="180000" tIns="180000" rIns="180000" bIns="180000"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2415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auto">
          <a:xfrm>
            <a:off x="355600" y="1395186"/>
            <a:ext cx="1104900" cy="1119414"/>
          </a:xfrm>
          <a:solidFill>
            <a:schemeClr val="accent2"/>
          </a:solidFill>
        </p:spPr>
        <p:txBody>
          <a:bodyPr lIns="108000" tIns="108000" rIns="108000" bIns="10800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4625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CH" dirty="0" smtClean="0"/>
              <a:t>Bild vom Kunden</a:t>
            </a:r>
            <a:endParaRPr lang="de-CH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13690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CH" dirty="0" smtClean="0"/>
              <a:t>Kundenlogo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55600" y="2793999"/>
            <a:ext cx="3886200" cy="29686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906102" y="1409701"/>
            <a:ext cx="3886200" cy="435292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9516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7238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 anchor="b" anchorCtr="0"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gray">
          <a:xfrm>
            <a:off x="360000" y="3479801"/>
            <a:ext cx="8432302" cy="7238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55600" y="22225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 smtClean="0"/>
              <a:t>Platzhalter: Schrift Courier New, nicht kleiner als 14pt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55600" y="42926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 smtClean="0"/>
              <a:t>Platzhalter: Schrift Courier New, nicht kleiner als 14pt</a:t>
            </a:r>
          </a:p>
          <a:p>
            <a:pPr lvl="1"/>
            <a:r>
              <a:rPr lang="de-DE" dirty="0" smtClean="0"/>
              <a:t>Text</a:t>
            </a:r>
          </a:p>
          <a:p>
            <a:pPr lvl="2"/>
            <a:r>
              <a:rPr lang="de-DE" dirty="0" smtClean="0"/>
              <a:t>Text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9145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930399"/>
            <a:ext cx="8432302" cy="38322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 anchor="b" anchorCtr="0"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 anchor="b" anchorCtr="0"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55600" y="1409700"/>
            <a:ext cx="8436702" cy="520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5600" y="5860144"/>
            <a:ext cx="8436702" cy="153888"/>
          </a:xfrm>
        </p:spPr>
        <p:txBody>
          <a:bodyPr wrap="square" anchor="b" anchorCtr="0">
            <a:spAutoFit/>
          </a:bodyPr>
          <a:lstStyle>
            <a:lvl1pPr marL="177800" indent="-177800">
              <a:spcBef>
                <a:spcPts val="0"/>
              </a:spcBef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 smtClean="0"/>
              <a:t>Platzhalter </a:t>
            </a:r>
            <a:r>
              <a:rPr lang="de-DE" dirty="0" err="1" smtClean="0"/>
              <a:t>Fussnote</a:t>
            </a:r>
            <a:r>
              <a:rPr lang="de-DE" dirty="0" smtClean="0"/>
              <a:t> oder Quelle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5338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60000" y="1400169"/>
            <a:ext cx="8432302" cy="43624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de-DE"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980702" y="6393619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82F4053-748B-4764-AB34-5C5A7EC969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277101" y="6210385"/>
            <a:ext cx="1529489" cy="459847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 bwMode="gray">
          <a:xfrm>
            <a:off x="356460" y="6232930"/>
            <a:ext cx="436495" cy="43649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/>
              <a:cs typeface="Arial"/>
            </a:endParaRPr>
          </a:p>
        </p:txBody>
      </p:sp>
      <p:sp>
        <p:nvSpPr>
          <p:cNvPr id="15" name="Rechteck 14"/>
          <p:cNvSpPr/>
          <p:nvPr/>
        </p:nvSpPr>
        <p:spPr bwMode="gray">
          <a:xfrm>
            <a:off x="901767" y="6232930"/>
            <a:ext cx="436495" cy="43649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/>
              <a:cs typeface="Arial"/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1447073" y="6232930"/>
            <a:ext cx="436495" cy="43649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/>
              <a:cs typeface="Arial"/>
            </a:endParaRPr>
          </a:p>
        </p:txBody>
      </p:sp>
      <p:sp>
        <p:nvSpPr>
          <p:cNvPr id="17" name="Textfeld 16"/>
          <p:cNvSpPr txBox="1"/>
          <p:nvPr/>
        </p:nvSpPr>
        <p:spPr bwMode="gray">
          <a:xfrm>
            <a:off x="1980702" y="6217020"/>
            <a:ext cx="1237711" cy="1384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de-DE" sz="800" dirty="0" smtClean="0">
                <a:latin typeface="Arial"/>
                <a:cs typeface="Arial"/>
              </a:rPr>
              <a:t>2012 © Trivadis</a:t>
            </a:r>
            <a:endParaRPr lang="de-DE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58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Clr>
          <a:schemeClr val="accent1"/>
        </a:buClr>
        <a:buFontTx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271463" indent="-2700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540000" indent="-270000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810000" indent="-270000" algn="l" defTabSz="914400" rtl="0" eaLnBrk="1" latinLnBrk="0" hangingPunct="1">
        <a:spcBef>
          <a:spcPts val="300"/>
        </a:spcBef>
        <a:buClr>
          <a:schemeClr val="accent2"/>
        </a:buClr>
        <a:buFont typeface="Segoe UI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080000" indent="-270000" algn="l" defTabSz="900113" rtl="0" eaLnBrk="1" latinLnBrk="0" hangingPunct="1">
        <a:spcBef>
          <a:spcPts val="300"/>
        </a:spcBef>
        <a:buClr>
          <a:schemeClr val="tx1"/>
        </a:buClr>
        <a:buFont typeface="Segoe UI" pitchFamily="34" charset="0"/>
        <a:buChar char="-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1347788" indent="-271463" algn="l" defTabSz="914400" rtl="0" eaLnBrk="1" latinLnBrk="0" hangingPunct="1">
        <a:spcBef>
          <a:spcPts val="300"/>
        </a:spcBef>
        <a:buClr>
          <a:schemeClr val="accent2"/>
        </a:buClr>
        <a:buFont typeface="Segoe UI" pitchFamily="34" charset="0"/>
        <a:buChar char="&gt;"/>
        <a:defRPr sz="1800" kern="1200">
          <a:solidFill>
            <a:schemeClr val="tx1"/>
          </a:solidFill>
          <a:latin typeface="Arial"/>
          <a:ea typeface="+mn-ea"/>
          <a:cs typeface="Arial"/>
        </a:defRPr>
      </a:lvl6pPr>
      <a:lvl7pPr marL="1617663" indent="-271463" algn="l" defTabSz="914400" rtl="0" eaLnBrk="1" latinLnBrk="0" hangingPunct="1">
        <a:spcBef>
          <a:spcPts val="300"/>
        </a:spcBef>
        <a:buClr>
          <a:schemeClr val="tx1"/>
        </a:buClr>
        <a:buFont typeface="Segoe UI" pitchFamily="34" charset="0"/>
        <a:buChar char="&gt;"/>
        <a:defRPr sz="1800" kern="1200">
          <a:solidFill>
            <a:schemeClr val="tx1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net/projects/jbatch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681925" y="1409700"/>
            <a:ext cx="3454400" cy="553998"/>
          </a:xfrm>
        </p:spPr>
        <p:txBody>
          <a:bodyPr/>
          <a:lstStyle/>
          <a:p>
            <a:r>
              <a:rPr lang="de-CH" dirty="0" smtClean="0"/>
              <a:t>WELCOME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996873" y="1487056"/>
            <a:ext cx="3537527" cy="1681018"/>
          </a:xfrm>
        </p:spPr>
        <p:txBody>
          <a:bodyPr/>
          <a:lstStyle/>
          <a:p>
            <a:r>
              <a:rPr lang="de-CH" sz="2300" dirty="0" smtClean="0"/>
              <a:t>Spring </a:t>
            </a:r>
            <a:r>
              <a:rPr lang="de-CH" sz="2300" dirty="0" err="1" smtClean="0"/>
              <a:t>Batch</a:t>
            </a:r>
            <a:r>
              <a:rPr lang="de-CH" sz="2300" dirty="0" smtClean="0"/>
              <a:t> - </a:t>
            </a:r>
            <a:r>
              <a:rPr lang="de-CH" sz="2300" dirty="0" err="1" smtClean="0"/>
              <a:t>Field</a:t>
            </a:r>
            <a:r>
              <a:rPr lang="de-CH" sz="2300" dirty="0" smtClean="0"/>
              <a:t> Report</a:t>
            </a:r>
          </a:p>
          <a:p>
            <a:r>
              <a:rPr lang="de-CH" sz="1800" dirty="0" smtClean="0"/>
              <a:t>Michael Beer, </a:t>
            </a:r>
            <a:br>
              <a:rPr lang="de-CH" sz="1800" dirty="0" smtClean="0"/>
            </a:br>
            <a:r>
              <a:rPr lang="de-CH" sz="1800" dirty="0" smtClean="0"/>
              <a:t>Raffael Schmid</a:t>
            </a:r>
          </a:p>
          <a:p>
            <a:r>
              <a:rPr lang="de-CH" sz="1800" dirty="0" smtClean="0"/>
              <a:t>September 27th, 2013</a:t>
            </a:r>
            <a:endParaRPr lang="de-CH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124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696958" y="1233723"/>
            <a:ext cx="2166263" cy="4087577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1931908" y="2941873"/>
            <a:ext cx="1756668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Master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925172" y="4002323"/>
            <a:ext cx="1770141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931908" y="18814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500608" y="208779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500608" y="294187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Salve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500608" y="379594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487908" y="46500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5513308" y="12337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2810242" y="3607110"/>
            <a:ext cx="1" cy="39521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2"/>
            <a:endCxn id="11" idx="0"/>
          </p:cNvCxnSpPr>
          <p:nvPr/>
        </p:nvCxnSpPr>
        <p:spPr>
          <a:xfrm>
            <a:off x="2810242" y="2546660"/>
            <a:ext cx="0" cy="39521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1" idx="3"/>
            <a:endCxn id="18" idx="1"/>
          </p:cNvCxnSpPr>
          <p:nvPr/>
        </p:nvCxnSpPr>
        <p:spPr>
          <a:xfrm flipV="1">
            <a:off x="3688576" y="1566342"/>
            <a:ext cx="1824732" cy="17081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3"/>
            <a:endCxn id="14" idx="1"/>
          </p:cNvCxnSpPr>
          <p:nvPr/>
        </p:nvCxnSpPr>
        <p:spPr>
          <a:xfrm flipV="1">
            <a:off x="3688576" y="2420417"/>
            <a:ext cx="1812032" cy="85407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1" idx="3"/>
            <a:endCxn id="15" idx="1"/>
          </p:cNvCxnSpPr>
          <p:nvPr/>
        </p:nvCxnSpPr>
        <p:spPr>
          <a:xfrm>
            <a:off x="3688576" y="3274492"/>
            <a:ext cx="1812032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1" idx="3"/>
            <a:endCxn id="16" idx="1"/>
          </p:cNvCxnSpPr>
          <p:nvPr/>
        </p:nvCxnSpPr>
        <p:spPr>
          <a:xfrm>
            <a:off x="3688576" y="3274492"/>
            <a:ext cx="1812032" cy="85407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1" idx="3"/>
            <a:endCxn id="17" idx="1"/>
          </p:cNvCxnSpPr>
          <p:nvPr/>
        </p:nvCxnSpPr>
        <p:spPr>
          <a:xfrm>
            <a:off x="3688576" y="3274492"/>
            <a:ext cx="1799332" cy="17081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56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182858" y="736601"/>
            <a:ext cx="2166263" cy="4978400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StepScopes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76208" y="2941873"/>
            <a:ext cx="1756668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Master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6072108" y="208779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[1]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6072108" y="294187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Salve [2]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6072108" y="379594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[3]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059408" y="46500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[4]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084808" y="12337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[0]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405108" y="208779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[1]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3405108" y="294187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[2]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405108" y="3795948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[3]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392408" y="46500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[4]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417808" y="1233723"/>
            <a:ext cx="1756668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[0]</a:t>
            </a:r>
          </a:p>
        </p:txBody>
      </p:sp>
      <p:cxnSp>
        <p:nvCxnSpPr>
          <p:cNvPr id="3" name="Gerade Verbindung mit Pfeil 2"/>
          <p:cNvCxnSpPr>
            <a:stCxn id="11" idx="3"/>
            <a:endCxn id="30" idx="1"/>
          </p:cNvCxnSpPr>
          <p:nvPr/>
        </p:nvCxnSpPr>
        <p:spPr>
          <a:xfrm flipV="1">
            <a:off x="2532876" y="1566342"/>
            <a:ext cx="884932" cy="170815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3"/>
            <a:endCxn id="26" idx="1"/>
          </p:cNvCxnSpPr>
          <p:nvPr/>
        </p:nvCxnSpPr>
        <p:spPr>
          <a:xfrm flipV="1">
            <a:off x="2532876" y="2420417"/>
            <a:ext cx="872232" cy="85407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1" idx="3"/>
            <a:endCxn id="27" idx="1"/>
          </p:cNvCxnSpPr>
          <p:nvPr/>
        </p:nvCxnSpPr>
        <p:spPr>
          <a:xfrm>
            <a:off x="2532876" y="3274492"/>
            <a:ext cx="8722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1" idx="3"/>
            <a:endCxn id="28" idx="1"/>
          </p:cNvCxnSpPr>
          <p:nvPr/>
        </p:nvCxnSpPr>
        <p:spPr>
          <a:xfrm>
            <a:off x="2532876" y="3274492"/>
            <a:ext cx="872232" cy="854075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1" idx="3"/>
            <a:endCxn id="29" idx="1"/>
          </p:cNvCxnSpPr>
          <p:nvPr/>
        </p:nvCxnSpPr>
        <p:spPr>
          <a:xfrm>
            <a:off x="2532876" y="3274492"/>
            <a:ext cx="859532" cy="170815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0" idx="3"/>
            <a:endCxn id="18" idx="1"/>
          </p:cNvCxnSpPr>
          <p:nvPr/>
        </p:nvCxnSpPr>
        <p:spPr>
          <a:xfrm>
            <a:off x="5174476" y="1566342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6" idx="3"/>
            <a:endCxn id="14" idx="1"/>
          </p:cNvCxnSpPr>
          <p:nvPr/>
        </p:nvCxnSpPr>
        <p:spPr>
          <a:xfrm>
            <a:off x="5161776" y="2420417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7" idx="3"/>
            <a:endCxn id="15" idx="1"/>
          </p:cNvCxnSpPr>
          <p:nvPr/>
        </p:nvCxnSpPr>
        <p:spPr>
          <a:xfrm>
            <a:off x="5161776" y="3274492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28" idx="3"/>
            <a:endCxn id="16" idx="1"/>
          </p:cNvCxnSpPr>
          <p:nvPr/>
        </p:nvCxnSpPr>
        <p:spPr>
          <a:xfrm>
            <a:off x="5161776" y="4128567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3"/>
            <a:endCxn id="17" idx="1"/>
          </p:cNvCxnSpPr>
          <p:nvPr/>
        </p:nvCxnSpPr>
        <p:spPr>
          <a:xfrm>
            <a:off x="5149076" y="4982642"/>
            <a:ext cx="910332" cy="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6" y="4114800"/>
            <a:ext cx="185996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loud Callout 32"/>
          <p:cNvSpPr/>
          <p:nvPr/>
        </p:nvSpPr>
        <p:spPr>
          <a:xfrm>
            <a:off x="1543050" y="3686176"/>
            <a:ext cx="1619250" cy="847724"/>
          </a:xfrm>
          <a:prstGeom prst="cloudCallout">
            <a:avLst>
              <a:gd name="adj1" fmla="val -53632"/>
              <a:gd name="adj2" fmla="val 288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err="1" smtClean="0">
                <a:solidFill>
                  <a:srgbClr val="FF0000"/>
                </a:solidFill>
              </a:rPr>
              <a:t>rowId</a:t>
            </a:r>
            <a:r>
              <a:rPr lang="de-CH" sz="1400" b="1" dirty="0" smtClean="0">
                <a:solidFill>
                  <a:srgbClr val="FF0000"/>
                </a:solidFill>
              </a:rPr>
              <a:t> % 5</a:t>
            </a:r>
            <a:endParaRPr lang="en-US" sz="1400" b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/>
              <a:t>Partitioning</a:t>
            </a:r>
            <a:r>
              <a:rPr lang="de-DE" dirty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– Spring Batch Admin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600" y="733752"/>
            <a:ext cx="6832600" cy="5438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40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smtClean="0"/>
              <a:t>Transaction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111758" y="29355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Open Transaction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113266" y="16782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Begin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782058" y="16782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each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item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7449324" y="2897423"/>
            <a:ext cx="1656576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Commit Transaction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932691" y="2941873"/>
            <a:ext cx="1628142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ItemReader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Item </a:t>
            </a: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read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3779024" y="2916473"/>
            <a:ext cx="1628142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ItemProcessor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Item)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25357" y="2903773"/>
            <a:ext cx="1656576" cy="6652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ItemWriter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Write(List&lt;Item&gt;)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7449324" y="4992923"/>
            <a:ext cx="1656576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Finish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8" name="Gerade Verbindung mit Pfeil 17"/>
          <p:cNvCxnSpPr>
            <a:stCxn id="10" idx="2"/>
            <a:endCxn id="9" idx="0"/>
          </p:cNvCxnSpPr>
          <p:nvPr/>
        </p:nvCxnSpPr>
        <p:spPr>
          <a:xfrm flipH="1">
            <a:off x="925829" y="2343460"/>
            <a:ext cx="1508" cy="592063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3"/>
            <a:endCxn id="14" idx="1"/>
          </p:cNvCxnSpPr>
          <p:nvPr/>
        </p:nvCxnSpPr>
        <p:spPr>
          <a:xfrm>
            <a:off x="1739900" y="3268142"/>
            <a:ext cx="192791" cy="635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aute 21"/>
          <p:cNvSpPr/>
          <p:nvPr/>
        </p:nvSpPr>
        <p:spPr>
          <a:xfrm>
            <a:off x="2336800" y="1714500"/>
            <a:ext cx="825500" cy="596900"/>
          </a:xfrm>
          <a:prstGeom prst="diamond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  <p:cxnSp>
        <p:nvCxnSpPr>
          <p:cNvPr id="28" name="Gewinkelte Verbindung 27"/>
          <p:cNvCxnSpPr>
            <a:endCxn id="22" idx="1"/>
          </p:cNvCxnSpPr>
          <p:nvPr/>
        </p:nvCxnSpPr>
        <p:spPr>
          <a:xfrm rot="5400000" flipH="1" flipV="1">
            <a:off x="1876425" y="2466975"/>
            <a:ext cx="914400" cy="6350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2" idx="2"/>
            <a:endCxn id="14" idx="0"/>
          </p:cNvCxnSpPr>
          <p:nvPr/>
        </p:nvCxnSpPr>
        <p:spPr>
          <a:xfrm flipH="1">
            <a:off x="2746762" y="2311400"/>
            <a:ext cx="2788" cy="630473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2" idx="3"/>
            <a:endCxn id="12" idx="1"/>
          </p:cNvCxnSpPr>
          <p:nvPr/>
        </p:nvCxnSpPr>
        <p:spPr>
          <a:xfrm flipV="1">
            <a:off x="3162300" y="2010842"/>
            <a:ext cx="619758" cy="2108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191000" y="2324100"/>
            <a:ext cx="0" cy="60960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4914900" y="2336800"/>
            <a:ext cx="0" cy="54610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12" idx="3"/>
            <a:endCxn id="16" idx="0"/>
          </p:cNvCxnSpPr>
          <p:nvPr/>
        </p:nvCxnSpPr>
        <p:spPr>
          <a:xfrm>
            <a:off x="5410200" y="2010842"/>
            <a:ext cx="1043445" cy="892931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6" idx="3"/>
            <a:endCxn id="13" idx="1"/>
          </p:cNvCxnSpPr>
          <p:nvPr/>
        </p:nvCxnSpPr>
        <p:spPr>
          <a:xfrm flipV="1">
            <a:off x="7281933" y="3230042"/>
            <a:ext cx="167391" cy="6350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pierung 7"/>
          <p:cNvGrpSpPr/>
          <p:nvPr/>
        </p:nvGrpSpPr>
        <p:grpSpPr>
          <a:xfrm>
            <a:off x="2006600" y="3569011"/>
            <a:ext cx="5442724" cy="1756531"/>
            <a:chOff x="2006600" y="3569011"/>
            <a:chExt cx="5442724" cy="1756531"/>
          </a:xfrm>
        </p:grpSpPr>
        <p:sp>
          <p:nvSpPr>
            <p:cNvPr id="11" name="Abgerundetes Rechteck 10"/>
            <p:cNvSpPr/>
            <p:nvPr/>
          </p:nvSpPr>
          <p:spPr>
            <a:xfrm>
              <a:off x="3779024" y="4434123"/>
              <a:ext cx="1656576" cy="665237"/>
            </a:xfrm>
            <a:prstGeom prst="roundRect">
              <a:avLst/>
            </a:prstGeom>
            <a:solidFill>
              <a:srgbClr val="FEEA97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bg2">
                      <a:lumMod val="10000"/>
                    </a:schemeClr>
                  </a:solidFill>
                </a:rPr>
                <a:t>Rollback Transaction</a:t>
              </a:r>
            </a:p>
          </p:txBody>
        </p:sp>
        <p:cxnSp>
          <p:nvCxnSpPr>
            <p:cNvPr id="49" name="Gewinkelte Verbindung 48"/>
            <p:cNvCxnSpPr>
              <a:stCxn id="14" idx="2"/>
              <a:endCxn id="11" idx="1"/>
            </p:cNvCxnSpPr>
            <p:nvPr/>
          </p:nvCxnSpPr>
          <p:spPr>
            <a:xfrm rot="16200000" flipH="1">
              <a:off x="2683077" y="3670795"/>
              <a:ext cx="1159632" cy="1032262"/>
            </a:xfrm>
            <a:prstGeom prst="bentConnector2">
              <a:avLst/>
            </a:prstGeom>
            <a:ln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15" idx="2"/>
              <a:endCxn id="11" idx="0"/>
            </p:cNvCxnSpPr>
            <p:nvPr/>
          </p:nvCxnSpPr>
          <p:spPr>
            <a:xfrm>
              <a:off x="4593095" y="3581710"/>
              <a:ext cx="14217" cy="85241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winkelte Verbindung 54"/>
            <p:cNvCxnSpPr>
              <a:stCxn id="16" idx="2"/>
              <a:endCxn id="11" idx="3"/>
            </p:cNvCxnSpPr>
            <p:nvPr/>
          </p:nvCxnSpPr>
          <p:spPr>
            <a:xfrm rot="5400000">
              <a:off x="5345757" y="3658854"/>
              <a:ext cx="1197732" cy="1018045"/>
            </a:xfrm>
            <a:prstGeom prst="bentConnector2">
              <a:avLst/>
            </a:prstGeom>
            <a:ln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57"/>
            <p:cNvCxnSpPr>
              <a:stCxn id="11" idx="2"/>
              <a:endCxn id="17" idx="1"/>
            </p:cNvCxnSpPr>
            <p:nvPr/>
          </p:nvCxnSpPr>
          <p:spPr>
            <a:xfrm rot="16200000" flipH="1">
              <a:off x="5915227" y="3791445"/>
              <a:ext cx="226182" cy="2842012"/>
            </a:xfrm>
            <a:prstGeom prst="bentConnector2">
              <a:avLst/>
            </a:prstGeom>
            <a:ln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3860800" y="3632200"/>
              <a:ext cx="1473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/>
                <a:t>RuntimeException</a:t>
              </a:r>
              <a:endParaRPr lang="de-DE" sz="1400" dirty="0" smtClean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715000" y="3619500"/>
              <a:ext cx="1473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/>
                <a:t>RuntimeException</a:t>
              </a:r>
              <a:endParaRPr lang="de-DE" sz="1400" dirty="0" smtClean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2006600" y="3632200"/>
              <a:ext cx="1473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/>
                <a:t>RuntimeException</a:t>
              </a:r>
              <a:endParaRPr lang="de-DE" sz="1400" dirty="0" smtClean="0"/>
            </a:p>
          </p:txBody>
        </p:sp>
      </p:grpSp>
      <p:cxnSp>
        <p:nvCxnSpPr>
          <p:cNvPr id="32" name="Gerade Verbindung mit Pfeil 31"/>
          <p:cNvCxnSpPr>
            <a:stCxn id="13" idx="2"/>
            <a:endCxn id="17" idx="0"/>
          </p:cNvCxnSpPr>
          <p:nvPr/>
        </p:nvCxnSpPr>
        <p:spPr>
          <a:xfrm>
            <a:off x="8277612" y="3562660"/>
            <a:ext cx="0" cy="1430263"/>
          </a:xfrm>
          <a:prstGeom prst="straightConnector1">
            <a:avLst/>
          </a:prstGeom>
          <a:ln>
            <a:solidFill>
              <a:srgbClr val="17171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255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skip</a:t>
            </a:r>
            <a:r>
              <a:rPr lang="de-DE" dirty="0"/>
              <a:t> all /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smtClean="0"/>
              <a:t>(2/</a:t>
            </a:r>
            <a:r>
              <a:rPr lang="de-DE" dirty="0"/>
              <a:t>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8" name="Inhaltsplatzhalter 1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395" r="327"/>
          <a:stretch/>
        </p:blipFill>
        <p:spPr>
          <a:xfrm>
            <a:off x="4644573" y="1958246"/>
            <a:ext cx="3967238" cy="3042758"/>
          </a:xfr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631" y="2004181"/>
            <a:ext cx="3835400" cy="2933700"/>
          </a:xfrm>
          <a:prstGeom prst="rect">
            <a:avLst/>
          </a:prstGeom>
        </p:spPr>
      </p:pic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1587536"/>
              </p:ext>
            </p:extLst>
          </p:nvPr>
        </p:nvGraphicFramePr>
        <p:xfrm>
          <a:off x="266095" y="1372810"/>
          <a:ext cx="8212668" cy="5097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7991"/>
                <a:gridCol w="3854677"/>
              </a:tblGrid>
              <a:tr h="1035931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error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Error on </a:t>
                      </a:r>
                      <a:r>
                        <a:rPr lang="de-DE" dirty="0" err="1" smtClean="0"/>
                        <a:t>each</a:t>
                      </a:r>
                      <a:r>
                        <a:rPr lang="de-DE" dirty="0" smtClean="0"/>
                        <a:t> item</a:t>
                      </a:r>
                      <a:endParaRPr lang="de-DE" dirty="0"/>
                    </a:p>
                  </a:txBody>
                  <a:tcPr/>
                </a:tc>
              </a:tr>
              <a:tr h="25986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31399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~ 22 sec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0 Rollbacks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~ 50 sec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1‘100</a:t>
                      </a:r>
                      <a:r>
                        <a:rPr lang="de-DE" baseline="0" dirty="0" smtClean="0"/>
                        <a:t> Rollbacks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baseline="0" dirty="0" smtClean="0"/>
                        <a:t>5‘500 Filter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baseline="0" dirty="0" smtClean="0"/>
                        <a:t>1‘000 Write Skips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Abgerundetes Rechteck 1"/>
          <p:cNvSpPr/>
          <p:nvPr/>
        </p:nvSpPr>
        <p:spPr>
          <a:xfrm>
            <a:off x="2823309" y="2344615"/>
            <a:ext cx="605692" cy="312616"/>
          </a:xfrm>
          <a:prstGeom prst="roundRect">
            <a:avLst/>
          </a:prstGeom>
          <a:solidFill>
            <a:schemeClr val="accent4">
              <a:alpha val="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CCFFCC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7274170" y="2340708"/>
            <a:ext cx="605692" cy="312616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 smtClean="0"/>
              <a:t>Listener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88900" y="38354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585708" y="1449623"/>
            <a:ext cx="1954292" cy="3681177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48266" y="20592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Read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60966" y="31133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48266" y="41674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Write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123166" y="2514600"/>
            <a:ext cx="1628142" cy="1854200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Listener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Before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After</a:t>
            </a: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OnError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OnSkip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Gewinkelte Verbindung 12"/>
          <p:cNvCxnSpPr>
            <a:stCxn id="9" idx="3"/>
            <a:endCxn id="12" idx="1"/>
          </p:cNvCxnSpPr>
          <p:nvPr/>
        </p:nvCxnSpPr>
        <p:spPr>
          <a:xfrm>
            <a:off x="2376408" y="2391842"/>
            <a:ext cx="746758" cy="1049858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10" idx="3"/>
            <a:endCxn id="12" idx="1"/>
          </p:cNvCxnSpPr>
          <p:nvPr/>
        </p:nvCxnSpPr>
        <p:spPr>
          <a:xfrm flipV="1">
            <a:off x="2389108" y="3441700"/>
            <a:ext cx="734058" cy="424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11" idx="3"/>
            <a:endCxn id="12" idx="1"/>
          </p:cNvCxnSpPr>
          <p:nvPr/>
        </p:nvCxnSpPr>
        <p:spPr>
          <a:xfrm flipV="1">
            <a:off x="2376408" y="3441700"/>
            <a:ext cx="746758" cy="105834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5003800" y="1003300"/>
            <a:ext cx="0" cy="4559300"/>
          </a:xfrm>
          <a:prstGeom prst="line">
            <a:avLst/>
          </a:prstGeom>
          <a:ln>
            <a:solidFill>
              <a:srgbClr val="FEEA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5891766" y="3113323"/>
            <a:ext cx="1628142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LoggerService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2" name="Gerade Verbindung mit Pfeil 21"/>
          <p:cNvCxnSpPr>
            <a:stCxn id="12" idx="3"/>
            <a:endCxn id="20" idx="1"/>
          </p:cNvCxnSpPr>
          <p:nvPr/>
        </p:nvCxnSpPr>
        <p:spPr>
          <a:xfrm>
            <a:off x="4751308" y="3441700"/>
            <a:ext cx="1140458" cy="424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4333875"/>
            <a:ext cx="1396057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Line Callout 1 24"/>
          <p:cNvSpPr/>
          <p:nvPr/>
        </p:nvSpPr>
        <p:spPr>
          <a:xfrm>
            <a:off x="5391150" y="1390650"/>
            <a:ext cx="3409950" cy="504825"/>
          </a:xfrm>
          <a:prstGeom prst="borderCallout1">
            <a:avLst>
              <a:gd name="adj1" fmla="val 22524"/>
              <a:gd name="adj2" fmla="val -512"/>
              <a:gd name="adj3" fmla="val 91745"/>
              <a:gd name="adj4" fmla="val -10959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Transactional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propagation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Propagation.REQUIRES_NEW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de-DE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4467225" y="4781550"/>
            <a:ext cx="2009775" cy="904875"/>
          </a:xfrm>
          <a:prstGeom prst="wedgeRectCallout">
            <a:avLst>
              <a:gd name="adj1" fmla="val 107129"/>
              <a:gd name="adj2" fmla="val 3828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rgbClr val="FF0000"/>
                </a:solidFill>
              </a:rPr>
              <a:t>2 </a:t>
            </a:r>
            <a:r>
              <a:rPr lang="de-CH" b="1" dirty="0" err="1" smtClean="0">
                <a:solidFill>
                  <a:srgbClr val="FF0000"/>
                </a:solidFill>
              </a:rPr>
              <a:t>calls</a:t>
            </a:r>
            <a:r>
              <a:rPr lang="de-CH" b="1" dirty="0" smtClean="0">
                <a:solidFill>
                  <a:srgbClr val="FF0000"/>
                </a:solidFill>
              </a:rPr>
              <a:t> on </a:t>
            </a:r>
            <a:r>
              <a:rPr lang="de-CH" b="1" dirty="0" err="1" smtClean="0">
                <a:solidFill>
                  <a:srgbClr val="FF0000"/>
                </a:solidFill>
              </a:rPr>
              <a:t>error</a:t>
            </a:r>
            <a:r>
              <a:rPr lang="de-CH" b="1" dirty="0" smtClean="0">
                <a:solidFill>
                  <a:srgbClr val="FF0000"/>
                </a:solidFill>
              </a:rPr>
              <a:t> in </a:t>
            </a:r>
            <a:r>
              <a:rPr lang="de-CH" b="1" dirty="0" err="1" smtClean="0">
                <a:solidFill>
                  <a:srgbClr val="FF0000"/>
                </a:solidFill>
              </a:rPr>
              <a:t>writer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82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smtClean="0"/>
              <a:t>Skip/</a:t>
            </a:r>
            <a:r>
              <a:rPr lang="de-DE" dirty="0" err="1" smtClean="0"/>
              <a:t>Retry</a:t>
            </a:r>
            <a:r>
              <a:rPr lang="de-DE" dirty="0" smtClean="0"/>
              <a:t>/</a:t>
            </a:r>
            <a:r>
              <a:rPr lang="de-DE" dirty="0" err="1" smtClean="0"/>
              <a:t>Restart</a:t>
            </a:r>
            <a:r>
              <a:rPr lang="de-DE" dirty="0" smtClean="0"/>
              <a:t> – </a:t>
            </a:r>
            <a:r>
              <a:rPr lang="de-DE" dirty="0" err="1" smtClean="0"/>
              <a:t>Bulletproof</a:t>
            </a:r>
            <a:r>
              <a:rPr lang="de-DE" dirty="0" smtClean="0"/>
              <a:t> Job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5927919"/>
              </p:ext>
            </p:extLst>
          </p:nvPr>
        </p:nvGraphicFramePr>
        <p:xfrm>
          <a:off x="715962" y="1968499"/>
          <a:ext cx="7627938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638"/>
                <a:gridCol w="1621862"/>
                <a:gridCol w="2421219"/>
                <a:gridCol w="2421219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Feature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When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What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Where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Skip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nonfatal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Keeps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incorrect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item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Chunk-oriented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Retry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transient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attemps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an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Chunk-oriented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Restart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 an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excution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Restarts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last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494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gray">
          <a:xfrm>
            <a:off x="334600" y="1346201"/>
            <a:ext cx="8432302" cy="4352924"/>
          </a:xfrm>
        </p:spPr>
        <p:txBody>
          <a:bodyPr/>
          <a:lstStyle/>
          <a:p>
            <a:pPr lvl="1"/>
            <a:r>
              <a:rPr lang="de-DE" dirty="0" smtClean="0"/>
              <a:t>End-</a:t>
            </a:r>
            <a:r>
              <a:rPr lang="de-DE" dirty="0" err="1" smtClean="0"/>
              <a:t>To</a:t>
            </a:r>
            <a:r>
              <a:rPr lang="de-DE" dirty="0" smtClean="0"/>
              <a:t>-End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Batch Jobs</a:t>
            </a:r>
          </a:p>
          <a:p>
            <a:pPr lvl="1"/>
            <a:r>
              <a:rPr lang="de-DE" dirty="0" err="1" smtClean="0"/>
              <a:t>Testing</a:t>
            </a:r>
            <a:r>
              <a:rPr lang="de-DE" dirty="0" smtClean="0"/>
              <a:t> Individual </a:t>
            </a:r>
            <a:r>
              <a:rPr lang="de-DE" dirty="0" err="1" smtClean="0"/>
              <a:t>Steps</a:t>
            </a:r>
            <a:endParaRPr lang="de-DE" dirty="0" smtClean="0"/>
          </a:p>
          <a:p>
            <a:pPr lvl="1"/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Step-Scoped</a:t>
            </a:r>
            <a:r>
              <a:rPr lang="de-DE" dirty="0" smtClean="0"/>
              <a:t> Components</a:t>
            </a:r>
          </a:p>
          <a:p>
            <a:pPr lvl="1"/>
            <a:r>
              <a:rPr lang="de-DE" dirty="0" err="1" smtClean="0"/>
              <a:t>Validating</a:t>
            </a:r>
            <a:r>
              <a:rPr lang="de-DE" dirty="0" smtClean="0"/>
              <a:t> Output Files</a:t>
            </a:r>
          </a:p>
          <a:p>
            <a:pPr lvl="1"/>
            <a:r>
              <a:rPr lang="de-DE" dirty="0" err="1" smtClean="0"/>
              <a:t>MetaDataInstanceFactory</a:t>
            </a:r>
            <a:endParaRPr lang="de-DE" dirty="0" smtClean="0"/>
          </a:p>
          <a:p>
            <a:pPr lvl="2"/>
            <a:r>
              <a:rPr lang="de-DE" dirty="0" err="1" smtClean="0"/>
              <a:t>JobExecution</a:t>
            </a:r>
            <a:endParaRPr lang="de-DE" dirty="0" smtClean="0"/>
          </a:p>
          <a:p>
            <a:pPr lvl="2"/>
            <a:r>
              <a:rPr lang="de-DE" dirty="0" err="1" smtClean="0"/>
              <a:t>JobInstance</a:t>
            </a:r>
            <a:endParaRPr lang="de-DE" dirty="0" smtClean="0"/>
          </a:p>
          <a:p>
            <a:pPr lvl="2"/>
            <a:r>
              <a:rPr lang="de-DE" dirty="0" err="1" smtClean="0"/>
              <a:t>StepExecution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15409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Guidelines </a:t>
            </a:r>
            <a:r>
              <a:rPr lang="de-DE" dirty="0" err="1"/>
              <a:t>for</a:t>
            </a:r>
            <a:r>
              <a:rPr lang="de-DE" dirty="0"/>
              <a:t> Batch </a:t>
            </a:r>
            <a:r>
              <a:rPr lang="de-DE" dirty="0" err="1"/>
              <a:t>Architectures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 bwMode="gray">
          <a:xfrm>
            <a:off x="334600" y="1524001"/>
            <a:ext cx="8432302" cy="4051299"/>
          </a:xfrm>
        </p:spPr>
        <p:txBody>
          <a:bodyPr/>
          <a:lstStyle/>
          <a:p>
            <a:pPr lvl="1"/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/>
              <a:t>avoid building complex logical </a:t>
            </a:r>
            <a:r>
              <a:rPr lang="de-DE" dirty="0" err="1"/>
              <a:t>structures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Think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ORM</a:t>
            </a:r>
          </a:p>
          <a:p>
            <a:pPr lvl="2"/>
            <a:r>
              <a:rPr lang="de-DE" dirty="0" smtClean="0"/>
              <a:t>Caching</a:t>
            </a:r>
          </a:p>
          <a:p>
            <a:pPr lvl="2"/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 smtClean="0"/>
          </a:p>
          <a:p>
            <a:pPr lvl="1"/>
            <a:r>
              <a:rPr lang="de-DE" dirty="0" err="1" smtClean="0"/>
              <a:t>Carefully</a:t>
            </a:r>
            <a:r>
              <a:rPr lang="de-DE" dirty="0" smtClean="0"/>
              <a:t> design </a:t>
            </a:r>
            <a:r>
              <a:rPr lang="de-DE" dirty="0" err="1" smtClean="0"/>
              <a:t>application</a:t>
            </a:r>
            <a:r>
              <a:rPr lang="de-DE" dirty="0" smtClean="0"/>
              <a:t> I</a:t>
            </a:r>
            <a:r>
              <a:rPr lang="de-DE" dirty="0"/>
              <a:t>/</a:t>
            </a:r>
            <a:r>
              <a:rPr lang="de-DE" dirty="0" smtClean="0"/>
              <a:t>O </a:t>
            </a:r>
          </a:p>
          <a:p>
            <a:pPr lvl="2"/>
            <a:r>
              <a:rPr lang="de-DE" dirty="0"/>
              <a:t>R</a:t>
            </a:r>
            <a:r>
              <a:rPr lang="de-DE" dirty="0" smtClean="0"/>
              <a:t>ead,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endParaRPr lang="de-DE" dirty="0"/>
          </a:p>
          <a:p>
            <a:pPr lvl="2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cursors</a:t>
            </a:r>
            <a:endParaRPr lang="de-DE" dirty="0" smtClean="0"/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/>
              <a:t>assume the worst with regard to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 smtClean="0"/>
              <a:t>integrity</a:t>
            </a:r>
            <a:endParaRPr lang="de-DE" dirty="0" smtClean="0"/>
          </a:p>
          <a:p>
            <a:pPr lvl="1"/>
            <a:r>
              <a:rPr lang="de-DE" dirty="0" smtClean="0"/>
              <a:t>Plan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stress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3527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GB" dirty="0" smtClean="0"/>
              <a:t>Spring Batch framework and </a:t>
            </a:r>
            <a:r>
              <a:rPr lang="en-GB" dirty="0"/>
              <a:t>l</a:t>
            </a:r>
            <a:r>
              <a:rPr lang="en-GB" dirty="0" smtClean="0"/>
              <a:t>essons learned</a:t>
            </a:r>
          </a:p>
          <a:p>
            <a:endParaRPr lang="en-GB" dirty="0" smtClean="0"/>
          </a:p>
          <a:p>
            <a:r>
              <a:rPr lang="en-GB" b="1" dirty="0" smtClean="0"/>
              <a:t>Execution environment – Field Report</a:t>
            </a:r>
          </a:p>
          <a:p>
            <a:endParaRPr lang="en-GB" dirty="0" smtClean="0"/>
          </a:p>
          <a:p>
            <a:r>
              <a:rPr lang="en-GB" dirty="0" smtClean="0"/>
              <a:t>Batch Applications for the Java Platform (JSR-352)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4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GB" b="1" dirty="0" smtClean="0"/>
              <a:t>Spring Batch framework and </a:t>
            </a:r>
            <a:r>
              <a:rPr lang="en-GB" b="1" dirty="0"/>
              <a:t>l</a:t>
            </a:r>
            <a:r>
              <a:rPr lang="en-GB" b="1" dirty="0" smtClean="0"/>
              <a:t>essons learned</a:t>
            </a:r>
          </a:p>
          <a:p>
            <a:endParaRPr lang="en-GB" dirty="0" smtClean="0"/>
          </a:p>
          <a:p>
            <a:r>
              <a:rPr lang="en-GB" dirty="0" smtClean="0"/>
              <a:t>Execution environment – Field Report</a:t>
            </a:r>
          </a:p>
          <a:p>
            <a:endParaRPr lang="en-GB" dirty="0" smtClean="0"/>
          </a:p>
          <a:p>
            <a:r>
              <a:rPr lang="en-GB" dirty="0" smtClean="0"/>
              <a:t>Batch Applications for the Java Platform (JSR-352)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4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Requirements</a:t>
            </a:r>
            <a:r>
              <a:rPr lang="de-CH" dirty="0" smtClean="0"/>
              <a:t> to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dirty="0" err="1" smtClean="0"/>
              <a:t>environment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Administrative User Interface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1600" i="1" dirty="0" smtClean="0"/>
              <a:t>„Jobs </a:t>
            </a:r>
            <a:r>
              <a:rPr lang="de-CH" sz="1600" i="1" dirty="0" err="1" smtClean="0"/>
              <a:t>can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be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started</a:t>
            </a:r>
            <a:r>
              <a:rPr lang="de-CH" sz="1600" i="1" dirty="0" smtClean="0"/>
              <a:t>, </a:t>
            </a:r>
            <a:r>
              <a:rPr lang="de-CH" sz="1600" i="1" dirty="0" err="1" smtClean="0"/>
              <a:t>stopped</a:t>
            </a:r>
            <a:r>
              <a:rPr lang="de-CH" sz="1600" i="1" dirty="0" smtClean="0"/>
              <a:t>, </a:t>
            </a:r>
            <a:r>
              <a:rPr lang="de-CH" sz="1600" i="1" dirty="0" err="1" smtClean="0"/>
              <a:t>monitored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over</a:t>
            </a:r>
            <a:r>
              <a:rPr lang="de-CH" sz="1600" i="1" dirty="0" smtClean="0"/>
              <a:t> a Web Interface.“</a:t>
            </a:r>
            <a:endParaRPr lang="de-CH" i="1" dirty="0" smtClean="0"/>
          </a:p>
          <a:p>
            <a:r>
              <a:rPr lang="de-CH" b="1" dirty="0"/>
              <a:t>Trigger </a:t>
            </a:r>
            <a:r>
              <a:rPr lang="de-CH" b="1" dirty="0" err="1"/>
              <a:t>jobs</a:t>
            </a:r>
            <a:r>
              <a:rPr lang="de-CH" b="1" dirty="0"/>
              <a:t> </a:t>
            </a:r>
            <a:r>
              <a:rPr lang="de-CH" b="1" dirty="0" err="1"/>
              <a:t>periodically</a:t>
            </a:r>
            <a:r>
              <a:rPr lang="de-CH" b="1" dirty="0"/>
              <a:t> </a:t>
            </a:r>
            <a:r>
              <a:rPr lang="de-CH" b="1" dirty="0" err="1"/>
              <a:t>or</a:t>
            </a:r>
            <a:r>
              <a:rPr lang="de-CH" b="1" dirty="0"/>
              <a:t> out of </a:t>
            </a:r>
            <a:r>
              <a:rPr lang="de-CH" b="1" dirty="0" err="1"/>
              <a:t>database</a:t>
            </a:r>
            <a:r>
              <a:rPr lang="de-CH" b="1" dirty="0"/>
              <a:t> </a:t>
            </a:r>
            <a:r>
              <a:rPr lang="de-CH" b="1" dirty="0" err="1" smtClean="0"/>
              <a:t>events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sz="1600" i="1" dirty="0"/>
              <a:t>„Jobs </a:t>
            </a:r>
            <a:r>
              <a:rPr lang="de-CH" sz="1600" i="1" dirty="0" smtClean="0"/>
              <a:t>must </a:t>
            </a:r>
            <a:r>
              <a:rPr lang="de-CH" sz="1600" i="1" dirty="0" err="1" smtClean="0"/>
              <a:t>be</a:t>
            </a:r>
            <a:r>
              <a:rPr lang="de-CH" sz="1600" i="1" dirty="0"/>
              <a:t> </a:t>
            </a:r>
            <a:r>
              <a:rPr lang="de-CH" sz="1600" i="1" dirty="0" err="1" smtClean="0"/>
              <a:t>triggered</a:t>
            </a:r>
            <a:r>
              <a:rPr lang="de-CH" sz="1600" i="1" dirty="0" smtClean="0"/>
              <a:t> </a:t>
            </a:r>
            <a:r>
              <a:rPr lang="de-CH" sz="1600" i="1" dirty="0" err="1"/>
              <a:t>either</a:t>
            </a:r>
            <a:r>
              <a:rPr lang="de-CH" sz="1600" i="1" dirty="0"/>
              <a:t> </a:t>
            </a:r>
            <a:r>
              <a:rPr lang="de-CH" sz="1600" i="1" dirty="0" err="1"/>
              <a:t>by</a:t>
            </a:r>
            <a:r>
              <a:rPr lang="de-CH" sz="1600" i="1" dirty="0"/>
              <a:t> </a:t>
            </a:r>
            <a:r>
              <a:rPr lang="de-CH" sz="1600" i="1" dirty="0" err="1"/>
              <a:t>cron</a:t>
            </a:r>
            <a:r>
              <a:rPr lang="de-CH" sz="1600" i="1" dirty="0"/>
              <a:t> </a:t>
            </a:r>
            <a:r>
              <a:rPr lang="de-CH" sz="1600" i="1" dirty="0" err="1"/>
              <a:t>expression</a:t>
            </a:r>
            <a:r>
              <a:rPr lang="de-CH" sz="1600" i="1" dirty="0"/>
              <a:t>, </a:t>
            </a:r>
            <a:r>
              <a:rPr lang="de-CH" sz="1600" i="1" dirty="0" err="1"/>
              <a:t>fixed</a:t>
            </a:r>
            <a:r>
              <a:rPr lang="de-CH" sz="1600" i="1" dirty="0"/>
              <a:t> </a:t>
            </a:r>
            <a:r>
              <a:rPr lang="de-CH" sz="1600" i="1" dirty="0" smtClean="0"/>
              <a:t>rate, </a:t>
            </a:r>
            <a:r>
              <a:rPr lang="de-CH" sz="1600" i="1" dirty="0" err="1" smtClean="0"/>
              <a:t>fixed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delay</a:t>
            </a:r>
            <a:r>
              <a:rPr lang="de-CH" sz="1600" i="1" dirty="0"/>
              <a:t> </a:t>
            </a:r>
            <a:r>
              <a:rPr lang="de-CH" sz="1600" i="1" dirty="0" err="1" smtClean="0"/>
              <a:t>or</a:t>
            </a:r>
            <a:r>
              <a:rPr lang="de-CH" sz="1600" i="1" dirty="0" smtClean="0"/>
              <a:t> due </a:t>
            </a:r>
            <a:r>
              <a:rPr lang="de-CH" sz="1600" i="1" dirty="0" err="1" smtClean="0"/>
              <a:t>to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new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data</a:t>
            </a:r>
            <a:r>
              <a:rPr lang="de-CH" sz="1600" i="1" dirty="0" smtClean="0"/>
              <a:t> in </a:t>
            </a:r>
            <a:r>
              <a:rPr lang="de-CH" sz="1600" i="1" dirty="0" err="1" smtClean="0"/>
              <a:t>the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staging</a:t>
            </a:r>
            <a:r>
              <a:rPr lang="de-CH" sz="1600" i="1" dirty="0"/>
              <a:t> </a:t>
            </a:r>
            <a:r>
              <a:rPr lang="de-CH" sz="1600" i="1" dirty="0" err="1" smtClean="0"/>
              <a:t>area</a:t>
            </a:r>
            <a:r>
              <a:rPr lang="de-CH" sz="1600" i="1" dirty="0" smtClean="0"/>
              <a:t>.“</a:t>
            </a:r>
            <a:endParaRPr lang="de-CH" sz="1600" b="1" dirty="0" smtClean="0"/>
          </a:p>
          <a:p>
            <a:r>
              <a:rPr lang="de-CH" b="1" dirty="0" err="1" smtClean="0"/>
              <a:t>Control</a:t>
            </a:r>
            <a:r>
              <a:rPr lang="de-CH" b="1" dirty="0" smtClean="0"/>
              <a:t> </a:t>
            </a:r>
            <a:r>
              <a:rPr lang="de-CH" b="1" dirty="0" err="1" smtClean="0"/>
              <a:t>execution</a:t>
            </a:r>
            <a:r>
              <a:rPr lang="de-CH" b="1" dirty="0" smtClean="0"/>
              <a:t> </a:t>
            </a:r>
            <a:r>
              <a:rPr lang="de-CH" b="1" dirty="0" err="1" smtClean="0"/>
              <a:t>of</a:t>
            </a:r>
            <a:r>
              <a:rPr lang="de-CH" b="1" dirty="0" smtClean="0"/>
              <a:t> </a:t>
            </a:r>
            <a:r>
              <a:rPr lang="de-CH" b="1" dirty="0" err="1" smtClean="0"/>
              <a:t>jobs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sz="1600" i="1" dirty="0" smtClean="0"/>
              <a:t>„</a:t>
            </a:r>
            <a:r>
              <a:rPr lang="de-CH" sz="1600" i="1" dirty="0" err="1" smtClean="0"/>
              <a:t>Postpone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executions</a:t>
            </a:r>
            <a:r>
              <a:rPr lang="de-CH" sz="1600" i="1" dirty="0" smtClean="0"/>
              <a:t> due to inter-job </a:t>
            </a:r>
            <a:r>
              <a:rPr lang="de-CH" sz="1600" i="1" dirty="0" err="1" smtClean="0"/>
              <a:t>dependencies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or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control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the</a:t>
            </a:r>
            <a:r>
              <a:rPr lang="de-CH" sz="1600" i="1" dirty="0" smtClean="0"/>
              <a:t> </a:t>
            </a:r>
            <a:r>
              <a:rPr lang="de-CH" sz="1600" i="1" dirty="0" err="1" smtClean="0"/>
              <a:t>database-load</a:t>
            </a:r>
            <a:r>
              <a:rPr lang="de-CH" sz="1600" i="1" dirty="0" smtClean="0"/>
              <a:t>.“</a:t>
            </a:r>
            <a:endParaRPr lang="de-CH" sz="1800" i="1" dirty="0"/>
          </a:p>
          <a:p>
            <a:r>
              <a:rPr lang="de-CH" sz="1800" b="1" dirty="0" err="1" smtClean="0"/>
              <a:t>Detailed</a:t>
            </a:r>
            <a:r>
              <a:rPr lang="de-CH" sz="1800" b="1" dirty="0" smtClean="0"/>
              <a:t> </a:t>
            </a:r>
            <a:r>
              <a:rPr lang="de-CH" sz="1800" b="1" dirty="0" err="1" smtClean="0"/>
              <a:t>execution</a:t>
            </a:r>
            <a:r>
              <a:rPr lang="de-CH" sz="1800" b="1" dirty="0" smtClean="0"/>
              <a:t> log</a:t>
            </a:r>
            <a:r>
              <a:rPr lang="de-CH" sz="1800" b="1" dirty="0"/>
              <a:t/>
            </a:r>
            <a:br>
              <a:rPr lang="de-CH" sz="1800" b="1" dirty="0"/>
            </a:br>
            <a:r>
              <a:rPr lang="de-CH" sz="1800" i="1" dirty="0" smtClean="0"/>
              <a:t>„A </a:t>
            </a:r>
            <a:r>
              <a:rPr lang="de-CH" sz="1800" i="1" dirty="0" err="1" smtClean="0"/>
              <a:t>detailed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execution</a:t>
            </a:r>
            <a:r>
              <a:rPr lang="de-CH" sz="1800" i="1" dirty="0" smtClean="0"/>
              <a:t> log </a:t>
            </a:r>
            <a:r>
              <a:rPr lang="de-CH" sz="1800" i="1" dirty="0" err="1" smtClean="0"/>
              <a:t>needs</a:t>
            </a:r>
            <a:r>
              <a:rPr lang="de-CH" sz="1800" i="1" dirty="0" smtClean="0"/>
              <a:t> to </a:t>
            </a:r>
            <a:r>
              <a:rPr lang="de-CH" sz="1800" i="1" dirty="0" err="1" smtClean="0"/>
              <a:t>be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available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over</a:t>
            </a:r>
            <a:r>
              <a:rPr lang="de-CH" sz="1800" i="1" dirty="0" smtClean="0"/>
              <a:t> a web </a:t>
            </a:r>
            <a:r>
              <a:rPr lang="de-CH" sz="1800" i="1" dirty="0" err="1"/>
              <a:t>i</a:t>
            </a:r>
            <a:r>
              <a:rPr lang="de-CH" sz="1800" i="1" dirty="0" err="1" smtClean="0"/>
              <a:t>nterface</a:t>
            </a:r>
            <a:r>
              <a:rPr lang="de-CH" sz="1800" i="1" dirty="0" smtClean="0"/>
              <a:t>.“</a:t>
            </a:r>
          </a:p>
          <a:p>
            <a:r>
              <a:rPr lang="de-CH" b="1" dirty="0" err="1" smtClean="0"/>
              <a:t>Gather</a:t>
            </a:r>
            <a:r>
              <a:rPr lang="de-CH" b="1" dirty="0" smtClean="0"/>
              <a:t> </a:t>
            </a:r>
            <a:r>
              <a:rPr lang="de-CH" b="1" dirty="0" err="1" smtClean="0"/>
              <a:t>diagnostic</a:t>
            </a:r>
            <a:r>
              <a:rPr lang="de-CH" b="1" dirty="0" smtClean="0"/>
              <a:t> </a:t>
            </a:r>
            <a:r>
              <a:rPr lang="de-CH" b="1" dirty="0" err="1" smtClean="0"/>
              <a:t>information</a:t>
            </a:r>
            <a:r>
              <a:rPr lang="de-CH" sz="1800" b="1" dirty="0"/>
              <a:t/>
            </a:r>
            <a:br>
              <a:rPr lang="de-CH" sz="1800" b="1" dirty="0"/>
            </a:br>
            <a:r>
              <a:rPr lang="de-CH" sz="1800" i="1" dirty="0" smtClean="0"/>
              <a:t>„</a:t>
            </a:r>
            <a:r>
              <a:rPr lang="de-CH" sz="1800" i="1" dirty="0" err="1" smtClean="0"/>
              <a:t>Only</a:t>
            </a:r>
            <a:r>
              <a:rPr lang="de-CH" sz="1800" i="1" dirty="0" smtClean="0"/>
              <a:t> to </a:t>
            </a:r>
            <a:r>
              <a:rPr lang="de-CH" sz="1800" i="1" dirty="0" err="1" smtClean="0"/>
              <a:t>know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that</a:t>
            </a:r>
            <a:r>
              <a:rPr lang="de-CH" sz="1800" i="1" dirty="0" smtClean="0"/>
              <a:t> an </a:t>
            </a:r>
            <a:r>
              <a:rPr lang="de-CH" sz="1800" i="1" dirty="0" err="1" smtClean="0"/>
              <a:t>error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happened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might</a:t>
            </a:r>
            <a:r>
              <a:rPr lang="de-CH" sz="1800" i="1" dirty="0" smtClean="0"/>
              <a:t> not </a:t>
            </a:r>
            <a:r>
              <a:rPr lang="de-CH" sz="1800" i="1" dirty="0" err="1" smtClean="0"/>
              <a:t>be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sufficient</a:t>
            </a:r>
            <a:r>
              <a:rPr lang="de-CH" sz="1800" i="1" dirty="0" smtClean="0"/>
              <a:t>. </a:t>
            </a:r>
            <a:r>
              <a:rPr lang="de-CH" sz="1800" i="1" dirty="0" err="1" smtClean="0"/>
              <a:t>Sometimes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further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diagnostic</a:t>
            </a:r>
            <a:r>
              <a:rPr lang="de-CH" sz="1800" i="1" dirty="0" smtClean="0"/>
              <a:t>  </a:t>
            </a:r>
            <a:r>
              <a:rPr lang="de-CH" sz="1800" i="1" dirty="0" err="1" smtClean="0"/>
              <a:t>information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is</a:t>
            </a:r>
            <a:r>
              <a:rPr lang="de-CH" sz="1800" i="1" dirty="0" smtClean="0"/>
              <a:t> </a:t>
            </a:r>
            <a:r>
              <a:rPr lang="de-CH" sz="1800" i="1" dirty="0" err="1" smtClean="0"/>
              <a:t>necessary</a:t>
            </a:r>
            <a:r>
              <a:rPr lang="de-CH" sz="1800" i="1" dirty="0" smtClean="0"/>
              <a:t>.“</a:t>
            </a:r>
            <a:br>
              <a:rPr lang="de-CH" sz="1800" i="1" dirty="0" smtClean="0"/>
            </a:br>
            <a:endParaRPr lang="de-CH" sz="1800" i="1" dirty="0"/>
          </a:p>
          <a:p>
            <a:pPr>
              <a:buFont typeface="Arial" pitchFamily="34" charset="0"/>
              <a:buChar char="•"/>
            </a:pPr>
            <a:endParaRPr lang="de-CH" sz="1800" i="1" dirty="0" smtClean="0"/>
          </a:p>
          <a:p>
            <a:pPr>
              <a:buNone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Administrative 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9" name="Oval 4"/>
          <p:cNvSpPr/>
          <p:nvPr/>
        </p:nvSpPr>
        <p:spPr>
          <a:xfrm>
            <a:off x="4987925" y="4781549"/>
            <a:ext cx="1543050" cy="14954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600" kern="1200" dirty="0" smtClean="0"/>
              <a:t>Spring </a:t>
            </a:r>
            <a:r>
              <a:rPr lang="de-DE" sz="1600" kern="1200" dirty="0" err="1" smtClean="0"/>
              <a:t>Btch</a:t>
            </a:r>
            <a:r>
              <a:rPr lang="de-DE" sz="1600" kern="1200" dirty="0" smtClean="0"/>
              <a:t> Integration</a:t>
            </a:r>
            <a:endParaRPr lang="de-DE" sz="1600" kern="1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1007" y="1409700"/>
            <a:ext cx="6229924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Administrative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900" y="1409701"/>
            <a:ext cx="8432302" cy="43529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76288"/>
            <a:ext cx="7827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833438"/>
            <a:ext cx="7827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425" y="881063"/>
            <a:ext cx="7827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150" y="938213"/>
            <a:ext cx="7827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Spring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Admin</a:t>
            </a:r>
            <a:r>
              <a:rPr lang="de-CH" dirty="0" smtClean="0"/>
              <a:t> - Setup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GB" dirty="0"/>
              <a:t>Configure the library </a:t>
            </a:r>
            <a:r>
              <a:rPr lang="en-GB" dirty="0" smtClean="0"/>
              <a:t>dependencies</a:t>
            </a:r>
            <a:endParaRPr lang="en-GB" dirty="0"/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Setup </a:t>
            </a:r>
            <a:r>
              <a:rPr lang="en-GB" dirty="0"/>
              <a:t>or enrich root </a:t>
            </a:r>
            <a:r>
              <a:rPr lang="en-GB" dirty="0" smtClean="0"/>
              <a:t>context</a:t>
            </a:r>
          </a:p>
          <a:p>
            <a:pPr marL="457200" lvl="1" indent="-457200">
              <a:buFont typeface="+mj-lt"/>
              <a:buAutoNum type="arabicPeriod"/>
            </a:pPr>
            <a:endParaRPr lang="en-GB" dirty="0" smtClean="0"/>
          </a:p>
          <a:p>
            <a:pPr marL="457200" lvl="1" indent="-457200">
              <a:buFont typeface="+mj-lt"/>
              <a:buAutoNum type="arabicPeriod"/>
            </a:pPr>
            <a:endParaRPr lang="en-GB" dirty="0"/>
          </a:p>
          <a:p>
            <a:pPr marL="457200" lvl="1" indent="-457200">
              <a:buFont typeface="+mj-lt"/>
              <a:buAutoNum type="arabicPeriod"/>
            </a:pPr>
            <a:endParaRPr lang="en-GB" sz="300" dirty="0" smtClean="0"/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Configure </a:t>
            </a:r>
            <a:r>
              <a:rPr lang="en-GB" dirty="0" err="1" smtClean="0"/>
              <a:t>servlet</a:t>
            </a:r>
            <a:r>
              <a:rPr lang="en-GB" dirty="0" smtClean="0"/>
              <a:t> and mapping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055" y="10160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400" dirty="0" err="1" smtClean="0"/>
          </a:p>
        </p:txBody>
      </p:sp>
      <p:pic>
        <p:nvPicPr>
          <p:cNvPr id="32" name="Picture 6" descr="http://www.einslive.de/bilder/mediendb/1live/magazin/mitwisser/2012/07/120726_affe_gaehnt_dpa_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2292" y="786146"/>
            <a:ext cx="1324937" cy="982662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93967" y="2199168"/>
            <a:ext cx="8746834" cy="116955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&lt;context-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*:/.../webapp-config.xml&lt;/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&lt;/context-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821" y="3756078"/>
            <a:ext cx="8746834" cy="240065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-name&gt;Batch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-class&gt;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org.sfw.web.servlet.DispatcherServlet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-class&gt;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&lt;init-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classpath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*:/.../servlet-config.xml&lt;/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&lt;/init-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&lt;load-on-startup&gt;1&lt;/load-on-startup&gt;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5267325" y="1029854"/>
            <a:ext cx="2204895" cy="775855"/>
          </a:xfrm>
          <a:prstGeom prst="wedgeRectCallout">
            <a:avLst>
              <a:gd name="adj1" fmla="val 85593"/>
              <a:gd name="adj2" fmla="val -1225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smtClean="0">
                <a:solidFill>
                  <a:schemeClr val="accent2"/>
                </a:solidFill>
              </a:rPr>
              <a:t>Most </a:t>
            </a:r>
            <a:r>
              <a:rPr lang="de-CH" sz="1600" b="1" dirty="0" err="1" smtClean="0">
                <a:solidFill>
                  <a:schemeClr val="accent2"/>
                </a:solidFill>
              </a:rPr>
              <a:t>probably</a:t>
            </a:r>
            <a:r>
              <a:rPr lang="de-CH" sz="1600" b="1" dirty="0" smtClean="0">
                <a:solidFill>
                  <a:schemeClr val="accent2"/>
                </a:solidFill>
              </a:rPr>
              <a:t> </a:t>
            </a:r>
            <a:r>
              <a:rPr lang="de-CH" sz="1600" b="1" dirty="0" err="1" smtClean="0">
                <a:solidFill>
                  <a:schemeClr val="accent2"/>
                </a:solidFill>
              </a:rPr>
              <a:t>the</a:t>
            </a:r>
            <a:r>
              <a:rPr lang="de-CH" sz="1600" b="1" dirty="0" smtClean="0">
                <a:solidFill>
                  <a:schemeClr val="accent2"/>
                </a:solidFill>
              </a:rPr>
              <a:t> </a:t>
            </a:r>
            <a:r>
              <a:rPr lang="de-CH" sz="1600" b="1" dirty="0" err="1" smtClean="0">
                <a:solidFill>
                  <a:schemeClr val="accent2"/>
                </a:solidFill>
              </a:rPr>
              <a:t>toughest</a:t>
            </a:r>
            <a:r>
              <a:rPr lang="de-CH" sz="1600" b="1" dirty="0" smtClean="0">
                <a:solidFill>
                  <a:schemeClr val="accent2"/>
                </a:solidFill>
              </a:rPr>
              <a:t> job </a:t>
            </a:r>
            <a:r>
              <a:rPr lang="de-CH" sz="1600" b="1" dirty="0" err="1" smtClean="0">
                <a:solidFill>
                  <a:schemeClr val="accent2"/>
                </a:solidFill>
              </a:rPr>
              <a:t>for</a:t>
            </a:r>
            <a:r>
              <a:rPr lang="de-CH" sz="1600" b="1" dirty="0" smtClean="0">
                <a:solidFill>
                  <a:schemeClr val="accent2"/>
                </a:solidFill>
              </a:rPr>
              <a:t> a Spring </a:t>
            </a:r>
            <a:r>
              <a:rPr lang="de-CH" sz="1600" b="1" dirty="0" err="1" smtClean="0">
                <a:solidFill>
                  <a:schemeClr val="accent2"/>
                </a:solidFill>
              </a:rPr>
              <a:t>application</a:t>
            </a:r>
            <a:r>
              <a:rPr lang="de-CH" sz="1600" b="1" dirty="0" smtClean="0">
                <a:solidFill>
                  <a:schemeClr val="accent2"/>
                </a:solidFill>
              </a:rPr>
              <a:t>!</a:t>
            </a:r>
            <a:endParaRPr lang="en-US" sz="1600" b="1" dirty="0" err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Trigger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</a:t>
            </a:r>
            <a:r>
              <a:rPr lang="de-CH" dirty="0" err="1" smtClean="0"/>
              <a:t>periodically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out of </a:t>
            </a:r>
            <a:r>
              <a:rPr lang="de-CH" dirty="0" err="1" smtClean="0"/>
              <a:t>database</a:t>
            </a:r>
            <a:r>
              <a:rPr lang="de-CH" dirty="0" smtClean="0"/>
              <a:t> </a:t>
            </a:r>
            <a:r>
              <a:rPr lang="de-CH" dirty="0" err="1" smtClean="0"/>
              <a:t>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24</a:t>
            </a:fld>
            <a:endParaRPr lang="de-DE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3428173" y="1249091"/>
            <a:ext cx="361604" cy="361604"/>
            <a:chOff x="4171223" y="2898021"/>
            <a:chExt cx="550274" cy="550274"/>
          </a:xfrm>
        </p:grpSpPr>
        <p:sp>
          <p:nvSpPr>
            <p:cNvPr id="173" name="Rectangle 172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Circular Arrow 173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4" name="Straight Connector 183"/>
          <p:cNvCxnSpPr>
            <a:stCxn id="1027" idx="3"/>
            <a:endCxn id="173" idx="1"/>
          </p:cNvCxnSpPr>
          <p:nvPr/>
        </p:nvCxnSpPr>
        <p:spPr>
          <a:xfrm>
            <a:off x="3112025" y="1425148"/>
            <a:ext cx="316148" cy="4745"/>
          </a:xfrm>
          <a:prstGeom prst="line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6906" y="1136064"/>
            <a:ext cx="975119" cy="57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129304" y="1194253"/>
            <a:ext cx="18195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Data </a:t>
            </a:r>
            <a:r>
              <a:rPr lang="de-CH" sz="1400" dirty="0" err="1" smtClean="0"/>
              <a:t>import</a:t>
            </a:r>
            <a:r>
              <a:rPr lang="de-CH" sz="1400" dirty="0" smtClean="0"/>
              <a:t> job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database</a:t>
            </a:r>
            <a:r>
              <a:rPr lang="de-CH" sz="1400" dirty="0" smtClean="0"/>
              <a:t>)</a:t>
            </a:r>
            <a:endParaRPr lang="en-US" sz="1400" dirty="0" err="1" smtClean="0"/>
          </a:p>
        </p:txBody>
      </p:sp>
      <p:grpSp>
        <p:nvGrpSpPr>
          <p:cNvPr id="195" name="Group 194"/>
          <p:cNvGrpSpPr/>
          <p:nvPr/>
        </p:nvGrpSpPr>
        <p:grpSpPr>
          <a:xfrm>
            <a:off x="3429790" y="1939278"/>
            <a:ext cx="361604" cy="361604"/>
            <a:chOff x="4171223" y="2898021"/>
            <a:chExt cx="550274" cy="550274"/>
          </a:xfrm>
        </p:grpSpPr>
        <p:sp>
          <p:nvSpPr>
            <p:cNvPr id="196" name="Rectangle 195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7" name="Circular Arrow 19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115450" y="2057853"/>
            <a:ext cx="1819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Periodic</a:t>
            </a:r>
            <a:r>
              <a:rPr lang="de-CH" sz="1400" dirty="0" smtClean="0"/>
              <a:t> </a:t>
            </a:r>
            <a:r>
              <a:rPr lang="de-CH" sz="1400" dirty="0" err="1" smtClean="0"/>
              <a:t>jobs</a:t>
            </a:r>
            <a:endParaRPr lang="en-US" sz="1400" dirty="0" err="1" smtClean="0"/>
          </a:p>
        </p:txBody>
      </p:sp>
      <p:sp>
        <p:nvSpPr>
          <p:cNvPr id="277" name="TextBox 276"/>
          <p:cNvSpPr txBox="1"/>
          <p:nvPr/>
        </p:nvSpPr>
        <p:spPr>
          <a:xfrm>
            <a:off x="2031996" y="2025524"/>
            <a:ext cx="11637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cxnSp>
        <p:nvCxnSpPr>
          <p:cNvPr id="177" name="Shape 176"/>
          <p:cNvCxnSpPr>
            <a:stCxn id="173" idx="3"/>
          </p:cNvCxnSpPr>
          <p:nvPr/>
        </p:nvCxnSpPr>
        <p:spPr>
          <a:xfrm>
            <a:off x="3789777" y="1429893"/>
            <a:ext cx="550809" cy="35341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hape 206"/>
          <p:cNvCxnSpPr>
            <a:stCxn id="196" idx="3"/>
            <a:endCxn id="41" idx="3"/>
          </p:cNvCxnSpPr>
          <p:nvPr/>
        </p:nvCxnSpPr>
        <p:spPr>
          <a:xfrm flipV="1">
            <a:off x="3791394" y="1792543"/>
            <a:ext cx="551376" cy="327537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71925" y="19812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38" y="1203118"/>
            <a:ext cx="2595418" cy="117813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err="1" smtClean="0">
                <a:solidFill>
                  <a:schemeClr val="accent2"/>
                </a:solidFill>
              </a:rPr>
              <a:t>JobLaunchingMessageHandler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34" name="Elbow Connector 33"/>
          <p:cNvCxnSpPr>
            <a:stCxn id="32" idx="3"/>
            <a:endCxn id="50" idx="1"/>
          </p:cNvCxnSpPr>
          <p:nvPr/>
        </p:nvCxnSpPr>
        <p:spPr>
          <a:xfrm flipH="1">
            <a:off x="4613562" y="1792184"/>
            <a:ext cx="4077894" cy="2284515"/>
          </a:xfrm>
          <a:prstGeom prst="bentConnector5">
            <a:avLst>
              <a:gd name="adj1" fmla="val -5606"/>
              <a:gd name="adj2" fmla="val 53594"/>
              <a:gd name="adj3" fmla="val 105606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91419" y="3802280"/>
            <a:ext cx="2595418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err="1" smtClean="0">
                <a:solidFill>
                  <a:schemeClr val="tx1"/>
                </a:solidFill>
              </a:rPr>
              <a:t>LoggerHandler</a:t>
            </a:r>
            <a:endParaRPr lang="en-US" sz="1400" i="1" dirty="0" err="1" smtClean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613562" y="3651826"/>
            <a:ext cx="1205370" cy="849746"/>
            <a:chOff x="4604327" y="3647207"/>
            <a:chExt cx="1205370" cy="849746"/>
          </a:xfrm>
        </p:grpSpPr>
        <p:sp>
          <p:nvSpPr>
            <p:cNvPr id="50" name="Rectangle 49"/>
            <p:cNvSpPr/>
            <p:nvPr/>
          </p:nvSpPr>
          <p:spPr>
            <a:xfrm>
              <a:off x="4604327" y="3647207"/>
              <a:ext cx="1205370" cy="8497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CH" sz="1400" i="1" dirty="0" err="1" smtClean="0">
                  <a:solidFill>
                    <a:schemeClr val="tx1"/>
                  </a:solidFill>
                </a:rPr>
                <a:t>job-operator</a:t>
              </a:r>
              <a:endParaRPr lang="en-US" sz="1400" i="1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703545" y="3750323"/>
              <a:ext cx="952501" cy="414338"/>
              <a:chOff x="2514503" y="5089597"/>
              <a:chExt cx="952501" cy="414338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2516885" y="5299147"/>
                <a:ext cx="950119" cy="0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flipV="1">
                <a:off x="2514503" y="5089597"/>
                <a:ext cx="928688" cy="209551"/>
              </a:xfrm>
              <a:prstGeom prst="bentConnector3">
                <a:avLst>
                  <a:gd name="adj1" fmla="val 51026"/>
                </a:avLst>
              </a:prstGeom>
              <a:ln w="158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>
                <a:off x="2521648" y="5299148"/>
                <a:ext cx="933450" cy="204787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Arrow Connector 55"/>
          <p:cNvCxnSpPr>
            <a:stCxn id="50" idx="3"/>
            <a:endCxn id="37" idx="1"/>
          </p:cNvCxnSpPr>
          <p:nvPr/>
        </p:nvCxnSpPr>
        <p:spPr>
          <a:xfrm flipV="1">
            <a:off x="5818932" y="4075727"/>
            <a:ext cx="272487" cy="972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1"/>
            <a:endCxn id="32" idx="1"/>
          </p:cNvCxnSpPr>
          <p:nvPr/>
        </p:nvCxnSpPr>
        <p:spPr>
          <a:xfrm flipV="1">
            <a:off x="5845137" y="1792184"/>
            <a:ext cx="250901" cy="359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177144" y="1763930"/>
            <a:ext cx="2433456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err="1" smtClean="0">
                <a:solidFill>
                  <a:schemeClr val="tx1"/>
                </a:solidFill>
              </a:rPr>
              <a:t>SimpleJobLauncher</a:t>
            </a:r>
            <a:endParaRPr lang="en-US" sz="1400" i="1" dirty="0" err="1" smtClean="0">
              <a:solidFill>
                <a:schemeClr val="tx1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 rot="5400000">
            <a:off x="4844570" y="1041359"/>
            <a:ext cx="498767" cy="15023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i="1" dirty="0" err="1" smtClean="0">
                <a:solidFill>
                  <a:schemeClr val="tx1"/>
                </a:solidFill>
              </a:rPr>
              <a:t>job-requests</a:t>
            </a:r>
            <a:endParaRPr lang="en-US" sz="1400" i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Trigger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</a:t>
            </a:r>
            <a:r>
              <a:rPr lang="de-CH" dirty="0" err="1" smtClean="0"/>
              <a:t>periodically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out of </a:t>
            </a:r>
            <a:r>
              <a:rPr lang="de-CH" dirty="0" err="1" smtClean="0"/>
              <a:t>database</a:t>
            </a:r>
            <a:r>
              <a:rPr lang="de-CH" dirty="0" smtClean="0"/>
              <a:t> </a:t>
            </a:r>
            <a:r>
              <a:rPr lang="de-CH" dirty="0" err="1" smtClean="0"/>
              <a:t>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3202" y="1048344"/>
            <a:ext cx="8746834" cy="2046714"/>
            <a:chOff x="203202" y="1445492"/>
            <a:chExt cx="8746834" cy="2046714"/>
          </a:xfrm>
        </p:grpSpPr>
        <p:sp>
          <p:nvSpPr>
            <p:cNvPr id="8" name="TextBox 7"/>
            <p:cNvSpPr txBox="1"/>
            <p:nvPr/>
          </p:nvSpPr>
          <p:spPr>
            <a:xfrm>
              <a:off x="203202" y="1445492"/>
              <a:ext cx="8746834" cy="2046714"/>
            </a:xfrm>
            <a:prstGeom prst="rect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1440" tIns="91440" rIns="91440" bIns="91440" rtlCol="0">
              <a:spAutoFit/>
            </a:bodyPr>
            <a:lstStyle/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&lt;bean id="factory" class="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job.LoadJobLaunchRequestFactory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"&gt;</a:t>
              </a: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 &lt;constructor-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ref="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jobRegistry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" /&gt;</a:t>
              </a: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&lt;/bean&gt;</a:t>
              </a:r>
            </a:p>
            <a:p>
              <a:endParaRPr lang="en-US" sz="15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int:inbound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-channel-adapter method="create" channel="</a:t>
              </a:r>
              <a:r>
                <a:rPr lang="en-US" sz="15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job-requests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" ref="factory"&gt;</a:t>
              </a: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 &lt;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int:poller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cron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dirty="0" smtClean="0"/>
                <a:t>0 0/5 * * * ?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" /&gt;</a:t>
              </a:r>
            </a:p>
            <a:p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&lt;/</a:t>
              </a:r>
              <a:r>
                <a:rPr lang="en-US" sz="1500" b="1" dirty="0" err="1" smtClean="0">
                  <a:latin typeface="Courier New" pitchFamily="49" charset="0"/>
                  <a:cs typeface="Courier New" pitchFamily="49" charset="0"/>
                </a:rPr>
                <a:t>int:inbound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-channel-adapter&gt;</a:t>
              </a:r>
            </a:p>
          </p:txBody>
        </p:sp>
        <p:sp>
          <p:nvSpPr>
            <p:cNvPr id="11" name="Title 6"/>
            <p:cNvSpPr txBox="1">
              <a:spLocks/>
            </p:cNvSpPr>
            <p:nvPr/>
          </p:nvSpPr>
          <p:spPr bwMode="gray">
            <a:xfrm>
              <a:off x="5915673" y="3197466"/>
              <a:ext cx="2993801" cy="24622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CH" sz="1600" noProof="0" dirty="0" err="1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define</a:t>
              </a:r>
              <a:r>
                <a:rPr lang="de-CH" sz="1600" noProof="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 </a:t>
              </a:r>
              <a:r>
                <a:rPr lang="de-CH" sz="1600" noProof="0" dirty="0" err="1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polling</a:t>
              </a:r>
              <a:r>
                <a:rPr lang="de-CH" sz="1600" noProof="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 </a:t>
              </a:r>
              <a:r>
                <a:rPr lang="de-CH" sz="1600" noProof="0" dirty="0" err="1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channel</a:t>
              </a:r>
              <a:r>
                <a:rPr lang="de-CH" sz="1600" noProof="0" dirty="0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 </a:t>
              </a:r>
              <a:r>
                <a:rPr lang="de-CH" sz="1600" noProof="0" dirty="0" err="1" smtClean="0">
                  <a:solidFill>
                    <a:schemeClr val="accent2">
                      <a:lumMod val="75000"/>
                    </a:schemeClr>
                  </a:solidFill>
                  <a:latin typeface="Arial"/>
                  <a:ea typeface="+mj-ea"/>
                  <a:cs typeface="Arial"/>
                </a:rPr>
                <a:t>adapter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3198" y="3169254"/>
            <a:ext cx="8756075" cy="2646878"/>
          </a:xfrm>
          <a:prstGeom prst="rect">
            <a:avLst/>
          </a:prstGeom>
          <a:ln w="952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LoadJobLaunchRequestFactory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JobLaunchRequest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create() throws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NoSuchJobException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JobParameters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jobParams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JobParametersBuilder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addDate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("random", new Date()).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toJobParameters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JobLaunchRequest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jobLocator.getJob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(NAME),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jobParams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itle 6"/>
          <p:cNvSpPr txBox="1">
            <a:spLocks/>
          </p:cNvSpPr>
          <p:nvPr/>
        </p:nvSpPr>
        <p:spPr bwMode="gray">
          <a:xfrm>
            <a:off x="5615710" y="5549588"/>
            <a:ext cx="3298383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noProof="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factory</a:t>
            </a:r>
            <a:r>
              <a:rPr lang="de-CH" sz="1600" noProof="0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to </a:t>
            </a:r>
            <a:r>
              <a:rPr lang="de-CH" sz="1600" noProof="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create</a:t>
            </a:r>
            <a:r>
              <a:rPr lang="de-CH" sz="1600" noProof="0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job </a:t>
            </a:r>
            <a:r>
              <a:rPr lang="de-CH" sz="1600" noProof="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launch</a:t>
            </a:r>
            <a:r>
              <a:rPr lang="de-CH" sz="1600" noProof="0" dirty="0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 </a:t>
            </a:r>
            <a:r>
              <a:rPr lang="de-CH" sz="1600" noProof="0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+mj-ea"/>
                <a:cs typeface="Arial"/>
              </a:rPr>
              <a:t>request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Arrow Connector 125"/>
          <p:cNvCxnSpPr>
            <a:endCxn id="125" idx="3"/>
          </p:cNvCxnSpPr>
          <p:nvPr/>
        </p:nvCxnSpPr>
        <p:spPr>
          <a:xfrm>
            <a:off x="2579615" y="4099576"/>
            <a:ext cx="227743" cy="182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n 124"/>
          <p:cNvSpPr/>
          <p:nvPr/>
        </p:nvSpPr>
        <p:spPr>
          <a:xfrm rot="5400000">
            <a:off x="3192645" y="3465087"/>
            <a:ext cx="498767" cy="1269341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launch</a:t>
            </a:r>
            <a:r>
              <a:rPr lang="de-CH" sz="1400" dirty="0" smtClean="0">
                <a:solidFill>
                  <a:schemeClr val="tx1"/>
                </a:solidFill>
              </a:rPr>
              <a:t> </a:t>
            </a:r>
            <a:r>
              <a:rPr lang="de-CH" sz="1400" dirty="0" err="1" smtClean="0">
                <a:solidFill>
                  <a:schemeClr val="tx1"/>
                </a:solidFill>
              </a:rPr>
              <a:t>request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r>
              <a:rPr lang="de-CH" dirty="0" smtClean="0"/>
              <a:t> time of job (</a:t>
            </a:r>
            <a:r>
              <a:rPr lang="de-CH" dirty="0" err="1" smtClean="0"/>
              <a:t>e.g</a:t>
            </a:r>
            <a:r>
              <a:rPr lang="de-CH" dirty="0" smtClean="0"/>
              <a:t>. </a:t>
            </a:r>
            <a:r>
              <a:rPr lang="de-CH" dirty="0" err="1" smtClean="0"/>
              <a:t>postpone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8" name="Can 7"/>
          <p:cNvSpPr/>
          <p:nvPr/>
        </p:nvSpPr>
        <p:spPr>
          <a:xfrm>
            <a:off x="1073439" y="3785714"/>
            <a:ext cx="877455" cy="628073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job-requests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4" idx="1"/>
            <a:endCxn id="8" idx="4"/>
          </p:cNvCxnSpPr>
          <p:nvPr/>
        </p:nvCxnSpPr>
        <p:spPr>
          <a:xfrm flipH="1">
            <a:off x="1950894" y="4099576"/>
            <a:ext cx="267117" cy="17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71"/>
          <p:cNvGrpSpPr/>
          <p:nvPr/>
        </p:nvGrpSpPr>
        <p:grpSpPr>
          <a:xfrm>
            <a:off x="3428173" y="1249091"/>
            <a:ext cx="361604" cy="361604"/>
            <a:chOff x="4171223" y="2898021"/>
            <a:chExt cx="550274" cy="550274"/>
          </a:xfrm>
        </p:grpSpPr>
        <p:sp>
          <p:nvSpPr>
            <p:cNvPr id="173" name="Rectangle 172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Circular Arrow 173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4" name="Straight Connector 183"/>
          <p:cNvCxnSpPr>
            <a:stCxn id="1027" idx="3"/>
            <a:endCxn id="173" idx="1"/>
          </p:cNvCxnSpPr>
          <p:nvPr/>
        </p:nvCxnSpPr>
        <p:spPr>
          <a:xfrm>
            <a:off x="3112025" y="1425148"/>
            <a:ext cx="316148" cy="4745"/>
          </a:xfrm>
          <a:prstGeom prst="line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906" y="1136064"/>
            <a:ext cx="975119" cy="57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129304" y="1194253"/>
            <a:ext cx="18195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Data </a:t>
            </a:r>
            <a:r>
              <a:rPr lang="de-CH" sz="1400" dirty="0" err="1" smtClean="0"/>
              <a:t>import</a:t>
            </a:r>
            <a:r>
              <a:rPr lang="de-CH" sz="1400" dirty="0" smtClean="0"/>
              <a:t> job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database</a:t>
            </a:r>
            <a:r>
              <a:rPr lang="de-CH" sz="1400" dirty="0" smtClean="0"/>
              <a:t>)</a:t>
            </a:r>
            <a:endParaRPr lang="en-US" sz="1400" dirty="0" err="1" smtClean="0"/>
          </a:p>
        </p:txBody>
      </p:sp>
      <p:grpSp>
        <p:nvGrpSpPr>
          <p:cNvPr id="15" name="Group 194"/>
          <p:cNvGrpSpPr/>
          <p:nvPr/>
        </p:nvGrpSpPr>
        <p:grpSpPr>
          <a:xfrm>
            <a:off x="3429790" y="1939278"/>
            <a:ext cx="361604" cy="361604"/>
            <a:chOff x="4171223" y="2898021"/>
            <a:chExt cx="550274" cy="550274"/>
          </a:xfrm>
        </p:grpSpPr>
        <p:sp>
          <p:nvSpPr>
            <p:cNvPr id="196" name="Rectangle 195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7" name="Circular Arrow 19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115450" y="2057853"/>
            <a:ext cx="1819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Periodic</a:t>
            </a:r>
            <a:r>
              <a:rPr lang="de-CH" sz="1400" dirty="0" smtClean="0"/>
              <a:t> </a:t>
            </a:r>
            <a:r>
              <a:rPr lang="de-CH" sz="1400" dirty="0" err="1" smtClean="0"/>
              <a:t>jobs</a:t>
            </a:r>
            <a:endParaRPr lang="en-US" sz="1400" dirty="0" err="1" smtClean="0"/>
          </a:p>
        </p:txBody>
      </p:sp>
      <p:sp>
        <p:nvSpPr>
          <p:cNvPr id="277" name="TextBox 276"/>
          <p:cNvSpPr txBox="1"/>
          <p:nvPr/>
        </p:nvSpPr>
        <p:spPr>
          <a:xfrm>
            <a:off x="2031996" y="2025524"/>
            <a:ext cx="11637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cxnSp>
        <p:nvCxnSpPr>
          <p:cNvPr id="207" name="Shape 206"/>
          <p:cNvCxnSpPr>
            <a:stCxn id="196" idx="3"/>
            <a:endCxn id="113" idx="3"/>
          </p:cNvCxnSpPr>
          <p:nvPr/>
        </p:nvCxnSpPr>
        <p:spPr>
          <a:xfrm flipV="1">
            <a:off x="3791394" y="1783306"/>
            <a:ext cx="549192" cy="336774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114512" y="1507919"/>
            <a:ext cx="2595418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JobQueueMessageHandler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64" name="Elbow Connector 272"/>
          <p:cNvCxnSpPr>
            <a:stCxn id="61" idx="3"/>
            <a:endCxn id="8" idx="1"/>
          </p:cNvCxnSpPr>
          <p:nvPr/>
        </p:nvCxnSpPr>
        <p:spPr>
          <a:xfrm flipH="1">
            <a:off x="1512167" y="1781366"/>
            <a:ext cx="7197763" cy="2004348"/>
          </a:xfrm>
          <a:prstGeom prst="bentConnector4">
            <a:avLst>
              <a:gd name="adj1" fmla="val -3176"/>
              <a:gd name="adj2" fmla="val 56821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3" idx="1"/>
            <a:endCxn id="61" idx="1"/>
          </p:cNvCxnSpPr>
          <p:nvPr/>
        </p:nvCxnSpPr>
        <p:spPr>
          <a:xfrm flipV="1">
            <a:off x="5550553" y="1781366"/>
            <a:ext cx="563959" cy="194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n 112"/>
          <p:cNvSpPr/>
          <p:nvPr/>
        </p:nvSpPr>
        <p:spPr>
          <a:xfrm rot="5400000">
            <a:off x="4696186" y="1178322"/>
            <a:ext cx="498767" cy="12099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queue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77" name="Shape 176"/>
          <p:cNvCxnSpPr>
            <a:stCxn id="173" idx="3"/>
            <a:endCxn id="113" idx="3"/>
          </p:cNvCxnSpPr>
          <p:nvPr/>
        </p:nvCxnSpPr>
        <p:spPr>
          <a:xfrm>
            <a:off x="3789777" y="1429893"/>
            <a:ext cx="550809" cy="35341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88209" y="3133725"/>
            <a:ext cx="3931891" cy="174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JobLaunchingMessageHandler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grpSp>
        <p:nvGrpSpPr>
          <p:cNvPr id="11" name="Group 27"/>
          <p:cNvGrpSpPr/>
          <p:nvPr/>
        </p:nvGrpSpPr>
        <p:grpSpPr>
          <a:xfrm>
            <a:off x="2218011" y="3918774"/>
            <a:ext cx="361604" cy="361604"/>
            <a:chOff x="4171223" y="2898021"/>
            <a:chExt cx="550274" cy="550274"/>
          </a:xfrm>
        </p:grpSpPr>
        <p:sp>
          <p:nvSpPr>
            <p:cNvPr id="24" name="Rectangle 23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Circular Arrow 2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4461970" y="5028884"/>
            <a:ext cx="15747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update </a:t>
            </a:r>
            <a:r>
              <a:rPr lang="de-CH" sz="1400" dirty="0" err="1" smtClean="0"/>
              <a:t>status</a:t>
            </a:r>
            <a:endParaRPr lang="en-US" sz="1400" dirty="0" err="1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4223052" y="5697070"/>
            <a:ext cx="20684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save job </a:t>
            </a:r>
            <a:r>
              <a:rPr lang="de-CH" sz="1400" dirty="0" err="1" smtClean="0"/>
              <a:t>dependencies</a:t>
            </a:r>
            <a:endParaRPr lang="en-US" sz="1400" dirty="0" err="1" smtClean="0"/>
          </a:p>
        </p:txBody>
      </p:sp>
      <p:sp>
        <p:nvSpPr>
          <p:cNvPr id="109" name="Rectangle 108"/>
          <p:cNvSpPr/>
          <p:nvPr/>
        </p:nvSpPr>
        <p:spPr>
          <a:xfrm>
            <a:off x="3971925" y="19812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05075" y="42291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71750" y="4314825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8425" y="43815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125" idx="1"/>
            <a:endCxn id="96" idx="1"/>
          </p:cNvCxnSpPr>
          <p:nvPr/>
        </p:nvCxnSpPr>
        <p:spPr>
          <a:xfrm flipV="1">
            <a:off x="4076699" y="4095750"/>
            <a:ext cx="847727" cy="4008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4924426" y="3409950"/>
            <a:ext cx="1400174" cy="1371600"/>
            <a:chOff x="4933951" y="3495675"/>
            <a:chExt cx="1400174" cy="1371600"/>
          </a:xfrm>
        </p:grpSpPr>
        <p:sp>
          <p:nvSpPr>
            <p:cNvPr id="96" name="Diamond 95"/>
            <p:cNvSpPr/>
            <p:nvPr/>
          </p:nvSpPr>
          <p:spPr>
            <a:xfrm>
              <a:off x="4933951" y="3495675"/>
              <a:ext cx="1400174" cy="13716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48250" y="3848100"/>
              <a:ext cx="12287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 smtClean="0"/>
                <a:t>Guard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verification</a:t>
              </a:r>
              <a:endParaRPr lang="en-US" sz="1600" dirty="0" err="1" smtClean="0"/>
            </a:p>
          </p:txBody>
        </p:sp>
      </p:grpSp>
      <p:cxnSp>
        <p:nvCxnSpPr>
          <p:cNvPr id="101" name="Elbow Connector 272"/>
          <p:cNvCxnSpPr>
            <a:stCxn id="96" idx="3"/>
            <a:endCxn id="8" idx="3"/>
          </p:cNvCxnSpPr>
          <p:nvPr/>
        </p:nvCxnSpPr>
        <p:spPr>
          <a:xfrm flipH="1">
            <a:off x="1512167" y="4095750"/>
            <a:ext cx="4812433" cy="318037"/>
          </a:xfrm>
          <a:prstGeom prst="bentConnector4">
            <a:avLst>
              <a:gd name="adj1" fmla="val -4750"/>
              <a:gd name="adj2" fmla="val 287514"/>
            </a:avLst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272"/>
          <p:cNvCxnSpPr>
            <a:stCxn id="108" idx="3"/>
            <a:endCxn id="8" idx="3"/>
          </p:cNvCxnSpPr>
          <p:nvPr/>
        </p:nvCxnSpPr>
        <p:spPr>
          <a:xfrm flipH="1">
            <a:off x="1512167" y="4095941"/>
            <a:ext cx="6726958" cy="317846"/>
          </a:xfrm>
          <a:prstGeom prst="bentConnector4">
            <a:avLst>
              <a:gd name="adj1" fmla="val -10336"/>
              <a:gd name="adj2" fmla="val 489576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724112" y="3822494"/>
            <a:ext cx="1515013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113"/>
          <p:cNvCxnSpPr>
            <a:stCxn id="96" idx="3"/>
            <a:endCxn id="108" idx="1"/>
          </p:cNvCxnSpPr>
          <p:nvPr/>
        </p:nvCxnSpPr>
        <p:spPr>
          <a:xfrm>
            <a:off x="6324600" y="4095750"/>
            <a:ext cx="399512" cy="191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74" grpId="0" animBg="1"/>
      <p:bldP spid="172" grpId="0"/>
      <p:bldP spid="175" grpId="0"/>
      <p:bldP spid="65" grpId="0" animBg="1"/>
      <p:bldP spid="66" grpId="0" animBg="1"/>
      <p:bldP spid="67" grpId="0" animBg="1"/>
      <p:bldP spid="1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Arrow Connector 125"/>
          <p:cNvCxnSpPr>
            <a:endCxn id="125" idx="3"/>
          </p:cNvCxnSpPr>
          <p:nvPr/>
        </p:nvCxnSpPr>
        <p:spPr>
          <a:xfrm>
            <a:off x="2579615" y="4099576"/>
            <a:ext cx="227744" cy="183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n 124"/>
          <p:cNvSpPr/>
          <p:nvPr/>
        </p:nvSpPr>
        <p:spPr>
          <a:xfrm rot="5400000">
            <a:off x="3197408" y="3460325"/>
            <a:ext cx="498767" cy="1278866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launch</a:t>
            </a:r>
            <a:r>
              <a:rPr lang="de-CH" sz="1400" dirty="0" smtClean="0">
                <a:solidFill>
                  <a:schemeClr val="tx1"/>
                </a:solidFill>
              </a:rPr>
              <a:t> </a:t>
            </a:r>
            <a:r>
              <a:rPr lang="de-CH" sz="1400" dirty="0" err="1" smtClean="0">
                <a:solidFill>
                  <a:schemeClr val="tx1"/>
                </a:solidFill>
              </a:rPr>
              <a:t>request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Disable</a:t>
            </a:r>
            <a:r>
              <a:rPr lang="de-CH" dirty="0" smtClean="0"/>
              <a:t> job 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on hold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8" name="Can 7"/>
          <p:cNvSpPr/>
          <p:nvPr/>
        </p:nvSpPr>
        <p:spPr>
          <a:xfrm>
            <a:off x="1073439" y="3785714"/>
            <a:ext cx="877455" cy="628073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job-requests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4" idx="1"/>
            <a:endCxn id="8" idx="4"/>
          </p:cNvCxnSpPr>
          <p:nvPr/>
        </p:nvCxnSpPr>
        <p:spPr>
          <a:xfrm flipH="1">
            <a:off x="1950894" y="4099576"/>
            <a:ext cx="267117" cy="17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1"/>
          <p:cNvGrpSpPr/>
          <p:nvPr/>
        </p:nvGrpSpPr>
        <p:grpSpPr>
          <a:xfrm>
            <a:off x="3428173" y="1249091"/>
            <a:ext cx="361604" cy="361604"/>
            <a:chOff x="4171223" y="2898021"/>
            <a:chExt cx="550274" cy="550274"/>
          </a:xfrm>
        </p:grpSpPr>
        <p:sp>
          <p:nvSpPr>
            <p:cNvPr id="173" name="Rectangle 172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Circular Arrow 173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4" name="Straight Connector 183"/>
          <p:cNvCxnSpPr>
            <a:stCxn id="1027" idx="3"/>
            <a:endCxn id="173" idx="1"/>
          </p:cNvCxnSpPr>
          <p:nvPr/>
        </p:nvCxnSpPr>
        <p:spPr>
          <a:xfrm>
            <a:off x="3112025" y="1425148"/>
            <a:ext cx="316148" cy="4745"/>
          </a:xfrm>
          <a:prstGeom prst="line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6906" y="1136064"/>
            <a:ext cx="975119" cy="57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129304" y="1194253"/>
            <a:ext cx="18195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Data </a:t>
            </a:r>
            <a:r>
              <a:rPr lang="de-CH" sz="1400" dirty="0" err="1" smtClean="0"/>
              <a:t>import</a:t>
            </a:r>
            <a:r>
              <a:rPr lang="de-CH" sz="1400" dirty="0" smtClean="0"/>
              <a:t> job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database</a:t>
            </a:r>
            <a:r>
              <a:rPr lang="de-CH" sz="1400" dirty="0" smtClean="0"/>
              <a:t>)</a:t>
            </a:r>
            <a:endParaRPr lang="en-US" sz="1400" dirty="0" err="1" smtClean="0"/>
          </a:p>
        </p:txBody>
      </p:sp>
      <p:grpSp>
        <p:nvGrpSpPr>
          <p:cNvPr id="7" name="Group 194"/>
          <p:cNvGrpSpPr/>
          <p:nvPr/>
        </p:nvGrpSpPr>
        <p:grpSpPr>
          <a:xfrm>
            <a:off x="3429790" y="1939278"/>
            <a:ext cx="361604" cy="361604"/>
            <a:chOff x="4171223" y="2898021"/>
            <a:chExt cx="550274" cy="550274"/>
          </a:xfrm>
        </p:grpSpPr>
        <p:sp>
          <p:nvSpPr>
            <p:cNvPr id="196" name="Rectangle 195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7" name="Circular Arrow 19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115450" y="2057853"/>
            <a:ext cx="1819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Periodic</a:t>
            </a:r>
            <a:r>
              <a:rPr lang="de-CH" sz="1400" dirty="0" smtClean="0"/>
              <a:t> </a:t>
            </a:r>
            <a:r>
              <a:rPr lang="de-CH" sz="1400" dirty="0" err="1" smtClean="0"/>
              <a:t>jobs</a:t>
            </a:r>
            <a:endParaRPr lang="en-US" sz="1400" dirty="0" err="1" smtClean="0"/>
          </a:p>
        </p:txBody>
      </p:sp>
      <p:sp>
        <p:nvSpPr>
          <p:cNvPr id="277" name="TextBox 276"/>
          <p:cNvSpPr txBox="1"/>
          <p:nvPr/>
        </p:nvSpPr>
        <p:spPr>
          <a:xfrm>
            <a:off x="2031996" y="2025524"/>
            <a:ext cx="11637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cxnSp>
        <p:nvCxnSpPr>
          <p:cNvPr id="207" name="Shape 206"/>
          <p:cNvCxnSpPr>
            <a:stCxn id="196" idx="3"/>
            <a:endCxn id="113" idx="3"/>
          </p:cNvCxnSpPr>
          <p:nvPr/>
        </p:nvCxnSpPr>
        <p:spPr>
          <a:xfrm flipV="1">
            <a:off x="3791394" y="1783306"/>
            <a:ext cx="549192" cy="336774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114512" y="790575"/>
            <a:ext cx="2595418" cy="19811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JobQueueMessageHandler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sp>
        <p:nvSpPr>
          <p:cNvPr id="113" name="Can 112"/>
          <p:cNvSpPr/>
          <p:nvPr/>
        </p:nvSpPr>
        <p:spPr>
          <a:xfrm rot="5400000">
            <a:off x="4696186" y="1178322"/>
            <a:ext cx="498767" cy="12099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queue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77" name="Shape 176"/>
          <p:cNvCxnSpPr>
            <a:stCxn id="173" idx="3"/>
            <a:endCxn id="113" idx="3"/>
          </p:cNvCxnSpPr>
          <p:nvPr/>
        </p:nvCxnSpPr>
        <p:spPr>
          <a:xfrm>
            <a:off x="3789777" y="1429893"/>
            <a:ext cx="550809" cy="35341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88209" y="3095625"/>
            <a:ext cx="3931891" cy="174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JobLaunchingMessageHandler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grpSp>
        <p:nvGrpSpPr>
          <p:cNvPr id="9" name="Group 27"/>
          <p:cNvGrpSpPr/>
          <p:nvPr/>
        </p:nvGrpSpPr>
        <p:grpSpPr>
          <a:xfrm>
            <a:off x="2218011" y="3918774"/>
            <a:ext cx="361604" cy="361604"/>
            <a:chOff x="4171223" y="2898021"/>
            <a:chExt cx="550274" cy="550274"/>
          </a:xfrm>
        </p:grpSpPr>
        <p:sp>
          <p:nvSpPr>
            <p:cNvPr id="24" name="Rectangle 23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Circular Arrow 2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4461970" y="5028884"/>
            <a:ext cx="15747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update </a:t>
            </a:r>
            <a:r>
              <a:rPr lang="de-CH" sz="1400" dirty="0" err="1" smtClean="0"/>
              <a:t>status</a:t>
            </a:r>
            <a:endParaRPr lang="en-US" sz="1400" dirty="0" err="1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4223052" y="5697070"/>
            <a:ext cx="20684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save job </a:t>
            </a:r>
            <a:r>
              <a:rPr lang="de-CH" sz="1400" dirty="0" err="1" smtClean="0"/>
              <a:t>dependencies</a:t>
            </a:r>
            <a:endParaRPr lang="en-US" sz="1400" dirty="0" err="1" smtClean="0"/>
          </a:p>
        </p:txBody>
      </p:sp>
      <p:sp>
        <p:nvSpPr>
          <p:cNvPr id="109" name="Rectangle 108"/>
          <p:cNvSpPr/>
          <p:nvPr/>
        </p:nvSpPr>
        <p:spPr>
          <a:xfrm>
            <a:off x="3971925" y="19812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05075" y="42291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71750" y="4314825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8425" y="43815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125" idx="1"/>
            <a:endCxn id="96" idx="1"/>
          </p:cNvCxnSpPr>
          <p:nvPr/>
        </p:nvCxnSpPr>
        <p:spPr>
          <a:xfrm flipV="1">
            <a:off x="4086225" y="4095750"/>
            <a:ext cx="838201" cy="4009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9"/>
          <p:cNvGrpSpPr/>
          <p:nvPr/>
        </p:nvGrpSpPr>
        <p:grpSpPr>
          <a:xfrm>
            <a:off x="4924426" y="3409950"/>
            <a:ext cx="1400174" cy="1371600"/>
            <a:chOff x="4933951" y="3495675"/>
            <a:chExt cx="1400174" cy="1371600"/>
          </a:xfrm>
        </p:grpSpPr>
        <p:sp>
          <p:nvSpPr>
            <p:cNvPr id="96" name="Diamond 95"/>
            <p:cNvSpPr/>
            <p:nvPr/>
          </p:nvSpPr>
          <p:spPr>
            <a:xfrm>
              <a:off x="4933951" y="3495675"/>
              <a:ext cx="1400174" cy="13716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48250" y="3848100"/>
              <a:ext cx="12287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 smtClean="0"/>
                <a:t>Guard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verification</a:t>
              </a:r>
              <a:endParaRPr lang="en-US" sz="1600" dirty="0" err="1" smtClean="0"/>
            </a:p>
          </p:txBody>
        </p:sp>
      </p:grpSp>
      <p:cxnSp>
        <p:nvCxnSpPr>
          <p:cNvPr id="101" name="Elbow Connector 272"/>
          <p:cNvCxnSpPr>
            <a:stCxn id="96" idx="3"/>
            <a:endCxn id="8" idx="3"/>
          </p:cNvCxnSpPr>
          <p:nvPr/>
        </p:nvCxnSpPr>
        <p:spPr>
          <a:xfrm flipH="1">
            <a:off x="1512167" y="4095750"/>
            <a:ext cx="4812433" cy="318037"/>
          </a:xfrm>
          <a:prstGeom prst="bentConnector4">
            <a:avLst>
              <a:gd name="adj1" fmla="val -4750"/>
              <a:gd name="adj2" fmla="val 287514"/>
            </a:avLst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272"/>
          <p:cNvCxnSpPr>
            <a:stCxn id="108" idx="3"/>
            <a:endCxn id="8" idx="3"/>
          </p:cNvCxnSpPr>
          <p:nvPr/>
        </p:nvCxnSpPr>
        <p:spPr>
          <a:xfrm flipH="1">
            <a:off x="1512167" y="4095941"/>
            <a:ext cx="6726958" cy="317846"/>
          </a:xfrm>
          <a:prstGeom prst="bentConnector4">
            <a:avLst>
              <a:gd name="adj1" fmla="val -10336"/>
              <a:gd name="adj2" fmla="val 489576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724112" y="3822494"/>
            <a:ext cx="1515013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113"/>
          <p:cNvCxnSpPr>
            <a:stCxn id="96" idx="3"/>
            <a:endCxn id="108" idx="1"/>
          </p:cNvCxnSpPr>
          <p:nvPr/>
        </p:nvCxnSpPr>
        <p:spPr>
          <a:xfrm>
            <a:off x="6324600" y="4095750"/>
            <a:ext cx="399512" cy="191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3" idx="1"/>
            <a:endCxn id="53" idx="1"/>
          </p:cNvCxnSpPr>
          <p:nvPr/>
        </p:nvCxnSpPr>
        <p:spPr>
          <a:xfrm>
            <a:off x="5550553" y="1783306"/>
            <a:ext cx="831198" cy="7394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272"/>
          <p:cNvCxnSpPr>
            <a:stCxn id="53" idx="3"/>
            <a:endCxn id="8" idx="1"/>
          </p:cNvCxnSpPr>
          <p:nvPr/>
        </p:nvCxnSpPr>
        <p:spPr>
          <a:xfrm flipH="1">
            <a:off x="1512167" y="1790700"/>
            <a:ext cx="6269758" cy="1995014"/>
          </a:xfrm>
          <a:prstGeom prst="bentConnector4">
            <a:avLst>
              <a:gd name="adj1" fmla="val -18382"/>
              <a:gd name="adj2" fmla="val 57162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99"/>
          <p:cNvGrpSpPr/>
          <p:nvPr/>
        </p:nvGrpSpPr>
        <p:grpSpPr>
          <a:xfrm>
            <a:off x="6381751" y="1104900"/>
            <a:ext cx="1400174" cy="1371600"/>
            <a:chOff x="4933951" y="3495675"/>
            <a:chExt cx="1400174" cy="1371600"/>
          </a:xfrm>
        </p:grpSpPr>
        <p:sp>
          <p:nvSpPr>
            <p:cNvPr id="53" name="Diamond 52"/>
            <p:cNvSpPr/>
            <p:nvPr/>
          </p:nvSpPr>
          <p:spPr>
            <a:xfrm>
              <a:off x="4933951" y="3495675"/>
              <a:ext cx="1400174" cy="13716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29200" y="3810000"/>
              <a:ext cx="122872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smtClean="0"/>
                <a:t>Job</a:t>
              </a:r>
              <a:br>
                <a:rPr lang="de-CH" sz="1600" dirty="0" smtClean="0"/>
              </a:br>
              <a:r>
                <a:rPr lang="de-CH" sz="1600" dirty="0" err="1" smtClean="0"/>
                <a:t>active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or</a:t>
              </a:r>
              <a:r>
                <a:rPr lang="de-CH" sz="1600" dirty="0" smtClean="0"/>
                <a:t> on hold</a:t>
              </a:r>
              <a:endParaRPr lang="en-US" sz="1600" dirty="0" err="1" smtClean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505700" y="1533525"/>
            <a:ext cx="1228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 smtClean="0"/>
              <a:t>yes</a:t>
            </a:r>
            <a:endParaRPr lang="en-US" sz="16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Detailed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r>
              <a:rPr lang="de-CH" dirty="0" smtClean="0"/>
              <a:t> log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All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</a:t>
            </a:r>
            <a:r>
              <a:rPr lang="de-CH" dirty="0" err="1" smtClean="0"/>
              <a:t>write</a:t>
            </a:r>
            <a:r>
              <a:rPr lang="de-CH" dirty="0" smtClean="0"/>
              <a:t> an </a:t>
            </a:r>
            <a:r>
              <a:rPr lang="de-CH" dirty="0" err="1" smtClean="0"/>
              <a:t>execution</a:t>
            </a:r>
            <a:r>
              <a:rPr lang="de-CH" dirty="0" smtClean="0"/>
              <a:t> log,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collected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sent</a:t>
            </a:r>
            <a:r>
              <a:rPr lang="de-CH" dirty="0" smtClean="0"/>
              <a:t> to a </a:t>
            </a:r>
            <a:r>
              <a:rPr lang="de-CH" dirty="0" err="1" smtClean="0"/>
              <a:t>shared</a:t>
            </a:r>
            <a:r>
              <a:rPr lang="de-CH" dirty="0" smtClean="0"/>
              <a:t> </a:t>
            </a:r>
            <a:r>
              <a:rPr lang="de-CH" dirty="0" err="1" smtClean="0"/>
              <a:t>mailbox</a:t>
            </a:r>
            <a:r>
              <a:rPr lang="de-CH" dirty="0"/>
              <a:t> </a:t>
            </a:r>
            <a:r>
              <a:rPr lang="de-CH" dirty="0" smtClean="0"/>
              <a:t>(evt. </a:t>
            </a:r>
            <a:r>
              <a:rPr lang="de-CH" dirty="0" err="1" smtClean="0"/>
              <a:t>file</a:t>
            </a:r>
            <a:r>
              <a:rPr lang="de-CH" dirty="0" smtClean="0"/>
              <a:t> </a:t>
            </a:r>
            <a:r>
              <a:rPr lang="de-CH" dirty="0" err="1" smtClean="0"/>
              <a:t>submitter</a:t>
            </a:r>
            <a:r>
              <a:rPr lang="de-CH" dirty="0" smtClean="0"/>
              <a:t>) at </a:t>
            </a:r>
            <a:r>
              <a:rPr lang="de-CH" dirty="0" err="1" smtClean="0"/>
              <a:t>the</a:t>
            </a:r>
            <a:r>
              <a:rPr lang="de-CH" dirty="0" smtClean="0"/>
              <a:t> end of a job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Data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written</a:t>
            </a:r>
            <a:r>
              <a:rPr lang="de-CH" dirty="0" smtClean="0"/>
              <a:t> to a </a:t>
            </a:r>
            <a:r>
              <a:rPr lang="de-CH" dirty="0" err="1" smtClean="0"/>
              <a:t>database</a:t>
            </a:r>
            <a:r>
              <a:rPr lang="de-CH" dirty="0" smtClean="0"/>
              <a:t>, </a:t>
            </a:r>
            <a:r>
              <a:rPr lang="de-CH" dirty="0" err="1" smtClean="0"/>
              <a:t>therefore</a:t>
            </a:r>
            <a:r>
              <a:rPr lang="de-CH" dirty="0" smtClean="0"/>
              <a:t> a </a:t>
            </a:r>
            <a:r>
              <a:rPr lang="de-CH" dirty="0" err="1" smtClean="0"/>
              <a:t>nested</a:t>
            </a:r>
            <a:r>
              <a:rPr lang="de-CH" dirty="0" smtClean="0"/>
              <a:t> </a:t>
            </a:r>
            <a:r>
              <a:rPr lang="de-CH" dirty="0" err="1" smtClean="0"/>
              <a:t>transaction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times</a:t>
            </a:r>
            <a:r>
              <a:rPr lang="de-CH" dirty="0" smtClean="0"/>
              <a:t> (</a:t>
            </a:r>
            <a:r>
              <a:rPr lang="de-CH" dirty="0" err="1" smtClean="0"/>
              <a:t>critical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messages</a:t>
            </a:r>
            <a:r>
              <a:rPr lang="de-CH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CH" i="1" dirty="0" smtClean="0"/>
              <a:t>A </a:t>
            </a:r>
            <a:r>
              <a:rPr lang="de-CH" i="1" dirty="0" err="1" smtClean="0"/>
              <a:t>message</a:t>
            </a:r>
            <a:r>
              <a:rPr lang="de-CH" i="1" dirty="0" smtClean="0"/>
              <a:t> </a:t>
            </a:r>
            <a:r>
              <a:rPr lang="de-CH" i="1" dirty="0" err="1" smtClean="0"/>
              <a:t>consists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following</a:t>
            </a:r>
            <a:r>
              <a:rPr lang="de-CH" i="1" dirty="0" smtClean="0"/>
              <a:t> </a:t>
            </a:r>
            <a:r>
              <a:rPr lang="de-CH" i="1" dirty="0" err="1" smtClean="0"/>
              <a:t>fields</a:t>
            </a:r>
            <a:r>
              <a:rPr lang="de-CH" i="1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de-CH" i="1" dirty="0" smtClean="0"/>
              <a:t>Time</a:t>
            </a:r>
          </a:p>
          <a:p>
            <a:pPr lvl="1">
              <a:buFont typeface="Arial" pitchFamily="34" charset="0"/>
              <a:buChar char="•"/>
            </a:pPr>
            <a:r>
              <a:rPr lang="de-CH" i="1" dirty="0" err="1" smtClean="0"/>
              <a:t>Thread</a:t>
            </a:r>
            <a:r>
              <a:rPr lang="de-CH" i="1" dirty="0" smtClean="0"/>
              <a:t> </a:t>
            </a:r>
            <a:r>
              <a:rPr lang="de-CH" i="1" dirty="0" err="1" smtClean="0"/>
              <a:t>name</a:t>
            </a:r>
            <a:endParaRPr lang="de-CH" i="1" dirty="0" smtClean="0"/>
          </a:p>
          <a:p>
            <a:pPr lvl="1">
              <a:buFont typeface="Arial" pitchFamily="34" charset="0"/>
              <a:buChar char="•"/>
            </a:pPr>
            <a:r>
              <a:rPr lang="de-CH" i="1" dirty="0" err="1" smtClean="0"/>
              <a:t>Message</a:t>
            </a:r>
            <a:endParaRPr lang="de-CH" i="1" dirty="0" smtClean="0"/>
          </a:p>
          <a:p>
            <a:pPr lvl="1">
              <a:buFont typeface="Arial" pitchFamily="34" charset="0"/>
              <a:buChar char="•"/>
            </a:pPr>
            <a:r>
              <a:rPr lang="de-CH" i="1" dirty="0" smtClean="0"/>
              <a:t>Status</a:t>
            </a:r>
          </a:p>
          <a:p>
            <a:pPr lvl="1">
              <a:buFont typeface="Arial" pitchFamily="34" charset="0"/>
              <a:buChar char="•"/>
            </a:pPr>
            <a:r>
              <a:rPr lang="de-CH" b="1" i="1" dirty="0" smtClean="0"/>
              <a:t>Reference (</a:t>
            </a:r>
            <a:r>
              <a:rPr lang="de-CH" b="1" i="1" dirty="0" err="1" smtClean="0"/>
              <a:t>i.E.</a:t>
            </a:r>
            <a:r>
              <a:rPr lang="de-CH" b="1" i="1" dirty="0" smtClean="0"/>
              <a:t> </a:t>
            </a:r>
            <a:r>
              <a:rPr lang="de-CH" b="1" i="1" dirty="0" err="1" smtClean="0"/>
              <a:t>line</a:t>
            </a:r>
            <a:r>
              <a:rPr lang="de-CH" b="1" i="1" dirty="0" smtClean="0"/>
              <a:t> </a:t>
            </a:r>
            <a:r>
              <a:rPr lang="de-CH" b="1" i="1" dirty="0" err="1" smtClean="0"/>
              <a:t>number</a:t>
            </a:r>
            <a:r>
              <a:rPr lang="de-CH" b="1" i="1" dirty="0" smtClean="0"/>
              <a:t>, </a:t>
            </a:r>
            <a:r>
              <a:rPr lang="de-CH" b="1" i="1" dirty="0" err="1" smtClean="0"/>
              <a:t>object</a:t>
            </a:r>
            <a:r>
              <a:rPr lang="de-CH" b="1" i="1" dirty="0" smtClean="0"/>
              <a:t> </a:t>
            </a:r>
            <a:r>
              <a:rPr lang="de-CH" b="1" i="1" dirty="0" err="1" smtClean="0"/>
              <a:t>id</a:t>
            </a:r>
            <a:r>
              <a:rPr lang="de-CH" b="1" i="1" dirty="0" smtClean="0"/>
              <a:t>, etc.)</a:t>
            </a:r>
          </a:p>
          <a:p>
            <a:pPr lvl="1">
              <a:buFont typeface="Arial" pitchFamily="34" charset="0"/>
              <a:buChar char="•"/>
            </a:pPr>
            <a:r>
              <a:rPr lang="de-CH" i="1" dirty="0" err="1" smtClean="0"/>
              <a:t>Exception</a:t>
            </a:r>
            <a:r>
              <a:rPr lang="de-CH" i="1" dirty="0" smtClean="0"/>
              <a:t> </a:t>
            </a:r>
            <a:r>
              <a:rPr lang="de-CH" i="1" dirty="0" err="1" smtClean="0"/>
              <a:t>trace</a:t>
            </a:r>
            <a:r>
              <a:rPr lang="de-CH" i="1" dirty="0" smtClean="0"/>
              <a:t> (</a:t>
            </a:r>
            <a:r>
              <a:rPr lang="de-CH" i="1" dirty="0" err="1" smtClean="0"/>
              <a:t>opt</a:t>
            </a:r>
            <a:r>
              <a:rPr lang="de-CH" i="1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de-CH" i="1" dirty="0" smtClean="0"/>
          </a:p>
          <a:p>
            <a:pPr lvl="1">
              <a:buFont typeface="Arial" pitchFamily="34" charset="0"/>
              <a:buChar char="•"/>
            </a:pPr>
            <a:endParaRPr lang="de-CH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Gather</a:t>
            </a:r>
            <a:r>
              <a:rPr lang="de-CH" dirty="0" smtClean="0"/>
              <a:t> </a:t>
            </a:r>
            <a:r>
              <a:rPr lang="de-CH" dirty="0" err="1" smtClean="0"/>
              <a:t>diagnostic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(</a:t>
            </a:r>
            <a:r>
              <a:rPr lang="de-CH" dirty="0" err="1" smtClean="0"/>
              <a:t>Explain</a:t>
            </a:r>
            <a:r>
              <a:rPr lang="de-CH" dirty="0" smtClean="0"/>
              <a:t> Plan)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b="1" dirty="0" smtClean="0"/>
              <a:t>Problem:</a:t>
            </a:r>
          </a:p>
          <a:p>
            <a:pPr marL="0" indent="0">
              <a:buNone/>
            </a:pPr>
            <a:r>
              <a:rPr lang="de-CH" dirty="0" err="1" smtClean="0"/>
              <a:t>Loading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involes</a:t>
            </a:r>
            <a:r>
              <a:rPr lang="de-CH" dirty="0" smtClean="0"/>
              <a:t> </a:t>
            </a:r>
            <a:r>
              <a:rPr lang="de-CH" dirty="0" err="1" smtClean="0"/>
              <a:t>calling</a:t>
            </a:r>
            <a:r>
              <a:rPr lang="de-CH" dirty="0" smtClean="0"/>
              <a:t> a </a:t>
            </a:r>
            <a:r>
              <a:rPr lang="de-CH" dirty="0" err="1" smtClean="0"/>
              <a:t>rule</a:t>
            </a:r>
            <a:r>
              <a:rPr lang="de-CH" dirty="0" smtClean="0"/>
              <a:t> </a:t>
            </a:r>
            <a:r>
              <a:rPr lang="de-CH" dirty="0" err="1" smtClean="0"/>
              <a:t>engine</a:t>
            </a:r>
            <a:r>
              <a:rPr lang="de-CH" dirty="0" smtClean="0"/>
              <a:t>.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engine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smtClean="0"/>
              <a:t>to </a:t>
            </a:r>
            <a:r>
              <a:rPr lang="de-CH" dirty="0" err="1" smtClean="0"/>
              <a:t>collect</a:t>
            </a:r>
            <a:r>
              <a:rPr lang="de-CH" dirty="0" smtClean="0"/>
              <a:t> </a:t>
            </a:r>
            <a:r>
              <a:rPr lang="de-CH" dirty="0" err="1"/>
              <a:t>diagnostic</a:t>
            </a:r>
            <a:r>
              <a:rPr lang="de-CH" dirty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(no </a:t>
            </a:r>
            <a:r>
              <a:rPr lang="de-CH" dirty="0" err="1" smtClean="0"/>
              <a:t>default</a:t>
            </a:r>
            <a:r>
              <a:rPr lang="de-CH" dirty="0" smtClean="0"/>
              <a:t> </a:t>
            </a:r>
            <a:r>
              <a:rPr lang="de-CH" dirty="0" err="1" smtClean="0"/>
              <a:t>behaviour</a:t>
            </a:r>
            <a:r>
              <a:rPr lang="de-CH" dirty="0" smtClean="0"/>
              <a:t>).</a:t>
            </a:r>
            <a:endParaRPr lang="de-CH" dirty="0"/>
          </a:p>
          <a:p>
            <a:pPr>
              <a:buNone/>
            </a:pPr>
            <a:endParaRPr lang="de-CH" b="1" dirty="0" smtClean="0"/>
          </a:p>
          <a:p>
            <a:pPr>
              <a:buNone/>
            </a:pPr>
            <a:r>
              <a:rPr lang="de-CH" b="1" dirty="0" smtClean="0"/>
              <a:t>Solution 1:</a:t>
            </a:r>
            <a:r>
              <a:rPr lang="de-CH" dirty="0" smtClean="0"/>
              <a:t> Store </a:t>
            </a:r>
            <a:r>
              <a:rPr lang="de-CH" dirty="0" err="1" smtClean="0"/>
              <a:t>diagnostic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r>
              <a:rPr lang="de-CH" dirty="0" smtClean="0"/>
              <a:t> all </a:t>
            </a:r>
            <a:r>
              <a:rPr lang="de-CH" dirty="0" err="1" smtClean="0"/>
              <a:t>the</a:t>
            </a:r>
            <a:r>
              <a:rPr lang="de-CH" dirty="0" smtClean="0"/>
              <a:t> time</a:t>
            </a:r>
          </a:p>
          <a:p>
            <a:pPr>
              <a:buNone/>
            </a:pPr>
            <a:r>
              <a:rPr lang="de-CH" b="1" dirty="0" smtClean="0"/>
              <a:t>Solution 2:</a:t>
            </a:r>
            <a:r>
              <a:rPr lang="de-CH" dirty="0" smtClean="0"/>
              <a:t> On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 smtClean="0"/>
              <a:t>reprocess</a:t>
            </a:r>
            <a:r>
              <a:rPr lang="de-CH" dirty="0" smtClean="0"/>
              <a:t> item in </a:t>
            </a:r>
            <a:r>
              <a:rPr lang="de-CH" dirty="0" err="1" smtClean="0"/>
              <a:t>diagnostic</a:t>
            </a:r>
            <a:r>
              <a:rPr lang="de-CH" dirty="0" smtClean="0"/>
              <a:t> mode</a:t>
            </a:r>
          </a:p>
          <a:p>
            <a:pPr>
              <a:buNone/>
            </a:pPr>
            <a:r>
              <a:rPr lang="de-CH" b="1" dirty="0"/>
              <a:t>Solution 3: </a:t>
            </a:r>
            <a:r>
              <a:rPr lang="de-CH" u="sng" dirty="0" err="1" smtClean="0"/>
              <a:t>Let</a:t>
            </a:r>
            <a:r>
              <a:rPr lang="de-CH" u="sng" dirty="0" smtClean="0"/>
              <a:t> </a:t>
            </a:r>
            <a:r>
              <a:rPr lang="de-CH" u="sng" dirty="0" err="1" smtClean="0"/>
              <a:t>the</a:t>
            </a:r>
            <a:r>
              <a:rPr lang="de-CH" u="sng" dirty="0" smtClean="0"/>
              <a:t> </a:t>
            </a:r>
            <a:r>
              <a:rPr lang="de-CH" u="sng" dirty="0" err="1" smtClean="0"/>
              <a:t>user</a:t>
            </a:r>
            <a:r>
              <a:rPr lang="de-CH" u="sng" dirty="0" smtClean="0"/>
              <a:t> </a:t>
            </a:r>
            <a:r>
              <a:rPr lang="de-CH" u="sng" dirty="0" err="1" smtClean="0"/>
              <a:t>rerun</a:t>
            </a:r>
            <a:r>
              <a:rPr lang="de-CH" u="sng" dirty="0" smtClean="0"/>
              <a:t> </a:t>
            </a:r>
            <a:r>
              <a:rPr lang="de-CH" u="sng" dirty="0" err="1" smtClean="0"/>
              <a:t>the</a:t>
            </a:r>
            <a:r>
              <a:rPr lang="de-CH" u="sng" dirty="0" smtClean="0"/>
              <a:t> </a:t>
            </a:r>
            <a:r>
              <a:rPr lang="de-CH" u="sng" dirty="0" err="1" smtClean="0"/>
              <a:t>job</a:t>
            </a:r>
            <a:r>
              <a:rPr lang="de-CH" u="sng" dirty="0" smtClean="0"/>
              <a:t> </a:t>
            </a:r>
            <a:r>
              <a:rPr lang="de-CH" u="sng" dirty="0" err="1" smtClean="0"/>
              <a:t>for</a:t>
            </a:r>
            <a:r>
              <a:rPr lang="de-CH" u="sng" dirty="0" smtClean="0"/>
              <a:t> a </a:t>
            </a:r>
            <a:r>
              <a:rPr lang="de-CH" u="sng" dirty="0" err="1" smtClean="0"/>
              <a:t>single</a:t>
            </a:r>
            <a:r>
              <a:rPr lang="de-CH" u="sng" dirty="0" smtClean="0"/>
              <a:t> item in </a:t>
            </a:r>
            <a:r>
              <a:rPr lang="de-CH" u="sng" dirty="0" err="1" smtClean="0"/>
              <a:t>diagnostic</a:t>
            </a:r>
            <a:r>
              <a:rPr lang="de-CH" u="sng" dirty="0" smtClean="0"/>
              <a:t> </a:t>
            </a:r>
            <a:r>
              <a:rPr lang="de-CH" u="sng" dirty="0" err="1" smtClean="0"/>
              <a:t>mode</a:t>
            </a:r>
            <a:endParaRPr lang="de-CH" u="sng" dirty="0"/>
          </a:p>
          <a:p>
            <a:pPr>
              <a:buFont typeface="Arial" pitchFamily="34" charset="0"/>
              <a:buChar char="•"/>
            </a:pPr>
            <a:r>
              <a:rPr lang="de-CH" i="1" dirty="0" err="1" smtClean="0"/>
              <a:t>Involves</a:t>
            </a:r>
            <a:r>
              <a:rPr lang="de-CH" i="1" dirty="0" smtClean="0"/>
              <a:t> </a:t>
            </a:r>
            <a:r>
              <a:rPr lang="de-CH" i="1" dirty="0" err="1" smtClean="0"/>
              <a:t>adjusting</a:t>
            </a:r>
            <a:r>
              <a:rPr lang="de-CH" i="1" dirty="0" smtClean="0"/>
              <a:t> </a:t>
            </a:r>
            <a:r>
              <a:rPr lang="de-CH" i="1" dirty="0" err="1" smtClean="0"/>
              <a:t>partitioner</a:t>
            </a:r>
            <a:r>
              <a:rPr lang="de-CH" i="1" dirty="0" smtClean="0"/>
              <a:t> and </a:t>
            </a:r>
            <a:r>
              <a:rPr lang="de-CH" i="1" dirty="0" err="1" smtClean="0"/>
              <a:t>reader</a:t>
            </a:r>
            <a:r>
              <a:rPr lang="de-CH" i="1" dirty="0" smtClean="0"/>
              <a:t>,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query</a:t>
            </a:r>
            <a:r>
              <a:rPr lang="de-CH" i="1" dirty="0" smtClean="0"/>
              <a:t> </a:t>
            </a:r>
            <a:r>
              <a:rPr lang="de-CH" i="1" dirty="0" err="1" smtClean="0"/>
              <a:t>might</a:t>
            </a:r>
            <a:r>
              <a:rPr lang="de-CH" i="1" dirty="0" smtClean="0"/>
              <a:t> </a:t>
            </a:r>
            <a:r>
              <a:rPr lang="de-CH" i="1" dirty="0" err="1" smtClean="0"/>
              <a:t>look</a:t>
            </a:r>
            <a:r>
              <a:rPr lang="de-CH" i="1" dirty="0" smtClean="0"/>
              <a:t> </a:t>
            </a:r>
            <a:r>
              <a:rPr lang="de-CH" i="1" dirty="0" err="1" smtClean="0"/>
              <a:t>like</a:t>
            </a:r>
            <a:r>
              <a:rPr lang="de-CH" i="1" dirty="0" smtClean="0"/>
              <a:t> </a:t>
            </a:r>
            <a:r>
              <a:rPr lang="de-CH" i="1" dirty="0" err="1" smtClean="0"/>
              <a:t>this</a:t>
            </a:r>
            <a:r>
              <a:rPr lang="de-CH" i="1" dirty="0" smtClean="0"/>
              <a:t/>
            </a:r>
            <a:br>
              <a:rPr lang="de-CH" i="1" dirty="0" smtClean="0"/>
            </a:br>
            <a:endParaRPr lang="de-CH" i="1" dirty="0"/>
          </a:p>
          <a:p>
            <a:pPr>
              <a:buFont typeface="Arial" pitchFamily="34" charset="0"/>
              <a:buChar char="•"/>
            </a:pPr>
            <a:endParaRPr lang="de-CH" i="1" dirty="0" smtClean="0"/>
          </a:p>
          <a:p>
            <a:pPr>
              <a:buFont typeface="Arial" pitchFamily="34" charset="0"/>
              <a:buChar char="•"/>
            </a:pPr>
            <a:r>
              <a:rPr lang="de-CH" i="1" dirty="0" smtClean="0"/>
              <a:t>Not </a:t>
            </a:r>
            <a:r>
              <a:rPr lang="de-CH" i="1" dirty="0" err="1" smtClean="0"/>
              <a:t>applicable</a:t>
            </a:r>
            <a:r>
              <a:rPr lang="de-CH" i="1" dirty="0" smtClean="0"/>
              <a:t> </a:t>
            </a:r>
            <a:r>
              <a:rPr lang="de-CH" i="1" dirty="0" err="1" smtClean="0"/>
              <a:t>for</a:t>
            </a:r>
            <a:r>
              <a:rPr lang="de-CH" i="1" dirty="0" smtClean="0"/>
              <a:t> </a:t>
            </a:r>
            <a:r>
              <a:rPr lang="de-CH" i="1" dirty="0" err="1" smtClean="0"/>
              <a:t>file</a:t>
            </a:r>
            <a:r>
              <a:rPr lang="de-CH" i="1" dirty="0" smtClean="0"/>
              <a:t> </a:t>
            </a:r>
            <a:r>
              <a:rPr lang="de-CH" i="1" dirty="0" err="1" smtClean="0"/>
              <a:t>readers</a:t>
            </a:r>
            <a:endParaRPr lang="de-CH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710004" y="4788824"/>
            <a:ext cx="7960659" cy="67710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data_loader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partition_key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= :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partition_key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record_number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nvl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record_number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record_number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5002" y="2786231"/>
            <a:ext cx="8455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Roadmap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33139766"/>
              </p:ext>
            </p:extLst>
          </p:nvPr>
        </p:nvGraphicFramePr>
        <p:xfrm>
          <a:off x="690562" y="1739899"/>
          <a:ext cx="7627938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564"/>
                <a:gridCol w="6630374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Version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Description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1.x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Single-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possibility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multi-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2.x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enabling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multiple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processes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Java 7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JSR-352 - Batch </a:t>
                      </a:r>
                      <a:r>
                        <a:rPr lang="de-DE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  <a:r>
                        <a:rPr lang="de-DE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Java </a:t>
                      </a:r>
                      <a:r>
                        <a:rPr lang="de-DE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de-DE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3.0 M1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Alignement </a:t>
                      </a:r>
                      <a:r>
                        <a:rPr lang="de-DE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JSR-352 (70/155 TCK)</a:t>
                      </a:r>
                      <a:endParaRPr lang="de-DE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132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GB" dirty="0" smtClean="0"/>
              <a:t>Spring Batch framework and </a:t>
            </a:r>
            <a:r>
              <a:rPr lang="en-GB" dirty="0"/>
              <a:t>l</a:t>
            </a:r>
            <a:r>
              <a:rPr lang="en-GB" dirty="0" smtClean="0"/>
              <a:t>essons learned</a:t>
            </a:r>
          </a:p>
          <a:p>
            <a:endParaRPr lang="en-GB" dirty="0" smtClean="0"/>
          </a:p>
          <a:p>
            <a:r>
              <a:rPr lang="en-GB" dirty="0" smtClean="0"/>
              <a:t>Execution environment – Field Report</a:t>
            </a:r>
          </a:p>
          <a:p>
            <a:endParaRPr lang="en-GB" dirty="0" smtClean="0"/>
          </a:p>
          <a:p>
            <a:r>
              <a:rPr lang="en-GB" b="1" dirty="0" smtClean="0"/>
              <a:t>Batch Applications for the Java Platform (JSR-352)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4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JSR-352: </a:t>
            </a:r>
            <a:r>
              <a:rPr lang="de-CH" dirty="0" err="1" smtClean="0"/>
              <a:t>Terminology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terminology</a:t>
            </a:r>
            <a:r>
              <a:rPr lang="de-CH" i="1" dirty="0"/>
              <a:t> </a:t>
            </a:r>
            <a:r>
              <a:rPr lang="de-CH" i="1" dirty="0" err="1"/>
              <a:t>stays</a:t>
            </a:r>
            <a:r>
              <a:rPr lang="de-CH" i="1" dirty="0"/>
              <a:t> </a:t>
            </a:r>
            <a:r>
              <a:rPr lang="de-CH" i="1" dirty="0" err="1"/>
              <a:t>more</a:t>
            </a:r>
            <a:r>
              <a:rPr lang="de-CH" i="1" dirty="0"/>
              <a:t> </a:t>
            </a:r>
            <a:r>
              <a:rPr lang="de-CH" i="1" dirty="0" err="1"/>
              <a:t>or</a:t>
            </a:r>
            <a:r>
              <a:rPr lang="de-CH" i="1" dirty="0"/>
              <a:t> </a:t>
            </a:r>
            <a:r>
              <a:rPr lang="de-CH" i="1" dirty="0" err="1"/>
              <a:t>less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 smtClean="0"/>
              <a:t>same</a:t>
            </a:r>
            <a:r>
              <a:rPr lang="de-CH" i="1" dirty="0" smtClean="0"/>
              <a:t>: Job, Step, </a:t>
            </a:r>
            <a:r>
              <a:rPr lang="de-CH" i="1" dirty="0" err="1" smtClean="0"/>
              <a:t>Chunk</a:t>
            </a:r>
            <a:r>
              <a:rPr lang="de-CH" i="1" dirty="0" smtClean="0"/>
              <a:t>, Item, </a:t>
            </a:r>
            <a:r>
              <a:rPr lang="de-CH" i="1" dirty="0" err="1" smtClean="0"/>
              <a:t>ItemProcessor</a:t>
            </a:r>
            <a:r>
              <a:rPr lang="de-CH" i="1" dirty="0" smtClean="0"/>
              <a:t>, </a:t>
            </a:r>
            <a:r>
              <a:rPr lang="de-CH" i="1" dirty="0" err="1" smtClean="0"/>
              <a:t>JobInstance</a:t>
            </a:r>
            <a:r>
              <a:rPr lang="de-CH" i="1" dirty="0" smtClean="0"/>
              <a:t>, </a:t>
            </a:r>
            <a:r>
              <a:rPr lang="de-CH" i="1" dirty="0" err="1" smtClean="0"/>
              <a:t>JobExecution</a:t>
            </a:r>
            <a:r>
              <a:rPr lang="de-CH" i="1" dirty="0"/>
              <a:t>.</a:t>
            </a:r>
            <a:r>
              <a:rPr lang="de-CH" i="1" dirty="0" smtClean="0"/>
              <a:t> </a:t>
            </a:r>
          </a:p>
          <a:p>
            <a:pPr>
              <a:buNone/>
            </a:pPr>
            <a:endParaRPr lang="de-CH" i="1" dirty="0"/>
          </a:p>
          <a:p>
            <a:pPr>
              <a:buNone/>
            </a:pP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/>
              <a:t>differences</a:t>
            </a:r>
            <a:r>
              <a:rPr lang="de-CH" i="1" dirty="0"/>
              <a:t> </a:t>
            </a:r>
            <a:r>
              <a:rPr lang="de-CH" i="1" dirty="0" err="1" smtClean="0"/>
              <a:t>are</a:t>
            </a:r>
            <a:r>
              <a:rPr lang="de-CH" i="1" dirty="0" smtClean="0"/>
              <a:t> </a:t>
            </a:r>
            <a:r>
              <a:rPr lang="de-CH" i="1" dirty="0" err="1" smtClean="0"/>
              <a:t>summarized</a:t>
            </a:r>
            <a:r>
              <a:rPr lang="de-CH" i="1" dirty="0" smtClean="0"/>
              <a:t> </a:t>
            </a:r>
            <a:r>
              <a:rPr lang="de-CH" i="1" dirty="0"/>
              <a:t>as </a:t>
            </a:r>
            <a:r>
              <a:rPr lang="de-CH" i="1" dirty="0" err="1"/>
              <a:t>follows</a:t>
            </a:r>
            <a:r>
              <a:rPr lang="de-CH" i="1" dirty="0" smtClean="0"/>
              <a:t>: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31</a:t>
            </a:fld>
            <a:endParaRPr lang="de-DE" dirty="0"/>
          </a:p>
        </p:txBody>
      </p:sp>
      <p:graphicFrame>
        <p:nvGraphicFramePr>
          <p:cNvPr id="9" name="Inhaltsplatzhalter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18871905"/>
              </p:ext>
            </p:extLst>
          </p:nvPr>
        </p:nvGraphicFramePr>
        <p:xfrm>
          <a:off x="312738" y="3025521"/>
          <a:ext cx="8440737" cy="2390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3312"/>
                <a:gridCol w="2171700"/>
                <a:gridCol w="3895725"/>
              </a:tblGrid>
              <a:tr h="338582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Spring</a:t>
                      </a:r>
                      <a:r>
                        <a:rPr lang="de-DE" sz="1400" b="1" baseline="0" dirty="0" smtClean="0"/>
                        <a:t> Batch</a:t>
                      </a:r>
                      <a:endParaRPr lang="de-DE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JSR 352</a:t>
                      </a:r>
                      <a:endParaRPr lang="de-DE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Comments</a:t>
                      </a:r>
                      <a:endParaRPr lang="de-DE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8582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Tasklet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Batchlet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1904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ItemReader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ItemReader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JSR-352‘s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ItemReader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includes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Spring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Batchs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capabilities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1904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ItemWriter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ItemWriter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JSR-352‘s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ItemReader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includes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Spring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Batchs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ItemStream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capabilities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8582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JobExecutionListener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JobListener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8582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StepExecutionListener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StepListener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ontent Placeholder 8"/>
          <p:cNvSpPr txBox="1">
            <a:spLocks/>
          </p:cNvSpPr>
          <p:nvPr/>
        </p:nvSpPr>
        <p:spPr bwMode="gray">
          <a:xfrm>
            <a:off x="355600" y="1409701"/>
            <a:ext cx="8436702" cy="43529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endParaRPr kumimoji="0" lang="de-CH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+mj-lt"/>
              <a:buNone/>
              <a:tabLst/>
              <a:defRPr/>
            </a:pP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27063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360000" y="1409701"/>
            <a:ext cx="8432302" cy="4352924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CH" dirty="0" err="1" smtClean="0"/>
              <a:t>Deployment</a:t>
            </a:r>
            <a:r>
              <a:rPr lang="de-CH" dirty="0" smtClean="0"/>
              <a:t> as a Web Archive</a:t>
            </a:r>
          </a:p>
          <a:p>
            <a:pPr lvl="1">
              <a:buFont typeface="Arial" pitchFamily="34" charset="0"/>
              <a:buChar char="•"/>
            </a:pPr>
            <a:endParaRPr lang="de-CH" dirty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de-CH" dirty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de-CH" dirty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r>
              <a:rPr lang="de-CH" dirty="0" err="1"/>
              <a:t>Deploy</a:t>
            </a:r>
            <a:r>
              <a:rPr lang="de-CH" dirty="0"/>
              <a:t> to JEE 7 </a:t>
            </a:r>
            <a:r>
              <a:rPr lang="de-CH" dirty="0" err="1"/>
              <a:t>compliant</a:t>
            </a:r>
            <a:r>
              <a:rPr lang="de-CH" dirty="0"/>
              <a:t> (</a:t>
            </a:r>
            <a:r>
              <a:rPr lang="de-CH" dirty="0" err="1"/>
              <a:t>e.g</a:t>
            </a:r>
            <a:r>
              <a:rPr lang="de-CH" dirty="0"/>
              <a:t>. </a:t>
            </a:r>
            <a:r>
              <a:rPr lang="de-CH" dirty="0" err="1"/>
              <a:t>Glassfish</a:t>
            </a:r>
            <a:r>
              <a:rPr lang="de-CH" dirty="0"/>
              <a:t> 4)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server</a:t>
            </a:r>
            <a:endParaRPr lang="de-CH" dirty="0"/>
          </a:p>
          <a:p>
            <a:pPr lvl="1">
              <a:buNone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de-CH" dirty="0"/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7363"/>
            <a:ext cx="4000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JSR-352: </a:t>
            </a:r>
            <a:r>
              <a:rPr lang="de-CH" dirty="0" err="1" smtClean="0"/>
              <a:t>Create</a:t>
            </a:r>
            <a:r>
              <a:rPr lang="de-CH" dirty="0" smtClean="0"/>
              <a:t> and </a:t>
            </a:r>
            <a:r>
              <a:rPr lang="de-CH" dirty="0" err="1" smtClean="0"/>
              <a:t>deploy</a:t>
            </a:r>
            <a:r>
              <a:rPr lang="de-CH" dirty="0" smtClean="0"/>
              <a:t> a </a:t>
            </a:r>
            <a:r>
              <a:rPr lang="de-CH" dirty="0" err="1" smtClean="0"/>
              <a:t>Batch</a:t>
            </a:r>
            <a:r>
              <a:rPr lang="de-CH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JSR-352: </a:t>
            </a:r>
            <a:r>
              <a:rPr lang="de-CH" dirty="0" err="1" smtClean="0"/>
              <a:t>Create</a:t>
            </a:r>
            <a:r>
              <a:rPr lang="de-CH" dirty="0" smtClean="0"/>
              <a:t> and </a:t>
            </a:r>
            <a:r>
              <a:rPr lang="de-CH" dirty="0" err="1" smtClean="0"/>
              <a:t>deploy</a:t>
            </a:r>
            <a:r>
              <a:rPr lang="de-CH" dirty="0" smtClean="0"/>
              <a:t> a </a:t>
            </a:r>
            <a:r>
              <a:rPr lang="de-CH" dirty="0" err="1" smtClean="0"/>
              <a:t>Batch</a:t>
            </a:r>
            <a:r>
              <a:rPr lang="de-CH" dirty="0" smtClean="0"/>
              <a:t> Job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215902" y="911819"/>
            <a:ext cx="8746834" cy="5109091"/>
          </a:xfrm>
          <a:prstGeom prst="rect">
            <a:avLst/>
          </a:prstGeom>
          <a:ln w="952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HelloWorldBatchlet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Batchlet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@Inject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JobContext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jobContext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@Inject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StepContext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stepContext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String process() throws Exception {</a:t>
            </a:r>
          </a:p>
          <a:p>
            <a:r>
              <a:rPr lang="de-CH" sz="1600" b="1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"SUCCESS";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void stop() throws Exception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JSR-352: </a:t>
            </a:r>
            <a:r>
              <a:rPr lang="de-CH" dirty="0" err="1" smtClean="0"/>
              <a:t>Create</a:t>
            </a:r>
            <a:r>
              <a:rPr lang="de-CH" dirty="0" smtClean="0"/>
              <a:t> and </a:t>
            </a:r>
            <a:r>
              <a:rPr lang="de-CH" dirty="0" err="1" smtClean="0"/>
              <a:t>deploy</a:t>
            </a:r>
            <a:r>
              <a:rPr lang="de-CH" dirty="0" smtClean="0"/>
              <a:t> a </a:t>
            </a:r>
            <a:r>
              <a:rPr lang="de-CH" dirty="0" err="1" smtClean="0"/>
              <a:t>Batch</a:t>
            </a:r>
            <a:r>
              <a:rPr lang="de-CH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25716" y="914994"/>
            <a:ext cx="8746834" cy="5109091"/>
          </a:xfrm>
          <a:prstGeom prst="rect">
            <a:avLst/>
          </a:prstGeom>
          <a:ln w="952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@Stateless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BatchExecutionBean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public 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submitJob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JobOperator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operator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BatchRuntime.getJobOperator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Properties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properties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new Properties();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operator.start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("load-job-jsr352", properties);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de-CH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JSR-352: </a:t>
            </a:r>
            <a:r>
              <a:rPr lang="de-CH" dirty="0" err="1" smtClean="0"/>
              <a:t>Create</a:t>
            </a:r>
            <a:r>
              <a:rPr lang="de-CH" dirty="0" smtClean="0"/>
              <a:t> and </a:t>
            </a:r>
            <a:r>
              <a:rPr lang="de-CH" dirty="0" err="1" smtClean="0"/>
              <a:t>deploy</a:t>
            </a:r>
            <a:r>
              <a:rPr lang="de-CH" dirty="0" smtClean="0"/>
              <a:t> a </a:t>
            </a:r>
            <a:r>
              <a:rPr lang="de-CH" dirty="0" err="1" smtClean="0"/>
              <a:t>Batch</a:t>
            </a:r>
            <a:r>
              <a:rPr lang="de-CH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25716" y="914994"/>
            <a:ext cx="8746834" cy="5109091"/>
          </a:xfrm>
          <a:prstGeom prst="rect">
            <a:avLst/>
          </a:prstGeom>
          <a:ln w="952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&lt;?xml version=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"1.0" encoding="UTF-8"?&gt;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&lt;job id=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"load-job"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="http://xmlns.jcp.org/xml/ns/javaee" version="1.0"&gt;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&lt;step id=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batchlet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-step"&gt;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batchlet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ref=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com.trivadis.batch.HelloWorldBatchlet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&lt;/step&gt;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&lt;/job&gt;</a:t>
            </a:r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CH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JSR-352: </a:t>
            </a:r>
            <a:r>
              <a:rPr lang="de-CH" dirty="0" err="1" smtClean="0"/>
              <a:t>Overview</a:t>
            </a:r>
            <a:r>
              <a:rPr lang="de-CH" dirty="0" smtClean="0"/>
              <a:t> of job </a:t>
            </a:r>
            <a:r>
              <a:rPr lang="de-CH" dirty="0" err="1" smtClean="0"/>
              <a:t>executions</a:t>
            </a:r>
            <a:r>
              <a:rPr lang="de-CH" dirty="0" smtClean="0"/>
              <a:t> in </a:t>
            </a:r>
            <a:r>
              <a:rPr lang="de-CH" dirty="0" err="1" smtClean="0"/>
              <a:t>Glassfish</a:t>
            </a:r>
            <a:r>
              <a:rPr lang="de-CH" dirty="0" smtClean="0"/>
              <a:t> 4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36</a:t>
            </a:fld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706" y="1323975"/>
            <a:ext cx="7543193" cy="457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9832" y="1800225"/>
            <a:ext cx="1381256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ular Callout 20"/>
          <p:cNvSpPr/>
          <p:nvPr/>
        </p:nvSpPr>
        <p:spPr>
          <a:xfrm>
            <a:off x="6343941" y="2811029"/>
            <a:ext cx="1638010" cy="598921"/>
          </a:xfrm>
          <a:prstGeom prst="wedgeRectCallout">
            <a:avLst>
              <a:gd name="adj1" fmla="val 51285"/>
              <a:gd name="adj2" fmla="val -13789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err="1" smtClean="0">
                <a:solidFill>
                  <a:schemeClr val="accent2"/>
                </a:solidFill>
              </a:rPr>
              <a:t>look</a:t>
            </a:r>
            <a:r>
              <a:rPr lang="de-CH" sz="1600" b="1" dirty="0" smtClean="0">
                <a:solidFill>
                  <a:schemeClr val="accent2"/>
                </a:solidFill>
              </a:rPr>
              <a:t> at </a:t>
            </a:r>
            <a:r>
              <a:rPr lang="de-CH" sz="1600" b="1" dirty="0" err="1" smtClean="0">
                <a:solidFill>
                  <a:schemeClr val="accent2"/>
                </a:solidFill>
              </a:rPr>
              <a:t>this</a:t>
            </a:r>
            <a:r>
              <a:rPr lang="de-CH" sz="1600" b="1" dirty="0" smtClean="0">
                <a:solidFill>
                  <a:schemeClr val="accent2"/>
                </a:solidFill>
              </a:rPr>
              <a:t>!</a:t>
            </a:r>
            <a:endParaRPr lang="en-US" sz="1600" b="1" dirty="0" err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Java </a:t>
            </a:r>
            <a:r>
              <a:rPr lang="de-CH" dirty="0" err="1" smtClean="0"/>
              <a:t>Platform</a:t>
            </a:r>
            <a:r>
              <a:rPr lang="de-CH" dirty="0" smtClean="0"/>
              <a:t> (JSR-352)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37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1950" y="1101725"/>
          <a:ext cx="8420100" cy="212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0"/>
                <a:gridCol w="5010150"/>
              </a:tblGrid>
              <a:tr h="353483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Request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JSR-352 (Version 1.0)</a:t>
                      </a: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Reference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JBatch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https://java.net/projects/jbatch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API: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interfaces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~30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API: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classes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~25 (~11</a:t>
                      </a:r>
                      <a:r>
                        <a:rPr lang="de-DE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Exceptions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Lead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Chris Vignola (IBM)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7644245" y="1525154"/>
            <a:ext cx="1442605" cy="637021"/>
          </a:xfrm>
          <a:prstGeom prst="wedgeRectCallout">
            <a:avLst>
              <a:gd name="adj1" fmla="val -69531"/>
              <a:gd name="adj2" fmla="val 22449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accent2"/>
                </a:solidFill>
              </a:rPr>
              <a:t>part</a:t>
            </a:r>
            <a:r>
              <a:rPr lang="de-CH" sz="1400" dirty="0" smtClean="0">
                <a:solidFill>
                  <a:schemeClr val="accent2"/>
                </a:solidFill>
              </a:rPr>
              <a:t> of  </a:t>
            </a:r>
            <a:r>
              <a:rPr lang="de-CH" sz="1400" dirty="0" err="1" smtClean="0">
                <a:solidFill>
                  <a:schemeClr val="accent2"/>
                </a:solidFill>
              </a:rPr>
              <a:t>Glassfish</a:t>
            </a:r>
            <a:r>
              <a:rPr lang="de-CH" sz="1400" dirty="0" smtClean="0">
                <a:solidFill>
                  <a:schemeClr val="accent2"/>
                </a:solidFill>
              </a:rPr>
              <a:t> 4.0</a:t>
            </a:r>
            <a:endParaRPr lang="en-US" sz="1400" dirty="0" err="1" smtClean="0">
              <a:solidFill>
                <a:schemeClr val="accent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7013405"/>
              </p:ext>
            </p:extLst>
          </p:nvPr>
        </p:nvGraphicFramePr>
        <p:xfrm>
          <a:off x="361949" y="3689350"/>
          <a:ext cx="8439150" cy="176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917"/>
                <a:gridCol w="2847011"/>
                <a:gridCol w="3148222"/>
              </a:tblGrid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bg1"/>
                          </a:solidFill>
                        </a:rPr>
                        <a:t>Support</a:t>
                      </a:r>
                      <a:endParaRPr lang="de-DE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bg1"/>
                          </a:solidFill>
                        </a:rPr>
                        <a:t>Spring Batch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bg1"/>
                          </a:solidFill>
                        </a:rPr>
                        <a:t>JSR-352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reading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Database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reading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available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Yes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(Spring Batch Admin)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executions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so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far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Scheduling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38</a:t>
            </a:fld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1950" y="1101725"/>
          <a:ext cx="8420100" cy="247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/>
                <a:gridCol w="3829050"/>
              </a:tblGrid>
              <a:tr h="353483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jobs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&gt; 800 (per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baseline="0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loads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 8 (per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migrations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 15 (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since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june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items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per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migration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 300 000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Items per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second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threaded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~30*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Items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per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second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 (5 </a:t>
                      </a:r>
                      <a:r>
                        <a:rPr lang="de-DE" sz="1400" b="1" baseline="0" dirty="0" err="1" smtClean="0">
                          <a:solidFill>
                            <a:schemeClr val="tx1"/>
                          </a:solidFill>
                        </a:rPr>
                        <a:t>threads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~150*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81750" y="3568574"/>
            <a:ext cx="23956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i="1" dirty="0" smtClean="0"/>
              <a:t>* in case of low error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 bwMode="auto">
          <a:xfrm>
            <a:off x="681925" y="1409700"/>
            <a:ext cx="3454400" cy="553998"/>
          </a:xfrm>
        </p:spPr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 smtClean="0"/>
              <a:t>Date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Title of Presentation  Insert  Header &amp; Footer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0114" y="352426"/>
            <a:ext cx="4082289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386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Job/</a:t>
            </a:r>
            <a:r>
              <a:rPr lang="de-DE" dirty="0" err="1" smtClean="0"/>
              <a:t>Step</a:t>
            </a:r>
            <a:r>
              <a:rPr lang="de-DE" dirty="0" smtClean="0"/>
              <a:t> Stereotypes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658858" y="1233723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658858" y="24402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Instance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1658858" y="36467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Job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Gerade Verbindung mit Pfeil 2"/>
          <p:cNvCxnSpPr>
            <a:stCxn id="8" idx="2"/>
            <a:endCxn id="9" idx="0"/>
          </p:cNvCxnSpPr>
          <p:nvPr/>
        </p:nvCxnSpPr>
        <p:spPr>
          <a:xfrm>
            <a:off x="2741990" y="1898960"/>
            <a:ext cx="0" cy="541263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2"/>
            <a:endCxn id="10" idx="0"/>
          </p:cNvCxnSpPr>
          <p:nvPr/>
        </p:nvCxnSpPr>
        <p:spPr>
          <a:xfrm>
            <a:off x="2741990" y="3105460"/>
            <a:ext cx="0" cy="5412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5052179" y="1233723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052179" y="36467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135310" y="1898960"/>
            <a:ext cx="0" cy="17477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8" idx="2"/>
            <a:endCxn id="9" idx="0"/>
          </p:cNvCxnSpPr>
          <p:nvPr/>
        </p:nvCxnSpPr>
        <p:spPr>
          <a:xfrm>
            <a:off x="2741990" y="1898960"/>
            <a:ext cx="0" cy="5412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  <a:endCxn id="13" idx="1"/>
          </p:cNvCxnSpPr>
          <p:nvPr/>
        </p:nvCxnSpPr>
        <p:spPr>
          <a:xfrm>
            <a:off x="3825121" y="1566342"/>
            <a:ext cx="1227058" cy="0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0" idx="3"/>
            <a:endCxn id="14" idx="1"/>
          </p:cNvCxnSpPr>
          <p:nvPr/>
        </p:nvCxnSpPr>
        <p:spPr>
          <a:xfrm>
            <a:off x="3825121" y="3979342"/>
            <a:ext cx="1227058" cy="0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833560" y="12446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179760" y="33401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833560" y="37084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819400" y="33401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819400" y="2146300"/>
            <a:ext cx="241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dirty="0"/>
              <a:t>*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1658858" y="48913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Job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052179" y="4891323"/>
            <a:ext cx="2166263" cy="665237"/>
          </a:xfrm>
          <a:prstGeom prst="roundRect">
            <a:avLst/>
          </a:prstGeom>
          <a:solidFill>
            <a:srgbClr val="FEEA97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Gerade Verbindung mit Pfeil 30"/>
          <p:cNvCxnSpPr>
            <a:stCxn id="10" idx="2"/>
            <a:endCxn id="28" idx="0"/>
          </p:cNvCxnSpPr>
          <p:nvPr/>
        </p:nvCxnSpPr>
        <p:spPr>
          <a:xfrm>
            <a:off x="2741990" y="4311960"/>
            <a:ext cx="0" cy="5793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6135310" y="4311960"/>
            <a:ext cx="0" cy="541263"/>
          </a:xfrm>
          <a:prstGeom prst="straightConnector1">
            <a:avLst/>
          </a:prstGeom>
          <a:ln>
            <a:solidFill>
              <a:srgbClr val="FFC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684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681925" y="1409700"/>
            <a:ext cx="3454400" cy="553998"/>
          </a:xfrm>
        </p:spPr>
        <p:txBody>
          <a:bodyPr/>
          <a:lstStyle/>
          <a:p>
            <a:r>
              <a:rPr lang="de-DE" dirty="0" smtClean="0"/>
              <a:t>THANK YOU.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tabLst>
                <a:tab pos="355600" algn="l"/>
              </a:tabLst>
            </a:pPr>
            <a:r>
              <a:rPr lang="de-DE" sz="1400" dirty="0" smtClean="0"/>
              <a:t>Trivadis AG</a:t>
            </a:r>
          </a:p>
          <a:p>
            <a:pPr>
              <a:tabLst>
                <a:tab pos="355600" algn="l"/>
              </a:tabLst>
            </a:pPr>
            <a:r>
              <a:rPr lang="de-DE" sz="1400" dirty="0" smtClean="0"/>
              <a:t>Europa-</a:t>
            </a:r>
            <a:r>
              <a:rPr lang="de-DE" sz="1400" dirty="0" err="1" smtClean="0"/>
              <a:t>Strasse</a:t>
            </a:r>
            <a:r>
              <a:rPr lang="de-DE" sz="1400" dirty="0" smtClean="0"/>
              <a:t> 5	</a:t>
            </a:r>
            <a:br>
              <a:rPr lang="de-DE" sz="1400" dirty="0" smtClean="0"/>
            </a:br>
            <a:r>
              <a:rPr lang="de-DE" sz="1400" dirty="0" smtClean="0"/>
              <a:t>8152 Glattbrugg</a:t>
            </a:r>
          </a:p>
          <a:p>
            <a:pPr>
              <a:tabLst>
                <a:tab pos="355600" algn="l"/>
              </a:tabLst>
            </a:pPr>
            <a:endParaRPr lang="de-DE" sz="1400" dirty="0" smtClean="0"/>
          </a:p>
          <a:p>
            <a:pPr>
              <a:tabLst>
                <a:tab pos="355600" algn="l"/>
              </a:tabLst>
            </a:pPr>
            <a:r>
              <a:rPr lang="de-DE" sz="1400" dirty="0" smtClean="0"/>
              <a:t>michael.beer@trivadis.com</a:t>
            </a:r>
            <a:br>
              <a:rPr lang="de-DE" sz="1400" dirty="0" smtClean="0"/>
            </a:br>
            <a:r>
              <a:rPr lang="de-DE" sz="1400" dirty="0" smtClean="0"/>
              <a:t>raffael.schmid@trivadis.com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334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List of </a:t>
            </a:r>
            <a:r>
              <a:rPr lang="de-CH" dirty="0" err="1" smtClean="0"/>
              <a:t>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September 27th,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Spring Batch - Field Report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2F4053-748B-4764-AB34-5C5A7EC969BB}" type="slidenum">
              <a:rPr lang="de-DE" smtClean="0"/>
              <a:pPr/>
              <a:t>41</a:t>
            </a:fld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1950" y="1416050"/>
          <a:ext cx="8420100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9950"/>
                <a:gridCol w="5010150"/>
              </a:tblGrid>
              <a:tr h="353483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Tutorial</a:t>
                      </a: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Create Batch Application 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on JSR-352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http://www.planetjones.co.uk/blog/25-05-2013/introducing-jsr-352-java-batch-ee-7</a:t>
                      </a:r>
                    </a:p>
                  </a:txBody>
                  <a:tcPr anchor="ctr"/>
                </a:tc>
              </a:tr>
              <a:tr h="353483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Similarities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differences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: Spring Batch vs. JSR-352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http://blog.codecentric.de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Meta-Data Schema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361188" y="1536102"/>
            <a:ext cx="2180042" cy="689429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STEP EXECUTION</a:t>
            </a: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64060" y="3144763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STEP EXECUTION</a:t>
            </a:r>
          </a:p>
        </p:txBody>
      </p:sp>
      <p:cxnSp>
        <p:nvCxnSpPr>
          <p:cNvPr id="11" name="Gerade Verbindung 10"/>
          <p:cNvCxnSpPr>
            <a:stCxn id="8" idx="2"/>
            <a:endCxn id="9" idx="0"/>
          </p:cNvCxnSpPr>
          <p:nvPr/>
        </p:nvCxnSpPr>
        <p:spPr>
          <a:xfrm flipH="1">
            <a:off x="1447192" y="2225531"/>
            <a:ext cx="4017" cy="9192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67701" y="3153229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EXECUTION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474958" y="1538523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INSTANCE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471330" y="4816315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EXECUTION</a:t>
            </a: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6514484" y="1541538"/>
            <a:ext cx="2166263" cy="66523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PARAMETER</a:t>
            </a:r>
          </a:p>
        </p:txBody>
      </p:sp>
      <p:cxnSp>
        <p:nvCxnSpPr>
          <p:cNvPr id="38" name="Gerade Verbindung 37"/>
          <p:cNvCxnSpPr>
            <a:stCxn id="28" idx="2"/>
            <a:endCxn id="27" idx="0"/>
          </p:cNvCxnSpPr>
          <p:nvPr/>
        </p:nvCxnSpPr>
        <p:spPr>
          <a:xfrm flipH="1">
            <a:off x="4550833" y="2203760"/>
            <a:ext cx="7257" cy="9494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2"/>
            <a:endCxn id="29" idx="0"/>
          </p:cNvCxnSpPr>
          <p:nvPr/>
        </p:nvCxnSpPr>
        <p:spPr>
          <a:xfrm>
            <a:off x="4550833" y="3818466"/>
            <a:ext cx="3629" cy="99784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30" idx="1"/>
            <a:endCxn id="28" idx="3"/>
          </p:cNvCxnSpPr>
          <p:nvPr/>
        </p:nvCxnSpPr>
        <p:spPr>
          <a:xfrm flipH="1" flipV="1">
            <a:off x="5641221" y="1871142"/>
            <a:ext cx="873263" cy="301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27" idx="1"/>
            <a:endCxn id="9" idx="3"/>
          </p:cNvCxnSpPr>
          <p:nvPr/>
        </p:nvCxnSpPr>
        <p:spPr>
          <a:xfrm flipH="1" flipV="1">
            <a:off x="2530323" y="3477382"/>
            <a:ext cx="937378" cy="846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4426851" y="223761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584103" y="292220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err="1" smtClean="0">
                <a:solidFill>
                  <a:srgbClr val="C2C2C2"/>
                </a:solidFill>
              </a:rPr>
              <a:t>n</a:t>
            </a:r>
            <a:endParaRPr lang="de-DE" sz="1200" b="1" dirty="0" smtClean="0">
              <a:solidFill>
                <a:srgbClr val="C2C2C2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306891" y="223761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353709" y="325361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4433202" y="384416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5671458" y="1898961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2545746" y="345560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err="1" smtClean="0">
                <a:solidFill>
                  <a:srgbClr val="C2C2C2"/>
                </a:solidFill>
              </a:rPr>
              <a:t>n</a:t>
            </a:r>
            <a:endParaRPr lang="de-DE" sz="1200" b="1" dirty="0" smtClean="0">
              <a:solidFill>
                <a:srgbClr val="C2C2C2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4590453" y="459225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err="1">
                <a:solidFill>
                  <a:srgbClr val="C2C2C2"/>
                </a:solidFill>
              </a:rPr>
              <a:t>1</a:t>
            </a:r>
            <a:endParaRPr lang="de-DE" sz="1200" b="1" dirty="0" smtClean="0">
              <a:solidFill>
                <a:srgbClr val="C2C2C2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6379029" y="1692417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err="1" smtClean="0">
                <a:solidFill>
                  <a:srgbClr val="C2C2C2"/>
                </a:solidFill>
              </a:rPr>
              <a:t>n</a:t>
            </a:r>
            <a:endParaRPr lang="de-DE" sz="1200" b="1" dirty="0" smtClean="0">
              <a:solidFill>
                <a:srgbClr val="C2C2C2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1493159" y="2917068"/>
            <a:ext cx="1209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 smtClean="0">
                <a:solidFill>
                  <a:srgbClr val="C2C2C2"/>
                </a:solidFill>
              </a:rPr>
              <a:t>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6113" y="4136893"/>
            <a:ext cx="1766887" cy="132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Cloud Callout 33"/>
          <p:cNvSpPr/>
          <p:nvPr/>
        </p:nvSpPr>
        <p:spPr>
          <a:xfrm>
            <a:off x="6086474" y="2771775"/>
            <a:ext cx="1628775" cy="1047750"/>
          </a:xfrm>
          <a:prstGeom prst="cloudCallout">
            <a:avLst>
              <a:gd name="adj1" fmla="val 56310"/>
              <a:gd name="adj2" fmla="val 7340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FF0000"/>
                </a:solidFill>
              </a:rPr>
              <a:t>serialized</a:t>
            </a:r>
            <a:r>
              <a:rPr lang="de-CH" sz="1400" dirty="0" smtClean="0">
                <a:solidFill>
                  <a:srgbClr val="FF0000"/>
                </a:solidFill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</a:rPr>
              <a:t>context</a:t>
            </a:r>
            <a:endParaRPr lang="en-US" sz="1400" dirty="0" err="1" smtClean="0">
              <a:solidFill>
                <a:srgbClr val="FF0000"/>
              </a:solidFill>
            </a:endParaRPr>
          </a:p>
        </p:txBody>
      </p:sp>
      <p:sp>
        <p:nvSpPr>
          <p:cNvPr id="35" name="Cloud Callout 34"/>
          <p:cNvSpPr/>
          <p:nvPr/>
        </p:nvSpPr>
        <p:spPr>
          <a:xfrm>
            <a:off x="7581899" y="2952750"/>
            <a:ext cx="1409701" cy="590550"/>
          </a:xfrm>
          <a:prstGeom prst="cloudCallout">
            <a:avLst>
              <a:gd name="adj1" fmla="val -24194"/>
              <a:gd name="adj2" fmla="val 11862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FF0000"/>
                </a:solidFill>
              </a:rPr>
              <a:t>cleanup</a:t>
            </a:r>
            <a:endParaRPr lang="en-US" sz="1400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67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Job/</a:t>
            </a:r>
            <a:r>
              <a:rPr lang="de-DE" dirty="0" err="1" smtClean="0"/>
              <a:t>Step</a:t>
            </a:r>
            <a:r>
              <a:rPr lang="de-DE" dirty="0" smtClean="0"/>
              <a:t>/</a:t>
            </a:r>
            <a:r>
              <a:rPr lang="de-DE" dirty="0" err="1" smtClean="0"/>
              <a:t>Tasklet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5600" y="1257300"/>
            <a:ext cx="8420100" cy="47089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job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job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restartable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 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validator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ref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validator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partition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step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partitionerStep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partitioner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partitioner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decision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decision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decider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decider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next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>
                <a:solidFill>
                  <a:srgbClr val="660066"/>
                </a:solidFill>
                <a:latin typeface="Courier New"/>
                <a:cs typeface="Courier New"/>
              </a:rPr>
              <a:t>on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to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nextStep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&lt;end </a:t>
            </a:r>
            <a:r>
              <a:rPr lang="de-DE" sz="1400" dirty="0">
                <a:solidFill>
                  <a:srgbClr val="660066"/>
                </a:solidFill>
                <a:latin typeface="Courier New"/>
                <a:cs typeface="Courier New"/>
              </a:rPr>
              <a:t>on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>
                <a:solidFill>
                  <a:srgbClr val="0000FF"/>
                </a:solidFill>
                <a:latin typeface="Courier New"/>
                <a:cs typeface="Courier New"/>
              </a:rPr>
              <a:t>FAILED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decision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job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partitionerStep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tasklet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>
                <a:solidFill>
                  <a:srgbClr val="660066"/>
                </a:solidFill>
                <a:latin typeface="Courier New"/>
                <a:cs typeface="Courier New"/>
              </a:rPr>
              <a:t>transaction-manager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transactionManager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chunk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reader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</a:t>
            </a:r>
            <a:r>
              <a:rPr lang="de-DE" sz="1400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pagingItemreader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processor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processor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              			    </a:t>
            </a:r>
            <a:r>
              <a:rPr lang="de-DE" sz="1400" i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writer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writer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 </a:t>
            </a:r>
            <a:r>
              <a:rPr lang="de-DE" sz="1400" i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commit</a:t>
            </a:r>
            <a:r>
              <a:rPr lang="de-DE" sz="1400" i="1" dirty="0" err="1">
                <a:solidFill>
                  <a:srgbClr val="660066"/>
                </a:solidFill>
                <a:latin typeface="Courier New"/>
                <a:cs typeface="Courier New"/>
              </a:rPr>
              <a:t>-interval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i="1" dirty="0" smtClean="0">
                <a:solidFill>
                  <a:srgbClr val="0000FF"/>
                </a:solidFill>
                <a:latin typeface="Courier New"/>
                <a:cs typeface="Courier New"/>
              </a:rPr>
              <a:t>10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 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		    </a:t>
            </a:r>
            <a:r>
              <a:rPr lang="de-DE" sz="1400" i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skip-policy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=“</a:t>
            </a:r>
            <a:r>
              <a:rPr lang="de-DE" sz="1400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skipPolicy</a:t>
            </a:r>
            <a:r>
              <a:rPr lang="de-DE" sz="1400" i="1" dirty="0" smtClean="0">
                <a:solidFill>
                  <a:srgbClr val="008000"/>
                </a:solidFill>
                <a:latin typeface="Courier New"/>
                <a:cs typeface="Courier New"/>
              </a:rPr>
              <a:t>“/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listeners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listener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660066"/>
                </a:solidFill>
                <a:latin typeface="Courier New"/>
                <a:cs typeface="Courier New"/>
              </a:rPr>
              <a:t>ref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i="1" dirty="0" err="1">
                <a:solidFill>
                  <a:srgbClr val="0000FF"/>
                </a:solidFill>
                <a:latin typeface="Courier New"/>
                <a:cs typeface="Courier New"/>
              </a:rPr>
              <a:t>listener</a:t>
            </a:r>
            <a:r>
              <a:rPr lang="de-DE" sz="1400" i="1" dirty="0">
                <a:solidFill>
                  <a:srgbClr val="008000"/>
                </a:solidFill>
                <a:latin typeface="Courier New"/>
                <a:cs typeface="Courier New"/>
              </a:rPr>
              <a:t>" 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	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listeners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tasklet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94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 smtClean="0"/>
              <a:t>Chunk</a:t>
            </a:r>
            <a:r>
              <a:rPr lang="de-DE" dirty="0" smtClean="0"/>
              <a:t> / Read / </a:t>
            </a:r>
            <a:r>
              <a:rPr lang="de-DE" dirty="0" err="1" smtClean="0"/>
              <a:t>Process</a:t>
            </a:r>
            <a:r>
              <a:rPr lang="de-DE" dirty="0" smtClean="0"/>
              <a:t> / Write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500" y="1308100"/>
            <a:ext cx="7747000" cy="42418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2500" y="5892800"/>
            <a:ext cx="7150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/>
              <a:t>(Source: http://</a:t>
            </a:r>
            <a:r>
              <a:rPr lang="de-CH" sz="1200" dirty="0" err="1"/>
              <a:t>docs.spring.io</a:t>
            </a:r>
            <a:r>
              <a:rPr lang="de-CH" sz="1200" dirty="0"/>
              <a:t>/spring-batch/</a:t>
            </a:r>
            <a:r>
              <a:rPr lang="de-CH" sz="1200" dirty="0" err="1"/>
              <a:t>reference</a:t>
            </a:r>
            <a:r>
              <a:rPr lang="de-CH" sz="1200" dirty="0"/>
              <a:t>/</a:t>
            </a:r>
            <a:r>
              <a:rPr lang="de-CH" sz="1200" dirty="0" err="1"/>
              <a:t>html</a:t>
            </a:r>
            <a:r>
              <a:rPr lang="de-CH" sz="1200" dirty="0"/>
              <a:t>/</a:t>
            </a:r>
            <a:r>
              <a:rPr lang="de-CH" sz="1200" dirty="0" err="1"/>
              <a:t>configureStep.html</a:t>
            </a:r>
            <a:r>
              <a:rPr lang="de-CH" sz="1200" dirty="0"/>
              <a:t>)</a:t>
            </a:r>
          </a:p>
        </p:txBody>
      </p:sp>
      <p:sp>
        <p:nvSpPr>
          <p:cNvPr id="3" name="Rechteck 2"/>
          <p:cNvSpPr/>
          <p:nvPr/>
        </p:nvSpPr>
        <p:spPr>
          <a:xfrm>
            <a:off x="1866901" y="2336799"/>
            <a:ext cx="209550" cy="2330451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dist"/>
            <a:r>
              <a:rPr lang="de-DE" sz="1400" dirty="0" err="1">
                <a:solidFill>
                  <a:schemeClr val="tx1"/>
                </a:solidFill>
              </a:rPr>
              <a:t>c</a:t>
            </a:r>
            <a:r>
              <a:rPr lang="de-DE" sz="1400" dirty="0" err="1" smtClean="0">
                <a:solidFill>
                  <a:schemeClr val="tx1"/>
                </a:solidFill>
              </a:rPr>
              <a:t>ommit-interval</a:t>
            </a:r>
            <a:r>
              <a:rPr lang="de-DE" sz="1400" dirty="0" smtClean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375400" y="4533900"/>
            <a:ext cx="24940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items.size</a:t>
            </a:r>
            <a:r>
              <a:rPr lang="de-DE" sz="1400" dirty="0" smtClean="0"/>
              <a:t>() == </a:t>
            </a:r>
            <a:r>
              <a:rPr lang="de-DE" sz="1400" dirty="0" err="1" smtClean="0"/>
              <a:t>commit-interval</a:t>
            </a:r>
            <a:endParaRPr lang="de-DE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2142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 err="1" smtClean="0"/>
              <a:t>Scalability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9796250"/>
              </p:ext>
            </p:extLst>
          </p:nvPr>
        </p:nvGraphicFramePr>
        <p:xfrm>
          <a:off x="690562" y="1625599"/>
          <a:ext cx="7627939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938"/>
                <a:gridCol w="1612900"/>
                <a:gridCol w="3975101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Typ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Local</a:t>
                      </a:r>
                      <a:r>
                        <a:rPr lang="de-DE" sz="1400" b="0" dirty="0" smtClean="0"/>
                        <a:t>/Remote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Description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Multi-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threaded</a:t>
                      </a: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multithreaded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TaskExecutor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Parallel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parallel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multithreading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Partitioning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Partitions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Remote Chunking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Distributed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remote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2925" y="3476625"/>
            <a:ext cx="7915275" cy="8191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95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9950" y="2028825"/>
            <a:ext cx="4343400" cy="40386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360000" y="339975"/>
            <a:ext cx="8432302" cy="369332"/>
          </a:xfrm>
        </p:spPr>
        <p:txBody>
          <a:bodyPr/>
          <a:lstStyle/>
          <a:p>
            <a:r>
              <a:rPr lang="de-DE" dirty="0"/>
              <a:t>Parallel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 err="1"/>
              <a:t>Steps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CH" smtClean="0"/>
              <a:t>September 27th, 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Spring Batch - Field Report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82F4053-748B-4764-AB34-5C5A7EC969B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5600" y="1244599"/>
            <a:ext cx="8420100" cy="47089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split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chemeClr val="accent6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split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“&gt;</a:t>
            </a:r>
            <a:endParaRPr lang="de-DE" sz="14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flow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dirty="0">
                <a:solidFill>
                  <a:srgbClr val="0000FF"/>
                </a:solidFill>
                <a:latin typeface="Courier New"/>
                <a:cs typeface="Courier New"/>
              </a:rPr>
              <a:t>splitStep1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“ </a:t>
            </a:r>
            <a:r>
              <a:rPr lang="de-DE" sz="1400" dirty="0" err="1" smtClean="0">
                <a:solidFill>
                  <a:srgbClr val="44266D"/>
                </a:solidFill>
                <a:latin typeface="Courier New"/>
                <a:cs typeface="Courier New"/>
              </a:rPr>
              <a:t>next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dirty="0">
                <a:solidFill>
                  <a:srgbClr val="0000FF"/>
                </a:solidFill>
                <a:latin typeface="Courier New"/>
                <a:cs typeface="Courier New"/>
              </a:rPr>
              <a:t>splitStep2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"/&gt;</a:t>
            </a:r>
          </a:p>
          <a:p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44266D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="</a:t>
            </a:r>
            <a:r>
              <a:rPr lang="de-DE" sz="1400" dirty="0">
                <a:solidFill>
                  <a:srgbClr val="0000FF"/>
                </a:solidFill>
                <a:latin typeface="Courier New"/>
                <a:cs typeface="Courier New"/>
              </a:rPr>
              <a:t>splitStep2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"/&gt;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flow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flow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	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e-DE" sz="1400" dirty="0" err="1">
                <a:solidFill>
                  <a:srgbClr val="44266D"/>
                </a:solidFill>
                <a:latin typeface="Courier New"/>
                <a:cs typeface="Courier New"/>
              </a:rPr>
              <a:t>id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=“</a:t>
            </a:r>
            <a:r>
              <a:rPr lang="de-DE" sz="1400" dirty="0" err="1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lang="de-DE" sz="1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tep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/&gt;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	 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flow</a:t>
            </a: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r>
              <a:rPr lang="de-DE" sz="1400" dirty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de-DE" sz="14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split</a:t>
            </a:r>
            <a:r>
              <a:rPr lang="de-DE" sz="1400" dirty="0" smtClean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tabLst>
                <a:tab pos="533400" algn="l"/>
                <a:tab pos="901700" algn="l"/>
                <a:tab pos="1257300" algn="l"/>
              </a:tabLst>
            </a:pPr>
            <a:endParaRPr lang="de-DE" sz="14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7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emplate_Basic_EN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PPTemplate_Basic_EN</Template>
  <TotalTime>588</TotalTime>
  <Words>1912</Words>
  <Application>Microsoft Office PowerPoint</Application>
  <PresentationFormat>On-screen Show (4:3)</PresentationFormat>
  <Paragraphs>646</Paragraphs>
  <Slides>41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PPTemplate_Basic_EN</vt:lpstr>
      <vt:lpstr>WELCOME</vt:lpstr>
      <vt:lpstr>AGENDA</vt:lpstr>
      <vt:lpstr>Roadmap</vt:lpstr>
      <vt:lpstr>Job/Step Stereotypes</vt:lpstr>
      <vt:lpstr>Meta-Data Schema</vt:lpstr>
      <vt:lpstr>Job/Step/Tasklet configuration</vt:lpstr>
      <vt:lpstr>Chunk / Read / Process / Write</vt:lpstr>
      <vt:lpstr>Scalability</vt:lpstr>
      <vt:lpstr>Parallel Steps </vt:lpstr>
      <vt:lpstr>Partitioning overview</vt:lpstr>
      <vt:lpstr>Partitioning detail</vt:lpstr>
      <vt:lpstr>Partitioning detail – Spring Batch Admin</vt:lpstr>
      <vt:lpstr>Transaction</vt:lpstr>
      <vt:lpstr>Performance skip all / chunk processing (2/2)</vt:lpstr>
      <vt:lpstr>Listener</vt:lpstr>
      <vt:lpstr>Skip/Retry/Restart – Bulletproof Job</vt:lpstr>
      <vt:lpstr>Test</vt:lpstr>
      <vt:lpstr>General Principles and Guidelines for Batch Architectures</vt:lpstr>
      <vt:lpstr>AGENDA</vt:lpstr>
      <vt:lpstr>Requirements to the execution environment</vt:lpstr>
      <vt:lpstr>Administrative User Interface</vt:lpstr>
      <vt:lpstr>Administrative User Interface</vt:lpstr>
      <vt:lpstr>Spring Batch Admin - Setup</vt:lpstr>
      <vt:lpstr>Trigger jobs periodically or out of database events</vt:lpstr>
      <vt:lpstr>Trigger jobs periodically or out of database events</vt:lpstr>
      <vt:lpstr>Control execution time of job (e.g. postpone)</vt:lpstr>
      <vt:lpstr>Disable job execution or set on hold</vt:lpstr>
      <vt:lpstr>Detailed execution log</vt:lpstr>
      <vt:lpstr>Gather diagnostic information (Explain Plan)</vt:lpstr>
      <vt:lpstr>AGENDA</vt:lpstr>
      <vt:lpstr>JSR-352: Terminology</vt:lpstr>
      <vt:lpstr>JSR-352: Create and deploy a Batch Job</vt:lpstr>
      <vt:lpstr>JSR-352: Create and deploy a Batch Job</vt:lpstr>
      <vt:lpstr>JSR-352: Create and deploy a Batch Job</vt:lpstr>
      <vt:lpstr>JSR-352: Create and deploy a Batch Job</vt:lpstr>
      <vt:lpstr>JSR-352: Overview of job executions in Glassfish 4</vt:lpstr>
      <vt:lpstr>Batch Applications for the Java Platform (JSR-352)</vt:lpstr>
      <vt:lpstr>Benchmarks</vt:lpstr>
      <vt:lpstr>Questions?</vt:lpstr>
      <vt:lpstr>THANK YOU.</vt:lpstr>
      <vt:lpstr>List of references</vt:lpstr>
    </vt:vector>
  </TitlesOfParts>
  <Company>Trivadis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Batch - Field Report</dc:title>
  <dc:creator>els</dc:creator>
  <cp:lastModifiedBy>els</cp:lastModifiedBy>
  <cp:revision>1402</cp:revision>
  <cp:lastPrinted>2011-06-06T08:45:27Z</cp:lastPrinted>
  <dcterms:created xsi:type="dcterms:W3CDTF">2013-09-18T08:31:19Z</dcterms:created>
  <dcterms:modified xsi:type="dcterms:W3CDTF">2013-09-29T14:07:13Z</dcterms:modified>
</cp:coreProperties>
</file>