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8B33-46E5-978D-74C4-68A1DA13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E52DF-E55B-6742-66B2-D0478244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9D27-12AC-C967-B168-6DB17AFD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92F7-5E2B-6E4F-0953-BCE277C7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FAD3-FA2A-CDC3-F599-56A033A2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521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10A7-590B-5A24-2C89-49FFD989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BE33-0C3E-EF66-BB4D-BC45882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DEE3F-8979-F692-6EB1-AD8BB723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4F35-8405-C7D6-073E-9F848792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081D-4144-44BB-AF62-FC659427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948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7D1DD-2154-6442-5583-180D6EEA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6673-3342-9CF0-AADD-897E06F2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FF277-8AEA-264C-EF25-226F5314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E690-D4FA-6F93-9333-33C2C801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8FFC-C783-E0E2-4602-9ADD0E76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76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FCB3-3B0F-48A1-A895-9DC89A1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F0CF-A005-18FE-35C2-F144F541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986E-1D5C-2428-1400-FC4BFCA9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3579-B42F-3329-E961-255A49D6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E35C-0B9C-F8E7-6D78-5741DAB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710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B984-C70C-6DB2-1495-9E00649C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60B86-5043-A309-92FA-F86CF903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1C9E-D75F-E8C9-326D-94F4344F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CD2E-29DB-E0C7-EBAF-3D4C9AA0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63E2-521A-AB8C-7B98-869F806D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285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6376-9C54-3FF8-61D3-907C2F56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414F-214D-13F5-C848-CE8683B09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C063-A293-46E3-0513-8DD7A7118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673AB-402F-6134-B18F-4566EDEC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40EF-AD0F-4FF9-A7CD-1A75D3D7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16C1-DCE6-5CA9-4E39-1FD167E9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405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E8EA-1578-2A8D-4B4F-C937C917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B39AD-17C8-9BD9-29FE-06A1D6A8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16B0-8C9A-EB66-A41C-0CB66ADE6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8DF88-B38F-4434-1B3D-EE1767C72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5BABF-5292-CA94-CF92-90DE34D20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09C67-9525-6D2A-BB05-0B8ECBF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A1DD0-EDED-CA1A-CFB8-B6115172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33BF-14ED-E875-8B79-7FBC9DC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85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766B-993C-2132-3A37-75559122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79652-AFAB-FC0F-1164-8932BEF9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4D2EF-4AB7-7284-A942-C7976241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D415-BE6E-2AE0-FD6D-0A03D1BC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41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D885D-8F3C-B401-277A-C19C0B8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184E1-1F80-0C16-3B8A-BE37BA3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1B54B-0904-A5B9-BBF5-CD3A262E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921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0D5C-2654-DCDA-92BE-82E41FEB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1982-116C-DF4F-82C8-1D5ED6CD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8078-850A-9A3B-7FFA-06CA785D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A58A-6EFC-2EB5-F2F4-306DC702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E267-8450-DE6C-F5D7-789C6A06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DFA39-0D98-AEF8-4853-11BB93F2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0893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F4E8-2E70-6868-3C94-83AC2BFA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73FAB-6BED-F4A8-8806-4CC5C5BBE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6FDF-FA54-AC93-90A9-5544F80F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CF366-D26B-8DA8-92B6-18CA07FF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36E28-0057-EC3D-7F3A-AC038148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A429-F1EF-1EE9-032E-F723EADE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391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42A3D-C8D2-A6C2-066B-63B6AF16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25A6D-4971-21A4-1DFB-B4C66910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74BFE-BC59-9120-9966-65EB2518D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34BB-8095-3746-AA8E-E59ADCCA689B}" type="datetimeFigureOut">
              <a:rPr lang="en-AE" smtClean="0"/>
              <a:t>03/05/2023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E4C0-3AD5-F007-9CDC-C59ABF506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9C2A-E99F-3EB8-4D70-60D5DF1C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2FAC-A39B-9C4B-8D68-D89F3B5AA37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519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2491131" y="335581"/>
            <a:ext cx="6909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Batch Process Project using PySpark </a:t>
            </a:r>
            <a:endParaRPr lang="en-AE" sz="3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A0AA4-8319-31B0-787D-2E522AFC9B1F}"/>
              </a:ext>
            </a:extLst>
          </p:cNvPr>
          <p:cNvSpPr txBox="1"/>
          <p:nvPr/>
        </p:nvSpPr>
        <p:spPr>
          <a:xfrm>
            <a:off x="1219199" y="1397877"/>
            <a:ext cx="9774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Objective:</a:t>
            </a:r>
          </a:p>
          <a:p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Develop and setup a Spark Pipeline that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E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Extracts data from MySql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E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Write the results to a Sink (GCS Bucket)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E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Write a Spark Job to apply transformations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E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Deploy a Workflow </a:t>
            </a: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Setting up a MySql database (CloudSql) on GCP – </a:t>
            </a:r>
            <a:r>
              <a:rPr lang="en-AE" b="1" dirty="0">
                <a:solidFill>
                  <a:schemeClr val="accent6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Lab </a:t>
            </a:r>
          </a:p>
          <a:p>
            <a:endParaRPr lang="en-AE" b="1" dirty="0">
              <a:solidFill>
                <a:schemeClr val="accent6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Establishing Connectivity - </a:t>
            </a:r>
            <a:r>
              <a:rPr lang="en-AE" b="1" dirty="0">
                <a:solidFill>
                  <a:schemeClr val="accent6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Lab</a:t>
            </a: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ETL Pipeline using PySpark - </a:t>
            </a:r>
            <a:r>
              <a:rPr lang="en-AE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Assignment</a:t>
            </a:r>
          </a:p>
          <a:p>
            <a:pPr marL="285750" indent="-285750">
              <a:buFont typeface="Wingdings" pitchFamily="2" charset="2"/>
              <a:buChar char="Ø"/>
            </a:pP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Writing the transformed data back to sink (GCS Bucket) - </a:t>
            </a:r>
            <a:r>
              <a:rPr lang="en-AE" b="1" dirty="0">
                <a:solidFill>
                  <a:srgbClr val="FF00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Assignment</a:t>
            </a:r>
            <a:endParaRPr lang="en-AE" dirty="0">
              <a:solidFill>
                <a:srgbClr val="FF0000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Chaining together the entire process using Workflows - </a:t>
            </a:r>
            <a:r>
              <a:rPr lang="en-AE" b="1" dirty="0">
                <a:solidFill>
                  <a:schemeClr val="accent6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Lab </a:t>
            </a: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3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2007655" y="283029"/>
            <a:ext cx="80825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ASSIGNMENT </a:t>
            </a:r>
            <a:r>
              <a:rPr lang="en-AE" sz="3000" dirty="0">
                <a:latin typeface="Baskerville" panose="02020502070401020303" pitchFamily="18" charset="0"/>
                <a:ea typeface="Baskerville" panose="02020502070401020303" pitchFamily="18" charset="0"/>
              </a:rPr>
              <a:t>– Part 1 | Mysql Data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A0AA4-8319-31B0-787D-2E522AFC9B1F}"/>
              </a:ext>
            </a:extLst>
          </p:cNvPr>
          <p:cNvSpPr txBox="1"/>
          <p:nvPr/>
        </p:nvSpPr>
        <p:spPr>
          <a:xfrm>
            <a:off x="1763486" y="1469571"/>
            <a:ext cx="803502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STEP-1 :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 Develop a pyspark job to write the extracted data to a new GCS Bucket 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AE" sz="1500" dirty="0">
                <a:latin typeface="Baskerville" panose="02020502070401020303" pitchFamily="18" charset="0"/>
                <a:ea typeface="Baskerville" panose="02020502070401020303" pitchFamily="18" charset="0"/>
              </a:rPr>
              <a:t>The Output folder must be partitioned by </a:t>
            </a:r>
            <a:r>
              <a:rPr lang="en-AE" sz="1500" b="1" dirty="0">
                <a:latin typeface="Baskerville" panose="02020502070401020303" pitchFamily="18" charset="0"/>
                <a:ea typeface="Baskerville" panose="02020502070401020303" pitchFamily="18" charset="0"/>
              </a:rPr>
              <a:t>created_at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AE" sz="1500" dirty="0">
                <a:latin typeface="Baskerville" panose="02020502070401020303" pitchFamily="18" charset="0"/>
                <a:ea typeface="Baskerville" panose="02020502070401020303" pitchFamily="18" charset="0"/>
              </a:rPr>
              <a:t>The Output files must be in parquet format </a:t>
            </a: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STEP-2 : 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Covert the script to python file and run it using Spark Submit </a:t>
            </a:r>
          </a:p>
          <a:p>
            <a:pPr marL="1657350" lvl="3" indent="-285750">
              <a:buFont typeface="Wingdings" pitchFamily="2" charset="2"/>
              <a:buChar char="§"/>
            </a:pP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The code must be split into functions </a:t>
            </a:r>
          </a:p>
        </p:txBody>
      </p:sp>
    </p:spTree>
    <p:extLst>
      <p:ext uri="{BB962C8B-B14F-4D97-AF65-F5344CB8AC3E}">
        <p14:creationId xmlns:p14="http://schemas.microsoft.com/office/powerpoint/2010/main" val="244520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2007655" y="283029"/>
            <a:ext cx="6206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ASSIGNMENT </a:t>
            </a:r>
            <a:r>
              <a:rPr lang="en-AE" sz="3000" dirty="0">
                <a:latin typeface="Baskerville" panose="02020502070401020303" pitchFamily="18" charset="0"/>
                <a:ea typeface="Baskerville" panose="02020502070401020303" pitchFamily="18" charset="0"/>
              </a:rPr>
              <a:t>–Spark ETL Pipeline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B031216-F13D-2567-89FF-E72A7C7B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82" y="2875744"/>
            <a:ext cx="7772400" cy="2981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278625-C5B7-AF4B-666F-71E45BCFD218}"/>
              </a:ext>
            </a:extLst>
          </p:cNvPr>
          <p:cNvSpPr txBox="1"/>
          <p:nvPr/>
        </p:nvSpPr>
        <p:spPr>
          <a:xfrm>
            <a:off x="2198155" y="1000549"/>
            <a:ext cx="7391399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STEP-1 Metrics :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Total Orders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Total Items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Average Items per order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For every 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Order Date =&gt; date(created_at)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61CEA-1BFB-EF16-3CFC-558D446171B4}"/>
              </a:ext>
            </a:extLst>
          </p:cNvPr>
          <p:cNvSpPr txBox="1"/>
          <p:nvPr/>
        </p:nvSpPr>
        <p:spPr>
          <a:xfrm>
            <a:off x="2198155" y="6252677"/>
            <a:ext cx="499654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Path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gs://bucket_name/order_status_summary/</a:t>
            </a:r>
          </a:p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File Format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Parquet </a:t>
            </a:r>
            <a:endParaRPr lang="en-AE" sz="1400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2094741" y="171917"/>
            <a:ext cx="810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ASSIGNMENT </a:t>
            </a:r>
            <a:r>
              <a:rPr lang="en-AE" sz="3000" dirty="0">
                <a:latin typeface="Baskerville" panose="02020502070401020303" pitchFamily="18" charset="0"/>
                <a:ea typeface="Baskerville" panose="02020502070401020303" pitchFamily="18" charset="0"/>
              </a:rPr>
              <a:t>– Part 2 | Spark Transformations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61CEA-1BFB-EF16-3CFC-558D446171B4}"/>
              </a:ext>
            </a:extLst>
          </p:cNvPr>
          <p:cNvSpPr txBox="1"/>
          <p:nvPr/>
        </p:nvSpPr>
        <p:spPr>
          <a:xfrm>
            <a:off x="2094741" y="5486297"/>
            <a:ext cx="499654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Path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gs://bucket_name/top3_products/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2023-03-31/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2023-03-30/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…..</a:t>
            </a:r>
          </a:p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File Format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Parquet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80975-DB29-40F3-993A-AA1A8823BD48}"/>
              </a:ext>
            </a:extLst>
          </p:cNvPr>
          <p:cNvSpPr txBox="1"/>
          <p:nvPr/>
        </p:nvSpPr>
        <p:spPr>
          <a:xfrm>
            <a:off x="2094741" y="1011171"/>
            <a:ext cx="73913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STEP-2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Fetch the top 3 products ranked by the number of times they were sold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Attributes :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 product_name, product_category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For every 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Order Date =&gt; date(created_at)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7FD3DD-30C0-9C49-448E-18D0FFA1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8" y="2172004"/>
            <a:ext cx="10892616" cy="3107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965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2094741" y="171917"/>
            <a:ext cx="810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ASSIGNMENT </a:t>
            </a:r>
            <a:r>
              <a:rPr lang="en-AE" sz="3000" dirty="0">
                <a:latin typeface="Baskerville" panose="02020502070401020303" pitchFamily="18" charset="0"/>
                <a:ea typeface="Baskerville" panose="02020502070401020303" pitchFamily="18" charset="0"/>
              </a:rPr>
              <a:t>– Part 2 | Spark Transformations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61CEA-1BFB-EF16-3CFC-558D446171B4}"/>
              </a:ext>
            </a:extLst>
          </p:cNvPr>
          <p:cNvSpPr txBox="1"/>
          <p:nvPr/>
        </p:nvSpPr>
        <p:spPr>
          <a:xfrm>
            <a:off x="1855255" y="5158105"/>
            <a:ext cx="604777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Path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gs://bucket_name/brand_level_running_aggregations/ </a:t>
            </a:r>
          </a:p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Output File Format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Parquet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80975-DB29-40F3-993A-AA1A8823BD48}"/>
              </a:ext>
            </a:extLst>
          </p:cNvPr>
          <p:cNvSpPr txBox="1"/>
          <p:nvPr/>
        </p:nvSpPr>
        <p:spPr>
          <a:xfrm>
            <a:off x="2094741" y="932641"/>
            <a:ext cx="739139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STEP-3 : 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Fetch the running total of the sales amount and total number of orders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For every :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Product Brand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AE" sz="1400" b="1" dirty="0">
                <a:latin typeface="Baskerville" panose="02020502070401020303" pitchFamily="18" charset="0"/>
                <a:ea typeface="Baskerville" panose="02020502070401020303" pitchFamily="18" charset="0"/>
              </a:rPr>
              <a:t>Ordered By</a:t>
            </a:r>
            <a:r>
              <a:rPr lang="en-AE" sz="1400" dirty="0">
                <a:latin typeface="Baskerville" panose="02020502070401020303" pitchFamily="18" charset="0"/>
                <a:ea typeface="Baskerville" panose="02020502070401020303" pitchFamily="18" charset="0"/>
              </a:rPr>
              <a:t> – sales_month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0347769-189A-7ED2-8593-16EFE4B4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40" y="2294628"/>
            <a:ext cx="7772400" cy="24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D4B38-E409-5C57-5D7E-8C07E8A7C086}"/>
              </a:ext>
            </a:extLst>
          </p:cNvPr>
          <p:cNvSpPr txBox="1"/>
          <p:nvPr/>
        </p:nvSpPr>
        <p:spPr>
          <a:xfrm>
            <a:off x="3205082" y="337457"/>
            <a:ext cx="75935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3000" b="1" dirty="0">
                <a:latin typeface="Baskerville" panose="02020502070401020303" pitchFamily="18" charset="0"/>
                <a:ea typeface="Baskerville" panose="02020502070401020303" pitchFamily="18" charset="0"/>
              </a:rPr>
              <a:t>ASSIGNMENT </a:t>
            </a:r>
            <a:r>
              <a:rPr lang="en-AE" sz="3000" dirty="0">
                <a:latin typeface="Baskerville" panose="02020502070401020303" pitchFamily="18" charset="0"/>
                <a:ea typeface="Baskerville" panose="02020502070401020303" pitchFamily="18" charset="0"/>
              </a:rPr>
              <a:t>– GCP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A0AA4-8319-31B0-787D-2E522AFC9B1F}"/>
              </a:ext>
            </a:extLst>
          </p:cNvPr>
          <p:cNvSpPr txBox="1"/>
          <p:nvPr/>
        </p:nvSpPr>
        <p:spPr>
          <a:xfrm>
            <a:off x="1763486" y="1469571"/>
            <a:ext cx="48603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STEP-1 :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 Create a workflow template </a:t>
            </a:r>
            <a:endParaRPr lang="en-AE" sz="15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STEP-2 : 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Add Mysql Extraction Job</a:t>
            </a: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STEP-3 : 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Add ETL Job (depends on previous job)</a:t>
            </a: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AE" b="1" dirty="0">
                <a:latin typeface="Baskerville" panose="02020502070401020303" pitchFamily="18" charset="0"/>
                <a:ea typeface="Baskerville" panose="02020502070401020303" pitchFamily="18" charset="0"/>
              </a:rPr>
              <a:t>STEP-4 : </a:t>
            </a:r>
            <a:r>
              <a:rPr lang="en-AE" dirty="0">
                <a:latin typeface="Baskerville" panose="02020502070401020303" pitchFamily="18" charset="0"/>
                <a:ea typeface="Baskerville" panose="02020502070401020303" pitchFamily="18" charset="0"/>
              </a:rPr>
              <a:t>Execute the workflow template</a:t>
            </a: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AE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1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351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Baskerville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Raghunath</dc:creator>
  <cp:lastModifiedBy>Siddharth Raghunath</cp:lastModifiedBy>
  <cp:revision>23</cp:revision>
  <dcterms:created xsi:type="dcterms:W3CDTF">2023-04-03T12:03:31Z</dcterms:created>
  <dcterms:modified xsi:type="dcterms:W3CDTF">2023-05-03T18:40:51Z</dcterms:modified>
</cp:coreProperties>
</file>