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316" r:id="rId3"/>
    <p:sldId id="315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72" r:id="rId21"/>
  </p:sldIdLst>
  <p:sldSz cx="9144000" cy="5143500" type="screen16x9"/>
  <p:notesSz cx="6858000" cy="9144000"/>
  <p:embeddedFontLst>
    <p:embeddedFont>
      <p:font typeface="Karla" pitchFamily="2" charset="0"/>
      <p:regular r:id="rId23"/>
      <p:bold r:id="rId24"/>
      <p:italic r:id="rId25"/>
      <p:boldItalic r:id="rId26"/>
    </p:embeddedFont>
    <p:embeddedFont>
      <p:font typeface="Rubik Black" panose="020B0604020202020204" charset="-79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FEFAA-852A-48C1-9660-3E5EE71CD17B}">
  <a:tblStyle styleId="{740FEFAA-852A-48C1-9660-3E5EE71CD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3BB523-2C02-447A-A100-1CF7E271C3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70" r:id="rId5"/>
    <p:sldLayoutId id="2147483671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affiMRG/clusteringMahasiswa1/tree/ma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ukpellkita.blogspot.com/2024/06/mengelola-data-set-dengan-metode-kmeans.html" TargetMode="External"/><Relationship Id="rId4" Type="http://schemas.openxmlformats.org/officeDocument/2006/relationships/hyperlink" Target="https://github.com/raffiMRG/clusteringMahasiswa1/tree/m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Mengelola Data Set Dengan  Metode KMeans Clustering</a:t>
            </a:r>
            <a:endParaRPr sz="36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Feture</a:t>
            </a:r>
            <a:r>
              <a:rPr lang="en-US" sz="2400" dirty="0"/>
              <a:t> Scaling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627068" y="1718150"/>
            <a:ext cx="3167743" cy="230885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feture</a:t>
                </a:r>
                <a:r>
                  <a:rPr lang="en-US" dirty="0">
                    <a:solidFill>
                      <a:schemeClr val="tx1"/>
                    </a:solidFill>
                  </a:rPr>
                  <a:t> scaling </a:t>
                </a:r>
                <a:r>
                  <a:rPr lang="en-US" dirty="0" err="1">
                    <a:solidFill>
                      <a:schemeClr val="tx1"/>
                    </a:solidFill>
                  </a:rPr>
                  <a:t>digunakan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menormalisasikan</a:t>
                </a:r>
                <a:r>
                  <a:rPr lang="en-US" dirty="0">
                    <a:solidFill>
                      <a:schemeClr val="tx1"/>
                    </a:solidFill>
                  </a:rPr>
                  <a:t> data </a:t>
                </a:r>
                <a:r>
                  <a:rPr lang="en-US" dirty="0" err="1">
                    <a:solidFill>
                      <a:schemeClr val="tx1"/>
                    </a:solidFill>
                  </a:rPr>
                  <a:t>menjadi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rentang</a:t>
                </a:r>
                <a:r>
                  <a:rPr lang="en-US" dirty="0">
                    <a:solidFill>
                      <a:schemeClr val="tx1"/>
                    </a:solidFill>
                  </a:rPr>
                  <a:t> [0,1]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data set, dengan </a:t>
                </a:r>
                <a:r>
                  <a:rPr lang="en-US" dirty="0" err="1">
                    <a:solidFill>
                      <a:schemeClr val="tx1"/>
                    </a:solidFill>
                  </a:rPr>
                  <a:t>cara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mengambil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sklearn</a:t>
                </a:r>
                <a:r>
                  <a:rPr lang="en-US" dirty="0">
                    <a:solidFill>
                      <a:schemeClr val="tx1"/>
                    </a:solidFill>
                  </a:rPr>
                  <a:t> dan </a:t>
                </a:r>
                <a:r>
                  <a:rPr lang="en-US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minmaxscaller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merubah</a:t>
                </a:r>
                <a:r>
                  <a:rPr lang="en-US" dirty="0">
                    <a:solidFill>
                      <a:schemeClr val="tx1"/>
                    </a:solidFill>
                  </a:rPr>
                  <a:t> data </a:t>
                </a:r>
                <a:r>
                  <a:rPr lang="en-US" dirty="0" err="1">
                    <a:solidFill>
                      <a:schemeClr val="tx1"/>
                    </a:solidFill>
                  </a:rPr>
                  <a:t>menjadi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rentang</a:t>
                </a:r>
                <a:r>
                  <a:rPr lang="en-US" dirty="0">
                    <a:solidFill>
                      <a:schemeClr val="tx1"/>
                    </a:solidFill>
                  </a:rPr>
                  <a:t> [0,1]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30DC1-E496-6F24-2969-FA7D1388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326"/>
            <a:ext cx="5171309" cy="19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28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Clustering 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566319" y="1417324"/>
            <a:ext cx="3167743" cy="230885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Membuat</a:t>
                </a:r>
                <a:r>
                  <a:rPr lang="en-US" dirty="0">
                    <a:solidFill>
                      <a:schemeClr val="tx1"/>
                    </a:solidFill>
                  </a:rPr>
                  <a:t> clustering </a:t>
                </a:r>
                <a:r>
                  <a:rPr lang="en-US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metode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Kmeans</a:t>
                </a:r>
                <a:r>
                  <a:rPr lang="en-US" dirty="0">
                    <a:solidFill>
                      <a:schemeClr val="tx1"/>
                    </a:solidFill>
                  </a:rPr>
                  <a:t> dan </a:t>
                </a:r>
                <a:r>
                  <a:rPr lang="en-US" dirty="0" err="1">
                    <a:solidFill>
                      <a:schemeClr val="tx1"/>
                    </a:solidFill>
                  </a:rPr>
                  <a:t>mengemlompokan</a:t>
                </a:r>
                <a:r>
                  <a:rPr lang="en-US" dirty="0">
                    <a:solidFill>
                      <a:schemeClr val="tx1"/>
                    </a:solidFill>
                  </a:rPr>
                  <a:t> data </a:t>
                </a:r>
                <a:r>
                  <a:rPr lang="en-US" dirty="0" err="1">
                    <a:solidFill>
                      <a:schemeClr val="tx1"/>
                    </a:solidFill>
                  </a:rPr>
                  <a:t>menjadi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9836B-2989-29D9-B25F-7D046FC03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7"/>
          <a:stretch/>
        </p:blipFill>
        <p:spPr>
          <a:xfrm>
            <a:off x="350514" y="1291595"/>
            <a:ext cx="4851194" cy="22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6499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5" y="731525"/>
            <a:ext cx="7713900" cy="545588"/>
          </a:xfrm>
        </p:spPr>
        <p:txBody>
          <a:bodyPr/>
          <a:lstStyle/>
          <a:p>
            <a:r>
              <a:rPr lang="en-US" sz="2000" dirty="0"/>
              <a:t>Clustering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4145948" y="2996237"/>
            <a:ext cx="4609432" cy="1775551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Struktur</a:t>
                </a:r>
                <a:r>
                  <a:rPr lang="en-US" dirty="0"/>
                  <a:t> data </a:t>
                </a:r>
                <a:r>
                  <a:rPr lang="en-US" b="1" dirty="0" err="1"/>
                  <a:t>y_cluster</a:t>
                </a:r>
                <a:r>
                  <a:rPr lang="en-US" b="1" dirty="0"/>
                  <a:t> = </a:t>
                </a:r>
                <a:r>
                  <a:rPr lang="en-US" b="1" dirty="0" err="1"/>
                  <a:t>kmean.fit_predict</a:t>
                </a:r>
                <a:r>
                  <a:rPr lang="en-US" b="1" dirty="0"/>
                  <a:t>(</a:t>
                </a:r>
                <a:r>
                  <a:rPr lang="en-US" b="1" dirty="0" err="1"/>
                  <a:t>x_train</a:t>
                </a:r>
                <a:r>
                  <a:rPr lang="en-US" b="1" dirty="0"/>
                  <a:t>) </a:t>
                </a:r>
                <a:r>
                  <a:rPr lang="en-US" dirty="0" err="1"/>
                  <a:t>berfungsi</a:t>
                </a:r>
                <a:r>
                  <a:rPr lang="en-US" dirty="0"/>
                  <a:t> </a:t>
                </a:r>
                <a:r>
                  <a:rPr lang="en-US" dirty="0" err="1"/>
                  <a:t>Menemukan</a:t>
                </a:r>
                <a:r>
                  <a:rPr lang="en-US" dirty="0"/>
                  <a:t> cluster pada data </a:t>
                </a:r>
                <a:r>
                  <a:rPr lang="en-US" dirty="0" err="1"/>
                  <a:t>x_train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ditentukan</a:t>
                </a:r>
                <a:r>
                  <a:rPr lang="en-US" dirty="0"/>
                  <a:t> </a:t>
                </a:r>
                <a:r>
                  <a:rPr lang="en-US" dirty="0" err="1"/>
                  <a:t>sebelumnya</a:t>
                </a:r>
                <a:r>
                  <a:rPr lang="en-US" dirty="0"/>
                  <a:t> dan </a:t>
                </a:r>
                <a:r>
                  <a:rPr lang="en-US" dirty="0" err="1"/>
                  <a:t>menetapkan</a:t>
                </a:r>
                <a:r>
                  <a:rPr lang="en-US" dirty="0"/>
                  <a:t> label cluster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point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x_train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menunjukan</a:t>
                </a:r>
                <a:r>
                  <a:rPr lang="en-US" dirty="0"/>
                  <a:t> cluster mana data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termasuk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AC5E1-C930-9D91-02E8-22BA2F4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1122434"/>
            <a:ext cx="5551313" cy="17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2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Clustering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041516" y="1771655"/>
            <a:ext cx="3696119" cy="230885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Struktur</a:t>
                </a:r>
                <a:r>
                  <a:rPr lang="en-US" dirty="0"/>
                  <a:t> data </a:t>
                </a:r>
                <a:r>
                  <a:rPr lang="en-US" b="1" dirty="0" err="1"/>
                  <a:t>df_mhs</a:t>
                </a:r>
                <a:r>
                  <a:rPr lang="en-US" b="1" dirty="0"/>
                  <a:t>[‘cluster’] = </a:t>
                </a:r>
                <a:r>
                  <a:rPr lang="en-US" b="1" dirty="0" err="1"/>
                  <a:t>y_cluster</a:t>
                </a:r>
                <a:r>
                  <a:rPr lang="en-US" b="1" dirty="0"/>
                  <a:t> </a:t>
                </a:r>
                <a:r>
                  <a:rPr lang="en-US" dirty="0" err="1"/>
                  <a:t>berfungsi</a:t>
                </a:r>
                <a:r>
                  <a:rPr lang="en-US" dirty="0"/>
                  <a:t> </a:t>
                </a:r>
                <a:r>
                  <a:rPr lang="en-US" dirty="0" err="1"/>
                  <a:t>Menambahkan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cluster </a:t>
                </a:r>
                <a:r>
                  <a:rPr lang="en-US" dirty="0" err="1"/>
                  <a:t>baru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menyimpan</a:t>
                </a:r>
                <a:r>
                  <a:rPr lang="en-US" dirty="0"/>
                  <a:t> label cluster yang </a:t>
                </a:r>
                <a:r>
                  <a:rPr lang="en-US" dirty="0" err="1"/>
                  <a:t>dihasilkan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clustering </a:t>
                </a:r>
                <a:r>
                  <a:rPr lang="en-US" dirty="0" err="1"/>
                  <a:t>Kmeans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data frame </a:t>
                </a:r>
                <a:r>
                  <a:rPr lang="en-US" dirty="0" err="1"/>
                  <a:t>serta</a:t>
                </a:r>
                <a:r>
                  <a:rPr lang="en-US" dirty="0"/>
                  <a:t> </a:t>
                </a:r>
                <a:r>
                  <a:rPr lang="en-US" dirty="0" err="1"/>
                  <a:t>menampilkan</a:t>
                </a:r>
                <a:r>
                  <a:rPr lang="en-US" dirty="0"/>
                  <a:t> 5 baris </a:t>
                </a:r>
                <a:r>
                  <a:rPr lang="en-US" dirty="0" err="1"/>
                  <a:t>pertama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3A9FD-1A06-B3E7-FA78-01F2CCEC2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7"/>
          <a:stretch/>
        </p:blipFill>
        <p:spPr>
          <a:xfrm>
            <a:off x="554219" y="1285349"/>
            <a:ext cx="4017781" cy="25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Clustering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261282" y="2263145"/>
            <a:ext cx="3451795" cy="230885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Struktur</a:t>
                </a:r>
                <a:r>
                  <a:rPr lang="en-US" dirty="0"/>
                  <a:t> data </a:t>
                </a:r>
                <a:r>
                  <a:rPr lang="en-US" b="1" dirty="0" err="1"/>
                  <a:t>kmean.cluster_centers</a:t>
                </a:r>
                <a:r>
                  <a:rPr lang="en-US" b="1" dirty="0"/>
                  <a:t>_ </a:t>
                </a:r>
                <a:r>
                  <a:rPr lang="en-US" dirty="0" err="1"/>
                  <a:t>berfungsi</a:t>
                </a:r>
                <a:r>
                  <a:rPr lang="en-US" dirty="0"/>
                  <a:t>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kordinat</a:t>
                </a:r>
                <a:r>
                  <a:rPr lang="en-US" dirty="0"/>
                  <a:t> centroid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cluster </a:t>
                </a:r>
                <a:r>
                  <a:rPr lang="en-US" dirty="0" err="1"/>
                  <a:t>setelah</a:t>
                </a:r>
                <a:r>
                  <a:rPr lang="en-US" dirty="0"/>
                  <a:t> model di fit dengan data dan </a:t>
                </a:r>
                <a:r>
                  <a:rPr lang="en-US" dirty="0" err="1"/>
                  <a:t>memberikan</a:t>
                </a:r>
                <a:r>
                  <a:rPr lang="en-US" dirty="0"/>
                  <a:t>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mengenaik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pusat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cluster yang </a:t>
                </a:r>
                <a:r>
                  <a:rPr lang="en-US" dirty="0" err="1"/>
                  <a:t>merupakan</a:t>
                </a:r>
                <a:r>
                  <a:rPr lang="en-US" dirty="0"/>
                  <a:t> rata </a:t>
                </a:r>
                <a:r>
                  <a:rPr lang="en-US" dirty="0" err="1"/>
                  <a:t>rata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data point </a:t>
                </a:r>
                <a:r>
                  <a:rPr lang="en-US" dirty="0" err="1"/>
                  <a:t>dalam</a:t>
                </a:r>
                <a:r>
                  <a:rPr lang="en-US" dirty="0"/>
                  <a:t> cluster 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78D9C-9BAA-EFD0-103E-AE8D9474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8"/>
          <a:stretch/>
        </p:blipFill>
        <p:spPr>
          <a:xfrm>
            <a:off x="430923" y="1683312"/>
            <a:ext cx="4797427" cy="14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Visualisasi</a:t>
            </a:r>
            <a:r>
              <a:rPr lang="en-US" sz="2400" dirty="0"/>
              <a:t> Data Clustering 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261282" y="1417325"/>
            <a:ext cx="3167743" cy="230885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Menampilkan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seluruh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struktur</a:t>
                </a:r>
                <a:r>
                  <a:rPr lang="en-US" dirty="0">
                    <a:solidFill>
                      <a:schemeClr val="tx1"/>
                    </a:solidFill>
                  </a:rPr>
                  <a:t> data clustering yang </a:t>
                </a:r>
                <a:r>
                  <a:rPr lang="en-US" dirty="0" err="1">
                    <a:solidFill>
                      <a:schemeClr val="tx1"/>
                    </a:solidFill>
                  </a:rPr>
                  <a:t>ada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seperti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menampilkan</a:t>
                </a:r>
                <a:r>
                  <a:rPr lang="en-US" dirty="0">
                    <a:solidFill>
                      <a:schemeClr val="tx1"/>
                    </a:solidFill>
                  </a:rPr>
                  <a:t> data clustering, </a:t>
                </a:r>
                <a:r>
                  <a:rPr lang="en-US" dirty="0" err="1">
                    <a:solidFill>
                      <a:schemeClr val="tx1"/>
                    </a:solidFill>
                  </a:rPr>
                  <a:t>menampilkan</a:t>
                </a:r>
                <a:r>
                  <a:rPr lang="en-US" dirty="0">
                    <a:solidFill>
                      <a:schemeClr val="tx1"/>
                    </a:solidFill>
                  </a:rPr>
                  <a:t> centroid, dan </a:t>
                </a:r>
                <a:r>
                  <a:rPr lang="en-US" dirty="0" err="1">
                    <a:solidFill>
                      <a:schemeClr val="tx1"/>
                    </a:solidFill>
                  </a:rPr>
                  <a:t>memberikan</a:t>
                </a:r>
                <a:r>
                  <a:rPr lang="en-US" dirty="0">
                    <a:solidFill>
                      <a:schemeClr val="tx1"/>
                    </a:solidFill>
                  </a:rPr>
                  <a:t> label pada </a:t>
                </a:r>
                <a:r>
                  <a:rPr lang="en-US" dirty="0" err="1">
                    <a:solidFill>
                      <a:schemeClr val="tx1"/>
                    </a:solidFill>
                  </a:rPr>
                  <a:t>sumbu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EA854F5-1211-E485-BF20-E04627E5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9" y="1188721"/>
            <a:ext cx="4859549" cy="3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Mencari</a:t>
            </a:r>
            <a:r>
              <a:rPr lang="en-US" sz="2000" dirty="0"/>
              <a:t> K (</a:t>
            </a:r>
            <a:r>
              <a:rPr lang="en-US" sz="2000" dirty="0" err="1"/>
              <a:t>Jumlah</a:t>
            </a:r>
            <a:r>
              <a:rPr lang="en-US" sz="2000" dirty="0"/>
              <a:t> Cluster) </a:t>
            </a:r>
            <a:r>
              <a:rPr lang="en-US" sz="2000" dirty="0" err="1"/>
              <a:t>terbaik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261282" y="1591387"/>
            <a:ext cx="3167743" cy="2694860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1" cy="2998022"/>
              <a:chOff x="715400" y="1427402"/>
              <a:chExt cx="2327101" cy="2998022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1" y="1427402"/>
                <a:ext cx="2327100" cy="2998022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Struktur</a:t>
                </a:r>
                <a:r>
                  <a:rPr lang="en-US" dirty="0"/>
                  <a:t> data </a:t>
                </a:r>
                <a:r>
                  <a:rPr lang="en-US" dirty="0" err="1"/>
                  <a:t>disamping</a:t>
                </a:r>
                <a:r>
                  <a:rPr lang="en-US" dirty="0"/>
                  <a:t> </a:t>
                </a:r>
                <a:r>
                  <a:rPr lang="en-US" dirty="0" err="1"/>
                  <a:t>berfungsi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inertias </a:t>
                </a:r>
                <a:r>
                  <a:rPr lang="en-US" dirty="0" err="1"/>
                  <a:t>dari</a:t>
                </a:r>
                <a:r>
                  <a:rPr lang="en-US" dirty="0"/>
                  <a:t> range 1 </a:t>
                </a:r>
                <a:r>
                  <a:rPr lang="en-US" dirty="0" err="1"/>
                  <a:t>hinga</a:t>
                </a:r>
                <a:r>
                  <a:rPr lang="en-US" dirty="0"/>
                  <a:t> 9 dan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inertia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moel</a:t>
                </a:r>
                <a:r>
                  <a:rPr lang="en-US" dirty="0"/>
                  <a:t> </a:t>
                </a:r>
                <a:r>
                  <a:rPr lang="en-US" dirty="0" err="1"/>
                  <a:t>kmeans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list inertias dan </a:t>
                </a:r>
                <a:r>
                  <a:rPr lang="en-US" dirty="0" err="1"/>
                  <a:t>mencetak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inertia </a:t>
                </a:r>
                <a:r>
                  <a:rPr lang="en-US" dirty="0" err="1"/>
                  <a:t>setelah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perulangan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melihat</a:t>
                </a:r>
                <a:r>
                  <a:rPr lang="en-US" dirty="0"/>
                  <a:t> </a:t>
                </a:r>
                <a:r>
                  <a:rPr lang="en-US" dirty="0" err="1"/>
                  <a:t>bagaimana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inertia </a:t>
                </a:r>
                <a:r>
                  <a:rPr lang="en-US" dirty="0" err="1"/>
                  <a:t>berubah</a:t>
                </a:r>
                <a:r>
                  <a:rPr lang="en-US" dirty="0"/>
                  <a:t> dengan </a:t>
                </a:r>
                <a:r>
                  <a:rPr lang="en-US" dirty="0" err="1"/>
                  <a:t>jumlah</a:t>
                </a:r>
                <a:r>
                  <a:rPr lang="en-US" dirty="0"/>
                  <a:t> cluster yang </a:t>
                </a:r>
                <a:r>
                  <a:rPr lang="en-US" dirty="0" err="1"/>
                  <a:t>berbeda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AD2CF-1E21-11F9-6627-18B5F381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6" y="1591387"/>
            <a:ext cx="467742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Visualiasi</a:t>
            </a:r>
            <a:r>
              <a:rPr lang="en-US" sz="2400" dirty="0"/>
              <a:t> data inertia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261282" y="1417325"/>
            <a:ext cx="3167743" cy="230885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90BB45-1629-B1D5-2339-A41051AADFCD}"/>
              </a:ext>
            </a:extLst>
          </p:cNvPr>
          <p:cNvSpPr txBox="1"/>
          <p:nvPr/>
        </p:nvSpPr>
        <p:spPr>
          <a:xfrm>
            <a:off x="5327145" y="1799440"/>
            <a:ext cx="30423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Hasil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inertia yang </a:t>
            </a:r>
            <a:r>
              <a:rPr lang="en-US" dirty="0" err="1">
                <a:solidFill>
                  <a:schemeClr val="tx1"/>
                </a:solidFill>
              </a:rPr>
              <a:t>didapat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plot elbow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cluster yang optimal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93B62-D357-3DE3-C7C4-CA470B92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6" y="1211585"/>
            <a:ext cx="4196427" cy="35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1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5" y="731525"/>
            <a:ext cx="7713900" cy="569672"/>
          </a:xfrm>
        </p:spPr>
        <p:txBody>
          <a:bodyPr/>
          <a:lstStyle/>
          <a:p>
            <a:r>
              <a:rPr lang="en-US" sz="2000" dirty="0" err="1"/>
              <a:t>Membuat</a:t>
            </a:r>
            <a:r>
              <a:rPr lang="en-US" sz="2000" dirty="0"/>
              <a:t> dataset </a:t>
            </a:r>
            <a:r>
              <a:rPr lang="en-US" sz="2000" dirty="0" err="1"/>
              <a:t>baru</a:t>
            </a:r>
            <a:r>
              <a:rPr lang="en-US" sz="2000" dirty="0"/>
              <a:t> dengan label cluster</a:t>
            </a:r>
            <a:endParaRPr lang="en-ID" sz="20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261283" y="1417325"/>
            <a:ext cx="3167745" cy="2308852"/>
            <a:chOff x="6102150" y="1427402"/>
            <a:chExt cx="2418051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0" y="1427402"/>
              <a:ext cx="2327101" cy="2998023"/>
              <a:chOff x="715399" y="1427402"/>
              <a:chExt cx="2327101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Setelah</a:t>
                </a:r>
                <a:r>
                  <a:rPr lang="en-US" dirty="0"/>
                  <a:t> Langkah clustering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membuat</a:t>
                </a:r>
                <a:r>
                  <a:rPr lang="en-US" dirty="0"/>
                  <a:t> dataset </a:t>
                </a:r>
                <a:r>
                  <a:rPr lang="en-US" dirty="0" err="1"/>
                  <a:t>baru</a:t>
                </a:r>
                <a:r>
                  <a:rPr lang="en-US" dirty="0"/>
                  <a:t> dengan label cluster dan </a:t>
                </a:r>
                <a:r>
                  <a:rPr lang="en-US" dirty="0" err="1"/>
                  <a:t>menganti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0 dengan </a:t>
                </a:r>
                <a:r>
                  <a:rPr lang="en-US" dirty="0" err="1"/>
                  <a:t>kurang</a:t>
                </a:r>
                <a:r>
                  <a:rPr lang="en-US" dirty="0"/>
                  <a:t> </a:t>
                </a:r>
                <a:r>
                  <a:rPr lang="en-US" dirty="0" err="1"/>
                  <a:t>baik</a:t>
                </a:r>
                <a:r>
                  <a:rPr lang="en-US" dirty="0"/>
                  <a:t> dan 1 dengan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cluster 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399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B0EDD13-B06B-7E57-8640-E61F93DE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0" y="1200155"/>
            <a:ext cx="4863328" cy="35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2186712" y="1265443"/>
            <a:ext cx="5227723" cy="482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Link source code dan blogspot</a:t>
            </a:r>
            <a:endParaRPr sz="1800" dirty="0"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34BE5F70-B029-DA13-55E3-CADADA228DFE}"/>
              </a:ext>
            </a:extLst>
          </p:cNvPr>
          <p:cNvSpPr txBox="1"/>
          <p:nvPr/>
        </p:nvSpPr>
        <p:spPr>
          <a:xfrm>
            <a:off x="1853293" y="2204357"/>
            <a:ext cx="5706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Source Code :</a:t>
            </a:r>
          </a:p>
          <a:p>
            <a:r>
              <a:rPr lang="en-ID" dirty="0">
                <a:hlinkClick r:id="rId4"/>
              </a:rPr>
              <a:t>https://github.com/raffiMRG/clusteringMahasiswa1/tree/main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Blogspot :</a:t>
            </a:r>
          </a:p>
          <a:p>
            <a:r>
              <a:rPr lang="en-ID" dirty="0">
                <a:hlinkClick r:id="rId5"/>
              </a:rPr>
              <a:t>https://bukpellkita.blogspot.com/2024/06/mengelola-data-set-dengan-metode-kmeans.html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80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8319-7C8E-EC79-4AB8-02A52DC6F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040318"/>
            <a:ext cx="5486400" cy="1739747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Karla" pitchFamily="2" charset="0"/>
              </a:rPr>
              <a:t>Akmal </a:t>
            </a:r>
            <a:r>
              <a:rPr lang="en-US" sz="1800" dirty="0" err="1">
                <a:latin typeface="Karla" pitchFamily="2" charset="0"/>
              </a:rPr>
              <a:t>Indrayansyah</a:t>
            </a:r>
            <a:br>
              <a:rPr lang="en-US" sz="1800" dirty="0">
                <a:latin typeface="Karla" pitchFamily="2" charset="0"/>
              </a:rPr>
            </a:br>
            <a:r>
              <a:rPr lang="en-US" sz="1800" dirty="0">
                <a:latin typeface="Karla" pitchFamily="2" charset="0"/>
              </a:rPr>
              <a:t>Fernando Kurniawan</a:t>
            </a:r>
            <a:br>
              <a:rPr lang="en-US" sz="1800" dirty="0">
                <a:latin typeface="Karla" pitchFamily="2" charset="0"/>
              </a:rPr>
            </a:br>
            <a:r>
              <a:rPr lang="en-US" sz="1800" dirty="0">
                <a:latin typeface="Karla" pitchFamily="2" charset="0"/>
              </a:rPr>
              <a:t>Muhamad Farhan</a:t>
            </a:r>
            <a:br>
              <a:rPr lang="en-US" sz="1800" dirty="0">
                <a:latin typeface="Karla" pitchFamily="2" charset="0"/>
              </a:rPr>
            </a:br>
            <a:r>
              <a:rPr lang="en-US" sz="1800" dirty="0">
                <a:latin typeface="Karla" pitchFamily="2" charset="0"/>
              </a:rPr>
              <a:t>Muhammad Rafi </a:t>
            </a:r>
            <a:r>
              <a:rPr lang="en-US" sz="1800" dirty="0" err="1">
                <a:latin typeface="Karla" pitchFamily="2" charset="0"/>
              </a:rPr>
              <a:t>Gumilang</a:t>
            </a:r>
            <a:br>
              <a:rPr lang="en-US" sz="1800" dirty="0">
                <a:latin typeface="Karla" pitchFamily="2" charset="0"/>
              </a:rPr>
            </a:br>
            <a:r>
              <a:rPr lang="en-US" sz="1800" dirty="0" err="1">
                <a:latin typeface="Karla" pitchFamily="2" charset="0"/>
              </a:rPr>
              <a:t>Zaka</a:t>
            </a:r>
            <a:r>
              <a:rPr lang="en-US" sz="1800" dirty="0">
                <a:latin typeface="Karla" pitchFamily="2" charset="0"/>
              </a:rPr>
              <a:t> </a:t>
            </a:r>
            <a:r>
              <a:rPr lang="en-US" sz="1800" dirty="0" err="1">
                <a:latin typeface="Karla" pitchFamily="2" charset="0"/>
              </a:rPr>
              <a:t>Nabhan</a:t>
            </a:r>
            <a:endParaRPr lang="en-ID" sz="1800" dirty="0">
              <a:latin typeface="Karl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05178-CC99-BF55-D291-0606B3CB2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112790"/>
            <a:ext cx="5486400" cy="544560"/>
          </a:xfrm>
        </p:spPr>
        <p:txBody>
          <a:bodyPr/>
          <a:lstStyle/>
          <a:p>
            <a:r>
              <a:rPr lang="en-US" sz="1800" dirty="0">
                <a:latin typeface="Rubik Black" panose="020B0604020202020204" charset="-79"/>
                <a:cs typeface="Rubik Black" panose="020B0604020202020204" charset="-79"/>
              </a:rPr>
              <a:t>Nama Team Kami :</a:t>
            </a:r>
            <a:endParaRPr lang="en-ID" sz="1800"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4" name="Google Shape;414;p29">
            <a:extLst>
              <a:ext uri="{FF2B5EF4-FFF2-40B4-BE49-F238E27FC236}">
                <a16:creationId xmlns:a16="http://schemas.microsoft.com/office/drawing/2014/main" id="{EAD99F58-81ED-32C9-CD40-42EB26BE7DB0}"/>
              </a:ext>
            </a:extLst>
          </p:cNvPr>
          <p:cNvSpPr/>
          <p:nvPr/>
        </p:nvSpPr>
        <p:spPr>
          <a:xfrm rot="-2700000">
            <a:off x="7132341" y="1474491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6;p29">
            <a:extLst>
              <a:ext uri="{FF2B5EF4-FFF2-40B4-BE49-F238E27FC236}">
                <a16:creationId xmlns:a16="http://schemas.microsoft.com/office/drawing/2014/main" id="{696C3807-DCAC-8BED-BDA6-1D25C39FAF03}"/>
              </a:ext>
            </a:extLst>
          </p:cNvPr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27;p29">
            <a:extLst>
              <a:ext uri="{FF2B5EF4-FFF2-40B4-BE49-F238E27FC236}">
                <a16:creationId xmlns:a16="http://schemas.microsoft.com/office/drawing/2014/main" id="{2E2C0ABB-261F-0C52-18E8-61390984B63C}"/>
              </a:ext>
            </a:extLst>
          </p:cNvPr>
          <p:cNvGrpSpPr/>
          <p:nvPr/>
        </p:nvGrpSpPr>
        <p:grpSpPr>
          <a:xfrm>
            <a:off x="6884254" y="3904433"/>
            <a:ext cx="689546" cy="208288"/>
            <a:chOff x="6761147" y="3414805"/>
            <a:chExt cx="689546" cy="208288"/>
          </a:xfrm>
        </p:grpSpPr>
        <p:sp>
          <p:nvSpPr>
            <p:cNvPr id="7" name="Google Shape;428;p29">
              <a:extLst>
                <a:ext uri="{FF2B5EF4-FFF2-40B4-BE49-F238E27FC236}">
                  <a16:creationId xmlns:a16="http://schemas.microsoft.com/office/drawing/2014/main" id="{5515C2AD-A170-6E1B-EAB9-277681DFF1C8}"/>
                </a:ext>
              </a:extLst>
            </p:cNvPr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9;p29">
              <a:extLst>
                <a:ext uri="{FF2B5EF4-FFF2-40B4-BE49-F238E27FC236}">
                  <a16:creationId xmlns:a16="http://schemas.microsoft.com/office/drawing/2014/main" id="{EAE88177-8062-C74E-0C8A-63789AD59EFA}"/>
                </a:ext>
              </a:extLst>
            </p:cNvPr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52;p29">
            <a:extLst>
              <a:ext uri="{FF2B5EF4-FFF2-40B4-BE49-F238E27FC236}">
                <a16:creationId xmlns:a16="http://schemas.microsoft.com/office/drawing/2014/main" id="{242921C1-EBBC-AC89-CD05-F1BA93863B3E}"/>
              </a:ext>
            </a:extLst>
          </p:cNvPr>
          <p:cNvGrpSpPr/>
          <p:nvPr/>
        </p:nvGrpSpPr>
        <p:grpSpPr>
          <a:xfrm>
            <a:off x="7806427" y="2589986"/>
            <a:ext cx="836668" cy="1371596"/>
            <a:chOff x="2771692" y="3497697"/>
            <a:chExt cx="836668" cy="1371596"/>
          </a:xfrm>
        </p:grpSpPr>
        <p:sp>
          <p:nvSpPr>
            <p:cNvPr id="21" name="Google Shape;453;p29">
              <a:extLst>
                <a:ext uri="{FF2B5EF4-FFF2-40B4-BE49-F238E27FC236}">
                  <a16:creationId xmlns:a16="http://schemas.microsoft.com/office/drawing/2014/main" id="{FBA58A68-56C9-95D7-1542-255333FFA5A6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;p29">
              <a:extLst>
                <a:ext uri="{FF2B5EF4-FFF2-40B4-BE49-F238E27FC236}">
                  <a16:creationId xmlns:a16="http://schemas.microsoft.com/office/drawing/2014/main" id="{D1428DCA-BB00-B2F9-9A54-7C08E6D9705B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5;p29">
              <a:extLst>
                <a:ext uri="{FF2B5EF4-FFF2-40B4-BE49-F238E27FC236}">
                  <a16:creationId xmlns:a16="http://schemas.microsoft.com/office/drawing/2014/main" id="{AD93A524-37B3-9774-D22D-675B5E20BAB6}"/>
                </a:ext>
              </a:extLst>
            </p:cNvPr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6;p29">
              <a:extLst>
                <a:ext uri="{FF2B5EF4-FFF2-40B4-BE49-F238E27FC236}">
                  <a16:creationId xmlns:a16="http://schemas.microsoft.com/office/drawing/2014/main" id="{B00E903A-8FD0-E511-7E99-47848F138EC9}"/>
                </a:ext>
              </a:extLst>
            </p:cNvPr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;p29">
              <a:extLst>
                <a:ext uri="{FF2B5EF4-FFF2-40B4-BE49-F238E27FC236}">
                  <a16:creationId xmlns:a16="http://schemas.microsoft.com/office/drawing/2014/main" id="{91FE09D4-4DC2-49A9-D440-95C1F126B8A6}"/>
                </a:ext>
              </a:extLst>
            </p:cNvPr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;p29">
              <a:extLst>
                <a:ext uri="{FF2B5EF4-FFF2-40B4-BE49-F238E27FC236}">
                  <a16:creationId xmlns:a16="http://schemas.microsoft.com/office/drawing/2014/main" id="{E372794C-8FAB-492D-0957-329AA7F38775}"/>
                </a:ext>
              </a:extLst>
            </p:cNvPr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9;p29">
              <a:extLst>
                <a:ext uri="{FF2B5EF4-FFF2-40B4-BE49-F238E27FC236}">
                  <a16:creationId xmlns:a16="http://schemas.microsoft.com/office/drawing/2014/main" id="{864C8412-35D4-213E-A92D-88DAEE250C61}"/>
                </a:ext>
              </a:extLst>
            </p:cNvPr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0;p29">
              <a:extLst>
                <a:ext uri="{FF2B5EF4-FFF2-40B4-BE49-F238E27FC236}">
                  <a16:creationId xmlns:a16="http://schemas.microsoft.com/office/drawing/2014/main" id="{5D010BD9-688B-CAC6-8021-C7B0F380FA7A}"/>
                </a:ext>
              </a:extLst>
            </p:cNvPr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1;p29">
              <a:extLst>
                <a:ext uri="{FF2B5EF4-FFF2-40B4-BE49-F238E27FC236}">
                  <a16:creationId xmlns:a16="http://schemas.microsoft.com/office/drawing/2014/main" id="{6FDC6D60-7DE2-E9E4-7BE1-323B0BB1178E}"/>
                </a:ext>
              </a:extLst>
            </p:cNvPr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;p29">
              <a:extLst>
                <a:ext uri="{FF2B5EF4-FFF2-40B4-BE49-F238E27FC236}">
                  <a16:creationId xmlns:a16="http://schemas.microsoft.com/office/drawing/2014/main" id="{43AA7E1E-5A12-D60D-F499-ACB994F3DBC3}"/>
                </a:ext>
              </a:extLst>
            </p:cNvPr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26;p29">
            <a:extLst>
              <a:ext uri="{FF2B5EF4-FFF2-40B4-BE49-F238E27FC236}">
                <a16:creationId xmlns:a16="http://schemas.microsoft.com/office/drawing/2014/main" id="{E0720763-D646-56D5-52A6-2C660F47CA70}"/>
              </a:ext>
            </a:extLst>
          </p:cNvPr>
          <p:cNvSpPr/>
          <p:nvPr/>
        </p:nvSpPr>
        <p:spPr>
          <a:xfrm>
            <a:off x="1099325" y="103049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7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B01E-C3D1-DA51-3D58-A85DC754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894811"/>
            <a:ext cx="7713900" cy="685800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16BA1B-6E91-F5E0-6507-58BD07CCE287}"/>
              </a:ext>
            </a:extLst>
          </p:cNvPr>
          <p:cNvSpPr txBox="1">
            <a:spLocks/>
          </p:cNvSpPr>
          <p:nvPr/>
        </p:nvSpPr>
        <p:spPr>
          <a:xfrm>
            <a:off x="1539644" y="1871802"/>
            <a:ext cx="5849036" cy="246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D" sz="1400" dirty="0">
                <a:latin typeface="Karla" pitchFamily="2" charset="0"/>
              </a:rPr>
              <a:t>K-Means Clustering </a:t>
            </a:r>
            <a:r>
              <a:rPr lang="en-ID" sz="1400" dirty="0" err="1">
                <a:latin typeface="Karla" pitchFamily="2" charset="0"/>
              </a:rPr>
              <a:t>adalah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suatu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metode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penganalisaan</a:t>
            </a:r>
            <a:r>
              <a:rPr lang="en-ID" sz="1400" dirty="0">
                <a:latin typeface="Karla" pitchFamily="2" charset="0"/>
              </a:rPr>
              <a:t> data </a:t>
            </a:r>
            <a:r>
              <a:rPr lang="en-ID" sz="1400" dirty="0" err="1">
                <a:latin typeface="Karla" pitchFamily="2" charset="0"/>
              </a:rPr>
              <a:t>atau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metode</a:t>
            </a:r>
            <a:r>
              <a:rPr lang="en-ID" sz="1400" dirty="0">
                <a:latin typeface="Karla" pitchFamily="2" charset="0"/>
              </a:rPr>
              <a:t> Data Mining yang </a:t>
            </a:r>
            <a:r>
              <a:rPr lang="en-ID" sz="1400" dirty="0" err="1">
                <a:latin typeface="Karla" pitchFamily="2" charset="0"/>
              </a:rPr>
              <a:t>melakukan</a:t>
            </a:r>
            <a:r>
              <a:rPr lang="en-ID" sz="1400" dirty="0">
                <a:latin typeface="Karla" pitchFamily="2" charset="0"/>
              </a:rPr>
              <a:t> proses </a:t>
            </a:r>
            <a:r>
              <a:rPr lang="en-ID" sz="1400" dirty="0" err="1">
                <a:latin typeface="Karla" pitchFamily="2" charset="0"/>
              </a:rPr>
              <a:t>pemodelan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unssupervised</a:t>
            </a:r>
            <a:r>
              <a:rPr lang="en-ID" sz="1400" dirty="0">
                <a:latin typeface="Karla" pitchFamily="2" charset="0"/>
              </a:rPr>
              <a:t> learning dan </a:t>
            </a:r>
            <a:r>
              <a:rPr lang="en-ID" sz="1400" dirty="0" err="1">
                <a:latin typeface="Karla" pitchFamily="2" charset="0"/>
              </a:rPr>
              <a:t>menggunakan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metode</a:t>
            </a:r>
            <a:r>
              <a:rPr lang="en-ID" sz="1400" dirty="0">
                <a:latin typeface="Karla" pitchFamily="2" charset="0"/>
              </a:rPr>
              <a:t> yang </a:t>
            </a:r>
            <a:r>
              <a:rPr lang="en-ID" sz="1400" dirty="0" err="1">
                <a:latin typeface="Karla" pitchFamily="2" charset="0"/>
              </a:rPr>
              <a:t>mengelompokan</a:t>
            </a:r>
            <a:r>
              <a:rPr lang="en-ID" sz="1400" dirty="0">
                <a:latin typeface="Karla" pitchFamily="2" charset="0"/>
              </a:rPr>
              <a:t> data </a:t>
            </a:r>
            <a:r>
              <a:rPr lang="en-ID" sz="1400" dirty="0" err="1">
                <a:latin typeface="Karla" pitchFamily="2" charset="0"/>
              </a:rPr>
              <a:t>berbagai</a:t>
            </a:r>
            <a:r>
              <a:rPr lang="en-ID" sz="1400" dirty="0">
                <a:latin typeface="Karla" pitchFamily="2" charset="0"/>
              </a:rPr>
              <a:t> </a:t>
            </a:r>
            <a:r>
              <a:rPr lang="en-ID" sz="1400" dirty="0" err="1">
                <a:latin typeface="Karla" pitchFamily="2" charset="0"/>
              </a:rPr>
              <a:t>partisi</a:t>
            </a:r>
            <a:r>
              <a:rPr lang="en-ID" sz="1400" dirty="0">
                <a:latin typeface="Karla" pitchFamily="2" charset="0"/>
              </a:rPr>
              <a:t>.</a:t>
            </a:r>
            <a:r>
              <a:rPr lang="en-US" sz="1400" dirty="0">
                <a:latin typeface="Karla" pitchFamily="2" charset="0"/>
              </a:rPr>
              <a:t> </a:t>
            </a:r>
          </a:p>
          <a:p>
            <a:pPr algn="l">
              <a:buClr>
                <a:schemeClr val="accent1">
                  <a:lumMod val="75000"/>
                </a:schemeClr>
              </a:buClr>
            </a:pPr>
            <a:endParaRPr lang="en-US" sz="1400" dirty="0">
              <a:latin typeface="Karla" pitchFamily="2" charset="0"/>
            </a:endParaRPr>
          </a:p>
          <a:p>
            <a:pPr marL="285750" indent="-28575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Karla" pitchFamily="2" charset="0"/>
              </a:rPr>
              <a:t>Cara </a:t>
            </a:r>
            <a:r>
              <a:rPr lang="en-US" sz="1400" dirty="0" err="1">
                <a:latin typeface="Karla" pitchFamily="2" charset="0"/>
              </a:rPr>
              <a:t>kerja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metode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Kmeans</a:t>
            </a:r>
            <a:r>
              <a:rPr lang="en-US" sz="1400" dirty="0">
                <a:latin typeface="Karla" pitchFamily="2" charset="0"/>
              </a:rPr>
              <a:t> clustering </a:t>
            </a:r>
            <a:r>
              <a:rPr lang="en-US" sz="1400" dirty="0" err="1">
                <a:latin typeface="Karla" pitchFamily="2" charset="0"/>
              </a:rPr>
              <a:t>yaitu</a:t>
            </a:r>
            <a:r>
              <a:rPr lang="en-US" sz="1400" dirty="0">
                <a:latin typeface="Karla" pitchFamily="2" charset="0"/>
              </a:rPr>
              <a:t> dengan </a:t>
            </a:r>
            <a:r>
              <a:rPr lang="en-US" sz="1400" dirty="0" err="1">
                <a:latin typeface="Karla" pitchFamily="2" charset="0"/>
              </a:rPr>
              <a:t>pengelompokan</a:t>
            </a:r>
            <a:r>
              <a:rPr lang="en-US" sz="1400" dirty="0">
                <a:latin typeface="Karla" pitchFamily="2" charset="0"/>
              </a:rPr>
              <a:t> data </a:t>
            </a:r>
            <a:r>
              <a:rPr lang="en-US" sz="1400" dirty="0" err="1">
                <a:latin typeface="Karla" pitchFamily="2" charset="0"/>
              </a:rPr>
              <a:t>menjadi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beberapa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kluster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berdasarkan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kesamaan</a:t>
            </a:r>
            <a:r>
              <a:rPr lang="en-US" sz="1400" dirty="0">
                <a:latin typeface="Karla" pitchFamily="2" charset="0"/>
              </a:rPr>
              <a:t>, </a:t>
            </a:r>
            <a:r>
              <a:rPr lang="en-US" sz="1400" dirty="0" err="1">
                <a:latin typeface="Karla" pitchFamily="2" charset="0"/>
              </a:rPr>
              <a:t>Algoritma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ini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bekerja</a:t>
            </a:r>
            <a:r>
              <a:rPr lang="en-US" sz="1400" dirty="0">
                <a:latin typeface="Karla" pitchFamily="2" charset="0"/>
              </a:rPr>
              <a:t> dengan </a:t>
            </a:r>
            <a:r>
              <a:rPr lang="en-US" sz="1400" dirty="0" err="1">
                <a:latin typeface="Karla" pitchFamily="2" charset="0"/>
              </a:rPr>
              <a:t>cara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membagi</a:t>
            </a:r>
            <a:r>
              <a:rPr lang="en-US" sz="1400" dirty="0">
                <a:latin typeface="Karla" pitchFamily="2" charset="0"/>
              </a:rPr>
              <a:t> n data </a:t>
            </a:r>
            <a:r>
              <a:rPr lang="en-US" sz="1400" dirty="0" err="1">
                <a:latin typeface="Karla" pitchFamily="2" charset="0"/>
              </a:rPr>
              <a:t>ke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dalam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kluster</a:t>
            </a:r>
            <a:r>
              <a:rPr lang="en-US" sz="1400" dirty="0">
                <a:latin typeface="Karla" pitchFamily="2" charset="0"/>
              </a:rPr>
              <a:t>, Dimana </a:t>
            </a:r>
            <a:r>
              <a:rPr lang="en-US" sz="1400" dirty="0" err="1">
                <a:latin typeface="Karla" pitchFamily="2" charset="0"/>
              </a:rPr>
              <a:t>setiap</a:t>
            </a:r>
            <a:r>
              <a:rPr lang="en-US" sz="1400" dirty="0">
                <a:latin typeface="Karla" pitchFamily="2" charset="0"/>
              </a:rPr>
              <a:t> data </a:t>
            </a:r>
            <a:r>
              <a:rPr lang="en-US" sz="1400" dirty="0" err="1">
                <a:latin typeface="Karla" pitchFamily="2" charset="0"/>
              </a:rPr>
              <a:t>termasuk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kedalam</a:t>
            </a:r>
            <a:r>
              <a:rPr lang="en-US" sz="1400" dirty="0">
                <a:latin typeface="Karla" pitchFamily="2" charset="0"/>
              </a:rPr>
              <a:t> </a:t>
            </a:r>
            <a:r>
              <a:rPr lang="en-US" sz="1400" dirty="0" err="1">
                <a:latin typeface="Karla" pitchFamily="2" charset="0"/>
              </a:rPr>
              <a:t>kluster</a:t>
            </a:r>
            <a:r>
              <a:rPr lang="en-US" sz="1400" dirty="0">
                <a:latin typeface="Karla" pitchFamily="2" charset="0"/>
              </a:rPr>
              <a:t> dengan mean (rata – rata) </a:t>
            </a:r>
            <a:r>
              <a:rPr lang="en-US" sz="1400" dirty="0" err="1">
                <a:latin typeface="Karla" pitchFamily="2" charset="0"/>
              </a:rPr>
              <a:t>terdekat</a:t>
            </a:r>
            <a:r>
              <a:rPr lang="en-US" sz="1400" dirty="0">
                <a:latin typeface="Karla" pitchFamily="2" charset="0"/>
              </a:rPr>
              <a:t>. </a:t>
            </a:r>
            <a:endParaRPr lang="en-ID" sz="1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08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47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set yang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data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endParaRPr sz="1800" dirty="0"/>
          </a:p>
        </p:txBody>
      </p:sp>
      <p:graphicFrame>
        <p:nvGraphicFramePr>
          <p:cNvPr id="471" name="Google Shape;471;p30"/>
          <p:cNvGraphicFramePr/>
          <p:nvPr>
            <p:extLst>
              <p:ext uri="{D42A27DB-BD31-4B8C-83A1-F6EECF244321}">
                <p14:modId xmlns:p14="http://schemas.microsoft.com/office/powerpoint/2010/main" val="1864581572"/>
              </p:ext>
            </p:extLst>
          </p:nvPr>
        </p:nvGraphicFramePr>
        <p:xfrm>
          <a:off x="715100" y="2101075"/>
          <a:ext cx="7713900" cy="1097190"/>
        </p:xfrm>
        <a:graphic>
          <a:graphicData uri="http://schemas.openxmlformats.org/drawingml/2006/table">
            <a:tbl>
              <a:tblPr>
                <a:noFill/>
                <a:tableStyleId>{740FEFAA-852A-48C1-9660-3E5EE71CD17B}</a:tableStyleId>
              </a:tblPr>
              <a:tblGrid>
                <a:gridCol w="2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Karla" pitchFamily="2" charset="0"/>
                        </a:rPr>
                        <a:t>Nama</a:t>
                      </a:r>
                      <a:endParaRPr sz="12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Berisi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nama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mahasiswa</a:t>
                      </a:r>
                      <a:endParaRPr sz="12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Karla" pitchFamily="2" charset="0"/>
                        </a:rPr>
                        <a:t>UTS</a:t>
                      </a:r>
                      <a:endParaRPr sz="12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Berisi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nilai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UTS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dari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masing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masing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mahasiswa</a:t>
                      </a:r>
                      <a:endParaRPr sz="12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Karla" pitchFamily="2" charset="0"/>
                        </a:rPr>
                        <a:t>UAS</a:t>
                      </a:r>
                      <a:endParaRPr sz="12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Berisi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nilai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UAS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dari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masing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masing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mahasiswa</a:t>
                      </a:r>
                      <a:endParaRPr lang="en-US" sz="12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5" y="731525"/>
            <a:ext cx="7713900" cy="558432"/>
          </a:xfrm>
        </p:spPr>
        <p:txBody>
          <a:bodyPr/>
          <a:lstStyle/>
          <a:p>
            <a:r>
              <a:rPr lang="nn-NO" sz="2400" dirty="0"/>
              <a:t>Pengimplikasian dan import data set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690506" y="1817370"/>
            <a:ext cx="3126923" cy="3028949"/>
            <a:chOff x="6102150" y="1522190"/>
            <a:chExt cx="2418051" cy="2994736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613691"/>
              <a:ext cx="2327100" cy="2903235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0" y="1522190"/>
              <a:ext cx="2327100" cy="2903235"/>
              <a:chOff x="715399" y="1522190"/>
              <a:chExt cx="2327100" cy="2903235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399" y="1522190"/>
                <a:ext cx="2327100" cy="290323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Mengimport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libraries yang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akan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digunakan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yaitu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pandas, matplotlib dan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Menghubungkan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google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colab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dengan google drive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Mengimport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data set dan file path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gdrive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Membaca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data set dan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menampilkan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5 baris </a:t>
                </a:r>
                <a:r>
                  <a:rPr lang="en-US" dirty="0" err="1">
                    <a:solidFill>
                      <a:schemeClr val="tx1"/>
                    </a:solidFill>
                    <a:latin typeface="Karla" pitchFamily="2" charset="0"/>
                  </a:rPr>
                  <a:t>pertama</a:t>
                </a:r>
                <a:r>
                  <a:rPr lang="en-US" dirty="0">
                    <a:solidFill>
                      <a:schemeClr val="tx1"/>
                    </a:solidFill>
                    <a:latin typeface="Karla" pitchFamily="2" charset="0"/>
                  </a:rPr>
                  <a:t> data set</a:t>
                </a:r>
                <a:endParaRPr lang="en-ID" dirty="0">
                  <a:solidFill>
                    <a:schemeClr val="tx1"/>
                  </a:solidFill>
                  <a:latin typeface="Karla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3AD977E-B5C3-5571-4615-353B1C0D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0" y="1200275"/>
            <a:ext cx="5343471" cy="23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5" y="731525"/>
            <a:ext cx="7713900" cy="523921"/>
          </a:xfrm>
        </p:spPr>
        <p:txBody>
          <a:bodyPr/>
          <a:lstStyle/>
          <a:p>
            <a:r>
              <a:rPr lang="en-US" sz="2400" dirty="0" err="1"/>
              <a:t>Deskripsi</a:t>
            </a:r>
            <a:r>
              <a:rPr lang="en-US" sz="2400" dirty="0"/>
              <a:t> Data Set 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733652" y="1446345"/>
            <a:ext cx="3114076" cy="2565586"/>
            <a:chOff x="6102151" y="1318671"/>
            <a:chExt cx="2418050" cy="319825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410174"/>
              <a:ext cx="2327100" cy="3106752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318671"/>
              <a:ext cx="2327100" cy="3106754"/>
              <a:chOff x="715400" y="1318671"/>
              <a:chExt cx="2327100" cy="3106754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318671"/>
                <a:ext cx="2327100" cy="31067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Struktur</a:t>
                </a:r>
                <a:r>
                  <a:rPr lang="en-US" dirty="0"/>
                  <a:t> data </a:t>
                </a:r>
                <a:r>
                  <a:rPr lang="en-US" b="1" dirty="0"/>
                  <a:t>describe</a:t>
                </a:r>
                <a:r>
                  <a:rPr lang="en-US" dirty="0"/>
                  <a:t> </a:t>
                </a:r>
                <a:r>
                  <a:rPr lang="en-US" dirty="0" err="1"/>
                  <a:t>berfungsi</a:t>
                </a:r>
                <a:r>
                  <a:rPr lang="en-US" dirty="0"/>
                  <a:t> </a:t>
                </a:r>
                <a:r>
                  <a:rPr lang="en-US" dirty="0" err="1"/>
                  <a:t>Memberikan</a:t>
                </a:r>
                <a:r>
                  <a:rPr lang="en-US" dirty="0"/>
                  <a:t> Gambaran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dan statistic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data </a:t>
                </a:r>
                <a:r>
                  <a:rPr lang="en-US" dirty="0" err="1"/>
                  <a:t>numerik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data frame</a:t>
                </a: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56456-AC45-560E-F6F4-2548ABCB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058" b="38170"/>
          <a:stretch/>
        </p:blipFill>
        <p:spPr>
          <a:xfrm>
            <a:off x="296272" y="1320615"/>
            <a:ext cx="5324799" cy="2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5" y="731525"/>
            <a:ext cx="7713900" cy="588675"/>
          </a:xfrm>
        </p:spPr>
        <p:txBody>
          <a:bodyPr/>
          <a:lstStyle/>
          <a:p>
            <a:r>
              <a:rPr lang="en-US" sz="2000" dirty="0" err="1"/>
              <a:t>Menampilkan</a:t>
            </a:r>
            <a:r>
              <a:rPr lang="en-US" sz="2000" dirty="0"/>
              <a:t> info </a:t>
            </a:r>
            <a:r>
              <a:rPr lang="en-US" sz="2000" dirty="0" err="1"/>
              <a:t>dalam</a:t>
            </a:r>
            <a:r>
              <a:rPr lang="en-US" sz="2000" dirty="0"/>
              <a:t> data set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364152" y="1897380"/>
            <a:ext cx="3242638" cy="2354692"/>
            <a:chOff x="6102151" y="1419926"/>
            <a:chExt cx="2418050" cy="3096999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1426"/>
              <a:ext cx="2327100" cy="3005499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19926"/>
              <a:ext cx="2327100" cy="3005499"/>
              <a:chOff x="715400" y="1419926"/>
              <a:chExt cx="2327100" cy="3005499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19926"/>
                <a:ext cx="2327100" cy="3005499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Struktur</a:t>
                </a:r>
                <a:r>
                  <a:rPr lang="en-US" dirty="0">
                    <a:solidFill>
                      <a:schemeClr val="tx1"/>
                    </a:solidFill>
                  </a:rPr>
                  <a:t> data </a:t>
                </a:r>
                <a:r>
                  <a:rPr lang="en-US" b="1" dirty="0">
                    <a:solidFill>
                      <a:schemeClr val="tx1"/>
                    </a:solidFill>
                  </a:rPr>
                  <a:t>info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memberikan</a:t>
                </a:r>
                <a:r>
                  <a:rPr lang="en-US" dirty="0">
                    <a:solidFill>
                      <a:schemeClr val="tx1"/>
                    </a:solidFill>
                  </a:rPr>
                  <a:t> Gambaran </a:t>
                </a:r>
                <a:r>
                  <a:rPr lang="en-US" dirty="0" err="1">
                    <a:solidFill>
                      <a:schemeClr val="tx1"/>
                    </a:solidFill>
                  </a:rPr>
                  <a:t>ringkas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dataframe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termasuk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ukuran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tipe</a:t>
                </a:r>
                <a:r>
                  <a:rPr lang="en-US" dirty="0">
                    <a:solidFill>
                      <a:schemeClr val="tx1"/>
                    </a:solidFill>
                  </a:rPr>
                  <a:t> data, dan </a:t>
                </a:r>
                <a:r>
                  <a:rPr lang="en-US" dirty="0" err="1">
                    <a:solidFill>
                      <a:schemeClr val="tx1"/>
                    </a:solidFill>
                  </a:rPr>
                  <a:t>jumlah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</a:rPr>
                  <a:t> non- null di </a:t>
                </a:r>
                <a:r>
                  <a:rPr lang="en-US" dirty="0" err="1">
                    <a:solidFill>
                      <a:schemeClr val="tx1"/>
                    </a:solidFill>
                  </a:rPr>
                  <a:t>setiap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kolom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55A19D-5AE3-F9FF-5AC9-E05F02EAE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24" r="29981"/>
          <a:stretch/>
        </p:blipFill>
        <p:spPr>
          <a:xfrm>
            <a:off x="422171" y="1375364"/>
            <a:ext cx="4719963" cy="2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Menampilkan</a:t>
            </a:r>
            <a:r>
              <a:rPr lang="en-US" sz="2000" dirty="0"/>
              <a:t> visual data set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261282" y="1549780"/>
            <a:ext cx="3167743" cy="2934142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Menampilkan</a:t>
                </a:r>
                <a:r>
                  <a:rPr lang="en-US" dirty="0">
                    <a:solidFill>
                      <a:schemeClr val="tx1"/>
                    </a:solidFill>
                  </a:rPr>
                  <a:t> visual data set dengan masing </a:t>
                </a:r>
                <a:r>
                  <a:rPr lang="en-US" dirty="0" err="1">
                    <a:solidFill>
                      <a:schemeClr val="tx1"/>
                    </a:solidFill>
                  </a:rPr>
                  <a:t>masing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atribut</a:t>
                </a:r>
                <a:r>
                  <a:rPr lang="en-US" dirty="0">
                    <a:solidFill>
                      <a:schemeClr val="tx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</a:rPr>
                  <a:t>Membuat</a:t>
                </a:r>
                <a:r>
                  <a:rPr lang="en-US" dirty="0">
                    <a:solidFill>
                      <a:schemeClr val="tx1"/>
                    </a:solidFill>
                  </a:rPr>
                  <a:t> scatter </a:t>
                </a:r>
                <a:r>
                  <a:rPr lang="en-US" dirty="0" err="1">
                    <a:solidFill>
                      <a:schemeClr val="tx1"/>
                    </a:solidFill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melihat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hubungan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antara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</a:rPr>
                  <a:t> UTS dan UAS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</a:rPr>
                  <a:t>Memberikan</a:t>
                </a:r>
                <a:r>
                  <a:rPr lang="en-US" dirty="0">
                    <a:solidFill>
                      <a:schemeClr val="tx1"/>
                    </a:solidFill>
                  </a:rPr>
                  <a:t> label </a:t>
                </a:r>
                <a:r>
                  <a:rPr lang="en-US" dirty="0" err="1">
                    <a:solidFill>
                      <a:schemeClr val="tx1"/>
                    </a:solidFill>
                  </a:rPr>
                  <a:t>uts</a:t>
                </a:r>
                <a:r>
                  <a:rPr lang="en-US" dirty="0">
                    <a:solidFill>
                      <a:schemeClr val="tx1"/>
                    </a:solidFill>
                  </a:rPr>
                  <a:t> pada </a:t>
                </a:r>
                <a:r>
                  <a:rPr lang="en-US" dirty="0" err="1">
                    <a:solidFill>
                      <a:schemeClr val="tx1"/>
                    </a:solidFill>
                  </a:rPr>
                  <a:t>xlabel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</a:rPr>
                  <a:t>Memberikan</a:t>
                </a:r>
                <a:r>
                  <a:rPr lang="en-US" dirty="0">
                    <a:solidFill>
                      <a:schemeClr val="tx1"/>
                    </a:solidFill>
                  </a:rPr>
                  <a:t> label </a:t>
                </a:r>
                <a:r>
                  <a:rPr lang="en-US" dirty="0" err="1">
                    <a:solidFill>
                      <a:schemeClr val="tx1"/>
                    </a:solidFill>
                  </a:rPr>
                  <a:t>uas</a:t>
                </a:r>
                <a:r>
                  <a:rPr lang="en-US" dirty="0">
                    <a:solidFill>
                      <a:schemeClr val="tx1"/>
                    </a:solidFill>
                  </a:rPr>
                  <a:t> pada </a:t>
                </a:r>
                <a:r>
                  <a:rPr lang="en-US" dirty="0" err="1">
                    <a:solidFill>
                      <a:schemeClr val="tx1"/>
                    </a:solidFill>
                  </a:rPr>
                  <a:t>ylabel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75F6A1-E682-5542-E63C-7D837E4B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23" y="1180657"/>
            <a:ext cx="4416755" cy="33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BCD-3C70-6871-81C9-60890B4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Membuat</a:t>
            </a:r>
            <a:r>
              <a:rPr lang="en-US" sz="2000" dirty="0"/>
              <a:t> Data Training</a:t>
            </a:r>
            <a:endParaRPr lang="en-ID" sz="2400" dirty="0"/>
          </a:p>
        </p:txBody>
      </p:sp>
      <p:grpSp>
        <p:nvGrpSpPr>
          <p:cNvPr id="3" name="Google Shape;645;p35">
            <a:extLst>
              <a:ext uri="{FF2B5EF4-FFF2-40B4-BE49-F238E27FC236}">
                <a16:creationId xmlns:a16="http://schemas.microsoft.com/office/drawing/2014/main" id="{CE668DF9-A293-8951-16FE-F410A5AA14D4}"/>
              </a:ext>
            </a:extLst>
          </p:cNvPr>
          <p:cNvGrpSpPr/>
          <p:nvPr/>
        </p:nvGrpSpPr>
        <p:grpSpPr>
          <a:xfrm>
            <a:off x="5131880" y="1417325"/>
            <a:ext cx="3688408" cy="2767630"/>
            <a:chOff x="6102151" y="1427402"/>
            <a:chExt cx="2418050" cy="3089525"/>
          </a:xfrm>
        </p:grpSpPr>
        <p:sp>
          <p:nvSpPr>
            <p:cNvPr id="4" name="Google Shape;646;p35">
              <a:extLst>
                <a:ext uri="{FF2B5EF4-FFF2-40B4-BE49-F238E27FC236}">
                  <a16:creationId xmlns:a16="http://schemas.microsoft.com/office/drawing/2014/main" id="{ADC73AB5-46A7-3E95-6BE3-6F302FC18226}"/>
                </a:ext>
              </a:extLst>
            </p:cNvPr>
            <p:cNvSpPr/>
            <p:nvPr/>
          </p:nvSpPr>
          <p:spPr>
            <a:xfrm>
              <a:off x="6193101" y="1518903"/>
              <a:ext cx="2327100" cy="299802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47;p35">
              <a:extLst>
                <a:ext uri="{FF2B5EF4-FFF2-40B4-BE49-F238E27FC236}">
                  <a16:creationId xmlns:a16="http://schemas.microsoft.com/office/drawing/2014/main" id="{A447E886-3A02-8DCE-26F1-2652DF6AEDFE}"/>
                </a:ext>
              </a:extLst>
            </p:cNvPr>
            <p:cNvGrpSpPr/>
            <p:nvPr/>
          </p:nvGrpSpPr>
          <p:grpSpPr>
            <a:xfrm>
              <a:off x="6102151" y="1427402"/>
              <a:ext cx="2327100" cy="2998023"/>
              <a:chOff x="715400" y="1427402"/>
              <a:chExt cx="2327100" cy="2998023"/>
            </a:xfrm>
          </p:grpSpPr>
          <p:sp>
            <p:nvSpPr>
              <p:cNvPr id="6" name="Google Shape;648;p35">
                <a:extLst>
                  <a:ext uri="{FF2B5EF4-FFF2-40B4-BE49-F238E27FC236}">
                    <a16:creationId xmlns:a16="http://schemas.microsoft.com/office/drawing/2014/main" id="{6EE8F842-A3CC-9268-B877-933760ED6FDA}"/>
                  </a:ext>
                </a:extLst>
              </p:cNvPr>
              <p:cNvSpPr/>
              <p:nvPr/>
            </p:nvSpPr>
            <p:spPr>
              <a:xfrm>
                <a:off x="715400" y="1427402"/>
                <a:ext cx="2327100" cy="2998023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Struktur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data ‘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x_train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df_mhs</a:t>
                </a:r>
                <a:r>
                  <a:rPr lang="en-US" b="1" dirty="0">
                    <a:solidFill>
                      <a:schemeClr val="tx1"/>
                    </a:solidFill>
                  </a:rPr>
                  <a:t>[[‘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uts</a:t>
                </a:r>
                <a:r>
                  <a:rPr lang="en-US" b="1" dirty="0">
                    <a:solidFill>
                      <a:schemeClr val="tx1"/>
                    </a:solidFill>
                  </a:rPr>
                  <a:t>, ‘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uas</a:t>
                </a:r>
                <a:r>
                  <a:rPr lang="en-US" b="1" dirty="0">
                    <a:solidFill>
                      <a:schemeClr val="tx1"/>
                    </a:solidFill>
                  </a:rPr>
                  <a:t>’]] </a:t>
                </a:r>
                <a:r>
                  <a:rPr lang="en-US" dirty="0" err="1">
                    <a:solidFill>
                      <a:schemeClr val="tx1"/>
                    </a:solidFill>
                  </a:rPr>
                  <a:t>berfungsi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Membuat</a:t>
                </a:r>
                <a:r>
                  <a:rPr lang="en-US" dirty="0">
                    <a:solidFill>
                      <a:schemeClr val="tx1"/>
                    </a:solidFill>
                  </a:rPr>
                  <a:t> data training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atribut</a:t>
                </a:r>
                <a:r>
                  <a:rPr lang="en-US" dirty="0">
                    <a:solidFill>
                      <a:schemeClr val="tx1"/>
                    </a:solidFill>
                  </a:rPr>
                  <a:t> UTS dan UAS yang </a:t>
                </a:r>
                <a:r>
                  <a:rPr lang="en-US" dirty="0" err="1">
                    <a:solidFill>
                      <a:schemeClr val="tx1"/>
                    </a:solidFill>
                  </a:rPr>
                  <a:t>ada</a:t>
                </a:r>
                <a:r>
                  <a:rPr lang="en-US" dirty="0">
                    <a:solidFill>
                      <a:schemeClr val="tx1"/>
                    </a:solidFill>
                  </a:rPr>
                  <a:t> pada </a:t>
                </a:r>
                <a:r>
                  <a:rPr lang="en-US" dirty="0" err="1">
                    <a:solidFill>
                      <a:schemeClr val="tx1"/>
                    </a:solidFill>
                  </a:rPr>
                  <a:t>dataframe</a:t>
                </a:r>
                <a:r>
                  <a:rPr lang="en-US" dirty="0">
                    <a:solidFill>
                      <a:schemeClr val="tx1"/>
                    </a:solidFill>
                  </a:rPr>
                  <a:t> dan </a:t>
                </a:r>
                <a:r>
                  <a:rPr lang="en-US" dirty="0" err="1">
                    <a:solidFill>
                      <a:schemeClr val="tx1"/>
                    </a:solidFill>
                  </a:rPr>
                  <a:t>mengkonversi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hasil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menjadi</a:t>
                </a:r>
                <a:r>
                  <a:rPr lang="en-US" dirty="0">
                    <a:solidFill>
                      <a:schemeClr val="tx1"/>
                    </a:solidFill>
                  </a:rPr>
                  <a:t> array </a:t>
                </a:r>
                <a:r>
                  <a:rPr lang="en-US" dirty="0" err="1">
                    <a:solidFill>
                      <a:schemeClr val="tx1"/>
                    </a:solidFill>
                  </a:rPr>
                  <a:t>Numpy</a:t>
                </a:r>
                <a:r>
                  <a:rPr lang="en-US" dirty="0">
                    <a:solidFill>
                      <a:schemeClr val="tx1"/>
                    </a:solidFill>
                  </a:rPr>
                  <a:t> dua </a:t>
                </a:r>
                <a:r>
                  <a:rPr lang="en-US" dirty="0" err="1">
                    <a:solidFill>
                      <a:schemeClr val="tx1"/>
                    </a:solidFill>
                  </a:rPr>
                  <a:t>dimensi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serta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menampilkan</a:t>
                </a:r>
                <a:r>
                  <a:rPr lang="en-US" dirty="0">
                    <a:solidFill>
                      <a:schemeClr val="tx1"/>
                    </a:solidFill>
                  </a:rPr>
                  <a:t> 5 baris </a:t>
                </a:r>
                <a:r>
                  <a:rPr lang="en-US" dirty="0" err="1">
                    <a:solidFill>
                      <a:schemeClr val="tx1"/>
                    </a:solidFill>
                  </a:rPr>
                  <a:t>pertama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array </a:t>
                </a:r>
                <a:r>
                  <a:rPr lang="en-US" dirty="0" err="1">
                    <a:solidFill>
                      <a:schemeClr val="tx1"/>
                    </a:solidFill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menverifikasi</a:t>
                </a:r>
                <a:r>
                  <a:rPr lang="en-US" dirty="0">
                    <a:solidFill>
                      <a:schemeClr val="tx1"/>
                    </a:solidFill>
                  </a:rPr>
                  <a:t> data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649;p35">
                <a:extLst>
                  <a:ext uri="{FF2B5EF4-FFF2-40B4-BE49-F238E27FC236}">
                    <a16:creationId xmlns:a16="http://schemas.microsoft.com/office/drawing/2014/main" id="{69700694-496B-672D-F048-095FAE3B3303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75F6A1-E682-5542-E63C-7D837E4B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183" y="1417325"/>
            <a:ext cx="4416755" cy="22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754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636</Words>
  <Application>Microsoft Office PowerPoint</Application>
  <PresentationFormat>On-screen Show (16:9)</PresentationFormat>
  <Paragraphs>55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Rubik Black</vt:lpstr>
      <vt:lpstr>Arial</vt:lpstr>
      <vt:lpstr>Karla</vt:lpstr>
      <vt:lpstr>Soft Colors UI Design for Agencies by Slidesgo</vt:lpstr>
      <vt:lpstr>Mengelola Data Set Dengan  Metode KMeans Clustering</vt:lpstr>
      <vt:lpstr>Akmal Indrayansyah Fernando Kurniawan Muhamad Farhan Muhammad Rafi Gumilang Zaka Nabhan</vt:lpstr>
      <vt:lpstr>Metode Kmeans Clustering</vt:lpstr>
      <vt:lpstr>Data Set</vt:lpstr>
      <vt:lpstr>Pengimplikasian dan import data set</vt:lpstr>
      <vt:lpstr>Deskripsi Data Set </vt:lpstr>
      <vt:lpstr>Menampilkan info dalam data set</vt:lpstr>
      <vt:lpstr>Menampilkan visual data set</vt:lpstr>
      <vt:lpstr>Membuat Data Training</vt:lpstr>
      <vt:lpstr>Feture Scaling</vt:lpstr>
      <vt:lpstr>Clustering </vt:lpstr>
      <vt:lpstr>Clustering</vt:lpstr>
      <vt:lpstr>Clustering</vt:lpstr>
      <vt:lpstr>Clustering</vt:lpstr>
      <vt:lpstr>Visualisasi Data Clustering </vt:lpstr>
      <vt:lpstr>Mencari K (Jumlah Cluster) terbaik</vt:lpstr>
      <vt:lpstr>Visualiasi data inertia</vt:lpstr>
      <vt:lpstr>Membuat dataset baru dengan label cluster</vt:lpstr>
      <vt:lpstr>Link source code dan blogspot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Farhan</dc:creator>
  <cp:lastModifiedBy>muhamad farhan</cp:lastModifiedBy>
  <cp:revision>33</cp:revision>
  <dcterms:modified xsi:type="dcterms:W3CDTF">2024-06-25T12:39:25Z</dcterms:modified>
</cp:coreProperties>
</file>