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notesMasterIdLst>
    <p:notesMasterId r:id="rId30"/>
  </p:notesMasterIdLst>
  <p:handoutMasterIdLst>
    <p:handoutMasterId r:id="rId31"/>
  </p:handoutMasterIdLst>
  <p:sldIdLst>
    <p:sldId id="256" r:id="rId2"/>
    <p:sldId id="257" r:id="rId3"/>
    <p:sldId id="261" r:id="rId4"/>
    <p:sldId id="262" r:id="rId5"/>
    <p:sldId id="284" r:id="rId6"/>
    <p:sldId id="286" r:id="rId7"/>
    <p:sldId id="285" r:id="rId8"/>
    <p:sldId id="287" r:id="rId9"/>
    <p:sldId id="260"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277" r:id="rId24"/>
    <p:sldId id="278" r:id="rId25"/>
    <p:sldId id="279" r:id="rId26"/>
    <p:sldId id="281" r:id="rId27"/>
    <p:sldId id="282" r:id="rId28"/>
    <p:sldId id="283" r:id="rId2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84722" autoAdjust="0"/>
  </p:normalViewPr>
  <p:slideViewPr>
    <p:cSldViewPr snapToGrid="0">
      <p:cViewPr varScale="1">
        <p:scale>
          <a:sx n="90" d="100"/>
          <a:sy n="90" d="100"/>
        </p:scale>
        <p:origin x="1400" y="68"/>
      </p:cViewPr>
      <p:guideLst>
        <p:guide pos="2880"/>
        <p:guide orient="horz"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2EF0F29-C2A5-4312-8873-09732E2D4BD4}" type="datetimeFigureOut">
              <a:rPr lang="en-US" smtClean="0"/>
              <a:t>5/17/2017</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DB5A06F-EBE3-427C-99CB-A6E9EFAD73E5}" type="slidenum">
              <a:rPr lang="en-US" smtClean="0"/>
              <a:t>‹#›</a:t>
            </a:fld>
            <a:endParaRPr lang="en-US"/>
          </a:p>
        </p:txBody>
      </p:sp>
    </p:spTree>
    <p:extLst>
      <p:ext uri="{BB962C8B-B14F-4D97-AF65-F5344CB8AC3E}">
        <p14:creationId xmlns:p14="http://schemas.microsoft.com/office/powerpoint/2010/main" val="2636467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A17ADCE5-4A46-4034-BD78-21EA25C59BB0}" type="datetimeFigureOut">
              <a:rPr lang="en-US" smtClean="0"/>
              <a:t>5/17/2017</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40658A4F-BEF9-4544-AC37-199BFD6F0B48}" type="slidenum">
              <a:rPr lang="en-US" smtClean="0"/>
              <a:t>‹#›</a:t>
            </a:fld>
            <a:endParaRPr lang="en-US"/>
          </a:p>
        </p:txBody>
      </p:sp>
    </p:spTree>
    <p:extLst>
      <p:ext uri="{BB962C8B-B14F-4D97-AF65-F5344CB8AC3E}">
        <p14:creationId xmlns:p14="http://schemas.microsoft.com/office/powerpoint/2010/main" val="229208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58A4F-BEF9-4544-AC37-199BFD6F0B48}" type="slidenum">
              <a:rPr lang="en-US" smtClean="0"/>
              <a:t>1</a:t>
            </a:fld>
            <a:endParaRPr lang="en-US"/>
          </a:p>
        </p:txBody>
      </p:sp>
    </p:spTree>
    <p:extLst>
      <p:ext uri="{BB962C8B-B14F-4D97-AF65-F5344CB8AC3E}">
        <p14:creationId xmlns:p14="http://schemas.microsoft.com/office/powerpoint/2010/main" val="3565538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82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58A4F-BEF9-4544-AC37-199BFD6F0B48}" type="slidenum">
              <a:rPr lang="en-US" smtClean="0"/>
              <a:t>2</a:t>
            </a:fld>
            <a:endParaRPr lang="en-US"/>
          </a:p>
        </p:txBody>
      </p:sp>
    </p:spTree>
    <p:extLst>
      <p:ext uri="{BB962C8B-B14F-4D97-AF65-F5344CB8AC3E}">
        <p14:creationId xmlns:p14="http://schemas.microsoft.com/office/powerpoint/2010/main" val="345612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5495EC-2DB0-476B-9503-82DCEAE58247}" type="datetime1">
              <a:rPr lang="en-US" smtClean="0"/>
              <a:t>5/17/2017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34632731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7F01FC-30B1-4906-B7FD-6180C948CD98}"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40298906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DDF2E5E3-3F26-46DD-9989-0762B118E6DC}" type="datetime1">
              <a:rPr lang="en-US" smtClean="0"/>
              <a:t>5/17/2017</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10000785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3720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02338"/>
            <a:ext cx="7989752" cy="4220307"/>
          </a:xfrm>
        </p:spPr>
        <p:txBody>
          <a:bodyPr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59327" y="6495401"/>
            <a:ext cx="2133600" cy="365125"/>
          </a:xfrm>
        </p:spPr>
        <p:txBody>
          <a:bodyPr/>
          <a:lstStyle>
            <a:lvl1pPr>
              <a:defRPr>
                <a:solidFill>
                  <a:schemeClr val="accent1">
                    <a:lumMod val="75000"/>
                  </a:schemeClr>
                </a:solidFill>
              </a:defRPr>
            </a:lvl1pPr>
          </a:lstStyle>
          <a:p>
            <a:fld id="{538C6B3D-0FD6-4788-AFDB-D538C1553FFB}" type="datetime1">
              <a:rPr lang="en-US" smtClean="0"/>
              <a:t>5/17/2017</a:t>
            </a:fld>
            <a:endParaRPr lang="en-US"/>
          </a:p>
        </p:txBody>
      </p:sp>
      <p:sp>
        <p:nvSpPr>
          <p:cNvPr id="5" name="Footer Placeholder 4"/>
          <p:cNvSpPr>
            <a:spLocks noGrp="1"/>
          </p:cNvSpPr>
          <p:nvPr>
            <p:ph type="ftr" sz="quarter" idx="11"/>
          </p:nvPr>
        </p:nvSpPr>
        <p:spPr>
          <a:xfrm>
            <a:off x="581192" y="6491075"/>
            <a:ext cx="4870585" cy="365125"/>
          </a:xfrm>
        </p:spPr>
        <p:txBody>
          <a:bodyPr/>
          <a:lstStyle>
            <a:lvl1pPr>
              <a:defRPr>
                <a:solidFill>
                  <a:schemeClr val="accent1">
                    <a:lumMod val="75000"/>
                  </a:schemeClr>
                </a:solidFill>
              </a:defRPr>
            </a:lvl1pPr>
          </a:lstStyle>
          <a:p>
            <a:r>
              <a:rPr lang="fr-FR" dirty="0" smtClean="0"/>
              <a:t>MIS3690  Web Technologies </a:t>
            </a:r>
            <a:endParaRPr lang="en-US" dirty="0"/>
          </a:p>
        </p:txBody>
      </p:sp>
      <p:sp>
        <p:nvSpPr>
          <p:cNvPr id="6" name="Slide Number Placeholder 5"/>
          <p:cNvSpPr>
            <a:spLocks noGrp="1"/>
          </p:cNvSpPr>
          <p:nvPr>
            <p:ph type="sldNum" sz="quarter" idx="12"/>
          </p:nvPr>
        </p:nvSpPr>
        <p:spPr>
          <a:xfrm>
            <a:off x="7800476" y="6495401"/>
            <a:ext cx="770468" cy="365125"/>
          </a:xfrm>
        </p:spPr>
        <p:txBody>
          <a:bodyPr/>
          <a:lstStyle>
            <a:lvl1pPr>
              <a:defRPr>
                <a:solidFill>
                  <a:schemeClr val="accent1">
                    <a:lumMod val="75000"/>
                  </a:schemeClr>
                </a:solidFill>
              </a:defRPr>
            </a:lvl1pPr>
          </a:lstStyle>
          <a:p>
            <a:fld id="{87DAAC80-F39E-4626-BAC3-8A9E75E5308B}" type="slidenum">
              <a:rPr lang="en-US" smtClean="0"/>
              <a:pPr/>
              <a:t>‹#›</a:t>
            </a:fld>
            <a:endParaRPr lang="en-US"/>
          </a:p>
        </p:txBody>
      </p:sp>
    </p:spTree>
    <p:extLst>
      <p:ext uri="{BB962C8B-B14F-4D97-AF65-F5344CB8AC3E}">
        <p14:creationId xmlns:p14="http://schemas.microsoft.com/office/powerpoint/2010/main" val="21803516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ECDF1BB-51A6-46F3-8637-1A4638166CA0}" type="datetime1">
              <a:rPr lang="en-US" smtClean="0"/>
              <a:t>5/17/2017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26874968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5283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904A73-2B17-4BD4-97CF-3CCC5917C324}" type="datetime1">
              <a:rPr lang="en-US" smtClean="0"/>
              <a:t>5/17/2017</a:t>
            </a:fld>
            <a:endParaRPr lang="en-US"/>
          </a:p>
        </p:txBody>
      </p:sp>
      <p:sp>
        <p:nvSpPr>
          <p:cNvPr id="6" name="Footer Placeholder 5"/>
          <p:cNvSpPr>
            <a:spLocks noGrp="1"/>
          </p:cNvSpPr>
          <p:nvPr>
            <p:ph type="ftr" sz="quarter" idx="11"/>
          </p:nvPr>
        </p:nvSpPr>
        <p:spPr/>
        <p:txBody>
          <a:bodyPr/>
          <a:lstStyle/>
          <a:p>
            <a:r>
              <a:rPr lang="fr-FR" dirty="0" smtClean="0"/>
              <a:t>MIS3690  Web Technologies </a:t>
            </a:r>
            <a:endParaRPr lang="en-US" dirty="0"/>
          </a:p>
        </p:txBody>
      </p:sp>
      <p:sp>
        <p:nvSpPr>
          <p:cNvPr id="7" name="Slide Number Placeholder 6"/>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21829909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AB91D3-1F71-436A-945D-2C381BCB5224}" type="datetime1">
              <a:rPr lang="en-US" smtClean="0"/>
              <a:t>5/17/2017</a:t>
            </a:fld>
            <a:endParaRPr lang="en-US"/>
          </a:p>
        </p:txBody>
      </p:sp>
      <p:sp>
        <p:nvSpPr>
          <p:cNvPr id="8" name="Footer Placeholder 7"/>
          <p:cNvSpPr>
            <a:spLocks noGrp="1"/>
          </p:cNvSpPr>
          <p:nvPr>
            <p:ph type="ftr" sz="quarter" idx="11"/>
          </p:nvPr>
        </p:nvSpPr>
        <p:spPr/>
        <p:txBody>
          <a:bodyPr/>
          <a:lstStyle/>
          <a:p>
            <a:r>
              <a:rPr lang="fr-FR" dirty="0" smtClean="0"/>
              <a:t>MIS3690  Web Technologies </a:t>
            </a:r>
            <a:endParaRPr lang="en-US" dirty="0"/>
          </a:p>
        </p:txBody>
      </p:sp>
      <p:sp>
        <p:nvSpPr>
          <p:cNvPr id="9" name="Slide Number Placeholder 8"/>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33037977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BBB4A6-78BF-4395-A990-A79C781F481D}" type="datetime1">
              <a:rPr lang="en-US" smtClean="0"/>
              <a:t>5/17/2017</a:t>
            </a:fld>
            <a:endParaRPr lang="en-US"/>
          </a:p>
        </p:txBody>
      </p:sp>
      <p:sp>
        <p:nvSpPr>
          <p:cNvPr id="4" name="Footer Placeholder 3"/>
          <p:cNvSpPr>
            <a:spLocks noGrp="1"/>
          </p:cNvSpPr>
          <p:nvPr>
            <p:ph type="ftr" sz="quarter" idx="11"/>
          </p:nvPr>
        </p:nvSpPr>
        <p:spPr/>
        <p:txBody>
          <a:bodyPr/>
          <a:lstStyle/>
          <a:p>
            <a:r>
              <a:rPr lang="fr-FR" dirty="0" smtClean="0"/>
              <a:t>MIS3690  Web Technologies </a:t>
            </a:r>
            <a:endParaRPr lang="en-US" dirty="0"/>
          </a:p>
        </p:txBody>
      </p:sp>
      <p:sp>
        <p:nvSpPr>
          <p:cNvPr id="5" name="Slide Number Placeholder 4"/>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9319460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2C682-CA64-4F73-A7C2-57CFE2906F9B}" type="datetime1">
              <a:rPr lang="en-US" smtClean="0"/>
              <a:t>5/17/2017</a:t>
            </a:fld>
            <a:endParaRPr lang="en-US"/>
          </a:p>
        </p:txBody>
      </p:sp>
      <p:sp>
        <p:nvSpPr>
          <p:cNvPr id="3" name="Footer Placeholder 2"/>
          <p:cNvSpPr>
            <a:spLocks noGrp="1"/>
          </p:cNvSpPr>
          <p:nvPr>
            <p:ph type="ftr" sz="quarter" idx="11"/>
          </p:nvPr>
        </p:nvSpPr>
        <p:spPr/>
        <p:txBody>
          <a:bodyPr/>
          <a:lstStyle/>
          <a:p>
            <a:r>
              <a:rPr lang="fr-FR" dirty="0" smtClean="0"/>
              <a:t>MIS3690  Web Technologies </a:t>
            </a:r>
            <a:endParaRPr lang="en-US" dirty="0"/>
          </a:p>
        </p:txBody>
      </p:sp>
      <p:sp>
        <p:nvSpPr>
          <p:cNvPr id="4" name="Slide Number Placeholder 3"/>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3650545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ACD809D-09F7-4CC0-AE46-4B334D9D03D8}" type="datetime1">
              <a:rPr lang="en-US" smtClean="0"/>
              <a:t>5/17/2017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fr-FR" dirty="0" smtClean="0"/>
              <a:t>MIS3690  Web Technologies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7DAAC80-F39E-4626-BAC3-8A9E75E5308B}" type="slidenum">
              <a:rPr lang="en-US" smtClean="0"/>
              <a:t>‹#›</a:t>
            </a:fld>
            <a:endParaRPr lang="en-US"/>
          </a:p>
        </p:txBody>
      </p:sp>
    </p:spTree>
    <p:extLst>
      <p:ext uri="{BB962C8B-B14F-4D97-AF65-F5344CB8AC3E}">
        <p14:creationId xmlns:p14="http://schemas.microsoft.com/office/powerpoint/2010/main" val="4153251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5BCF6-76C3-4D87-B711-2E9BB9607820}" type="datetime1">
              <a:rPr lang="en-US" smtClean="0"/>
              <a:t>5/17/2017</a:t>
            </a:fld>
            <a:endParaRPr lang="en-US"/>
          </a:p>
        </p:txBody>
      </p:sp>
      <p:sp>
        <p:nvSpPr>
          <p:cNvPr id="6" name="Footer Placeholder 5"/>
          <p:cNvSpPr>
            <a:spLocks noGrp="1"/>
          </p:cNvSpPr>
          <p:nvPr>
            <p:ph type="ftr" sz="quarter" idx="11"/>
          </p:nvPr>
        </p:nvSpPr>
        <p:spPr/>
        <p:txBody>
          <a:bodyPr/>
          <a:lstStyle/>
          <a:p>
            <a:r>
              <a:rPr lang="fr-FR" dirty="0" smtClean="0"/>
              <a:t>MIS3690  Web Technologies </a:t>
            </a:r>
            <a:endParaRPr lang="en-US" dirty="0"/>
          </a:p>
        </p:txBody>
      </p:sp>
      <p:sp>
        <p:nvSpPr>
          <p:cNvPr id="7" name="Slide Number Placeholder 6"/>
          <p:cNvSpPr>
            <a:spLocks noGrp="1"/>
          </p:cNvSpPr>
          <p:nvPr>
            <p:ph type="sldNum" sz="quarter" idx="12"/>
          </p:nvPr>
        </p:nvSpPr>
        <p:spPr/>
        <p:txBody>
          <a:bodyPr/>
          <a:lstStyle/>
          <a:p>
            <a:fld id="{87DAAC80-F39E-4626-BAC3-8A9E75E5308B}" type="slidenum">
              <a:rPr lang="en-US" smtClean="0"/>
              <a:t>‹#›</a:t>
            </a:fld>
            <a:endParaRPr lang="en-US"/>
          </a:p>
        </p:txBody>
      </p:sp>
    </p:spTree>
    <p:extLst>
      <p:ext uri="{BB962C8B-B14F-4D97-AF65-F5344CB8AC3E}">
        <p14:creationId xmlns:p14="http://schemas.microsoft.com/office/powerpoint/2010/main" val="26217123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09314"/>
            <a:ext cx="7989752" cy="108332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1908952"/>
            <a:ext cx="7989752" cy="447621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59327" y="6503216"/>
            <a:ext cx="2133600" cy="365125"/>
          </a:xfrm>
          <a:prstGeom prst="rect">
            <a:avLst/>
          </a:prstGeom>
        </p:spPr>
        <p:txBody>
          <a:bodyPr vert="horz" lIns="91440" tIns="45720" rIns="91440" bIns="45720" rtlCol="0" anchor="ctr"/>
          <a:lstStyle>
            <a:lvl1pPr algn="r">
              <a:defRPr sz="900">
                <a:solidFill>
                  <a:schemeClr val="accent2"/>
                </a:solidFill>
              </a:defRPr>
            </a:lvl1pPr>
          </a:lstStyle>
          <a:p>
            <a:fld id="{3AEACE00-32FD-4487-B509-E3939A3705D2}" type="datetime1">
              <a:rPr lang="en-US" smtClean="0"/>
              <a:t>5/17/2017</a:t>
            </a:fld>
            <a:endParaRPr lang="en-US"/>
          </a:p>
        </p:txBody>
      </p:sp>
      <p:sp>
        <p:nvSpPr>
          <p:cNvPr id="5" name="Footer Placeholder 4"/>
          <p:cNvSpPr>
            <a:spLocks noGrp="1"/>
          </p:cNvSpPr>
          <p:nvPr>
            <p:ph type="ftr" sz="quarter" idx="3"/>
          </p:nvPr>
        </p:nvSpPr>
        <p:spPr>
          <a:xfrm>
            <a:off x="581192" y="649889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fr-FR" dirty="0" smtClean="0"/>
              <a:t>MIS3690  Web Technologies </a:t>
            </a:r>
            <a:endParaRPr lang="en-US" dirty="0"/>
          </a:p>
        </p:txBody>
      </p:sp>
      <p:sp>
        <p:nvSpPr>
          <p:cNvPr id="6" name="Slide Number Placeholder 5"/>
          <p:cNvSpPr>
            <a:spLocks noGrp="1"/>
          </p:cNvSpPr>
          <p:nvPr>
            <p:ph type="sldNum" sz="quarter" idx="4"/>
          </p:nvPr>
        </p:nvSpPr>
        <p:spPr>
          <a:xfrm>
            <a:off x="7800476" y="6503216"/>
            <a:ext cx="770468" cy="365125"/>
          </a:xfrm>
          <a:prstGeom prst="rect">
            <a:avLst/>
          </a:prstGeom>
        </p:spPr>
        <p:txBody>
          <a:bodyPr vert="horz" lIns="91440" tIns="45720" rIns="91440" bIns="45720" rtlCol="0" anchor="ctr"/>
          <a:lstStyle>
            <a:lvl1pPr algn="r">
              <a:defRPr sz="900">
                <a:solidFill>
                  <a:schemeClr val="accent2"/>
                </a:solidFill>
              </a:defRPr>
            </a:lvl1pPr>
          </a:lstStyle>
          <a:p>
            <a:fld id="{87DAAC80-F39E-4626-BAC3-8A9E75E5308B}" type="slidenum">
              <a:rPr lang="en-US" smtClean="0"/>
              <a:t>‹#›</a:t>
            </a:fld>
            <a:endParaRPr lang="en-US"/>
          </a:p>
        </p:txBody>
      </p:sp>
      <p:sp>
        <p:nvSpPr>
          <p:cNvPr id="9" name="Rectangle 8"/>
          <p:cNvSpPr/>
          <p:nvPr/>
        </p:nvSpPr>
        <p:spPr>
          <a:xfrm>
            <a:off x="448091" y="308470"/>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308470"/>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308470"/>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5970899"/>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timing>
    <p:tnLst>
      <p:par>
        <p:cTn id="1" dur="indefinite" restart="never" nodeType="tmRoot"/>
      </p:par>
    </p:tnLst>
  </p:timing>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facebook.co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html/html_entities.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zli@babson.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smtClean="0"/>
              <a:t>MIS3690 Web Technologies</a:t>
            </a:r>
            <a:endParaRPr lang="en-US" dirty="0"/>
          </a:p>
        </p:txBody>
      </p:sp>
      <p:sp>
        <p:nvSpPr>
          <p:cNvPr id="3" name="Subtitle 2"/>
          <p:cNvSpPr>
            <a:spLocks noGrp="1"/>
          </p:cNvSpPr>
          <p:nvPr>
            <p:ph type="subTitle" idx="1"/>
          </p:nvPr>
        </p:nvSpPr>
        <p:spPr>
          <a:xfrm>
            <a:off x="581192" y="3402028"/>
            <a:ext cx="7989752" cy="1724864"/>
          </a:xfrm>
        </p:spPr>
        <p:txBody>
          <a:bodyPr>
            <a:normAutofit/>
          </a:bodyPr>
          <a:lstStyle/>
          <a:p>
            <a:pPr algn="ctr"/>
            <a:r>
              <a:rPr lang="en-US" b="1" dirty="0" smtClean="0"/>
              <a:t>Babson College</a:t>
            </a:r>
          </a:p>
          <a:p>
            <a:pPr algn="ctr"/>
            <a:r>
              <a:rPr lang="en-US" b="1" dirty="0" smtClean="0"/>
              <a:t>TOIM Division</a:t>
            </a:r>
          </a:p>
        </p:txBody>
      </p:sp>
      <p:sp>
        <p:nvSpPr>
          <p:cNvPr id="4" name="Date Placeholder 3"/>
          <p:cNvSpPr>
            <a:spLocks noGrp="1"/>
          </p:cNvSpPr>
          <p:nvPr>
            <p:ph type="dt" sz="half" idx="10"/>
          </p:nvPr>
        </p:nvSpPr>
        <p:spPr/>
        <p:txBody>
          <a:bodyPr/>
          <a:lstStyle/>
          <a:p>
            <a:fld id="{78480946-5AB8-4FBD-97B8-B857C612588E}"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t>1</a:t>
            </a:fld>
            <a:endParaRPr lang="en-US"/>
          </a:p>
        </p:txBody>
      </p:sp>
    </p:spTree>
    <p:extLst>
      <p:ext uri="{BB962C8B-B14F-4D97-AF65-F5344CB8AC3E}">
        <p14:creationId xmlns:p14="http://schemas.microsoft.com/office/powerpoint/2010/main" val="3737983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Software Components</a:t>
            </a:r>
          </a:p>
        </p:txBody>
      </p:sp>
      <p:sp>
        <p:nvSpPr>
          <p:cNvPr id="3" name="Content Placeholder 2"/>
          <p:cNvSpPr>
            <a:spLocks noGrp="1"/>
          </p:cNvSpPr>
          <p:nvPr>
            <p:ph idx="1"/>
          </p:nvPr>
        </p:nvSpPr>
        <p:spPr/>
        <p:txBody>
          <a:bodyPr/>
          <a:lstStyle/>
          <a:p>
            <a:r>
              <a:rPr lang="en-US" dirty="0"/>
              <a:t>The Client Browser </a:t>
            </a:r>
          </a:p>
          <a:p>
            <a:pPr lvl="1"/>
            <a:r>
              <a:rPr lang="en-US" dirty="0"/>
              <a:t>Internet Explorer, Firefox, Safari, </a:t>
            </a:r>
            <a:r>
              <a:rPr lang="en-US" dirty="0" smtClean="0"/>
              <a:t>Chrome…</a:t>
            </a:r>
          </a:p>
          <a:p>
            <a:pPr lvl="1"/>
            <a:endParaRPr lang="en-US" dirty="0"/>
          </a:p>
          <a:p>
            <a:endParaRPr lang="en-US" dirty="0" smtClean="0"/>
          </a:p>
          <a:p>
            <a:endParaRPr lang="en-US" dirty="0" smtClean="0"/>
          </a:p>
          <a:p>
            <a:r>
              <a:rPr lang="en-US" dirty="0" smtClean="0"/>
              <a:t>The </a:t>
            </a:r>
            <a:r>
              <a:rPr lang="en-US" dirty="0"/>
              <a:t>Web Server </a:t>
            </a:r>
          </a:p>
          <a:p>
            <a:pPr lvl="1"/>
            <a:r>
              <a:rPr lang="en-US" dirty="0"/>
              <a:t>Apache, Microsoft IIS, </a:t>
            </a:r>
            <a:r>
              <a:rPr lang="en-US" dirty="0" err="1" smtClean="0"/>
              <a:t>nginx</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CBD85694-7059-448A-8C01-CFD0FC81C4A4}"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10</a:t>
            </a:fld>
            <a:endParaRPr lang="en-US"/>
          </a:p>
        </p:txBody>
      </p:sp>
      <p:pic>
        <p:nvPicPr>
          <p:cNvPr id="3074" name="Picture 2" descr="http://www.safenet-inc.com/uploadedImages/Partners/logos/apache.jpg?n=6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5063377"/>
            <a:ext cx="1919410" cy="12468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digicert.com/images/d3/microsoft-i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32" y="4874460"/>
            <a:ext cx="1511346" cy="14357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comlounge.net/material/logo-nginx.png/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4176" y="5288366"/>
            <a:ext cx="2360893" cy="48793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bmrtraining.com/wp-content/uploads/chrome_firefox_opera_safari_ie-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5700" y="3001848"/>
            <a:ext cx="4531222" cy="846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736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The Browser and Server Really Talk?</a:t>
            </a:r>
          </a:p>
        </p:txBody>
      </p:sp>
      <p:sp>
        <p:nvSpPr>
          <p:cNvPr id="4" name="Date Placeholder 3"/>
          <p:cNvSpPr>
            <a:spLocks noGrp="1"/>
          </p:cNvSpPr>
          <p:nvPr>
            <p:ph type="dt" sz="half" idx="10"/>
          </p:nvPr>
        </p:nvSpPr>
        <p:spPr/>
        <p:txBody>
          <a:bodyPr/>
          <a:lstStyle/>
          <a:p>
            <a:fld id="{324A24C2-747C-4A11-9108-F0D7AE3317BB}"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11</a:t>
            </a:fld>
            <a:endParaRPr lang="en-US"/>
          </a:p>
        </p:txBody>
      </p:sp>
      <p:pic>
        <p:nvPicPr>
          <p:cNvPr id="1028" name="Picture 4" descr="http://4.bp.blogspot.com/-FBtS95qz6MU/UbHZQkG9KqI/AAAAAAAAAn8/tGFPcnJSsRM/s1600/The_Matrix_58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7572" y="2260263"/>
            <a:ext cx="3951410" cy="1644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flydrsdotcom.files.wordpress.com/2012/12/matrix-trinityphon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7572" y="4478184"/>
            <a:ext cx="3951410" cy="178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13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a:t>
            </a:r>
            <a:r>
              <a:rPr lang="en-US" dirty="0" smtClean="0"/>
              <a:t>URL?</a:t>
            </a:r>
            <a:endParaRPr lang="en-US" dirty="0"/>
          </a:p>
        </p:txBody>
      </p:sp>
      <p:sp>
        <p:nvSpPr>
          <p:cNvPr id="3" name="Content Placeholder 2"/>
          <p:cNvSpPr>
            <a:spLocks noGrp="1"/>
          </p:cNvSpPr>
          <p:nvPr>
            <p:ph idx="1"/>
          </p:nvPr>
        </p:nvSpPr>
        <p:spPr/>
        <p:txBody>
          <a:bodyPr>
            <a:noAutofit/>
          </a:bodyPr>
          <a:lstStyle/>
          <a:p>
            <a:r>
              <a:rPr lang="en-US" dirty="0"/>
              <a:t>You type an URL </a:t>
            </a:r>
            <a:r>
              <a:rPr lang="en-US" dirty="0" smtClean="0"/>
              <a:t>(Uniform Resource Locator, </a:t>
            </a:r>
            <a:r>
              <a:rPr lang="en-US" dirty="0"/>
              <a:t>e.g., </a:t>
            </a:r>
            <a:r>
              <a:rPr lang="en-US" dirty="0" smtClean="0"/>
              <a:t>www.</a:t>
            </a:r>
            <a:r>
              <a:rPr lang="en-US" altLang="zh-CN" dirty="0" smtClean="0"/>
              <a:t>facebook</a:t>
            </a:r>
            <a:r>
              <a:rPr lang="en-US" dirty="0" smtClean="0"/>
              <a:t>.com) </a:t>
            </a:r>
            <a:r>
              <a:rPr lang="en-US" dirty="0"/>
              <a:t>into the browser or click on a </a:t>
            </a:r>
            <a:r>
              <a:rPr lang="en-US" dirty="0" smtClean="0">
                <a:hlinkClick r:id="rId2"/>
              </a:rPr>
              <a:t>link</a:t>
            </a:r>
            <a:r>
              <a:rPr lang="en-US" dirty="0" smtClean="0"/>
              <a:t>.</a:t>
            </a:r>
            <a:endParaRPr lang="en-US" dirty="0"/>
          </a:p>
          <a:p>
            <a:endParaRPr lang="en-US" dirty="0" smtClean="0"/>
          </a:p>
          <a:p>
            <a:endParaRPr lang="en-US" dirty="0" smtClean="0"/>
          </a:p>
          <a:p>
            <a:endParaRPr lang="en-US" dirty="0" smtClean="0"/>
          </a:p>
          <a:p>
            <a:r>
              <a:rPr lang="en-US" dirty="0" smtClean="0"/>
              <a:t>Either </a:t>
            </a:r>
            <a:r>
              <a:rPr lang="en-US" dirty="0"/>
              <a:t>way, the browser sends a request to the IP address specified in the URL. </a:t>
            </a:r>
          </a:p>
          <a:p>
            <a:r>
              <a:rPr lang="en-US" dirty="0"/>
              <a:t>The request goes to the local Server (within the company, your service provider (ISP), or the Internet).</a:t>
            </a:r>
          </a:p>
          <a:p>
            <a:r>
              <a:rPr lang="en-US" dirty="0"/>
              <a:t>A translator, </a:t>
            </a:r>
            <a:r>
              <a:rPr lang="en-US" dirty="0" smtClean="0"/>
              <a:t>DNS (Domain </a:t>
            </a:r>
            <a:r>
              <a:rPr lang="en-US" dirty="0"/>
              <a:t>Name </a:t>
            </a:r>
            <a:r>
              <a:rPr lang="en-US" dirty="0" smtClean="0"/>
              <a:t>Service/System</a:t>
            </a:r>
            <a:r>
              <a:rPr lang="en-US" dirty="0"/>
              <a:t>), translates the URL to an IP Address</a:t>
            </a:r>
            <a:r>
              <a:rPr lang="en-US" dirty="0" smtClean="0"/>
              <a:t>.</a:t>
            </a:r>
          </a:p>
          <a:p>
            <a:endParaRPr lang="en-US" dirty="0"/>
          </a:p>
          <a:p>
            <a:endParaRPr lang="en-US" sz="1400" dirty="0"/>
          </a:p>
        </p:txBody>
      </p:sp>
      <p:sp>
        <p:nvSpPr>
          <p:cNvPr id="4" name="Date Placeholder 3"/>
          <p:cNvSpPr>
            <a:spLocks noGrp="1"/>
          </p:cNvSpPr>
          <p:nvPr>
            <p:ph type="dt" sz="half" idx="10"/>
          </p:nvPr>
        </p:nvSpPr>
        <p:spPr/>
        <p:txBody>
          <a:bodyPr/>
          <a:lstStyle/>
          <a:p>
            <a:fld id="{59C57E39-01FA-468F-AB3A-C3085D9B3D2F}"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12</a:t>
            </a:fld>
            <a:endParaRPr lang="en-US"/>
          </a:p>
        </p:txBody>
      </p:sp>
      <p:pic>
        <p:nvPicPr>
          <p:cNvPr id="205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221" y="2949711"/>
            <a:ext cx="5629275" cy="9810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218" y="5490296"/>
            <a:ext cx="21717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a:t>
            </a:r>
            <a:r>
              <a:rPr lang="en-US" dirty="0" smtClean="0"/>
              <a:t>? (cont.)</a:t>
            </a:r>
            <a:endParaRPr lang="en-US" dirty="0"/>
          </a:p>
        </p:txBody>
      </p:sp>
      <p:sp>
        <p:nvSpPr>
          <p:cNvPr id="3" name="Content Placeholder 2"/>
          <p:cNvSpPr>
            <a:spLocks noGrp="1"/>
          </p:cNvSpPr>
          <p:nvPr>
            <p:ph idx="1"/>
          </p:nvPr>
        </p:nvSpPr>
        <p:spPr/>
        <p:txBody>
          <a:bodyPr/>
          <a:lstStyle/>
          <a:p>
            <a:r>
              <a:rPr lang="en-US" dirty="0"/>
              <a:t>The Server determines that the address (in this case, </a:t>
            </a:r>
            <a:r>
              <a:rPr lang="en-US" dirty="0" smtClean="0"/>
              <a:t>Facebook) </a:t>
            </a:r>
            <a:r>
              <a:rPr lang="en-US" dirty="0"/>
              <a:t>is outside somewhere and forwards the request to the Internet – together with the return address (your computer or client)</a:t>
            </a:r>
          </a:p>
          <a:p>
            <a:r>
              <a:rPr lang="en-US" dirty="0"/>
              <a:t>The Internet has a number of machines (computers) called Routers. The router, routes the request to its destination. It may go through several routers before it gets to its destination (in this case</a:t>
            </a:r>
            <a:r>
              <a:rPr lang="en-US" dirty="0" smtClean="0"/>
              <a:t>, Facebook’s Web </a:t>
            </a:r>
            <a:r>
              <a:rPr lang="en-US" dirty="0"/>
              <a:t>Server</a:t>
            </a:r>
            <a:r>
              <a:rPr lang="en-US" dirty="0" smtClean="0"/>
              <a:t>).</a:t>
            </a:r>
          </a:p>
          <a:p>
            <a:endParaRPr lang="en-US" dirty="0"/>
          </a:p>
          <a:p>
            <a:endParaRPr lang="en-US" dirty="0" smtClean="0"/>
          </a:p>
          <a:p>
            <a:endParaRPr lang="en-US" dirty="0"/>
          </a:p>
          <a:p>
            <a:pPr lvl="1"/>
            <a:endParaRPr lang="en-US" dirty="0" smtClean="0"/>
          </a:p>
          <a:p>
            <a:pPr lvl="1"/>
            <a:r>
              <a:rPr lang="en-US" dirty="0" smtClean="0"/>
              <a:t>Try to type </a:t>
            </a:r>
            <a:r>
              <a:rPr lang="en-US" dirty="0" err="1" smtClean="0">
                <a:latin typeface="Consolas" panose="020B0609020204030204" pitchFamily="49" charset="0"/>
                <a:cs typeface="Consolas" panose="020B0609020204030204" pitchFamily="49" charset="0"/>
              </a:rPr>
              <a:t>tracert</a:t>
            </a:r>
            <a:r>
              <a:rPr lang="en-US" dirty="0" smtClean="0">
                <a:latin typeface="Consolas" panose="020B0609020204030204" pitchFamily="49" charset="0"/>
                <a:cs typeface="Consolas" panose="020B0609020204030204" pitchFamily="49" charset="0"/>
              </a:rPr>
              <a:t> www.facebook.com</a:t>
            </a:r>
            <a:r>
              <a:rPr lang="en-US" dirty="0" smtClean="0"/>
              <a:t> in Command Prompt in your laptop and see what happens.</a:t>
            </a:r>
            <a:endParaRPr lang="en-US" dirty="0"/>
          </a:p>
        </p:txBody>
      </p:sp>
      <p:sp>
        <p:nvSpPr>
          <p:cNvPr id="4" name="Date Placeholder 3"/>
          <p:cNvSpPr>
            <a:spLocks noGrp="1"/>
          </p:cNvSpPr>
          <p:nvPr>
            <p:ph type="dt" sz="half" idx="10"/>
          </p:nvPr>
        </p:nvSpPr>
        <p:spPr/>
        <p:txBody>
          <a:bodyPr/>
          <a:lstStyle/>
          <a:p>
            <a:fld id="{A9379E92-B9F7-414F-8BFD-51F1FFEAFB3A}"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13</a:t>
            </a:fld>
            <a:endParaRPr lang="en-US"/>
          </a:p>
        </p:txBody>
      </p:sp>
      <p:pic>
        <p:nvPicPr>
          <p:cNvPr id="3074" name="Picture 2" descr="500px-An_example_of_theoretical_DNS_recursion_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651" y="3955306"/>
            <a:ext cx="4762500"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 (cont.)</a:t>
            </a:r>
          </a:p>
        </p:txBody>
      </p:sp>
      <p:sp>
        <p:nvSpPr>
          <p:cNvPr id="3" name="Content Placeholder 2"/>
          <p:cNvSpPr>
            <a:spLocks noGrp="1"/>
          </p:cNvSpPr>
          <p:nvPr>
            <p:ph idx="1"/>
          </p:nvPr>
        </p:nvSpPr>
        <p:spPr/>
        <p:txBody>
          <a:bodyPr/>
          <a:lstStyle/>
          <a:p>
            <a:r>
              <a:rPr lang="en-US" dirty="0"/>
              <a:t>The browser sends a HTTP request to the web </a:t>
            </a:r>
            <a:r>
              <a:rPr lang="en-US" dirty="0" smtClean="0"/>
              <a:t>server.</a:t>
            </a:r>
            <a:endParaRPr lang="en-US" dirty="0"/>
          </a:p>
          <a:p>
            <a:endParaRPr lang="en-US" dirty="0"/>
          </a:p>
          <a:p>
            <a:endParaRPr lang="en-US" dirty="0" smtClean="0"/>
          </a:p>
          <a:p>
            <a:r>
              <a:rPr lang="en-US" dirty="0" smtClean="0"/>
              <a:t>Facebook’s server </a:t>
            </a:r>
            <a:r>
              <a:rPr lang="en-US" dirty="0"/>
              <a:t>then tries to locate the specific page (specified in the URL) that your requested. Sometimes this is the home page – it could also be some specific page within Facebook’s web site</a:t>
            </a:r>
            <a:r>
              <a:rPr lang="en-US" dirty="0" smtClean="0"/>
              <a:t>.</a:t>
            </a:r>
          </a:p>
          <a:p>
            <a:endParaRPr lang="en-US" dirty="0"/>
          </a:p>
          <a:p>
            <a:endParaRPr lang="en-US" dirty="0" smtClean="0"/>
          </a:p>
          <a:p>
            <a:r>
              <a:rPr lang="en-US" dirty="0"/>
              <a:t>The resource (the requested page) is then sent back. It goes through several routers on the Internet and eventually gets to the local server (in this case, Babson’s Web Server). </a:t>
            </a:r>
          </a:p>
          <a:p>
            <a:endParaRPr lang="en-US" dirty="0"/>
          </a:p>
          <a:p>
            <a:endParaRPr lang="en-US" dirty="0"/>
          </a:p>
        </p:txBody>
      </p:sp>
      <p:sp>
        <p:nvSpPr>
          <p:cNvPr id="4" name="Date Placeholder 3"/>
          <p:cNvSpPr>
            <a:spLocks noGrp="1"/>
          </p:cNvSpPr>
          <p:nvPr>
            <p:ph type="dt" sz="half" idx="10"/>
          </p:nvPr>
        </p:nvSpPr>
        <p:spPr/>
        <p:txBody>
          <a:bodyPr/>
          <a:lstStyle/>
          <a:p>
            <a:fld id="{328EA35C-4DEF-4134-96BE-4F4804E37744}"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14</a:t>
            </a:fld>
            <a:endParaRPr lang="en-US"/>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141" y="2450489"/>
            <a:ext cx="2057400" cy="904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928" y="4212491"/>
            <a:ext cx="885825"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141" y="6005878"/>
            <a:ext cx="2038350"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01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really happens when you navigate to a URL? (cont.)</a:t>
            </a:r>
          </a:p>
        </p:txBody>
      </p:sp>
      <p:sp>
        <p:nvSpPr>
          <p:cNvPr id="3" name="Content Placeholder 2"/>
          <p:cNvSpPr>
            <a:spLocks noGrp="1"/>
          </p:cNvSpPr>
          <p:nvPr>
            <p:ph idx="1"/>
          </p:nvPr>
        </p:nvSpPr>
        <p:spPr/>
        <p:txBody>
          <a:bodyPr/>
          <a:lstStyle/>
          <a:p>
            <a:r>
              <a:rPr lang="en-US" dirty="0"/>
              <a:t>This server determines the IP Address to which the resource must be sent (the IP address of your computer).</a:t>
            </a:r>
          </a:p>
          <a:p>
            <a:r>
              <a:rPr lang="en-US" dirty="0"/>
              <a:t>Your browser receives the resource. The resource is coded in HTML. The browser interprets the HTML</a:t>
            </a:r>
            <a:r>
              <a:rPr lang="en-US" dirty="0" smtClean="0"/>
              <a:t>.</a:t>
            </a:r>
          </a:p>
          <a:p>
            <a:r>
              <a:rPr lang="en-US" dirty="0" smtClean="0"/>
              <a:t>The </a:t>
            </a:r>
            <a:r>
              <a:rPr lang="en-US" dirty="0"/>
              <a:t>browser also determines if additional resources are needed to display the page (e.g., images, multi-media, etc.) and sends additional requests for each resource needed.</a:t>
            </a:r>
          </a:p>
          <a:p>
            <a:endParaRPr lang="en-US" dirty="0" smtClean="0"/>
          </a:p>
          <a:p>
            <a:endParaRPr lang="en-US" dirty="0"/>
          </a:p>
          <a:p>
            <a:endParaRPr lang="en-US" dirty="0" smtClean="0"/>
          </a:p>
          <a:p>
            <a:r>
              <a:rPr lang="en-US" dirty="0" smtClean="0"/>
              <a:t>Once </a:t>
            </a:r>
            <a:r>
              <a:rPr lang="en-US" dirty="0"/>
              <a:t>the browser has all the resources, it interprets the HTML-coded resource and displays the page on your client computer</a:t>
            </a:r>
            <a:r>
              <a:rPr lang="en-US" dirty="0" smtClean="0"/>
              <a:t>.</a:t>
            </a:r>
            <a:endParaRPr lang="en-US" dirty="0"/>
          </a:p>
        </p:txBody>
      </p:sp>
      <p:sp>
        <p:nvSpPr>
          <p:cNvPr id="4" name="Date Placeholder 3"/>
          <p:cNvSpPr>
            <a:spLocks noGrp="1"/>
          </p:cNvSpPr>
          <p:nvPr>
            <p:ph type="dt" sz="half" idx="10"/>
          </p:nvPr>
        </p:nvSpPr>
        <p:spPr/>
        <p:txBody>
          <a:bodyPr/>
          <a:lstStyle/>
          <a:p>
            <a:fld id="{7F0E592D-D30B-4585-A227-0B5FCC76C259}"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15</a:t>
            </a:fld>
            <a:endParaRPr lang="en-US"/>
          </a:p>
        </p:txBody>
      </p:sp>
      <p:pic>
        <p:nvPicPr>
          <p:cNvPr id="2054" name="Picture 6"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529" y="4320930"/>
            <a:ext cx="20383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is Stateless</a:t>
            </a:r>
          </a:p>
        </p:txBody>
      </p:sp>
      <p:sp>
        <p:nvSpPr>
          <p:cNvPr id="3" name="Content Placeholder 2"/>
          <p:cNvSpPr>
            <a:spLocks noGrp="1"/>
          </p:cNvSpPr>
          <p:nvPr>
            <p:ph idx="1"/>
          </p:nvPr>
        </p:nvSpPr>
        <p:spPr/>
        <p:txBody>
          <a:bodyPr/>
          <a:lstStyle/>
          <a:p>
            <a:r>
              <a:rPr lang="en-US" dirty="0"/>
              <a:t>Web servers have no concept of a session or ongoing conversation</a:t>
            </a:r>
          </a:p>
          <a:p>
            <a:r>
              <a:rPr lang="en-US" dirty="0"/>
              <a:t>Once the server responds the conversation ends</a:t>
            </a:r>
          </a:p>
          <a:p>
            <a:r>
              <a:rPr lang="en-US" dirty="0"/>
              <a:t>We will learn some tricks to create long conversations and multi-step transactions when we learn JavaScript</a:t>
            </a:r>
          </a:p>
          <a:p>
            <a:endParaRPr lang="en-US" dirty="0"/>
          </a:p>
        </p:txBody>
      </p:sp>
      <p:sp>
        <p:nvSpPr>
          <p:cNvPr id="4" name="Date Placeholder 3"/>
          <p:cNvSpPr>
            <a:spLocks noGrp="1"/>
          </p:cNvSpPr>
          <p:nvPr>
            <p:ph type="dt" sz="half" idx="10"/>
          </p:nvPr>
        </p:nvSpPr>
        <p:spPr/>
        <p:txBody>
          <a:bodyPr/>
          <a:lstStyle/>
          <a:p>
            <a:fld id="{7C61FBF9-4686-46AF-B19D-E552B1318BEB}"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16</a:t>
            </a:fld>
            <a:endParaRPr lang="en-US"/>
          </a:p>
        </p:txBody>
      </p:sp>
    </p:spTree>
    <p:extLst>
      <p:ext uri="{BB962C8B-B14F-4D97-AF65-F5344CB8AC3E}">
        <p14:creationId xmlns:p14="http://schemas.microsoft.com/office/powerpoint/2010/main" val="3681228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t>
            </a:r>
            <a:r>
              <a:rPr lang="en-US" dirty="0" smtClean="0"/>
              <a:t>HTML(5)</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C9A786DE-15A8-4937-BC62-E68620977049}"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t>17</a:t>
            </a:fld>
            <a:endParaRPr lang="en-US"/>
          </a:p>
        </p:txBody>
      </p:sp>
    </p:spTree>
    <p:extLst>
      <p:ext uri="{BB962C8B-B14F-4D97-AF65-F5344CB8AC3E}">
        <p14:creationId xmlns:p14="http://schemas.microsoft.com/office/powerpoint/2010/main" val="2244807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HTML</a:t>
            </a:r>
          </a:p>
        </p:txBody>
      </p:sp>
      <p:sp>
        <p:nvSpPr>
          <p:cNvPr id="3" name="Content Placeholder 2"/>
          <p:cNvSpPr>
            <a:spLocks noGrp="1"/>
          </p:cNvSpPr>
          <p:nvPr>
            <p:ph idx="1"/>
          </p:nvPr>
        </p:nvSpPr>
        <p:spPr>
          <a:xfrm>
            <a:off x="581192" y="2102338"/>
            <a:ext cx="5398822" cy="4220307"/>
          </a:xfrm>
        </p:spPr>
        <p:txBody>
          <a:bodyPr/>
          <a:lstStyle/>
          <a:p>
            <a:r>
              <a:rPr lang="en-US" dirty="0"/>
              <a:t>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pPr lvl="1"/>
            <a:r>
              <a:rPr lang="en-US" dirty="0"/>
              <a:t>Hyper Text = the content of a web page</a:t>
            </a:r>
          </a:p>
          <a:p>
            <a:pPr lvl="1"/>
            <a:r>
              <a:rPr lang="en-US" dirty="0"/>
              <a:t>Markup = tags used to define how content is to be displayed</a:t>
            </a:r>
          </a:p>
          <a:p>
            <a:pPr lvl="1"/>
            <a:r>
              <a:rPr lang="en-US" dirty="0"/>
              <a:t>Language = syntax and vocabulary associated with marking-up.</a:t>
            </a:r>
          </a:p>
          <a:p>
            <a:endParaRPr lang="en-US" dirty="0"/>
          </a:p>
        </p:txBody>
      </p:sp>
      <p:sp>
        <p:nvSpPr>
          <p:cNvPr id="4" name="Date Placeholder 3"/>
          <p:cNvSpPr>
            <a:spLocks noGrp="1"/>
          </p:cNvSpPr>
          <p:nvPr>
            <p:ph type="dt" sz="half" idx="10"/>
          </p:nvPr>
        </p:nvSpPr>
        <p:spPr/>
        <p:txBody>
          <a:bodyPr/>
          <a:lstStyle/>
          <a:p>
            <a:fld id="{51A08081-D5EF-428A-97C5-B77B02FA6595}"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783" y="2215627"/>
            <a:ext cx="2267266" cy="3057952"/>
          </a:xfrm>
          <a:prstGeom prst="rect">
            <a:avLst/>
          </a:prstGeom>
        </p:spPr>
      </p:pic>
    </p:spTree>
    <p:extLst>
      <p:ext uri="{BB962C8B-B14F-4D97-AF65-F5344CB8AC3E}">
        <p14:creationId xmlns:p14="http://schemas.microsoft.com/office/powerpoint/2010/main" val="1883003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HTML5 Template</a:t>
            </a:r>
          </a:p>
        </p:txBody>
      </p:sp>
      <p:sp>
        <p:nvSpPr>
          <p:cNvPr id="4" name="Date Placeholder 3"/>
          <p:cNvSpPr>
            <a:spLocks noGrp="1"/>
          </p:cNvSpPr>
          <p:nvPr>
            <p:ph type="dt" sz="half" idx="10"/>
          </p:nvPr>
        </p:nvSpPr>
        <p:spPr/>
        <p:txBody>
          <a:bodyPr/>
          <a:lstStyle/>
          <a:p>
            <a:fld id="{A549E0B4-D65E-4764-97C1-54395B8BD6E2}"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19</a:t>
            </a:fld>
            <a:endParaRPr lang="en-US"/>
          </a:p>
        </p:txBody>
      </p:sp>
      <p:sp>
        <p:nvSpPr>
          <p:cNvPr id="7" name="Rectangle 3"/>
          <p:cNvSpPr txBox="1">
            <a:spLocks noChangeArrowheads="1"/>
          </p:cNvSpPr>
          <p:nvPr/>
        </p:nvSpPr>
        <p:spPr>
          <a:xfrm>
            <a:off x="533400" y="1969483"/>
            <a:ext cx="8458200" cy="4298462"/>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a:lstStyle>
          <a:p>
            <a:pPr>
              <a:lnSpc>
                <a:spcPct val="80000"/>
              </a:lnSpc>
              <a:buFont typeface="Wingdings" pitchFamily="2" charset="2"/>
              <a:buNone/>
            </a:pPr>
            <a:r>
              <a:rPr lang="en-US" dirty="0" smtClean="0">
                <a:latin typeface="Consolas" panose="020B0609020204030204" pitchFamily="49" charset="0"/>
                <a:cs typeface="Consolas" panose="020B0609020204030204" pitchFamily="49" charset="0"/>
              </a:rPr>
              <a:t>&lt;!DOCTYPE html &gt;</a:t>
            </a:r>
          </a:p>
          <a:p>
            <a:pPr>
              <a:lnSpc>
                <a:spcPct val="80000"/>
              </a:lnSpc>
              <a:buFont typeface="Wingdings" pitchFamily="2" charset="2"/>
              <a:buNone/>
            </a:pPr>
            <a:endParaRPr lang="en-US" dirty="0" smtClean="0">
              <a:latin typeface="Consolas" panose="020B0609020204030204" pitchFamily="49" charset="0"/>
              <a:cs typeface="Consolas" panose="020B0609020204030204" pitchFamily="49" charset="0"/>
            </a:endParaRPr>
          </a:p>
          <a:p>
            <a:pPr>
              <a:lnSpc>
                <a:spcPct val="80000"/>
              </a:lnSpc>
              <a:buFont typeface="Wingdings" pitchFamily="2" charset="2"/>
              <a:buNone/>
            </a:pPr>
            <a:r>
              <a:rPr lang="en-US" dirty="0" smtClean="0">
                <a:solidFill>
                  <a:schemeClr val="accent3">
                    <a:lumMod val="50000"/>
                  </a:schemeClr>
                </a:solidFill>
                <a:latin typeface="Consolas" panose="020B0609020204030204" pitchFamily="49" charset="0"/>
                <a:cs typeface="Consolas" panose="020B0609020204030204" pitchFamily="49" charset="0"/>
              </a:rPr>
              <a:t>&lt;html&gt; </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&lt;head&gt;</a:t>
            </a:r>
          </a:p>
          <a:p>
            <a:pPr lvl="1">
              <a:lnSpc>
                <a:spcPct val="80000"/>
              </a:lnSpc>
              <a:buFont typeface="Wingdings" pitchFamily="2" charset="2"/>
              <a:buNone/>
            </a:pPr>
            <a:r>
              <a:rPr lang="en-US" sz="1800" dirty="0">
                <a:latin typeface="Consolas" panose="020B0609020204030204" pitchFamily="49" charset="0"/>
                <a:cs typeface="Consolas" panose="020B0609020204030204" pitchFamily="49" charset="0"/>
              </a:rPr>
              <a:t>	&lt;meta charset="UTF-8"&gt;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a:t>
            </a:r>
            <a:r>
              <a:rPr lang="en-US" sz="1800" dirty="0" smtClean="0">
                <a:solidFill>
                  <a:schemeClr val="accent3">
                    <a:lumMod val="50000"/>
                  </a:schemeClr>
                </a:solidFill>
                <a:latin typeface="Consolas" panose="020B0609020204030204" pitchFamily="49" charset="0"/>
                <a:cs typeface="Consolas" panose="020B0609020204030204" pitchFamily="49" charset="0"/>
              </a:rPr>
              <a:t>&lt;title&gt;</a:t>
            </a:r>
            <a:r>
              <a:rPr lang="en-US" sz="1900" dirty="0">
                <a:latin typeface="Consolas" panose="020B0609020204030204" pitchFamily="49" charset="0"/>
                <a:cs typeface="Consolas" panose="020B0609020204030204" pitchFamily="49" charset="0"/>
              </a:rPr>
              <a:t>Page title goes here</a:t>
            </a:r>
            <a:r>
              <a:rPr lang="en-US" sz="1800" dirty="0" smtClean="0">
                <a:solidFill>
                  <a:schemeClr val="accent3">
                    <a:lumMod val="50000"/>
                  </a:schemeClr>
                </a:solidFill>
                <a:latin typeface="Consolas" panose="020B0609020204030204" pitchFamily="49" charset="0"/>
                <a:cs typeface="Consolas" panose="020B0609020204030204" pitchFamily="49" charset="0"/>
              </a:rPr>
              <a:t>&lt;/title&gt;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&lt;style type="text/</a:t>
            </a:r>
            <a:r>
              <a:rPr lang="en-US" sz="1800" dirty="0" err="1" smtClean="0">
                <a:latin typeface="Consolas" panose="020B0609020204030204" pitchFamily="49" charset="0"/>
                <a:cs typeface="Consolas" panose="020B0609020204030204" pitchFamily="49" charset="0"/>
              </a:rPr>
              <a:t>css</a:t>
            </a:r>
            <a:r>
              <a:rPr lang="en-US" sz="1800" dirty="0" smtClean="0">
                <a:latin typeface="Consolas" panose="020B0609020204030204" pitchFamily="49" charset="0"/>
                <a:cs typeface="Consolas" panose="020B0609020204030204" pitchFamily="49" charset="0"/>
              </a:rPr>
              <a:t>"&gt;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 Your styles go here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&lt;/style&gt;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&lt;script type="text/</a:t>
            </a:r>
            <a:r>
              <a:rPr lang="en-US" sz="1800" dirty="0" err="1" smtClean="0">
                <a:latin typeface="Consolas" panose="020B0609020204030204" pitchFamily="49" charset="0"/>
                <a:cs typeface="Consolas" panose="020B0609020204030204" pitchFamily="49" charset="0"/>
              </a:rPr>
              <a:t>javascript</a:t>
            </a:r>
            <a:r>
              <a:rPr lang="en-US" sz="1800" dirty="0" smtClean="0">
                <a:latin typeface="Consolas" panose="020B0609020204030204" pitchFamily="49" charset="0"/>
                <a:cs typeface="Consolas" panose="020B0609020204030204" pitchFamily="49" charset="0"/>
              </a:rPr>
              <a:t>"&gt;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 Your JavaScript goes here */</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&lt;/script&gt;</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&lt;/head&gt;</a:t>
            </a:r>
          </a:p>
          <a:p>
            <a:pPr lvl="1">
              <a:lnSpc>
                <a:spcPct val="80000"/>
              </a:lnSpc>
              <a:buFont typeface="Wingdings" pitchFamily="2" charset="2"/>
              <a:buNone/>
            </a:pPr>
            <a:endParaRPr lang="en-US" sz="1800" dirty="0" smtClean="0">
              <a:latin typeface="Consolas" panose="020B0609020204030204" pitchFamily="49" charset="0"/>
              <a:cs typeface="Consolas" panose="020B0609020204030204" pitchFamily="49" charset="0"/>
            </a:endParaRP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&lt;body&gt;</a:t>
            </a:r>
          </a:p>
          <a:p>
            <a:pPr lvl="1">
              <a:lnSpc>
                <a:spcPct val="80000"/>
              </a:lnSpc>
              <a:buFont typeface="Wingdings" pitchFamily="2" charset="2"/>
              <a:buNone/>
            </a:pPr>
            <a:r>
              <a:rPr lang="en-US" sz="1800" dirty="0" smtClean="0">
                <a:latin typeface="Consolas" panose="020B0609020204030204" pitchFamily="49" charset="0"/>
                <a:cs typeface="Consolas" panose="020B0609020204030204" pitchFamily="49" charset="0"/>
              </a:rPr>
              <a:t>	&lt;!-- Your HTML goes here --&gt;</a:t>
            </a:r>
          </a:p>
          <a:p>
            <a:pPr lvl="1">
              <a:lnSpc>
                <a:spcPct val="80000"/>
              </a:lnSpc>
              <a:buFont typeface="Wingdings" pitchFamily="2" charset="2"/>
              <a:buNone/>
            </a:pPr>
            <a:r>
              <a:rPr lang="en-US" sz="1800" dirty="0" smtClean="0">
                <a:solidFill>
                  <a:schemeClr val="accent3">
                    <a:lumMod val="50000"/>
                  </a:schemeClr>
                </a:solidFill>
                <a:latin typeface="Consolas" panose="020B0609020204030204" pitchFamily="49" charset="0"/>
                <a:cs typeface="Consolas" panose="020B0609020204030204" pitchFamily="49" charset="0"/>
              </a:rPr>
              <a:t>&lt;/body&gt;</a:t>
            </a:r>
          </a:p>
          <a:p>
            <a:pPr>
              <a:lnSpc>
                <a:spcPct val="80000"/>
              </a:lnSpc>
              <a:buFont typeface="Wingdings" pitchFamily="2" charset="2"/>
              <a:buNone/>
            </a:pPr>
            <a:r>
              <a:rPr lang="en-US" dirty="0" smtClean="0">
                <a:solidFill>
                  <a:schemeClr val="accent3">
                    <a:lumMod val="50000"/>
                  </a:schemeClr>
                </a:solidFill>
                <a:latin typeface="Consolas" panose="020B0609020204030204" pitchFamily="49" charset="0"/>
                <a:cs typeface="Consolas" panose="020B0609020204030204" pitchFamily="49" charset="0"/>
              </a:rPr>
              <a:t>&lt;/html&gt;</a:t>
            </a:r>
          </a:p>
        </p:txBody>
      </p:sp>
      <p:sp>
        <p:nvSpPr>
          <p:cNvPr id="8" name="Rounded Rectangle 7"/>
          <p:cNvSpPr/>
          <p:nvPr/>
        </p:nvSpPr>
        <p:spPr>
          <a:xfrm>
            <a:off x="5791200" y="2002378"/>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&lt;html&gt; and &lt;/html&gt; tell the browser where the page begins and where it ends</a:t>
            </a:r>
            <a:endParaRPr lang="en-US" sz="1400" dirty="0">
              <a:solidFill>
                <a:srgbClr val="FFFF00"/>
              </a:solidFill>
            </a:endParaRPr>
          </a:p>
        </p:txBody>
      </p:sp>
      <p:sp>
        <p:nvSpPr>
          <p:cNvPr id="9" name="Rounded Rectangle 8"/>
          <p:cNvSpPr/>
          <p:nvPr/>
        </p:nvSpPr>
        <p:spPr>
          <a:xfrm>
            <a:off x="5791200" y="3133214"/>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&lt;head&gt; and &lt;/head&gt; tags define where the meta information starts and ends</a:t>
            </a:r>
            <a:endParaRPr lang="en-US" sz="1400" dirty="0">
              <a:solidFill>
                <a:srgbClr val="FFFF00"/>
              </a:solidFill>
            </a:endParaRPr>
          </a:p>
        </p:txBody>
      </p:sp>
      <p:sp>
        <p:nvSpPr>
          <p:cNvPr id="10" name="Rounded Rectangle 9"/>
          <p:cNvSpPr/>
          <p:nvPr/>
        </p:nvSpPr>
        <p:spPr>
          <a:xfrm>
            <a:off x="5791200" y="4033387"/>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&lt;title&gt; and &lt;/title&gt; tells the browser what to display on the top of the page. This is required</a:t>
            </a:r>
            <a:r>
              <a:rPr lang="en-US" sz="1400" dirty="0" smtClean="0"/>
              <a:t>.</a:t>
            </a:r>
            <a:endParaRPr lang="en-US" sz="1400" dirty="0"/>
          </a:p>
        </p:txBody>
      </p:sp>
      <p:sp>
        <p:nvSpPr>
          <p:cNvPr id="11" name="Rounded Rectangle 10"/>
          <p:cNvSpPr/>
          <p:nvPr/>
        </p:nvSpPr>
        <p:spPr>
          <a:xfrm>
            <a:off x="5791200" y="5833731"/>
            <a:ext cx="3124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rPr>
              <a:t>&lt;body&gt; and &lt;/body&gt; tell the browser where the content of the page start and end.</a:t>
            </a:r>
            <a:endParaRPr lang="en-US" sz="1400" dirty="0">
              <a:solidFill>
                <a:srgbClr val="FFFF00"/>
              </a:solidFill>
            </a:endParaRPr>
          </a:p>
        </p:txBody>
      </p:sp>
      <p:sp>
        <p:nvSpPr>
          <p:cNvPr id="12" name="Rounded Rectangle 11"/>
          <p:cNvSpPr/>
          <p:nvPr/>
        </p:nvSpPr>
        <p:spPr>
          <a:xfrm>
            <a:off x="5791200" y="4933560"/>
            <a:ext cx="32004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&lt;style&gt;&lt;/style&gt; and the &lt;script&gt;&lt;/script&gt; tags are optional. Use these in the future classes.</a:t>
            </a:r>
          </a:p>
        </p:txBody>
      </p:sp>
    </p:spTree>
    <p:extLst>
      <p:ext uri="{BB962C8B-B14F-4D97-AF65-F5344CB8AC3E}">
        <p14:creationId xmlns:p14="http://schemas.microsoft.com/office/powerpoint/2010/main" val="84197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581192" y="2228003"/>
            <a:ext cx="7989752" cy="4469782"/>
          </a:xfrm>
        </p:spPr>
        <p:txBody>
          <a:bodyPr/>
          <a:lstStyle/>
          <a:p>
            <a:r>
              <a:rPr lang="en-US" dirty="0" smtClean="0"/>
              <a:t>Introduction </a:t>
            </a:r>
            <a:r>
              <a:rPr lang="en-US" dirty="0"/>
              <a:t>to the course, syllabus and deliverables</a:t>
            </a:r>
          </a:p>
          <a:p>
            <a:r>
              <a:rPr lang="en-US" dirty="0"/>
              <a:t>Term Project – mentioned</a:t>
            </a:r>
          </a:p>
          <a:p>
            <a:r>
              <a:rPr lang="en-US" dirty="0"/>
              <a:t>Software – Visual Studio </a:t>
            </a:r>
            <a:r>
              <a:rPr lang="en-US" dirty="0" smtClean="0"/>
              <a:t>Code</a:t>
            </a:r>
          </a:p>
          <a:p>
            <a:r>
              <a:rPr lang="en-US" dirty="0" smtClean="0"/>
              <a:t>Architecture </a:t>
            </a:r>
            <a:r>
              <a:rPr lang="en-US" dirty="0"/>
              <a:t>of the web</a:t>
            </a:r>
          </a:p>
          <a:p>
            <a:r>
              <a:rPr lang="en-US" dirty="0"/>
              <a:t>HTML 5 – Introduction</a:t>
            </a:r>
          </a:p>
          <a:p>
            <a:r>
              <a:rPr lang="en-US" dirty="0"/>
              <a:t>Your first web page!</a:t>
            </a:r>
          </a:p>
          <a:p>
            <a:r>
              <a:rPr lang="en-US" dirty="0"/>
              <a:t>More HTML</a:t>
            </a:r>
          </a:p>
          <a:p>
            <a:endParaRPr lang="en-US" dirty="0"/>
          </a:p>
        </p:txBody>
      </p:sp>
      <p:sp>
        <p:nvSpPr>
          <p:cNvPr id="4" name="Date Placeholder 3"/>
          <p:cNvSpPr>
            <a:spLocks noGrp="1"/>
          </p:cNvSpPr>
          <p:nvPr>
            <p:ph type="dt" sz="half" idx="10"/>
          </p:nvPr>
        </p:nvSpPr>
        <p:spPr>
          <a:xfrm>
            <a:off x="5559327" y="6503213"/>
            <a:ext cx="2133600" cy="365125"/>
          </a:xfrm>
        </p:spPr>
        <p:txBody>
          <a:bodyPr/>
          <a:lstStyle/>
          <a:p>
            <a:fld id="{D18486BC-7726-4365-A75A-6D22201E7ADC}" type="datetime1">
              <a:rPr lang="en-US" smtClean="0"/>
              <a:t>5/17/2017</a:t>
            </a:fld>
            <a:endParaRPr lang="en-US"/>
          </a:p>
        </p:txBody>
      </p:sp>
      <p:sp>
        <p:nvSpPr>
          <p:cNvPr id="5" name="Footer Placeholder 4"/>
          <p:cNvSpPr>
            <a:spLocks noGrp="1"/>
          </p:cNvSpPr>
          <p:nvPr>
            <p:ph type="ftr" sz="quarter" idx="11"/>
          </p:nvPr>
        </p:nvSpPr>
        <p:spPr>
          <a:xfrm>
            <a:off x="581192" y="6498887"/>
            <a:ext cx="4870585" cy="365125"/>
          </a:xfrm>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a:xfrm>
            <a:off x="7800476" y="6503213"/>
            <a:ext cx="770468" cy="365125"/>
          </a:xfrm>
        </p:spPr>
        <p:txBody>
          <a:bodyPr/>
          <a:lstStyle/>
          <a:p>
            <a:fld id="{87DAAC80-F39E-4626-BAC3-8A9E75E5308B}" type="slidenum">
              <a:rPr lang="en-US" smtClean="0"/>
              <a:t>2</a:t>
            </a:fld>
            <a:endParaRPr lang="en-US"/>
          </a:p>
        </p:txBody>
      </p:sp>
    </p:spTree>
    <p:extLst>
      <p:ext uri="{BB962C8B-B14F-4D97-AF65-F5344CB8AC3E}">
        <p14:creationId xmlns:p14="http://schemas.microsoft.com/office/powerpoint/2010/main" val="309669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in HTML is defined using &lt;tags&gt;</a:t>
            </a:r>
          </a:p>
        </p:txBody>
      </p:sp>
      <p:sp>
        <p:nvSpPr>
          <p:cNvPr id="3" name="Content Placeholder 2"/>
          <p:cNvSpPr>
            <a:spLocks noGrp="1"/>
          </p:cNvSpPr>
          <p:nvPr>
            <p:ph idx="1"/>
          </p:nvPr>
        </p:nvSpPr>
        <p:spPr/>
        <p:txBody>
          <a:bodyPr/>
          <a:lstStyle/>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&lt;h1&gt; </a:t>
            </a:r>
            <a:r>
              <a:rPr lang="en-US" sz="1800" dirty="0">
                <a:latin typeface="Consolas" panose="020B0609020204030204" pitchFamily="49" charset="0"/>
                <a:cs typeface="Consolas" panose="020B0609020204030204" pitchFamily="49" charset="0"/>
              </a:rPr>
              <a:t>Welcome to MIS 3690 </a:t>
            </a:r>
            <a:r>
              <a:rPr lang="en-US" sz="1800" dirty="0">
                <a:solidFill>
                  <a:schemeClr val="accent3">
                    <a:lumMod val="50000"/>
                  </a:schemeClr>
                </a:solidFill>
                <a:latin typeface="Consolas" panose="020B0609020204030204" pitchFamily="49" charset="0"/>
                <a:cs typeface="Consolas" panose="020B0609020204030204" pitchFamily="49" charset="0"/>
              </a:rPr>
              <a:t>&lt;/h1&gt;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latin typeface="Consolas" panose="020B0609020204030204" pitchFamily="49" charset="0"/>
                <a:cs typeface="Consolas" panose="020B0609020204030204" pitchFamily="49" charset="0"/>
              </a:rPr>
              <a:t>This is the first paragraph that is the least bit interesting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latin typeface="Consolas" panose="020B0609020204030204" pitchFamily="49" charset="0"/>
                <a:cs typeface="Consolas" panose="020B0609020204030204" pitchFamily="49" charset="0"/>
              </a:rPr>
              <a:t>This is the second paragraph that is even less interesting than the first. It is longer than the first paragraph. It also shows how the paragraph is formatted on the page</a:t>
            </a:r>
            <a:r>
              <a:rPr lang="en-US" sz="1800" dirty="0">
                <a:solidFill>
                  <a:schemeClr val="accent3">
                    <a:lumMod val="50000"/>
                  </a:schemeClr>
                </a:solidFill>
                <a:latin typeface="Consolas" panose="020B0609020204030204" pitchFamily="49" charset="0"/>
                <a:cs typeface="Consolas" panose="020B0609020204030204" pitchFamily="49" charset="0"/>
              </a:rPr>
              <a:t>. &lt;/p&gt;</a:t>
            </a:r>
          </a:p>
          <a:p>
            <a:endParaRPr lang="en-US" dirty="0"/>
          </a:p>
        </p:txBody>
      </p:sp>
      <p:sp>
        <p:nvSpPr>
          <p:cNvPr id="4" name="Date Placeholder 3"/>
          <p:cNvSpPr>
            <a:spLocks noGrp="1"/>
          </p:cNvSpPr>
          <p:nvPr>
            <p:ph type="dt" sz="half" idx="10"/>
          </p:nvPr>
        </p:nvSpPr>
        <p:spPr/>
        <p:txBody>
          <a:bodyPr/>
          <a:lstStyle/>
          <a:p>
            <a:fld id="{B32DEEB2-7124-42C4-A349-02FD23D391F8}"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20</a:t>
            </a:fld>
            <a:endParaRPr lang="en-US"/>
          </a:p>
        </p:txBody>
      </p:sp>
    </p:spTree>
    <p:extLst>
      <p:ext uri="{BB962C8B-B14F-4D97-AF65-F5344CB8AC3E}">
        <p14:creationId xmlns:p14="http://schemas.microsoft.com/office/powerpoint/2010/main" val="1293045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simple tags – part 1</a:t>
            </a:r>
          </a:p>
        </p:txBody>
      </p:sp>
      <p:sp>
        <p:nvSpPr>
          <p:cNvPr id="3" name="Content Placeholder 2"/>
          <p:cNvSpPr>
            <a:spLocks noGrp="1"/>
          </p:cNvSpPr>
          <p:nvPr>
            <p:ph idx="1"/>
          </p:nvPr>
        </p:nvSpPr>
        <p:spPr/>
        <p:txBody>
          <a:bodyPr/>
          <a:lstStyle/>
          <a:p>
            <a:pPr marL="324000" lvl="1" indent="0">
              <a:buNone/>
            </a:pPr>
            <a:r>
              <a:rPr lang="en-US" sz="2400" dirty="0">
                <a:solidFill>
                  <a:schemeClr val="accent3">
                    <a:lumMod val="50000"/>
                  </a:schemeClr>
                </a:solidFill>
                <a:latin typeface="Consolas" panose="020B0609020204030204" pitchFamily="49" charset="0"/>
                <a:cs typeface="Consolas" panose="020B0609020204030204" pitchFamily="49" charset="0"/>
              </a:rPr>
              <a:t>&lt;h1&gt; </a:t>
            </a:r>
            <a:r>
              <a:rPr lang="en-US" sz="2400" dirty="0">
                <a:latin typeface="Consolas" panose="020B0609020204030204" pitchFamily="49" charset="0"/>
                <a:cs typeface="Consolas" panose="020B0609020204030204" pitchFamily="49" charset="0"/>
              </a:rPr>
              <a:t>Big Text </a:t>
            </a:r>
            <a:r>
              <a:rPr lang="en-US" sz="2400" dirty="0">
                <a:solidFill>
                  <a:schemeClr val="accent3">
                    <a:lumMod val="50000"/>
                  </a:schemeClr>
                </a:solidFill>
                <a:latin typeface="Consolas" panose="020B0609020204030204" pitchFamily="49" charset="0"/>
                <a:cs typeface="Consolas" panose="020B0609020204030204" pitchFamily="49" charset="0"/>
              </a:rPr>
              <a:t>&lt;/h1&gt;</a:t>
            </a:r>
          </a:p>
          <a:p>
            <a:pPr marL="324000" lvl="1" indent="0">
              <a:buNone/>
            </a:pPr>
            <a:r>
              <a:rPr lang="en-US" sz="2000" dirty="0">
                <a:solidFill>
                  <a:schemeClr val="accent3">
                    <a:lumMod val="50000"/>
                  </a:schemeClr>
                </a:solidFill>
                <a:latin typeface="Consolas" panose="020B0609020204030204" pitchFamily="49" charset="0"/>
                <a:cs typeface="Consolas" panose="020B0609020204030204" pitchFamily="49" charset="0"/>
              </a:rPr>
              <a:t>&lt;h2&gt; </a:t>
            </a:r>
            <a:r>
              <a:rPr lang="en-US" sz="2000" dirty="0">
                <a:latin typeface="Consolas" panose="020B0609020204030204" pitchFamily="49" charset="0"/>
                <a:cs typeface="Consolas" panose="020B0609020204030204" pitchFamily="49" charset="0"/>
              </a:rPr>
              <a:t>Relatively smaller text </a:t>
            </a:r>
            <a:r>
              <a:rPr lang="en-US" sz="2000" dirty="0">
                <a:solidFill>
                  <a:schemeClr val="accent3">
                    <a:lumMod val="50000"/>
                  </a:schemeClr>
                </a:solidFill>
                <a:latin typeface="Consolas" panose="020B0609020204030204" pitchFamily="49" charset="0"/>
                <a:cs typeface="Consolas" panose="020B0609020204030204" pitchFamily="49" charset="0"/>
              </a:rPr>
              <a:t>&lt;/h2&gt;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&lt;h3&gt; </a:t>
            </a:r>
            <a:r>
              <a:rPr lang="en-US" sz="1800" dirty="0">
                <a:latin typeface="Consolas" panose="020B0609020204030204" pitchFamily="49" charset="0"/>
                <a:cs typeface="Consolas" panose="020B0609020204030204" pitchFamily="49" charset="0"/>
              </a:rPr>
              <a:t>Even smaller text </a:t>
            </a:r>
            <a:r>
              <a:rPr lang="en-US" sz="1800" dirty="0">
                <a:solidFill>
                  <a:schemeClr val="accent3">
                    <a:lumMod val="50000"/>
                  </a:schemeClr>
                </a:solidFill>
                <a:latin typeface="Consolas" panose="020B0609020204030204" pitchFamily="49" charset="0"/>
                <a:cs typeface="Consolas" panose="020B0609020204030204" pitchFamily="49" charset="0"/>
              </a:rPr>
              <a:t>&lt;/h3&gt;</a:t>
            </a:r>
          </a:p>
          <a:p>
            <a:pPr marL="324000" lvl="1" indent="0">
              <a:buNone/>
            </a:pPr>
            <a:r>
              <a:rPr lang="en-US" dirty="0">
                <a:solidFill>
                  <a:schemeClr val="accent3">
                    <a:lumMod val="50000"/>
                  </a:schemeClr>
                </a:solidFill>
                <a:latin typeface="Consolas" panose="020B0609020204030204" pitchFamily="49" charset="0"/>
                <a:cs typeface="Consolas" panose="020B0609020204030204" pitchFamily="49" charset="0"/>
              </a:rPr>
              <a:t>&lt;h4&gt; </a:t>
            </a:r>
            <a:r>
              <a:rPr lang="en-US" dirty="0">
                <a:latin typeface="Consolas" panose="020B0609020204030204" pitchFamily="49" charset="0"/>
                <a:cs typeface="Consolas" panose="020B0609020204030204" pitchFamily="49" charset="0"/>
              </a:rPr>
              <a:t>Well, you </a:t>
            </a:r>
            <a:r>
              <a:rPr lang="en-US" dirty="0">
                <a:solidFill>
                  <a:schemeClr val="accent3">
                    <a:lumMod val="50000"/>
                  </a:schemeClr>
                </a:solidFill>
                <a:latin typeface="Consolas" panose="020B0609020204030204" pitchFamily="49" charset="0"/>
                <a:cs typeface="Consolas" panose="020B0609020204030204" pitchFamily="49" charset="0"/>
              </a:rPr>
              <a:t>&lt;/h4&gt;</a:t>
            </a:r>
          </a:p>
          <a:p>
            <a:pPr marL="324000" lvl="1" indent="0">
              <a:buNone/>
            </a:pPr>
            <a:r>
              <a:rPr lang="en-US" sz="1400" dirty="0">
                <a:solidFill>
                  <a:schemeClr val="accent3">
                    <a:lumMod val="50000"/>
                  </a:schemeClr>
                </a:solidFill>
                <a:latin typeface="Consolas" panose="020B0609020204030204" pitchFamily="49" charset="0"/>
                <a:cs typeface="Consolas" panose="020B0609020204030204" pitchFamily="49" charset="0"/>
              </a:rPr>
              <a:t>&lt;h5&gt; </a:t>
            </a:r>
            <a:r>
              <a:rPr lang="en-US" sz="1400" dirty="0">
                <a:latin typeface="Consolas" panose="020B0609020204030204" pitchFamily="49" charset="0"/>
                <a:cs typeface="Consolas" panose="020B0609020204030204" pitchFamily="49" charset="0"/>
              </a:rPr>
              <a:t>get the </a:t>
            </a:r>
            <a:r>
              <a:rPr lang="en-US" sz="1400" dirty="0">
                <a:solidFill>
                  <a:schemeClr val="accent3">
                    <a:lumMod val="50000"/>
                  </a:schemeClr>
                </a:solidFill>
                <a:latin typeface="Consolas" panose="020B0609020204030204" pitchFamily="49" charset="0"/>
                <a:cs typeface="Consolas" panose="020B0609020204030204" pitchFamily="49" charset="0"/>
              </a:rPr>
              <a:t>&lt;/h5&gt;</a:t>
            </a:r>
          </a:p>
          <a:p>
            <a:pPr marL="324000" lvl="1" indent="0">
              <a:buNone/>
            </a:pPr>
            <a:r>
              <a:rPr lang="en-US" sz="1200" dirty="0">
                <a:solidFill>
                  <a:schemeClr val="accent3">
                    <a:lumMod val="50000"/>
                  </a:schemeClr>
                </a:solidFill>
                <a:latin typeface="Consolas" panose="020B0609020204030204" pitchFamily="49" charset="0"/>
                <a:cs typeface="Consolas" panose="020B0609020204030204" pitchFamily="49" charset="0"/>
              </a:rPr>
              <a:t>&lt;h6&gt; </a:t>
            </a:r>
            <a:r>
              <a:rPr lang="en-US" sz="1200" dirty="0">
                <a:latin typeface="Consolas" panose="020B0609020204030204" pitchFamily="49" charset="0"/>
                <a:cs typeface="Consolas" panose="020B0609020204030204" pitchFamily="49" charset="0"/>
              </a:rPr>
              <a:t>picture </a:t>
            </a:r>
            <a:r>
              <a:rPr lang="en-US" sz="1200" dirty="0">
                <a:solidFill>
                  <a:schemeClr val="accent3">
                    <a:lumMod val="50000"/>
                  </a:schemeClr>
                </a:solidFill>
                <a:latin typeface="Consolas" panose="020B0609020204030204" pitchFamily="49" charset="0"/>
                <a:cs typeface="Consolas" panose="020B0609020204030204" pitchFamily="49" charset="0"/>
              </a:rPr>
              <a:t>&lt;/h6&gt;</a:t>
            </a:r>
          </a:p>
          <a:p>
            <a:r>
              <a:rPr lang="en-US" dirty="0"/>
              <a:t>Most tags come in pairs – a opening tag and a closing tag.</a:t>
            </a:r>
          </a:p>
          <a:p>
            <a:r>
              <a:rPr lang="en-US" dirty="0"/>
              <a:t>Tags are enclosed in tag markers (the</a:t>
            </a:r>
            <a:r>
              <a:rPr lang="en-US" dirty="0">
                <a:solidFill>
                  <a:schemeClr val="accent3">
                    <a:lumMod val="50000"/>
                  </a:schemeClr>
                </a:solidFill>
              </a:rPr>
              <a:t> &lt; </a:t>
            </a:r>
            <a:r>
              <a:rPr lang="en-US" dirty="0"/>
              <a:t>and </a:t>
            </a:r>
            <a:r>
              <a:rPr lang="en-US" dirty="0">
                <a:solidFill>
                  <a:schemeClr val="accent3">
                    <a:lumMod val="50000"/>
                  </a:schemeClr>
                </a:solidFill>
              </a:rPr>
              <a:t>&gt;</a:t>
            </a:r>
            <a:r>
              <a:rPr lang="en-US" dirty="0"/>
              <a:t>)</a:t>
            </a:r>
          </a:p>
          <a:p>
            <a:r>
              <a:rPr lang="en-US" dirty="0"/>
              <a:t>Closing tags include a forward slash (</a:t>
            </a:r>
            <a:r>
              <a:rPr lang="en-US" dirty="0">
                <a:solidFill>
                  <a:schemeClr val="accent3">
                    <a:lumMod val="50000"/>
                  </a:schemeClr>
                </a:solidFill>
              </a:rPr>
              <a:t>/</a:t>
            </a:r>
            <a:r>
              <a:rPr lang="en-US" dirty="0"/>
              <a:t>)</a:t>
            </a:r>
          </a:p>
          <a:p>
            <a:endParaRPr lang="en-US" dirty="0"/>
          </a:p>
        </p:txBody>
      </p:sp>
      <p:sp>
        <p:nvSpPr>
          <p:cNvPr id="4" name="Date Placeholder 3"/>
          <p:cNvSpPr>
            <a:spLocks noGrp="1"/>
          </p:cNvSpPr>
          <p:nvPr>
            <p:ph type="dt" sz="half" idx="10"/>
          </p:nvPr>
        </p:nvSpPr>
        <p:spPr/>
        <p:txBody>
          <a:bodyPr/>
          <a:lstStyle/>
          <a:p>
            <a:fld id="{15C49F13-EA18-423D-9555-81502689857E}"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21</a:t>
            </a:fld>
            <a:endParaRPr lang="en-US"/>
          </a:p>
        </p:txBody>
      </p:sp>
    </p:spTree>
    <p:extLst>
      <p:ext uri="{BB962C8B-B14F-4D97-AF65-F5344CB8AC3E}">
        <p14:creationId xmlns:p14="http://schemas.microsoft.com/office/powerpoint/2010/main" val="741547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tags – part 2</a:t>
            </a:r>
          </a:p>
        </p:txBody>
      </p:sp>
      <p:sp>
        <p:nvSpPr>
          <p:cNvPr id="3" name="Content Placeholder 2"/>
          <p:cNvSpPr>
            <a:spLocks noGrp="1"/>
          </p:cNvSpPr>
          <p:nvPr>
            <p:ph idx="1"/>
          </p:nvPr>
        </p:nvSpPr>
        <p:spPr/>
        <p:txBody>
          <a:bodyPr/>
          <a:lstStyle/>
          <a:p>
            <a:r>
              <a:rPr lang="en-US" dirty="0">
                <a:solidFill>
                  <a:schemeClr val="accent3">
                    <a:lumMod val="50000"/>
                  </a:schemeClr>
                </a:solidFill>
              </a:rPr>
              <a:t>&lt;</a:t>
            </a:r>
            <a:r>
              <a:rPr lang="en-US" dirty="0" err="1">
                <a:solidFill>
                  <a:schemeClr val="accent3">
                    <a:lumMod val="50000"/>
                  </a:schemeClr>
                </a:solidFill>
              </a:rPr>
              <a:t>i</a:t>
            </a:r>
            <a:r>
              <a:rPr lang="en-US" dirty="0">
                <a:solidFill>
                  <a:schemeClr val="accent3">
                    <a:lumMod val="50000"/>
                  </a:schemeClr>
                </a:solidFill>
              </a:rPr>
              <a:t>&gt; </a:t>
            </a:r>
            <a:r>
              <a:rPr lang="en-US" dirty="0"/>
              <a:t>and </a:t>
            </a:r>
            <a:r>
              <a:rPr lang="en-US" dirty="0">
                <a:solidFill>
                  <a:schemeClr val="accent3">
                    <a:lumMod val="50000"/>
                  </a:schemeClr>
                </a:solidFill>
              </a:rPr>
              <a:t>&lt;/</a:t>
            </a:r>
            <a:r>
              <a:rPr lang="en-US" dirty="0" err="1">
                <a:solidFill>
                  <a:schemeClr val="accent3">
                    <a:lumMod val="50000"/>
                  </a:schemeClr>
                </a:solidFill>
              </a:rPr>
              <a:t>i</a:t>
            </a:r>
            <a:r>
              <a:rPr lang="en-US" dirty="0">
                <a:solidFill>
                  <a:schemeClr val="accent3">
                    <a:lumMod val="50000"/>
                  </a:schemeClr>
                </a:solidFill>
              </a:rPr>
              <a:t>&gt; </a:t>
            </a:r>
            <a:r>
              <a:rPr lang="en-US" dirty="0"/>
              <a:t>- italicize the content </a:t>
            </a:r>
          </a:p>
          <a:p>
            <a:r>
              <a:rPr lang="en-US" dirty="0">
                <a:solidFill>
                  <a:schemeClr val="accent3">
                    <a:lumMod val="50000"/>
                  </a:schemeClr>
                </a:solidFill>
              </a:rPr>
              <a:t>&lt;b&gt; </a:t>
            </a:r>
            <a:r>
              <a:rPr lang="en-US" dirty="0"/>
              <a:t>and </a:t>
            </a:r>
            <a:r>
              <a:rPr lang="en-US" dirty="0">
                <a:solidFill>
                  <a:schemeClr val="accent3">
                    <a:lumMod val="50000"/>
                  </a:schemeClr>
                </a:solidFill>
              </a:rPr>
              <a:t>&lt;/b&gt; </a:t>
            </a:r>
            <a:r>
              <a:rPr lang="en-US" dirty="0"/>
              <a:t>- make the content bold</a:t>
            </a:r>
          </a:p>
          <a:p>
            <a:r>
              <a:rPr lang="en-US" dirty="0">
                <a:solidFill>
                  <a:schemeClr val="accent3">
                    <a:lumMod val="50000"/>
                  </a:schemeClr>
                </a:solidFill>
              </a:rPr>
              <a:t>&lt;u&gt; </a:t>
            </a:r>
            <a:r>
              <a:rPr lang="en-US" dirty="0"/>
              <a:t>and </a:t>
            </a:r>
            <a:r>
              <a:rPr lang="en-US" dirty="0">
                <a:solidFill>
                  <a:schemeClr val="accent3">
                    <a:lumMod val="50000"/>
                  </a:schemeClr>
                </a:solidFill>
              </a:rPr>
              <a:t>&lt;/u&gt; </a:t>
            </a:r>
            <a:r>
              <a:rPr lang="en-US" dirty="0"/>
              <a:t>- underline content</a:t>
            </a:r>
          </a:p>
          <a:p>
            <a:r>
              <a:rPr lang="en-US" dirty="0">
                <a:solidFill>
                  <a:schemeClr val="accent3">
                    <a:lumMod val="50000"/>
                  </a:schemeClr>
                </a:solidFill>
              </a:rPr>
              <a:t>&lt;</a:t>
            </a:r>
            <a:r>
              <a:rPr lang="en-US" dirty="0" err="1">
                <a:solidFill>
                  <a:schemeClr val="accent3">
                    <a:lumMod val="50000"/>
                  </a:schemeClr>
                </a:solidFill>
              </a:rPr>
              <a:t>hr</a:t>
            </a:r>
            <a:r>
              <a:rPr lang="en-US" dirty="0">
                <a:solidFill>
                  <a:schemeClr val="accent3">
                    <a:lumMod val="50000"/>
                  </a:schemeClr>
                </a:solidFill>
              </a:rPr>
              <a:t>/&gt; </a:t>
            </a:r>
            <a:r>
              <a:rPr lang="en-US" dirty="0"/>
              <a:t>- horizontal rule</a:t>
            </a:r>
          </a:p>
          <a:p>
            <a:pPr lvl="1"/>
            <a:r>
              <a:rPr lang="en-US" dirty="0"/>
              <a:t>Note: does not come in pairs – single tag</a:t>
            </a:r>
          </a:p>
          <a:p>
            <a:pPr lvl="1"/>
            <a:r>
              <a:rPr lang="en-US" dirty="0"/>
              <a:t>Note: Cannot be placed inside a paragraph (syntax of the language)</a:t>
            </a:r>
          </a:p>
          <a:p>
            <a:r>
              <a:rPr lang="en-US" dirty="0">
                <a:solidFill>
                  <a:schemeClr val="accent3">
                    <a:lumMod val="50000"/>
                  </a:schemeClr>
                </a:solidFill>
              </a:rPr>
              <a:t>&lt;</a:t>
            </a:r>
            <a:r>
              <a:rPr lang="en-US" dirty="0" err="1">
                <a:solidFill>
                  <a:schemeClr val="accent3">
                    <a:lumMod val="50000"/>
                  </a:schemeClr>
                </a:solidFill>
              </a:rPr>
              <a:t>br</a:t>
            </a:r>
            <a:r>
              <a:rPr lang="en-US" dirty="0">
                <a:solidFill>
                  <a:schemeClr val="accent3">
                    <a:lumMod val="50000"/>
                  </a:schemeClr>
                </a:solidFill>
              </a:rPr>
              <a:t>/&gt; </a:t>
            </a:r>
            <a:r>
              <a:rPr lang="en-US" dirty="0"/>
              <a:t>- provides a line break</a:t>
            </a:r>
          </a:p>
          <a:p>
            <a:endParaRPr lang="en-US" dirty="0"/>
          </a:p>
        </p:txBody>
      </p:sp>
      <p:sp>
        <p:nvSpPr>
          <p:cNvPr id="4" name="Date Placeholder 3"/>
          <p:cNvSpPr>
            <a:spLocks noGrp="1"/>
          </p:cNvSpPr>
          <p:nvPr>
            <p:ph type="dt" sz="half" idx="10"/>
          </p:nvPr>
        </p:nvSpPr>
        <p:spPr/>
        <p:txBody>
          <a:bodyPr/>
          <a:lstStyle/>
          <a:p>
            <a:fld id="{8570CE3E-6631-4576-8CEF-E7273F74A03E}"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22</a:t>
            </a:fld>
            <a:endParaRPr lang="en-US"/>
          </a:p>
        </p:txBody>
      </p:sp>
    </p:spTree>
    <p:extLst>
      <p:ext uri="{BB962C8B-B14F-4D97-AF65-F5344CB8AC3E}">
        <p14:creationId xmlns:p14="http://schemas.microsoft.com/office/powerpoint/2010/main" val="2438101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tags…. (what else…)</a:t>
            </a:r>
          </a:p>
        </p:txBody>
      </p:sp>
      <p:sp>
        <p:nvSpPr>
          <p:cNvPr id="3" name="Content Placeholder 2"/>
          <p:cNvSpPr>
            <a:spLocks noGrp="1"/>
          </p:cNvSpPr>
          <p:nvPr>
            <p:ph idx="1"/>
          </p:nvPr>
        </p:nvSpPr>
        <p:spPr/>
        <p:txBody>
          <a:bodyPr>
            <a:normAutofit/>
          </a:bodyPr>
          <a:lstStyle/>
          <a:p>
            <a:r>
              <a:rPr lang="en-US" dirty="0">
                <a:solidFill>
                  <a:schemeClr val="accent3">
                    <a:lumMod val="50000"/>
                  </a:schemeClr>
                </a:solidFill>
                <a:latin typeface="Consolas" panose="020B0609020204030204" pitchFamily="49" charset="0"/>
                <a:cs typeface="Consolas" panose="020B0609020204030204" pitchFamily="49" charset="0"/>
              </a:rPr>
              <a:t>&lt;div&gt; </a:t>
            </a:r>
            <a:r>
              <a:rPr lang="en-US" dirty="0"/>
              <a:t>and </a:t>
            </a:r>
            <a:r>
              <a:rPr lang="en-US" dirty="0">
                <a:solidFill>
                  <a:schemeClr val="accent3">
                    <a:lumMod val="50000"/>
                  </a:schemeClr>
                </a:solidFill>
                <a:latin typeface="Consolas" panose="020B0609020204030204" pitchFamily="49" charset="0"/>
                <a:cs typeface="Consolas" panose="020B0609020204030204" pitchFamily="49" charset="0"/>
              </a:rPr>
              <a:t>&lt;/div&gt; </a:t>
            </a:r>
            <a:r>
              <a:rPr lang="en-US" dirty="0"/>
              <a:t>- helps divide a page into sections for formatting </a:t>
            </a:r>
          </a:p>
          <a:p>
            <a:r>
              <a:rPr lang="en-US" dirty="0">
                <a:solidFill>
                  <a:schemeClr val="accent3">
                    <a:lumMod val="50000"/>
                  </a:schemeClr>
                </a:solidFill>
                <a:latin typeface="Consolas" panose="020B0609020204030204" pitchFamily="49" charset="0"/>
                <a:cs typeface="Consolas" panose="020B0609020204030204" pitchFamily="49" charset="0"/>
              </a:rPr>
              <a:t>&lt;span&gt; </a:t>
            </a:r>
            <a:r>
              <a:rPr lang="en-US" dirty="0"/>
              <a:t>and </a:t>
            </a:r>
            <a:r>
              <a:rPr lang="en-US" dirty="0">
                <a:solidFill>
                  <a:schemeClr val="accent3">
                    <a:lumMod val="50000"/>
                  </a:schemeClr>
                </a:solidFill>
                <a:latin typeface="Consolas" panose="020B0609020204030204" pitchFamily="49" charset="0"/>
                <a:cs typeface="Consolas" panose="020B0609020204030204" pitchFamily="49" charset="0"/>
              </a:rPr>
              <a:t>&lt;/span&gt; </a:t>
            </a:r>
            <a:r>
              <a:rPr lang="en-US" dirty="0"/>
              <a:t>- helps format multiple occurrences of a specific word or phrase the same way</a:t>
            </a:r>
          </a:p>
          <a:p>
            <a:r>
              <a:rPr lang="en-US" dirty="0"/>
              <a:t>Will use more of these when dealing with formatting and CSS</a:t>
            </a:r>
          </a:p>
          <a:p>
            <a:r>
              <a:rPr lang="en-US" altLang="en-US" dirty="0" smtClean="0"/>
              <a:t>Comments</a:t>
            </a:r>
          </a:p>
          <a:p>
            <a:pPr lvl="1"/>
            <a:r>
              <a:rPr lang="en-US" altLang="en-US" sz="1800" dirty="0">
                <a:solidFill>
                  <a:schemeClr val="accent3">
                    <a:lumMod val="50000"/>
                  </a:schemeClr>
                </a:solidFill>
                <a:latin typeface="Consolas" panose="020B0609020204030204" pitchFamily="49" charset="0"/>
                <a:cs typeface="Consolas" panose="020B0609020204030204" pitchFamily="49" charset="0"/>
              </a:rPr>
              <a:t>&lt;!- - Your comment goes here - - &gt;</a:t>
            </a:r>
          </a:p>
          <a:p>
            <a:pPr lvl="1"/>
            <a:r>
              <a:rPr lang="en-US" altLang="en-US" dirty="0" smtClean="0"/>
              <a:t>For </a:t>
            </a:r>
            <a:r>
              <a:rPr lang="en-US" altLang="en-US" dirty="0"/>
              <a:t>use by the web designer (you)</a:t>
            </a:r>
          </a:p>
          <a:p>
            <a:pPr lvl="1"/>
            <a:r>
              <a:rPr lang="en-US" altLang="en-US" dirty="0"/>
              <a:t>Will not be displayed</a:t>
            </a:r>
          </a:p>
          <a:p>
            <a:endParaRPr lang="en-US" dirty="0"/>
          </a:p>
        </p:txBody>
      </p:sp>
      <p:sp>
        <p:nvSpPr>
          <p:cNvPr id="4" name="Date Placeholder 3"/>
          <p:cNvSpPr>
            <a:spLocks noGrp="1"/>
          </p:cNvSpPr>
          <p:nvPr>
            <p:ph type="dt" sz="half" idx="10"/>
          </p:nvPr>
        </p:nvSpPr>
        <p:spPr/>
        <p:txBody>
          <a:bodyPr/>
          <a:lstStyle/>
          <a:p>
            <a:fld id="{EE8F29A2-870C-493A-AFC7-BB8468726C13}"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23</a:t>
            </a:fld>
            <a:endParaRPr lang="en-US"/>
          </a:p>
        </p:txBody>
      </p:sp>
    </p:spTree>
    <p:extLst>
      <p:ext uri="{BB962C8B-B14F-4D97-AF65-F5344CB8AC3E}">
        <p14:creationId xmlns:p14="http://schemas.microsoft.com/office/powerpoint/2010/main" val="2331339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Tags</a:t>
            </a:r>
          </a:p>
        </p:txBody>
      </p:sp>
      <p:sp>
        <p:nvSpPr>
          <p:cNvPr id="3" name="Content Placeholder 2"/>
          <p:cNvSpPr>
            <a:spLocks noGrp="1"/>
          </p:cNvSpPr>
          <p:nvPr>
            <p:ph idx="1"/>
          </p:nvPr>
        </p:nvSpPr>
        <p:spPr/>
        <p:txBody>
          <a:bodyPr/>
          <a:lstStyle/>
          <a:p>
            <a:r>
              <a:rPr lang="en-US" dirty="0"/>
              <a:t>Some tags may be nested.</a:t>
            </a:r>
          </a:p>
          <a:p>
            <a:r>
              <a:rPr lang="en-US" dirty="0"/>
              <a:t>Some tags should not be nested.</a:t>
            </a:r>
          </a:p>
          <a:p>
            <a:r>
              <a:rPr lang="en-US" dirty="0"/>
              <a:t>We will learn more about “nesting” as we go through the course.</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solidFill>
                  <a:schemeClr val="tx1"/>
                </a:solidFill>
                <a:latin typeface="Consolas" panose="020B0609020204030204" pitchFamily="49" charset="0"/>
                <a:cs typeface="Consolas" panose="020B0609020204030204" pitchFamily="49" charset="0"/>
              </a:rPr>
              <a:t>This is a </a:t>
            </a:r>
            <a:r>
              <a:rPr lang="en-US" sz="1800" dirty="0">
                <a:solidFill>
                  <a:schemeClr val="accent3">
                    <a:lumMod val="50000"/>
                  </a:schemeClr>
                </a:solidFill>
                <a:latin typeface="Consolas" panose="020B0609020204030204" pitchFamily="49" charset="0"/>
                <a:cs typeface="Consolas" panose="020B0609020204030204" pitchFamily="49" charset="0"/>
              </a:rPr>
              <a: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good</a:t>
            </a:r>
            <a:r>
              <a:rPr lang="en-US" sz="1800" dirty="0">
                <a:solidFill>
                  <a:schemeClr val="accent3">
                    <a:lumMod val="50000"/>
                  </a:schemeClr>
                </a:solidFill>
                <a:latin typeface="Consolas" panose="020B0609020204030204" pitchFamily="49" charset="0"/>
                <a:cs typeface="Consolas" panose="020B0609020204030204" pitchFamily="49" charset="0"/>
              </a:rPr>
              <a:t> &lt;/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example of how to do nesting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Bad idea </a:t>
            </a:r>
            <a:r>
              <a:rPr lang="en-US" sz="1800" dirty="0">
                <a:solidFill>
                  <a:schemeClr val="accent3">
                    <a:lumMod val="50000"/>
                  </a:schemeClr>
                </a:solidFill>
                <a:latin typeface="Consolas" panose="020B0609020204030204" pitchFamily="49" charset="0"/>
                <a:cs typeface="Consolas" panose="020B0609020204030204" pitchFamily="49" charset="0"/>
              </a:rPr>
              <a:t>&lt;/p&gt;&lt;/</a:t>
            </a:r>
            <a:r>
              <a:rPr lang="en-US" sz="1800" dirty="0" err="1">
                <a:solidFill>
                  <a:schemeClr val="accent3">
                    <a:lumMod val="50000"/>
                  </a:schemeClr>
                </a:solidFill>
                <a:latin typeface="Consolas" panose="020B0609020204030204" pitchFamily="49" charset="0"/>
                <a:cs typeface="Consolas" panose="020B0609020204030204" pitchFamily="49" charset="0"/>
              </a:rPr>
              <a:t>i</a:t>
            </a:r>
            <a:r>
              <a:rPr lang="en-US" sz="1800" dirty="0">
                <a:solidFill>
                  <a:schemeClr val="accent3">
                    <a:lumMod val="50000"/>
                  </a:schemeClr>
                </a:solidFill>
                <a:latin typeface="Consolas" panose="020B0609020204030204" pitchFamily="49" charset="0"/>
                <a:cs typeface="Consolas" panose="020B0609020204030204" pitchFamily="49" charset="0"/>
              </a:rPr>
              <a:t>&gt;</a:t>
            </a:r>
          </a:p>
          <a:p>
            <a:pPr marL="324000" lvl="1" indent="0">
              <a:buNone/>
            </a:pPr>
            <a:r>
              <a:rPr lang="en-US" sz="1800" dirty="0">
                <a:solidFill>
                  <a:schemeClr val="accent3">
                    <a:lumMod val="50000"/>
                  </a:schemeClr>
                </a:solidFill>
                <a:latin typeface="Consolas" panose="020B0609020204030204" pitchFamily="49" charset="0"/>
                <a:cs typeface="Consolas" panose="020B0609020204030204" pitchFamily="49" charset="0"/>
              </a:rPr>
              <a:t>&lt;p&gt; </a:t>
            </a:r>
            <a:r>
              <a:rPr lang="en-US" sz="1800" dirty="0">
                <a:solidFill>
                  <a:schemeClr val="tx1"/>
                </a:solidFill>
                <a:latin typeface="Consolas" panose="020B0609020204030204" pitchFamily="49" charset="0"/>
                <a:cs typeface="Consolas" panose="020B0609020204030204" pitchFamily="49" charset="0"/>
              </a:rPr>
              <a:t>This is a really bad </a:t>
            </a:r>
            <a:r>
              <a:rPr lang="en-US" sz="1800" dirty="0">
                <a:solidFill>
                  <a:schemeClr val="accent3">
                    <a:lumMod val="50000"/>
                  </a:schemeClr>
                </a:solidFill>
                <a:latin typeface="Consolas" panose="020B0609020204030204" pitchFamily="49" charset="0"/>
                <a:cs typeface="Consolas" panose="020B0609020204030204" pitchFamily="49" charset="0"/>
              </a:rPr>
              <a:t>&lt;</a:t>
            </a:r>
            <a:r>
              <a:rPr lang="en-US" sz="1800" dirty="0" err="1">
                <a:solidFill>
                  <a:schemeClr val="accent3">
                    <a:lumMod val="50000"/>
                  </a:schemeClr>
                </a:solidFill>
                <a:latin typeface="Consolas" panose="020B0609020204030204" pitchFamily="49" charset="0"/>
                <a:cs typeface="Consolas" panose="020B0609020204030204" pitchFamily="49" charset="0"/>
              </a:rPr>
              <a:t>hr</a:t>
            </a:r>
            <a:r>
              <a:rPr lang="en-US" sz="1800" dirty="0">
                <a:solidFill>
                  <a:schemeClr val="accent3">
                    <a:lumMod val="50000"/>
                  </a:schemeClr>
                </a:solidFill>
                <a:latin typeface="Consolas" panose="020B0609020204030204" pitchFamily="49" charset="0"/>
                <a:cs typeface="Consolas" panose="020B0609020204030204" pitchFamily="49" charset="0"/>
              </a:rPr>
              <a:t>/&gt; </a:t>
            </a:r>
            <a:r>
              <a:rPr lang="en-US" sz="1800" dirty="0">
                <a:solidFill>
                  <a:schemeClr val="tx1"/>
                </a:solidFill>
                <a:latin typeface="Consolas" panose="020B0609020204030204" pitchFamily="49" charset="0"/>
                <a:cs typeface="Consolas" panose="020B0609020204030204" pitchFamily="49" charset="0"/>
              </a:rPr>
              <a:t>example of nesting </a:t>
            </a:r>
            <a:r>
              <a:rPr lang="en-US" sz="1800" dirty="0">
                <a:solidFill>
                  <a:schemeClr val="accent3">
                    <a:lumMod val="50000"/>
                  </a:schemeClr>
                </a:solidFill>
                <a:latin typeface="Consolas" panose="020B0609020204030204" pitchFamily="49" charset="0"/>
                <a:cs typeface="Consolas" panose="020B0609020204030204" pitchFamily="49" charset="0"/>
              </a:rPr>
              <a:t>&lt;/p&gt;</a:t>
            </a:r>
          </a:p>
          <a:p>
            <a:endParaRPr lang="en-US" dirty="0"/>
          </a:p>
        </p:txBody>
      </p:sp>
      <p:sp>
        <p:nvSpPr>
          <p:cNvPr id="4" name="Date Placeholder 3"/>
          <p:cNvSpPr>
            <a:spLocks noGrp="1"/>
          </p:cNvSpPr>
          <p:nvPr>
            <p:ph type="dt" sz="half" idx="10"/>
          </p:nvPr>
        </p:nvSpPr>
        <p:spPr/>
        <p:txBody>
          <a:bodyPr/>
          <a:lstStyle/>
          <a:p>
            <a:fld id="{7377911C-B2F6-4D24-AC2F-6F7C38DBA935}"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24</a:t>
            </a:fld>
            <a:endParaRPr lang="en-US"/>
          </a:p>
        </p:txBody>
      </p:sp>
    </p:spTree>
    <p:extLst>
      <p:ext uri="{BB962C8B-B14F-4D97-AF65-F5344CB8AC3E}">
        <p14:creationId xmlns:p14="http://schemas.microsoft.com/office/powerpoint/2010/main" val="1702702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Characters in HTML</a:t>
            </a:r>
          </a:p>
        </p:txBody>
      </p:sp>
      <p:sp>
        <p:nvSpPr>
          <p:cNvPr id="3" name="Content Placeholder 2"/>
          <p:cNvSpPr>
            <a:spLocks noGrp="1"/>
          </p:cNvSpPr>
          <p:nvPr>
            <p:ph idx="1"/>
          </p:nvPr>
        </p:nvSpPr>
        <p:spPr>
          <a:xfrm>
            <a:off x="581192" y="2102338"/>
            <a:ext cx="7989752" cy="4479437"/>
          </a:xfrm>
        </p:spPr>
        <p:txBody>
          <a:bodyPr>
            <a:normAutofit lnSpcReduction="10000"/>
          </a:bodyPr>
          <a:lstStyle/>
          <a:p>
            <a:r>
              <a:rPr lang="en-US" b="1" dirty="0" smtClean="0"/>
              <a:t>For </a:t>
            </a:r>
            <a:r>
              <a:rPr lang="en-US" b="1" dirty="0"/>
              <a:t>HTML5, the default character encoding is UTF-8.</a:t>
            </a:r>
            <a:endParaRPr lang="en-US" dirty="0"/>
          </a:p>
          <a:p>
            <a:pPr lvl="1"/>
            <a:r>
              <a:rPr lang="en-US" dirty="0"/>
              <a:t>This has not always been the case. The character encoding for the early web was ASCII.</a:t>
            </a:r>
          </a:p>
          <a:p>
            <a:r>
              <a:rPr lang="en-US" dirty="0"/>
              <a:t>Reserved characters in HTML must be replaced with character entities</a:t>
            </a:r>
            <a:r>
              <a:rPr lang="en-US" dirty="0" smtClean="0"/>
              <a:t>.</a:t>
            </a:r>
          </a:p>
          <a:p>
            <a:pPr lvl="1"/>
            <a:r>
              <a:rPr lang="en-US" dirty="0" smtClean="0"/>
              <a:t>For example, if </a:t>
            </a:r>
            <a:r>
              <a:rPr lang="en-US" dirty="0"/>
              <a:t>you use the less than (&lt;) or greater than (&gt;) signs in your text, the browser might mix them with tags</a:t>
            </a:r>
            <a:r>
              <a:rPr lang="en-US" dirty="0" smtClean="0"/>
              <a:t>.</a:t>
            </a:r>
          </a:p>
          <a:p>
            <a:r>
              <a:rPr lang="en-US" dirty="0" smtClean="0"/>
              <a:t>To </a:t>
            </a:r>
            <a:r>
              <a:rPr lang="en-US" dirty="0"/>
              <a:t>use “special” characters we need additional codes. For example:</a:t>
            </a:r>
          </a:p>
          <a:p>
            <a:pPr lvl="1"/>
            <a:r>
              <a:rPr lang="en-US" dirty="0" smtClean="0"/>
              <a:t>&gt; </a:t>
            </a:r>
            <a:r>
              <a:rPr lang="en-US" dirty="0"/>
              <a:t>(greater than)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gt</a:t>
            </a:r>
            <a:r>
              <a:rPr lang="en-US" dirty="0"/>
              <a:t>;</a:t>
            </a:r>
          </a:p>
          <a:p>
            <a:pPr lvl="1"/>
            <a:r>
              <a:rPr lang="en-US" dirty="0"/>
              <a:t>&lt; (less than)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lt</a:t>
            </a:r>
            <a:r>
              <a:rPr lang="en-US" dirty="0"/>
              <a:t>;</a:t>
            </a:r>
          </a:p>
          <a:p>
            <a:pPr lvl="1"/>
            <a:r>
              <a:rPr lang="en-US" dirty="0"/>
              <a:t>&amp; (ampersand)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&amp;amp</a:t>
            </a:r>
            <a:r>
              <a:rPr lang="en-US" dirty="0"/>
              <a:t>;</a:t>
            </a:r>
          </a:p>
          <a:p>
            <a:pPr lvl="1"/>
            <a:r>
              <a:rPr lang="en-US" dirty="0" smtClean="0"/>
              <a:t>“ (</a:t>
            </a:r>
            <a:r>
              <a:rPr lang="en-US" dirty="0"/>
              <a:t>quotation) is done using </a:t>
            </a:r>
            <a:r>
              <a:rPr lang="en-US" sz="1800" dirty="0">
                <a:solidFill>
                  <a:schemeClr val="accent3">
                    <a:lumMod val="50000"/>
                  </a:schemeClr>
                </a:solidFill>
                <a:latin typeface="Consolas" panose="020B0609020204030204" pitchFamily="49" charset="0"/>
                <a:cs typeface="Consolas" panose="020B0609020204030204" pitchFamily="49" charset="0"/>
              </a:rPr>
              <a:t>&amp;</a:t>
            </a:r>
            <a:r>
              <a:rPr lang="en-US" sz="1800" dirty="0" err="1">
                <a:solidFill>
                  <a:schemeClr val="accent3">
                    <a:lumMod val="50000"/>
                  </a:schemeClr>
                </a:solidFill>
                <a:latin typeface="Consolas" panose="020B0609020204030204" pitchFamily="49" charset="0"/>
                <a:cs typeface="Consolas" panose="020B0609020204030204" pitchFamily="49" charset="0"/>
              </a:rPr>
              <a:t>quot</a:t>
            </a:r>
            <a:r>
              <a:rPr lang="en-US" dirty="0" smtClean="0"/>
              <a:t>;</a:t>
            </a:r>
          </a:p>
          <a:p>
            <a:r>
              <a:rPr lang="en-US" dirty="0" smtClean="0"/>
              <a:t>Reference</a:t>
            </a:r>
          </a:p>
          <a:p>
            <a:pPr lvl="1"/>
            <a:r>
              <a:rPr lang="en-US" dirty="0">
                <a:hlinkClick r:id="rId2"/>
              </a:rPr>
              <a:t>https://</a:t>
            </a:r>
            <a:r>
              <a:rPr lang="en-US" dirty="0" smtClean="0">
                <a:hlinkClick r:id="rId2"/>
              </a:rPr>
              <a:t>www.w3schools.com/html/html_entities.asp</a:t>
            </a:r>
            <a:r>
              <a:rPr lang="en-US" dirty="0" smtClean="0"/>
              <a:t> </a:t>
            </a:r>
            <a:endParaRPr lang="en-US" dirty="0"/>
          </a:p>
        </p:txBody>
      </p:sp>
      <p:sp>
        <p:nvSpPr>
          <p:cNvPr id="4" name="Date Placeholder 3"/>
          <p:cNvSpPr>
            <a:spLocks noGrp="1"/>
          </p:cNvSpPr>
          <p:nvPr>
            <p:ph type="dt" sz="half" idx="10"/>
          </p:nvPr>
        </p:nvSpPr>
        <p:spPr/>
        <p:txBody>
          <a:bodyPr/>
          <a:lstStyle/>
          <a:p>
            <a:fld id="{9C09ECA5-1BF1-4D6D-83AA-1242BE794B45}"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25</a:t>
            </a:fld>
            <a:endParaRPr lang="en-US"/>
          </a:p>
        </p:txBody>
      </p:sp>
    </p:spTree>
    <p:extLst>
      <p:ext uri="{BB962C8B-B14F-4D97-AF65-F5344CB8AC3E}">
        <p14:creationId xmlns:p14="http://schemas.microsoft.com/office/powerpoint/2010/main" val="269278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a:t>
            </a:r>
            <a:r>
              <a:rPr lang="en-US" dirty="0" smtClean="0"/>
              <a:t>01 </a:t>
            </a:r>
            <a:r>
              <a:rPr lang="en-US" dirty="0"/>
              <a:t>– Creating your first web page</a:t>
            </a:r>
          </a:p>
        </p:txBody>
      </p:sp>
      <p:sp>
        <p:nvSpPr>
          <p:cNvPr id="3" name="Content Placeholder 2"/>
          <p:cNvSpPr>
            <a:spLocks noGrp="1"/>
          </p:cNvSpPr>
          <p:nvPr>
            <p:ph idx="1"/>
          </p:nvPr>
        </p:nvSpPr>
        <p:spPr/>
        <p:txBody>
          <a:bodyPr/>
          <a:lstStyle/>
          <a:p>
            <a:r>
              <a:rPr lang="en-US" dirty="0"/>
              <a:t>Download the </a:t>
            </a:r>
            <a:r>
              <a:rPr lang="en-US" dirty="0" smtClean="0"/>
              <a:t>template.</a:t>
            </a:r>
            <a:endParaRPr lang="en-US" dirty="0"/>
          </a:p>
          <a:p>
            <a:r>
              <a:rPr lang="en-US" dirty="0"/>
              <a:t>Save it.</a:t>
            </a:r>
          </a:p>
          <a:p>
            <a:r>
              <a:rPr lang="en-US" dirty="0"/>
              <a:t>Open the template file using </a:t>
            </a:r>
            <a:r>
              <a:rPr lang="en-US" i="1" dirty="0" smtClean="0"/>
              <a:t>VS Code </a:t>
            </a:r>
            <a:r>
              <a:rPr lang="en-US" dirty="0" smtClean="0"/>
              <a:t>(you </a:t>
            </a:r>
            <a:r>
              <a:rPr lang="en-US" dirty="0"/>
              <a:t>can right-click and choose which the software to open the file with)</a:t>
            </a:r>
          </a:p>
          <a:p>
            <a:r>
              <a:rPr lang="en-US" dirty="0"/>
              <a:t>Add a title for the page, say, “Web </a:t>
            </a:r>
            <a:r>
              <a:rPr lang="en-US" dirty="0" smtClean="0"/>
              <a:t>Technologies </a:t>
            </a:r>
            <a:r>
              <a:rPr lang="en-US" dirty="0"/>
              <a:t>– </a:t>
            </a:r>
            <a:r>
              <a:rPr lang="en-US" dirty="0" smtClean="0"/>
              <a:t>”. </a:t>
            </a:r>
          </a:p>
          <a:p>
            <a:pPr lvl="1"/>
            <a:r>
              <a:rPr lang="en-US" dirty="0" smtClean="0"/>
              <a:t>This </a:t>
            </a:r>
            <a:r>
              <a:rPr lang="en-US" dirty="0"/>
              <a:t>is in the </a:t>
            </a:r>
            <a:r>
              <a:rPr lang="en-US" dirty="0">
                <a:solidFill>
                  <a:schemeClr val="accent3">
                    <a:lumMod val="50000"/>
                  </a:schemeClr>
                </a:solidFill>
                <a:latin typeface="Consolas" panose="020B0609020204030204" pitchFamily="49" charset="0"/>
                <a:cs typeface="Consolas" panose="020B0609020204030204" pitchFamily="49" charset="0"/>
              </a:rPr>
              <a:t>&lt;head&gt; </a:t>
            </a:r>
            <a:r>
              <a:rPr lang="en-US" dirty="0"/>
              <a:t>section of the template.</a:t>
            </a:r>
          </a:p>
          <a:p>
            <a:r>
              <a:rPr lang="en-US" dirty="0"/>
              <a:t>Save the file as “</a:t>
            </a:r>
            <a:r>
              <a:rPr lang="en-US" dirty="0" smtClean="0"/>
              <a:t>CS01-InClass.htm” under folder ‘</a:t>
            </a:r>
            <a:r>
              <a:rPr lang="en-US" dirty="0" err="1" smtClean="0"/>
              <a:t>WebTech</a:t>
            </a:r>
            <a:r>
              <a:rPr lang="en-US" dirty="0" smtClean="0"/>
              <a:t>/classwork’</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333E25F4-D1F6-4E07-97CF-4AD5ECBAA7E2}"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26</a:t>
            </a:fld>
            <a:endParaRPr lang="en-US"/>
          </a:p>
        </p:txBody>
      </p:sp>
    </p:spTree>
    <p:extLst>
      <p:ext uri="{BB962C8B-B14F-4D97-AF65-F5344CB8AC3E}">
        <p14:creationId xmlns:p14="http://schemas.microsoft.com/office/powerpoint/2010/main" val="26414632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a:t>
            </a:r>
            <a:r>
              <a:rPr lang="en-US" dirty="0" smtClean="0"/>
              <a:t>01 </a:t>
            </a:r>
            <a:r>
              <a:rPr lang="en-US" dirty="0"/>
              <a:t>– </a:t>
            </a:r>
            <a:r>
              <a:rPr lang="en-US" dirty="0" smtClean="0"/>
              <a:t>Adding Content</a:t>
            </a:r>
            <a:endParaRPr lang="en-US" dirty="0"/>
          </a:p>
        </p:txBody>
      </p:sp>
      <p:sp>
        <p:nvSpPr>
          <p:cNvPr id="3" name="Content Placeholder 2"/>
          <p:cNvSpPr>
            <a:spLocks noGrp="1"/>
          </p:cNvSpPr>
          <p:nvPr>
            <p:ph idx="1"/>
          </p:nvPr>
        </p:nvSpPr>
        <p:spPr/>
        <p:txBody>
          <a:bodyPr/>
          <a:lstStyle/>
          <a:p>
            <a:r>
              <a:rPr lang="en-US" dirty="0"/>
              <a:t>Add a heading to the page “All About ME” (replace ME with your name)</a:t>
            </a:r>
          </a:p>
          <a:p>
            <a:r>
              <a:rPr lang="en-US" dirty="0"/>
              <a:t>Add a paragraph on why you chose Babson and/or about what you want to be when you graduate.</a:t>
            </a:r>
          </a:p>
          <a:p>
            <a:r>
              <a:rPr lang="en-US" dirty="0"/>
              <a:t>Add a paragraph on your favorite sport (anything but </a:t>
            </a:r>
            <a:r>
              <a:rPr lang="en-US" dirty="0" smtClean="0"/>
              <a:t>poker).</a:t>
            </a:r>
            <a:endParaRPr lang="en-US" dirty="0"/>
          </a:p>
          <a:p>
            <a:r>
              <a:rPr lang="en-US" dirty="0"/>
              <a:t>Place a horizontal rule between the title and the first paragraph and another one at the end of the second paragraph.</a:t>
            </a:r>
          </a:p>
          <a:p>
            <a:endParaRPr lang="en-US" dirty="0"/>
          </a:p>
        </p:txBody>
      </p:sp>
      <p:sp>
        <p:nvSpPr>
          <p:cNvPr id="4" name="Date Placeholder 3"/>
          <p:cNvSpPr>
            <a:spLocks noGrp="1"/>
          </p:cNvSpPr>
          <p:nvPr>
            <p:ph type="dt" sz="half" idx="10"/>
          </p:nvPr>
        </p:nvSpPr>
        <p:spPr/>
        <p:txBody>
          <a:bodyPr/>
          <a:lstStyle/>
          <a:p>
            <a:fld id="{D25C40BE-914C-4296-9C5C-7504371F31A8}"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27</a:t>
            </a:fld>
            <a:endParaRPr lang="en-US"/>
          </a:p>
        </p:txBody>
      </p:sp>
    </p:spTree>
    <p:extLst>
      <p:ext uri="{BB962C8B-B14F-4D97-AF65-F5344CB8AC3E}">
        <p14:creationId xmlns:p14="http://schemas.microsoft.com/office/powerpoint/2010/main" val="1358981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a:t>
            </a:r>
            <a:r>
              <a:rPr lang="en-US" dirty="0" smtClean="0"/>
              <a:t>01 </a:t>
            </a:r>
            <a:r>
              <a:rPr lang="en-US" dirty="0"/>
              <a:t>– </a:t>
            </a:r>
            <a:r>
              <a:rPr lang="en-US" dirty="0" smtClean="0"/>
              <a:t>Finally</a:t>
            </a:r>
            <a:r>
              <a:rPr lang="en-US" dirty="0"/>
              <a:t>…….</a:t>
            </a:r>
          </a:p>
        </p:txBody>
      </p:sp>
      <p:sp>
        <p:nvSpPr>
          <p:cNvPr id="3" name="Content Placeholder 2"/>
          <p:cNvSpPr>
            <a:spLocks noGrp="1"/>
          </p:cNvSpPr>
          <p:nvPr>
            <p:ph idx="1"/>
          </p:nvPr>
        </p:nvSpPr>
        <p:spPr/>
        <p:txBody>
          <a:bodyPr/>
          <a:lstStyle/>
          <a:p>
            <a:r>
              <a:rPr lang="en-US" dirty="0"/>
              <a:t>Save the file (remember you called it “</a:t>
            </a:r>
            <a:r>
              <a:rPr lang="en-US" dirty="0" smtClean="0"/>
              <a:t>CS01-InClass.htm</a:t>
            </a:r>
            <a:r>
              <a:rPr lang="en-US" dirty="0"/>
              <a:t>”)</a:t>
            </a:r>
          </a:p>
          <a:p>
            <a:r>
              <a:rPr lang="en-US" dirty="0"/>
              <a:t>Go to windows explorer, right click on the file and open it with </a:t>
            </a:r>
            <a:r>
              <a:rPr lang="en-US" dirty="0" smtClean="0"/>
              <a:t>Chrome </a:t>
            </a:r>
            <a:r>
              <a:rPr lang="en-US" dirty="0"/>
              <a:t>or Firefox </a:t>
            </a:r>
            <a:r>
              <a:rPr lang="en-US" dirty="0" smtClean="0"/>
              <a:t>or </a:t>
            </a:r>
            <a:r>
              <a:rPr lang="en-US" dirty="0"/>
              <a:t>Internet </a:t>
            </a:r>
            <a:r>
              <a:rPr lang="en-US" dirty="0" smtClean="0"/>
              <a:t>Explorer.</a:t>
            </a:r>
            <a:endParaRPr lang="en-US" dirty="0"/>
          </a:p>
          <a:p>
            <a:r>
              <a:rPr lang="en-US" dirty="0"/>
              <a:t>There is your first web page</a:t>
            </a:r>
            <a:r>
              <a:rPr lang="en-US" dirty="0" smtClean="0"/>
              <a:t>!!!!!!</a:t>
            </a:r>
          </a:p>
          <a:p>
            <a:endParaRPr lang="en-US" dirty="0"/>
          </a:p>
          <a:p>
            <a:r>
              <a:rPr lang="en-US" dirty="0" smtClean="0"/>
              <a:t>Don’t forget to </a:t>
            </a:r>
            <a:r>
              <a:rPr lang="en-US" b="1" dirty="0" smtClean="0"/>
              <a:t>commit</a:t>
            </a:r>
            <a:r>
              <a:rPr lang="en-US" dirty="0" smtClean="0"/>
              <a:t> and </a:t>
            </a:r>
            <a:r>
              <a:rPr lang="en-US" b="1" dirty="0" smtClean="0"/>
              <a:t>push</a:t>
            </a:r>
            <a:r>
              <a:rPr lang="en-US" dirty="0"/>
              <a:t> </a:t>
            </a:r>
            <a:r>
              <a:rPr lang="en-US" dirty="0" smtClean="0"/>
              <a:t>in GitHub Desktop.</a:t>
            </a:r>
            <a:endParaRPr lang="en-US" dirty="0"/>
          </a:p>
        </p:txBody>
      </p:sp>
      <p:sp>
        <p:nvSpPr>
          <p:cNvPr id="4" name="Date Placeholder 3"/>
          <p:cNvSpPr>
            <a:spLocks noGrp="1"/>
          </p:cNvSpPr>
          <p:nvPr>
            <p:ph type="dt" sz="half" idx="10"/>
          </p:nvPr>
        </p:nvSpPr>
        <p:spPr/>
        <p:txBody>
          <a:bodyPr/>
          <a:lstStyle/>
          <a:p>
            <a:fld id="{77F0C7F9-1C77-4662-BAFE-BE9BB04C05FD}"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28</a:t>
            </a:fld>
            <a:endParaRPr lang="en-US"/>
          </a:p>
        </p:txBody>
      </p:sp>
    </p:spTree>
    <p:extLst>
      <p:ext uri="{BB962C8B-B14F-4D97-AF65-F5344CB8AC3E}">
        <p14:creationId xmlns:p14="http://schemas.microsoft.com/office/powerpoint/2010/main" val="1314434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Syllabus</a:t>
            </a:r>
            <a:endParaRPr lang="en-US"/>
          </a:p>
        </p:txBody>
      </p:sp>
      <p:sp>
        <p:nvSpPr>
          <p:cNvPr id="3" name="Content Placeholder 2"/>
          <p:cNvSpPr>
            <a:spLocks noGrp="1"/>
          </p:cNvSpPr>
          <p:nvPr>
            <p:ph idx="1"/>
          </p:nvPr>
        </p:nvSpPr>
        <p:spPr/>
        <p:txBody>
          <a:bodyPr/>
          <a:lstStyle/>
          <a:p>
            <a:r>
              <a:rPr lang="en-US" b="1" dirty="0" smtClean="0"/>
              <a:t>Instructor</a:t>
            </a:r>
            <a:r>
              <a:rPr lang="en-US" b="1" dirty="0"/>
              <a:t>:</a:t>
            </a:r>
            <a:r>
              <a:rPr lang="en-US" dirty="0"/>
              <a:t> Zhi </a:t>
            </a:r>
            <a:r>
              <a:rPr lang="en-US" dirty="0" smtClean="0"/>
              <a:t>Li ( </a:t>
            </a:r>
            <a:r>
              <a:rPr lang="zh-CN" altLang="en-US" dirty="0" smtClean="0"/>
              <a:t>李直 </a:t>
            </a:r>
            <a:r>
              <a:rPr lang="en-US" dirty="0" smtClean="0"/>
              <a:t>)</a:t>
            </a:r>
            <a:endParaRPr lang="en-US" dirty="0"/>
          </a:p>
          <a:p>
            <a:r>
              <a:rPr lang="en-US" b="1" dirty="0"/>
              <a:t>Office:</a:t>
            </a:r>
            <a:r>
              <a:rPr lang="en-US" dirty="0"/>
              <a:t> Babson Hall </a:t>
            </a:r>
            <a:r>
              <a:rPr lang="en-US" dirty="0" smtClean="0"/>
              <a:t>216D </a:t>
            </a:r>
            <a:endParaRPr lang="en-US" dirty="0"/>
          </a:p>
          <a:p>
            <a:r>
              <a:rPr lang="fr-FR" b="1" dirty="0"/>
              <a:t>E-mail:</a:t>
            </a:r>
            <a:r>
              <a:rPr lang="fr-FR" dirty="0"/>
              <a:t> </a:t>
            </a:r>
            <a:r>
              <a:rPr lang="fr-FR" u="sng" dirty="0">
                <a:hlinkClick r:id="rId2"/>
              </a:rPr>
              <a:t>zli@babson.edu</a:t>
            </a:r>
            <a:r>
              <a:rPr lang="fr-FR" dirty="0"/>
              <a:t> </a:t>
            </a:r>
            <a:endParaRPr lang="en-US" dirty="0"/>
          </a:p>
          <a:p>
            <a:r>
              <a:rPr lang="fr-FR" b="1" dirty="0"/>
              <a:t>Phone</a:t>
            </a:r>
            <a:r>
              <a:rPr lang="en-US" b="1" dirty="0"/>
              <a:t>:</a:t>
            </a:r>
            <a:r>
              <a:rPr lang="en-US" dirty="0"/>
              <a:t> (781)239-5915 </a:t>
            </a:r>
          </a:p>
          <a:p>
            <a:r>
              <a:rPr lang="en-US" b="1" dirty="0"/>
              <a:t>Office Hours</a:t>
            </a:r>
            <a:r>
              <a:rPr lang="en-US" dirty="0"/>
              <a:t>: </a:t>
            </a:r>
            <a:r>
              <a:rPr lang="en-US" dirty="0" smtClean="0"/>
              <a:t> Wednesday </a:t>
            </a:r>
            <a:r>
              <a:rPr lang="en-US" dirty="0"/>
              <a:t>3:00PM – 4:30PM or by Appointment (via Slack or email)</a:t>
            </a:r>
          </a:p>
        </p:txBody>
      </p:sp>
      <p:sp>
        <p:nvSpPr>
          <p:cNvPr id="4" name="Date Placeholder 3"/>
          <p:cNvSpPr>
            <a:spLocks noGrp="1"/>
          </p:cNvSpPr>
          <p:nvPr>
            <p:ph type="dt" sz="half" idx="10"/>
          </p:nvPr>
        </p:nvSpPr>
        <p:spPr/>
        <p:txBody>
          <a:bodyPr/>
          <a:lstStyle/>
          <a:p>
            <a:fld id="{638E639E-EFC8-4FE2-8BA4-D87DD66F4F17}"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3</a:t>
            </a:fld>
            <a:endParaRPr lang="en-US"/>
          </a:p>
        </p:txBody>
      </p:sp>
    </p:spTree>
    <p:extLst>
      <p:ext uri="{BB962C8B-B14F-4D97-AF65-F5344CB8AC3E}">
        <p14:creationId xmlns:p14="http://schemas.microsoft.com/office/powerpoint/2010/main" val="416624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dirty="0"/>
              <a:t>Course </a:t>
            </a:r>
            <a:r>
              <a:rPr lang="en-US" dirty="0" smtClean="0"/>
              <a:t>Objectives</a:t>
            </a:r>
          </a:p>
          <a:p>
            <a:r>
              <a:rPr lang="en-US" dirty="0" smtClean="0"/>
              <a:t>Prerequisites and Textbooks</a:t>
            </a:r>
          </a:p>
          <a:p>
            <a:r>
              <a:rPr lang="en-US" dirty="0" smtClean="0"/>
              <a:t>Software</a:t>
            </a:r>
          </a:p>
          <a:p>
            <a:r>
              <a:rPr lang="en-US" dirty="0"/>
              <a:t>Term Project</a:t>
            </a:r>
            <a:endParaRPr lang="en-US" dirty="0" smtClean="0"/>
          </a:p>
          <a:p>
            <a:r>
              <a:rPr lang="en-US" dirty="0" smtClean="0"/>
              <a:t>Personal </a:t>
            </a:r>
            <a:r>
              <a:rPr lang="en-US" dirty="0"/>
              <a:t>Website for the </a:t>
            </a:r>
            <a:r>
              <a:rPr lang="en-US" dirty="0" smtClean="0"/>
              <a:t>Course</a:t>
            </a:r>
          </a:p>
          <a:p>
            <a:r>
              <a:rPr lang="en-US" dirty="0"/>
              <a:t>Graded </a:t>
            </a:r>
            <a:r>
              <a:rPr lang="en-US" dirty="0" smtClean="0"/>
              <a:t>Homework</a:t>
            </a:r>
          </a:p>
          <a:p>
            <a:r>
              <a:rPr lang="en-US" dirty="0"/>
              <a:t>In-Class </a:t>
            </a:r>
            <a:r>
              <a:rPr lang="en-US" dirty="0" smtClean="0"/>
              <a:t>Exercises</a:t>
            </a:r>
          </a:p>
          <a:p>
            <a:r>
              <a:rPr lang="en-US" dirty="0"/>
              <a:t>Midterm </a:t>
            </a:r>
            <a:r>
              <a:rPr lang="en-US" dirty="0" smtClean="0"/>
              <a:t>Exam</a:t>
            </a:r>
          </a:p>
          <a:p>
            <a:r>
              <a:rPr lang="en-US" dirty="0" smtClean="0"/>
              <a:t>Grading</a:t>
            </a:r>
          </a:p>
          <a:p>
            <a:r>
              <a:rPr lang="en-US" dirty="0"/>
              <a:t>Course Policies</a:t>
            </a:r>
          </a:p>
        </p:txBody>
      </p:sp>
      <p:sp>
        <p:nvSpPr>
          <p:cNvPr id="4" name="Date Placeholder 3"/>
          <p:cNvSpPr>
            <a:spLocks noGrp="1"/>
          </p:cNvSpPr>
          <p:nvPr>
            <p:ph type="dt" sz="half" idx="10"/>
          </p:nvPr>
        </p:nvSpPr>
        <p:spPr/>
        <p:txBody>
          <a:bodyPr/>
          <a:lstStyle/>
          <a:p>
            <a:fld id="{D936F1C2-DF3F-4404-8B38-09D38F88BAFD}"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4</a:t>
            </a:fld>
            <a:endParaRPr lang="en-US"/>
          </a:p>
        </p:txBody>
      </p:sp>
    </p:spTree>
    <p:extLst>
      <p:ext uri="{BB962C8B-B14F-4D97-AF65-F5344CB8AC3E}">
        <p14:creationId xmlns:p14="http://schemas.microsoft.com/office/powerpoint/2010/main" val="1556607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Learn </a:t>
            </a:r>
            <a:r>
              <a:rPr lang="en-US" dirty="0" smtClean="0"/>
              <a:t>web technologies?</a:t>
            </a:r>
            <a:endParaRPr lang="en-US" dirty="0"/>
          </a:p>
        </p:txBody>
      </p:sp>
      <p:sp>
        <p:nvSpPr>
          <p:cNvPr id="4" name="Date Placeholder 3"/>
          <p:cNvSpPr>
            <a:spLocks noGrp="1"/>
          </p:cNvSpPr>
          <p:nvPr>
            <p:ph type="dt" sz="half" idx="10"/>
          </p:nvPr>
        </p:nvSpPr>
        <p:spPr/>
        <p:txBody>
          <a:bodyPr/>
          <a:lstStyle/>
          <a:p>
            <a:fld id="{E472702E-A0F3-4525-9B74-8546526C137C}"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5</a:t>
            </a:fld>
            <a:endParaRPr lang="en-US"/>
          </a:p>
        </p:txBody>
      </p:sp>
      <p:pic>
        <p:nvPicPr>
          <p:cNvPr id="7" name="Picture 2" descr="http://blog.lexues.co.jp/wp-content/uploads/2013/03/2013-03-18-21.48.47-500x3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237" y="1925816"/>
            <a:ext cx="6667301" cy="44911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77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34342D8-8E2B-4786-8BD1-EBAA77CD7A0F}"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6</a:t>
            </a:fld>
            <a:endParaRPr lang="en-US"/>
          </a:p>
        </p:txBody>
      </p:sp>
      <p:pic>
        <p:nvPicPr>
          <p:cNvPr id="7" name="Picture 2" descr="http://speedskatingmom.com/wp-content/uploads/2012/02/no-stupid-questions-or-answers.jpg"/>
          <p:cNvPicPr>
            <a:picLocks noChangeAspect="1" noChangeArrowheads="1"/>
          </p:cNvPicPr>
          <p:nvPr/>
        </p:nvPicPr>
        <p:blipFill rotWithShape="1">
          <a:blip r:embed="rId2">
            <a:extLst>
              <a:ext uri="{28A0092B-C50C-407E-A947-70E740481C1C}">
                <a14:useLocalDpi xmlns:a14="http://schemas.microsoft.com/office/drawing/2010/main" val="0"/>
              </a:ext>
            </a:extLst>
          </a:blip>
          <a:srcRect b="11296"/>
          <a:stretch/>
        </p:blipFill>
        <p:spPr bwMode="auto">
          <a:xfrm>
            <a:off x="449108" y="21770"/>
            <a:ext cx="8229600" cy="683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69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is your </a:t>
            </a:r>
            <a:r>
              <a:rPr lang="en-US" dirty="0" smtClean="0"/>
              <a:t>(second) </a:t>
            </a:r>
            <a:r>
              <a:rPr lang="en-US" dirty="0"/>
              <a:t>best teacher!</a:t>
            </a:r>
          </a:p>
        </p:txBody>
      </p:sp>
      <p:sp>
        <p:nvSpPr>
          <p:cNvPr id="4" name="Date Placeholder 3"/>
          <p:cNvSpPr>
            <a:spLocks noGrp="1"/>
          </p:cNvSpPr>
          <p:nvPr>
            <p:ph type="dt" sz="half" idx="10"/>
          </p:nvPr>
        </p:nvSpPr>
        <p:spPr/>
        <p:txBody>
          <a:bodyPr/>
          <a:lstStyle/>
          <a:p>
            <a:fld id="{F7AF475A-BF30-4986-88E1-97CD6F2391FB}"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7</a:t>
            </a:fld>
            <a:endParaRPr lang="en-US"/>
          </a:p>
        </p:txBody>
      </p:sp>
      <p:pic>
        <p:nvPicPr>
          <p:cNvPr id="7" name="Picture 2" descr="http://seobpo.com/files/2012/04/blackboard-goog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309" y="1988646"/>
            <a:ext cx="6953518" cy="45024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8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Stackoverflow.com…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613" y="1927898"/>
            <a:ext cx="6739996" cy="4664077"/>
          </a:xfrm>
        </p:spPr>
      </p:pic>
      <p:sp>
        <p:nvSpPr>
          <p:cNvPr id="4" name="Date Placeholder 3"/>
          <p:cNvSpPr>
            <a:spLocks noGrp="1"/>
          </p:cNvSpPr>
          <p:nvPr>
            <p:ph type="dt" sz="half" idx="10"/>
          </p:nvPr>
        </p:nvSpPr>
        <p:spPr/>
        <p:txBody>
          <a:bodyPr/>
          <a:lstStyle/>
          <a:p>
            <a:fld id="{389E266B-6B06-4237-9727-4A0E7CBCBE22}" type="datetime1">
              <a:rPr lang="en-US" smtClean="0"/>
              <a:t>5/17/2017</a:t>
            </a:fld>
            <a:endParaRPr lang="en-US"/>
          </a:p>
        </p:txBody>
      </p:sp>
      <p:sp>
        <p:nvSpPr>
          <p:cNvPr id="5" name="Footer Placeholder 4"/>
          <p:cNvSpPr>
            <a:spLocks noGrp="1"/>
          </p:cNvSpPr>
          <p:nvPr>
            <p:ph type="ftr" sz="quarter" idx="11"/>
          </p:nvPr>
        </p:nvSpPr>
        <p:spPr/>
        <p:txBody>
          <a:bodyPr/>
          <a:lstStyle/>
          <a:p>
            <a:r>
              <a:rPr lang="en-US" smtClean="0"/>
              <a:t>MIS3615</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8</a:t>
            </a:fld>
            <a:endParaRPr lang="en-US"/>
          </a:p>
        </p:txBody>
      </p:sp>
    </p:spTree>
    <p:extLst>
      <p:ext uri="{BB962C8B-B14F-4D97-AF65-F5344CB8AC3E}">
        <p14:creationId xmlns:p14="http://schemas.microsoft.com/office/powerpoint/2010/main" val="147539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Architecture Overview</a:t>
            </a:r>
          </a:p>
        </p:txBody>
      </p:sp>
      <p:sp>
        <p:nvSpPr>
          <p:cNvPr id="3" name="Content Placeholder 2"/>
          <p:cNvSpPr>
            <a:spLocks noGrp="1"/>
          </p:cNvSpPr>
          <p:nvPr>
            <p:ph idx="1"/>
          </p:nvPr>
        </p:nvSpPr>
        <p:spPr>
          <a:xfrm>
            <a:off x="581192" y="2102338"/>
            <a:ext cx="7989752" cy="4388737"/>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smtClean="0"/>
          </a:p>
          <a:p>
            <a:r>
              <a:rPr lang="en-US" dirty="0" smtClean="0"/>
              <a:t>A </a:t>
            </a:r>
            <a:r>
              <a:rPr lang="en-US" dirty="0"/>
              <a:t>Client is a machine where users can submit requests to other computers on the network (Servers on the Internet or on the local network</a:t>
            </a:r>
            <a:r>
              <a:rPr lang="en-US" dirty="0" smtClean="0"/>
              <a:t>).</a:t>
            </a:r>
          </a:p>
          <a:p>
            <a:pPr lvl="1"/>
            <a:r>
              <a:rPr lang="en-US" dirty="0"/>
              <a:t>A Client can be any device, such as your PC, Mac, </a:t>
            </a:r>
            <a:r>
              <a:rPr lang="en-US" dirty="0" smtClean="0"/>
              <a:t>iPhone, Android or </a:t>
            </a:r>
            <a:r>
              <a:rPr lang="en-US" smtClean="0"/>
              <a:t>any Smartphone.</a:t>
            </a:r>
            <a:endParaRPr lang="en-US" dirty="0"/>
          </a:p>
          <a:p>
            <a:r>
              <a:rPr lang="en-US" dirty="0"/>
              <a:t>A Server is a computer that can accept requests from clients and process a response or contact other servers</a:t>
            </a:r>
          </a:p>
          <a:p>
            <a:pPr lvl="1"/>
            <a:r>
              <a:rPr lang="en-US" dirty="0"/>
              <a:t>There are many kinds of </a:t>
            </a:r>
            <a:r>
              <a:rPr lang="en-US" dirty="0" smtClean="0"/>
              <a:t>servers: File </a:t>
            </a:r>
            <a:r>
              <a:rPr lang="en-US" dirty="0"/>
              <a:t>Servers, Print Servers, Mail Servers, Database Servers, Web Servers….</a:t>
            </a:r>
          </a:p>
          <a:p>
            <a:endParaRPr lang="en-US" dirty="0" smtClean="0"/>
          </a:p>
          <a:p>
            <a:endParaRPr lang="en-US" dirty="0"/>
          </a:p>
        </p:txBody>
      </p:sp>
      <p:sp>
        <p:nvSpPr>
          <p:cNvPr id="4" name="Date Placeholder 3"/>
          <p:cNvSpPr>
            <a:spLocks noGrp="1"/>
          </p:cNvSpPr>
          <p:nvPr>
            <p:ph type="dt" sz="half" idx="10"/>
          </p:nvPr>
        </p:nvSpPr>
        <p:spPr/>
        <p:txBody>
          <a:bodyPr/>
          <a:lstStyle/>
          <a:p>
            <a:fld id="{2760801B-9646-41DB-ABC4-883E4D6AB44E}" type="datetime1">
              <a:rPr lang="en-US" smtClean="0"/>
              <a:t>5/17/2017</a:t>
            </a:fld>
            <a:endParaRPr lang="en-US"/>
          </a:p>
        </p:txBody>
      </p:sp>
      <p:sp>
        <p:nvSpPr>
          <p:cNvPr id="5" name="Footer Placeholder 4"/>
          <p:cNvSpPr>
            <a:spLocks noGrp="1"/>
          </p:cNvSpPr>
          <p:nvPr>
            <p:ph type="ftr" sz="quarter" idx="11"/>
          </p:nvPr>
        </p:nvSpPr>
        <p:spPr/>
        <p:txBody>
          <a:bodyPr/>
          <a:lstStyle/>
          <a:p>
            <a:r>
              <a:rPr lang="fr-FR" dirty="0" smtClean="0"/>
              <a:t>MIS3690  Web Technologies </a:t>
            </a:r>
            <a:endParaRPr lang="en-US" dirty="0"/>
          </a:p>
        </p:txBody>
      </p:sp>
      <p:sp>
        <p:nvSpPr>
          <p:cNvPr id="6" name="Slide Number Placeholder 5"/>
          <p:cNvSpPr>
            <a:spLocks noGrp="1"/>
          </p:cNvSpPr>
          <p:nvPr>
            <p:ph type="sldNum" sz="quarter" idx="12"/>
          </p:nvPr>
        </p:nvSpPr>
        <p:spPr/>
        <p:txBody>
          <a:bodyPr/>
          <a:lstStyle/>
          <a:p>
            <a:fld id="{87DAAC80-F39E-4626-BAC3-8A9E75E5308B}" type="slidenum">
              <a:rPr lang="en-US" smtClean="0"/>
              <a:pPr/>
              <a:t>9</a:t>
            </a:fld>
            <a:endParaRPr lang="en-US"/>
          </a:p>
        </p:txBody>
      </p:sp>
      <p:pic>
        <p:nvPicPr>
          <p:cNvPr id="2050" name="Picture 2" descr="http://teaching.shu.ac.uk/aces/rh1/de/web_based_systems_architectures_1_tutorial_files/image004.gif"/>
          <p:cNvPicPr>
            <a:picLocks noChangeAspect="1" noChangeArrowheads="1"/>
          </p:cNvPicPr>
          <p:nvPr/>
        </p:nvPicPr>
        <p:blipFill rotWithShape="1">
          <a:blip r:embed="rId2">
            <a:extLst>
              <a:ext uri="{28A0092B-C50C-407E-A947-70E740481C1C}">
                <a14:useLocalDpi xmlns:a14="http://schemas.microsoft.com/office/drawing/2010/main" val="0"/>
              </a:ext>
            </a:extLst>
          </a:blip>
          <a:srcRect l="1972" t="8174" b="14715"/>
          <a:stretch/>
        </p:blipFill>
        <p:spPr bwMode="auto">
          <a:xfrm>
            <a:off x="1406768" y="2019214"/>
            <a:ext cx="5863736" cy="219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76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889</TotalTime>
  <Words>1714</Words>
  <Application>Microsoft Office PowerPoint</Application>
  <PresentationFormat>On-screen Show (4:3)</PresentationFormat>
  <Paragraphs>271</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华文中宋</vt:lpstr>
      <vt:lpstr>Arial</vt:lpstr>
      <vt:lpstr>Calibri</vt:lpstr>
      <vt:lpstr>Consolas</vt:lpstr>
      <vt:lpstr>Gill Sans MT</vt:lpstr>
      <vt:lpstr>Wingdings</vt:lpstr>
      <vt:lpstr>Wingdings 2</vt:lpstr>
      <vt:lpstr>Dividend</vt:lpstr>
      <vt:lpstr>MIS3690 Web Technologies</vt:lpstr>
      <vt:lpstr>agenda</vt:lpstr>
      <vt:lpstr>Syllabus</vt:lpstr>
      <vt:lpstr>syllabus</vt:lpstr>
      <vt:lpstr>How to Learn web technologies?</vt:lpstr>
      <vt:lpstr>PowerPoint Presentation</vt:lpstr>
      <vt:lpstr>Google is your (second) best teacher!</vt:lpstr>
      <vt:lpstr>or Stackoverflow.com…</vt:lpstr>
      <vt:lpstr>Web Architecture Overview</vt:lpstr>
      <vt:lpstr>Web Software Components</vt:lpstr>
      <vt:lpstr>How Do The Browser and Server Really Talk?</vt:lpstr>
      <vt:lpstr>What really happens when you navigate to a URL?</vt:lpstr>
      <vt:lpstr>What really happens when you navigate to a URL? (cont.)</vt:lpstr>
      <vt:lpstr>What really happens when you navigate to a URL? (cont.)</vt:lpstr>
      <vt:lpstr>What really happens when you navigate to a URL? (cont.)</vt:lpstr>
      <vt:lpstr>The Web is Stateless</vt:lpstr>
      <vt:lpstr>Introducing HTML(5)</vt:lpstr>
      <vt:lpstr>Introducing HTML</vt:lpstr>
      <vt:lpstr>Standard HTML5 Template</vt:lpstr>
      <vt:lpstr>Everything in HTML is defined using &lt;tags&gt;</vt:lpstr>
      <vt:lpstr>More simple tags – part 1</vt:lpstr>
      <vt:lpstr>Simple tags – part 2</vt:lpstr>
      <vt:lpstr>More tags…. (what else…)</vt:lpstr>
      <vt:lpstr>Nesting Tags</vt:lpstr>
      <vt:lpstr>Special Characters in HTML</vt:lpstr>
      <vt:lpstr>In class 01 – Creating your first web page</vt:lpstr>
      <vt:lpstr>In class 01 – Adding Content</vt:lpstr>
      <vt:lpstr>In class 01 – 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of the World Wide Web</dc:title>
  <dc:creator>Zhi Li</dc:creator>
  <cp:lastModifiedBy>Zhi Li</cp:lastModifiedBy>
  <cp:revision>59</cp:revision>
  <cp:lastPrinted>2014-09-02T23:37:06Z</cp:lastPrinted>
  <dcterms:created xsi:type="dcterms:W3CDTF">2014-09-02T01:53:30Z</dcterms:created>
  <dcterms:modified xsi:type="dcterms:W3CDTF">2017-05-17T18:36:46Z</dcterms:modified>
</cp:coreProperties>
</file>