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6" r:id="rId22"/>
    <p:sldId id="279" r:id="rId23"/>
    <p:sldId id="281" r:id="rId24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6" y="56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0F29-C2A5-4312-8873-09732E2D4BD4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A06F-EBE3-427C-99CB-A6E9EFAD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DCE5-4A46-4034-BD78-21EA25C59BB0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8A4F-BEF9-4544-AC37-199BFD6F0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28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F98372-151A-474A-BCD1-75D2A1917480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044-9A1F-48F4-B7D8-EC57653FC301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843D41-2621-4EC2-905D-AC563B2C540A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3720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495401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F7EC0A8-B1CE-4714-A812-F16504D89B31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1075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495401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25921F-6F97-4F94-AEAF-6F28968778A3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5283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9588-C9CB-44F6-A3A0-E43FFBA5B2AB}" type="datetime1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8FA-A933-48B4-A10C-17DAB762E584}" type="datetime1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35F-2C3B-4211-8EAB-127E85C9AFBC}" type="datetime1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9F02-8CF9-40CA-8A79-4C08145DDC1B}" type="datetime1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CBE92F-DF98-4888-9218-439E49EC219E}" type="datetime1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556C-8652-4C01-81F6-6C8131A0E49B}" type="datetime1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0931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908952"/>
            <a:ext cx="7989752" cy="447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65032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FA719F6-BD59-4123-80CD-4452ABF17FEC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9889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650321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308470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308470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308470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9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ta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MIS3690 Web </a:t>
            </a:r>
            <a:r>
              <a:rPr lang="en-US" b="1" dirty="0" smtClean="0"/>
              <a:t>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402028"/>
            <a:ext cx="7989752" cy="17248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Babson College</a:t>
            </a:r>
          </a:p>
          <a:p>
            <a:pPr algn="ctr"/>
            <a:r>
              <a:rPr lang="en-US" b="1" dirty="0" smtClean="0"/>
              <a:t>TOIM Division</a:t>
            </a:r>
          </a:p>
          <a:p>
            <a:pPr algn="ctr"/>
            <a:endParaRPr lang="en-US" b="1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172-4527-4F04-AEDF-B55ECA711C8F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"INDEX.htm"?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visit a website, the first page opens automatically, without you having to specify the name of the page.</a:t>
            </a:r>
          </a:p>
          <a:p>
            <a:r>
              <a:rPr lang="en-US" dirty="0"/>
              <a:t>This home page is called the index page – it is the one that is indexed and saved by search engines.</a:t>
            </a:r>
          </a:p>
          <a:p>
            <a:r>
              <a:rPr lang="en-US" dirty="0"/>
              <a:t>If we name a page </a:t>
            </a:r>
            <a:r>
              <a:rPr lang="en-US" dirty="0" smtClean="0"/>
              <a:t>"index.htm" </a:t>
            </a:r>
            <a:r>
              <a:rPr lang="en-US" dirty="0"/>
              <a:t>it will always be the page that opens first.</a:t>
            </a:r>
          </a:p>
          <a:p>
            <a:r>
              <a:rPr lang="en-US" dirty="0"/>
              <a:t>Other names include </a:t>
            </a:r>
            <a:r>
              <a:rPr lang="en-US" dirty="0" smtClean="0"/>
              <a:t>"main.htm", "home.htm"…but</a:t>
            </a:r>
            <a:r>
              <a:rPr lang="en-US" dirty="0"/>
              <a:t>, we will always use </a:t>
            </a:r>
            <a:r>
              <a:rPr lang="en-US" dirty="0" smtClean="0"/>
              <a:t>"index.htm"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 or Links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7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Links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the content on a page and allow the user </a:t>
            </a:r>
            <a:r>
              <a:rPr lang="en-US" dirty="0" smtClean="0"/>
              <a:t>to selectively </a:t>
            </a:r>
            <a:r>
              <a:rPr lang="en-US" dirty="0"/>
              <a:t>read additional content by visiting linked pages.</a:t>
            </a:r>
          </a:p>
          <a:p>
            <a:r>
              <a:rPr lang="en-US" dirty="0" smtClean="0"/>
              <a:t>Move </a:t>
            </a:r>
            <a:r>
              <a:rPr lang="en-US" dirty="0"/>
              <a:t>from page to page within a website</a:t>
            </a:r>
          </a:p>
          <a:p>
            <a:r>
              <a:rPr lang="en-US" dirty="0" smtClean="0"/>
              <a:t>Move </a:t>
            </a:r>
            <a:r>
              <a:rPr lang="en-US" dirty="0"/>
              <a:t>from a page in a website to a different page in </a:t>
            </a:r>
            <a:r>
              <a:rPr lang="en-US" dirty="0" smtClean="0"/>
              <a:t>a different </a:t>
            </a:r>
            <a:r>
              <a:rPr lang="en-US" dirty="0"/>
              <a:t>website.</a:t>
            </a:r>
          </a:p>
          <a:p>
            <a:r>
              <a:rPr lang="en-US" dirty="0" smtClean="0"/>
              <a:t>Allow </a:t>
            </a:r>
            <a:r>
              <a:rPr lang="en-US" dirty="0"/>
              <a:t>users to directly visit a specific part of a page.</a:t>
            </a:r>
          </a:p>
          <a:p>
            <a:r>
              <a:rPr lang="en-US" dirty="0" smtClean="0"/>
              <a:t>Extension: </a:t>
            </a:r>
            <a:r>
              <a:rPr lang="en-US" dirty="0" smtClean="0">
                <a:solidFill>
                  <a:srgbClr val="0070C0"/>
                </a:solidFill>
              </a:rPr>
              <a:t>what </a:t>
            </a:r>
            <a:r>
              <a:rPr lang="en-US" dirty="0">
                <a:solidFill>
                  <a:srgbClr val="0070C0"/>
                </a:solidFill>
              </a:rPr>
              <a:t>is the </a:t>
            </a:r>
            <a:r>
              <a:rPr lang="en-US" dirty="0" smtClean="0">
                <a:solidFill>
                  <a:srgbClr val="0070C0"/>
                </a:solidFill>
              </a:rPr>
              <a:t>algorithm </a:t>
            </a:r>
            <a:r>
              <a:rPr lang="en-US" dirty="0">
                <a:solidFill>
                  <a:srgbClr val="0070C0"/>
                </a:solidFill>
              </a:rPr>
              <a:t>used by Google </a:t>
            </a:r>
            <a:r>
              <a:rPr lang="en-US" dirty="0" smtClean="0">
                <a:solidFill>
                  <a:srgbClr val="0070C0"/>
                </a:solidFill>
              </a:rPr>
              <a:t>to </a:t>
            </a:r>
            <a:r>
              <a:rPr lang="en-US" dirty="0">
                <a:solidFill>
                  <a:srgbClr val="0070C0"/>
                </a:solidFill>
              </a:rPr>
              <a:t>rank websites in their search engine </a:t>
            </a:r>
            <a:r>
              <a:rPr lang="en-US" dirty="0" smtClean="0">
                <a:solidFill>
                  <a:srgbClr val="0070C0"/>
                </a:solidFill>
              </a:rPr>
              <a:t>results?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21F-6F97-4F94-AEAF-6F28968778A3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http://upload.wikimedia.org/wikipedia/commons/thumb/6/69/PageRank-hi-res.png/1280px-PageRank-hi-r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054" y="4469232"/>
            <a:ext cx="3321571" cy="238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96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 – the </a:t>
            </a:r>
            <a:r>
              <a:rPr lang="en-US" cap="none" dirty="0" smtClean="0"/>
              <a:t>&lt;a&gt; </a:t>
            </a:r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 </a:t>
            </a:r>
            <a:r>
              <a:rPr lang="en-US" dirty="0"/>
              <a:t>tag – the anchor tag</a:t>
            </a:r>
          </a:p>
          <a:p>
            <a:r>
              <a:rPr lang="en-US" dirty="0"/>
              <a:t> Also has an attribute-value </a:t>
            </a:r>
            <a:r>
              <a:rPr lang="en-US" dirty="0" smtClean="0"/>
              <a:t>pair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="destination"&gt;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Label&lt;/a&gt;</a:t>
            </a:r>
          </a:p>
          <a:p>
            <a:r>
              <a:rPr lang="en-US" dirty="0"/>
              <a:t>Destination: a filename or URL</a:t>
            </a:r>
          </a:p>
          <a:p>
            <a:r>
              <a:rPr lang="en-US" dirty="0"/>
              <a:t>Label: a text that the user can see on the page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="https://www.amazon.com"&gt;Click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to go to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Amazon.com&lt;/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25581" y="5704675"/>
            <a:ext cx="1752600" cy="369332"/>
          </a:xfrm>
          <a:prstGeom prst="rect">
            <a:avLst/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tx2"/>
                </a:solidFill>
              </a:defRPr>
            </a:lvl1pPr>
            <a:lvl2pPr marL="742950" indent="-285750" eaLnBrk="0" hangingPunct="0">
              <a:defRPr sz="2400">
                <a:latin typeface="Tahoma" pitchFamily="34" charset="0"/>
              </a:defRPr>
            </a:lvl2pPr>
            <a:lvl3pPr marL="1143000" indent="-228600" eaLnBrk="0" hangingPunct="0">
              <a:defRPr sz="2400">
                <a:latin typeface="Tahoma" pitchFamily="34" charset="0"/>
              </a:defRPr>
            </a:lvl3pPr>
            <a:lvl4pPr marL="1600200" indent="-228600" eaLnBrk="0" hangingPunct="0">
              <a:defRPr sz="2400">
                <a:latin typeface="Tahoma" pitchFamily="34" charset="0"/>
              </a:defRPr>
            </a:lvl4pPr>
            <a:lvl5pPr marL="2057400" indent="-228600" eaLnBrk="0" hangingPunct="0">
              <a:defRPr sz="2400"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9pPr>
          </a:lstStyle>
          <a:p>
            <a:r>
              <a:rPr lang="en-US" dirty="0"/>
              <a:t>Destination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83027" y="5704675"/>
            <a:ext cx="1752600" cy="369332"/>
          </a:xfrm>
          <a:prstGeom prst="rect">
            <a:avLst/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tx2"/>
                </a:solidFill>
              </a:defRPr>
            </a:lvl1pPr>
            <a:lvl2pPr marL="742950" indent="-285750" eaLnBrk="0" hangingPunct="0">
              <a:defRPr sz="2400">
                <a:latin typeface="Tahoma" pitchFamily="34" charset="0"/>
              </a:defRPr>
            </a:lvl2pPr>
            <a:lvl3pPr marL="1143000" indent="-228600" eaLnBrk="0" hangingPunct="0">
              <a:defRPr sz="2400">
                <a:latin typeface="Tahoma" pitchFamily="34" charset="0"/>
              </a:defRPr>
            </a:lvl3pPr>
            <a:lvl4pPr marL="1600200" indent="-228600" eaLnBrk="0" hangingPunct="0">
              <a:defRPr sz="2400">
                <a:latin typeface="Tahoma" pitchFamily="34" charset="0"/>
              </a:defRPr>
            </a:lvl4pPr>
            <a:lvl5pPr marL="2057400" indent="-228600" eaLnBrk="0" hangingPunct="0">
              <a:defRPr sz="2400"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9pPr>
          </a:lstStyle>
          <a:p>
            <a:r>
              <a:rPr lang="en-US" dirty="0"/>
              <a:t>Label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2956845" y="4854011"/>
            <a:ext cx="345036" cy="8506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0"/>
          </p:cNvCxnSpPr>
          <p:nvPr/>
        </p:nvCxnSpPr>
        <p:spPr>
          <a:xfrm flipH="1" flipV="1">
            <a:off x="5159319" y="4854011"/>
            <a:ext cx="400008" cy="8506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1359" y="5704675"/>
            <a:ext cx="1981200" cy="369332"/>
          </a:xfrm>
          <a:prstGeom prst="rect">
            <a:avLst/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tx2"/>
                </a:solidFill>
              </a:defRPr>
            </a:lvl1pPr>
            <a:lvl2pPr marL="742950" indent="-285750" eaLnBrk="0" hangingPunct="0">
              <a:defRPr sz="2400">
                <a:latin typeface="Tahoma" pitchFamily="34" charset="0"/>
              </a:defRPr>
            </a:lvl2pPr>
            <a:lvl3pPr marL="1143000" indent="-228600" eaLnBrk="0" hangingPunct="0">
              <a:defRPr sz="2400">
                <a:latin typeface="Tahoma" pitchFamily="34" charset="0"/>
              </a:defRPr>
            </a:lvl3pPr>
            <a:lvl4pPr marL="1600200" indent="-228600" eaLnBrk="0" hangingPunct="0">
              <a:defRPr sz="2400">
                <a:latin typeface="Tahoma" pitchFamily="34" charset="0"/>
              </a:defRPr>
            </a:lvl4pPr>
            <a:lvl5pPr marL="2057400" indent="-228600" eaLnBrk="0" hangingPunct="0">
              <a:defRPr sz="2400"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9pPr>
          </a:lstStyle>
          <a:p>
            <a:r>
              <a:rPr lang="en-US" dirty="0"/>
              <a:t>Opening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&lt;a&gt; </a:t>
            </a:r>
            <a:r>
              <a:rPr lang="en-US" dirty="0"/>
              <a:t>tag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854504" y="4802736"/>
            <a:ext cx="397455" cy="90193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40473" y="5704675"/>
            <a:ext cx="1981200" cy="369332"/>
          </a:xfrm>
          <a:prstGeom prst="rect">
            <a:avLst/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tx2"/>
                </a:solidFill>
              </a:defRPr>
            </a:lvl1pPr>
            <a:lvl2pPr marL="742950" indent="-285750" eaLnBrk="0" hangingPunct="0">
              <a:defRPr sz="2400">
                <a:latin typeface="Tahoma" pitchFamily="34" charset="0"/>
              </a:defRPr>
            </a:lvl2pPr>
            <a:lvl3pPr marL="1143000" indent="-228600" eaLnBrk="0" hangingPunct="0">
              <a:defRPr sz="2400">
                <a:latin typeface="Tahoma" pitchFamily="34" charset="0"/>
              </a:defRPr>
            </a:lvl3pPr>
            <a:lvl4pPr marL="1600200" indent="-228600" eaLnBrk="0" hangingPunct="0">
              <a:defRPr sz="2400">
                <a:latin typeface="Tahoma" pitchFamily="34" charset="0"/>
              </a:defRPr>
            </a:lvl4pPr>
            <a:lvl5pPr marL="2057400" indent="-228600" eaLnBrk="0" hangingPunct="0">
              <a:defRPr sz="2400"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9pPr>
          </a:lstStyle>
          <a:p>
            <a:r>
              <a:rPr lang="en-US" dirty="0"/>
              <a:t>Closing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/>
              <a:t>tag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H="1" flipV="1">
            <a:off x="7800476" y="4802736"/>
            <a:ext cx="130597" cy="90193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51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28873"/>
            <a:ext cx="8391086" cy="4220307"/>
          </a:xfrm>
        </p:spPr>
        <p:txBody>
          <a:bodyPr/>
          <a:lstStyle/>
          <a:p>
            <a:r>
              <a:rPr lang="en-US" dirty="0"/>
              <a:t>Internal Link</a:t>
            </a:r>
          </a:p>
          <a:p>
            <a:pPr lvl="1"/>
            <a:r>
              <a:rPr lang="en-US" dirty="0"/>
              <a:t>A link to another page of the same website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="education.htm"&gt;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History &lt;/a&gt;</a:t>
            </a:r>
          </a:p>
          <a:p>
            <a:pPr lvl="1"/>
            <a:r>
              <a:rPr lang="en-US" dirty="0" smtClean="0"/>
              <a:t>Notice </a:t>
            </a:r>
            <a:r>
              <a:rPr lang="en-US" dirty="0"/>
              <a:t>that the destination is simply a page name</a:t>
            </a:r>
          </a:p>
          <a:p>
            <a:r>
              <a:rPr lang="en-US" dirty="0"/>
              <a:t>External Link</a:t>
            </a:r>
          </a:p>
          <a:p>
            <a:pPr lvl="1"/>
            <a:r>
              <a:rPr lang="en-US" dirty="0"/>
              <a:t>A link to a page of a different website</a:t>
            </a:r>
          </a:p>
          <a:p>
            <a:pPr lvl="1"/>
            <a:r>
              <a:rPr lang="en-US" dirty="0"/>
              <a:t>Example: 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www.babson.edu"&gt;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Babson 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College&lt;/a&gt;</a:t>
            </a:r>
          </a:p>
          <a:p>
            <a:pPr lvl="1"/>
            <a:r>
              <a:rPr lang="en-US" dirty="0"/>
              <a:t>Notice that the destination is an absolute reference to a URL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1321201" y="6148121"/>
            <a:ext cx="65" cy="276999"/>
          </a:xfrm>
          <a:prstGeom prst="rect">
            <a:avLst/>
          </a:prstGeom>
          <a:ln>
            <a:noFill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2616601" y="6333858"/>
            <a:ext cx="65" cy="276999"/>
          </a:xfrm>
          <a:prstGeom prst="rect">
            <a:avLst/>
          </a:prstGeom>
          <a:ln>
            <a:noFill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2568976" y="5438508"/>
            <a:ext cx="65" cy="276999"/>
          </a:xfrm>
          <a:prstGeom prst="rect">
            <a:avLst/>
          </a:prstGeom>
          <a:ln>
            <a:noFill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 flipH="1">
            <a:off x="1880001" y="5709971"/>
            <a:ext cx="541337" cy="317500"/>
          </a:xfrm>
          <a:prstGeom prst="line">
            <a:avLst/>
          </a:prstGeom>
          <a:ln>
            <a:noFill/>
            <a:headEnd type="triangle" w="med" len="med"/>
            <a:tailEnd type="triangl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>
            <a:off x="3826276" y="5709971"/>
            <a:ext cx="601662" cy="317500"/>
          </a:xfrm>
          <a:prstGeom prst="line">
            <a:avLst/>
          </a:prstGeom>
          <a:ln>
            <a:noFill/>
            <a:headEnd type="triangle" w="med" len="med"/>
            <a:tailEnd type="triangl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3135713" y="5808396"/>
            <a:ext cx="1588" cy="317500"/>
          </a:xfrm>
          <a:prstGeom prst="line">
            <a:avLst/>
          </a:prstGeom>
          <a:ln>
            <a:noFill/>
            <a:headEnd type="triangle" w="med" len="med"/>
            <a:tailEnd type="triangl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938614" y="4811453"/>
            <a:ext cx="3855578" cy="1796991"/>
            <a:chOff x="938613" y="4879821"/>
            <a:chExt cx="4244975" cy="1796991"/>
          </a:xfrm>
        </p:grpSpPr>
        <p:sp>
          <p:nvSpPr>
            <p:cNvPr id="23" name="AutoShape 16"/>
            <p:cNvSpPr>
              <a:spLocks noChangeAspect="1" noChangeArrowheads="1" noTextEdit="1"/>
            </p:cNvSpPr>
            <p:nvPr/>
          </p:nvSpPr>
          <p:spPr bwMode="auto">
            <a:xfrm>
              <a:off x="938613" y="5284330"/>
              <a:ext cx="4244975" cy="139248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2441212" y="5354390"/>
              <a:ext cx="1301750" cy="466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</a:rPr>
                <a:t>My Website</a:t>
              </a:r>
            </a:p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index.htm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2485077" y="4879821"/>
              <a:ext cx="1152046" cy="338554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latin typeface="+mn-lt"/>
                </a:rPr>
                <a:t>My Website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70" name="Rectangle 34"/>
            <p:cNvSpPr>
              <a:spLocks noChangeArrowheads="1"/>
            </p:cNvSpPr>
            <p:nvPr/>
          </p:nvSpPr>
          <p:spPr bwMode="auto">
            <a:xfrm>
              <a:off x="1074620" y="6126727"/>
              <a:ext cx="1301750" cy="466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About Me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about.htm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71" name="Rectangle 34"/>
            <p:cNvSpPr>
              <a:spLocks noChangeArrowheads="1"/>
            </p:cNvSpPr>
            <p:nvPr/>
          </p:nvSpPr>
          <p:spPr bwMode="auto">
            <a:xfrm>
              <a:off x="2450919" y="6126727"/>
              <a:ext cx="1301750" cy="466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Projects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projects.htm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72" name="Rectangle 34"/>
            <p:cNvSpPr>
              <a:spLocks noChangeArrowheads="1"/>
            </p:cNvSpPr>
            <p:nvPr/>
          </p:nvSpPr>
          <p:spPr bwMode="auto">
            <a:xfrm>
              <a:off x="3827218" y="6126727"/>
              <a:ext cx="1301750" cy="466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Courses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courses.htm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163249" y="4811453"/>
            <a:ext cx="3855578" cy="1796991"/>
            <a:chOff x="938613" y="4811453"/>
            <a:chExt cx="4244975" cy="1796991"/>
          </a:xfrm>
        </p:grpSpPr>
        <p:sp>
          <p:nvSpPr>
            <p:cNvPr id="102" name="AutoShape 16"/>
            <p:cNvSpPr>
              <a:spLocks noChangeAspect="1" noChangeArrowheads="1" noTextEdit="1"/>
            </p:cNvSpPr>
            <p:nvPr/>
          </p:nvSpPr>
          <p:spPr bwMode="auto">
            <a:xfrm>
              <a:off x="938613" y="5215962"/>
              <a:ext cx="4244975" cy="139248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Rectangle 34"/>
            <p:cNvSpPr>
              <a:spLocks noChangeArrowheads="1"/>
            </p:cNvSpPr>
            <p:nvPr/>
          </p:nvSpPr>
          <p:spPr bwMode="auto">
            <a:xfrm>
              <a:off x="2454288" y="5274018"/>
              <a:ext cx="1301750" cy="466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Babson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index.htm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1850746" y="4811453"/>
              <a:ext cx="2415584" cy="338554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latin typeface="+mn-lt"/>
                </a:rPr>
                <a:t>Babson College Website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5" name="Rectangle 34"/>
            <p:cNvSpPr>
              <a:spLocks noChangeArrowheads="1"/>
            </p:cNvSpPr>
            <p:nvPr/>
          </p:nvSpPr>
          <p:spPr bwMode="auto">
            <a:xfrm>
              <a:off x="1077989" y="6058359"/>
              <a:ext cx="1301750" cy="466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History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history.htm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06" name="Rectangle 34"/>
            <p:cNvSpPr>
              <a:spLocks noChangeArrowheads="1"/>
            </p:cNvSpPr>
            <p:nvPr/>
          </p:nvSpPr>
          <p:spPr bwMode="auto">
            <a:xfrm>
              <a:off x="2454288" y="6058359"/>
              <a:ext cx="1301750" cy="466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Students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students.htm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07" name="Rectangle 34"/>
            <p:cNvSpPr>
              <a:spLocks noChangeArrowheads="1"/>
            </p:cNvSpPr>
            <p:nvPr/>
          </p:nvSpPr>
          <p:spPr bwMode="auto">
            <a:xfrm>
              <a:off x="3830588" y="6058359"/>
              <a:ext cx="1301750" cy="466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Faculty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faculty.htm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</p:txBody>
        </p:sp>
      </p:grpSp>
      <p:cxnSp>
        <p:nvCxnSpPr>
          <p:cNvPr id="109" name="Straight Arrow Connector 108"/>
          <p:cNvCxnSpPr/>
          <p:nvPr/>
        </p:nvCxnSpPr>
        <p:spPr>
          <a:xfrm flipV="1">
            <a:off x="5851562" y="5743568"/>
            <a:ext cx="1241233" cy="305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7092795" y="5743568"/>
            <a:ext cx="8816" cy="305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7092795" y="5743568"/>
            <a:ext cx="1258866" cy="305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1621471" y="5727081"/>
            <a:ext cx="1241233" cy="30561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2862704" y="5727081"/>
            <a:ext cx="8816" cy="30561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62704" y="5727081"/>
            <a:ext cx="1258866" cy="30561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3633355" y="5521208"/>
            <a:ext cx="2750353" cy="509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4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DESTINATION files in internal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– all files are in one </a:t>
            </a:r>
            <a:r>
              <a:rPr lang="en-US" dirty="0" smtClean="0"/>
              <a:t>folder,  </a:t>
            </a:r>
            <a:r>
              <a:rPr lang="en-US" dirty="0" err="1" smtClean="0"/>
              <a:t>WebTech</a:t>
            </a:r>
            <a:endParaRPr lang="en-US" dirty="0" smtClean="0"/>
          </a:p>
          <a:p>
            <a:pPr marL="324000" lvl="1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="secondpage.htm"&gt;Second Page&lt;/a&gt;</a:t>
            </a:r>
          </a:p>
          <a:p>
            <a:pPr lvl="1"/>
            <a:r>
              <a:rPr lang="en-US" dirty="0" smtClean="0"/>
              <a:t>secondpage.htm </a:t>
            </a:r>
            <a:r>
              <a:rPr lang="en-US" dirty="0"/>
              <a:t>is in the same folder as the HTML file in which it is specified</a:t>
            </a:r>
          </a:p>
          <a:p>
            <a:r>
              <a:rPr lang="en-US" dirty="0"/>
              <a:t>If you have a subfolder (say, </a:t>
            </a:r>
            <a:r>
              <a:rPr lang="en-US" dirty="0" smtClean="0"/>
              <a:t>folder1) </a:t>
            </a:r>
            <a:r>
              <a:rPr lang="en-US" dirty="0"/>
              <a:t>inside </a:t>
            </a:r>
            <a:r>
              <a:rPr lang="en-US" dirty="0" err="1"/>
              <a:t>WebTech</a:t>
            </a:r>
            <a:endParaRPr lang="en-US" dirty="0"/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="folder1/secondpage.htm"&gt;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 Page&lt;/a&gt;</a:t>
            </a:r>
          </a:p>
          <a:p>
            <a:r>
              <a:rPr lang="en-US" dirty="0"/>
              <a:t> If you have the destination file outside </a:t>
            </a:r>
            <a:r>
              <a:rPr lang="en-US" dirty="0" err="1"/>
              <a:t>WebTech</a:t>
            </a:r>
            <a:endParaRPr lang="en-US" dirty="0"/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="../secondpage.htm"&gt;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 Page &lt;/a&gt;</a:t>
            </a:r>
          </a:p>
          <a:p>
            <a:r>
              <a:rPr lang="en-US" dirty="0"/>
              <a:t>DO NOT use a full pathname</a:t>
            </a:r>
          </a:p>
          <a:p>
            <a:pPr lvl="1"/>
            <a:r>
              <a:rPr lang="en-US" dirty="0"/>
              <a:t>Really </a:t>
            </a:r>
            <a:r>
              <a:rPr lang="en-US" dirty="0" smtClean="0"/>
              <a:t>BAD: </a:t>
            </a:r>
            <a:endParaRPr lang="en-US" dirty="0"/>
          </a:p>
          <a:p>
            <a:pPr marL="324000" lvl="1" indent="0">
              <a:buNone/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="C:My Documents/</a:t>
            </a:r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WebTech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/secondpage.htm"&gt;Second 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Page&lt;/a&gt;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 descr="http://www.clker.com/cliparts/I/1/x/9/k/c/forbidden-sign-m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628" y="5383851"/>
            <a:ext cx="802060" cy="80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22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Back – Link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Must link each page back to the page from which you accessed it!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3067940"/>
            <a:ext cx="1981200" cy="19812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Page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Link to Page 2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3067940"/>
            <a:ext cx="1981200" cy="19812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2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Back to Main Page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276600" y="3829940"/>
            <a:ext cx="1507620" cy="6096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00400" y="3829940"/>
            <a:ext cx="1491241" cy="52841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IN-class: Extending </a:t>
            </a:r>
            <a:r>
              <a:rPr lang="en-US" dirty="0" smtClean="0"/>
              <a:t>"index.htm"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link so that the word </a:t>
            </a:r>
            <a:r>
              <a:rPr lang="en-US" dirty="0" smtClean="0"/>
              <a:t>"Babson" </a:t>
            </a:r>
            <a:r>
              <a:rPr lang="en-US" dirty="0"/>
              <a:t>in your index page is now a link to Babson’s Website.</a:t>
            </a:r>
          </a:p>
          <a:p>
            <a:r>
              <a:rPr lang="en-US" dirty="0"/>
              <a:t> Add a link that links your hobby to a website dedicated to that hobby.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if </a:t>
            </a:r>
            <a:r>
              <a:rPr lang="en-US" dirty="0" smtClean="0"/>
              <a:t>"tennis" </a:t>
            </a:r>
            <a:r>
              <a:rPr lang="en-US" dirty="0"/>
              <a:t>is your hobby, then, link the word </a:t>
            </a:r>
            <a:r>
              <a:rPr lang="en-US" dirty="0" smtClean="0"/>
              <a:t>"tennis" </a:t>
            </a:r>
            <a:r>
              <a:rPr lang="en-US" dirty="0"/>
              <a:t>to </a:t>
            </a:r>
            <a:r>
              <a:rPr lang="en-US" dirty="0" smtClean="0">
                <a:hlinkClick r:id="rId2"/>
              </a:rPr>
              <a:t>www.usta.org</a:t>
            </a:r>
            <a:r>
              <a:rPr lang="en-US" dirty="0" smtClean="0"/>
              <a:t> .</a:t>
            </a:r>
            <a:endParaRPr lang="en-US" dirty="0"/>
          </a:p>
          <a:p>
            <a:r>
              <a:rPr lang="en-US" dirty="0"/>
              <a:t>Add a link at the bottom </a:t>
            </a:r>
            <a:r>
              <a:rPr lang="en-US" dirty="0" smtClean="0"/>
              <a:t>(of index.htm) to </a:t>
            </a:r>
            <a:r>
              <a:rPr lang="en-US" dirty="0"/>
              <a:t>a page called </a:t>
            </a:r>
            <a:r>
              <a:rPr lang="en-US" dirty="0" smtClean="0"/>
              <a:t>"low.htm".</a:t>
            </a:r>
            <a:endParaRPr lang="en-US" dirty="0"/>
          </a:p>
          <a:p>
            <a:r>
              <a:rPr lang="en-US" dirty="0" smtClean="0"/>
              <a:t>Download the </a:t>
            </a:r>
            <a:r>
              <a:rPr lang="en-US" dirty="0"/>
              <a:t>file, </a:t>
            </a:r>
            <a:r>
              <a:rPr lang="en-US" dirty="0" smtClean="0"/>
              <a:t>low.htm</a:t>
            </a:r>
            <a:endParaRPr lang="en-US" dirty="0"/>
          </a:p>
          <a:p>
            <a:r>
              <a:rPr lang="en-US" dirty="0" smtClean="0"/>
              <a:t>Replace **</a:t>
            </a:r>
            <a:r>
              <a:rPr lang="en-US" altLang="zh-CN" dirty="0" smtClean="0"/>
              <a:t>your </a:t>
            </a:r>
            <a:r>
              <a:rPr lang="en-US" dirty="0" smtClean="0"/>
              <a:t>name</a:t>
            </a:r>
            <a:r>
              <a:rPr lang="en-US" dirty="0"/>
              <a:t>** with your name. (in low.htm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Add </a:t>
            </a:r>
            <a:r>
              <a:rPr lang="en-US" dirty="0"/>
              <a:t>a link here to </a:t>
            </a:r>
            <a:r>
              <a:rPr lang="en-US" dirty="0" smtClean="0"/>
              <a:t>CS01-InClass.htm (in low.htm)</a:t>
            </a:r>
            <a:endParaRPr lang="en-US" dirty="0"/>
          </a:p>
          <a:p>
            <a:r>
              <a:rPr lang="en-US" dirty="0" smtClean="0"/>
              <a:t>Add </a:t>
            </a:r>
            <a:r>
              <a:rPr lang="en-US" dirty="0"/>
              <a:t>a link at the bottom to index.htm (in low.htm)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2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Within a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1" y="2102338"/>
            <a:ext cx="4239003" cy="4220307"/>
          </a:xfrm>
        </p:spPr>
        <p:txBody>
          <a:bodyPr/>
          <a:lstStyle/>
          <a:p>
            <a:r>
              <a:rPr lang="en-US" dirty="0"/>
              <a:t>When a page is loaded into the browser window, the window is positioned at the top  of the page. You cannot see the bottom part.</a:t>
            </a:r>
          </a:p>
          <a:p>
            <a:r>
              <a:rPr lang="en-US" dirty="0" smtClean="0"/>
              <a:t>As </a:t>
            </a:r>
            <a:r>
              <a:rPr lang="en-US" dirty="0"/>
              <a:t>you scroll down, the window moves down and the top of page disappears.</a:t>
            </a:r>
          </a:p>
          <a:p>
            <a:r>
              <a:rPr lang="en-US" dirty="0" smtClean="0"/>
              <a:t>Linking </a:t>
            </a:r>
            <a:r>
              <a:rPr lang="en-US" dirty="0"/>
              <a:t>within a page helps bring sections of a page into the browser window instantaneously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379184" y="2026889"/>
            <a:ext cx="3139155" cy="3984312"/>
          </a:xfrm>
          <a:prstGeom prst="roundRect">
            <a:avLst/>
          </a:prstGeom>
          <a:ln cap="rnd"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38642" y="2586279"/>
            <a:ext cx="1200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Top of Page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438642" y="3789481"/>
            <a:ext cx="1461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Middle of Page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438642" y="5002954"/>
            <a:ext cx="152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Bottom of Page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275838" y="5525389"/>
            <a:ext cx="177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 dirty="0" smtClean="0">
                <a:solidFill>
                  <a:srgbClr val="FF0000"/>
                </a:solidFill>
              </a:rPr>
              <a:t>Go to Top of Page</a:t>
            </a:r>
            <a:endParaRPr lang="en-US" sz="1800" i="1" u="sng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394690" y="2894056"/>
            <a:ext cx="1190258" cy="261424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8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links within a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id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="top"&gt;&lt;/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a&gt;  </a:t>
            </a:r>
          </a:p>
          <a:p>
            <a:pPr lvl="1"/>
            <a:r>
              <a:rPr lang="en-US" dirty="0" smtClean="0"/>
              <a:t>Notice</a:t>
            </a:r>
            <a:r>
              <a:rPr lang="en-US" dirty="0"/>
              <a:t>, there is no text and so it is invisible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tag-set sits just above the subtitle </a:t>
            </a:r>
            <a:r>
              <a:rPr lang="en-US" dirty="0" smtClean="0"/>
              <a:t>"Top </a:t>
            </a:r>
            <a:r>
              <a:rPr lang="en-US" dirty="0"/>
              <a:t>of </a:t>
            </a:r>
            <a:r>
              <a:rPr lang="en-US" dirty="0" smtClean="0"/>
              <a:t>Page".</a:t>
            </a:r>
            <a:endParaRPr lang="en-US" dirty="0"/>
          </a:p>
          <a:p>
            <a:r>
              <a:rPr lang="en-US" dirty="0"/>
              <a:t> You can create a link to this part of the page, from anywhere else in this page by: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="#top"&gt;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 to Top of Page &lt;/a&gt;</a:t>
            </a:r>
          </a:p>
          <a:p>
            <a:pPr lvl="1"/>
            <a:r>
              <a:rPr lang="en-US" dirty="0" smtClean="0"/>
              <a:t>Suppose</a:t>
            </a:r>
            <a:r>
              <a:rPr lang="en-US" dirty="0"/>
              <a:t>, this link was defined in a page called </a:t>
            </a:r>
            <a:r>
              <a:rPr lang="en-US" dirty="0" smtClean="0"/>
              <a:t>"main.htm". </a:t>
            </a:r>
            <a:endParaRPr lang="en-US" dirty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 even refer to this link from a different page.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main.htm#top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 to Top of Main Page &lt;/a&gt;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images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5789666"/>
            <a:ext cx="7989752" cy="65678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link to a page will take you to the top of that </a:t>
            </a:r>
            <a:r>
              <a:rPr lang="en-US" dirty="0" smtClean="0"/>
              <a:t>page</a:t>
            </a:r>
          </a:p>
          <a:p>
            <a:r>
              <a:rPr lang="en-US" dirty="0"/>
              <a:t>A link to a specific section of another page, will take you to the specific section of that page.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9479" y="1861073"/>
            <a:ext cx="3888337" cy="38047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="page2.htm#middle"&gt;Page 2&lt;Middle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&lt;/a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&lt;a href</a:t>
            </a:r>
            <a:r>
              <a:rPr 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="page2.htm"&gt; 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Page 2&lt;/a</a:t>
            </a:r>
            <a:r>
              <a:rPr 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r>
              <a:rPr 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83487" y="1861072"/>
            <a:ext cx="3187457" cy="38047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&lt;a id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="middle"&gt;&lt;/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a&gt;</a:t>
            </a: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pt-B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133068" y="1933061"/>
            <a:ext cx="1766830" cy="338554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sz="1600" dirty="0" smtClean="0">
                <a:latin typeface="+mn-lt"/>
              </a:rPr>
              <a:t>Page 1 (page1.htm)</a:t>
            </a:r>
            <a:endParaRPr lang="en-US" sz="1600" dirty="0">
              <a:latin typeface="+mn-lt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626127" y="1933134"/>
            <a:ext cx="1766830" cy="338554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sz="1600" dirty="0" smtClean="0">
                <a:latin typeface="+mn-lt"/>
              </a:rPr>
              <a:t>Page 2 (page2.htm)</a:t>
            </a:r>
            <a:endParaRPr lang="en-US" sz="1600" dirty="0">
              <a:latin typeface="+mn-lt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886993" y="3935492"/>
            <a:ext cx="2429895" cy="276999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200" dirty="0">
                <a:latin typeface="+mn-lt"/>
              </a:rPr>
              <a:t>Link to a section </a:t>
            </a:r>
            <a:r>
              <a:rPr lang="en-US" sz="1200" dirty="0" smtClean="0">
                <a:latin typeface="+mn-lt"/>
              </a:rPr>
              <a:t>of </a:t>
            </a:r>
            <a:r>
              <a:rPr lang="en-US" sz="1200" dirty="0">
                <a:latin typeface="+mn-lt"/>
              </a:rPr>
              <a:t>another page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238001" y="4916833"/>
            <a:ext cx="1556963" cy="276999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200" dirty="0">
                <a:latin typeface="+mn-lt"/>
              </a:rPr>
              <a:t>Link to </a:t>
            </a:r>
            <a:r>
              <a:rPr lang="en-US" sz="1200" dirty="0" smtClean="0">
                <a:latin typeface="+mn-lt"/>
              </a:rPr>
              <a:t>another </a:t>
            </a:r>
            <a:r>
              <a:rPr lang="en-US" sz="1200" dirty="0">
                <a:latin typeface="+mn-lt"/>
              </a:rPr>
              <a:t>page</a:t>
            </a:r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 flipV="1">
            <a:off x="4316888" y="4007978"/>
            <a:ext cx="1134889" cy="66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0" idx="1"/>
          </p:cNvCxnSpPr>
          <p:nvPr/>
        </p:nvCxnSpPr>
        <p:spPr>
          <a:xfrm flipV="1">
            <a:off x="3794964" y="2102411"/>
            <a:ext cx="2831163" cy="2952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9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email link provides a link to an email address.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="mailto:zli@babson.edu"&gt;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 Me&lt;/a&gt;</a:t>
            </a:r>
          </a:p>
          <a:p>
            <a:pPr lvl="1"/>
            <a:r>
              <a:rPr lang="en-US" dirty="0"/>
              <a:t>destination: email address</a:t>
            </a:r>
          </a:p>
          <a:p>
            <a:r>
              <a:rPr lang="en-US" dirty="0"/>
              <a:t>Clicking on the link…</a:t>
            </a:r>
          </a:p>
          <a:p>
            <a:pPr lvl="1"/>
            <a:r>
              <a:rPr lang="en-US" dirty="0"/>
              <a:t>…loads the computer’s email program, …</a:t>
            </a:r>
          </a:p>
          <a:p>
            <a:pPr lvl="1"/>
            <a:r>
              <a:rPr lang="en-US" dirty="0"/>
              <a:t>…opens up a new message window, and</a:t>
            </a:r>
          </a:p>
          <a:p>
            <a:pPr lvl="1"/>
            <a:r>
              <a:rPr lang="en-US" dirty="0"/>
              <a:t>…inserts the specified email address.</a:t>
            </a:r>
          </a:p>
          <a:p>
            <a:pPr lvl="1"/>
            <a:r>
              <a:rPr lang="en-US" dirty="0" smtClean="0"/>
              <a:t>… </a:t>
            </a:r>
            <a:r>
              <a:rPr lang="en-US" dirty="0"/>
              <a:t>That’s all!!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074" name="Picture 2" descr="http://siliconangle.com/files/2013/05/email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239" y="3204673"/>
            <a:ext cx="2247544" cy="224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Links in a New 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attribute called </a:t>
            </a:r>
            <a:r>
              <a:rPr lang="en-US" dirty="0" smtClean="0"/>
              <a:t>"target" </a:t>
            </a:r>
            <a:r>
              <a:rPr lang="en-US" dirty="0"/>
              <a:t>in your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 </a:t>
            </a:r>
            <a:r>
              <a:rPr lang="en-US" dirty="0"/>
              <a:t>tag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target="_blank" </a:t>
            </a:r>
            <a:r>
              <a:rPr lang="en-US" dirty="0" smtClean="0"/>
              <a:t>will </a:t>
            </a:r>
            <a:r>
              <a:rPr lang="en-US" dirty="0"/>
              <a:t>open the link in a new window.</a:t>
            </a:r>
          </a:p>
          <a:p>
            <a:r>
              <a:rPr lang="en-US" dirty="0" smtClean="0"/>
              <a:t>this </a:t>
            </a:r>
            <a:r>
              <a:rPr lang="en-US" dirty="0"/>
              <a:t>is </a:t>
            </a:r>
            <a:r>
              <a:rPr lang="en-US" dirty="0" smtClean="0"/>
              <a:t>"</a:t>
            </a:r>
            <a:r>
              <a:rPr lang="en-US" dirty="0" err="1" smtClean="0"/>
              <a:t>underscoreblank</a:t>
            </a:r>
            <a:r>
              <a:rPr lang="en-US" dirty="0" smtClean="0"/>
              <a:t>" </a:t>
            </a:r>
            <a:r>
              <a:rPr lang="en-US" dirty="0"/>
              <a:t>not </a:t>
            </a:r>
            <a:r>
              <a:rPr lang="en-US" dirty="0" smtClean="0"/>
              <a:t>"</a:t>
            </a:r>
            <a:r>
              <a:rPr lang="en-US" dirty="0" err="1" smtClean="0"/>
              <a:t>spaceblank</a:t>
            </a:r>
            <a:r>
              <a:rPr lang="en-US" dirty="0" smtClean="0"/>
              <a:t>".</a:t>
            </a:r>
            <a:endParaRPr lang="en-US" dirty="0"/>
          </a:p>
          <a:p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www.amazon.com"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="_blank"&gt;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 Amazon in a new Window&lt;/a&gt;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0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FireFTP</a:t>
            </a:r>
            <a:r>
              <a:rPr lang="en-US" dirty="0"/>
              <a:t> and Web server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do the setup live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</a:t>
            </a:r>
            <a:r>
              <a:rPr lang="en-US" dirty="0"/>
              <a:t>test your page, go to the following URL: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mis3690-01.babson.edu</a:t>
            </a:r>
            <a:r>
              <a:rPr lang="en-US" dirty="0"/>
              <a:t>/&lt;your-id</a:t>
            </a:r>
            <a:r>
              <a:rPr lang="en-US" dirty="0" smtClean="0"/>
              <a:t>&gt; </a:t>
            </a:r>
            <a:endParaRPr lang="en-US" dirty="0"/>
          </a:p>
          <a:p>
            <a:r>
              <a:rPr lang="en-US" dirty="0"/>
              <a:t>You should see your index page. </a:t>
            </a:r>
          </a:p>
          <a:p>
            <a:r>
              <a:rPr lang="en-US" dirty="0"/>
              <a:t>From here, you should be able to navigate to your LOW page.</a:t>
            </a:r>
          </a:p>
          <a:p>
            <a:r>
              <a:rPr lang="en-US" dirty="0"/>
              <a:t>From there, you should be able to view each of your deliverables.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1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Image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469782"/>
          </a:xfrm>
        </p:spPr>
        <p:txBody>
          <a:bodyPr/>
          <a:lstStyle/>
          <a:p>
            <a:r>
              <a:rPr lang="en-US" dirty="0"/>
              <a:t>Images typically are one of the following types:</a:t>
            </a:r>
          </a:p>
          <a:p>
            <a:pPr lvl="1"/>
            <a:r>
              <a:rPr lang="en-US" dirty="0"/>
              <a:t>.jpg or </a:t>
            </a:r>
            <a:r>
              <a:rPr lang="en-US" dirty="0" smtClean="0"/>
              <a:t>.jpeg </a:t>
            </a:r>
            <a:r>
              <a:rPr lang="en-US" dirty="0"/>
              <a:t>(JOINT PHOTOGRAPIC EXPERTS GROUP)</a:t>
            </a:r>
          </a:p>
          <a:p>
            <a:pPr lvl="1"/>
            <a:r>
              <a:rPr lang="en-US" dirty="0"/>
              <a:t>.gif (GRAPHIC INTERCHANGE FORMAT)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png</a:t>
            </a:r>
            <a:r>
              <a:rPr lang="en-US" dirty="0"/>
              <a:t> (PORTABLE NETWORK GRAPHICS)</a:t>
            </a:r>
          </a:p>
          <a:p>
            <a:r>
              <a:rPr lang="en-US" dirty="0"/>
              <a:t>Avoid using these image files…</a:t>
            </a:r>
          </a:p>
          <a:p>
            <a:pPr lvl="1"/>
            <a:r>
              <a:rPr lang="en-US" dirty="0"/>
              <a:t>.bmp (BITMAP)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503213"/>
            <a:ext cx="2133600" cy="365125"/>
          </a:xfrm>
        </p:spPr>
        <p:txBody>
          <a:bodyPr/>
          <a:lstStyle/>
          <a:p>
            <a:fld id="{1FA78195-60E8-4090-90BF-9A5B3844716F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8887"/>
            <a:ext cx="4870585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503213"/>
            <a:ext cx="770468" cy="365125"/>
          </a:xfrm>
        </p:spPr>
        <p:txBody>
          <a:bodyPr/>
          <a:lstStyle/>
          <a:p>
            <a:fld id="{87DAAC80-F39E-4626-BAC3-8A9E75E530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9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/>
              <a:t>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="URL"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="some text"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="some text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596927" y="3432057"/>
            <a:ext cx="1235075" cy="1200329"/>
          </a:xfrm>
          <a:prstGeom prst="rect">
            <a:avLst/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tx2"/>
                </a:solidFill>
              </a:defRPr>
            </a:lvl1pPr>
            <a:lvl2pPr marL="742950" indent="-285750" eaLnBrk="0" hangingPunct="0">
              <a:defRPr sz="2400">
                <a:latin typeface="Tahoma" pitchFamily="34" charset="0"/>
              </a:defRPr>
            </a:lvl2pPr>
            <a:lvl3pPr marL="1143000" indent="-228600" eaLnBrk="0" hangingPunct="0">
              <a:defRPr sz="2400">
                <a:latin typeface="Tahoma" pitchFamily="34" charset="0"/>
              </a:defRPr>
            </a:lvl3pPr>
            <a:lvl4pPr marL="1600200" indent="-228600" eaLnBrk="0" hangingPunct="0">
              <a:defRPr sz="2400">
                <a:latin typeface="Tahoma" pitchFamily="34" charset="0"/>
              </a:defRPr>
            </a:lvl4pPr>
            <a:lvl5pPr marL="2057400" indent="-228600" eaLnBrk="0" hangingPunct="0">
              <a:defRPr sz="2400"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9pPr>
          </a:lstStyle>
          <a:p>
            <a:r>
              <a:rPr lang="en-US" dirty="0"/>
              <a:t>Name of the image file WITH its location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120927" y="3251082"/>
            <a:ext cx="2209800" cy="923330"/>
          </a:xfrm>
          <a:prstGeom prst="rect">
            <a:avLst/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tx2"/>
                </a:solidFill>
              </a:defRPr>
            </a:lvl1pPr>
            <a:lvl2pPr marL="742950" indent="-285750" eaLnBrk="0" hangingPunct="0">
              <a:defRPr sz="2400">
                <a:solidFill>
                  <a:schemeClr val="dk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dk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dk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dk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Tahoma" pitchFamily="34" charset="0"/>
              </a:defRPr>
            </a:lvl9pPr>
          </a:lstStyle>
          <a:p>
            <a:r>
              <a:rPr lang="en-US" dirty="0"/>
              <a:t>Text that is displayed if the image cannot be displayed. </a:t>
            </a: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H="1" flipV="1">
            <a:off x="1931350" y="2425581"/>
            <a:ext cx="300577" cy="100647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 flipH="1" flipV="1">
            <a:off x="3582085" y="2425581"/>
            <a:ext cx="630992" cy="8255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483127" y="3254257"/>
            <a:ext cx="2209800" cy="923330"/>
          </a:xfrm>
          <a:prstGeom prst="rect">
            <a:avLst/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tx2"/>
                </a:solidFill>
              </a:defRPr>
            </a:lvl1pPr>
            <a:lvl2pPr marL="742950" indent="-285750" eaLnBrk="0" hangingPunct="0">
              <a:defRPr sz="2400">
                <a:solidFill>
                  <a:schemeClr val="dk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dk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dk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dk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Tahoma" pitchFamily="34" charset="0"/>
              </a:defRPr>
            </a:lvl9pPr>
          </a:lstStyle>
          <a:p>
            <a:r>
              <a:rPr lang="en-US" dirty="0"/>
              <a:t>Title – displayed when the image is mouse-over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 flipV="1">
            <a:off x="5717135" y="2425581"/>
            <a:ext cx="857413" cy="82550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the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/>
              <a:t>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="URL" alt="some text" title="some text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The first time we see </a:t>
            </a:r>
            <a:r>
              <a:rPr lang="en-US" dirty="0" smtClean="0"/>
              <a:t>"attributes" </a:t>
            </a:r>
            <a:r>
              <a:rPr lang="en-US" dirty="0"/>
              <a:t>for a HTML tag</a:t>
            </a:r>
          </a:p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dirty="0"/>
              <a:t>, and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dirty="0"/>
              <a:t> are attributes</a:t>
            </a:r>
          </a:p>
          <a:p>
            <a:r>
              <a:rPr lang="en-US" dirty="0"/>
              <a:t>The text you provide for each attribute is the attribute’s value.</a:t>
            </a:r>
          </a:p>
          <a:p>
            <a:r>
              <a:rPr lang="en-US" dirty="0"/>
              <a:t>The value is always in straight quotes.</a:t>
            </a:r>
          </a:p>
          <a:p>
            <a:r>
              <a:rPr lang="en-US" dirty="0"/>
              <a:t>The attribute-value pair is separated by a blank space.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4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src</a:t>
            </a:r>
            <a:r>
              <a:rPr lang="en-US" cap="none" dirty="0" smtClean="0"/>
              <a:t> = </a:t>
            </a:r>
            <a:r>
              <a:rPr lang="en-US" altLang="zh-CN" cap="none" dirty="0" smtClean="0"/>
              <a:t>"</a:t>
            </a:r>
            <a:r>
              <a:rPr lang="en-US" cap="none" dirty="0" smtClean="0"/>
              <a:t>URL</a:t>
            </a:r>
            <a:r>
              <a:rPr lang="en-US" altLang="zh-CN" cap="none" dirty="0" smtClean="0"/>
              <a:t>"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="URL"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URL can be a local file</a:t>
            </a:r>
          </a:p>
          <a:p>
            <a:pPr lvl="1"/>
            <a:r>
              <a:rPr lang="en-US" dirty="0"/>
              <a:t>Example: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="picture.jpg"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="picture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me"/&gt;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The image file must be in the same folder as the webpage file that is displaying it.</a:t>
            </a:r>
          </a:p>
          <a:p>
            <a:r>
              <a:rPr lang="en-US" dirty="0" smtClean="0"/>
              <a:t>URL </a:t>
            </a:r>
            <a:r>
              <a:rPr lang="en-US" dirty="0"/>
              <a:t>can be an external file</a:t>
            </a:r>
          </a:p>
          <a:p>
            <a:pPr lvl="1"/>
            <a:r>
              <a:rPr lang="en-US" dirty="0" smtClean="0"/>
              <a:t>Example: 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 http://www.patriots.com/sites/patriots.com/files/styles/312x312/public/512x512-2014_0000_brady_tom.png" 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alt="Tom Brady"/&gt;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5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="URL" alt="some text"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="some text"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="300"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="200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Width and height are in pixels</a:t>
            </a:r>
          </a:p>
          <a:p>
            <a:r>
              <a:rPr lang="en-US" dirty="0"/>
              <a:t>If one is provided, the other is adjusted based on the proportion of the original image. </a:t>
            </a:r>
          </a:p>
          <a:p>
            <a:pPr lvl="1"/>
            <a:r>
              <a:rPr lang="en-US" dirty="0"/>
              <a:t>If the original image is </a:t>
            </a:r>
            <a:r>
              <a:rPr lang="en-US" dirty="0" smtClean="0"/>
              <a:t>2" </a:t>
            </a:r>
            <a:r>
              <a:rPr lang="en-US" dirty="0"/>
              <a:t>by </a:t>
            </a:r>
            <a:r>
              <a:rPr lang="en-US" dirty="0" smtClean="0"/>
              <a:t>3", </a:t>
            </a:r>
            <a:r>
              <a:rPr lang="en-US" dirty="0"/>
              <a:t>the proportion is 2/3 or 3/2. So, if width is specified as </a:t>
            </a:r>
            <a:r>
              <a:rPr lang="en-US" dirty="0" smtClean="0"/>
              <a:t>"200", </a:t>
            </a:r>
            <a:r>
              <a:rPr lang="en-US" dirty="0"/>
              <a:t>height is automatically computed as </a:t>
            </a:r>
            <a:r>
              <a:rPr lang="en-US" dirty="0" smtClean="0"/>
              <a:t>"300".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Credit for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image is not your own, you should give credit to its </a:t>
            </a:r>
            <a:r>
              <a:rPr lang="en-US" dirty="0" smtClean="0"/>
              <a:t>source/owner.</a:t>
            </a:r>
            <a:endParaRPr lang="en-US" dirty="0"/>
          </a:p>
          <a:p>
            <a:r>
              <a:rPr lang="en-US" dirty="0" smtClean="0"/>
              <a:t>Credit </a:t>
            </a:r>
            <a:r>
              <a:rPr lang="en-US" dirty="0"/>
              <a:t>may be provided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page where image is used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a separate </a:t>
            </a:r>
            <a:r>
              <a:rPr lang="en-US" dirty="0" smtClean="0"/>
              <a:t>"credits" </a:t>
            </a:r>
            <a:r>
              <a:rPr lang="en-US" dirty="0"/>
              <a:t>page with link from page where image is used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‘Photo </a:t>
            </a:r>
            <a:r>
              <a:rPr lang="en-US" dirty="0"/>
              <a:t>courtesy of [photographer’s or company’s name, linking to their website or email address as appropriate]’</a:t>
            </a:r>
          </a:p>
          <a:p>
            <a:pPr lvl="1"/>
            <a:r>
              <a:rPr lang="en-US" dirty="0" smtClean="0"/>
              <a:t>‘</a:t>
            </a:r>
            <a:r>
              <a:rPr lang="en-US" dirty="0"/>
              <a:t>Credit: [photographer’s or company’s name, linking to their website or email address as appropriate]’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IN-class: </a:t>
            </a:r>
            <a:r>
              <a:rPr lang="en-US"/>
              <a:t>Extending </a:t>
            </a:r>
            <a:r>
              <a:rPr lang="en-US" smtClean="0"/>
              <a:t>CS01-Inclass.htm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an image to the file just above the first paragraph and below the contact information.</a:t>
            </a:r>
          </a:p>
          <a:p>
            <a:r>
              <a:rPr lang="en-US" dirty="0"/>
              <a:t>Add an external link to the bottom, at the very end, by finding an image related to your hobby.</a:t>
            </a:r>
          </a:p>
          <a:p>
            <a:r>
              <a:rPr lang="en-US" dirty="0"/>
              <a:t>Save the file and test it. </a:t>
            </a:r>
          </a:p>
          <a:p>
            <a:r>
              <a:rPr lang="en-US" dirty="0"/>
              <a:t>If all is well, make a copy of the file and call this copy as </a:t>
            </a:r>
            <a:r>
              <a:rPr lang="en-US" dirty="0" smtClean="0"/>
              <a:t>"index.htm".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6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1692</TotalTime>
  <Words>1611</Words>
  <Application>Microsoft Office PowerPoint</Application>
  <PresentationFormat>On-screen Show (4:3)</PresentationFormat>
  <Paragraphs>279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华文中宋</vt:lpstr>
      <vt:lpstr>Arial</vt:lpstr>
      <vt:lpstr>Calibri</vt:lpstr>
      <vt:lpstr>Consolas</vt:lpstr>
      <vt:lpstr>Gill Sans MT</vt:lpstr>
      <vt:lpstr>Wingdings 2</vt:lpstr>
      <vt:lpstr>Dividend</vt:lpstr>
      <vt:lpstr>MIS3690 Web Technologies</vt:lpstr>
      <vt:lpstr>Working with images</vt:lpstr>
      <vt:lpstr>Types of Image Files</vt:lpstr>
      <vt:lpstr>The &lt;img&gt; tag</vt:lpstr>
      <vt:lpstr>Attributes of the &lt;img&gt; tag</vt:lpstr>
      <vt:lpstr>src = "URL"</vt:lpstr>
      <vt:lpstr>Size attributes</vt:lpstr>
      <vt:lpstr>Providing Credit for Images</vt:lpstr>
      <vt:lpstr>IN-class: Extending CS01-Inclass.htm</vt:lpstr>
      <vt:lpstr>Why "INDEX.htm"?</vt:lpstr>
      <vt:lpstr>Hyperlinks or Links</vt:lpstr>
      <vt:lpstr>Purpose of Links</vt:lpstr>
      <vt:lpstr>Hyperlinks – the &lt;a&gt; tag</vt:lpstr>
      <vt:lpstr>Types of Links</vt:lpstr>
      <vt:lpstr>Specifying DESTINATION files in internal links</vt:lpstr>
      <vt:lpstr>Linking Back – Link returns</vt:lpstr>
      <vt:lpstr>IN-class: Extending "index.htm"</vt:lpstr>
      <vt:lpstr>Linking Within a Page</vt:lpstr>
      <vt:lpstr>Implementing links within a page</vt:lpstr>
      <vt:lpstr>Example of Links</vt:lpstr>
      <vt:lpstr>Email Links</vt:lpstr>
      <vt:lpstr>Opening Links in a New Tab</vt:lpstr>
      <vt:lpstr>FireFTP and Web server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</dc:title>
  <dc:creator>Zhi Li</dc:creator>
  <cp:lastModifiedBy>Zhi Li</cp:lastModifiedBy>
  <cp:revision>101</cp:revision>
  <cp:lastPrinted>2014-09-02T23:37:06Z</cp:lastPrinted>
  <dcterms:created xsi:type="dcterms:W3CDTF">2014-09-02T01:53:30Z</dcterms:created>
  <dcterms:modified xsi:type="dcterms:W3CDTF">2017-05-17T21:24:17Z</dcterms:modified>
</cp:coreProperties>
</file>