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on7ArKsaRZIM0NJvBwiWMnxHv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408cc10d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408cc10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408cc10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408cc10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408cc10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408cc10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7" descr="Chart&#10;&#10;Description automatically generated with low confidenc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 name="Google Shape;13;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a:spLocks noGrp="1"/>
          </p:cNvSpPr>
          <p:nvPr>
            <p:ph type="pic" idx="2"/>
          </p:nvPr>
        </p:nvSpPr>
        <p:spPr>
          <a:xfrm>
            <a:off x="5183188" y="987425"/>
            <a:ext cx="6172200" cy="4873625"/>
          </a:xfrm>
          <a:prstGeom prst="rect">
            <a:avLst/>
          </a:prstGeom>
          <a:noFill/>
          <a:ln>
            <a:noFill/>
          </a:ln>
        </p:spPr>
      </p:sp>
      <p:sp>
        <p:nvSpPr>
          <p:cNvPr id="73" name="Google Shape;73;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8" descr="Waterfall 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25"/>
        <p:cNvGrpSpPr/>
        <p:nvPr/>
      </p:nvGrpSpPr>
      <p:grpSpPr>
        <a:xfrm>
          <a:off x="0" y="0"/>
          <a:ext cx="0" cy="0"/>
          <a:chOff x="0" y="0"/>
          <a:chExt cx="0" cy="0"/>
        </a:xfrm>
      </p:grpSpPr>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9" descr="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10" descr="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8"/>
        <p:cNvGrpSpPr/>
        <p:nvPr/>
      </p:nvGrpSpPr>
      <p:grpSpPr>
        <a:xfrm>
          <a:off x="0" y="0"/>
          <a:ext cx="0" cy="0"/>
          <a:chOff x="0" y="0"/>
          <a:chExt cx="0" cy="0"/>
        </a:xfrm>
      </p:grpSpPr>
      <p:pic>
        <p:nvPicPr>
          <p:cNvPr id="59" name="Google Shape;59;p14" descr="A picture containing 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490425" y="3005500"/>
            <a:ext cx="9836700" cy="1953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374"/>
              <a:buFont typeface="Calibri"/>
              <a:buNone/>
            </a:pPr>
            <a:r>
              <a:rPr lang="en-US" sz="3865"/>
              <a:t>Analisis Penjualan Kendaraan Bermotor</a:t>
            </a:r>
            <a:endParaRPr sz="3865"/>
          </a:p>
          <a:p>
            <a:pPr marL="0" lvl="0" indent="0" algn="l" rtl="0">
              <a:lnSpc>
                <a:spcPct val="90000"/>
              </a:lnSpc>
              <a:spcBef>
                <a:spcPts val="0"/>
              </a:spcBef>
              <a:spcAft>
                <a:spcPts val="0"/>
              </a:spcAft>
              <a:buClr>
                <a:schemeClr val="dk1"/>
              </a:buClr>
              <a:buSzPts val="4374"/>
              <a:buFont typeface="Calibri"/>
              <a:buNone/>
            </a:pPr>
            <a:endParaRPr sz="3265"/>
          </a:p>
          <a:p>
            <a:pPr marL="0" lvl="0" indent="0" algn="l" rtl="0">
              <a:lnSpc>
                <a:spcPct val="90000"/>
              </a:lnSpc>
              <a:spcBef>
                <a:spcPts val="0"/>
              </a:spcBef>
              <a:spcAft>
                <a:spcPts val="0"/>
              </a:spcAft>
              <a:buClr>
                <a:schemeClr val="dk1"/>
              </a:buClr>
              <a:buSzPts val="4374"/>
              <a:buFont typeface="Calibri"/>
              <a:buNone/>
            </a:pPr>
            <a:r>
              <a:rPr lang="en-US" sz="2500"/>
              <a:t>Raffi Ainul Afif</a:t>
            </a:r>
          </a:p>
          <a:p>
            <a:pPr marL="0" lvl="0" indent="0" algn="l" rtl="0">
              <a:lnSpc>
                <a:spcPct val="90000"/>
              </a:lnSpc>
              <a:spcBef>
                <a:spcPts val="0"/>
              </a:spcBef>
              <a:spcAft>
                <a:spcPts val="0"/>
              </a:spcAft>
              <a:buClr>
                <a:schemeClr val="dk1"/>
              </a:buClr>
              <a:buSzPts val="4374"/>
              <a:buFont typeface="Calibri"/>
              <a:buNone/>
            </a:pPr>
            <a:r>
              <a:rPr lang="en-US" sz="2500"/>
              <a:t>raffiainultrueblues21@gmail.com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f408cc10d1_0_7"/>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latin typeface="Arial"/>
                <a:ea typeface="Arial"/>
                <a:cs typeface="Arial"/>
                <a:sym typeface="Arial"/>
              </a:rPr>
              <a:t>Step 1 - Data Collection &amp; Data Integration</a:t>
            </a:r>
            <a:endParaRPr sz="3500"/>
          </a:p>
        </p:txBody>
      </p:sp>
      <p:sp>
        <p:nvSpPr>
          <p:cNvPr id="99" name="Google Shape;99;gf408cc10d1_0_7"/>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a:bodyPr>
          <a:lstStyle/>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Mengambil data data penjualan mobil di website Gabungan Industri Kendaraan bermotor Indonesia (Gaikindo), data penjualan motor dari Asosiasi Industri Sepeda Motor Indonesia (AISI), dan data Indeks Penjualan Riil (IPR) dari website Databooks</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Gaikindo dan AISI merupakan asosiasi resmi dari kendaraan mobil dan motor jadi setiap bulan setiap company akan update datanya ke Gaikindo maupun AISI, sedangkan Databooks mendapatkan data IPR dari survei yang telah dilakukan oleh Bank Indonesia (BI)</a:t>
            </a:r>
            <a:endParaRPr sz="2000">
              <a:solidFill>
                <a:srgbClr val="000000"/>
              </a:solidFill>
              <a:latin typeface="Arial"/>
              <a:ea typeface="Arial"/>
              <a:cs typeface="Arial"/>
              <a:sym typeface="Arial"/>
            </a:endParaRPr>
          </a:p>
          <a:p>
            <a:pPr marL="0" lvl="0" indent="0" algn="l" rtl="0">
              <a:spcBef>
                <a:spcPts val="1000"/>
              </a:spcBef>
              <a:spcAft>
                <a:spcPts val="0"/>
              </a:spcAft>
              <a:buNone/>
            </a:pPr>
            <a:endParaRPr/>
          </a:p>
        </p:txBody>
      </p:sp>
      <p:pic>
        <p:nvPicPr>
          <p:cNvPr id="3" name="Picture 2">
            <a:extLst>
              <a:ext uri="{FF2B5EF4-FFF2-40B4-BE49-F238E27FC236}">
                <a16:creationId xmlns:a16="http://schemas.microsoft.com/office/drawing/2014/main" id="{2A278FAA-74BA-2738-7A17-94B7441F0D9E}"/>
              </a:ext>
            </a:extLst>
          </p:cNvPr>
          <p:cNvPicPr>
            <a:picLocks noChangeAspect="1"/>
          </p:cNvPicPr>
          <p:nvPr/>
        </p:nvPicPr>
        <p:blipFill>
          <a:blip r:embed="rId3"/>
          <a:stretch>
            <a:fillRect/>
          </a:stretch>
        </p:blipFill>
        <p:spPr>
          <a:xfrm>
            <a:off x="1213338" y="4382225"/>
            <a:ext cx="3093217" cy="2004884"/>
          </a:xfrm>
          <a:prstGeom prst="rect">
            <a:avLst/>
          </a:prstGeom>
        </p:spPr>
      </p:pic>
      <p:pic>
        <p:nvPicPr>
          <p:cNvPr id="5" name="Picture 4">
            <a:extLst>
              <a:ext uri="{FF2B5EF4-FFF2-40B4-BE49-F238E27FC236}">
                <a16:creationId xmlns:a16="http://schemas.microsoft.com/office/drawing/2014/main" id="{5B563B4C-B56A-729A-F519-A14E49D1870C}"/>
              </a:ext>
            </a:extLst>
          </p:cNvPr>
          <p:cNvPicPr>
            <a:picLocks noChangeAspect="1"/>
          </p:cNvPicPr>
          <p:nvPr/>
        </p:nvPicPr>
        <p:blipFill>
          <a:blip r:embed="rId4"/>
          <a:stretch>
            <a:fillRect/>
          </a:stretch>
        </p:blipFill>
        <p:spPr>
          <a:xfrm>
            <a:off x="4783015" y="4279857"/>
            <a:ext cx="3430596" cy="2107252"/>
          </a:xfrm>
          <a:prstGeom prst="rect">
            <a:avLst/>
          </a:prstGeom>
        </p:spPr>
      </p:pic>
      <p:pic>
        <p:nvPicPr>
          <p:cNvPr id="7" name="Picture 6">
            <a:extLst>
              <a:ext uri="{FF2B5EF4-FFF2-40B4-BE49-F238E27FC236}">
                <a16:creationId xmlns:a16="http://schemas.microsoft.com/office/drawing/2014/main" id="{7E7AD3E7-5E99-9FE6-9B83-29B5634B78B4}"/>
              </a:ext>
            </a:extLst>
          </p:cNvPr>
          <p:cNvPicPr>
            <a:picLocks noChangeAspect="1"/>
          </p:cNvPicPr>
          <p:nvPr/>
        </p:nvPicPr>
        <p:blipFill>
          <a:blip r:embed="rId5"/>
          <a:stretch>
            <a:fillRect/>
          </a:stretch>
        </p:blipFill>
        <p:spPr>
          <a:xfrm>
            <a:off x="8606770" y="4279857"/>
            <a:ext cx="2985260" cy="16364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f408cc10d1_0_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2 - Data Cleansing</a:t>
            </a:r>
            <a:endParaRPr sz="3500"/>
          </a:p>
        </p:txBody>
      </p:sp>
      <p:sp>
        <p:nvSpPr>
          <p:cNvPr id="105" name="Google Shape;105;gf408cc10d1_0_2"/>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a:bodyPr>
          <a:lstStyle/>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Convert data sales car yang tadinya berupa pdf menjadi excel</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Menghapus Column yang tidak dipakai</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Rename wrong value and fillna</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Transformasi data dan menyesuaikan format setiap data</a:t>
            </a:r>
          </a:p>
          <a:p>
            <a:pPr marL="457200" lvl="0" indent="-355600" algn="l" rtl="0">
              <a:spcBef>
                <a:spcPts val="0"/>
              </a:spcBef>
              <a:spcAft>
                <a:spcPts val="0"/>
              </a:spcAft>
              <a:buClr>
                <a:srgbClr val="000000"/>
              </a:buClr>
              <a:buSzPts val="2000"/>
              <a:buAutoNum type="arabicPeriod"/>
            </a:pPr>
            <a:endParaRPr lang="en-US" sz="2000">
              <a:solidFill>
                <a:srgbClr val="000000"/>
              </a:solidFill>
              <a:latin typeface="Arial"/>
              <a:ea typeface="Arial"/>
              <a:cs typeface="Arial"/>
              <a:sym typeface="Arial"/>
            </a:endParaRPr>
          </a:p>
          <a:p>
            <a:pPr marL="0" lvl="0" indent="0" algn="l" rtl="0">
              <a:spcBef>
                <a:spcPts val="1000"/>
              </a:spcBef>
              <a:spcAft>
                <a:spcPts val="0"/>
              </a:spcAft>
              <a:buNone/>
            </a:pPr>
            <a:endParaRPr/>
          </a:p>
        </p:txBody>
      </p:sp>
      <p:pic>
        <p:nvPicPr>
          <p:cNvPr id="3" name="Picture 2">
            <a:extLst>
              <a:ext uri="{FF2B5EF4-FFF2-40B4-BE49-F238E27FC236}">
                <a16:creationId xmlns:a16="http://schemas.microsoft.com/office/drawing/2014/main" id="{70745587-CB37-F9AA-5069-C7155DCE1F3A}"/>
              </a:ext>
            </a:extLst>
          </p:cNvPr>
          <p:cNvPicPr>
            <a:picLocks noChangeAspect="1"/>
          </p:cNvPicPr>
          <p:nvPr/>
        </p:nvPicPr>
        <p:blipFill>
          <a:blip r:embed="rId3"/>
          <a:stretch>
            <a:fillRect/>
          </a:stretch>
        </p:blipFill>
        <p:spPr>
          <a:xfrm>
            <a:off x="6801305" y="3459720"/>
            <a:ext cx="5390695" cy="599366"/>
          </a:xfrm>
          <a:prstGeom prst="rect">
            <a:avLst/>
          </a:prstGeom>
        </p:spPr>
      </p:pic>
      <p:pic>
        <p:nvPicPr>
          <p:cNvPr id="7" name="Picture 6">
            <a:extLst>
              <a:ext uri="{FF2B5EF4-FFF2-40B4-BE49-F238E27FC236}">
                <a16:creationId xmlns:a16="http://schemas.microsoft.com/office/drawing/2014/main" id="{603E2619-F613-9876-72ED-ACD83E6BA50D}"/>
              </a:ext>
            </a:extLst>
          </p:cNvPr>
          <p:cNvPicPr>
            <a:picLocks noChangeAspect="1"/>
          </p:cNvPicPr>
          <p:nvPr/>
        </p:nvPicPr>
        <p:blipFill>
          <a:blip r:embed="rId4"/>
          <a:stretch>
            <a:fillRect/>
          </a:stretch>
        </p:blipFill>
        <p:spPr>
          <a:xfrm>
            <a:off x="1037492" y="5075249"/>
            <a:ext cx="4740051" cy="1394581"/>
          </a:xfrm>
          <a:prstGeom prst="rect">
            <a:avLst/>
          </a:prstGeom>
        </p:spPr>
      </p:pic>
      <p:pic>
        <p:nvPicPr>
          <p:cNvPr id="11" name="Picture 10">
            <a:extLst>
              <a:ext uri="{FF2B5EF4-FFF2-40B4-BE49-F238E27FC236}">
                <a16:creationId xmlns:a16="http://schemas.microsoft.com/office/drawing/2014/main" id="{8EEDCA2D-26CC-D1DC-9735-23B1CCBE1924}"/>
              </a:ext>
            </a:extLst>
          </p:cNvPr>
          <p:cNvPicPr>
            <a:picLocks noChangeAspect="1"/>
          </p:cNvPicPr>
          <p:nvPr/>
        </p:nvPicPr>
        <p:blipFill>
          <a:blip r:embed="rId5"/>
          <a:stretch>
            <a:fillRect/>
          </a:stretch>
        </p:blipFill>
        <p:spPr>
          <a:xfrm>
            <a:off x="1037492" y="3459734"/>
            <a:ext cx="5836251" cy="599366"/>
          </a:xfrm>
          <a:prstGeom prst="rect">
            <a:avLst/>
          </a:prstGeom>
        </p:spPr>
      </p:pic>
      <p:pic>
        <p:nvPicPr>
          <p:cNvPr id="13" name="Picture 12">
            <a:extLst>
              <a:ext uri="{FF2B5EF4-FFF2-40B4-BE49-F238E27FC236}">
                <a16:creationId xmlns:a16="http://schemas.microsoft.com/office/drawing/2014/main" id="{81CA798D-A3E1-9659-41D6-917E351E607B}"/>
              </a:ext>
            </a:extLst>
          </p:cNvPr>
          <p:cNvPicPr>
            <a:picLocks noChangeAspect="1"/>
          </p:cNvPicPr>
          <p:nvPr/>
        </p:nvPicPr>
        <p:blipFill>
          <a:blip r:embed="rId6"/>
          <a:stretch>
            <a:fillRect/>
          </a:stretch>
        </p:blipFill>
        <p:spPr>
          <a:xfrm>
            <a:off x="1066800" y="4087066"/>
            <a:ext cx="5806943" cy="960203"/>
          </a:xfrm>
          <a:prstGeom prst="rect">
            <a:avLst/>
          </a:prstGeom>
        </p:spPr>
      </p:pic>
      <p:pic>
        <p:nvPicPr>
          <p:cNvPr id="15" name="Picture 14">
            <a:extLst>
              <a:ext uri="{FF2B5EF4-FFF2-40B4-BE49-F238E27FC236}">
                <a16:creationId xmlns:a16="http://schemas.microsoft.com/office/drawing/2014/main" id="{D370C100-BFDD-7919-6DE7-0F7C93FD8951}"/>
              </a:ext>
            </a:extLst>
          </p:cNvPr>
          <p:cNvPicPr>
            <a:picLocks noChangeAspect="1"/>
          </p:cNvPicPr>
          <p:nvPr/>
        </p:nvPicPr>
        <p:blipFill>
          <a:blip r:embed="rId7"/>
          <a:stretch>
            <a:fillRect/>
          </a:stretch>
        </p:blipFill>
        <p:spPr>
          <a:xfrm>
            <a:off x="6670619" y="4165220"/>
            <a:ext cx="5427726" cy="1141401"/>
          </a:xfrm>
          <a:prstGeom prst="rect">
            <a:avLst/>
          </a:prstGeom>
        </p:spPr>
      </p:pic>
      <p:pic>
        <p:nvPicPr>
          <p:cNvPr id="17" name="Picture 16">
            <a:extLst>
              <a:ext uri="{FF2B5EF4-FFF2-40B4-BE49-F238E27FC236}">
                <a16:creationId xmlns:a16="http://schemas.microsoft.com/office/drawing/2014/main" id="{2A60D5FB-4F73-EE07-0C3C-BF5FF4B8BDBC}"/>
              </a:ext>
            </a:extLst>
          </p:cNvPr>
          <p:cNvPicPr>
            <a:picLocks noChangeAspect="1"/>
          </p:cNvPicPr>
          <p:nvPr/>
        </p:nvPicPr>
        <p:blipFill>
          <a:blip r:embed="rId8"/>
          <a:stretch>
            <a:fillRect/>
          </a:stretch>
        </p:blipFill>
        <p:spPr>
          <a:xfrm>
            <a:off x="6670619" y="5253983"/>
            <a:ext cx="4313294" cy="6782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408cc10d1_0_1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Data Exploration &amp; Data Visualisation</a:t>
            </a:r>
            <a:endParaRPr sz="3500"/>
          </a:p>
        </p:txBody>
      </p:sp>
      <p:sp>
        <p:nvSpPr>
          <p:cNvPr id="111" name="Google Shape;111;gf408cc10d1_0_12"/>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a:bodyPr>
          <a:lstStyle/>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Menggunakan Python dan query SQL untuk ekplor data  dan mencari insight yang bisa didapatkan</a:t>
            </a:r>
            <a:endParaRPr sz="2000">
              <a:solidFill>
                <a:srgbClr val="000000"/>
              </a:solidFill>
              <a:latin typeface="Arial"/>
              <a:ea typeface="Arial"/>
              <a:cs typeface="Arial"/>
              <a:sym typeface="Arial"/>
            </a:endParaRPr>
          </a:p>
          <a:p>
            <a:pPr marL="0" lvl="0" indent="0" algn="l" rtl="0">
              <a:spcBef>
                <a:spcPts val="1000"/>
              </a:spcBef>
              <a:spcAft>
                <a:spcPts val="0"/>
              </a:spcAft>
              <a:buNone/>
            </a:pPr>
            <a:endParaRPr/>
          </a:p>
        </p:txBody>
      </p:sp>
      <p:pic>
        <p:nvPicPr>
          <p:cNvPr id="3" name="Picture 2">
            <a:extLst>
              <a:ext uri="{FF2B5EF4-FFF2-40B4-BE49-F238E27FC236}">
                <a16:creationId xmlns:a16="http://schemas.microsoft.com/office/drawing/2014/main" id="{8CB999F6-B1C9-1BE5-EDAA-68FE0A968350}"/>
              </a:ext>
            </a:extLst>
          </p:cNvPr>
          <p:cNvPicPr>
            <a:picLocks noChangeAspect="1"/>
          </p:cNvPicPr>
          <p:nvPr/>
        </p:nvPicPr>
        <p:blipFill>
          <a:blip r:embed="rId3"/>
          <a:stretch>
            <a:fillRect/>
          </a:stretch>
        </p:blipFill>
        <p:spPr>
          <a:xfrm>
            <a:off x="1160541" y="4844397"/>
            <a:ext cx="4933031" cy="1813709"/>
          </a:xfrm>
          <a:prstGeom prst="rect">
            <a:avLst/>
          </a:prstGeom>
        </p:spPr>
      </p:pic>
      <p:pic>
        <p:nvPicPr>
          <p:cNvPr id="5" name="Picture 4">
            <a:extLst>
              <a:ext uri="{FF2B5EF4-FFF2-40B4-BE49-F238E27FC236}">
                <a16:creationId xmlns:a16="http://schemas.microsoft.com/office/drawing/2014/main" id="{7930C0EB-8512-9F64-520C-8ADB6248D638}"/>
              </a:ext>
            </a:extLst>
          </p:cNvPr>
          <p:cNvPicPr>
            <a:picLocks noChangeAspect="1"/>
          </p:cNvPicPr>
          <p:nvPr/>
        </p:nvPicPr>
        <p:blipFill>
          <a:blip r:embed="rId4"/>
          <a:stretch>
            <a:fillRect/>
          </a:stretch>
        </p:blipFill>
        <p:spPr>
          <a:xfrm>
            <a:off x="1160541" y="2902400"/>
            <a:ext cx="7561429" cy="1796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f408cc10d1_0_19"/>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Insight Analysis</a:t>
            </a:r>
            <a:endParaRPr sz="3500"/>
          </a:p>
        </p:txBody>
      </p:sp>
      <p:sp>
        <p:nvSpPr>
          <p:cNvPr id="117" name="Google Shape;117;gf408cc10d1_0_19"/>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a:bodyPr>
          <a:lstStyle/>
          <a:p>
            <a:pPr marL="457200" lvl="0" indent="-355600" algn="l" rtl="0">
              <a:spcBef>
                <a:spcPts val="0"/>
              </a:spcBef>
              <a:spcAft>
                <a:spcPts val="0"/>
              </a:spcAft>
              <a:buClr>
                <a:srgbClr val="000000"/>
              </a:buClr>
              <a:buSzPts val="2000"/>
              <a:buAutoNum type="arabicPeriod"/>
            </a:pPr>
            <a:r>
              <a:rPr lang="en-US" sz="2000">
                <a:solidFill>
                  <a:srgbClr val="000000"/>
                </a:solidFill>
                <a:latin typeface="Arial"/>
                <a:cs typeface="Arial"/>
                <a:sym typeface="Arial"/>
              </a:rPr>
              <a:t>Brand mobil tersukses di Indonesia</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cs typeface="Arial"/>
                <a:sym typeface="Arial"/>
              </a:rPr>
              <a:t>Category mobil paling diminati di Indonesia</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cs typeface="Arial"/>
                <a:sym typeface="Arial"/>
              </a:rPr>
              <a:t>Mobil paling diminati di Indonesia bedasarkan brand tersukses</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cs typeface="Arial"/>
                <a:sym typeface="Arial"/>
              </a:rPr>
              <a:t>Perkembangan mobil listrik di Indonesia</a:t>
            </a:r>
          </a:p>
          <a:p>
            <a:pPr marL="457200" lvl="0" indent="-355600" algn="l" rtl="0">
              <a:spcBef>
                <a:spcPts val="0"/>
              </a:spcBef>
              <a:spcAft>
                <a:spcPts val="0"/>
              </a:spcAft>
              <a:buClr>
                <a:srgbClr val="000000"/>
              </a:buClr>
              <a:buSzPts val="2000"/>
              <a:buAutoNum type="arabicPeriod"/>
            </a:pPr>
            <a:r>
              <a:rPr lang="en-US" sz="2000">
                <a:solidFill>
                  <a:srgbClr val="000000"/>
                </a:solidFill>
                <a:latin typeface="Arial"/>
                <a:cs typeface="Arial"/>
                <a:sym typeface="Arial"/>
              </a:rPr>
              <a:t>Analisis penjualan mobil dan motor dengan Indeks Penjualan Rill (IPR)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Words>
  <Application>Microsoft Office PowerPoint</Application>
  <PresentationFormat>Widescreen</PresentationFormat>
  <Paragraphs>20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Analisis Penjualan Kendaraan Bermotor  Raffi Ainul Afif raffiainultrueblues21@gmail.com</vt:lpstr>
      <vt:lpstr>Step 1 - Data Collection &amp; Data Integration</vt:lpstr>
      <vt:lpstr>Step 2 - Data Cleansing</vt:lpstr>
      <vt:lpstr>Step 3 - Data Exploration &amp; Data Visualisation</vt:lpstr>
      <vt:lpstr>Step 3 - Insight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Penjualan Kendaraan Bermotor  Raffi Ainul Afif raffiainultrueblues21@gmail.com</dc:title>
  <dc:creator>Stevanus</dc:creator>
  <cp:lastModifiedBy>raffi afif</cp:lastModifiedBy>
  <cp:revision>1</cp:revision>
  <dcterms:created xsi:type="dcterms:W3CDTF">2022-02-03T06:23:28Z</dcterms:created>
  <dcterms:modified xsi:type="dcterms:W3CDTF">2023-06-12T03:40:53Z</dcterms:modified>
</cp:coreProperties>
</file>