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98" r:id="rId5"/>
    <p:sldId id="297" r:id="rId6"/>
    <p:sldId id="279" r:id="rId7"/>
    <p:sldId id="294" r:id="rId8"/>
    <p:sldId id="280" r:id="rId9"/>
    <p:sldId id="282" r:id="rId10"/>
    <p:sldId id="281" r:id="rId11"/>
    <p:sldId id="283" r:id="rId12"/>
    <p:sldId id="271" r:id="rId13"/>
    <p:sldId id="286" r:id="rId14"/>
    <p:sldId id="285" r:id="rId15"/>
    <p:sldId id="284" r:id="rId16"/>
    <p:sldId id="269" r:id="rId17"/>
    <p:sldId id="296" r:id="rId18"/>
    <p:sldId id="272" r:id="rId19"/>
    <p:sldId id="287" r:id="rId20"/>
    <p:sldId id="270" r:id="rId21"/>
    <p:sldId id="288" r:id="rId22"/>
    <p:sldId id="274" r:id="rId23"/>
    <p:sldId id="275" r:id="rId24"/>
    <p:sldId id="276" r:id="rId25"/>
    <p:sldId id="278" r:id="rId26"/>
    <p:sldId id="295" r:id="rId27"/>
    <p:sldId id="257" r:id="rId28"/>
    <p:sldId id="267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C181-7884-41CF-A7CD-401A7A8C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Examples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7B8D9F9-9B09-4513-83F7-7FC299AC8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480" y="2057400"/>
            <a:ext cx="7695703" cy="4038600"/>
          </a:xfrm>
        </p:spPr>
      </p:pic>
    </p:spTree>
    <p:extLst>
      <p:ext uri="{BB962C8B-B14F-4D97-AF65-F5344CB8AC3E}">
        <p14:creationId xmlns:p14="http://schemas.microsoft.com/office/powerpoint/2010/main" val="406656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C5E4-7DAD-4368-B79B-810CC908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Demo in </a:t>
            </a:r>
            <a:r>
              <a:rPr lang="en-US" dirty="0" err="1"/>
              <a:t>MockFlo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8FCD-754A-4B6E-B8BD-C2E294D1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  <a:p>
            <a:r>
              <a:rPr lang="en-US" dirty="0"/>
              <a:t>Large image</a:t>
            </a:r>
          </a:p>
          <a:p>
            <a:r>
              <a:rPr lang="en-US" dirty="0"/>
              <a:t>Welcome text </a:t>
            </a:r>
          </a:p>
          <a:p>
            <a:r>
              <a:rPr lang="en-US" dirty="0"/>
              <a:t>Feature area</a:t>
            </a:r>
          </a:p>
          <a:p>
            <a:r>
              <a:rPr lang="en-US" dirty="0"/>
              <a:t>Footer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4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7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C41E75-8775-44B5-B5E2-D5049CC1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800" dirty="0"/>
              <a:t>Standard for defining presentation of HTML documents.</a:t>
            </a:r>
          </a:p>
        </p:txBody>
      </p:sp>
    </p:spTree>
    <p:extLst>
      <p:ext uri="{BB962C8B-B14F-4D97-AF65-F5344CB8AC3E}">
        <p14:creationId xmlns:p14="http://schemas.microsoft.com/office/powerpoint/2010/main" val="52129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DE6D5-B1E3-4873-8795-8C0F38E0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from Unit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B84B1E-63A3-4A37-B131-BD5448EC2F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628" y="2317246"/>
            <a:ext cx="8594744" cy="39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1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D22DF-F7DF-40F0-BECB-0C1CF9F9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CSS Rule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5E9ACC-154E-4600-A049-20B53EA83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897" y="2797097"/>
            <a:ext cx="6088205" cy="18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External, embedded or Inline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1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BB0F7C-7C82-4E23-AE33-36079719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Add CSS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D68463-E3AC-493E-9F7D-F8C49B7BC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92710"/>
              </p:ext>
            </p:extLst>
          </p:nvPr>
        </p:nvGraphicFramePr>
        <p:xfrm>
          <a:off x="1140142" y="2057399"/>
          <a:ext cx="9875520" cy="436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57">
                  <a:extLst>
                    <a:ext uri="{9D8B030D-6E8A-4147-A177-3AD203B41FA5}">
                      <a16:colId xmlns:a16="http://schemas.microsoft.com/office/drawing/2014/main" val="1735614473"/>
                    </a:ext>
                  </a:extLst>
                </a:gridCol>
                <a:gridCol w="4832059">
                  <a:extLst>
                    <a:ext uri="{9D8B030D-6E8A-4147-A177-3AD203B41FA5}">
                      <a16:colId xmlns:a16="http://schemas.microsoft.com/office/drawing/2014/main" val="3003134458"/>
                    </a:ext>
                  </a:extLst>
                </a:gridCol>
                <a:gridCol w="3515904">
                  <a:extLst>
                    <a:ext uri="{9D8B030D-6E8A-4147-A177-3AD203B41FA5}">
                      <a16:colId xmlns:a16="http://schemas.microsoft.com/office/drawing/2014/main" val="49458718"/>
                    </a:ext>
                  </a:extLst>
                </a:gridCol>
              </a:tblGrid>
              <a:tr h="109214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08088"/>
                  </a:ext>
                </a:extLst>
              </a:tr>
              <a:tr h="1092142">
                <a:tc>
                  <a:txBody>
                    <a:bodyPr/>
                    <a:lstStyle/>
                    <a:p>
                      <a:r>
                        <a:rPr lang="en-US" dirty="0"/>
                        <a:t>Linked or 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 sheet is a separate file with .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 file extension.  You can use this to style all site pages.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6807"/>
                  </a:ext>
                </a:extLst>
              </a:tr>
              <a:tr h="1092142">
                <a:tc>
                  <a:txBody>
                    <a:bodyPr/>
                    <a:lstStyle/>
                    <a:p>
                      <a:r>
                        <a:rPr lang="en-US" dirty="0"/>
                        <a:t>Embedded or Internal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are at the top of your .html file inside the head tag.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89349"/>
                  </a:ext>
                </a:extLst>
              </a:tr>
              <a:tr h="1092142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are in attributes on your elements inside the body tag.  This is frowned upon.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28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A19476A-433A-410F-B4F6-18454264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96" y="3231640"/>
            <a:ext cx="4404614" cy="850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D15DED-E0BB-4D28-A9C2-26B226933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96" y="4284574"/>
            <a:ext cx="2926534" cy="9716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27D76B-6304-4E79-9844-8A534534F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196" y="5458815"/>
            <a:ext cx="4572506" cy="4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8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6A5A4-A650-47C1-8877-09771B41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6E6EC-7107-4173-A546-E20A8E3CB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91738-FE65-402B-9DEA-699FCAAC0F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Have predefined meanings or real-world equivalents. They are not appropriate for web pages.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51F131-7174-462A-B844-176B209E0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Relative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516014-C21F-418A-9DB4-CB3BA5CABA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Relative units are based on the size of something else, such as the default text size.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960E11-12F8-4BE8-8437-6AD786F0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46" y="3782893"/>
            <a:ext cx="4587987" cy="24655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E522E-5FCD-4822-8C86-3A7492B1FD95}"/>
              </a:ext>
            </a:extLst>
          </p:cNvPr>
          <p:cNvCxnSpPr/>
          <p:nvPr/>
        </p:nvCxnSpPr>
        <p:spPr>
          <a:xfrm>
            <a:off x="1410346" y="3859078"/>
            <a:ext cx="4184542" cy="22435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BE6711-167E-4CA8-BBBA-7C0519C53DF4}"/>
              </a:ext>
            </a:extLst>
          </p:cNvPr>
          <p:cNvCxnSpPr/>
          <p:nvPr/>
        </p:nvCxnSpPr>
        <p:spPr>
          <a:xfrm flipV="1">
            <a:off x="1363851" y="3782893"/>
            <a:ext cx="3766088" cy="23197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1C41C9D-9CCC-4299-992D-5003F2F2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939" y="3782893"/>
            <a:ext cx="2790502" cy="26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5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Notes</a:t>
            </a:r>
          </a:p>
          <a:p>
            <a:r>
              <a:rPr lang="en-US" dirty="0"/>
              <a:t>Wireframes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9FEE0A-8C4A-42A7-A42E-B57C47CC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54020E-A353-48C0-9AE3-93B2747C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53" y="2139722"/>
            <a:ext cx="7821760" cy="3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5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3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F65C8-49F9-4A3A-ADF4-475B3964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C05A1-2065-4D75-82D7-D2ADB087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 Face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497163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F65C8-49F9-4A3A-ADF4-475B3964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C05A1-2065-4D75-82D7-D2ADB087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0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F65C8-49F9-4A3A-ADF4-475B3964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C05A1-2065-4D75-82D7-D2ADB087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6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0231" y="219808"/>
            <a:ext cx="4767385" cy="881321"/>
          </a:xfrm>
          <a:prstGeom prst="rect">
            <a:avLst/>
          </a:prstGeom>
        </p:spPr>
        <p:txBody>
          <a:bodyPr vert="horz" wrap="square" lIns="0" tIns="9769" rIns="0" bIns="0" rtlCol="0">
            <a:spAutoFit/>
          </a:bodyPr>
          <a:lstStyle/>
          <a:p>
            <a:pPr marR="3908" algn="r">
              <a:spcBef>
                <a:spcPts val="77"/>
              </a:spcBef>
            </a:pPr>
            <a:r>
              <a:rPr sz="615" spc="23" dirty="0">
                <a:solidFill>
                  <a:srgbClr val="57585B"/>
                </a:solidFill>
                <a:latin typeface="Calibri"/>
                <a:cs typeface="Calibri"/>
              </a:rPr>
              <a:t>CSS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12" dirty="0">
                <a:solidFill>
                  <a:srgbClr val="57585B"/>
                </a:solidFill>
                <a:latin typeface="Calibri"/>
                <a:cs typeface="Calibri"/>
              </a:rPr>
              <a:t>Review: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4" dirty="0">
                <a:solidFill>
                  <a:srgbClr val="57585B"/>
                </a:solidFill>
                <a:latin typeface="Calibri"/>
                <a:cs typeface="Calibri"/>
              </a:rPr>
              <a:t>Font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4" dirty="0">
                <a:solidFill>
                  <a:srgbClr val="57585B"/>
                </a:solidFill>
                <a:latin typeface="Calibri"/>
                <a:cs typeface="Calibri"/>
              </a:rPr>
              <a:t>and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19" dirty="0">
                <a:solidFill>
                  <a:srgbClr val="57585B"/>
                </a:solidFill>
                <a:latin typeface="Calibri"/>
                <a:cs typeface="Calibri"/>
              </a:rPr>
              <a:t>Text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4" dirty="0">
                <a:solidFill>
                  <a:srgbClr val="57585B"/>
                </a:solidFill>
                <a:latin typeface="Calibri"/>
                <a:cs typeface="Calibri"/>
              </a:rPr>
              <a:t>Properties</a:t>
            </a:r>
            <a:endParaRPr sz="615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769">
              <a:latin typeface="Calibri"/>
              <a:cs typeface="Calibri"/>
            </a:endParaRPr>
          </a:p>
          <a:p>
            <a:pPr marL="9769" marR="2507172">
              <a:lnSpc>
                <a:spcPts val="1231"/>
              </a:lnSpc>
              <a:spcBef>
                <a:spcPts val="4"/>
              </a:spcBef>
            </a:pPr>
            <a:r>
              <a:rPr sz="1077" spc="277" dirty="0">
                <a:solidFill>
                  <a:srgbClr val="009AC7"/>
                </a:solidFill>
                <a:latin typeface="Calibri"/>
                <a:cs typeface="Calibri"/>
              </a:rPr>
              <a:t>CSS</a:t>
            </a:r>
            <a:r>
              <a:rPr sz="1077" spc="92" dirty="0">
                <a:solidFill>
                  <a:srgbClr val="009AC7"/>
                </a:solidFill>
                <a:latin typeface="Calibri"/>
                <a:cs typeface="Calibri"/>
              </a:rPr>
              <a:t> </a:t>
            </a:r>
            <a:r>
              <a:rPr sz="1077" spc="162" dirty="0">
                <a:solidFill>
                  <a:srgbClr val="009AC7"/>
                </a:solidFill>
                <a:latin typeface="Calibri"/>
                <a:cs typeface="Calibri"/>
              </a:rPr>
              <a:t>REVIEW:</a:t>
            </a:r>
            <a:r>
              <a:rPr sz="1077" spc="96" dirty="0">
                <a:solidFill>
                  <a:srgbClr val="009AC7"/>
                </a:solidFill>
                <a:latin typeface="Calibri"/>
                <a:cs typeface="Calibri"/>
              </a:rPr>
              <a:t> </a:t>
            </a:r>
            <a:r>
              <a:rPr sz="1077" spc="208" dirty="0">
                <a:solidFill>
                  <a:srgbClr val="009AC7"/>
                </a:solidFill>
                <a:latin typeface="Calibri"/>
                <a:cs typeface="Calibri"/>
              </a:rPr>
              <a:t>FONT</a:t>
            </a:r>
            <a:r>
              <a:rPr sz="1077" spc="96" dirty="0">
                <a:solidFill>
                  <a:srgbClr val="009AC7"/>
                </a:solidFill>
                <a:latin typeface="Calibri"/>
                <a:cs typeface="Calibri"/>
              </a:rPr>
              <a:t> </a:t>
            </a:r>
            <a:r>
              <a:rPr sz="1077" spc="200" dirty="0">
                <a:solidFill>
                  <a:srgbClr val="009AC7"/>
                </a:solidFill>
                <a:latin typeface="Calibri"/>
                <a:cs typeface="Calibri"/>
              </a:rPr>
              <a:t>AND</a:t>
            </a:r>
            <a:r>
              <a:rPr sz="1077" spc="96" dirty="0">
                <a:solidFill>
                  <a:srgbClr val="009AC7"/>
                </a:solidFill>
                <a:latin typeface="Calibri"/>
                <a:cs typeface="Calibri"/>
              </a:rPr>
              <a:t> </a:t>
            </a:r>
            <a:r>
              <a:rPr sz="1077" spc="235" dirty="0">
                <a:solidFill>
                  <a:srgbClr val="009AC7"/>
                </a:solidFill>
                <a:latin typeface="Calibri"/>
                <a:cs typeface="Calibri"/>
              </a:rPr>
              <a:t>TEXT </a:t>
            </a:r>
            <a:r>
              <a:rPr sz="1077" spc="-231" dirty="0">
                <a:solidFill>
                  <a:srgbClr val="009AC7"/>
                </a:solidFill>
                <a:latin typeface="Calibri"/>
                <a:cs typeface="Calibri"/>
              </a:rPr>
              <a:t> </a:t>
            </a:r>
            <a:r>
              <a:rPr sz="1077" spc="215" dirty="0">
                <a:solidFill>
                  <a:srgbClr val="009AC7"/>
                </a:solidFill>
                <a:latin typeface="Calibri"/>
                <a:cs typeface="Calibri"/>
              </a:rPr>
              <a:t>PROPERTIES</a:t>
            </a:r>
            <a:endParaRPr sz="1077">
              <a:latin typeface="Calibri"/>
              <a:cs typeface="Calibri"/>
            </a:endParaRPr>
          </a:p>
          <a:p>
            <a:pPr marL="9769" marR="1615766">
              <a:lnSpc>
                <a:spcPct val="108300"/>
              </a:lnSpc>
              <a:spcBef>
                <a:spcPts val="831"/>
              </a:spcBef>
            </a:pPr>
            <a:r>
              <a:rPr sz="769" spc="-46" dirty="0">
                <a:latin typeface="Bookman Old Style"/>
                <a:cs typeface="Bookman Old Style"/>
              </a:rPr>
              <a:t>In</a:t>
            </a:r>
            <a:r>
              <a:rPr sz="769" spc="-27" dirty="0">
                <a:latin typeface="Bookman Old Style"/>
                <a:cs typeface="Bookman Old Style"/>
              </a:rPr>
              <a:t> </a:t>
            </a:r>
            <a:r>
              <a:rPr sz="769" spc="-62" dirty="0">
                <a:latin typeface="Bookman Old Style"/>
                <a:cs typeface="Bookman Old Style"/>
              </a:rPr>
              <a:t>this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77" dirty="0">
                <a:latin typeface="Bookman Old Style"/>
                <a:cs typeface="Bookman Old Style"/>
              </a:rPr>
              <a:t>chapter,</a:t>
            </a:r>
            <a:r>
              <a:rPr sz="769" spc="-62" dirty="0">
                <a:latin typeface="Bookman Old Style"/>
                <a:cs typeface="Bookman Old Style"/>
              </a:rPr>
              <a:t> we</a:t>
            </a:r>
            <a:r>
              <a:rPr sz="769" spc="-27" dirty="0">
                <a:latin typeface="Bookman Old Style"/>
                <a:cs typeface="Bookman Old Style"/>
              </a:rPr>
              <a:t> </a:t>
            </a:r>
            <a:r>
              <a:rPr sz="769" spc="-62" dirty="0">
                <a:latin typeface="Bookman Old Style"/>
                <a:cs typeface="Bookman Old Style"/>
              </a:rPr>
              <a:t>covered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65" dirty="0">
                <a:latin typeface="Bookman Old Style"/>
                <a:cs typeface="Bookman Old Style"/>
              </a:rPr>
              <a:t>the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58" dirty="0">
                <a:latin typeface="Bookman Old Style"/>
                <a:cs typeface="Bookman Old Style"/>
              </a:rPr>
              <a:t>properties</a:t>
            </a:r>
            <a:r>
              <a:rPr sz="769" spc="-27" dirty="0">
                <a:latin typeface="Bookman Old Style"/>
                <a:cs typeface="Bookman Old Style"/>
              </a:rPr>
              <a:t> </a:t>
            </a:r>
            <a:r>
              <a:rPr sz="769" spc="-77" dirty="0">
                <a:latin typeface="Bookman Old Style"/>
                <a:cs typeface="Bookman Old Style"/>
              </a:rPr>
              <a:t>used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42" dirty="0">
                <a:latin typeface="Bookman Old Style"/>
                <a:cs typeface="Bookman Old Style"/>
              </a:rPr>
              <a:t>to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54" dirty="0">
                <a:latin typeface="Bookman Old Style"/>
                <a:cs typeface="Bookman Old Style"/>
              </a:rPr>
              <a:t>format</a:t>
            </a:r>
            <a:r>
              <a:rPr sz="769" spc="-27" dirty="0">
                <a:latin typeface="Bookman Old Style"/>
                <a:cs typeface="Bookman Old Style"/>
              </a:rPr>
              <a:t> </a:t>
            </a:r>
            <a:r>
              <a:rPr sz="769" spc="-54" dirty="0">
                <a:latin typeface="Bookman Old Style"/>
                <a:cs typeface="Bookman Old Style"/>
              </a:rPr>
              <a:t>text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65" dirty="0">
                <a:latin typeface="Bookman Old Style"/>
                <a:cs typeface="Bookman Old Style"/>
              </a:rPr>
              <a:t>elements.</a:t>
            </a:r>
            <a:r>
              <a:rPr sz="769" spc="-62" dirty="0">
                <a:latin typeface="Bookman Old Style"/>
                <a:cs typeface="Bookman Old Style"/>
              </a:rPr>
              <a:t> </a:t>
            </a:r>
            <a:r>
              <a:rPr sz="769" spc="-54" dirty="0">
                <a:latin typeface="Bookman Old Style"/>
                <a:cs typeface="Bookman Old Style"/>
              </a:rPr>
              <a:t>Here </a:t>
            </a:r>
            <a:r>
              <a:rPr sz="769" spc="-235" dirty="0">
                <a:latin typeface="Bookman Old Style"/>
                <a:cs typeface="Bookman Old Style"/>
              </a:rPr>
              <a:t> </a:t>
            </a:r>
            <a:r>
              <a:rPr sz="769" spc="-15" dirty="0">
                <a:latin typeface="Bookman Old Style"/>
                <a:cs typeface="Bookman Old Style"/>
              </a:rPr>
              <a:t>i</a:t>
            </a:r>
            <a:r>
              <a:rPr sz="769" spc="-100" dirty="0">
                <a:latin typeface="Bookman Old Style"/>
                <a:cs typeface="Bookman Old Style"/>
              </a:rPr>
              <a:t>s</a:t>
            </a:r>
            <a:r>
              <a:rPr sz="769" spc="-38" dirty="0">
                <a:latin typeface="Bookman Old Style"/>
                <a:cs typeface="Bookman Old Style"/>
              </a:rPr>
              <a:t> </a:t>
            </a:r>
            <a:r>
              <a:rPr sz="769" spc="-85" dirty="0">
                <a:latin typeface="Bookman Old Style"/>
                <a:cs typeface="Bookman Old Style"/>
              </a:rPr>
              <a:t>a</a:t>
            </a:r>
            <a:r>
              <a:rPr sz="769" spc="-38" dirty="0">
                <a:latin typeface="Bookman Old Style"/>
                <a:cs typeface="Bookman Old Style"/>
              </a:rPr>
              <a:t> </a:t>
            </a:r>
            <a:r>
              <a:rPr sz="769" spc="-85" dirty="0">
                <a:latin typeface="Bookman Old Style"/>
                <a:cs typeface="Bookman Old Style"/>
              </a:rPr>
              <a:t>s</a:t>
            </a:r>
            <a:r>
              <a:rPr sz="769" spc="-96" dirty="0">
                <a:latin typeface="Bookman Old Style"/>
                <a:cs typeface="Bookman Old Style"/>
              </a:rPr>
              <a:t>u</a:t>
            </a:r>
            <a:r>
              <a:rPr sz="769" spc="-69" dirty="0">
                <a:latin typeface="Bookman Old Style"/>
                <a:cs typeface="Bookman Old Style"/>
              </a:rPr>
              <a:t>m</a:t>
            </a:r>
            <a:r>
              <a:rPr sz="769" spc="-100" dirty="0">
                <a:latin typeface="Bookman Old Style"/>
                <a:cs typeface="Bookman Old Style"/>
              </a:rPr>
              <a:t>m</a:t>
            </a:r>
            <a:r>
              <a:rPr sz="769" spc="-73" dirty="0">
                <a:latin typeface="Bookman Old Style"/>
                <a:cs typeface="Bookman Old Style"/>
              </a:rPr>
              <a:t>a</a:t>
            </a:r>
            <a:r>
              <a:rPr sz="769" spc="-19" dirty="0">
                <a:latin typeface="Bookman Old Style"/>
                <a:cs typeface="Bookman Old Style"/>
              </a:rPr>
              <a:t>r</a:t>
            </a:r>
            <a:r>
              <a:rPr sz="769" spc="-50" dirty="0">
                <a:latin typeface="Bookman Old Style"/>
                <a:cs typeface="Bookman Old Style"/>
              </a:rPr>
              <a:t>y</a:t>
            </a:r>
            <a:r>
              <a:rPr sz="769" spc="-38" dirty="0">
                <a:latin typeface="Bookman Old Style"/>
                <a:cs typeface="Bookman Old Style"/>
              </a:rPr>
              <a:t> </a:t>
            </a:r>
            <a:r>
              <a:rPr sz="769" spc="-23" dirty="0">
                <a:latin typeface="Bookman Old Style"/>
                <a:cs typeface="Bookman Old Style"/>
              </a:rPr>
              <a:t>i</a:t>
            </a:r>
            <a:r>
              <a:rPr sz="769" spc="-69" dirty="0">
                <a:latin typeface="Bookman Old Style"/>
                <a:cs typeface="Bookman Old Style"/>
              </a:rPr>
              <a:t>n</a:t>
            </a:r>
            <a:r>
              <a:rPr sz="769" spc="-38" dirty="0">
                <a:latin typeface="Bookman Old Style"/>
                <a:cs typeface="Bookman Old Style"/>
              </a:rPr>
              <a:t> </a:t>
            </a:r>
            <a:r>
              <a:rPr sz="769" spc="-46" dirty="0">
                <a:latin typeface="Bookman Old Style"/>
                <a:cs typeface="Bookman Old Style"/>
              </a:rPr>
              <a:t>al</a:t>
            </a:r>
            <a:r>
              <a:rPr sz="769" spc="-77" dirty="0">
                <a:latin typeface="Bookman Old Style"/>
                <a:cs typeface="Bookman Old Style"/>
              </a:rPr>
              <a:t>p</a:t>
            </a:r>
            <a:r>
              <a:rPr sz="769" spc="-69" dirty="0">
                <a:latin typeface="Bookman Old Style"/>
                <a:cs typeface="Bookman Old Style"/>
              </a:rPr>
              <a:t>habe</a:t>
            </a:r>
            <a:r>
              <a:rPr sz="769" spc="-65" dirty="0">
                <a:latin typeface="Bookman Old Style"/>
                <a:cs typeface="Bookman Old Style"/>
              </a:rPr>
              <a:t>t</a:t>
            </a:r>
            <a:r>
              <a:rPr sz="769" spc="-31" dirty="0">
                <a:latin typeface="Bookman Old Style"/>
                <a:cs typeface="Bookman Old Style"/>
              </a:rPr>
              <a:t>i</a:t>
            </a:r>
            <a:r>
              <a:rPr sz="769" spc="-65" dirty="0">
                <a:latin typeface="Bookman Old Style"/>
                <a:cs typeface="Bookman Old Style"/>
              </a:rPr>
              <a:t>c</a:t>
            </a:r>
            <a:r>
              <a:rPr sz="769" spc="-54" dirty="0">
                <a:latin typeface="Bookman Old Style"/>
                <a:cs typeface="Bookman Old Style"/>
              </a:rPr>
              <a:t>al</a:t>
            </a:r>
            <a:r>
              <a:rPr sz="769" spc="-38" dirty="0">
                <a:latin typeface="Bookman Old Style"/>
                <a:cs typeface="Bookman Old Style"/>
              </a:rPr>
              <a:t> </a:t>
            </a:r>
            <a:r>
              <a:rPr sz="769" spc="-27" dirty="0">
                <a:latin typeface="Bookman Old Style"/>
                <a:cs typeface="Bookman Old Style"/>
              </a:rPr>
              <a:t>o</a:t>
            </a:r>
            <a:r>
              <a:rPr sz="769" spc="-54" dirty="0">
                <a:latin typeface="Bookman Old Style"/>
                <a:cs typeface="Bookman Old Style"/>
              </a:rPr>
              <a:t>rd</a:t>
            </a:r>
            <a:r>
              <a:rPr sz="769" spc="-65" dirty="0">
                <a:latin typeface="Bookman Old Style"/>
                <a:cs typeface="Bookman Old Style"/>
              </a:rPr>
              <a:t>e</a:t>
            </a:r>
            <a:r>
              <a:rPr sz="769" spc="-135" dirty="0">
                <a:latin typeface="Bookman Old Style"/>
                <a:cs typeface="Bookman Old Style"/>
              </a:rPr>
              <a:t>r</a:t>
            </a:r>
            <a:r>
              <a:rPr sz="769" spc="-31" dirty="0">
                <a:latin typeface="Bookman Old Style"/>
                <a:cs typeface="Bookman Old Style"/>
              </a:rPr>
              <a:t>.</a:t>
            </a:r>
            <a:endParaRPr sz="769">
              <a:latin typeface="Bookman Old Style"/>
              <a:cs typeface="Bookman Old Styl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08779" y="1275860"/>
          <a:ext cx="3135923" cy="5135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9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b="1" spc="20" dirty="0">
                          <a:latin typeface="Calibri"/>
                          <a:cs typeface="Calibri"/>
                        </a:rPr>
                        <a:t>Property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7096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b="1" spc="15" dirty="0">
                          <a:latin typeface="Calibri"/>
                          <a:cs typeface="Calibri"/>
                        </a:rPr>
                        <a:t>Description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7096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4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color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61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65100">
                        <a:lnSpc>
                          <a:spcPct val="101899"/>
                        </a:lnSpc>
                        <a:spcBef>
                          <a:spcPts val="30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foreground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color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(text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and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borders)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for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element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930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direction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04775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Indicates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text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reads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left-to-right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right- </a:t>
                      </a:r>
                      <a:r>
                        <a:rPr sz="700" b="0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to-left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4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 shorthand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property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combines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font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properties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font-family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ype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3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ic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mi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ly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font-feature-settings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Allows </a:t>
                      </a:r>
                      <a:r>
                        <a:rPr sz="700" b="0" spc="-110" dirty="0">
                          <a:latin typeface="Bookman Old Style"/>
                          <a:cs typeface="Bookman Old Style"/>
                        </a:rPr>
                        <a:t>access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lesser-used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OpenType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features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font-kerning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352425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Controls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how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browsers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implement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kerning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data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(s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ac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rs)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font-language-override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Controls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5" dirty="0">
                          <a:latin typeface="Bookman Old Style"/>
                          <a:cs typeface="Bookman Old Style"/>
                        </a:rPr>
                        <a:t>use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language-specific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glyphs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font-size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z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font-size-adjust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69850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x-height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fallback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font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with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speci- </a:t>
                      </a:r>
                      <a:r>
                        <a:rPr sz="700" b="0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font-stretch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condensed,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normal,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extended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font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4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font-style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ic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ob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iq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font-synthesis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265430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Controls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browser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may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simulate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bold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or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ic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sma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l-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font-variant-alternates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Sel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ec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al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na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rsions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ac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gly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font-variant-caps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516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443865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small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caps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and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similar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alternates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when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available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font-variant-east-asian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297180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alternate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glyphs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Chinese,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14" dirty="0">
                          <a:latin typeface="Bookman Old Style"/>
                          <a:cs typeface="Bookman Old Style"/>
                        </a:rPr>
                        <a:t>Japanese,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and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Korean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font-variant-ligatures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ligatures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for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certain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letter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pairs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when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available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74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font-variant-numeric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516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Sel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ec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al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na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um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gly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font-variant-position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Sel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ec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3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3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ac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gly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74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font-weight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516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bol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hanging-punctuation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20014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Indicates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punctuation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may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hang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outside </a:t>
                      </a:r>
                      <a:r>
                        <a:rPr sz="700" b="0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x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hyphens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Con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hena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74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letter-spacing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Ins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4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let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line-break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3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3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20" dirty="0">
                          <a:latin typeface="Bookman Old Style"/>
                          <a:cs typeface="Bookman Old Style"/>
                        </a:rPr>
                        <a:t>k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ng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line-height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97790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Indicates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distance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between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baselines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neighbor-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ng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810000" y="6485033"/>
            <a:ext cx="4747846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3175">
            <a:solidFill>
              <a:srgbClr val="57585B"/>
            </a:solidFill>
          </a:ln>
        </p:spPr>
        <p:txBody>
          <a:bodyPr wrap="square" lIns="0" tIns="0" rIns="0" bIns="0" rtlCol="0"/>
          <a:lstStyle/>
          <a:p>
            <a:endParaRPr sz="1385"/>
          </a:p>
        </p:txBody>
      </p:sp>
      <p:sp>
        <p:nvSpPr>
          <p:cNvPr id="5" name="object 5"/>
          <p:cNvSpPr txBox="1"/>
          <p:nvPr/>
        </p:nvSpPr>
        <p:spPr>
          <a:xfrm>
            <a:off x="7606455" y="6484292"/>
            <a:ext cx="961292" cy="128230"/>
          </a:xfrm>
          <a:prstGeom prst="rect">
            <a:avLst/>
          </a:prstGeom>
        </p:spPr>
        <p:txBody>
          <a:bodyPr vert="horz" wrap="square" lIns="0" tIns="9769" rIns="0" bIns="0" rtlCol="0">
            <a:spAutoFit/>
          </a:bodyPr>
          <a:lstStyle/>
          <a:p>
            <a:pPr marL="9769">
              <a:spcBef>
                <a:spcPts val="77"/>
              </a:spcBef>
            </a:pPr>
            <a:r>
              <a:rPr sz="692" spc="-8" dirty="0">
                <a:latin typeface="Calibri"/>
                <a:cs typeface="Calibri"/>
              </a:rPr>
              <a:t>12.</a:t>
            </a:r>
            <a:r>
              <a:rPr sz="692" spc="-19" dirty="0">
                <a:latin typeface="Calibri"/>
                <a:cs typeface="Calibri"/>
              </a:rPr>
              <a:t> </a:t>
            </a:r>
            <a:r>
              <a:rPr sz="692" spc="8" dirty="0">
                <a:latin typeface="Calibri"/>
                <a:cs typeface="Calibri"/>
              </a:rPr>
              <a:t>Formatting</a:t>
            </a:r>
            <a:r>
              <a:rPr sz="692" spc="-15" dirty="0">
                <a:latin typeface="Calibri"/>
                <a:cs typeface="Calibri"/>
              </a:rPr>
              <a:t> </a:t>
            </a:r>
            <a:r>
              <a:rPr sz="692" spc="-8" dirty="0">
                <a:latin typeface="Calibri"/>
                <a:cs typeface="Calibri"/>
              </a:rPr>
              <a:t>Text</a:t>
            </a:r>
            <a:r>
              <a:rPr sz="692" spc="27" dirty="0">
                <a:latin typeface="Calibri"/>
                <a:cs typeface="Calibri"/>
              </a:rPr>
              <a:t> </a:t>
            </a:r>
            <a:r>
              <a:rPr sz="769" b="1" spc="4" dirty="0">
                <a:latin typeface="Calibri"/>
                <a:cs typeface="Calibri"/>
              </a:rPr>
              <a:t>301</a:t>
            </a:r>
            <a:endParaRPr sz="769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28278" y="0"/>
            <a:ext cx="81573" cy="703385"/>
          </a:xfrm>
          <a:custGeom>
            <a:avLst/>
            <a:gdLst/>
            <a:ahLst/>
            <a:cxnLst/>
            <a:rect l="l" t="t" r="r" b="b"/>
            <a:pathLst>
              <a:path w="106045" h="914400">
                <a:moveTo>
                  <a:pt x="0" y="914400"/>
                </a:moveTo>
                <a:lnTo>
                  <a:pt x="105638" y="914400"/>
                </a:lnTo>
                <a:lnTo>
                  <a:pt x="10563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3D70B7"/>
          </a:solidFill>
        </p:spPr>
        <p:txBody>
          <a:bodyPr wrap="square" lIns="0" tIns="0" rIns="0" bIns="0" rtlCol="0"/>
          <a:lstStyle/>
          <a:p>
            <a:endParaRPr sz="138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88430"/>
              </p:ext>
            </p:extLst>
          </p:nvPr>
        </p:nvGraphicFramePr>
        <p:xfrm>
          <a:off x="3507129" y="468923"/>
          <a:ext cx="4873649" cy="5908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30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b="1" spc="20" dirty="0">
                          <a:latin typeface="Calibri"/>
                          <a:cs typeface="Calibri"/>
                        </a:rPr>
                        <a:t>Property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7096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b="1" spc="15" dirty="0">
                          <a:latin typeface="Calibri"/>
                          <a:cs typeface="Calibri"/>
                        </a:rPr>
                        <a:t>Description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7096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list-style-image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61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us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k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list-style-position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Puts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list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marker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inside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outside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content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area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list-style-type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Sel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ec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k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ype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ems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9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overflow-wrap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39700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browser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can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break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lines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within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rds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3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tab-size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leng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ab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ac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text-align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Indicates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horizontal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alignment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text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text-align-last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how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last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line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justified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text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is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aligned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text-decoration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underlines,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overlines,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and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lines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through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09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text-indent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64135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amount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indentation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first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line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in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blo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k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79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text-justify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Deno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di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3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us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text-shadow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dds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sh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nd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79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text-transform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han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ge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za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ion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when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di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unicode-bidi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Works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with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Unicode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bidirectional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algorithms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709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vertical-align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55244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Adjusts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vertical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position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inline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elements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relative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ase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ne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white-space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how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whitespace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source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is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displayed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word-break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break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lines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within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words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word-spacing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Ins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4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rds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614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word-wrap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26364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Indicates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browser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can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break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lines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within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rds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3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(same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dirty="0">
                          <a:latin typeface="SimSun"/>
                          <a:cs typeface="SimSun"/>
                        </a:rPr>
                        <a:t>overflow-wrap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)</a:t>
                      </a:r>
                      <a:endParaRPr sz="7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14420" y="6492951"/>
            <a:ext cx="1296865" cy="118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69"/>
            <a:r>
              <a:rPr sz="769" b="1" spc="4" dirty="0">
                <a:latin typeface="Calibri"/>
                <a:cs typeface="Calibri"/>
              </a:rPr>
              <a:t>302</a:t>
            </a:r>
            <a:r>
              <a:rPr sz="769" b="1" spc="31" dirty="0">
                <a:latin typeface="Calibri"/>
                <a:cs typeface="Calibri"/>
              </a:rPr>
              <a:t> </a:t>
            </a:r>
            <a:r>
              <a:rPr sz="692" spc="4" dirty="0">
                <a:latin typeface="Calibri"/>
                <a:cs typeface="Calibri"/>
              </a:rPr>
              <a:t>Part</a:t>
            </a:r>
            <a:r>
              <a:rPr sz="692" spc="-12" dirty="0">
                <a:latin typeface="Calibri"/>
                <a:cs typeface="Calibri"/>
              </a:rPr>
              <a:t> </a:t>
            </a:r>
            <a:r>
              <a:rPr sz="692" spc="4" dirty="0">
                <a:latin typeface="Calibri"/>
                <a:cs typeface="Calibri"/>
              </a:rPr>
              <a:t>III.</a:t>
            </a:r>
            <a:r>
              <a:rPr sz="692" spc="-8" dirty="0">
                <a:latin typeface="Calibri"/>
                <a:cs typeface="Calibri"/>
              </a:rPr>
              <a:t> </a:t>
            </a:r>
            <a:r>
              <a:rPr sz="692" spc="31" dirty="0">
                <a:latin typeface="Calibri"/>
                <a:cs typeface="Calibri"/>
              </a:rPr>
              <a:t>CSS</a:t>
            </a:r>
            <a:r>
              <a:rPr sz="692" spc="-8" dirty="0">
                <a:latin typeface="Calibri"/>
                <a:cs typeface="Calibri"/>
              </a:rPr>
              <a:t> </a:t>
            </a:r>
            <a:r>
              <a:rPr sz="692" spc="-4" dirty="0">
                <a:latin typeface="Calibri"/>
                <a:cs typeface="Calibri"/>
              </a:rPr>
              <a:t>for</a:t>
            </a:r>
            <a:r>
              <a:rPr sz="692" spc="-12" dirty="0">
                <a:latin typeface="Calibri"/>
                <a:cs typeface="Calibri"/>
              </a:rPr>
              <a:t> </a:t>
            </a:r>
            <a:r>
              <a:rPr sz="692" spc="4" dirty="0">
                <a:latin typeface="Calibri"/>
                <a:cs typeface="Calibri"/>
              </a:rPr>
              <a:t>Presentation</a:t>
            </a:r>
            <a:endParaRPr sz="692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4385" y="219808"/>
            <a:ext cx="1190869" cy="104506"/>
          </a:xfrm>
          <a:prstGeom prst="rect">
            <a:avLst/>
          </a:prstGeom>
        </p:spPr>
        <p:txBody>
          <a:bodyPr vert="horz" wrap="square" lIns="0" tIns="9769" rIns="0" bIns="0" rtlCol="0">
            <a:spAutoFit/>
          </a:bodyPr>
          <a:lstStyle/>
          <a:p>
            <a:pPr marL="9769">
              <a:spcBef>
                <a:spcPts val="77"/>
              </a:spcBef>
            </a:pPr>
            <a:r>
              <a:rPr sz="615" spc="23" dirty="0">
                <a:solidFill>
                  <a:srgbClr val="57585B"/>
                </a:solidFill>
                <a:latin typeface="Calibri"/>
                <a:cs typeface="Calibri"/>
              </a:rPr>
              <a:t>CSS</a:t>
            </a:r>
            <a:r>
              <a:rPr sz="615" spc="-12" dirty="0">
                <a:solidFill>
                  <a:srgbClr val="57585B"/>
                </a:solidFill>
                <a:latin typeface="Calibri"/>
                <a:cs typeface="Calibri"/>
              </a:rPr>
              <a:t> Review: </a:t>
            </a:r>
            <a:r>
              <a:rPr sz="615" spc="-4" dirty="0">
                <a:solidFill>
                  <a:srgbClr val="57585B"/>
                </a:solidFill>
                <a:latin typeface="Calibri"/>
                <a:cs typeface="Calibri"/>
              </a:rPr>
              <a:t>Font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4" dirty="0">
                <a:solidFill>
                  <a:srgbClr val="57585B"/>
                </a:solidFill>
                <a:latin typeface="Calibri"/>
                <a:cs typeface="Calibri"/>
              </a:rPr>
              <a:t>and</a:t>
            </a:r>
            <a:r>
              <a:rPr sz="615" spc="-12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19" dirty="0">
                <a:solidFill>
                  <a:srgbClr val="57585B"/>
                </a:solidFill>
                <a:latin typeface="Calibri"/>
                <a:cs typeface="Calibri"/>
              </a:rPr>
              <a:t>Text</a:t>
            </a:r>
            <a:r>
              <a:rPr sz="615" spc="-12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4" dirty="0">
                <a:solidFill>
                  <a:srgbClr val="57585B"/>
                </a:solidFill>
                <a:latin typeface="Calibri"/>
                <a:cs typeface="Calibri"/>
              </a:rPr>
              <a:t>Properties</a:t>
            </a:r>
            <a:endParaRPr sz="615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4159" y="6485033"/>
            <a:ext cx="4747846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3175">
            <a:solidFill>
              <a:srgbClr val="57585B"/>
            </a:solidFill>
          </a:ln>
        </p:spPr>
        <p:txBody>
          <a:bodyPr wrap="square" lIns="0" tIns="0" rIns="0" bIns="0" rtlCol="0"/>
          <a:lstStyle/>
          <a:p>
            <a:endParaRPr sz="1385"/>
          </a:p>
        </p:txBody>
      </p:sp>
      <p:sp>
        <p:nvSpPr>
          <p:cNvPr id="6" name="object 6"/>
          <p:cNvSpPr/>
          <p:nvPr/>
        </p:nvSpPr>
        <p:spPr>
          <a:xfrm>
            <a:off x="3282462" y="0"/>
            <a:ext cx="87923" cy="703385"/>
          </a:xfrm>
          <a:custGeom>
            <a:avLst/>
            <a:gdLst/>
            <a:ahLst/>
            <a:cxnLst/>
            <a:rect l="l" t="t" r="r" b="b"/>
            <a:pathLst>
              <a:path w="114300" h="914400">
                <a:moveTo>
                  <a:pt x="0" y="914400"/>
                </a:moveTo>
                <a:lnTo>
                  <a:pt x="114300" y="914400"/>
                </a:lnTo>
                <a:lnTo>
                  <a:pt x="1143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3D70B7"/>
          </a:solidFill>
        </p:spPr>
        <p:txBody>
          <a:bodyPr wrap="square" lIns="0" tIns="0" rIns="0" bIns="0" rtlCol="0"/>
          <a:lstStyle/>
          <a:p>
            <a:endParaRPr sz="138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74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2E4DD-420E-417E-A4AB-56DB2298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Selectors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53335E-B3AB-4EB5-AD7A-318D31B10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596" y="2772042"/>
            <a:ext cx="10830808" cy="15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7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2E4DD-420E-417E-A4AB-56DB2298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0C16-1883-492D-87EF-4F1F962D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5400" dirty="0"/>
              <a:t>p a {color: orange}</a:t>
            </a:r>
          </a:p>
        </p:txBody>
      </p:sp>
    </p:spTree>
    <p:extLst>
      <p:ext uri="{BB962C8B-B14F-4D97-AF65-F5344CB8AC3E}">
        <p14:creationId xmlns:p14="http://schemas.microsoft.com/office/powerpoint/2010/main" val="36402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4C8-89CC-46B4-A95C-47E99064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52B8-C4EC-4AE8-B922-C1D56C04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/>
              <a:t>#</a:t>
            </a:r>
            <a:r>
              <a:rPr lang="en-US" sz="6000" dirty="0" err="1"/>
              <a:t>myheading</a:t>
            </a:r>
            <a:r>
              <a:rPr lang="en-US" sz="6000" dirty="0"/>
              <a:t> {color: pink;}</a:t>
            </a:r>
          </a:p>
        </p:txBody>
      </p:sp>
    </p:spTree>
    <p:extLst>
      <p:ext uri="{BB962C8B-B14F-4D97-AF65-F5344CB8AC3E}">
        <p14:creationId xmlns:p14="http://schemas.microsoft.com/office/powerpoint/2010/main" val="525171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4C8-89CC-46B4-A95C-47E99064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52B8-C4EC-4AE8-B922-C1D56C04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7200" dirty="0"/>
              <a:t>.</a:t>
            </a:r>
            <a:r>
              <a:rPr lang="en-US" sz="7200" dirty="0" err="1"/>
              <a:t>myclass</a:t>
            </a:r>
            <a:r>
              <a:rPr lang="en-US" sz="7200" dirty="0"/>
              <a:t> {color: grey;}</a:t>
            </a:r>
          </a:p>
        </p:txBody>
      </p:sp>
    </p:spTree>
    <p:extLst>
      <p:ext uri="{BB962C8B-B14F-4D97-AF65-F5344CB8AC3E}">
        <p14:creationId xmlns:p14="http://schemas.microsoft.com/office/powerpoint/2010/main" val="2753678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6538-D59E-4196-B970-504AFD36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at a Glance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B5CBB-E509-4EFC-AB43-90E50EBBB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169604"/>
              </p:ext>
            </p:extLst>
          </p:nvPr>
        </p:nvGraphicFramePr>
        <p:xfrm>
          <a:off x="1143000" y="2057399"/>
          <a:ext cx="987552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371">
                  <a:extLst>
                    <a:ext uri="{9D8B030D-6E8A-4147-A177-3AD203B41FA5}">
                      <a16:colId xmlns:a16="http://schemas.microsoft.com/office/drawing/2014/main" val="3705243857"/>
                    </a:ext>
                  </a:extLst>
                </a:gridCol>
                <a:gridCol w="4345497">
                  <a:extLst>
                    <a:ext uri="{9D8B030D-6E8A-4147-A177-3AD203B41FA5}">
                      <a16:colId xmlns:a16="http://schemas.microsoft.com/office/drawing/2014/main" val="67351404"/>
                    </a:ext>
                  </a:extLst>
                </a:gridCol>
                <a:gridCol w="3602652">
                  <a:extLst>
                    <a:ext uri="{9D8B030D-6E8A-4147-A177-3AD203B41FA5}">
                      <a16:colId xmlns:a16="http://schemas.microsoft.com/office/drawing/2014/main" val="1530224581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9675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 class=“</a:t>
                      </a:r>
                      <a:r>
                        <a:rPr lang="en-US" dirty="0" err="1"/>
                        <a:t>myclass</a:t>
                      </a:r>
                      <a:r>
                        <a:rPr lang="en-US" dirty="0"/>
                        <a:t>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myclass</a:t>
                      </a:r>
                      <a:r>
                        <a:rPr lang="en-US" dirty="0"/>
                        <a:t> {color: green;}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7878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 id=“</a:t>
                      </a:r>
                      <a:r>
                        <a:rPr lang="en-US" dirty="0" err="1"/>
                        <a:t>myid</a:t>
                      </a:r>
                      <a:r>
                        <a:rPr lang="en-US" dirty="0"/>
                        <a:t>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#myid {color: green;}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926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/>
                        <a:t>Descendant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=“http://www.syr.edu”&gt;&lt;/a&gt;&lt;/p&gt;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a {color: green;}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591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{color: green;}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44677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/>
                        <a:t>Grouped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p, td, a {color: green}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0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5608C-7936-4072-84E8-1109C33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Folder and Point of No Return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30118-F8D6-436E-808E-64DA8D488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project folder in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Point of No Return Project Milestone 4</a:t>
            </a:r>
          </a:p>
        </p:txBody>
      </p:sp>
    </p:spTree>
    <p:extLst>
      <p:ext uri="{BB962C8B-B14F-4D97-AF65-F5344CB8AC3E}">
        <p14:creationId xmlns:p14="http://schemas.microsoft.com/office/powerpoint/2010/main" val="113613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9406A-10B2-4467-B789-1F247356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wireframe?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9AE8D-DE1B-457C-9EC8-61B71ED0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/>
              <a:t>Allows us to design basic layout of a website without thinking about design.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dirty="0"/>
              <a:t>They help us focus on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0705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56E1-F453-47AC-87B6-0754FF33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wireframes?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3A8B-FCF9-474B-BF13-4C3B498B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Takes focus away from the design, colors, fonts and just talks about location of content on the page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Helps us focus on user experience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Shows the weight of different areas of the website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822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9406A-10B2-4467-B789-1F247356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Wireframe examples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7C2345-0B7E-4A8B-BFE0-C99C20E21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567" y="367023"/>
            <a:ext cx="4164288" cy="61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3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4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4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8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52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4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9406A-10B2-4467-B789-1F247356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Wireframe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FC510-5128-4927-99F7-B68BC78D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641" y="593243"/>
            <a:ext cx="5515547" cy="56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087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830</Words>
  <Application>Microsoft Office PowerPoint</Application>
  <PresentationFormat>Widescreen</PresentationFormat>
  <Paragraphs>181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SimSun</vt:lpstr>
      <vt:lpstr>Bookman Old Style</vt:lpstr>
      <vt:lpstr>Calibri</vt:lpstr>
      <vt:lpstr>Corbel</vt:lpstr>
      <vt:lpstr>Basis</vt:lpstr>
      <vt:lpstr>ist 263</vt:lpstr>
      <vt:lpstr>Agenda</vt:lpstr>
      <vt:lpstr>Project Notes</vt:lpstr>
      <vt:lpstr>Project Folder and Point of No Return</vt:lpstr>
      <vt:lpstr>Wireframes</vt:lpstr>
      <vt:lpstr>What is a wireframe?</vt:lpstr>
      <vt:lpstr>Why do you need wireframes?</vt:lpstr>
      <vt:lpstr>Wireframe examples</vt:lpstr>
      <vt:lpstr>Wireframe examples</vt:lpstr>
      <vt:lpstr>Wireframe Examples</vt:lpstr>
      <vt:lpstr>Wireframe Demo in MockFlo</vt:lpstr>
      <vt:lpstr>What is CSS?</vt:lpstr>
      <vt:lpstr>PowerPoint Presentation</vt:lpstr>
      <vt:lpstr>Preview from Unit 4</vt:lpstr>
      <vt:lpstr>Writing a CSS Rule</vt:lpstr>
      <vt:lpstr>External, embedded or Inline</vt:lpstr>
      <vt:lpstr>Ways to Add CSS</vt:lpstr>
      <vt:lpstr>Units of measure</vt:lpstr>
      <vt:lpstr>Absolute vs Relative</vt:lpstr>
      <vt:lpstr>Inheritance and the DOM</vt:lpstr>
      <vt:lpstr>Document Object Model</vt:lpstr>
      <vt:lpstr>Formatting text</vt:lpstr>
      <vt:lpstr>Fonts</vt:lpstr>
      <vt:lpstr>Text Color</vt:lpstr>
      <vt:lpstr>Text Decoration</vt:lpstr>
      <vt:lpstr>PowerPoint Presentation</vt:lpstr>
      <vt:lpstr>PowerPoint Presentation</vt:lpstr>
      <vt:lpstr>Selectors</vt:lpstr>
      <vt:lpstr>Group Selectors</vt:lpstr>
      <vt:lpstr>Descendant Selectors</vt:lpstr>
      <vt:lpstr>id selectors</vt:lpstr>
      <vt:lpstr>class selectors</vt:lpstr>
      <vt:lpstr>Selectors at a Glance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23</cp:revision>
  <dcterms:created xsi:type="dcterms:W3CDTF">2020-09-20T04:12:23Z</dcterms:created>
  <dcterms:modified xsi:type="dcterms:W3CDTF">2021-10-02T20:51:36Z</dcterms:modified>
</cp:coreProperties>
</file>