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26" r:id="rId4"/>
  </p:sldMasterIdLst>
  <p:notesMasterIdLst>
    <p:notesMasterId r:id="rId10"/>
  </p:notesMasterIdLst>
  <p:handoutMasterIdLst>
    <p:handoutMasterId r:id="rId11"/>
  </p:handoutMasterIdLst>
  <p:sldIdLst>
    <p:sldId id="322" r:id="rId5"/>
    <p:sldId id="363" r:id="rId6"/>
    <p:sldId id="364" r:id="rId7"/>
    <p:sldId id="361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75BAC4-A042-4B36-B15A-DC6B25C00FE3}">
          <p14:sldIdLst>
            <p14:sldId id="322"/>
            <p14:sldId id="363"/>
            <p14:sldId id="364"/>
            <p14:sldId id="361"/>
            <p14:sldId id="293"/>
          </p14:sldIdLst>
        </p14:section>
        <p14:section name="Appendix" id="{24166053-2F1E-42B3-89AC-80958751667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20"/>
    <a:srgbClr val="B6001A"/>
    <a:srgbClr val="D9D9D9"/>
    <a:srgbClr val="B3B3B3"/>
    <a:srgbClr val="737373"/>
    <a:srgbClr val="804D00"/>
    <a:srgbClr val="472E81"/>
    <a:srgbClr val="407030"/>
    <a:srgbClr val="497F37"/>
    <a:srgbClr val="97B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426" autoAdjust="0"/>
  </p:normalViewPr>
  <p:slideViewPr>
    <p:cSldViewPr snapToGrid="0">
      <p:cViewPr>
        <p:scale>
          <a:sx n="10" d="100"/>
          <a:sy n="10" d="100"/>
        </p:scale>
        <p:origin x="2828" y="15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ABFCF9-3774-7D0F-F698-349E11A5BF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873F8-C7BF-630E-B6E1-F7D633C2F9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35486-DB6A-4DA7-BB33-6152A9899871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81D41-0A15-59FF-DD22-0CD059E4BD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06DCD-2996-92C3-17BF-1E720C447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3D98F-2595-4456-8D01-1D297ADC2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8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CD5B5-FDC3-46E1-8B66-F011527640D3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0C092-0666-411F-9CA5-4D1BB547BE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32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Title 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BF4E6DB-61C2-4788-A98D-0433178174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622" y="2952511"/>
            <a:ext cx="11346103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Simple Presentation (Title Slide 1)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7B963CD6-0134-4688-B2BB-BF9B9156E2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3623" y="3538926"/>
            <a:ext cx="11336579" cy="54715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ts val="32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Subtitle if necessary</a:t>
            </a:r>
          </a:p>
        </p:txBody>
      </p:sp>
      <p:sp>
        <p:nvSpPr>
          <p:cNvPr id="15" name="AutoShape 66">
            <a:extLst>
              <a:ext uri="{FF2B5EF4-FFF2-40B4-BE49-F238E27FC236}">
                <a16:creationId xmlns:a16="http://schemas.microsoft.com/office/drawing/2014/main" id="{A8CC837F-F4B5-38A2-E5D9-36E1D8FD8CD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513435" y="6624641"/>
            <a:ext cx="1156801" cy="145522"/>
          </a:xfrm>
          <a:prstGeom prst="roundRect">
            <a:avLst>
              <a:gd name="adj" fmla="val 0"/>
            </a:avLst>
          </a:prstGeom>
          <a:noFill/>
          <a:ln w="3175" cap="sq">
            <a:solidFill>
              <a:srgbClr val="9B2423"/>
            </a:solidFill>
            <a:miter lim="800000"/>
            <a:headEnd/>
            <a:tailEnd/>
          </a:ln>
        </p:spPr>
        <p:txBody>
          <a:bodyPr wrap="none" lIns="9144" tIns="9144" rIns="9144" bIns="9144" anchor="ctr"/>
          <a:lstStyle/>
          <a:p>
            <a:pPr algn="ctr"/>
            <a:r>
              <a:rPr lang="en-US" altLang="ja-JP" sz="900" dirty="0">
                <a:solidFill>
                  <a:srgbClr val="9B2423"/>
                </a:solidFill>
                <a:latin typeface="Arial" charset="0"/>
                <a:ea typeface="ＭＳ ゴシック" pitchFamily="49" charset="-128"/>
              </a:rPr>
              <a:t>CONFIDENTIAL</a:t>
            </a:r>
            <a:endParaRPr lang="en-US" altLang="ja-JP" sz="900" dirty="0">
              <a:solidFill>
                <a:srgbClr val="9B2423"/>
              </a:solidFill>
              <a:latin typeface="Arial" charset="0"/>
              <a:ea typeface="HGP創英角ｺﾞｼｯｸUB" pitchFamily="50" charset="-128"/>
            </a:endParaRPr>
          </a:p>
        </p:txBody>
      </p:sp>
      <p:cxnSp>
        <p:nvCxnSpPr>
          <p:cNvPr id="2" name="直線コネクタ 16">
            <a:extLst>
              <a:ext uri="{FF2B5EF4-FFF2-40B4-BE49-F238E27FC236}">
                <a16:creationId xmlns:a16="http://schemas.microsoft.com/office/drawing/2014/main" id="{3550037D-F254-F67D-3F10-936FBC868F96}"/>
              </a:ext>
            </a:extLst>
          </p:cNvPr>
          <p:cNvCxnSpPr>
            <a:cxnSpLocks/>
          </p:cNvCxnSpPr>
          <p:nvPr/>
        </p:nvCxnSpPr>
        <p:spPr>
          <a:xfrm>
            <a:off x="431801" y="2889868"/>
            <a:ext cx="11328401" cy="0"/>
          </a:xfrm>
          <a:prstGeom prst="line">
            <a:avLst/>
          </a:prstGeom>
          <a:ln w="38100">
            <a:solidFill>
              <a:srgbClr val="B6001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13">
            <a:extLst>
              <a:ext uri="{FF2B5EF4-FFF2-40B4-BE49-F238E27FC236}">
                <a16:creationId xmlns:a16="http://schemas.microsoft.com/office/drawing/2014/main" id="{9E346ADF-723F-F9FE-BD42-D75785CF5B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69399" y="6599238"/>
            <a:ext cx="2321468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</a:t>
            </a:r>
            <a:r>
              <a:rPr kumimoji="0" lang="en-US" altLang="ja-JP" sz="900" baseline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900" baseline="0" dirty="0" err="1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Astemo</a:t>
            </a:r>
            <a:r>
              <a:rPr kumimoji="0" lang="en-US" altLang="ja-JP" sz="900" baseline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,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Ltd. All rights reserved.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639E47C7-CCF9-0A9B-A7FF-B012F9A669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8143" y="4791049"/>
            <a:ext cx="7192059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Presenter Name</a:t>
            </a:r>
            <a:endParaRPr kumimoji="1" lang="ja-JP" altLang="en-US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72E49EF-72DA-F97E-162F-05EDE1336E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68143" y="5196259"/>
            <a:ext cx="7192059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/>
              <a:t>Presenter Title</a:t>
            </a:r>
            <a:endParaRPr kumimoji="1" lang="ja-JP" altLang="en-US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2585D213-4D72-E94F-FFED-14219F5439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68143" y="5601469"/>
            <a:ext cx="7192059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/>
              <a:t>Name of Group Company</a:t>
            </a:r>
            <a:endParaRPr kumimoji="1" lang="ja-JP" altLang="en-US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523BBDCF-92B6-89E1-64A9-80DDE98F8B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8143" y="6006679"/>
            <a:ext cx="7192059" cy="369332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b="1" dirty="0"/>
              <a:t>Date</a:t>
            </a:r>
            <a:endParaRPr kumimoji="1" lang="ja-JP" altLang="en-US" dirty="0"/>
          </a:p>
        </p:txBody>
      </p:sp>
      <p:pic>
        <p:nvPicPr>
          <p:cNvPr id="6" name="図 6">
            <a:extLst>
              <a:ext uri="{FF2B5EF4-FFF2-40B4-BE49-F238E27FC236}">
                <a16:creationId xmlns:a16="http://schemas.microsoft.com/office/drawing/2014/main" id="{C8FADC8D-73A4-8045-5416-09E6A6E80A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57702" y="376363"/>
            <a:ext cx="2120398" cy="1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2206997"/>
            <a:ext cx="11159068" cy="492443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/>
              <a:t>Contents</a:t>
            </a:r>
            <a:endParaRPr kumimoji="1" lang="ja-JP" alt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1801" y="3016498"/>
            <a:ext cx="11159068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/>
              <a:t>1. Section 1</a:t>
            </a:r>
            <a:endParaRPr kumimoji="1" lang="ja-JP" alt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801" y="3449325"/>
            <a:ext cx="11159068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/>
              <a:t>2. Section 2</a:t>
            </a:r>
            <a:endParaRPr kumimoji="1" lang="ja-JP" alt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1" y="3882151"/>
            <a:ext cx="11159068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/>
              <a:t>3. Section 3</a:t>
            </a:r>
            <a:endParaRPr kumimoji="1" lang="ja-JP" alt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314978"/>
            <a:ext cx="11159068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/>
              <a:t>4. Section 4</a:t>
            </a:r>
            <a:endParaRPr kumimoji="1" lang="ja-JP" alt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31801" y="4747803"/>
            <a:ext cx="11159068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/>
              <a:t>5. Section 5</a:t>
            </a:r>
            <a:endParaRPr kumimoji="1" lang="ja-JP" alt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1801" y="5180634"/>
            <a:ext cx="11159068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/>
              <a:t>X. Section X</a:t>
            </a:r>
            <a:endParaRPr kumimoji="1" lang="ja-JP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655101" y="655022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46AE560-634A-454D-841E-00F90DFC7556}" type="slidenum">
              <a:rPr lang="en-US" sz="1400" smtClean="0"/>
              <a:t>‹#›</a:t>
            </a:fld>
            <a:endParaRPr lang="en-US" sz="1800" dirty="0"/>
          </a:p>
        </p:txBody>
      </p:sp>
      <p:sp>
        <p:nvSpPr>
          <p:cNvPr id="19" name="AutoShape 66">
            <a:extLst>
              <a:ext uri="{FF2B5EF4-FFF2-40B4-BE49-F238E27FC236}">
                <a16:creationId xmlns:a16="http://schemas.microsoft.com/office/drawing/2014/main" id="{5D815DCD-C4A2-37B2-00D6-E1A391AA2C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513435" y="6624641"/>
            <a:ext cx="1156801" cy="145522"/>
          </a:xfrm>
          <a:prstGeom prst="roundRect">
            <a:avLst>
              <a:gd name="adj" fmla="val 0"/>
            </a:avLst>
          </a:prstGeom>
          <a:noFill/>
          <a:ln w="3175" cap="sq">
            <a:solidFill>
              <a:srgbClr val="9B2423"/>
            </a:solidFill>
            <a:miter lim="800000"/>
            <a:headEnd/>
            <a:tailEnd/>
          </a:ln>
        </p:spPr>
        <p:txBody>
          <a:bodyPr wrap="none" lIns="9144" tIns="9144" rIns="9144" bIns="9144" anchor="ctr"/>
          <a:lstStyle/>
          <a:p>
            <a:pPr algn="ctr"/>
            <a:r>
              <a:rPr lang="en-US" altLang="ja-JP" sz="900" dirty="0">
                <a:solidFill>
                  <a:srgbClr val="9B2423"/>
                </a:solidFill>
                <a:latin typeface="Arial" charset="0"/>
                <a:ea typeface="ＭＳ ゴシック" pitchFamily="49" charset="-128"/>
              </a:rPr>
              <a:t>CONFIDENTIAL</a:t>
            </a:r>
            <a:endParaRPr lang="en-US" altLang="ja-JP" sz="900" dirty="0">
              <a:solidFill>
                <a:srgbClr val="9B2423"/>
              </a:solidFill>
              <a:latin typeface="Arial" charset="0"/>
              <a:ea typeface="HGP創英角ｺﾞｼｯｸUB" pitchFamily="50" charset="-128"/>
            </a:endParaRPr>
          </a:p>
        </p:txBody>
      </p:sp>
      <p:cxnSp>
        <p:nvCxnSpPr>
          <p:cNvPr id="4" name="直線コネクタ 16">
            <a:extLst>
              <a:ext uri="{FF2B5EF4-FFF2-40B4-BE49-F238E27FC236}">
                <a16:creationId xmlns:a16="http://schemas.microsoft.com/office/drawing/2014/main" id="{762E6D35-4182-5CCD-4E2A-866C5C60D01B}"/>
              </a:ext>
            </a:extLst>
          </p:cNvPr>
          <p:cNvCxnSpPr>
            <a:cxnSpLocks/>
          </p:cNvCxnSpPr>
          <p:nvPr/>
        </p:nvCxnSpPr>
        <p:spPr>
          <a:xfrm>
            <a:off x="431801" y="2770996"/>
            <a:ext cx="11328401" cy="0"/>
          </a:xfrm>
          <a:prstGeom prst="line">
            <a:avLst/>
          </a:prstGeom>
          <a:ln w="38100">
            <a:solidFill>
              <a:srgbClr val="B6001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3">
            <a:extLst>
              <a:ext uri="{FF2B5EF4-FFF2-40B4-BE49-F238E27FC236}">
                <a16:creationId xmlns:a16="http://schemas.microsoft.com/office/drawing/2014/main" id="{A2C4BABD-74A2-0293-14D0-1241A0F8F0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69399" y="6599238"/>
            <a:ext cx="2321468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</a:t>
            </a:r>
            <a:r>
              <a:rPr kumimoji="0" lang="en-US" altLang="ja-JP" sz="900" baseline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900" baseline="0" dirty="0" err="1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Astemo</a:t>
            </a:r>
            <a:r>
              <a:rPr kumimoji="0" lang="en-US" altLang="ja-JP" sz="900" baseline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,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Ltd. All rights reserved.</a:t>
            </a:r>
          </a:p>
        </p:txBody>
      </p:sp>
      <p:pic>
        <p:nvPicPr>
          <p:cNvPr id="2" name="図 6">
            <a:extLst>
              <a:ext uri="{FF2B5EF4-FFF2-40B4-BE49-F238E27FC236}">
                <a16:creationId xmlns:a16="http://schemas.microsoft.com/office/drawing/2014/main" id="{F4CCE18C-9A87-44EE-1DA5-B0E2BE71CA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57702" y="376363"/>
            <a:ext cx="2120398" cy="1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7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431801" y="3016498"/>
            <a:ext cx="11328401" cy="410369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 marL="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/>
              <a:t>X. Section X</a:t>
            </a:r>
            <a:endParaRPr kumimoji="1" lang="ja-JP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655101" y="655022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46AE560-634A-454D-841E-00F90DFC7556}" type="slidenum">
              <a:rPr lang="en-US" sz="1400" smtClean="0"/>
              <a:t>‹#›</a:t>
            </a:fld>
            <a:endParaRPr lang="en-US" sz="1800"/>
          </a:p>
        </p:txBody>
      </p:sp>
      <p:sp>
        <p:nvSpPr>
          <p:cNvPr id="14" name="AutoShape 66">
            <a:extLst>
              <a:ext uri="{FF2B5EF4-FFF2-40B4-BE49-F238E27FC236}">
                <a16:creationId xmlns:a16="http://schemas.microsoft.com/office/drawing/2014/main" id="{3EFB23D8-5BA1-3608-F26C-EE0D9CC3646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5513435" y="6624641"/>
            <a:ext cx="1156801" cy="145522"/>
          </a:xfrm>
          <a:prstGeom prst="roundRect">
            <a:avLst>
              <a:gd name="adj" fmla="val 0"/>
            </a:avLst>
          </a:prstGeom>
          <a:noFill/>
          <a:ln w="3175" cap="sq">
            <a:solidFill>
              <a:srgbClr val="9B2423"/>
            </a:solidFill>
            <a:miter lim="800000"/>
            <a:headEnd/>
            <a:tailEnd/>
          </a:ln>
        </p:spPr>
        <p:txBody>
          <a:bodyPr wrap="none" lIns="9144" tIns="9144" rIns="9144" bIns="9144" anchor="ctr"/>
          <a:lstStyle/>
          <a:p>
            <a:pPr algn="ctr"/>
            <a:r>
              <a:rPr lang="en-US" altLang="ja-JP" sz="900" dirty="0">
                <a:solidFill>
                  <a:srgbClr val="9B2423"/>
                </a:solidFill>
                <a:latin typeface="Arial" charset="0"/>
                <a:ea typeface="ＭＳ ゴシック" pitchFamily="49" charset="-128"/>
              </a:rPr>
              <a:t>CONFIDENTIAL</a:t>
            </a:r>
            <a:endParaRPr lang="en-US" altLang="ja-JP" sz="900" dirty="0">
              <a:solidFill>
                <a:srgbClr val="9B2423"/>
              </a:solidFill>
              <a:latin typeface="Arial" charset="0"/>
              <a:ea typeface="HGP創英角ｺﾞｼｯｸUB" pitchFamily="50" charset="-128"/>
            </a:endParaRPr>
          </a:p>
        </p:txBody>
      </p:sp>
      <p:cxnSp>
        <p:nvCxnSpPr>
          <p:cNvPr id="4" name="直線コネクタ 16">
            <a:extLst>
              <a:ext uri="{FF2B5EF4-FFF2-40B4-BE49-F238E27FC236}">
                <a16:creationId xmlns:a16="http://schemas.microsoft.com/office/drawing/2014/main" id="{34BBC381-0E4A-F2A2-BA9F-3475856FA773}"/>
              </a:ext>
            </a:extLst>
          </p:cNvPr>
          <p:cNvCxnSpPr>
            <a:cxnSpLocks/>
          </p:cNvCxnSpPr>
          <p:nvPr/>
        </p:nvCxnSpPr>
        <p:spPr>
          <a:xfrm>
            <a:off x="431801" y="2889868"/>
            <a:ext cx="11328401" cy="0"/>
          </a:xfrm>
          <a:prstGeom prst="line">
            <a:avLst/>
          </a:prstGeom>
          <a:ln w="38100">
            <a:solidFill>
              <a:srgbClr val="B6001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13">
            <a:extLst>
              <a:ext uri="{FF2B5EF4-FFF2-40B4-BE49-F238E27FC236}">
                <a16:creationId xmlns:a16="http://schemas.microsoft.com/office/drawing/2014/main" id="{1EA604D8-6A16-3254-C62A-C948CD617F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69399" y="6599238"/>
            <a:ext cx="2321468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</a:t>
            </a:r>
            <a:r>
              <a:rPr kumimoji="0" lang="en-US" altLang="ja-JP" sz="900" baseline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900" baseline="0" dirty="0" err="1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Astemo</a:t>
            </a:r>
            <a:r>
              <a:rPr kumimoji="0" lang="en-US" altLang="ja-JP" sz="900" baseline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,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Ltd. All rights reserved.</a:t>
            </a:r>
          </a:p>
        </p:txBody>
      </p:sp>
      <p:pic>
        <p:nvPicPr>
          <p:cNvPr id="2" name="図 6">
            <a:extLst>
              <a:ext uri="{FF2B5EF4-FFF2-40B4-BE49-F238E27FC236}">
                <a16:creationId xmlns:a16="http://schemas.microsoft.com/office/drawing/2014/main" id="{F4E9950B-855D-689F-20E9-1E030DD8A2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57702" y="376363"/>
            <a:ext cx="2120398" cy="1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. 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6"/>
          <p:cNvSpPr>
            <a:spLocks noChangeArrowheads="1"/>
          </p:cNvSpPr>
          <p:nvPr/>
        </p:nvSpPr>
        <p:spPr bwMode="gray">
          <a:xfrm>
            <a:off x="5517599" y="6624641"/>
            <a:ext cx="1156801" cy="145522"/>
          </a:xfrm>
          <a:prstGeom prst="roundRect">
            <a:avLst>
              <a:gd name="adj" fmla="val 0"/>
            </a:avLst>
          </a:prstGeom>
          <a:noFill/>
          <a:ln w="3175" cap="sq">
            <a:solidFill>
              <a:srgbClr val="9B2423"/>
            </a:solidFill>
            <a:miter lim="800000"/>
            <a:headEnd/>
            <a:tailEnd/>
          </a:ln>
        </p:spPr>
        <p:txBody>
          <a:bodyPr wrap="none" lIns="9144" tIns="9144" rIns="9144" bIns="9144" anchor="ctr"/>
          <a:lstStyle/>
          <a:p>
            <a:pPr algn="ctr"/>
            <a:r>
              <a:rPr lang="en-US" altLang="ja-JP" sz="900" dirty="0">
                <a:solidFill>
                  <a:srgbClr val="9B2423"/>
                </a:solidFill>
                <a:latin typeface="Arial" charset="0"/>
                <a:ea typeface="ＭＳ ゴシック" pitchFamily="49" charset="-128"/>
              </a:rPr>
              <a:t>CONFIDENTIAL</a:t>
            </a:r>
            <a:endParaRPr lang="en-US" altLang="ja-JP" sz="900" dirty="0">
              <a:solidFill>
                <a:srgbClr val="9B2423"/>
              </a:solidFill>
              <a:latin typeface="Arial" charset="0"/>
              <a:ea typeface="HGP創英角ｺﾞｼｯｸUB" pitchFamily="50" charset="-128"/>
            </a:endParaRPr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264587" y="159801"/>
            <a:ext cx="9637140" cy="517064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lang="en-US" altLang="ja-JP" sz="2800" b="1" baseline="0" smtClean="0">
                <a:solidFill>
                  <a:schemeClr val="tx1"/>
                </a:solidFill>
                <a:ea typeface="Meiryo UI" panose="020B0604030504040204" pitchFamily="50" charset="-128"/>
                <a:cs typeface="Arial" charset="0"/>
              </a:defRPr>
            </a:lvl1pPr>
          </a:lstStyle>
          <a:p>
            <a:r>
              <a:rPr lang="en-US" altLang="ja-JP" b="1" dirty="0">
                <a:latin typeface="+mj-lt"/>
                <a:ea typeface="ＭＳ Ｐゴシック" pitchFamily="50" charset="-128"/>
                <a:cs typeface="Arial" charset="0"/>
              </a:rPr>
              <a:t>Slide Title</a:t>
            </a:r>
            <a:endParaRPr lang="ja-JP" alt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1655101" y="6550224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46AE560-634A-454D-841E-00F90DFC7556}" type="slidenum">
              <a:rPr lang="en-US" sz="1400" smtClean="0"/>
              <a:t>‹#›</a:t>
            </a:fld>
            <a:endParaRPr lang="en-US" sz="1800"/>
          </a:p>
        </p:txBody>
      </p:sp>
      <p:cxnSp>
        <p:nvCxnSpPr>
          <p:cNvPr id="4" name="直線コネクタ 16">
            <a:extLst>
              <a:ext uri="{FF2B5EF4-FFF2-40B4-BE49-F238E27FC236}">
                <a16:creationId xmlns:a16="http://schemas.microsoft.com/office/drawing/2014/main" id="{B8A50DC3-BC55-CF19-07A1-60C6D901F438}"/>
              </a:ext>
            </a:extLst>
          </p:cNvPr>
          <p:cNvCxnSpPr>
            <a:cxnSpLocks/>
          </p:cNvCxnSpPr>
          <p:nvPr/>
        </p:nvCxnSpPr>
        <p:spPr>
          <a:xfrm>
            <a:off x="0" y="840523"/>
            <a:ext cx="12192000" cy="0"/>
          </a:xfrm>
          <a:prstGeom prst="line">
            <a:avLst/>
          </a:prstGeom>
          <a:ln w="38100">
            <a:solidFill>
              <a:srgbClr val="B6001A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13">
            <a:extLst>
              <a:ext uri="{FF2B5EF4-FFF2-40B4-BE49-F238E27FC236}">
                <a16:creationId xmlns:a16="http://schemas.microsoft.com/office/drawing/2014/main" id="{08FDF5FA-2AE2-D53B-EE02-6AE241805C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69399" y="6599238"/>
            <a:ext cx="2321468" cy="2308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© Hitachi</a:t>
            </a:r>
            <a:r>
              <a:rPr kumimoji="0" lang="en-US" altLang="ja-JP" sz="900" baseline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</a:t>
            </a:r>
            <a:r>
              <a:rPr kumimoji="0" lang="en-US" altLang="ja-JP" sz="900" baseline="0" dirty="0" err="1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Astemo</a:t>
            </a:r>
            <a:r>
              <a:rPr kumimoji="0" lang="en-US" altLang="ja-JP" sz="900" baseline="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,</a:t>
            </a:r>
            <a:r>
              <a:rPr kumimoji="0" lang="en-US" altLang="ja-JP" sz="900" dirty="0">
                <a:solidFill>
                  <a:schemeClr val="tx1"/>
                </a:solidFill>
                <a:latin typeface="Arial" charset="0"/>
                <a:ea typeface="ＭＳ Ｐゴシック" pitchFamily="50" charset="-128"/>
              </a:rPr>
              <a:t> Ltd. All rights reserved.</a:t>
            </a:r>
          </a:p>
        </p:txBody>
      </p:sp>
      <p:pic>
        <p:nvPicPr>
          <p:cNvPr id="3" name="図 5">
            <a:extLst>
              <a:ext uri="{FF2B5EF4-FFF2-40B4-BE49-F238E27FC236}">
                <a16:creationId xmlns:a16="http://schemas.microsoft.com/office/drawing/2014/main" id="{84764EAB-18F5-ADE1-0CE3-51AFA15311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83941" y="16068"/>
            <a:ext cx="1612799" cy="79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2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448D2C9-7FCA-FFE6-557E-68990B3AC4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18706" y="2405537"/>
            <a:ext cx="4154588" cy="2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1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 (no bra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49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84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9" r:id="rId2"/>
    <p:sldLayoutId id="2147483730" r:id="rId3"/>
    <p:sldLayoutId id="2147483731" r:id="rId4"/>
    <p:sldLayoutId id="2147483732" r:id="rId5"/>
    <p:sldLayoutId id="214748373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9CE64-0F8A-FC4A-03B3-995B4D8B44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1. General Architecture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078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BC3F8-85F5-4370-201B-57EFD7210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Picture 2" descr="LENOVO THINKPAD L13 YOGA GEN4 2AID i5-1335U | 16GB | 512GB | W11 PRO | TOUCH">
            <a:extLst>
              <a:ext uri="{FF2B5EF4-FFF2-40B4-BE49-F238E27FC236}">
                <a16:creationId xmlns:a16="http://schemas.microsoft.com/office/drawing/2014/main" id="{DD49BF94-F327-6893-C898-E100A847F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t="18998" r="6484" b="18094"/>
          <a:stretch>
            <a:fillRect/>
          </a:stretch>
        </p:blipFill>
        <p:spPr bwMode="auto">
          <a:xfrm flipH="1">
            <a:off x="10063722" y="2313436"/>
            <a:ext cx="865371" cy="63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3521446-D873-14A9-4887-BB2329913772}"/>
              </a:ext>
            </a:extLst>
          </p:cNvPr>
          <p:cNvSpPr txBox="1"/>
          <p:nvPr/>
        </p:nvSpPr>
        <p:spPr>
          <a:xfrm>
            <a:off x="3063390" y="5076630"/>
            <a:ext cx="4475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/>
              <a:t>Vlan</a:t>
            </a:r>
            <a:r>
              <a:rPr lang="en-US" sz="600" dirty="0"/>
              <a:t> 10</a:t>
            </a:r>
            <a:endParaRPr lang="en-ID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7B5022-E2FB-92CC-1A42-725E5712BA37}"/>
              </a:ext>
            </a:extLst>
          </p:cNvPr>
          <p:cNvSpPr txBox="1"/>
          <p:nvPr/>
        </p:nvSpPr>
        <p:spPr>
          <a:xfrm>
            <a:off x="6179571" y="5076630"/>
            <a:ext cx="4475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/>
              <a:t>Vlan</a:t>
            </a:r>
            <a:r>
              <a:rPr lang="en-US" sz="600" dirty="0"/>
              <a:t> 30</a:t>
            </a:r>
            <a:endParaRPr lang="en-ID" sz="600" dirty="0"/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7B839D2A-6844-1367-8CD5-9DDF6DEC8B0B}"/>
              </a:ext>
            </a:extLst>
          </p:cNvPr>
          <p:cNvSpPr txBox="1"/>
          <p:nvPr/>
        </p:nvSpPr>
        <p:spPr>
          <a:xfrm>
            <a:off x="9302814" y="5076630"/>
            <a:ext cx="4475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/>
              <a:t>Vlan</a:t>
            </a:r>
            <a:r>
              <a:rPr lang="en-US" sz="600" dirty="0"/>
              <a:t> 50</a:t>
            </a:r>
            <a:endParaRPr lang="en-ID" sz="600" dirty="0"/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B7BD363C-8772-30E2-DEFE-0F49955943E1}"/>
              </a:ext>
            </a:extLst>
          </p:cNvPr>
          <p:cNvSpPr/>
          <p:nvPr/>
        </p:nvSpPr>
        <p:spPr>
          <a:xfrm>
            <a:off x="374396" y="1494323"/>
            <a:ext cx="2085470" cy="4804595"/>
          </a:xfrm>
          <a:prstGeom prst="rect">
            <a:avLst/>
          </a:prstGeom>
          <a:solidFill>
            <a:schemeClr val="bg1"/>
          </a:solidFill>
          <a:ln w="19050">
            <a:solidFill>
              <a:srgbClr val="B600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6" name="Picture 18" descr="RS7260, 2U Rackmount Server, Dual Intel ...">
            <a:extLst>
              <a:ext uri="{FF2B5EF4-FFF2-40B4-BE49-F238E27FC236}">
                <a16:creationId xmlns:a16="http://schemas.microsoft.com/office/drawing/2014/main" id="{762B4203-AFB7-D2E0-B232-B94E7EC35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727" r="667" b="30311"/>
          <a:stretch>
            <a:fillRect/>
          </a:stretch>
        </p:blipFill>
        <p:spPr bwMode="auto">
          <a:xfrm>
            <a:off x="515089" y="5890853"/>
            <a:ext cx="966787" cy="31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8" descr="RS7260, 2U Rackmount Server, Dual Intel ...">
            <a:extLst>
              <a:ext uri="{FF2B5EF4-FFF2-40B4-BE49-F238E27FC236}">
                <a16:creationId xmlns:a16="http://schemas.microsoft.com/office/drawing/2014/main" id="{1C577509-C3A5-7174-7D7F-5DEB6600D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727" r="667" b="30311"/>
          <a:stretch>
            <a:fillRect/>
          </a:stretch>
        </p:blipFill>
        <p:spPr bwMode="auto">
          <a:xfrm>
            <a:off x="515089" y="5619361"/>
            <a:ext cx="966787" cy="31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itle 46">
            <a:extLst>
              <a:ext uri="{FF2B5EF4-FFF2-40B4-BE49-F238E27FC236}">
                <a16:creationId xmlns:a16="http://schemas.microsoft.com/office/drawing/2014/main" id="{C740386F-A386-7C71-59E7-4BCFF21F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Architecture IT - OT</a:t>
            </a:r>
          </a:p>
        </p:txBody>
      </p:sp>
      <p:pic>
        <p:nvPicPr>
          <p:cNvPr id="2" name="Picture 2" descr="Industrial PC | Industrial Computer | IPC | OMRON, UK">
            <a:extLst>
              <a:ext uri="{FF2B5EF4-FFF2-40B4-BE49-F238E27FC236}">
                <a16:creationId xmlns:a16="http://schemas.microsoft.com/office/drawing/2014/main" id="{0E632A8F-698E-52DA-44E6-F422CACDA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9" t="1053" r="22192"/>
          <a:stretch>
            <a:fillRect/>
          </a:stretch>
        </p:blipFill>
        <p:spPr bwMode="auto">
          <a:xfrm>
            <a:off x="1900768" y="5285832"/>
            <a:ext cx="428449" cy="73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NUC ROBODRILL Seri α-DiB (Versi ...">
            <a:extLst>
              <a:ext uri="{FF2B5EF4-FFF2-40B4-BE49-F238E27FC236}">
                <a16:creationId xmlns:a16="http://schemas.microsoft.com/office/drawing/2014/main" id="{4DD7F429-8358-7F3E-EEB0-B2F68B061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67" y="5242696"/>
            <a:ext cx="906593" cy="96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NUC ROBOSHOT seri α-SiA - Produk ...">
            <a:extLst>
              <a:ext uri="{FF2B5EF4-FFF2-40B4-BE49-F238E27FC236}">
                <a16:creationId xmlns:a16="http://schemas.microsoft.com/office/drawing/2014/main" id="{72A4A848-4CD6-26D3-C08F-E6451F1C1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602" y="5531818"/>
            <a:ext cx="1448610" cy="68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other – PT Omega Taiyo Teknologi">
            <a:extLst>
              <a:ext uri="{FF2B5EF4-FFF2-40B4-BE49-F238E27FC236}">
                <a16:creationId xmlns:a16="http://schemas.microsoft.com/office/drawing/2014/main" id="{C8C3D86F-AE3C-0CE0-3338-19BE1D09B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0" t="1493" r="14027"/>
          <a:stretch>
            <a:fillRect/>
          </a:stretch>
        </p:blipFill>
        <p:spPr bwMode="auto">
          <a:xfrm>
            <a:off x="5879771" y="5326521"/>
            <a:ext cx="647922" cy="88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op Mesin Die Casting LS650 Untuk ...">
            <a:extLst>
              <a:ext uri="{FF2B5EF4-FFF2-40B4-BE49-F238E27FC236}">
                <a16:creationId xmlns:a16="http://schemas.microsoft.com/office/drawing/2014/main" id="{E6A35101-D160-AE2F-7895-BA174C3E2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965" y="5251778"/>
            <a:ext cx="1466647" cy="96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7FB4A1-DD82-70AC-92A4-1D770A82829B}"/>
              </a:ext>
            </a:extLst>
          </p:cNvPr>
          <p:cNvSpPr/>
          <p:nvPr/>
        </p:nvSpPr>
        <p:spPr>
          <a:xfrm>
            <a:off x="2589123" y="4347453"/>
            <a:ext cx="2886239" cy="1931625"/>
          </a:xfrm>
          <a:prstGeom prst="rect">
            <a:avLst/>
          </a:prstGeom>
          <a:noFill/>
          <a:ln w="19050">
            <a:solidFill>
              <a:srgbClr val="B600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547D35-F2AF-5948-D0F5-F74A1AA7DA54}"/>
              </a:ext>
            </a:extLst>
          </p:cNvPr>
          <p:cNvSpPr/>
          <p:nvPr/>
        </p:nvSpPr>
        <p:spPr>
          <a:xfrm>
            <a:off x="5663384" y="4347453"/>
            <a:ext cx="2886239" cy="1931625"/>
          </a:xfrm>
          <a:prstGeom prst="rect">
            <a:avLst/>
          </a:prstGeom>
          <a:noFill/>
          <a:ln w="19050">
            <a:solidFill>
              <a:srgbClr val="B600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B6F5D-893F-2281-0236-E0DCC98EE461}"/>
              </a:ext>
            </a:extLst>
          </p:cNvPr>
          <p:cNvSpPr txBox="1"/>
          <p:nvPr/>
        </p:nvSpPr>
        <p:spPr>
          <a:xfrm>
            <a:off x="3616756" y="6303403"/>
            <a:ext cx="65114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Gedung A</a:t>
            </a:r>
            <a:endParaRPr lang="en-ID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A2527-4BFC-8BCE-C2D7-52D2F9E0167F}"/>
              </a:ext>
            </a:extLst>
          </p:cNvPr>
          <p:cNvSpPr txBox="1"/>
          <p:nvPr/>
        </p:nvSpPr>
        <p:spPr>
          <a:xfrm>
            <a:off x="6728034" y="6303403"/>
            <a:ext cx="65114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Gedung B</a:t>
            </a:r>
            <a:endParaRPr lang="en-ID" sz="800" dirty="0"/>
          </a:p>
        </p:txBody>
      </p:sp>
      <p:pic>
        <p:nvPicPr>
          <p:cNvPr id="1036" name="Picture 12" descr="Network Switch Images – Browse 145,062 ...">
            <a:extLst>
              <a:ext uri="{FF2B5EF4-FFF2-40B4-BE49-F238E27FC236}">
                <a16:creationId xmlns:a16="http://schemas.microsoft.com/office/drawing/2014/main" id="{A8981631-4918-A1F1-2CED-356BC853F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19133" r="5364" b="25529"/>
          <a:stretch>
            <a:fillRect/>
          </a:stretch>
        </p:blipFill>
        <p:spPr bwMode="auto">
          <a:xfrm>
            <a:off x="3416430" y="4521604"/>
            <a:ext cx="1157591" cy="25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Network Switch Images – Browse 145,062 ...">
            <a:extLst>
              <a:ext uri="{FF2B5EF4-FFF2-40B4-BE49-F238E27FC236}">
                <a16:creationId xmlns:a16="http://schemas.microsoft.com/office/drawing/2014/main" id="{187D11E5-D164-0624-9B65-4F7EA1B72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19133" r="5364" b="25529"/>
          <a:stretch>
            <a:fillRect/>
          </a:stretch>
        </p:blipFill>
        <p:spPr bwMode="auto">
          <a:xfrm>
            <a:off x="6527708" y="4521604"/>
            <a:ext cx="1157591" cy="25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witch TL-SF1008D | DINOMARKET ...">
            <a:extLst>
              <a:ext uri="{FF2B5EF4-FFF2-40B4-BE49-F238E27FC236}">
                <a16:creationId xmlns:a16="http://schemas.microsoft.com/office/drawing/2014/main" id="{743838B7-193F-C180-3528-3E3D74033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2280" r="-833" b="34042"/>
          <a:stretch>
            <a:fillRect/>
          </a:stretch>
        </p:blipFill>
        <p:spPr bwMode="auto">
          <a:xfrm>
            <a:off x="2724454" y="4882886"/>
            <a:ext cx="721419" cy="24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Switch TL-SF1008D | DINOMARKET ...">
            <a:extLst>
              <a:ext uri="{FF2B5EF4-FFF2-40B4-BE49-F238E27FC236}">
                <a16:creationId xmlns:a16="http://schemas.microsoft.com/office/drawing/2014/main" id="{CE75C57A-EAC9-5395-1A6A-CD0149727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2280" r="-833" b="34042"/>
          <a:stretch>
            <a:fillRect/>
          </a:stretch>
        </p:blipFill>
        <p:spPr bwMode="auto">
          <a:xfrm>
            <a:off x="5843023" y="4908286"/>
            <a:ext cx="721419" cy="24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7E91A5-1942-4F26-3F1D-2BC1F592EAF1}"/>
              </a:ext>
            </a:extLst>
          </p:cNvPr>
          <p:cNvCxnSpPr>
            <a:cxnSpLocks/>
          </p:cNvCxnSpPr>
          <p:nvPr/>
        </p:nvCxnSpPr>
        <p:spPr>
          <a:xfrm flipV="1">
            <a:off x="3083158" y="5124913"/>
            <a:ext cx="4011" cy="11778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7DE1AAA-15A9-E32A-B9EB-750B11747C0A}"/>
              </a:ext>
            </a:extLst>
          </p:cNvPr>
          <p:cNvCxnSpPr>
            <a:cxnSpLocks/>
            <a:stCxn id="1030" idx="0"/>
            <a:endCxn id="1038" idx="3"/>
          </p:cNvCxnSpPr>
          <p:nvPr/>
        </p:nvCxnSpPr>
        <p:spPr>
          <a:xfrm rot="16200000" flipV="1">
            <a:off x="3710431" y="4739342"/>
            <a:ext cx="527918" cy="1057034"/>
          </a:xfrm>
          <a:prstGeom prst="bentConnector2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7235678-A37D-63A5-AEFA-F964A56428CB}"/>
              </a:ext>
            </a:extLst>
          </p:cNvPr>
          <p:cNvCxnSpPr>
            <a:cxnSpLocks/>
            <a:stCxn id="1036" idx="2"/>
            <a:endCxn id="1038" idx="0"/>
          </p:cNvCxnSpPr>
          <p:nvPr/>
        </p:nvCxnSpPr>
        <p:spPr>
          <a:xfrm rot="5400000">
            <a:off x="3488464" y="4376124"/>
            <a:ext cx="103462" cy="9100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CE0E55-26BE-E2DE-4F34-15AD3AA585FF}"/>
              </a:ext>
            </a:extLst>
          </p:cNvPr>
          <p:cNvCxnSpPr>
            <a:cxnSpLocks/>
            <a:stCxn id="1032" idx="0"/>
            <a:endCxn id="10" idx="2"/>
          </p:cNvCxnSpPr>
          <p:nvPr/>
        </p:nvCxnSpPr>
        <p:spPr>
          <a:xfrm flipV="1">
            <a:off x="6203732" y="5150313"/>
            <a:ext cx="1" cy="17620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F7AA671-45F7-68E1-C318-896E53973175}"/>
              </a:ext>
            </a:extLst>
          </p:cNvPr>
          <p:cNvCxnSpPr>
            <a:cxnSpLocks/>
            <a:stCxn id="1034" idx="0"/>
            <a:endCxn id="10" idx="3"/>
          </p:cNvCxnSpPr>
          <p:nvPr/>
        </p:nvCxnSpPr>
        <p:spPr>
          <a:xfrm rot="16200000" flipV="1">
            <a:off x="7018127" y="4575615"/>
            <a:ext cx="222478" cy="1129847"/>
          </a:xfrm>
          <a:prstGeom prst="bentConnector2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041A9F9-3635-64D2-4600-BC6FCD06B30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6590688" y="4392470"/>
            <a:ext cx="128862" cy="90277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A44B3F7-4D59-49F1-E7F4-CADB84460696}"/>
              </a:ext>
            </a:extLst>
          </p:cNvPr>
          <p:cNvCxnSpPr>
            <a:cxnSpLocks/>
            <a:stCxn id="40" idx="3"/>
            <a:endCxn id="1036" idx="0"/>
          </p:cNvCxnSpPr>
          <p:nvPr/>
        </p:nvCxnSpPr>
        <p:spPr>
          <a:xfrm>
            <a:off x="2158938" y="4232160"/>
            <a:ext cx="1836288" cy="289444"/>
          </a:xfrm>
          <a:prstGeom prst="bentConnector2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6447B3A-C684-9D8B-E875-F98E383570A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773135" y="4232160"/>
            <a:ext cx="5333369" cy="289444"/>
          </a:xfrm>
          <a:prstGeom prst="bentConnector2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4F56D02-F0D1-80AE-BF5E-C3DA7E5EFEBC}"/>
              </a:ext>
            </a:extLst>
          </p:cNvPr>
          <p:cNvSpPr txBox="1"/>
          <p:nvPr/>
        </p:nvSpPr>
        <p:spPr>
          <a:xfrm>
            <a:off x="4071425" y="5076630"/>
            <a:ext cx="4475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/>
              <a:t>Vlan</a:t>
            </a:r>
            <a:r>
              <a:rPr lang="en-US" sz="600" dirty="0"/>
              <a:t> 20</a:t>
            </a:r>
            <a:endParaRPr lang="en-ID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D34E4A-1818-EE50-8789-B0A3D984031B}"/>
              </a:ext>
            </a:extLst>
          </p:cNvPr>
          <p:cNvSpPr txBox="1"/>
          <p:nvPr/>
        </p:nvSpPr>
        <p:spPr>
          <a:xfrm>
            <a:off x="7206656" y="5076630"/>
            <a:ext cx="4475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/>
              <a:t>Vlan</a:t>
            </a:r>
            <a:r>
              <a:rPr lang="en-US" sz="600" dirty="0"/>
              <a:t> 40</a:t>
            </a:r>
            <a:endParaRPr lang="en-ID" sz="600" dirty="0"/>
          </a:p>
        </p:txBody>
      </p:sp>
      <p:pic>
        <p:nvPicPr>
          <p:cNvPr id="1042" name="Picture 18" descr="RS7260, 2U Rackmount Server, Dual Intel ...">
            <a:extLst>
              <a:ext uri="{FF2B5EF4-FFF2-40B4-BE49-F238E27FC236}">
                <a16:creationId xmlns:a16="http://schemas.microsoft.com/office/drawing/2014/main" id="{2DC50E84-9C41-0EA0-9E52-0D5DC379A8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727" r="667" b="30311"/>
          <a:stretch>
            <a:fillRect/>
          </a:stretch>
        </p:blipFill>
        <p:spPr bwMode="auto">
          <a:xfrm>
            <a:off x="515089" y="5347869"/>
            <a:ext cx="966787" cy="31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0BAB7DD-4531-A837-41D6-701622B03C19}"/>
              </a:ext>
            </a:extLst>
          </p:cNvPr>
          <p:cNvSpPr txBox="1"/>
          <p:nvPr/>
        </p:nvSpPr>
        <p:spPr>
          <a:xfrm>
            <a:off x="752261" y="5411830"/>
            <a:ext cx="492443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00" dirty="0"/>
              <a:t>Server File</a:t>
            </a:r>
            <a:endParaRPr lang="en-ID" sz="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CD504C-A292-E59A-9707-2FFFDF514B96}"/>
              </a:ext>
            </a:extLst>
          </p:cNvPr>
          <p:cNvSpPr txBox="1"/>
          <p:nvPr/>
        </p:nvSpPr>
        <p:spPr>
          <a:xfrm>
            <a:off x="712987" y="5670469"/>
            <a:ext cx="570990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00" dirty="0"/>
              <a:t>Server Scada</a:t>
            </a:r>
            <a:endParaRPr lang="en-ID" sz="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5AAD50-27ED-90FB-1C66-A607BFE6A1FF}"/>
              </a:ext>
            </a:extLst>
          </p:cNvPr>
          <p:cNvSpPr txBox="1"/>
          <p:nvPr/>
        </p:nvSpPr>
        <p:spPr>
          <a:xfrm>
            <a:off x="681729" y="5941961"/>
            <a:ext cx="633507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00" dirty="0"/>
              <a:t>Server </a:t>
            </a:r>
            <a:r>
              <a:rPr lang="en-US" sz="500" dirty="0" err="1"/>
              <a:t>Nodered</a:t>
            </a:r>
            <a:endParaRPr lang="en-ID" sz="5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F2F201A-2ECF-62BC-8A6C-A468D25FB00C}"/>
              </a:ext>
            </a:extLst>
          </p:cNvPr>
          <p:cNvCxnSpPr>
            <a:cxnSpLocks/>
            <a:stCxn id="40" idx="2"/>
            <a:endCxn id="2" idx="0"/>
          </p:cNvCxnSpPr>
          <p:nvPr/>
        </p:nvCxnSpPr>
        <p:spPr>
          <a:xfrm rot="16200000" flipH="1">
            <a:off x="1385187" y="4556026"/>
            <a:ext cx="924762" cy="53485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4" descr="FANUC ROBODRILL Seri α-DiB (Versi ...">
            <a:extLst>
              <a:ext uri="{FF2B5EF4-FFF2-40B4-BE49-F238E27FC236}">
                <a16:creationId xmlns:a16="http://schemas.microsoft.com/office/drawing/2014/main" id="{51412464-36A0-F47D-1594-80ACA8A82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291" y="5242696"/>
            <a:ext cx="906593" cy="96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6" descr="FANUC ROBOSHOT seri α-SiA - Produk ...">
            <a:extLst>
              <a:ext uri="{FF2B5EF4-FFF2-40B4-BE49-F238E27FC236}">
                <a16:creationId xmlns:a16="http://schemas.microsoft.com/office/drawing/2014/main" id="{5A22B11E-80E6-4BED-E9C0-AC27DEEE6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026" y="5531818"/>
            <a:ext cx="1448610" cy="68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A215FA5-EAC2-453B-F5BE-11A53C18D87E}"/>
              </a:ext>
            </a:extLst>
          </p:cNvPr>
          <p:cNvSpPr/>
          <p:nvPr/>
        </p:nvSpPr>
        <p:spPr>
          <a:xfrm>
            <a:off x="8791530" y="4347453"/>
            <a:ext cx="2886239" cy="1931625"/>
          </a:xfrm>
          <a:prstGeom prst="rect">
            <a:avLst/>
          </a:prstGeom>
          <a:noFill/>
          <a:ln w="19050">
            <a:solidFill>
              <a:srgbClr val="B600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ECABB63C-2D7B-71CF-665C-75DA6D5FFBD4}"/>
              </a:ext>
            </a:extLst>
          </p:cNvPr>
          <p:cNvSpPr txBox="1"/>
          <p:nvPr/>
        </p:nvSpPr>
        <p:spPr>
          <a:xfrm>
            <a:off x="9856180" y="6303403"/>
            <a:ext cx="65594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Gedung C</a:t>
            </a:r>
            <a:endParaRPr lang="en-ID" sz="800" dirty="0"/>
          </a:p>
        </p:txBody>
      </p:sp>
      <p:pic>
        <p:nvPicPr>
          <p:cNvPr id="1037" name="Picture 12" descr="Network Switch Images – Browse 145,062 ...">
            <a:extLst>
              <a:ext uri="{FF2B5EF4-FFF2-40B4-BE49-F238E27FC236}">
                <a16:creationId xmlns:a16="http://schemas.microsoft.com/office/drawing/2014/main" id="{0D3EAA46-FDDA-BB85-4246-217F540CE3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19133" r="5364" b="25529"/>
          <a:stretch>
            <a:fillRect/>
          </a:stretch>
        </p:blipFill>
        <p:spPr bwMode="auto">
          <a:xfrm>
            <a:off x="9655854" y="4521604"/>
            <a:ext cx="1157591" cy="25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4" descr="Switch TL-SF1008D | DINOMARKET ...">
            <a:extLst>
              <a:ext uri="{FF2B5EF4-FFF2-40B4-BE49-F238E27FC236}">
                <a16:creationId xmlns:a16="http://schemas.microsoft.com/office/drawing/2014/main" id="{0C08279A-AE6F-F47B-0219-1052A127CE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2280" r="-833" b="34042"/>
          <a:stretch>
            <a:fillRect/>
          </a:stretch>
        </p:blipFill>
        <p:spPr bwMode="auto">
          <a:xfrm>
            <a:off x="8963878" y="4882886"/>
            <a:ext cx="721419" cy="24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67C97B78-533C-4C5A-6FEE-C25F3B19B530}"/>
              </a:ext>
            </a:extLst>
          </p:cNvPr>
          <p:cNvCxnSpPr>
            <a:cxnSpLocks/>
            <a:endCxn id="1039" idx="2"/>
          </p:cNvCxnSpPr>
          <p:nvPr/>
        </p:nvCxnSpPr>
        <p:spPr>
          <a:xfrm flipV="1">
            <a:off x="9320573" y="5124913"/>
            <a:ext cx="4015" cy="117783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or: Elbow 1042">
            <a:extLst>
              <a:ext uri="{FF2B5EF4-FFF2-40B4-BE49-F238E27FC236}">
                <a16:creationId xmlns:a16="http://schemas.microsoft.com/office/drawing/2014/main" id="{565A483C-AA69-EC93-3B8B-81248D655E02}"/>
              </a:ext>
            </a:extLst>
          </p:cNvPr>
          <p:cNvCxnSpPr>
            <a:stCxn id="1031" idx="0"/>
            <a:endCxn id="1039" idx="3"/>
          </p:cNvCxnSpPr>
          <p:nvPr/>
        </p:nvCxnSpPr>
        <p:spPr>
          <a:xfrm rot="16200000" flipV="1">
            <a:off x="9949855" y="4739342"/>
            <a:ext cx="527918" cy="1057034"/>
          </a:xfrm>
          <a:prstGeom prst="bentConnector2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Connector: Elbow 1044">
            <a:extLst>
              <a:ext uri="{FF2B5EF4-FFF2-40B4-BE49-F238E27FC236}">
                <a16:creationId xmlns:a16="http://schemas.microsoft.com/office/drawing/2014/main" id="{72D1BB3E-1904-7BA4-8EFB-20188CD27B67}"/>
              </a:ext>
            </a:extLst>
          </p:cNvPr>
          <p:cNvCxnSpPr>
            <a:cxnSpLocks/>
            <a:stCxn id="1037" idx="2"/>
            <a:endCxn id="1039" idx="0"/>
          </p:cNvCxnSpPr>
          <p:nvPr/>
        </p:nvCxnSpPr>
        <p:spPr>
          <a:xfrm rot="5400000">
            <a:off x="9727888" y="4376124"/>
            <a:ext cx="103462" cy="91006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66E497DF-0498-F0C0-638D-F327BBA75FAA}"/>
              </a:ext>
            </a:extLst>
          </p:cNvPr>
          <p:cNvSpPr txBox="1"/>
          <p:nvPr/>
        </p:nvSpPr>
        <p:spPr>
          <a:xfrm>
            <a:off x="10301324" y="5076630"/>
            <a:ext cx="44755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/>
              <a:t>Vlan</a:t>
            </a:r>
            <a:r>
              <a:rPr lang="en-US" sz="600" dirty="0"/>
              <a:t> 60</a:t>
            </a:r>
            <a:endParaRPr lang="en-ID" sz="600" dirty="0"/>
          </a:p>
        </p:txBody>
      </p:sp>
      <p:cxnSp>
        <p:nvCxnSpPr>
          <p:cNvPr id="1048" name="Connector: Elbow 1047">
            <a:extLst>
              <a:ext uri="{FF2B5EF4-FFF2-40B4-BE49-F238E27FC236}">
                <a16:creationId xmlns:a16="http://schemas.microsoft.com/office/drawing/2014/main" id="{F10CA819-3821-3696-8355-322B703A3B4B}"/>
              </a:ext>
            </a:extLst>
          </p:cNvPr>
          <p:cNvCxnSpPr>
            <a:cxnSpLocks/>
          </p:cNvCxnSpPr>
          <p:nvPr/>
        </p:nvCxnSpPr>
        <p:spPr>
          <a:xfrm>
            <a:off x="1689038" y="4225648"/>
            <a:ext cx="8545612" cy="295956"/>
          </a:xfrm>
          <a:prstGeom prst="bentConnector2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2CF26CEB-A45D-1B44-7025-DDC8188E0607}"/>
              </a:ext>
            </a:extLst>
          </p:cNvPr>
          <p:cNvGrpSpPr/>
          <p:nvPr/>
        </p:nvGrpSpPr>
        <p:grpSpPr>
          <a:xfrm>
            <a:off x="1184179" y="2892590"/>
            <a:ext cx="790601" cy="973956"/>
            <a:chOff x="6968434" y="2958702"/>
            <a:chExt cx="790601" cy="973956"/>
          </a:xfrm>
        </p:grpSpPr>
        <p:pic>
          <p:nvPicPr>
            <p:cNvPr id="1044" name="Picture 20" descr="Fortinet Logo &amp; Brand Assets (SVG, PNG ...">
              <a:extLst>
                <a:ext uri="{FF2B5EF4-FFF2-40B4-BE49-F238E27FC236}">
                  <a16:creationId xmlns:a16="http://schemas.microsoft.com/office/drawing/2014/main" id="{47E11B3C-E78D-E0D0-81D8-EE62E63CD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617" y="2958702"/>
              <a:ext cx="565114" cy="565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C337970D-E48A-D40C-3652-CDBE401FD612}"/>
                </a:ext>
              </a:extLst>
            </p:cNvPr>
            <p:cNvSpPr txBox="1"/>
            <p:nvPr/>
          </p:nvSpPr>
          <p:spPr>
            <a:xfrm>
              <a:off x="6968434" y="3470993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</a:rPr>
                <a:t>OT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</a:rPr>
                <a:t>Network</a:t>
              </a:r>
              <a:endParaRPr lang="en-ID" sz="1200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058" name="Picture 18" descr="RS7260, 2U Rackmount Server, Dual Intel ...">
            <a:extLst>
              <a:ext uri="{FF2B5EF4-FFF2-40B4-BE49-F238E27FC236}">
                <a16:creationId xmlns:a16="http://schemas.microsoft.com/office/drawing/2014/main" id="{AF93EB4E-719A-6068-F34F-4132F8958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7727" r="667" b="30311"/>
          <a:stretch>
            <a:fillRect/>
          </a:stretch>
        </p:blipFill>
        <p:spPr bwMode="auto">
          <a:xfrm>
            <a:off x="515089" y="5052594"/>
            <a:ext cx="966787" cy="31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TextBox 1058">
            <a:extLst>
              <a:ext uri="{FF2B5EF4-FFF2-40B4-BE49-F238E27FC236}">
                <a16:creationId xmlns:a16="http://schemas.microsoft.com/office/drawing/2014/main" id="{2A151D1D-B62C-EDF9-CEDA-EA3ECCD5D02E}"/>
              </a:ext>
            </a:extLst>
          </p:cNvPr>
          <p:cNvSpPr txBox="1"/>
          <p:nvPr/>
        </p:nvSpPr>
        <p:spPr>
          <a:xfrm>
            <a:off x="757871" y="5116555"/>
            <a:ext cx="481222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00" dirty="0"/>
              <a:t>Server IoT</a:t>
            </a:r>
            <a:endParaRPr lang="en-ID" sz="500" dirty="0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B2B6403C-A664-BCEE-6FF8-59C8D9FA22A1}"/>
              </a:ext>
            </a:extLst>
          </p:cNvPr>
          <p:cNvSpPr txBox="1"/>
          <p:nvPr/>
        </p:nvSpPr>
        <p:spPr>
          <a:xfrm>
            <a:off x="1910448" y="6087948"/>
            <a:ext cx="397866" cy="1692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500" b="1" dirty="0"/>
              <a:t>IPC OT</a:t>
            </a:r>
            <a:endParaRPr lang="en-ID" sz="500" b="1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6C15E703-1D9D-1420-0C26-A0674DC63E9B}"/>
              </a:ext>
            </a:extLst>
          </p:cNvPr>
          <p:cNvSpPr txBox="1"/>
          <p:nvPr/>
        </p:nvSpPr>
        <p:spPr>
          <a:xfrm>
            <a:off x="1154053" y="6323243"/>
            <a:ext cx="61908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R. Server</a:t>
            </a:r>
            <a:endParaRPr lang="en-ID" sz="8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93661B04-3E07-4585-94C8-84B6B512BED3}"/>
              </a:ext>
            </a:extLst>
          </p:cNvPr>
          <p:cNvSpPr txBox="1"/>
          <p:nvPr/>
        </p:nvSpPr>
        <p:spPr>
          <a:xfrm>
            <a:off x="4031264" y="4361070"/>
            <a:ext cx="8210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Distribution Switch</a:t>
            </a:r>
            <a:endParaRPr lang="en-ID" sz="6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9756F7DD-4B77-DF49-571E-2BF21544BAA4}"/>
              </a:ext>
            </a:extLst>
          </p:cNvPr>
          <p:cNvSpPr txBox="1"/>
          <p:nvPr/>
        </p:nvSpPr>
        <p:spPr>
          <a:xfrm>
            <a:off x="7155101" y="4361070"/>
            <a:ext cx="8210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Distribution Switch</a:t>
            </a:r>
            <a:endParaRPr lang="en-ID" sz="600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06F5F5B3-364E-9F32-3900-6A9967488271}"/>
              </a:ext>
            </a:extLst>
          </p:cNvPr>
          <p:cNvSpPr txBox="1"/>
          <p:nvPr/>
        </p:nvSpPr>
        <p:spPr>
          <a:xfrm>
            <a:off x="10268376" y="4361070"/>
            <a:ext cx="8210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Distribution Switch</a:t>
            </a:r>
            <a:endParaRPr lang="en-ID" sz="600" dirty="0"/>
          </a:p>
        </p:txBody>
      </p: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4C1B1617-0AF8-BD22-FAD6-BB40125EA2FA}"/>
              </a:ext>
            </a:extLst>
          </p:cNvPr>
          <p:cNvCxnSpPr>
            <a:cxnSpLocks/>
            <a:stCxn id="40" idx="0"/>
            <a:endCxn id="1054" idx="2"/>
          </p:cNvCxnSpPr>
          <p:nvPr/>
        </p:nvCxnSpPr>
        <p:spPr>
          <a:xfrm rot="16200000" flipV="1">
            <a:off x="1461460" y="3984566"/>
            <a:ext cx="236704" cy="66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C03091D2-66B9-399F-50F5-932E7E2F2516}"/>
              </a:ext>
            </a:extLst>
          </p:cNvPr>
          <p:cNvSpPr txBox="1"/>
          <p:nvPr/>
        </p:nvSpPr>
        <p:spPr>
          <a:xfrm>
            <a:off x="1071932" y="4304318"/>
            <a:ext cx="6014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Core Switch</a:t>
            </a:r>
            <a:endParaRPr lang="en-ID" sz="600" dirty="0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4AD09495-A51F-A3BE-C296-6AB4127CC1A9}"/>
              </a:ext>
            </a:extLst>
          </p:cNvPr>
          <p:cNvSpPr txBox="1"/>
          <p:nvPr/>
        </p:nvSpPr>
        <p:spPr>
          <a:xfrm>
            <a:off x="2647091" y="4619091"/>
            <a:ext cx="447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Area </a:t>
            </a:r>
          </a:p>
          <a:p>
            <a:pPr algn="ctr"/>
            <a:r>
              <a:rPr lang="en-US" sz="600" dirty="0"/>
              <a:t>Switch</a:t>
            </a:r>
            <a:endParaRPr lang="en-ID" sz="600" dirty="0"/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A7EFEF44-9E93-3939-85A1-9A33506877BF}"/>
              </a:ext>
            </a:extLst>
          </p:cNvPr>
          <p:cNvSpPr txBox="1"/>
          <p:nvPr/>
        </p:nvSpPr>
        <p:spPr>
          <a:xfrm>
            <a:off x="5797450" y="4619091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Area </a:t>
            </a:r>
          </a:p>
          <a:p>
            <a:pPr algn="ctr"/>
            <a:r>
              <a:rPr lang="en-US" sz="600" dirty="0"/>
              <a:t>Switch</a:t>
            </a:r>
            <a:endParaRPr lang="en-ID" sz="600" dirty="0"/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7B98F5AE-C469-EBAA-C2C0-813818BA573D}"/>
              </a:ext>
            </a:extLst>
          </p:cNvPr>
          <p:cNvSpPr txBox="1"/>
          <p:nvPr/>
        </p:nvSpPr>
        <p:spPr>
          <a:xfrm>
            <a:off x="8882296" y="4619091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Area </a:t>
            </a:r>
          </a:p>
          <a:p>
            <a:pPr algn="ctr"/>
            <a:r>
              <a:rPr lang="en-US" sz="600" dirty="0"/>
              <a:t>Switch</a:t>
            </a:r>
            <a:endParaRPr lang="en-ID" sz="600" dirty="0"/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0B44CBB8-45A1-11EE-6497-53F5427A11F6}"/>
              </a:ext>
            </a:extLst>
          </p:cNvPr>
          <p:cNvSpPr txBox="1"/>
          <p:nvPr/>
        </p:nvSpPr>
        <p:spPr>
          <a:xfrm>
            <a:off x="3416245" y="5922121"/>
            <a:ext cx="478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Area </a:t>
            </a:r>
          </a:p>
          <a:p>
            <a:pPr algn="ctr"/>
            <a:r>
              <a:rPr lang="en-US" sz="600" dirty="0"/>
              <a:t>Machine</a:t>
            </a:r>
            <a:endParaRPr lang="en-ID" sz="600" dirty="0"/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AE55E36B-9A66-3F4B-333E-25077CB41AA5}"/>
              </a:ext>
            </a:extLst>
          </p:cNvPr>
          <p:cNvSpPr txBox="1"/>
          <p:nvPr/>
        </p:nvSpPr>
        <p:spPr>
          <a:xfrm>
            <a:off x="9644443" y="5922121"/>
            <a:ext cx="478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Area </a:t>
            </a:r>
          </a:p>
          <a:p>
            <a:pPr algn="ctr"/>
            <a:r>
              <a:rPr lang="en-US" sz="600" dirty="0"/>
              <a:t>Machine</a:t>
            </a:r>
            <a:endParaRPr lang="en-ID" sz="600" dirty="0"/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0E434C6B-0A94-5954-859D-F0F9F4B3C651}"/>
              </a:ext>
            </a:extLst>
          </p:cNvPr>
          <p:cNvSpPr txBox="1"/>
          <p:nvPr/>
        </p:nvSpPr>
        <p:spPr>
          <a:xfrm>
            <a:off x="6536086" y="5922121"/>
            <a:ext cx="478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/>
              <a:t>Area </a:t>
            </a:r>
          </a:p>
          <a:p>
            <a:pPr algn="ctr"/>
            <a:r>
              <a:rPr lang="en-US" sz="600" dirty="0"/>
              <a:t>Machine</a:t>
            </a:r>
            <a:endParaRPr lang="en-ID" sz="600" dirty="0"/>
          </a:p>
        </p:txBody>
      </p: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E48A7607-5636-E5B9-BCF1-6AFEF8A2B9AC}"/>
              </a:ext>
            </a:extLst>
          </p:cNvPr>
          <p:cNvGrpSpPr/>
          <p:nvPr/>
        </p:nvGrpSpPr>
        <p:grpSpPr>
          <a:xfrm>
            <a:off x="4909085" y="4460825"/>
            <a:ext cx="447558" cy="825734"/>
            <a:chOff x="2541805" y="4914366"/>
            <a:chExt cx="447558" cy="825734"/>
          </a:xfrm>
        </p:grpSpPr>
        <p:grpSp>
          <p:nvGrpSpPr>
            <p:cNvPr id="1131" name="Group 1130">
              <a:extLst>
                <a:ext uri="{FF2B5EF4-FFF2-40B4-BE49-F238E27FC236}">
                  <a16:creationId xmlns:a16="http://schemas.microsoft.com/office/drawing/2014/main" id="{016591ED-F49C-29ED-9C26-98A5E039DEBA}"/>
                </a:ext>
              </a:extLst>
            </p:cNvPr>
            <p:cNvGrpSpPr/>
            <p:nvPr/>
          </p:nvGrpSpPr>
          <p:grpSpPr>
            <a:xfrm>
              <a:off x="2596346" y="4926048"/>
              <a:ext cx="338477" cy="228321"/>
              <a:chOff x="4970526" y="2677162"/>
              <a:chExt cx="2284196" cy="1540815"/>
            </a:xfrm>
          </p:grpSpPr>
          <p:pic>
            <p:nvPicPr>
              <p:cNvPr id="1130" name="Picture 26" descr="Automating OEE">
                <a:extLst>
                  <a:ext uri="{FF2B5EF4-FFF2-40B4-BE49-F238E27FC236}">
                    <a16:creationId xmlns:a16="http://schemas.microsoft.com/office/drawing/2014/main" id="{AA7C7988-63DB-30D8-9468-261B57DD9E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clrChange>
                  <a:clrFrom>
                    <a:srgbClr val="DFE2E7"/>
                  </a:clrFrom>
                  <a:clrTo>
                    <a:srgbClr val="DFE2E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667" r="11380" b="-1771"/>
              <a:stretch>
                <a:fillRect/>
              </a:stretch>
            </p:blipFill>
            <p:spPr bwMode="auto">
              <a:xfrm>
                <a:off x="4970526" y="2677162"/>
                <a:ext cx="2284196" cy="15408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9" name="Picture 24" descr="Visualization | East-Gate">
                <a:extLst>
                  <a:ext uri="{FF2B5EF4-FFF2-40B4-BE49-F238E27FC236}">
                    <a16:creationId xmlns:a16="http://schemas.microsoft.com/office/drawing/2014/main" id="{04C175E3-CD83-2DE4-3A98-37247F4F6C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2148" y="2980339"/>
                <a:ext cx="1739314" cy="1030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33" name="Picture 26" descr="Automating OEE">
              <a:extLst>
                <a:ext uri="{FF2B5EF4-FFF2-40B4-BE49-F238E27FC236}">
                  <a16:creationId xmlns:a16="http://schemas.microsoft.com/office/drawing/2014/main" id="{DC1F61EF-B6A6-2D7C-BAF5-FA2AF1A49F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DFE2E7"/>
                </a:clrFrom>
                <a:clrTo>
                  <a:srgbClr val="DFE2E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9" t="667" r="11380" b="-1771"/>
            <a:stretch>
              <a:fillRect/>
            </a:stretch>
          </p:blipFill>
          <p:spPr bwMode="auto">
            <a:xfrm>
              <a:off x="2596346" y="5163669"/>
              <a:ext cx="338477" cy="228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C5698B91-2501-68A1-35C6-A02859D4EFBB}"/>
                </a:ext>
              </a:extLst>
            </p:cNvPr>
            <p:cNvSpPr/>
            <p:nvPr/>
          </p:nvSpPr>
          <p:spPr>
            <a:xfrm>
              <a:off x="2568166" y="4914366"/>
              <a:ext cx="394836" cy="7728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F6E7EBF8-0DB8-517F-023A-7AACCA65F8B6}"/>
                </a:ext>
              </a:extLst>
            </p:cNvPr>
            <p:cNvSpPr txBox="1"/>
            <p:nvPr/>
          </p:nvSpPr>
          <p:spPr>
            <a:xfrm>
              <a:off x="2541805" y="5370768"/>
              <a:ext cx="447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Control Room Area</a:t>
              </a:r>
              <a:endParaRPr lang="en-ID" sz="600" dirty="0"/>
            </a:p>
          </p:txBody>
        </p:sp>
      </p:grpSp>
      <p:cxnSp>
        <p:nvCxnSpPr>
          <p:cNvPr id="1146" name="Connector: Elbow 1145">
            <a:extLst>
              <a:ext uri="{FF2B5EF4-FFF2-40B4-BE49-F238E27FC236}">
                <a16:creationId xmlns:a16="http://schemas.microsoft.com/office/drawing/2014/main" id="{21CCFC76-D1B5-2AF7-AA1A-E3A9C787B37F}"/>
              </a:ext>
            </a:extLst>
          </p:cNvPr>
          <p:cNvCxnSpPr>
            <a:cxnSpLocks/>
            <a:stCxn id="1144" idx="1"/>
            <a:endCxn id="1038" idx="3"/>
          </p:cNvCxnSpPr>
          <p:nvPr/>
        </p:nvCxnSpPr>
        <p:spPr>
          <a:xfrm rot="10800000" flipV="1">
            <a:off x="3445874" y="4847274"/>
            <a:ext cx="1489573" cy="15662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47CF28EA-6038-D402-658A-7C8B10C34CDA}"/>
              </a:ext>
            </a:extLst>
          </p:cNvPr>
          <p:cNvGrpSpPr/>
          <p:nvPr/>
        </p:nvGrpSpPr>
        <p:grpSpPr>
          <a:xfrm>
            <a:off x="7998072" y="4460825"/>
            <a:ext cx="447558" cy="825734"/>
            <a:chOff x="2541805" y="4914366"/>
            <a:chExt cx="447558" cy="825734"/>
          </a:xfrm>
        </p:grpSpPr>
        <p:grpSp>
          <p:nvGrpSpPr>
            <p:cNvPr id="1153" name="Group 1152">
              <a:extLst>
                <a:ext uri="{FF2B5EF4-FFF2-40B4-BE49-F238E27FC236}">
                  <a16:creationId xmlns:a16="http://schemas.microsoft.com/office/drawing/2014/main" id="{BF98AF0A-58D9-F24C-F320-66FCA3B555CE}"/>
                </a:ext>
              </a:extLst>
            </p:cNvPr>
            <p:cNvGrpSpPr/>
            <p:nvPr/>
          </p:nvGrpSpPr>
          <p:grpSpPr>
            <a:xfrm>
              <a:off x="2596346" y="4926048"/>
              <a:ext cx="338477" cy="228321"/>
              <a:chOff x="4970526" y="2677162"/>
              <a:chExt cx="2284196" cy="1540815"/>
            </a:xfrm>
          </p:grpSpPr>
          <p:pic>
            <p:nvPicPr>
              <p:cNvPr id="1157" name="Picture 26" descr="Automating OEE">
                <a:extLst>
                  <a:ext uri="{FF2B5EF4-FFF2-40B4-BE49-F238E27FC236}">
                    <a16:creationId xmlns:a16="http://schemas.microsoft.com/office/drawing/2014/main" id="{13959954-28D6-2C76-1313-4E1E0C1921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clrChange>
                  <a:clrFrom>
                    <a:srgbClr val="DFE2E7"/>
                  </a:clrFrom>
                  <a:clrTo>
                    <a:srgbClr val="DFE2E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667" r="11380" b="-1771"/>
              <a:stretch>
                <a:fillRect/>
              </a:stretch>
            </p:blipFill>
            <p:spPr bwMode="auto">
              <a:xfrm>
                <a:off x="4970526" y="2677162"/>
                <a:ext cx="2284196" cy="15408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58" name="Picture 24" descr="Visualization | East-Gate">
                <a:extLst>
                  <a:ext uri="{FF2B5EF4-FFF2-40B4-BE49-F238E27FC236}">
                    <a16:creationId xmlns:a16="http://schemas.microsoft.com/office/drawing/2014/main" id="{F88E0BC8-F925-0E29-2463-F1E2F747FC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2148" y="2980339"/>
                <a:ext cx="1739314" cy="1030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54" name="Picture 26" descr="Automating OEE">
              <a:extLst>
                <a:ext uri="{FF2B5EF4-FFF2-40B4-BE49-F238E27FC236}">
                  <a16:creationId xmlns:a16="http://schemas.microsoft.com/office/drawing/2014/main" id="{51ECA31E-7B43-78CE-9063-C2D64A43BD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DFE2E7"/>
                </a:clrFrom>
                <a:clrTo>
                  <a:srgbClr val="DFE2E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9" t="667" r="11380" b="-1771"/>
            <a:stretch>
              <a:fillRect/>
            </a:stretch>
          </p:blipFill>
          <p:spPr bwMode="auto">
            <a:xfrm>
              <a:off x="2596346" y="5163669"/>
              <a:ext cx="338477" cy="228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9C30A43C-8FF5-07BF-CEB7-E9182A824A2E}"/>
                </a:ext>
              </a:extLst>
            </p:cNvPr>
            <p:cNvSpPr/>
            <p:nvPr/>
          </p:nvSpPr>
          <p:spPr>
            <a:xfrm>
              <a:off x="2568166" y="4914366"/>
              <a:ext cx="394836" cy="7728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7B162557-40E3-2574-B919-79025E7FFB9B}"/>
                </a:ext>
              </a:extLst>
            </p:cNvPr>
            <p:cNvSpPr txBox="1"/>
            <p:nvPr/>
          </p:nvSpPr>
          <p:spPr>
            <a:xfrm>
              <a:off x="2541805" y="5370768"/>
              <a:ext cx="447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Control Room Area</a:t>
              </a:r>
              <a:endParaRPr lang="en-ID" sz="600" dirty="0"/>
            </a:p>
          </p:txBody>
        </p:sp>
      </p:grpSp>
      <p:grpSp>
        <p:nvGrpSpPr>
          <p:cNvPr id="1159" name="Group 1158">
            <a:extLst>
              <a:ext uri="{FF2B5EF4-FFF2-40B4-BE49-F238E27FC236}">
                <a16:creationId xmlns:a16="http://schemas.microsoft.com/office/drawing/2014/main" id="{0F022582-393C-79C8-8004-6E4A2E2F2972}"/>
              </a:ext>
            </a:extLst>
          </p:cNvPr>
          <p:cNvGrpSpPr/>
          <p:nvPr/>
        </p:nvGrpSpPr>
        <p:grpSpPr>
          <a:xfrm>
            <a:off x="11152069" y="4460825"/>
            <a:ext cx="447558" cy="825734"/>
            <a:chOff x="2541805" y="4914366"/>
            <a:chExt cx="447558" cy="825734"/>
          </a:xfrm>
        </p:grpSpPr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DF80A932-B66C-48F3-2E79-08DF29545C7B}"/>
                </a:ext>
              </a:extLst>
            </p:cNvPr>
            <p:cNvGrpSpPr/>
            <p:nvPr/>
          </p:nvGrpSpPr>
          <p:grpSpPr>
            <a:xfrm>
              <a:off x="2596346" y="4926048"/>
              <a:ext cx="338477" cy="228321"/>
              <a:chOff x="4970526" y="2677162"/>
              <a:chExt cx="2284196" cy="1540815"/>
            </a:xfrm>
          </p:grpSpPr>
          <p:pic>
            <p:nvPicPr>
              <p:cNvPr id="1164" name="Picture 26" descr="Automating OEE">
                <a:extLst>
                  <a:ext uri="{FF2B5EF4-FFF2-40B4-BE49-F238E27FC236}">
                    <a16:creationId xmlns:a16="http://schemas.microsoft.com/office/drawing/2014/main" id="{1386C74B-2864-9F95-36D2-ABC9D0F09A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clrChange>
                  <a:clrFrom>
                    <a:srgbClr val="DFE2E7"/>
                  </a:clrFrom>
                  <a:clrTo>
                    <a:srgbClr val="DFE2E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667" r="11380" b="-1771"/>
              <a:stretch>
                <a:fillRect/>
              </a:stretch>
            </p:blipFill>
            <p:spPr bwMode="auto">
              <a:xfrm>
                <a:off x="4970526" y="2677162"/>
                <a:ext cx="2284196" cy="15408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65" name="Picture 24" descr="Visualization | East-Gate">
                <a:extLst>
                  <a:ext uri="{FF2B5EF4-FFF2-40B4-BE49-F238E27FC236}">
                    <a16:creationId xmlns:a16="http://schemas.microsoft.com/office/drawing/2014/main" id="{04CB3AE2-1AEF-D666-6003-603A94D80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2148" y="2980339"/>
                <a:ext cx="1739314" cy="10305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61" name="Picture 26" descr="Automating OEE">
              <a:extLst>
                <a:ext uri="{FF2B5EF4-FFF2-40B4-BE49-F238E27FC236}">
                  <a16:creationId xmlns:a16="http://schemas.microsoft.com/office/drawing/2014/main" id="{3DBE644E-286E-4827-1134-9DA05A3FC7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DFE2E7"/>
                </a:clrFrom>
                <a:clrTo>
                  <a:srgbClr val="DFE2E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89" t="667" r="11380" b="-1771"/>
            <a:stretch>
              <a:fillRect/>
            </a:stretch>
          </p:blipFill>
          <p:spPr bwMode="auto">
            <a:xfrm>
              <a:off x="2596346" y="5163669"/>
              <a:ext cx="338477" cy="228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B826E4EE-64CD-0886-B9C3-3E94FB3C9FDE}"/>
                </a:ext>
              </a:extLst>
            </p:cNvPr>
            <p:cNvSpPr/>
            <p:nvPr/>
          </p:nvSpPr>
          <p:spPr>
            <a:xfrm>
              <a:off x="2568166" y="4914366"/>
              <a:ext cx="394836" cy="7728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70013723-90F8-8201-F69A-85D0AD0BD671}"/>
                </a:ext>
              </a:extLst>
            </p:cNvPr>
            <p:cNvSpPr txBox="1"/>
            <p:nvPr/>
          </p:nvSpPr>
          <p:spPr>
            <a:xfrm>
              <a:off x="2541805" y="5370768"/>
              <a:ext cx="447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Control Room Area</a:t>
              </a:r>
              <a:endParaRPr lang="en-ID" sz="600" dirty="0"/>
            </a:p>
          </p:txBody>
        </p:sp>
      </p:grpSp>
      <p:cxnSp>
        <p:nvCxnSpPr>
          <p:cNvPr id="1166" name="Connector: Elbow 1165">
            <a:extLst>
              <a:ext uri="{FF2B5EF4-FFF2-40B4-BE49-F238E27FC236}">
                <a16:creationId xmlns:a16="http://schemas.microsoft.com/office/drawing/2014/main" id="{B166D881-033C-EDCB-0E87-B06CC24A38D5}"/>
              </a:ext>
            </a:extLst>
          </p:cNvPr>
          <p:cNvCxnSpPr>
            <a:cxnSpLocks/>
            <a:stCxn id="1155" idx="1"/>
            <a:endCxn id="10" idx="3"/>
          </p:cNvCxnSpPr>
          <p:nvPr/>
        </p:nvCxnSpPr>
        <p:spPr>
          <a:xfrm rot="10800000" flipV="1">
            <a:off x="6564443" y="4847274"/>
            <a:ext cx="1459991" cy="18202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9" name="Connector: Elbow 1168">
            <a:extLst>
              <a:ext uri="{FF2B5EF4-FFF2-40B4-BE49-F238E27FC236}">
                <a16:creationId xmlns:a16="http://schemas.microsoft.com/office/drawing/2014/main" id="{0A4F151D-6DAC-9240-90ED-1AF8460E83F3}"/>
              </a:ext>
            </a:extLst>
          </p:cNvPr>
          <p:cNvCxnSpPr>
            <a:cxnSpLocks/>
            <a:stCxn id="1162" idx="1"/>
            <a:endCxn id="1039" idx="3"/>
          </p:cNvCxnSpPr>
          <p:nvPr/>
        </p:nvCxnSpPr>
        <p:spPr>
          <a:xfrm rot="10800000" flipV="1">
            <a:off x="9685298" y="4847274"/>
            <a:ext cx="1493133" cy="15662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4" name="Connector: Elbow 1203">
            <a:extLst>
              <a:ext uri="{FF2B5EF4-FFF2-40B4-BE49-F238E27FC236}">
                <a16:creationId xmlns:a16="http://schemas.microsoft.com/office/drawing/2014/main" id="{206CE19B-B6AF-1B89-A532-223C3E8468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327473" y="194960"/>
            <a:ext cx="236751" cy="641848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DB973EB2-CFB0-E2D0-D8ED-4EE856754494}"/>
              </a:ext>
            </a:extLst>
          </p:cNvPr>
          <p:cNvGrpSpPr/>
          <p:nvPr/>
        </p:nvGrpSpPr>
        <p:grpSpPr>
          <a:xfrm>
            <a:off x="3330078" y="1550566"/>
            <a:ext cx="5874157" cy="2213152"/>
            <a:chOff x="1071932" y="1047258"/>
            <a:chExt cx="5874157" cy="22131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546D12-1741-5B03-B93A-97545CB52BAC}"/>
                </a:ext>
              </a:extLst>
            </p:cNvPr>
            <p:cNvSpPr/>
            <p:nvPr/>
          </p:nvSpPr>
          <p:spPr>
            <a:xfrm>
              <a:off x="1071932" y="1047258"/>
              <a:ext cx="5874157" cy="221315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B6001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0377537-85C1-71AD-860D-5FE50A9F5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01590" y="1210227"/>
              <a:ext cx="2913055" cy="1701979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8" name="Picture 38" descr="manufacturing dashboard">
              <a:extLst>
                <a:ext uri="{FF2B5EF4-FFF2-40B4-BE49-F238E27FC236}">
                  <a16:creationId xmlns:a16="http://schemas.microsoft.com/office/drawing/2014/main" id="{1210FC8C-1419-E558-80F9-922F7831E5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9617" y="1194469"/>
              <a:ext cx="2810467" cy="171438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4FBEBB-C052-2B3D-43FC-53E85D6DF85A}"/>
                </a:ext>
              </a:extLst>
            </p:cNvPr>
            <p:cNvSpPr txBox="1"/>
            <p:nvPr/>
          </p:nvSpPr>
          <p:spPr>
            <a:xfrm>
              <a:off x="2629431" y="2971464"/>
              <a:ext cx="2882520" cy="215444"/>
            </a:xfrm>
            <a:prstGeom prst="rect">
              <a:avLst/>
            </a:prstGeom>
            <a:noFill/>
            <a:ln w="127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Dashboard Monitoring (Control Room Office / BOD Room)</a:t>
              </a:r>
              <a:endParaRPr lang="en-ID" sz="800" dirty="0"/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F183AB8-FE9C-7B03-04A7-868A6E3875BA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2331824" y="2564524"/>
            <a:ext cx="1027912" cy="2931943"/>
          </a:xfrm>
          <a:prstGeom prst="bentConnector2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12" descr="Network Switch Images – Browse 145,062 ...">
            <a:extLst>
              <a:ext uri="{FF2B5EF4-FFF2-40B4-BE49-F238E27FC236}">
                <a16:creationId xmlns:a16="http://schemas.microsoft.com/office/drawing/2014/main" id="{5F428CD0-09A8-0D5C-CD7A-81EB2D533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19133" r="5364" b="25529"/>
          <a:stretch>
            <a:fillRect/>
          </a:stretch>
        </p:blipFill>
        <p:spPr bwMode="auto">
          <a:xfrm>
            <a:off x="1001347" y="4103250"/>
            <a:ext cx="1157591" cy="25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" descr="LENOVO THINKPAD L13 YOGA GEN4 2AID i5-1335U | 16GB | 512GB | W11 PRO | TOUCH">
            <a:extLst>
              <a:ext uri="{FF2B5EF4-FFF2-40B4-BE49-F238E27FC236}">
                <a16:creationId xmlns:a16="http://schemas.microsoft.com/office/drawing/2014/main" id="{0D245F28-2ED2-E9F3-5025-FAD669BE1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6" t="18998" r="6484" b="18094"/>
          <a:stretch>
            <a:fillRect/>
          </a:stretch>
        </p:blipFill>
        <p:spPr bwMode="auto">
          <a:xfrm flipH="1">
            <a:off x="9999178" y="1518276"/>
            <a:ext cx="865371" cy="63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139E6C1D-65FC-512D-5412-37D402B6983F}"/>
              </a:ext>
            </a:extLst>
          </p:cNvPr>
          <p:cNvGrpSpPr/>
          <p:nvPr/>
        </p:nvGrpSpPr>
        <p:grpSpPr>
          <a:xfrm>
            <a:off x="1195855" y="1570367"/>
            <a:ext cx="790601" cy="1009279"/>
            <a:chOff x="7291363" y="1406991"/>
            <a:chExt cx="790601" cy="1009279"/>
          </a:xfrm>
        </p:grpSpPr>
        <p:pic>
          <p:nvPicPr>
            <p:cNvPr id="1052" name="Picture 22" descr="Sophos Central Endpoint Intercept X ...">
              <a:extLst>
                <a:ext uri="{FF2B5EF4-FFF2-40B4-BE49-F238E27FC236}">
                  <a16:creationId xmlns:a16="http://schemas.microsoft.com/office/drawing/2014/main" id="{C072C021-C3FB-E86A-B93E-BFB4E1955A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19" t="18010" r="13819" b="20354"/>
            <a:stretch>
              <a:fillRect/>
            </a:stretch>
          </p:blipFill>
          <p:spPr bwMode="auto">
            <a:xfrm>
              <a:off x="7368791" y="1874841"/>
              <a:ext cx="633015" cy="541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3" name="TextBox 1052">
              <a:extLst>
                <a:ext uri="{FF2B5EF4-FFF2-40B4-BE49-F238E27FC236}">
                  <a16:creationId xmlns:a16="http://schemas.microsoft.com/office/drawing/2014/main" id="{38A028C0-0A0A-A661-13EB-7BF920605D32}"/>
                </a:ext>
              </a:extLst>
            </p:cNvPr>
            <p:cNvSpPr txBox="1"/>
            <p:nvPr/>
          </p:nvSpPr>
          <p:spPr>
            <a:xfrm>
              <a:off x="7291363" y="1406991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IT</a:t>
              </a:r>
            </a:p>
            <a:p>
              <a:pPr algn="ctr"/>
              <a:r>
                <a:rPr lang="en-US" sz="1200" b="1" dirty="0">
                  <a:solidFill>
                    <a:srgbClr val="0070C0"/>
                  </a:solidFill>
                </a:rPr>
                <a:t>Network</a:t>
              </a:r>
              <a:endParaRPr lang="en-ID" sz="12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068" name="Connector: Elbow 1067">
            <a:extLst>
              <a:ext uri="{FF2B5EF4-FFF2-40B4-BE49-F238E27FC236}">
                <a16:creationId xmlns:a16="http://schemas.microsoft.com/office/drawing/2014/main" id="{C6305F8F-D2A8-E103-7D3A-66B44C705098}"/>
              </a:ext>
            </a:extLst>
          </p:cNvPr>
          <p:cNvCxnSpPr>
            <a:cxnSpLocks/>
            <a:stCxn id="1044" idx="0"/>
            <a:endCxn id="1052" idx="2"/>
          </p:cNvCxnSpPr>
          <p:nvPr/>
        </p:nvCxnSpPr>
        <p:spPr>
          <a:xfrm rot="16200000" flipV="1">
            <a:off x="1435883" y="2733554"/>
            <a:ext cx="312944" cy="51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ctor: Elbow 1099">
            <a:extLst>
              <a:ext uri="{FF2B5EF4-FFF2-40B4-BE49-F238E27FC236}">
                <a16:creationId xmlns:a16="http://schemas.microsoft.com/office/drawing/2014/main" id="{7145FAC2-D8BA-546D-4FE2-C1AB7592FB52}"/>
              </a:ext>
            </a:extLst>
          </p:cNvPr>
          <p:cNvCxnSpPr>
            <a:cxnSpLocks/>
            <a:stCxn id="40" idx="2"/>
            <a:endCxn id="1058" idx="0"/>
          </p:cNvCxnSpPr>
          <p:nvPr/>
        </p:nvCxnSpPr>
        <p:spPr>
          <a:xfrm rot="5400000">
            <a:off x="943551" y="4416002"/>
            <a:ext cx="691524" cy="581660"/>
          </a:xfrm>
          <a:prstGeom prst="bentConnector3">
            <a:avLst>
              <a:gd name="adj1" fmla="val 50000"/>
            </a:avLst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TextBox 1109">
            <a:extLst>
              <a:ext uri="{FF2B5EF4-FFF2-40B4-BE49-F238E27FC236}">
                <a16:creationId xmlns:a16="http://schemas.microsoft.com/office/drawing/2014/main" id="{8B1A04EC-A6DD-32FF-D56E-83A10B37B040}"/>
              </a:ext>
            </a:extLst>
          </p:cNvPr>
          <p:cNvSpPr txBox="1"/>
          <p:nvPr/>
        </p:nvSpPr>
        <p:spPr>
          <a:xfrm>
            <a:off x="5523495" y="1290235"/>
            <a:ext cx="160653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Ruang Anyer1 – </a:t>
            </a:r>
            <a:r>
              <a:rPr lang="en-US" sz="800" dirty="0" err="1"/>
              <a:t>Monirot</a:t>
            </a:r>
            <a:r>
              <a:rPr lang="en-US" sz="800" dirty="0"/>
              <a:t> Room</a:t>
            </a:r>
            <a:endParaRPr lang="en-ID" sz="800" dirty="0"/>
          </a:p>
        </p:txBody>
      </p:sp>
    </p:spTree>
    <p:extLst>
      <p:ext uri="{BB962C8B-B14F-4D97-AF65-F5344CB8AC3E}">
        <p14:creationId xmlns:p14="http://schemas.microsoft.com/office/powerpoint/2010/main" val="369546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BC3F8-85F5-4370-201B-57EFD7210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>
            <a:extLst>
              <a:ext uri="{FF2B5EF4-FFF2-40B4-BE49-F238E27FC236}">
                <a16:creationId xmlns:a16="http://schemas.microsoft.com/office/drawing/2014/main" id="{C740386F-A386-7C71-59E7-4BCFF21F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Architecture IT - OT</a:t>
            </a:r>
          </a:p>
        </p:txBody>
      </p:sp>
      <p:cxnSp>
        <p:nvCxnSpPr>
          <p:cNvPr id="1204" name="Connector: Elbow 1203">
            <a:extLst>
              <a:ext uri="{FF2B5EF4-FFF2-40B4-BE49-F238E27FC236}">
                <a16:creationId xmlns:a16="http://schemas.microsoft.com/office/drawing/2014/main" id="{206CE19B-B6AF-1B89-A532-223C3E8468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327473" y="194960"/>
            <a:ext cx="236751" cy="641848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chat.idbm.co.id:3000/file-upload/29ge3LTeJMHPvrWwP/Clipboard%20-%20October%2010,%202025%2010:40%20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73" y="1371600"/>
            <a:ext cx="7292367" cy="476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52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9B41C-F83E-AF56-18FB-341CE3310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46">
            <a:extLst>
              <a:ext uri="{FF2B5EF4-FFF2-40B4-BE49-F238E27FC236}">
                <a16:creationId xmlns:a16="http://schemas.microsoft.com/office/drawing/2014/main" id="{820FE877-D336-68A2-5396-7772A9294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Rules IT - OT</a:t>
            </a:r>
          </a:p>
        </p:txBody>
      </p:sp>
      <p:cxnSp>
        <p:nvCxnSpPr>
          <p:cNvPr id="1204" name="Connector: Elbow 1203">
            <a:extLst>
              <a:ext uri="{FF2B5EF4-FFF2-40B4-BE49-F238E27FC236}">
                <a16:creationId xmlns:a16="http://schemas.microsoft.com/office/drawing/2014/main" id="{FC5AE69B-6B8C-C87C-0E96-4E8D2D4168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327473" y="194960"/>
            <a:ext cx="236751" cy="641848"/>
          </a:xfrm>
          <a:prstGeom prst="bentConnector2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7" name="TextBox 1266">
            <a:extLst>
              <a:ext uri="{FF2B5EF4-FFF2-40B4-BE49-F238E27FC236}">
                <a16:creationId xmlns:a16="http://schemas.microsoft.com/office/drawing/2014/main" id="{E0F67F64-2EC2-7027-D6BD-E751012D5F04}"/>
              </a:ext>
            </a:extLst>
          </p:cNvPr>
          <p:cNvSpPr txBox="1"/>
          <p:nvPr/>
        </p:nvSpPr>
        <p:spPr>
          <a:xfrm>
            <a:off x="264587" y="986069"/>
            <a:ext cx="117792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By default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: Computers in the IT area cannot access machines/PCs/servers in the OT area, and vice versa.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Data from the OT area is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centralised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on the OT IPC. This data is </a:t>
            </a:r>
            <a:r>
              <a:rPr lang="en-US" sz="2000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synchronised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to the IT IPC for further processing for analysis purposes (big data, analytical, machine learning, dashboard, </a:t>
            </a:r>
            <a:r>
              <a:rPr lang="en-US" sz="2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etc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).</a:t>
            </a:r>
          </a:p>
          <a:p>
            <a:pPr marL="342900" indent="-342900">
              <a:buFontTx/>
              <a:buAutoNum type="arabicPeriod"/>
            </a:pP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If there is a need to access computers/servers across network segments, access is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granted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20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based on the approval </a:t>
            </a:r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</a:rPr>
              <a:t>of the relevant department/division, while still taking data security aspects into consideration.</a:t>
            </a:r>
          </a:p>
        </p:txBody>
      </p:sp>
    </p:spTree>
    <p:extLst>
      <p:ext uri="{BB962C8B-B14F-4D97-AF65-F5344CB8AC3E}">
        <p14:creationId xmlns:p14="http://schemas.microsoft.com/office/powerpoint/2010/main" val="239732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4094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3">
      <a:dk1>
        <a:srgbClr val="232323"/>
      </a:dk1>
      <a:lt1>
        <a:srgbClr val="FFFFFF"/>
      </a:lt1>
      <a:dk2>
        <a:srgbClr val="7656C2"/>
      </a:dk2>
      <a:lt2>
        <a:srgbClr val="B6001A"/>
      </a:lt2>
      <a:accent1>
        <a:srgbClr val="2A579A"/>
      </a:accent1>
      <a:accent2>
        <a:srgbClr val="07A6EB"/>
      </a:accent2>
      <a:accent3>
        <a:srgbClr val="497F37"/>
      </a:accent3>
      <a:accent4>
        <a:srgbClr val="97BD26"/>
      </a:accent4>
      <a:accent5>
        <a:srgbClr val="C6A647"/>
      </a:accent5>
      <a:accent6>
        <a:srgbClr val="FF9B00"/>
      </a:accent6>
      <a:hlink>
        <a:srgbClr val="007FFF"/>
      </a:hlink>
      <a:folHlink>
        <a:srgbClr val="B52423"/>
      </a:folHlink>
    </a:clrScheme>
    <a:fontScheme name="Custom 1">
      <a:majorFont>
        <a:latin typeface="Arial"/>
        <a:ea typeface="Yu Gothic UI"/>
        <a:cs typeface=""/>
      </a:majorFont>
      <a:minorFont>
        <a:latin typeface="Arial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4D0A7C0-3AD5-450F-B36F-0AD8FE40FB1C}" vid="{0E60138B-82A9-4D2D-AB9E-B0935F217C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4D32116930564D8DEC51DFE4EE0F98" ma:contentTypeVersion="15" ma:contentTypeDescription="Create a new document." ma:contentTypeScope="" ma:versionID="6892e3c0e1070ea26417e9c344d4d1b1">
  <xsd:schema xmlns:xsd="http://www.w3.org/2001/XMLSchema" xmlns:xs="http://www.w3.org/2001/XMLSchema" xmlns:p="http://schemas.microsoft.com/office/2006/metadata/properties" xmlns:ns2="fe88be31-c470-4205-86d0-7c3dd7be307b" xmlns:ns3="1556190d-b372-472f-bb97-f5b68f2ed860" targetNamespace="http://schemas.microsoft.com/office/2006/metadata/properties" ma:root="true" ma:fieldsID="1dc78a5cea330573313af6696c4bf799" ns2:_="" ns3:_="">
    <xsd:import namespace="fe88be31-c470-4205-86d0-7c3dd7be307b"/>
    <xsd:import namespace="1556190d-b372-472f-bb97-f5b68f2ed8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88be31-c470-4205-86d0-7c3dd7be30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9dd84382-b38c-4eba-b7c2-4a66a077de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6190d-b372-472f-bb97-f5b68f2ed86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8ca48d95-2f03-465a-add0-add65a4511c6}" ma:internalName="TaxCatchAll" ma:showField="CatchAllData" ma:web="1556190d-b372-472f-bb97-f5b68f2ed8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556190d-b372-472f-bb97-f5b68f2ed860" xsi:nil="true"/>
    <lcf76f155ced4ddcb4097134ff3c332f xmlns="fe88be31-c470-4205-86d0-7c3dd7be30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B461C79-D57F-4892-BFFA-71EEED89AE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E88736-CC0D-4970-A199-A1BA5510A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88be31-c470-4205-86d0-7c3dd7be307b"/>
    <ds:schemaRef ds:uri="1556190d-b372-472f-bb97-f5b68f2ed8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9E1ACA-51C2-4C89-9B57-A231EF1EFE3B}">
  <ds:schemaRefs>
    <ds:schemaRef ds:uri="http://schemas.microsoft.com/office/2006/metadata/properties"/>
    <ds:schemaRef ds:uri="http://schemas.microsoft.com/office/2006/documentManagement/types"/>
    <ds:schemaRef ds:uri="fe88be31-c470-4205-86d0-7c3dd7be307b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  <ds:schemaRef ds:uri="1556190d-b372-472f-bb97-f5b68f2ed860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54277c9-dafe-44aa-85a4-73d5c7c52450}" enabled="0" method="" siteId="{f54277c9-dafe-44aa-85a4-73d5c7c5245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38885</TotalTime>
  <Words>189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ＭＳ ゴシック</vt:lpstr>
      <vt:lpstr>ＭＳ Ｐゴシック</vt:lpstr>
      <vt:lpstr>游ゴシック</vt:lpstr>
      <vt:lpstr>游ゴシック</vt:lpstr>
      <vt:lpstr>Yu Gothic UI</vt:lpstr>
      <vt:lpstr>Arial</vt:lpstr>
      <vt:lpstr>Calibri</vt:lpstr>
      <vt:lpstr>HGP創英角ｺﾞｼｯｸUB</vt:lpstr>
      <vt:lpstr>Meiryo UI</vt:lpstr>
      <vt:lpstr>Theme1</vt:lpstr>
      <vt:lpstr>PowerPoint Presentation</vt:lpstr>
      <vt:lpstr>General Architecture IT - OT</vt:lpstr>
      <vt:lpstr>General Architecture IT - OT</vt:lpstr>
      <vt:lpstr>Rules IT - 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ari.dwiyanto</dc:creator>
  <cp:lastModifiedBy>suparno</cp:lastModifiedBy>
  <cp:revision>459</cp:revision>
  <dcterms:created xsi:type="dcterms:W3CDTF">2023-12-25T02:16:28Z</dcterms:created>
  <dcterms:modified xsi:type="dcterms:W3CDTF">2025-10-10T03:57:52Z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0x0101008D4D32116930564D8DEC51DFE4EE0F98</vt:lpwstr>
  </property>
</Properties>
</file>