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216"/>
    <p:restoredTop sz="94643"/>
  </p:normalViewPr>
  <p:slideViewPr>
    <p:cSldViewPr snapToGrid="0" snapToObjects="1">
      <p:cViewPr varScale="1">
        <p:scale>
          <a:sx n="78" d="100"/>
          <a:sy n="78" d="100"/>
        </p:scale>
        <p:origin x="10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49431-8FF8-AA42-9B81-0AB88A779FC3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62E4-98A1-424A-92A1-7DDE8D58E6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55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362E4-98A1-424A-92A1-7DDE8D58E60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015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346"/>
            <a:ext cx="7772400" cy="1006476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pt-BR" noProof="0" dirty="0"/>
              <a:t>Título do Trabalho de Graduação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10526"/>
            <a:ext cx="77724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B24D-78F1-A541-AA49-CFFF7F6B29EB}" type="datetime1">
              <a:rPr lang="en-US" smtClean="0"/>
              <a:t>10/9/2024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85800" y="1123870"/>
            <a:ext cx="7772400" cy="6600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0" noProof="0" dirty="0"/>
              <a:t>Trabalho</a:t>
            </a:r>
            <a:r>
              <a:rPr lang="pt-BR" sz="2800" b="0" baseline="0" noProof="0" dirty="0"/>
              <a:t> de Graduação</a:t>
            </a:r>
            <a:endParaRPr lang="pt-BR" sz="2800" b="0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637" y="307282"/>
            <a:ext cx="3770313" cy="594416"/>
          </a:xfrm>
          <a:prstGeom prst="rect">
            <a:avLst/>
          </a:prstGeom>
        </p:spPr>
      </p:pic>
      <p:sp>
        <p:nvSpPr>
          <p:cNvPr id="12" name="Rounded Rectangle 11"/>
          <p:cNvSpPr/>
          <p:nvPr userDrawn="1"/>
        </p:nvSpPr>
        <p:spPr>
          <a:xfrm>
            <a:off x="119270" y="6090040"/>
            <a:ext cx="8918713" cy="4571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81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F362-FB98-D743-BC2F-00F04C2D2173}" type="datetime1">
              <a:rPr lang="en-US" smtClean="0"/>
              <a:t>10/9/2024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0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7AC9-8318-754D-BB75-DBAFFF260160}" type="datetime1">
              <a:rPr lang="en-US" smtClean="0"/>
              <a:t>10/9/2024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432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4266-1587-6A49-A829-5EF26ADB1EC5}" type="datetime1">
              <a:rPr lang="en-US" smtClean="0"/>
              <a:t>10/9/2024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505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FDFF-4A54-BF4A-9694-BB7A0346A229}" type="datetime1">
              <a:rPr lang="en-US" smtClean="0"/>
              <a:t>10/9/2024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96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4DC1-DF9D-F046-BE79-1622CE3BC401}" type="datetime1">
              <a:rPr lang="en-US" smtClean="0"/>
              <a:t>10/9/2024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24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07165"/>
            <a:ext cx="7886700" cy="51697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4DC1-DF9D-F046-BE79-1622CE3BC401}" type="datetime1">
              <a:rPr lang="en-US" smtClean="0"/>
              <a:t>10/9/2024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55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9FE0-5F33-4946-A920-52FE66FB6623}" type="datetime1">
              <a:rPr lang="en-US" smtClean="0"/>
              <a:t>10/9/2024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5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9FE0-5F33-4946-A920-52FE66FB6623}" type="datetime1">
              <a:rPr lang="en-US" smtClean="0"/>
              <a:t>10/9/2024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637" y="307282"/>
            <a:ext cx="3770313" cy="59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3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B4D0-1C3B-E946-9440-3932EF3431F6}" type="datetime1">
              <a:rPr lang="en-US" smtClean="0"/>
              <a:t>10/9/2024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07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F80F-F4C8-2041-867C-090F71925131}" type="datetime1">
              <a:rPr lang="en-US" smtClean="0"/>
              <a:t>10/9/2024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18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C93E-E107-6247-AB8D-5009F1F1DF2A}" type="datetime1">
              <a:rPr lang="en-US" smtClean="0"/>
              <a:t>10/9/2024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95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610-05D4-1B4D-A75D-08575C4A578F}" type="datetime1">
              <a:rPr lang="en-US" smtClean="0"/>
              <a:t>10/9/2024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46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D7175-3EC4-824E-802A-A6C9B4D59831}" type="datetime1">
              <a:rPr lang="en-US" smtClean="0"/>
              <a:t>10/9/2024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96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7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sz="2700" dirty="0"/>
            </a:br>
            <a:r>
              <a:rPr lang="pt-BR" sz="2700" dirty="0"/>
              <a:t>SUSTENTABILIDADE NO TRANSPORTE URBANO: ANÁLISE DO DESCARTE DE RESÍDUOS E EMISSÃO DE CO2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84864"/>
            <a:ext cx="7772400" cy="262890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pt-BR" dirty="0"/>
              <a:t>AUTOR: ALEXSSANDER ABREU DE CAMPOS</a:t>
            </a:r>
          </a:p>
          <a:p>
            <a:pPr algn="r"/>
            <a:r>
              <a:rPr lang="pt-BR" dirty="0"/>
              <a:t>ENZO BRAGADIN COLLAVITO MONTENEGRO</a:t>
            </a:r>
          </a:p>
          <a:p>
            <a:pPr algn="r"/>
            <a:r>
              <a:rPr lang="pt-BR" dirty="0"/>
              <a:t>INGRID CRISTINE DA ROSA COSTA</a:t>
            </a:r>
          </a:p>
          <a:p>
            <a:pPr algn="r"/>
            <a:r>
              <a:rPr lang="pt-BR" dirty="0"/>
              <a:t>LUCAS BRAGA DE MELO</a:t>
            </a:r>
          </a:p>
          <a:p>
            <a:pPr algn="r"/>
            <a:r>
              <a:rPr lang="pt-BR" dirty="0"/>
              <a:t>RAFAEL SANT’ANA DE ANDRADE OSSES</a:t>
            </a:r>
          </a:p>
          <a:p>
            <a:pPr algn="r"/>
            <a:r>
              <a:rPr lang="pt-BR" dirty="0"/>
              <a:t>RAFAELA JONAS MARQUES DA SILVA</a:t>
            </a:r>
          </a:p>
          <a:p>
            <a:pPr algn="r"/>
            <a:endParaRPr lang="pt-BR" dirty="0"/>
          </a:p>
          <a:p>
            <a:pPr algn="r"/>
            <a:r>
              <a:rPr lang="pt-BR" dirty="0"/>
              <a:t>ORIENTADOR: Prof. Esp. Rubens Barreto da Silva </a:t>
            </a:r>
            <a:endParaRPr lang="en-US" dirty="0"/>
          </a:p>
          <a:p>
            <a:pPr algn="r"/>
            <a:r>
              <a:rPr lang="en-US" dirty="0"/>
              <a:t>COORIENTADOR:</a:t>
            </a:r>
            <a:r>
              <a:rPr lang="pt-BR" dirty="0"/>
              <a:t> Prof. Carlos Eduardo Bastos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87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51594-F766-D123-DE07-BDD35569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D9B033-0E70-465F-C92E-B41DB2E04A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2125266"/>
            <a:ext cx="5381318" cy="214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1350" b="1" dirty="0">
                <a:latin typeface="Arial" panose="020B0604020202020204" pitchFamily="34" charset="0"/>
              </a:rPr>
              <a:t>Objetivos do Projeto:</a:t>
            </a:r>
            <a:r>
              <a:rPr lang="pt-BR" altLang="pt-BR" sz="1350" dirty="0">
                <a:latin typeface="Arial" panose="020B0604020202020204" pitchFamily="34" charset="0"/>
              </a:rPr>
              <a:t> Definir a importância da sustentabilidade na operação de transporte público e o papel da EMTU.</a:t>
            </a: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sz="1350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sz="1350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1350" b="1" dirty="0">
                <a:latin typeface="Arial" panose="020B0604020202020204" pitchFamily="34" charset="0"/>
              </a:rPr>
              <a:t>Contexto Atual:</a:t>
            </a:r>
            <a:r>
              <a:rPr lang="pt-BR" altLang="pt-BR" sz="1350" dirty="0">
                <a:latin typeface="Arial" panose="020B0604020202020204" pitchFamily="34" charset="0"/>
              </a:rPr>
              <a:t> Desafios enfrentados em relação ao descarte de pneus e óleo, e as emissões de CO2.</a:t>
            </a: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sz="1350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sz="1350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1350" b="1" dirty="0">
                <a:latin typeface="Arial" panose="020B0604020202020204" pitchFamily="34" charset="0"/>
              </a:rPr>
              <a:t>Estrutura da Apresentação:</a:t>
            </a:r>
            <a:r>
              <a:rPr lang="pt-BR" altLang="pt-BR" sz="1350" dirty="0">
                <a:latin typeface="Arial" panose="020B0604020202020204" pitchFamily="34" charset="0"/>
              </a:rPr>
              <a:t> Resumo das seções a serem abordadas. </a:t>
            </a:r>
          </a:p>
        </p:txBody>
      </p:sp>
    </p:spTree>
    <p:extLst>
      <p:ext uri="{BB962C8B-B14F-4D97-AF65-F5344CB8AC3E}">
        <p14:creationId xmlns:p14="http://schemas.microsoft.com/office/powerpoint/2010/main" val="123268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AC692-A3A0-EF39-0502-0BE99A34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Diagnóstico do Problema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63C960-26F3-E1B4-024B-A151829112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1996448"/>
            <a:ext cx="758605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1350" b="1" dirty="0">
                <a:latin typeface="Arial" panose="020B0604020202020204" pitchFamily="34" charset="0"/>
              </a:rPr>
              <a:t>Descarte de Resíduos:</a:t>
            </a:r>
            <a:r>
              <a:rPr lang="pt-BR" altLang="pt-BR" sz="1350" dirty="0">
                <a:latin typeface="Arial" panose="020B0604020202020204" pitchFamily="34" charset="0"/>
              </a:rPr>
              <a:t> Consequências do manejo inadequado de pneus e óleo lubrificante.</a:t>
            </a: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sz="1350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sz="1350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1350" b="1" dirty="0">
                <a:latin typeface="Arial" panose="020B0604020202020204" pitchFamily="34" charset="0"/>
              </a:rPr>
              <a:t>Emissões de CO2:</a:t>
            </a:r>
            <a:r>
              <a:rPr lang="pt-BR" altLang="pt-BR" sz="1350" dirty="0">
                <a:latin typeface="Arial" panose="020B0604020202020204" pitchFamily="34" charset="0"/>
              </a:rPr>
              <a:t> Impacto ambiental e a necessidade de monitoramento nas frotas de ônibus.</a:t>
            </a: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sz="1350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sz="1350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1350" b="1" dirty="0">
                <a:latin typeface="Arial" panose="020B0604020202020204" pitchFamily="34" charset="0"/>
              </a:rPr>
              <a:t>Papel da EMTU:</a:t>
            </a:r>
            <a:r>
              <a:rPr lang="pt-BR" altLang="pt-BR" sz="1350" dirty="0">
                <a:latin typeface="Arial" panose="020B0604020202020204" pitchFamily="34" charset="0"/>
              </a:rPr>
              <a:t> Responsabilidade na fiscalização e regulamentação das operadoras. </a:t>
            </a: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sz="1350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sz="13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73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C96AE-047F-99E8-7D6F-4002087B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Soluções Propostas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1BF167-BBD6-30B7-3DA5-80E33CBFB8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2188813"/>
            <a:ext cx="8235131" cy="1731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1350" b="1" dirty="0">
                <a:latin typeface="Arial" panose="020B0604020202020204" pitchFamily="34" charset="0"/>
              </a:rPr>
              <a:t>Logística Reversa:</a:t>
            </a:r>
            <a:r>
              <a:rPr lang="pt-BR" altLang="pt-BR" sz="1350" dirty="0">
                <a:latin typeface="Arial" panose="020B0604020202020204" pitchFamily="34" charset="0"/>
              </a:rPr>
              <a:t> Implementação de coleta e reciclagem de pneus e óleo. Exemplos de empresas parceiras.</a:t>
            </a: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sz="1350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sz="1350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1350" b="1" dirty="0">
                <a:latin typeface="Arial" panose="020B0604020202020204" pitchFamily="34" charset="0"/>
              </a:rPr>
              <a:t>Monitoramento de Emissões:</a:t>
            </a:r>
            <a:r>
              <a:rPr lang="pt-BR" altLang="pt-BR" sz="1350" dirty="0">
                <a:latin typeface="Arial" panose="020B0604020202020204" pitchFamily="34" charset="0"/>
              </a:rPr>
              <a:t> Instalação de sensores para medir as emissões em tempo real.</a:t>
            </a: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sz="1350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sz="1350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1350" b="1" dirty="0">
                <a:latin typeface="Arial" panose="020B0604020202020204" pitchFamily="34" charset="0"/>
              </a:rPr>
              <a:t>Educação e Treinamento:</a:t>
            </a:r>
            <a:r>
              <a:rPr lang="pt-BR" altLang="pt-BR" sz="1350" dirty="0">
                <a:latin typeface="Arial" panose="020B0604020202020204" pitchFamily="34" charset="0"/>
              </a:rPr>
              <a:t> Programas para motoristas sobre práticas de condução eficiente. </a:t>
            </a:r>
          </a:p>
        </p:txBody>
      </p:sp>
    </p:spTree>
    <p:extLst>
      <p:ext uri="{BB962C8B-B14F-4D97-AF65-F5344CB8AC3E}">
        <p14:creationId xmlns:p14="http://schemas.microsoft.com/office/powerpoint/2010/main" val="15944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6A968-F5E4-8790-6685-0A755704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nas Sprints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766A70-09F5-077C-E410-6E53DB6745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2125267"/>
            <a:ext cx="7047886" cy="152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1350" b="1" dirty="0">
                <a:latin typeface="Arial" panose="020B0604020202020204" pitchFamily="34" charset="0"/>
              </a:rPr>
              <a:t>Primeira Sprint:</a:t>
            </a:r>
            <a:r>
              <a:rPr lang="pt-BR" altLang="pt-BR" sz="1350" dirty="0">
                <a:latin typeface="Arial" panose="020B0604020202020204" pitchFamily="34" charset="0"/>
              </a:rPr>
              <a:t> Levantamento dos principais desafios e coleta de dados iniciais.</a:t>
            </a: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sz="1350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sz="1350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1350" b="1" dirty="0">
                <a:latin typeface="Arial" panose="020B0604020202020204" pitchFamily="34" charset="0"/>
              </a:rPr>
              <a:t>Segunda Sprint:</a:t>
            </a:r>
            <a:r>
              <a:rPr lang="pt-BR" altLang="pt-BR" sz="1350" dirty="0">
                <a:latin typeface="Arial" panose="020B0604020202020204" pitchFamily="34" charset="0"/>
              </a:rPr>
              <a:t> Desenvolvimento de parcerias e sistemas de monitoramento.</a:t>
            </a: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sz="1350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sz="1350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1350" b="1" dirty="0">
                <a:latin typeface="Arial" panose="020B0604020202020204" pitchFamily="34" charset="0"/>
              </a:rPr>
              <a:t>Terceira Sprint:</a:t>
            </a:r>
            <a:r>
              <a:rPr lang="pt-BR" altLang="pt-BR" sz="1350" dirty="0">
                <a:latin typeface="Arial" panose="020B0604020202020204" pitchFamily="34" charset="0"/>
              </a:rPr>
              <a:t> Integração de resultados e criação do plano de marketing ambiental. </a:t>
            </a:r>
          </a:p>
        </p:txBody>
      </p:sp>
    </p:spTree>
    <p:extLst>
      <p:ext uri="{BB962C8B-B14F-4D97-AF65-F5344CB8AC3E}">
        <p14:creationId xmlns:p14="http://schemas.microsoft.com/office/powerpoint/2010/main" val="9144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298C6-65FD-1FB5-F42A-3A40DDBD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Marketing Ambiental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C50BA11-9D25-4A3F-10D4-322B4A8444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1987168"/>
            <a:ext cx="6406331" cy="2562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1350" b="1" dirty="0">
                <a:latin typeface="Arial" panose="020B0604020202020204" pitchFamily="34" charset="0"/>
              </a:rPr>
              <a:t>Campanhas de Conscientização:</a:t>
            </a:r>
            <a:r>
              <a:rPr lang="pt-BR" altLang="pt-BR" sz="1350" dirty="0">
                <a:latin typeface="Arial" panose="020B0604020202020204" pitchFamily="34" charset="0"/>
              </a:rPr>
              <a:t> Estratégias para educar o público sobre sustentabilidade.</a:t>
            </a: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sz="1350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sz="1350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1350" b="1" dirty="0">
                <a:latin typeface="Arial" panose="020B0604020202020204" pitchFamily="34" charset="0"/>
              </a:rPr>
              <a:t>Engajamento Comunitário:</a:t>
            </a:r>
            <a:r>
              <a:rPr lang="pt-BR" altLang="pt-BR" sz="1350" dirty="0">
                <a:latin typeface="Arial" panose="020B0604020202020204" pitchFamily="34" charset="0"/>
              </a:rPr>
              <a:t> Eventos e workshops para promover práticas sustentáveis.</a:t>
            </a: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sz="1350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sz="1350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1350" b="1" dirty="0">
                <a:latin typeface="Arial" panose="020B0604020202020204" pitchFamily="34" charset="0"/>
              </a:rPr>
              <a:t>Promoção da Imagem da EMTU:</a:t>
            </a:r>
            <a:r>
              <a:rPr lang="pt-BR" altLang="pt-BR" sz="1350" dirty="0">
                <a:latin typeface="Arial" panose="020B0604020202020204" pitchFamily="34" charset="0"/>
              </a:rPr>
              <a:t> Utilização das iniciativas como um diferencial no mercado. </a:t>
            </a: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sz="1350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sz="13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7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D047E-F68E-3D04-B8B7-9087D48A1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Esperados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B28E54-A984-1010-727E-0B1338FC5C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1" y="2034592"/>
            <a:ext cx="7106879" cy="152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1350" b="1" dirty="0">
                <a:latin typeface="Arial" panose="020B0604020202020204" pitchFamily="34" charset="0"/>
              </a:rPr>
              <a:t>Benefícios Ambientais:</a:t>
            </a:r>
            <a:r>
              <a:rPr lang="pt-BR" altLang="pt-BR" sz="1350" dirty="0">
                <a:latin typeface="Arial" panose="020B0604020202020204" pitchFamily="34" charset="0"/>
              </a:rPr>
              <a:t> Redução das emissões e manejo adequado dos resíduos.</a:t>
            </a: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sz="1350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sz="1350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1350" b="1" dirty="0">
                <a:latin typeface="Arial" panose="020B0604020202020204" pitchFamily="34" charset="0"/>
              </a:rPr>
              <a:t>Impacto Econômico:</a:t>
            </a:r>
            <a:r>
              <a:rPr lang="pt-BR" altLang="pt-BR" sz="1350" dirty="0">
                <a:latin typeface="Arial" panose="020B0604020202020204" pitchFamily="34" charset="0"/>
              </a:rPr>
              <a:t> Economia operacional e mitigação de riscos financeiros.</a:t>
            </a: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sz="1350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sz="1350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1350" b="1" dirty="0">
                <a:latin typeface="Arial" panose="020B0604020202020204" pitchFamily="34" charset="0"/>
              </a:rPr>
              <a:t>Próximos Passos:</a:t>
            </a:r>
            <a:r>
              <a:rPr lang="pt-BR" altLang="pt-BR" sz="1350" dirty="0">
                <a:latin typeface="Arial" panose="020B0604020202020204" pitchFamily="34" charset="0"/>
              </a:rPr>
              <a:t> Expansão das soluções e contínuo monitoramento. </a:t>
            </a:r>
          </a:p>
        </p:txBody>
      </p:sp>
    </p:spTree>
    <p:extLst>
      <p:ext uri="{BB962C8B-B14F-4D97-AF65-F5344CB8AC3E}">
        <p14:creationId xmlns:p14="http://schemas.microsoft.com/office/powerpoint/2010/main" val="379609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Muito Obrigado!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564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333</Words>
  <Application>Microsoft Office PowerPoint</Application>
  <PresentationFormat>Apresentação na tela (4:3)</PresentationFormat>
  <Paragraphs>62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   SUSTENTABILIDADE NO TRANSPORTE URBANO: ANÁLISE DO DESCARTE DE RESÍDUOS E EMISSÃO DE CO2</vt:lpstr>
      <vt:lpstr>Introdução</vt:lpstr>
      <vt:lpstr>Diagnóstico do Problema</vt:lpstr>
      <vt:lpstr>Soluções Propostas</vt:lpstr>
      <vt:lpstr>Implementação nas Sprints</vt:lpstr>
      <vt:lpstr>Plano de Marketing Ambiental</vt:lpstr>
      <vt:lpstr>Resultados Esperados</vt:lpstr>
      <vt:lpstr>Muito 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VINICIUS DO NASCIMENTO</dc:creator>
  <cp:lastModifiedBy>RAFAELA JONAS MARQUES DA SILVA</cp:lastModifiedBy>
  <cp:revision>13</cp:revision>
  <dcterms:created xsi:type="dcterms:W3CDTF">2016-06-07T15:38:10Z</dcterms:created>
  <dcterms:modified xsi:type="dcterms:W3CDTF">2024-10-09T11:57:17Z</dcterms:modified>
</cp:coreProperties>
</file>