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9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60" r:id="rId37"/>
    <p:sldId id="261" r:id="rId38"/>
    <p:sldId id="262" r:id="rId39"/>
    <p:sldId id="263" r:id="rId40"/>
    <p:sldId id="266" r:id="rId41"/>
    <p:sldId id="264" r:id="rId42"/>
    <p:sldId id="265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11141-0DC4-45B8-980E-CE166BEF2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dirty="0"/>
              <a:t>Kurs przygotowujący do egzaminu informatyki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95AF6C-A60E-4B2C-A524-A37687D04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Rafał michałowski</a:t>
            </a:r>
          </a:p>
        </p:txBody>
      </p:sp>
    </p:spTree>
    <p:extLst>
      <p:ext uri="{BB962C8B-B14F-4D97-AF65-F5344CB8AC3E}">
        <p14:creationId xmlns:p14="http://schemas.microsoft.com/office/powerpoint/2010/main" val="343360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/>
              <a:t>Wyszukiwanie, gromadzenie, selekcjonowanie, przetwarzanie i wykorzystywanie informacji, współtworzenie zasobów w sieci, korzystanie z różnych źródeł i sposobów zdobywania informacji.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4) znajduje odpowiednie informacje niezbędne do realizacji projektów z różnych dziedzin; </a:t>
            </a:r>
          </a:p>
          <a:p>
            <a:pPr marL="0" indent="0">
              <a:buNone/>
            </a:pPr>
            <a:r>
              <a:rPr lang="pl-PL" sz="2800" dirty="0"/>
              <a:t>5) opisuje mechanizmy związane z bezpieczeństwem danych: szyfrowanie, klucz, certyfikat, zapora ogniowa.</a:t>
            </a:r>
          </a:p>
        </p:txBody>
      </p:sp>
    </p:spTree>
    <p:extLst>
      <p:ext uri="{BB962C8B-B14F-4D97-AF65-F5344CB8AC3E}">
        <p14:creationId xmlns:p14="http://schemas.microsoft.com/office/powerpoint/2010/main" val="171820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Komunikowanie się za pomocą komputera i technologii informacyjno-komunikacyjnych.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wykorzystuje zasoby i usługi sieci komputerowych w komunikacji z innymi użytkownikami, w tym do przesyłania i udostępniania danych;</a:t>
            </a:r>
          </a:p>
          <a:p>
            <a:pPr marL="0" indent="0">
              <a:buNone/>
            </a:pPr>
            <a:r>
              <a:rPr lang="pl-PL" sz="2800" dirty="0"/>
              <a:t>2) bierze udział w dyskusjach w sieci (forum internetowe, czat)</a:t>
            </a:r>
          </a:p>
        </p:txBody>
      </p:sp>
    </p:spTree>
    <p:extLst>
      <p:ext uri="{BB962C8B-B14F-4D97-AF65-F5344CB8AC3E}">
        <p14:creationId xmlns:p14="http://schemas.microsoft.com/office/powerpoint/2010/main" val="317966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Opracowywanie informacji za pomocą komputera, w tym: rysunków, tekstów, danych liczbowych, animacji, prezentacji multimedialnych i filmów.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opisuje podstawowe modele barw i ich zastosowanie; </a:t>
            </a:r>
          </a:p>
          <a:p>
            <a:pPr marL="0" indent="0">
              <a:buNone/>
            </a:pPr>
            <a:r>
              <a:rPr lang="pl-PL" sz="2800" dirty="0"/>
              <a:t>2) określa własności grafiki rastrowej i wektorowej oraz charakteryzuje podstawowe formaty plików graficznych, tworzy i edytuje obrazy rastrowe i wektorowe z uwzględnieniem warstw i przekształceń;</a:t>
            </a:r>
          </a:p>
        </p:txBody>
      </p:sp>
    </p:spTree>
    <p:extLst>
      <p:ext uri="{BB962C8B-B14F-4D97-AF65-F5344CB8AC3E}">
        <p14:creationId xmlns:p14="http://schemas.microsoft.com/office/powerpoint/2010/main" val="229039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/>
              <a:t>Opracowywanie informacji za pomocą komputera, w tym: rysunków, tekstów, danych liczbowych, animacji, prezentacji multimedialnych i filmów.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3) przetwarza obrazy i filmy, np.: zmienia rozdzielczość, rozmiar, model barw, stosuje filtry; </a:t>
            </a:r>
          </a:p>
          <a:p>
            <a:pPr marL="0" indent="0">
              <a:buNone/>
            </a:pPr>
            <a:r>
              <a:rPr lang="pl-PL" sz="2800" dirty="0"/>
              <a:t>4) wykorzystuje arkusz kalkulacyjny do obrazowania zależności funkcyjnych i do zapisywania algorytmów.</a:t>
            </a:r>
          </a:p>
        </p:txBody>
      </p:sp>
    </p:spTree>
    <p:extLst>
      <p:ext uri="{BB962C8B-B14F-4D97-AF65-F5344CB8AC3E}">
        <p14:creationId xmlns:p14="http://schemas.microsoft.com/office/powerpoint/2010/main" val="362811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analizuje, modeluje i rozwiązuje sytuacje problemowe z różnych dziedzin; </a:t>
            </a:r>
          </a:p>
          <a:p>
            <a:pPr marL="0" indent="0">
              <a:buNone/>
            </a:pPr>
            <a:r>
              <a:rPr lang="pl-PL" sz="2800" dirty="0"/>
              <a:t>2) stosuje podejście algorytmiczne do rozwiązywania problemu; </a:t>
            </a:r>
          </a:p>
          <a:p>
            <a:pPr marL="0" indent="0">
              <a:buNone/>
            </a:pPr>
            <a:r>
              <a:rPr lang="pl-PL" sz="2800" dirty="0"/>
              <a:t>3) formułuje przykłady sytuacji problemowych, których rozwiązanie wymaga podejścia algorytmicznego i użycia komputera;</a:t>
            </a:r>
          </a:p>
        </p:txBody>
      </p:sp>
    </p:spTree>
    <p:extLst>
      <p:ext uri="{BB962C8B-B14F-4D97-AF65-F5344CB8AC3E}">
        <p14:creationId xmlns:p14="http://schemas.microsoft.com/office/powerpoint/2010/main" val="348493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4) dobiera efektywny algorytm do rozwiązania sytuacji problemowej i zapisuje go w wy branej notacji; </a:t>
            </a:r>
          </a:p>
          <a:p>
            <a:pPr marL="0" indent="0">
              <a:buNone/>
            </a:pPr>
            <a:r>
              <a:rPr lang="pl-PL" sz="2800" dirty="0"/>
              <a:t>5) posługuje się podstawowymi technikami algorytmicznymi; </a:t>
            </a:r>
          </a:p>
          <a:p>
            <a:pPr marL="0" indent="0">
              <a:buNone/>
            </a:pPr>
            <a:r>
              <a:rPr lang="pl-PL" sz="2800" dirty="0"/>
              <a:t>6) ocenia własności rozwiązania algorytmicznego (komputerowego), np. zgodność ze specyfikacją, efektywność działania;</a:t>
            </a:r>
          </a:p>
        </p:txBody>
      </p:sp>
    </p:spTree>
    <p:extLst>
      <p:ext uri="{BB962C8B-B14F-4D97-AF65-F5344CB8AC3E}">
        <p14:creationId xmlns:p14="http://schemas.microsoft.com/office/powerpoint/2010/main" val="194166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7) opracowuje i przeprowadza wszystkie etapy prowadzące do otrzymania poprawnego rozwiązania problemu: od sformułowania specyfikacji problemu po testowa nie rozwiązania; </a:t>
            </a:r>
          </a:p>
          <a:p>
            <a:pPr marL="0" indent="0">
              <a:buNone/>
            </a:pPr>
            <a:r>
              <a:rPr lang="pl-PL" sz="2800" dirty="0"/>
              <a:t>8) posługuje się metodą „dziel i zwyciężaj” w rozwiązywaniu problemów;</a:t>
            </a:r>
          </a:p>
        </p:txBody>
      </p:sp>
    </p:spTree>
    <p:extLst>
      <p:ext uri="{BB962C8B-B14F-4D97-AF65-F5344CB8AC3E}">
        <p14:creationId xmlns:p14="http://schemas.microsoft.com/office/powerpoint/2010/main" val="235549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9) stosuje rekurencję w prostych sytuacjach problemowych; </a:t>
            </a:r>
          </a:p>
          <a:p>
            <a:pPr marL="0" indent="0">
              <a:buNone/>
            </a:pPr>
            <a:r>
              <a:rPr lang="pl-PL" sz="2800" dirty="0"/>
              <a:t>10) stosuje podejście zachłanne w rozwiązywaniu problemów; </a:t>
            </a:r>
          </a:p>
          <a:p>
            <a:pPr marL="0" indent="0">
              <a:buNone/>
            </a:pPr>
            <a:r>
              <a:rPr lang="pl-PL" sz="2800" dirty="0"/>
              <a:t>11) opisuje podstawowe algorytmy i stosuje:</a:t>
            </a:r>
          </a:p>
        </p:txBody>
      </p:sp>
    </p:spTree>
    <p:extLst>
      <p:ext uri="{BB962C8B-B14F-4D97-AF65-F5344CB8AC3E}">
        <p14:creationId xmlns:p14="http://schemas.microsoft.com/office/powerpoint/2010/main" val="29555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a) algorytmy na liczbach całkowitych, np.:</a:t>
            </a:r>
          </a:p>
          <a:p>
            <a:pPr marL="0" indent="0">
              <a:buNone/>
            </a:pPr>
            <a:r>
              <a:rPr lang="pl-PL" sz="2800" dirty="0"/>
              <a:t>– reprezentacja liczb w dowolnym systemie pozycyjnym, w tym w dwójkowym i szesnastkowym, </a:t>
            </a:r>
          </a:p>
          <a:p>
            <a:pPr marL="0" indent="0">
              <a:buNone/>
            </a:pPr>
            <a:r>
              <a:rPr lang="pl-PL" sz="2800" dirty="0"/>
              <a:t>– sprawdzanie, czy liczba jest liczbą pierwszą, doskonałą, </a:t>
            </a:r>
          </a:p>
          <a:p>
            <a:pPr marL="0" indent="0">
              <a:buNone/>
            </a:pPr>
            <a:r>
              <a:rPr lang="pl-PL" sz="2800" dirty="0"/>
              <a:t>– rozkładanie liczby na czynniki pierwsze,</a:t>
            </a:r>
          </a:p>
        </p:txBody>
      </p:sp>
    </p:spTree>
    <p:extLst>
      <p:ext uri="{BB962C8B-B14F-4D97-AF65-F5344CB8AC3E}">
        <p14:creationId xmlns:p14="http://schemas.microsoft.com/office/powerpoint/2010/main" val="144640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a) algorytmy na liczbach całkowitych, np.:</a:t>
            </a:r>
          </a:p>
          <a:p>
            <a:pPr marL="0" indent="0">
              <a:buNone/>
            </a:pPr>
            <a:r>
              <a:rPr lang="pl-PL" sz="2800" dirty="0"/>
              <a:t>– iteracyjna i rekurencyjna realizacja algorytmu Euklidesa,</a:t>
            </a:r>
          </a:p>
          <a:p>
            <a:pPr marL="0" indent="0">
              <a:buNone/>
            </a:pPr>
            <a:r>
              <a:rPr lang="pl-PL" sz="2800" dirty="0"/>
              <a:t>– iteracyjne i rekurencyjne obliczanie wartości liczb Fibonacciego, </a:t>
            </a:r>
          </a:p>
          <a:p>
            <a:pPr marL="0" indent="0">
              <a:buNone/>
            </a:pPr>
            <a:r>
              <a:rPr lang="pl-PL" sz="2800" dirty="0"/>
              <a:t>– wydawanie reszty metodą zachłanną</a:t>
            </a:r>
          </a:p>
        </p:txBody>
      </p:sp>
    </p:spTree>
    <p:extLst>
      <p:ext uri="{BB962C8B-B14F-4D97-AF65-F5344CB8AC3E}">
        <p14:creationId xmlns:p14="http://schemas.microsoft.com/office/powerpoint/2010/main" val="86306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Umiejętności sprawdzane</a:t>
            </a:r>
            <a:br>
              <a:rPr lang="pl-PL" dirty="0"/>
            </a:br>
            <a:r>
              <a:rPr lang="pl-PL" dirty="0"/>
              <a:t>w zadaniach maturalnych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68478" cy="4195481"/>
          </a:xfrm>
        </p:spPr>
        <p:txBody>
          <a:bodyPr>
            <a:noAutofit/>
          </a:bodyPr>
          <a:lstStyle/>
          <a:p>
            <a:r>
              <a:rPr lang="pl-PL" sz="2800" dirty="0"/>
              <a:t>znajomości i umiejętności posługiwania się komputerem i jego oprogramowaniem oraz korzystania z sieci komputerowych,</a:t>
            </a:r>
          </a:p>
          <a:p>
            <a:r>
              <a:rPr lang="pl-PL" sz="2800" dirty="0"/>
              <a:t>umiejętności wyszukiwania, gromadzenia, selekcjonowania, przetwarzania i wykorzystywania informacji, zasad współtworzenia zasobów w sieci, korzystania z różnych źródeł oraz znajomości sposobów zdobywania informacji,</a:t>
            </a:r>
          </a:p>
          <a:p>
            <a:r>
              <a:rPr lang="pl-PL" sz="2800" dirty="0"/>
              <a:t>znajomości i umiejętności komunikowania się za pomocą komputera i technologii informacyjno-komunikacyjnych,</a:t>
            </a:r>
          </a:p>
        </p:txBody>
      </p:sp>
    </p:spTree>
    <p:extLst>
      <p:ext uri="{BB962C8B-B14F-4D97-AF65-F5344CB8AC3E}">
        <p14:creationId xmlns:p14="http://schemas.microsoft.com/office/powerpoint/2010/main" val="91846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b) algorytmy wyszukiwania i porządkowania (sortowania), np.: </a:t>
            </a:r>
          </a:p>
          <a:p>
            <a:pPr marL="0" indent="0">
              <a:buNone/>
            </a:pPr>
            <a:r>
              <a:rPr lang="pl-PL" sz="2800" dirty="0"/>
              <a:t>– jednoczesne znajdowanie największego i najmniejszego elementu w zbiorze: algo rytm naiwny i optymalny,</a:t>
            </a:r>
          </a:p>
          <a:p>
            <a:pPr marL="0" indent="0">
              <a:buNone/>
            </a:pPr>
            <a:r>
              <a:rPr lang="pl-PL" sz="2800" dirty="0"/>
              <a:t>– algorytmy sortowania ciągu liczb: bąbelkowy, przez wybór, przez wstawianie liniowe lub binarne, przez scalanie, szybki, kubełkowy, </a:t>
            </a:r>
          </a:p>
        </p:txBody>
      </p:sp>
    </p:spTree>
    <p:extLst>
      <p:ext uri="{BB962C8B-B14F-4D97-AF65-F5344CB8AC3E}">
        <p14:creationId xmlns:p14="http://schemas.microsoft.com/office/powerpoint/2010/main" val="128244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c) algorytmy numeryczne, np.:</a:t>
            </a:r>
          </a:p>
          <a:p>
            <a:pPr marL="0" indent="0">
              <a:buNone/>
            </a:pPr>
            <a:r>
              <a:rPr lang="pl-PL" sz="2800" dirty="0"/>
              <a:t>– obliczanie wartości pierwiastka kwadratowego,</a:t>
            </a:r>
          </a:p>
          <a:p>
            <a:pPr marL="0" indent="0">
              <a:buNone/>
            </a:pPr>
            <a:r>
              <a:rPr lang="pl-PL" sz="2800" dirty="0"/>
              <a:t>– obliczanie wartości wielomianu za pomocą schematu </a:t>
            </a:r>
            <a:r>
              <a:rPr lang="pl-PL" sz="2800" dirty="0" err="1"/>
              <a:t>Hornera</a:t>
            </a:r>
            <a:r>
              <a:rPr lang="pl-PL" sz="2800" dirty="0"/>
              <a:t>,</a:t>
            </a:r>
          </a:p>
          <a:p>
            <a:pPr marL="0" indent="0">
              <a:buNone/>
            </a:pPr>
            <a:r>
              <a:rPr lang="pl-PL" sz="2800" dirty="0"/>
              <a:t>– zastosowania schematu </a:t>
            </a:r>
            <a:r>
              <a:rPr lang="pl-PL" sz="2800" dirty="0" err="1"/>
              <a:t>Hornera</a:t>
            </a:r>
            <a:r>
              <a:rPr lang="pl-PL" sz="2800" dirty="0"/>
              <a:t>: reprezentacja liczb w różnych systemach liczbowych, szybkie podnoszenie do potęgi,</a:t>
            </a:r>
          </a:p>
        </p:txBody>
      </p:sp>
    </p:spTree>
    <p:extLst>
      <p:ext uri="{BB962C8B-B14F-4D97-AF65-F5344CB8AC3E}">
        <p14:creationId xmlns:p14="http://schemas.microsoft.com/office/powerpoint/2010/main" val="17486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c) algorytmy numeryczne, np.:</a:t>
            </a:r>
          </a:p>
          <a:p>
            <a:pPr marL="0" indent="0">
              <a:buNone/>
            </a:pPr>
            <a:r>
              <a:rPr lang="pl-PL" sz="2800" dirty="0"/>
              <a:t>– wyznaczanie miejsc zerowych funkcji metodą połowienia, </a:t>
            </a:r>
          </a:p>
          <a:p>
            <a:pPr marL="0" indent="0">
              <a:buNone/>
            </a:pPr>
            <a:r>
              <a:rPr lang="pl-PL" sz="2800" dirty="0"/>
              <a:t>– obliczanie pola obszarów zamkniętych,</a:t>
            </a:r>
          </a:p>
        </p:txBody>
      </p:sp>
    </p:spTree>
    <p:extLst>
      <p:ext uri="{BB962C8B-B14F-4D97-AF65-F5344CB8AC3E}">
        <p14:creationId xmlns:p14="http://schemas.microsoft.com/office/powerpoint/2010/main" val="79651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d) algorytmy na tekstach, np.:</a:t>
            </a:r>
          </a:p>
          <a:p>
            <a:pPr marL="0" indent="0">
              <a:buNone/>
            </a:pPr>
            <a:r>
              <a:rPr lang="pl-PL" sz="2800" dirty="0"/>
              <a:t>– sprawdzanie, czy dany ciąg znaków tworzy palindrom, anagram,</a:t>
            </a:r>
          </a:p>
          <a:p>
            <a:pPr marL="0" indent="0">
              <a:buNone/>
            </a:pPr>
            <a:r>
              <a:rPr lang="pl-PL" sz="2800" dirty="0"/>
              <a:t>– porządkowanie alfabetyczne,</a:t>
            </a:r>
          </a:p>
          <a:p>
            <a:pPr marL="0" indent="0">
              <a:buNone/>
            </a:pPr>
            <a:r>
              <a:rPr lang="pl-PL" sz="2800" dirty="0"/>
              <a:t>– wyszukiwanie wzorca w tekście,</a:t>
            </a:r>
          </a:p>
          <a:p>
            <a:pPr marL="0" indent="0">
              <a:buNone/>
            </a:pPr>
            <a:r>
              <a:rPr lang="pl-PL" sz="2800" dirty="0"/>
              <a:t>– obliczanie wartości wyrażenia podanego w postaci odwrotnej notacji polskiej,</a:t>
            </a:r>
          </a:p>
        </p:txBody>
      </p:sp>
    </p:spTree>
    <p:extLst>
      <p:ext uri="{BB962C8B-B14F-4D97-AF65-F5344CB8AC3E}">
        <p14:creationId xmlns:p14="http://schemas.microsoft.com/office/powerpoint/2010/main" val="246968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e) algorytmy kompresji i szyfrowania, np.: </a:t>
            </a:r>
          </a:p>
          <a:p>
            <a:pPr marL="0" indent="0">
              <a:buNone/>
            </a:pPr>
            <a:r>
              <a:rPr lang="pl-PL" sz="2800" dirty="0"/>
              <a:t>– kody znaków o zmiennej długości, np. alfabet Morse’a, kod </a:t>
            </a:r>
            <a:r>
              <a:rPr lang="pl-PL" sz="2800" dirty="0" err="1"/>
              <a:t>Huffmana</a:t>
            </a:r>
            <a:r>
              <a:rPr lang="pl-PL" sz="2800" dirty="0"/>
              <a:t>, </a:t>
            </a:r>
          </a:p>
          <a:p>
            <a:pPr marL="0" indent="0">
              <a:buNone/>
            </a:pPr>
            <a:r>
              <a:rPr lang="pl-PL" sz="2800" dirty="0"/>
              <a:t>– szyfr Cezara, </a:t>
            </a:r>
          </a:p>
          <a:p>
            <a:pPr marL="0" indent="0">
              <a:buNone/>
            </a:pPr>
            <a:r>
              <a:rPr lang="pl-PL" sz="2800" dirty="0"/>
              <a:t>– szyfr </a:t>
            </a:r>
            <a:r>
              <a:rPr lang="pl-PL" sz="2800" dirty="0" err="1"/>
              <a:t>przestawieniowy</a:t>
            </a:r>
            <a:r>
              <a:rPr lang="pl-PL" sz="2800" dirty="0"/>
              <a:t>, </a:t>
            </a:r>
          </a:p>
          <a:p>
            <a:pPr marL="0" indent="0">
              <a:buNone/>
            </a:pPr>
            <a:r>
              <a:rPr lang="pl-PL" sz="2800" dirty="0"/>
              <a:t>– szyfr z kluczem jawnym (RSA), </a:t>
            </a:r>
          </a:p>
          <a:p>
            <a:pPr marL="0" indent="0">
              <a:buNone/>
            </a:pPr>
            <a:r>
              <a:rPr lang="pl-PL" sz="2800" dirty="0"/>
              <a:t>– wykorzystanie algorytmów szyfrowania, np. w podpisie elektronicznym,</a:t>
            </a:r>
          </a:p>
        </p:txBody>
      </p:sp>
    </p:spTree>
    <p:extLst>
      <p:ext uri="{BB962C8B-B14F-4D97-AF65-F5344CB8AC3E}">
        <p14:creationId xmlns:p14="http://schemas.microsoft.com/office/powerpoint/2010/main" val="370038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f) algorytmy badające własności geometryczne, np.: </a:t>
            </a:r>
          </a:p>
          <a:p>
            <a:pPr marL="0" indent="0">
              <a:buNone/>
            </a:pPr>
            <a:r>
              <a:rPr lang="pl-PL" sz="2800" dirty="0"/>
              <a:t>– sprawdzanie warunku trójkąta, </a:t>
            </a:r>
          </a:p>
          <a:p>
            <a:pPr marL="0" indent="0">
              <a:buNone/>
            </a:pPr>
            <a:r>
              <a:rPr lang="pl-PL" sz="2800" dirty="0"/>
              <a:t>– badanie położenia punktów względem prostej, </a:t>
            </a:r>
          </a:p>
          <a:p>
            <a:pPr marL="0" indent="0">
              <a:buNone/>
            </a:pPr>
            <a:r>
              <a:rPr lang="pl-PL" sz="2800" dirty="0"/>
              <a:t>– badanie przynależności punktu do odcinka, </a:t>
            </a:r>
          </a:p>
          <a:p>
            <a:pPr marL="0" indent="0">
              <a:buNone/>
            </a:pPr>
            <a:r>
              <a:rPr lang="pl-PL" sz="2800" dirty="0"/>
              <a:t>– przecinanie się odcinków,</a:t>
            </a:r>
          </a:p>
        </p:txBody>
      </p:sp>
    </p:spTree>
    <p:extLst>
      <p:ext uri="{BB962C8B-B14F-4D97-AF65-F5344CB8AC3E}">
        <p14:creationId xmlns:p14="http://schemas.microsoft.com/office/powerpoint/2010/main" val="384134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000" dirty="0"/>
              <a:t>11) opisuje podstawowe algorytmy i stosuje: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f) algorytmy badające własności geometryczne, np.: </a:t>
            </a:r>
          </a:p>
          <a:p>
            <a:pPr marL="0" indent="0">
              <a:buNone/>
            </a:pPr>
            <a:r>
              <a:rPr lang="pl-PL" sz="2800" dirty="0"/>
              <a:t>– przynależność punktu do obszaru,</a:t>
            </a:r>
          </a:p>
          <a:p>
            <a:pPr marL="0" indent="0">
              <a:buNone/>
            </a:pPr>
            <a:r>
              <a:rPr lang="pl-PL" sz="2800" dirty="0"/>
              <a:t>– konstrukcje rekurencyjne: drzewo binarne, dywan Sierpińskiego, płatek Kocha;</a:t>
            </a:r>
          </a:p>
        </p:txBody>
      </p:sp>
    </p:spTree>
    <p:extLst>
      <p:ext uri="{BB962C8B-B14F-4D97-AF65-F5344CB8AC3E}">
        <p14:creationId xmlns:p14="http://schemas.microsoft.com/office/powerpoint/2010/main" val="3310223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12) projektuje rozwiązanie problemu (realizację algorytmu) i dobiera odpowiednią strukturę danych; </a:t>
            </a:r>
          </a:p>
          <a:p>
            <a:pPr marL="0" indent="0">
              <a:buNone/>
            </a:pPr>
            <a:r>
              <a:rPr lang="pl-PL" sz="2800" dirty="0"/>
              <a:t>13) stosuje metodę zstępującą i wstępującą przy rozwiązywaniu problemu; </a:t>
            </a:r>
          </a:p>
          <a:p>
            <a:pPr marL="0" indent="0">
              <a:buNone/>
            </a:pPr>
            <a:r>
              <a:rPr lang="pl-PL" sz="2800" dirty="0"/>
              <a:t>14) dobiera odpowiednie struktury danych do realizacji algorytmu, w tym struktury dynamiczne;</a:t>
            </a:r>
          </a:p>
        </p:txBody>
      </p:sp>
    </p:spTree>
    <p:extLst>
      <p:ext uri="{BB962C8B-B14F-4D97-AF65-F5344CB8AC3E}">
        <p14:creationId xmlns:p14="http://schemas.microsoft.com/office/powerpoint/2010/main" val="1534498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15) stosuje zasady programowania strukturalnego i modularnego do rozwiązywania problemu; </a:t>
            </a:r>
          </a:p>
          <a:p>
            <a:pPr marL="0" indent="0">
              <a:buNone/>
            </a:pPr>
            <a:r>
              <a:rPr lang="pl-PL" sz="2800" dirty="0"/>
              <a:t>16) opisuje własności algorytmów na podstawie ich analizy; </a:t>
            </a:r>
          </a:p>
          <a:p>
            <a:pPr marL="0" indent="0">
              <a:buNone/>
            </a:pPr>
            <a:r>
              <a:rPr lang="pl-PL" sz="2800" dirty="0"/>
              <a:t>17) ocenia zgodność algorytmu ze specyfikacją problemu; </a:t>
            </a:r>
          </a:p>
          <a:p>
            <a:pPr marL="0" indent="0">
              <a:buNone/>
            </a:pPr>
            <a:r>
              <a:rPr lang="pl-PL" sz="2800" dirty="0"/>
              <a:t>18) oblicza liczbę operacji wykonywanych przez algorytm;</a:t>
            </a:r>
          </a:p>
        </p:txBody>
      </p:sp>
    </p:spTree>
    <p:extLst>
      <p:ext uri="{BB962C8B-B14F-4D97-AF65-F5344CB8AC3E}">
        <p14:creationId xmlns:p14="http://schemas.microsoft.com/office/powerpoint/2010/main" val="3578327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19) szacuje wielkość pamięci potrzebnej do komputerowej realizacji algorytmu;</a:t>
            </a:r>
          </a:p>
          <a:p>
            <a:pPr marL="0" indent="0">
              <a:buNone/>
            </a:pPr>
            <a:r>
              <a:rPr lang="pl-PL" sz="2800" dirty="0"/>
              <a:t>20) bada efektywność komputerowych rozwiązań problemów; </a:t>
            </a:r>
          </a:p>
          <a:p>
            <a:pPr marL="0" indent="0">
              <a:buNone/>
            </a:pPr>
            <a:r>
              <a:rPr lang="pl-PL" sz="2800" dirty="0"/>
              <a:t>21) przeprowadza komputerową realizację algorytmu i rozwiązania problemu;</a:t>
            </a:r>
          </a:p>
        </p:txBody>
      </p:sp>
    </p:spTree>
    <p:extLst>
      <p:ext uri="{BB962C8B-B14F-4D97-AF65-F5344CB8AC3E}">
        <p14:creationId xmlns:p14="http://schemas.microsoft.com/office/powerpoint/2010/main" val="242016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Umiejętności sprawdzane</a:t>
            </a:r>
            <a:br>
              <a:rPr lang="pl-PL" dirty="0"/>
            </a:br>
            <a:r>
              <a:rPr lang="pl-PL" dirty="0"/>
              <a:t>w zadaniach maturalnych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l-PL" sz="2800" dirty="0"/>
              <a:t>umiejętności opracowywania informacji za pomocą komputera, w tym rysunków, tekstów, danych liczbowych, animacji, prezentacji multimedialnych i filmów,</a:t>
            </a:r>
          </a:p>
          <a:p>
            <a:r>
              <a:rPr lang="pl-PL" sz="2800" dirty="0"/>
              <a:t>umiejętności rozwiązywania problemów i podejmowania decyzji z wykorzystaniem komputera, stosowania podejścia algorytmicznego,</a:t>
            </a:r>
          </a:p>
          <a:p>
            <a:r>
              <a:rPr lang="pl-PL" sz="2800" dirty="0"/>
              <a:t>znajomości i umiejętności stosowania podstawowych algorytmów</a:t>
            </a:r>
          </a:p>
        </p:txBody>
      </p:sp>
    </p:spTree>
    <p:extLst>
      <p:ext uri="{BB962C8B-B14F-4D97-AF65-F5344CB8AC3E}">
        <p14:creationId xmlns:p14="http://schemas.microsoft.com/office/powerpoint/2010/main" val="316759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22) sprawnie posługuje się zintegrowanym środowiskiem programistycznym przy pisaniu i uruchamianiu programów;</a:t>
            </a:r>
          </a:p>
          <a:p>
            <a:pPr marL="0" indent="0">
              <a:buNone/>
            </a:pPr>
            <a:r>
              <a:rPr lang="pl-PL" sz="2800" dirty="0"/>
              <a:t>23) stosuje podstawowe konstrukcje programistyczne w wybranym języku programowania, instrukcje iteracyjne i warunkowe, rekurencję, funkcje i procedury, instrukcje wejścia i wyjścia, poprawnie tworzy strukturę programu;</a:t>
            </a:r>
          </a:p>
        </p:txBody>
      </p:sp>
    </p:spTree>
    <p:extLst>
      <p:ext uri="{BB962C8B-B14F-4D97-AF65-F5344CB8AC3E}">
        <p14:creationId xmlns:p14="http://schemas.microsoft.com/office/powerpoint/2010/main" val="3481227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24) dobiera najlepszy algorytm, odpowiednie struktury danych i oprogramowanie do rozwiązania postawionego problemu;</a:t>
            </a:r>
            <a:br>
              <a:rPr lang="pl-PL" sz="2800" dirty="0"/>
            </a:br>
            <a:r>
              <a:rPr lang="pl-PL" sz="2800" dirty="0"/>
              <a:t>25) dobiera właściwy program użytkowy lub samodzielnie napisany program do rozwiązywanego zadania; </a:t>
            </a:r>
            <a:br>
              <a:rPr lang="pl-PL" sz="2800" dirty="0"/>
            </a:br>
            <a:r>
              <a:rPr lang="pl-PL" sz="2800" dirty="0"/>
              <a:t>26) ocenia poprawność komputerowego rozwiązania problemu na podstawie jego testowania;</a:t>
            </a:r>
          </a:p>
        </p:txBody>
      </p:sp>
    </p:spTree>
    <p:extLst>
      <p:ext uri="{BB962C8B-B14F-4D97-AF65-F5344CB8AC3E}">
        <p14:creationId xmlns:p14="http://schemas.microsoft.com/office/powerpoint/2010/main" val="1076034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Rozwiązywanie problemów i podejmowanie decyzji z wykorzystaniem komputera, stosowanie podejścia algorytmicznego.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27) wyjaśnia źródło błędów w obliczeniach komputerowych (błąd względny, błąd bez względny); </a:t>
            </a:r>
          </a:p>
          <a:p>
            <a:pPr marL="0" indent="0">
              <a:buNone/>
            </a:pPr>
            <a:r>
              <a:rPr lang="pl-PL" sz="2800" dirty="0"/>
              <a:t>28) realizuje indywidualnie lub zespołowo projekt programistyczny z wydzieleniem jego modułów, w ramach pracy zespołowej, dokumentuje pracę zespołu.</a:t>
            </a:r>
          </a:p>
        </p:txBody>
      </p:sp>
    </p:spTree>
    <p:extLst>
      <p:ext uri="{BB962C8B-B14F-4D97-AF65-F5344CB8AC3E}">
        <p14:creationId xmlns:p14="http://schemas.microsoft.com/office/powerpoint/2010/main" val="2241781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/>
              <a:t>Uczeń wykorzystuje komputer oraz programy i gry edukacyjne do poszerzania wiedzy i umiejętności z różnych dziedzin: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opracowuje indywidualne i zespołowe projekty przedmiotowe i między przedmiotowe z wykorzystaniem metod i narzędzi informatyki; </a:t>
            </a:r>
          </a:p>
          <a:p>
            <a:pPr marL="0" indent="0">
              <a:buNone/>
            </a:pPr>
            <a:r>
              <a:rPr lang="pl-PL" sz="2800" dirty="0"/>
              <a:t>2) korzysta z zasobów edukacyjnych udostępnianych na portalach przeznaczonych do kształcenia na odległość.</a:t>
            </a:r>
          </a:p>
        </p:txBody>
      </p:sp>
    </p:spTree>
    <p:extLst>
      <p:ext uri="{BB962C8B-B14F-4D97-AF65-F5344CB8AC3E}">
        <p14:creationId xmlns:p14="http://schemas.microsoft.com/office/powerpoint/2010/main" val="322807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/>
              <a:t>Uczeń wykorzystuje komputer i technologie informacyjno-komunikacyjne do rozwijania swoich zainteresowań, opisuje zastosowania informatyki, ocenia zagrożenia i ograniczenia, docenia aspekty społeczne rozwoju i zastosowań informatyki: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opisuje najważniejsze elementy procesu rozwoju informatyki i technologii informacyjno-komunikacyjnych; </a:t>
            </a:r>
          </a:p>
          <a:p>
            <a:pPr marL="0" indent="0">
              <a:buNone/>
            </a:pPr>
            <a:r>
              <a:rPr lang="pl-PL" sz="2800" dirty="0"/>
              <a:t>2) wyjaśnia szanse i zagrożenia dla rozwoju społecznego i gospodarczego oraz dla obywateli, związane z rozwojem informatyki i technologii informacyjno-komunikacyjnych;</a:t>
            </a:r>
          </a:p>
        </p:txBody>
      </p:sp>
    </p:spTree>
    <p:extLst>
      <p:ext uri="{BB962C8B-B14F-4D97-AF65-F5344CB8AC3E}">
        <p14:creationId xmlns:p14="http://schemas.microsoft.com/office/powerpoint/2010/main" val="2770528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/>
              <a:t>Uczeń wykorzystuje komputer i technologie informacyjno-komunikacyjne do rozwijania swoich zainteresowań, opisuje zastosowania informatyki, ocenia zagrożenia i ograniczenia, docenia aspekty społeczne rozwoju i zastosowań informatyki: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10348882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3) stosuje normy etyczne i prawne związane z rozpowszechnianiem programów kom </a:t>
            </a:r>
            <a:r>
              <a:rPr lang="pl-PL" sz="2800" dirty="0" err="1"/>
              <a:t>pu</a:t>
            </a:r>
            <a:r>
              <a:rPr lang="pl-PL" sz="2800" dirty="0"/>
              <a:t> terowych, bezpieczeństwem i ochroną danych oraz informacji w komputerze i w sieciach komputerowych; </a:t>
            </a:r>
            <a:br>
              <a:rPr lang="pl-PL" sz="2800" dirty="0"/>
            </a:br>
            <a:r>
              <a:rPr lang="pl-PL" sz="2800" dirty="0"/>
              <a:t>4) omawia zagadnienia przestępczości komputerowej, w tym piractwo komputerowe, nielegalne transakcje w sieci; </a:t>
            </a:r>
            <a:br>
              <a:rPr lang="pl-PL" sz="2800" dirty="0"/>
            </a:br>
            <a:r>
              <a:rPr lang="pl-PL" sz="2800" dirty="0"/>
              <a:t>5) przygotowuje się do świadomego wyboru kierunku i zakresu dalszego kształcenia informatycznego.</a:t>
            </a:r>
          </a:p>
        </p:txBody>
      </p:sp>
    </p:spTree>
    <p:extLst>
      <p:ext uri="{BB962C8B-B14F-4D97-AF65-F5344CB8AC3E}">
        <p14:creationId xmlns:p14="http://schemas.microsoft.com/office/powerpoint/2010/main" val="325567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Sposoby zapisu algorytmów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9042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Algorytm to jednoznaczny przepis, dyktujący krok po kroku sposób postępowania, w celu rozwiązania pewnego problemu lub sposobu osiągnięcia jakiegoś celu.</a:t>
            </a:r>
          </a:p>
          <a:p>
            <a:pPr marL="0" indent="0">
              <a:buNone/>
            </a:pPr>
            <a:r>
              <a:rPr lang="pl-PL" sz="2800" dirty="0"/>
              <a:t>Algorytm można przedstawić na wiele różnych sposobów:</a:t>
            </a:r>
          </a:p>
          <a:p>
            <a:pPr marL="0" indent="0">
              <a:buNone/>
            </a:pPr>
            <a:r>
              <a:rPr lang="pl-PL" sz="2800" dirty="0"/>
              <a:t>	• w postaci opisu słownego,</a:t>
            </a:r>
          </a:p>
          <a:p>
            <a:pPr marL="0" indent="0">
              <a:buNone/>
            </a:pPr>
            <a:r>
              <a:rPr lang="pl-PL" sz="2800" dirty="0"/>
              <a:t>	• w postaci listy kroków,</a:t>
            </a:r>
          </a:p>
          <a:p>
            <a:pPr marL="0" indent="0">
              <a:buNone/>
            </a:pPr>
            <a:r>
              <a:rPr lang="pl-PL" sz="2800" dirty="0"/>
              <a:t>	• w postaci schematu blokowego,</a:t>
            </a:r>
          </a:p>
          <a:p>
            <a:pPr marL="0" indent="0">
              <a:buNone/>
            </a:pPr>
            <a:r>
              <a:rPr lang="pl-PL" sz="2800" dirty="0"/>
              <a:t>	• za pomocą jednego z języków formalnych. </a:t>
            </a:r>
          </a:p>
        </p:txBody>
      </p:sp>
    </p:spTree>
    <p:extLst>
      <p:ext uri="{BB962C8B-B14F-4D97-AF65-F5344CB8AC3E}">
        <p14:creationId xmlns:p14="http://schemas.microsoft.com/office/powerpoint/2010/main" val="2147057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Przykład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43200"/>
            <a:ext cx="9017232" cy="350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Znajdź minimum spośród dwóch liczb całkowitych a i b. Wyprowadź wartość minimum. Jeśli liczby są równe, to wyprowadź odpowiedni komunikat.</a:t>
            </a:r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81205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Przykład 1 – opis słowny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90439"/>
            <a:ext cx="9017232" cy="395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Po wczytaniu danych wejściowych a i b porównać wprowadzone liczby. Jeśli a &lt; b, to min = a. Wyprowadzić wynik. Jeśli a &gt;= b, to sprawdzić czy b &lt; a. Jeśli tak, to min = b. Wyprowadzić wynik. W przeciwnym przypadku min = a = b. Wyprowadzić wynik.</a:t>
            </a:r>
          </a:p>
        </p:txBody>
      </p:sp>
    </p:spTree>
    <p:extLst>
      <p:ext uri="{BB962C8B-B14F-4D97-AF65-F5344CB8AC3E}">
        <p14:creationId xmlns:p14="http://schemas.microsoft.com/office/powerpoint/2010/main" val="3052450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Przykład 1 – lista kroków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1535837"/>
            <a:ext cx="11469949" cy="4712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Krok 1. Wprowadź dwie liczby całkowite a i b. Przejdź do kroku 2.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Krok 2. Jeśli a &lt; b, to podstaw min = a, wyprowadź wynik min = a. Przejdź do kroku 5. W przeciwnym przypadku przejdź do kroku 3.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Krok 3. Sprawdź, czy b &lt; a? Jeśli tak, to podstaw min = b, wyprowadź wynik min = b. Przejdź do kroku 5. W przeciwnym przypadku przejdź do kroku 4.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Krok 4. Podstaw min = a, wyprowadź wynik min = a = b. Przejdź do kroku 5.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Krok 5. Zakończ program. </a:t>
            </a:r>
          </a:p>
        </p:txBody>
      </p:sp>
    </p:spTree>
    <p:extLst>
      <p:ext uri="{BB962C8B-B14F-4D97-AF65-F5344CB8AC3E}">
        <p14:creationId xmlns:p14="http://schemas.microsoft.com/office/powerpoint/2010/main" val="247117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egzaminu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Egzamin ma formę pisemną, trwa 210 minut i składa się z dwóch części:</a:t>
            </a:r>
          </a:p>
          <a:p>
            <a:r>
              <a:rPr lang="pl-PL" sz="2800" dirty="0"/>
              <a:t>a) część pierwsza trwa 60 minut i polega na rozwiązaniu zestawu zadań bez korzystania z komputera,</a:t>
            </a:r>
          </a:p>
          <a:p>
            <a:r>
              <a:rPr lang="pl-PL" sz="2800" dirty="0"/>
              <a:t>b) część druga trwa 150 minut i polega na rozwiązaniu zadań przy użyciu komputera. </a:t>
            </a:r>
          </a:p>
        </p:txBody>
      </p:sp>
    </p:spTree>
    <p:extLst>
      <p:ext uri="{BB962C8B-B14F-4D97-AF65-F5344CB8AC3E}">
        <p14:creationId xmlns:p14="http://schemas.microsoft.com/office/powerpoint/2010/main" val="3933588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1 – język programowania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015231"/>
            <a:ext cx="11469949" cy="423316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pl-PL" sz="2800" dirty="0"/>
              <a:t>a = </a:t>
            </a:r>
            <a:r>
              <a:rPr lang="pl-PL" sz="2800" dirty="0" err="1"/>
              <a:t>int</a:t>
            </a:r>
            <a:r>
              <a:rPr lang="pl-PL" sz="2800" dirty="0"/>
              <a:t>(</a:t>
            </a:r>
            <a:r>
              <a:rPr lang="pl-PL" sz="2800" dirty="0" err="1"/>
              <a:t>input</a:t>
            </a:r>
            <a:r>
              <a:rPr lang="pl-PL" sz="2800" dirty="0"/>
              <a:t>("Podaj liczbę a:" ))</a:t>
            </a:r>
            <a:br>
              <a:rPr lang="pl-PL" sz="2800" dirty="0"/>
            </a:br>
            <a:r>
              <a:rPr lang="pl-PL" sz="2800" dirty="0"/>
              <a:t>b = </a:t>
            </a:r>
            <a:r>
              <a:rPr lang="pl-PL" sz="2800" dirty="0" err="1"/>
              <a:t>int</a:t>
            </a:r>
            <a:r>
              <a:rPr lang="pl-PL" sz="2800" dirty="0"/>
              <a:t>(</a:t>
            </a:r>
            <a:r>
              <a:rPr lang="pl-PL" sz="2800" dirty="0" err="1"/>
              <a:t>input</a:t>
            </a:r>
            <a:r>
              <a:rPr lang="pl-PL" sz="2800" dirty="0"/>
              <a:t>("Podaj liczbę b:" ))</a:t>
            </a:r>
            <a:br>
              <a:rPr lang="pl-PL" sz="2800" dirty="0"/>
            </a:br>
            <a:r>
              <a:rPr lang="pl-PL" sz="2800" dirty="0" err="1"/>
              <a:t>if</a:t>
            </a:r>
            <a:r>
              <a:rPr lang="pl-PL" sz="2800" dirty="0"/>
              <a:t> a&lt;b:</a:t>
            </a:r>
            <a:br>
              <a:rPr lang="pl-PL" sz="2800" dirty="0"/>
            </a:br>
            <a:r>
              <a:rPr lang="pl-PL" sz="2800" dirty="0"/>
              <a:t>    min = a</a:t>
            </a:r>
            <a:br>
              <a:rPr lang="pl-PL" sz="2800" dirty="0"/>
            </a:br>
            <a:r>
              <a:rPr lang="pl-PL" sz="2800" dirty="0" err="1"/>
              <a:t>elif</a:t>
            </a:r>
            <a:r>
              <a:rPr lang="pl-PL" sz="2800" dirty="0"/>
              <a:t> b&lt;a:</a:t>
            </a:r>
            <a:br>
              <a:rPr lang="pl-PL" sz="2800" dirty="0"/>
            </a:br>
            <a:r>
              <a:rPr lang="pl-PL" sz="2800" dirty="0"/>
              <a:t>    min = b</a:t>
            </a:r>
            <a:br>
              <a:rPr lang="pl-PL" sz="2800" dirty="0"/>
            </a:br>
            <a:r>
              <a:rPr lang="pl-PL" sz="2800" dirty="0" err="1"/>
              <a:t>else</a:t>
            </a:r>
            <a:r>
              <a:rPr lang="pl-PL" sz="2800" dirty="0"/>
              <a:t>:</a:t>
            </a:r>
            <a:br>
              <a:rPr lang="pl-PL" sz="2800" dirty="0"/>
            </a:br>
            <a:r>
              <a:rPr lang="pl-PL" sz="2800" dirty="0"/>
              <a:t>    min = a</a:t>
            </a:r>
            <a:br>
              <a:rPr lang="pl-PL" sz="2800" dirty="0"/>
            </a:br>
            <a:r>
              <a:rPr lang="pl-PL" sz="2800" dirty="0" err="1"/>
              <a:t>print</a:t>
            </a:r>
            <a:r>
              <a:rPr lang="pl-PL" sz="2800" dirty="0"/>
              <a:t>("min =", min)</a:t>
            </a:r>
          </a:p>
        </p:txBody>
      </p:sp>
    </p:spTree>
    <p:extLst>
      <p:ext uri="{BB962C8B-B14F-4D97-AF65-F5344CB8AC3E}">
        <p14:creationId xmlns:p14="http://schemas.microsoft.com/office/powerpoint/2010/main" val="3551037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Przykład 1 – schemat blokowy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85426F7-219A-4682-A807-692D89C7D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36" t="21299" r="26056" b="11458"/>
          <a:stretch/>
        </p:blipFill>
        <p:spPr>
          <a:xfrm>
            <a:off x="2568431" y="1275900"/>
            <a:ext cx="7055137" cy="55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24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Zadanie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90439"/>
            <a:ext cx="9017232" cy="395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Sprawdź czy podana liczba naturalna n jest liczbą parzystą.</a:t>
            </a:r>
          </a:p>
          <a:p>
            <a:pPr marL="0" indent="0">
              <a:buNone/>
            </a:pPr>
            <a:r>
              <a:rPr lang="pl-PL" sz="2800" dirty="0"/>
              <a:t>Algorytm realizujący powyższe zadanie przedstaw:</a:t>
            </a:r>
          </a:p>
          <a:p>
            <a:pPr marL="0" indent="0">
              <a:buNone/>
            </a:pPr>
            <a:r>
              <a:rPr lang="pl-PL" sz="2800" dirty="0"/>
              <a:t>	• w postaci opisu słownego,</a:t>
            </a:r>
          </a:p>
          <a:p>
            <a:pPr marL="0" indent="0">
              <a:buNone/>
            </a:pPr>
            <a:r>
              <a:rPr lang="pl-PL" sz="2800" dirty="0"/>
              <a:t>	• w postaci listy kroków,</a:t>
            </a:r>
          </a:p>
          <a:p>
            <a:pPr marL="0" indent="0">
              <a:buNone/>
            </a:pPr>
            <a:r>
              <a:rPr lang="pl-PL" sz="2800" dirty="0"/>
              <a:t>	• w postaci schematu blokowego,</a:t>
            </a:r>
          </a:p>
          <a:p>
            <a:pPr marL="0" indent="0">
              <a:buNone/>
            </a:pPr>
            <a:r>
              <a:rPr lang="pl-PL" sz="2800" dirty="0"/>
              <a:t>	• w postaci jednego z języków formalnych. 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363686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 Zadanie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90439"/>
            <a:ext cx="9017232" cy="3957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Znajdź minimum spośród n wczytanych liczb a0, a1, ... , an-1. Wyprowadź wartość minimum. Algorytm realizujący powyższe zadanie przedstaw:</a:t>
            </a:r>
          </a:p>
          <a:p>
            <a:pPr marL="0" indent="0">
              <a:buNone/>
            </a:pPr>
            <a:r>
              <a:rPr lang="pl-PL" sz="2800" dirty="0"/>
              <a:t>	• w postaci opisu słownego,</a:t>
            </a:r>
          </a:p>
          <a:p>
            <a:pPr marL="0" indent="0">
              <a:buNone/>
            </a:pPr>
            <a:r>
              <a:rPr lang="pl-PL" sz="2800" dirty="0"/>
              <a:t>	• w postaci listy kroków,</a:t>
            </a:r>
          </a:p>
          <a:p>
            <a:pPr marL="0" indent="0">
              <a:buNone/>
            </a:pPr>
            <a:r>
              <a:rPr lang="pl-PL" sz="2800" dirty="0"/>
              <a:t>	• w postaci schematu blokowego,</a:t>
            </a:r>
          </a:p>
          <a:p>
            <a:pPr marL="0" indent="0">
              <a:buNone/>
            </a:pPr>
            <a:r>
              <a:rPr lang="pl-PL" sz="2800" dirty="0"/>
              <a:t>	• w postaci jednego z języków formalnych. 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0996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411141-0DC4-45B8-980E-CE166BEF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084175" cy="3329581"/>
          </a:xfrm>
        </p:spPr>
        <p:txBody>
          <a:bodyPr/>
          <a:lstStyle/>
          <a:p>
            <a:r>
              <a:rPr lang="pl-PL" sz="4800" dirty="0"/>
              <a:t>github.com/rafgus1/Matura2020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C95AF6C-A60E-4B2C-A524-A37687D04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851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Posługiwanie się komputerem i jego oprogramowaniem, korzystanie z sieci komputerowej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przedstawia sposoby reprezentowania różnych form informacji w komputerze: liczb, znaków, obrazów, animacji, dźwięków;</a:t>
            </a:r>
          </a:p>
          <a:p>
            <a:pPr marL="0" indent="0">
              <a:buNone/>
            </a:pPr>
            <a:r>
              <a:rPr lang="pl-PL" sz="2800" dirty="0"/>
              <a:t>2) wyjaśnia funkcje systemu operacyjnego i korzysta z nich; opisuje różne systemy operacyjne;</a:t>
            </a:r>
          </a:p>
        </p:txBody>
      </p:sp>
    </p:spTree>
    <p:extLst>
      <p:ext uri="{BB962C8B-B14F-4D97-AF65-F5344CB8AC3E}">
        <p14:creationId xmlns:p14="http://schemas.microsoft.com/office/powerpoint/2010/main" val="341902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Posługiwanie się komputerem i jego oprogramowaniem, korzystanie z sieci komputerowej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3) przedstawia warstwowy model sieci komputerowych, określa ustawienia sieciowe danego komputera i jego lokalizacji w sieci, opisuje zasady administrowania siecią komputerową w architekturze klient-serwer, prawidłowo posługuje się terminologią sieciową, korzysta z usług w sieci komputerowej, lokalnej i globalnej, związanych z dostępem do informacji, wymianą informacji i komunikacją;</a:t>
            </a:r>
          </a:p>
        </p:txBody>
      </p:sp>
    </p:spTree>
    <p:extLst>
      <p:ext uri="{BB962C8B-B14F-4D97-AF65-F5344CB8AC3E}">
        <p14:creationId xmlns:p14="http://schemas.microsoft.com/office/powerpoint/2010/main" val="249943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/>
              <a:t>Posługiwanie się komputerem i jego oprogramowaniem, korzystanie z sieci komputerowej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4) zapoznaje się z możliwościami nowych urządzeń związanych z technologiami informacyjno-komunikacyjnymi, poznaje nowe programy i systemy oprogramowania.</a:t>
            </a:r>
          </a:p>
        </p:txBody>
      </p:sp>
    </p:spTree>
    <p:extLst>
      <p:ext uri="{BB962C8B-B14F-4D97-AF65-F5344CB8AC3E}">
        <p14:creationId xmlns:p14="http://schemas.microsoft.com/office/powerpoint/2010/main" val="414049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A5980-9783-48A8-8AF9-BD6337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dirty="0"/>
              <a:t>Wyszukiwanie, gromadzenie, selekcjonowanie, przetwarzanie i wykorzystywanie informacji, współtworzenie zasobów w sieci, korzystanie z różnych źródeł i sposobów zdobywania informacji.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F36575-5827-4755-998B-F021388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482"/>
            <a:ext cx="8946541" cy="381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/>
              <a:t>1) projektuje relacyjną bazę danych z zapewnieniem integralności danych;</a:t>
            </a:r>
          </a:p>
          <a:p>
            <a:pPr marL="0" indent="0">
              <a:buNone/>
            </a:pPr>
            <a:r>
              <a:rPr lang="pl-PL" sz="2800" dirty="0"/>
              <a:t>2) stosuje metody wyszukiwania i przetwarzania informacji w relacyjnej bazie danych (język SQL);</a:t>
            </a:r>
          </a:p>
          <a:p>
            <a:pPr marL="0" indent="0">
              <a:buNone/>
            </a:pPr>
            <a:r>
              <a:rPr lang="pl-PL" sz="2800" dirty="0"/>
              <a:t>3) tworzy aplikację bazodanową, w tym sieciową, wykorzystującą język zapytań, kwerendy, </a:t>
            </a:r>
            <a:r>
              <a:rPr lang="pl-PL" sz="2800" dirty="0" err="1"/>
              <a:t>ra</a:t>
            </a:r>
            <a:r>
              <a:rPr lang="pl-PL" sz="2800" dirty="0"/>
              <a:t> por ty; zapewnia integralność danych na poziomie pól, tabel, relacji;</a:t>
            </a:r>
          </a:p>
        </p:txBody>
      </p:sp>
    </p:spTree>
    <p:extLst>
      <p:ext uri="{BB962C8B-B14F-4D97-AF65-F5344CB8AC3E}">
        <p14:creationId xmlns:p14="http://schemas.microsoft.com/office/powerpoint/2010/main" val="212936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1993</Words>
  <Application>Microsoft Office PowerPoint</Application>
  <PresentationFormat>Panoramiczny</PresentationFormat>
  <Paragraphs>161</Paragraphs>
  <Slides>43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Jon</vt:lpstr>
      <vt:lpstr>Kurs przygotowujący do egzaminu informatyki</vt:lpstr>
      <vt:lpstr>Umiejętności sprawdzane w zadaniach maturalnych</vt:lpstr>
      <vt:lpstr>Umiejętności sprawdzane w zadaniach maturalnych</vt:lpstr>
      <vt:lpstr>Struktura egzaminu</vt:lpstr>
      <vt:lpstr>github.com/rafgus1/Matura2020</vt:lpstr>
      <vt:lpstr>Posługiwanie się komputerem i jego oprogramowaniem, korzystanie z sieci komputerowej</vt:lpstr>
      <vt:lpstr>Posługiwanie się komputerem i jego oprogramowaniem, korzystanie z sieci komputerowej</vt:lpstr>
      <vt:lpstr>Posługiwanie się komputerem i jego oprogramowaniem, korzystanie z sieci komputerowej</vt:lpstr>
      <vt:lpstr>Wyszukiwanie, gromadzenie, selekcjonowanie, przetwarzanie i wykorzystywanie informacji, współtworzenie zasobów w sieci, korzystanie z różnych źródeł i sposobów zdobywania informacji.</vt:lpstr>
      <vt:lpstr>Wyszukiwanie, gromadzenie, selekcjonowanie, przetwarzanie i wykorzystywanie informacji, współtworzenie zasobów w sieci, korzystanie z różnych źródeł i sposobów zdobywania informacji.</vt:lpstr>
      <vt:lpstr>Komunikowanie się za pomocą komputera i technologii informacyjno-komunikacyjnych.</vt:lpstr>
      <vt:lpstr>Opracowywanie informacji za pomocą komputera, w tym: rysunków, tekstów, danych liczbowych, animacji, prezentacji multimedialnych i filmów.</vt:lpstr>
      <vt:lpstr>Opracowywanie informacji za pomocą komputera, w tym: rysunków, tekstów, danych liczbowych, animacji, prezentacji multimedialnych i filmów.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11) opisuje podstawowe algorytmy i stosuje: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Rozwiązywanie problemów i podejmowanie decyzji z wykorzystaniem komputera, stosowanie podejścia algorytmicznego.</vt:lpstr>
      <vt:lpstr>Uczeń wykorzystuje komputer oraz programy i gry edukacyjne do poszerzania wiedzy i umiejętności z różnych dziedzin:</vt:lpstr>
      <vt:lpstr>Uczeń wykorzystuje komputer i technologie informacyjno-komunikacyjne do rozwijania swoich zainteresowań, opisuje zastosowania informatyki, ocenia zagrożenia i ograniczenia, docenia aspekty społeczne rozwoju i zastosowań informatyki:</vt:lpstr>
      <vt:lpstr>Uczeń wykorzystuje komputer i technologie informacyjno-komunikacyjne do rozwijania swoich zainteresowań, opisuje zastosowania informatyki, ocenia zagrożenia i ograniczenia, docenia aspekty społeczne rozwoju i zastosowań informatyki:</vt:lpstr>
      <vt:lpstr> Sposoby zapisu algorytmów </vt:lpstr>
      <vt:lpstr> Przykład 1</vt:lpstr>
      <vt:lpstr> Przykład 1 – opis słowny</vt:lpstr>
      <vt:lpstr> Przykład 1 – lista kroków</vt:lpstr>
      <vt:lpstr>Przykład 1 – język programowania Python</vt:lpstr>
      <vt:lpstr> Przykład 1 – schemat blokowy</vt:lpstr>
      <vt:lpstr> Zadanie 1</vt:lpstr>
      <vt:lpstr> Zadanie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Egzamin z informatyki</dc:title>
  <dc:creator>Rafał Michałowski</dc:creator>
  <cp:lastModifiedBy>Rafał Michałowski</cp:lastModifiedBy>
  <cp:revision>8</cp:revision>
  <dcterms:created xsi:type="dcterms:W3CDTF">2019-11-21T14:47:57Z</dcterms:created>
  <dcterms:modified xsi:type="dcterms:W3CDTF">2019-11-21T16:17:23Z</dcterms:modified>
</cp:coreProperties>
</file>