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9"/>
  </p:notesMasterIdLst>
  <p:sldIdLst>
    <p:sldId id="342" r:id="rId2"/>
    <p:sldId id="256" r:id="rId3"/>
    <p:sldId id="345" r:id="rId4"/>
    <p:sldId id="257" r:id="rId5"/>
    <p:sldId id="264" r:id="rId6"/>
    <p:sldId id="259" r:id="rId7"/>
    <p:sldId id="260" r:id="rId8"/>
    <p:sldId id="261" r:id="rId9"/>
    <p:sldId id="262" r:id="rId10"/>
    <p:sldId id="344" r:id="rId11"/>
    <p:sldId id="263" r:id="rId12"/>
    <p:sldId id="272" r:id="rId13"/>
    <p:sldId id="265" r:id="rId14"/>
    <p:sldId id="266" r:id="rId15"/>
    <p:sldId id="267" r:id="rId16"/>
    <p:sldId id="268" r:id="rId17"/>
    <p:sldId id="269" r:id="rId18"/>
    <p:sldId id="270" r:id="rId19"/>
    <p:sldId id="276" r:id="rId20"/>
    <p:sldId id="343" r:id="rId21"/>
    <p:sldId id="271" r:id="rId22"/>
    <p:sldId id="273" r:id="rId23"/>
    <p:sldId id="274" r:id="rId24"/>
    <p:sldId id="279" r:id="rId25"/>
    <p:sldId id="275" r:id="rId26"/>
    <p:sldId id="277" r:id="rId27"/>
    <p:sldId id="278" r:id="rId28"/>
    <p:sldId id="282" r:id="rId29"/>
    <p:sldId id="280" r:id="rId30"/>
    <p:sldId id="281" r:id="rId31"/>
    <p:sldId id="283" r:id="rId32"/>
    <p:sldId id="284" r:id="rId33"/>
    <p:sldId id="285" r:id="rId34"/>
    <p:sldId id="286" r:id="rId35"/>
    <p:sldId id="287" r:id="rId36"/>
    <p:sldId id="291" r:id="rId37"/>
    <p:sldId id="289" r:id="rId38"/>
    <p:sldId id="290"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288" r:id="rId57"/>
    <p:sldId id="309" r:id="rId58"/>
    <p:sldId id="310" r:id="rId59"/>
    <p:sldId id="312" r:id="rId60"/>
    <p:sldId id="313" r:id="rId61"/>
    <p:sldId id="314" r:id="rId62"/>
    <p:sldId id="315" r:id="rId63"/>
    <p:sldId id="316" r:id="rId64"/>
    <p:sldId id="318" r:id="rId65"/>
    <p:sldId id="311" r:id="rId66"/>
    <p:sldId id="319" r:id="rId67"/>
    <p:sldId id="320" r:id="rId68"/>
    <p:sldId id="321" r:id="rId69"/>
    <p:sldId id="322" r:id="rId70"/>
    <p:sldId id="323" r:id="rId71"/>
    <p:sldId id="324" r:id="rId72"/>
    <p:sldId id="325" r:id="rId73"/>
    <p:sldId id="326"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p:cViewPr varScale="1">
        <p:scale>
          <a:sx n="91" d="100"/>
          <a:sy n="91" d="100"/>
        </p:scale>
        <p:origin x="9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4.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29.wmf"/><Relationship Id="rId5" Type="http://schemas.openxmlformats.org/officeDocument/2006/relationships/image" Target="../media/image73.wmf"/><Relationship Id="rId4"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7.wmf"/><Relationship Id="rId3" Type="http://schemas.openxmlformats.org/officeDocument/2006/relationships/image" Target="../media/image87.wmf"/><Relationship Id="rId7" Type="http://schemas.openxmlformats.org/officeDocument/2006/relationships/image" Target="../media/image91.wmf"/><Relationship Id="rId12" Type="http://schemas.openxmlformats.org/officeDocument/2006/relationships/image" Target="../media/image96.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5" Type="http://schemas.openxmlformats.org/officeDocument/2006/relationships/image" Target="../media/image9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 Id="rId14" Type="http://schemas.openxmlformats.org/officeDocument/2006/relationships/image" Target="../media/image9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3.wmf"/><Relationship Id="rId18" Type="http://schemas.openxmlformats.org/officeDocument/2006/relationships/image" Target="../media/image118.wmf"/><Relationship Id="rId26" Type="http://schemas.openxmlformats.org/officeDocument/2006/relationships/image" Target="../media/image126.wmf"/><Relationship Id="rId3" Type="http://schemas.openxmlformats.org/officeDocument/2006/relationships/image" Target="../media/image103.wmf"/><Relationship Id="rId21" Type="http://schemas.openxmlformats.org/officeDocument/2006/relationships/image" Target="../media/image121.wmf"/><Relationship Id="rId7" Type="http://schemas.openxmlformats.org/officeDocument/2006/relationships/image" Target="../media/image107.wmf"/><Relationship Id="rId12" Type="http://schemas.openxmlformats.org/officeDocument/2006/relationships/image" Target="../media/image112.wmf"/><Relationship Id="rId17" Type="http://schemas.openxmlformats.org/officeDocument/2006/relationships/image" Target="../media/image117.wmf"/><Relationship Id="rId25" Type="http://schemas.openxmlformats.org/officeDocument/2006/relationships/image" Target="../media/image125.wmf"/><Relationship Id="rId2" Type="http://schemas.openxmlformats.org/officeDocument/2006/relationships/image" Target="../media/image102.wmf"/><Relationship Id="rId16" Type="http://schemas.openxmlformats.org/officeDocument/2006/relationships/image" Target="../media/image116.wmf"/><Relationship Id="rId20" Type="http://schemas.openxmlformats.org/officeDocument/2006/relationships/image" Target="../media/image120.wmf"/><Relationship Id="rId1" Type="http://schemas.openxmlformats.org/officeDocument/2006/relationships/image" Target="../media/image101.wmf"/><Relationship Id="rId6" Type="http://schemas.openxmlformats.org/officeDocument/2006/relationships/image" Target="../media/image106.wmf"/><Relationship Id="rId11" Type="http://schemas.openxmlformats.org/officeDocument/2006/relationships/image" Target="../media/image111.wmf"/><Relationship Id="rId24" Type="http://schemas.openxmlformats.org/officeDocument/2006/relationships/image" Target="../media/image124.wmf"/><Relationship Id="rId5" Type="http://schemas.openxmlformats.org/officeDocument/2006/relationships/image" Target="../media/image105.wmf"/><Relationship Id="rId15" Type="http://schemas.openxmlformats.org/officeDocument/2006/relationships/image" Target="../media/image115.wmf"/><Relationship Id="rId23" Type="http://schemas.openxmlformats.org/officeDocument/2006/relationships/image" Target="../media/image123.wmf"/><Relationship Id="rId10" Type="http://schemas.openxmlformats.org/officeDocument/2006/relationships/image" Target="../media/image110.wmf"/><Relationship Id="rId19" Type="http://schemas.openxmlformats.org/officeDocument/2006/relationships/image" Target="../media/image119.wmf"/><Relationship Id="rId4" Type="http://schemas.openxmlformats.org/officeDocument/2006/relationships/image" Target="../media/image104.wmf"/><Relationship Id="rId9" Type="http://schemas.openxmlformats.org/officeDocument/2006/relationships/image" Target="../media/image109.wmf"/><Relationship Id="rId14" Type="http://schemas.openxmlformats.org/officeDocument/2006/relationships/image" Target="../media/image114.wmf"/><Relationship Id="rId22" Type="http://schemas.openxmlformats.org/officeDocument/2006/relationships/image" Target="../media/image122.wmf"/><Relationship Id="rId27" Type="http://schemas.openxmlformats.org/officeDocument/2006/relationships/image" Target="../media/image12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6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E81614E-DF1D-47D0-BC2B-A22D12B4CFB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DC14D6-23D3-4160-8B3E-B5DF5B2B068C}" type="slidenum">
              <a:rPr lang="en-US" altLang="zh-CN"/>
              <a:pPr/>
              <a:t>‹#›</a:t>
            </a:fld>
            <a:endParaRPr lang="en-US" altLang="zh-CN"/>
          </a:p>
        </p:txBody>
      </p:sp>
    </p:spTree>
    <p:extLst>
      <p:ext uri="{BB962C8B-B14F-4D97-AF65-F5344CB8AC3E}">
        <p14:creationId xmlns:p14="http://schemas.microsoft.com/office/powerpoint/2010/main" val="110812365"/>
      </p:ext>
    </p:extLst>
  </p:cSld>
  <p:clrMapOvr>
    <a:masterClrMapping/>
  </p:clrMapOvr>
  <p:transition spd="slow">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89DA51C-F23D-4175-850D-70E37E9DA193}" type="slidenum">
              <a:rPr lang="en-US" altLang="zh-CN"/>
              <a:pPr/>
              <a:t>‹#›</a:t>
            </a:fld>
            <a:endParaRPr lang="en-US" altLang="zh-CN"/>
          </a:p>
        </p:txBody>
      </p:sp>
    </p:spTree>
    <p:extLst>
      <p:ext uri="{BB962C8B-B14F-4D97-AF65-F5344CB8AC3E}">
        <p14:creationId xmlns:p14="http://schemas.microsoft.com/office/powerpoint/2010/main" val="2767722928"/>
      </p:ext>
    </p:extLst>
  </p:cSld>
  <p:clrMapOvr>
    <a:masterClrMapping/>
  </p:clrMapOvr>
  <p:transition spd="slow">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533400"/>
            <a:ext cx="2076450" cy="57150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33400"/>
            <a:ext cx="6076950" cy="57150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BA1A6C-AA2A-4745-A20D-379DB946397F}" type="slidenum">
              <a:rPr lang="en-US" altLang="zh-CN"/>
              <a:pPr/>
              <a:t>‹#›</a:t>
            </a:fld>
            <a:endParaRPr lang="en-US" altLang="zh-CN"/>
          </a:p>
        </p:txBody>
      </p:sp>
    </p:spTree>
    <p:extLst>
      <p:ext uri="{BB962C8B-B14F-4D97-AF65-F5344CB8AC3E}">
        <p14:creationId xmlns:p14="http://schemas.microsoft.com/office/powerpoint/2010/main" val="3312099141"/>
      </p:ext>
    </p:extLst>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2818E1-D527-43F1-8004-45F000D192D7}" type="slidenum">
              <a:rPr lang="en-US" altLang="zh-CN"/>
              <a:pPr/>
              <a:t>‹#›</a:t>
            </a:fld>
            <a:endParaRPr lang="en-US" altLang="zh-CN"/>
          </a:p>
        </p:txBody>
      </p:sp>
    </p:spTree>
    <p:extLst>
      <p:ext uri="{BB962C8B-B14F-4D97-AF65-F5344CB8AC3E}">
        <p14:creationId xmlns:p14="http://schemas.microsoft.com/office/powerpoint/2010/main" val="2712653740"/>
      </p:ext>
    </p:extLst>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F0173A6-36C7-4DF9-86A5-EBFFD6F7AFDB}" type="slidenum">
              <a:rPr lang="en-US" altLang="zh-CN"/>
              <a:pPr/>
              <a:t>‹#›</a:t>
            </a:fld>
            <a:endParaRPr lang="en-US" altLang="zh-CN"/>
          </a:p>
        </p:txBody>
      </p:sp>
    </p:spTree>
    <p:extLst>
      <p:ext uri="{BB962C8B-B14F-4D97-AF65-F5344CB8AC3E}">
        <p14:creationId xmlns:p14="http://schemas.microsoft.com/office/powerpoint/2010/main" val="3616081937"/>
      </p:ext>
    </p:extLst>
  </p:cSld>
  <p:clrMapOvr>
    <a:masterClrMapping/>
  </p:clrMapOvr>
  <p:transition spd="slow">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76400"/>
            <a:ext cx="407670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86300" y="1676400"/>
            <a:ext cx="4076700" cy="45720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B285C33-C18C-46D2-B801-5A9B5684965D}" type="slidenum">
              <a:rPr lang="en-US" altLang="zh-CN"/>
              <a:pPr/>
              <a:t>‹#›</a:t>
            </a:fld>
            <a:endParaRPr lang="en-US" altLang="zh-CN"/>
          </a:p>
        </p:txBody>
      </p:sp>
    </p:spTree>
    <p:extLst>
      <p:ext uri="{BB962C8B-B14F-4D97-AF65-F5344CB8AC3E}">
        <p14:creationId xmlns:p14="http://schemas.microsoft.com/office/powerpoint/2010/main" val="1365828053"/>
      </p:ext>
    </p:extLst>
  </p:cSld>
  <p:clrMapOvr>
    <a:masterClrMapping/>
  </p:clrMapOvr>
  <p:transition spd="slow">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1E190A3-4A26-4D8D-8ED2-041566A7CD18}" type="slidenum">
              <a:rPr lang="en-US" altLang="zh-CN"/>
              <a:pPr/>
              <a:t>‹#›</a:t>
            </a:fld>
            <a:endParaRPr lang="en-US" altLang="zh-CN"/>
          </a:p>
        </p:txBody>
      </p:sp>
    </p:spTree>
    <p:extLst>
      <p:ext uri="{BB962C8B-B14F-4D97-AF65-F5344CB8AC3E}">
        <p14:creationId xmlns:p14="http://schemas.microsoft.com/office/powerpoint/2010/main" val="133233953"/>
      </p:ext>
    </p:extLst>
  </p:cSld>
  <p:clrMapOvr>
    <a:masterClrMapping/>
  </p:clrMapOvr>
  <p:transition spd="slow">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65970A9-FC96-4E0F-B200-82B4951D74DD}" type="slidenum">
              <a:rPr lang="en-US" altLang="zh-CN"/>
              <a:pPr/>
              <a:t>‹#›</a:t>
            </a:fld>
            <a:endParaRPr lang="en-US" altLang="zh-CN"/>
          </a:p>
        </p:txBody>
      </p:sp>
    </p:spTree>
    <p:extLst>
      <p:ext uri="{BB962C8B-B14F-4D97-AF65-F5344CB8AC3E}">
        <p14:creationId xmlns:p14="http://schemas.microsoft.com/office/powerpoint/2010/main" val="3852263896"/>
      </p:ext>
    </p:extLst>
  </p:cSld>
  <p:clrMapOvr>
    <a:masterClrMapping/>
  </p:clrMapOvr>
  <p:transition spd="slow">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F73FB22-5EB0-433A-A76A-8FD467F3770A}" type="slidenum">
              <a:rPr lang="en-US" altLang="zh-CN"/>
              <a:pPr/>
              <a:t>‹#›</a:t>
            </a:fld>
            <a:endParaRPr lang="en-US" altLang="zh-CN"/>
          </a:p>
        </p:txBody>
      </p:sp>
    </p:spTree>
    <p:extLst>
      <p:ext uri="{BB962C8B-B14F-4D97-AF65-F5344CB8AC3E}">
        <p14:creationId xmlns:p14="http://schemas.microsoft.com/office/powerpoint/2010/main" val="705119598"/>
      </p:ext>
    </p:extLst>
  </p:cSld>
  <p:clrMapOvr>
    <a:masterClrMapping/>
  </p:clrMapOvr>
  <p:transition spd="slow">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0C5E0B5-72AD-4A91-932E-5719DDE55403}" type="slidenum">
              <a:rPr lang="en-US" altLang="zh-CN"/>
              <a:pPr/>
              <a:t>‹#›</a:t>
            </a:fld>
            <a:endParaRPr lang="en-US" altLang="zh-CN"/>
          </a:p>
        </p:txBody>
      </p:sp>
    </p:spTree>
    <p:extLst>
      <p:ext uri="{BB962C8B-B14F-4D97-AF65-F5344CB8AC3E}">
        <p14:creationId xmlns:p14="http://schemas.microsoft.com/office/powerpoint/2010/main" val="3713136078"/>
      </p:ext>
    </p:extLst>
  </p:cSld>
  <p:clrMapOvr>
    <a:masterClrMapping/>
  </p:clrMapOvr>
  <p:transition spd="slow">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2AA1E0E-24D2-4A37-9D2F-DCFA0592E8FE}" type="slidenum">
              <a:rPr lang="en-US" altLang="zh-CN"/>
              <a:pPr/>
              <a:t>‹#›</a:t>
            </a:fld>
            <a:endParaRPr lang="en-US" altLang="zh-CN"/>
          </a:p>
        </p:txBody>
      </p:sp>
    </p:spTree>
    <p:extLst>
      <p:ext uri="{BB962C8B-B14F-4D97-AF65-F5344CB8AC3E}">
        <p14:creationId xmlns:p14="http://schemas.microsoft.com/office/powerpoint/2010/main" val="3330772126"/>
      </p:ext>
    </p:extLst>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76400"/>
            <a:ext cx="8305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680DF1F-0625-40C4-88CB-81F57AC675A8}" type="slidenum">
              <a:rPr lang="en-US" altLang="zh-CN"/>
              <a:pPr/>
              <a:t>‹#›</a:t>
            </a:fld>
            <a:endParaRPr lang="en-US" altLang="zh-CN"/>
          </a:p>
        </p:txBody>
      </p:sp>
      <p:pic>
        <p:nvPicPr>
          <p:cNvPr id="1039" name="Picture 15"/>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0" y="0"/>
            <a:ext cx="7010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1" name="Text Box 17"/>
          <p:cNvSpPr txBox="1">
            <a:spLocks noChangeArrowheads="1"/>
          </p:cNvSpPr>
          <p:nvPr userDrawn="1"/>
        </p:nvSpPr>
        <p:spPr bwMode="auto">
          <a:xfrm>
            <a:off x="0" y="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FF00"/>
                </a:solidFill>
                <a:ea typeface="华文中宋" panose="02010600040101010101" pitchFamily="2" charset="-122"/>
              </a:rPr>
              <a:t>高频电子线路复习题</a:t>
            </a:r>
          </a:p>
        </p:txBody>
      </p:sp>
      <p:pic>
        <p:nvPicPr>
          <p:cNvPr id="1042" name="Picture 18" descr="素材"/>
          <p:cNvPicPr>
            <a:picLocks noChangeAspect="1" noChangeArrowheads="1"/>
          </p:cNvPicPr>
          <p:nvPr userDrawn="1"/>
        </p:nvPicPr>
        <p:blipFill>
          <a:blip cstate="print">
            <a:extLst>
              <a:ext uri="{28A0092B-C50C-407E-A947-70E740481C1C}">
                <a14:useLocalDpi xmlns:a14="http://schemas.microsoft.com/office/drawing/2010/main" val="0"/>
              </a:ext>
            </a:extLst>
          </a:blip>
          <a:srcRect/>
          <a:stretch>
            <a:fillRect/>
          </a:stretch>
        </p:blipFill>
        <p:spPr bwMode="auto">
          <a:xfrm>
            <a:off x="6948488" y="0"/>
            <a:ext cx="2195512" cy="3857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p:transition>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37.xml"/><Relationship Id="rId18" Type="http://schemas.openxmlformats.org/officeDocument/2006/relationships/slide" Target="slide48.xml"/><Relationship Id="rId26" Type="http://schemas.openxmlformats.org/officeDocument/2006/relationships/slide" Target="slide61.xml"/><Relationship Id="rId39" Type="http://schemas.openxmlformats.org/officeDocument/2006/relationships/slide" Target="slide83.xml"/><Relationship Id="rId3" Type="http://schemas.openxmlformats.org/officeDocument/2006/relationships/slide" Target="slide23.xml"/><Relationship Id="rId21" Type="http://schemas.openxmlformats.org/officeDocument/2006/relationships/slide" Target="slide53.xml"/><Relationship Id="rId34" Type="http://schemas.openxmlformats.org/officeDocument/2006/relationships/slide" Target="slide74.xml"/><Relationship Id="rId7" Type="http://schemas.openxmlformats.org/officeDocument/2006/relationships/slide" Target="slide30.xml"/><Relationship Id="rId12" Type="http://schemas.openxmlformats.org/officeDocument/2006/relationships/slide" Target="slide35.xml"/><Relationship Id="rId17" Type="http://schemas.openxmlformats.org/officeDocument/2006/relationships/slide" Target="slide44.xml"/><Relationship Id="rId25" Type="http://schemas.openxmlformats.org/officeDocument/2006/relationships/slide" Target="slide59.xml"/><Relationship Id="rId33" Type="http://schemas.openxmlformats.org/officeDocument/2006/relationships/slide" Target="slide73.xml"/><Relationship Id="rId38" Type="http://schemas.openxmlformats.org/officeDocument/2006/relationships/slide" Target="slide81.xml"/><Relationship Id="rId2" Type="http://schemas.openxmlformats.org/officeDocument/2006/relationships/slide" Target="slide21.xml"/><Relationship Id="rId16" Type="http://schemas.openxmlformats.org/officeDocument/2006/relationships/slide" Target="slide42.xml"/><Relationship Id="rId20" Type="http://schemas.openxmlformats.org/officeDocument/2006/relationships/slide" Target="slide52.xml"/><Relationship Id="rId29" Type="http://schemas.openxmlformats.org/officeDocument/2006/relationships/slide" Target="slide66.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34.xml"/><Relationship Id="rId24" Type="http://schemas.openxmlformats.org/officeDocument/2006/relationships/slide" Target="slide57.xml"/><Relationship Id="rId32" Type="http://schemas.openxmlformats.org/officeDocument/2006/relationships/slide" Target="slide71.xml"/><Relationship Id="rId37" Type="http://schemas.openxmlformats.org/officeDocument/2006/relationships/slide" Target="slide79.xml"/><Relationship Id="rId40" Type="http://schemas.openxmlformats.org/officeDocument/2006/relationships/slide" Target="slide84.xml"/><Relationship Id="rId5" Type="http://schemas.openxmlformats.org/officeDocument/2006/relationships/slide" Target="slide27.xml"/><Relationship Id="rId15" Type="http://schemas.openxmlformats.org/officeDocument/2006/relationships/slide" Target="slide40.xml"/><Relationship Id="rId23" Type="http://schemas.openxmlformats.org/officeDocument/2006/relationships/slide" Target="slide55.xml"/><Relationship Id="rId28" Type="http://schemas.openxmlformats.org/officeDocument/2006/relationships/slide" Target="slide65.xml"/><Relationship Id="rId36" Type="http://schemas.openxmlformats.org/officeDocument/2006/relationships/slide" Target="slide77.xml"/><Relationship Id="rId10" Type="http://schemas.openxmlformats.org/officeDocument/2006/relationships/slide" Target="slide33.xml"/><Relationship Id="rId19" Type="http://schemas.openxmlformats.org/officeDocument/2006/relationships/slide" Target="slide50.xml"/><Relationship Id="rId31" Type="http://schemas.openxmlformats.org/officeDocument/2006/relationships/slide" Target="slide70.xml"/><Relationship Id="rId4" Type="http://schemas.openxmlformats.org/officeDocument/2006/relationships/slide" Target="slide25.xml"/><Relationship Id="rId9" Type="http://schemas.openxmlformats.org/officeDocument/2006/relationships/slide" Target="slide32.xml"/><Relationship Id="rId14" Type="http://schemas.openxmlformats.org/officeDocument/2006/relationships/slide" Target="slide38.xml"/><Relationship Id="rId22" Type="http://schemas.openxmlformats.org/officeDocument/2006/relationships/slide" Target="slide54.xml"/><Relationship Id="rId27" Type="http://schemas.openxmlformats.org/officeDocument/2006/relationships/slide" Target="slide63.xml"/><Relationship Id="rId30" Type="http://schemas.openxmlformats.org/officeDocument/2006/relationships/slide" Target="slide68.xml"/><Relationship Id="rId35" Type="http://schemas.openxmlformats.org/officeDocument/2006/relationships/slide" Target="slide75.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22.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oleObject" Target="../embeddings/oleObject1.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oleObject" Target="../embeddings/oleObject3.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oleObject" Target="../embeddings/oleObject5.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oleObject" Target="../embeddings/oleObject9.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oleObject" Target="../embeddings/oleObject17.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20.xml"/><Relationship Id="rId5" Type="http://schemas.openxmlformats.org/officeDocument/2006/relationships/image" Target="../media/image23.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2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oleObject" Target="../embeddings/oleObject22.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3.bin"/><Relationship Id="rId18" Type="http://schemas.openxmlformats.org/officeDocument/2006/relationships/image" Target="../media/image43.wmf"/><Relationship Id="rId26" Type="http://schemas.openxmlformats.org/officeDocument/2006/relationships/image" Target="../media/image1.gif"/><Relationship Id="rId3" Type="http://schemas.openxmlformats.org/officeDocument/2006/relationships/oleObject" Target="../embeddings/oleObject28.bin"/><Relationship Id="rId21" Type="http://schemas.openxmlformats.org/officeDocument/2006/relationships/oleObject" Target="../embeddings/oleObject37.bin"/><Relationship Id="rId7" Type="http://schemas.openxmlformats.org/officeDocument/2006/relationships/oleObject" Target="../embeddings/oleObject30.bin"/><Relationship Id="rId12" Type="http://schemas.openxmlformats.org/officeDocument/2006/relationships/image" Target="../media/image40.wmf"/><Relationship Id="rId17" Type="http://schemas.openxmlformats.org/officeDocument/2006/relationships/oleObject" Target="../embeddings/oleObject35.bin"/><Relationship Id="rId25" Type="http://schemas.openxmlformats.org/officeDocument/2006/relationships/slide" Target="slide20.xml"/><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19.vml"/><Relationship Id="rId6" Type="http://schemas.openxmlformats.org/officeDocument/2006/relationships/image" Target="../media/image37.wmf"/><Relationship Id="rId11" Type="http://schemas.openxmlformats.org/officeDocument/2006/relationships/oleObject" Target="../embeddings/oleObject32.bin"/><Relationship Id="rId24" Type="http://schemas.openxmlformats.org/officeDocument/2006/relationships/image" Target="../media/image46.wmf"/><Relationship Id="rId5" Type="http://schemas.openxmlformats.org/officeDocument/2006/relationships/oleObject" Target="../embeddings/oleObject29.bin"/><Relationship Id="rId15" Type="http://schemas.openxmlformats.org/officeDocument/2006/relationships/oleObject" Target="../embeddings/oleObject34.bin"/><Relationship Id="rId23" Type="http://schemas.openxmlformats.org/officeDocument/2006/relationships/oleObject" Target="../embeddings/oleObject38.bin"/><Relationship Id="rId10" Type="http://schemas.openxmlformats.org/officeDocument/2006/relationships/image" Target="../media/image39.wmf"/><Relationship Id="rId19" Type="http://schemas.openxmlformats.org/officeDocument/2006/relationships/oleObject" Target="../embeddings/oleObject36.bin"/><Relationship Id="rId4" Type="http://schemas.openxmlformats.org/officeDocument/2006/relationships/image" Target="../media/image36.wmf"/><Relationship Id="rId9" Type="http://schemas.openxmlformats.org/officeDocument/2006/relationships/oleObject" Target="../embeddings/oleObject31.bin"/><Relationship Id="rId14" Type="http://schemas.openxmlformats.org/officeDocument/2006/relationships/image" Target="../media/image41.wmf"/><Relationship Id="rId22" Type="http://schemas.openxmlformats.org/officeDocument/2006/relationships/image" Target="../media/image45.wmf"/></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4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5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5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5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53.wmf"/></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55.jpeg"/><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57.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57.wmf"/></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59.wmf"/></Relationships>
</file>

<file path=ppt/slides/_rels/slide61.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1.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49.bin"/><Relationship Id="rId14" Type="http://schemas.openxmlformats.org/officeDocument/2006/relationships/image" Target="../media/image6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66.wmf"/></Relationships>
</file>

<file path=ppt/slides/_rels/slide63.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68.wmf"/></Relationships>
</file>

<file path=ppt/slides/_rels/slide6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59.bin"/><Relationship Id="rId18" Type="http://schemas.openxmlformats.org/officeDocument/2006/relationships/image" Target="../media/image1.gi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73.wmf"/><Relationship Id="rId17" Type="http://schemas.openxmlformats.org/officeDocument/2006/relationships/slide" Target="slide20.xml"/><Relationship Id="rId2" Type="http://schemas.openxmlformats.org/officeDocument/2006/relationships/slideLayout" Target="../slideLayouts/slideLayout2.xml"/><Relationship Id="rId16" Type="http://schemas.openxmlformats.org/officeDocument/2006/relationships/image" Target="../media/image74.wmf"/><Relationship Id="rId1" Type="http://schemas.openxmlformats.org/officeDocument/2006/relationships/vmlDrawing" Target="../drawings/vmlDrawing30.vml"/><Relationship Id="rId6" Type="http://schemas.openxmlformats.org/officeDocument/2006/relationships/image" Target="../media/image70.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7.bin"/><Relationship Id="rId14" Type="http://schemas.openxmlformats.org/officeDocument/2006/relationships/image" Target="../media/image2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75.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76.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77.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78.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7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80.wmf"/></Relationships>
</file>

<file path=ppt/slides/_rels/slide74.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slide" Target="slide20.xml"/><Relationship Id="rId5" Type="http://schemas.openxmlformats.org/officeDocument/2006/relationships/image" Target="../media/image81.wmf"/><Relationship Id="rId4" Type="http://schemas.openxmlformats.org/officeDocument/2006/relationships/oleObject" Target="../embeddings/oleObject67.bin"/></Relationships>
</file>

<file path=ppt/slides/_rels/slide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84.w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9.wmf"/><Relationship Id="rId18" Type="http://schemas.openxmlformats.org/officeDocument/2006/relationships/oleObject" Target="../embeddings/oleObject76.bin"/><Relationship Id="rId26" Type="http://schemas.openxmlformats.org/officeDocument/2006/relationships/oleObject" Target="../embeddings/oleObject80.bin"/><Relationship Id="rId3" Type="http://schemas.openxmlformats.org/officeDocument/2006/relationships/image" Target="../media/image100.jpeg"/><Relationship Id="rId21" Type="http://schemas.openxmlformats.org/officeDocument/2006/relationships/image" Target="../media/image93.wmf"/><Relationship Id="rId7" Type="http://schemas.openxmlformats.org/officeDocument/2006/relationships/image" Target="../media/image86.wmf"/><Relationship Id="rId12" Type="http://schemas.openxmlformats.org/officeDocument/2006/relationships/oleObject" Target="../embeddings/oleObject73.bin"/><Relationship Id="rId17" Type="http://schemas.openxmlformats.org/officeDocument/2006/relationships/image" Target="../media/image91.wmf"/><Relationship Id="rId25" Type="http://schemas.openxmlformats.org/officeDocument/2006/relationships/image" Target="../media/image95.wmf"/><Relationship Id="rId33" Type="http://schemas.openxmlformats.org/officeDocument/2006/relationships/image" Target="../media/image99.wmf"/><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oleObject" Target="../embeddings/oleObject77.bin"/><Relationship Id="rId29" Type="http://schemas.openxmlformats.org/officeDocument/2006/relationships/image" Target="../media/image97.wmf"/><Relationship Id="rId1" Type="http://schemas.openxmlformats.org/officeDocument/2006/relationships/vmlDrawing" Target="../drawings/vmlDrawing39.vml"/><Relationship Id="rId6" Type="http://schemas.openxmlformats.org/officeDocument/2006/relationships/oleObject" Target="../embeddings/oleObject70.bin"/><Relationship Id="rId11" Type="http://schemas.openxmlformats.org/officeDocument/2006/relationships/image" Target="../media/image88.wmf"/><Relationship Id="rId24" Type="http://schemas.openxmlformats.org/officeDocument/2006/relationships/oleObject" Target="../embeddings/oleObject79.bin"/><Relationship Id="rId32" Type="http://schemas.openxmlformats.org/officeDocument/2006/relationships/oleObject" Target="../embeddings/oleObject83.bin"/><Relationship Id="rId5" Type="http://schemas.openxmlformats.org/officeDocument/2006/relationships/image" Target="../media/image85.wmf"/><Relationship Id="rId15" Type="http://schemas.openxmlformats.org/officeDocument/2006/relationships/image" Target="../media/image90.wmf"/><Relationship Id="rId23" Type="http://schemas.openxmlformats.org/officeDocument/2006/relationships/image" Target="../media/image94.wmf"/><Relationship Id="rId28" Type="http://schemas.openxmlformats.org/officeDocument/2006/relationships/oleObject" Target="../embeddings/oleObject81.bin"/><Relationship Id="rId10" Type="http://schemas.openxmlformats.org/officeDocument/2006/relationships/oleObject" Target="../embeddings/oleObject72.bin"/><Relationship Id="rId19" Type="http://schemas.openxmlformats.org/officeDocument/2006/relationships/image" Target="../media/image92.wmf"/><Relationship Id="rId31" Type="http://schemas.openxmlformats.org/officeDocument/2006/relationships/image" Target="../media/image98.wmf"/><Relationship Id="rId4" Type="http://schemas.openxmlformats.org/officeDocument/2006/relationships/oleObject" Target="../embeddings/oleObject69.bin"/><Relationship Id="rId9" Type="http://schemas.openxmlformats.org/officeDocument/2006/relationships/image" Target="../media/image87.wmf"/><Relationship Id="rId14" Type="http://schemas.openxmlformats.org/officeDocument/2006/relationships/oleObject" Target="../embeddings/oleObject74.bin"/><Relationship Id="rId22" Type="http://schemas.openxmlformats.org/officeDocument/2006/relationships/oleObject" Target="../embeddings/oleObject78.bin"/><Relationship Id="rId27" Type="http://schemas.openxmlformats.org/officeDocument/2006/relationships/image" Target="../media/image96.wmf"/><Relationship Id="rId30" Type="http://schemas.openxmlformats.org/officeDocument/2006/relationships/oleObject" Target="../embeddings/oleObject82.bin"/></Relationships>
</file>

<file path=ppt/slides/_rels/slide78.xml.rels><?xml version="1.0" encoding="UTF-8" standalone="yes"?>
<Relationships xmlns="http://schemas.openxmlformats.org/package/2006/relationships"><Relationship Id="rId13" Type="http://schemas.openxmlformats.org/officeDocument/2006/relationships/oleObject" Target="../embeddings/oleObject89.bin"/><Relationship Id="rId18" Type="http://schemas.openxmlformats.org/officeDocument/2006/relationships/image" Target="../media/image108.wmf"/><Relationship Id="rId26" Type="http://schemas.openxmlformats.org/officeDocument/2006/relationships/image" Target="../media/image112.wmf"/><Relationship Id="rId39" Type="http://schemas.openxmlformats.org/officeDocument/2006/relationships/oleObject" Target="../embeddings/oleObject102.bin"/><Relationship Id="rId21" Type="http://schemas.openxmlformats.org/officeDocument/2006/relationships/oleObject" Target="../embeddings/oleObject93.bin"/><Relationship Id="rId34" Type="http://schemas.openxmlformats.org/officeDocument/2006/relationships/image" Target="../media/image116.wmf"/><Relationship Id="rId42" Type="http://schemas.openxmlformats.org/officeDocument/2006/relationships/oleObject" Target="../embeddings/oleObject104.bin"/><Relationship Id="rId47" Type="http://schemas.openxmlformats.org/officeDocument/2006/relationships/image" Target="../media/image122.wmf"/><Relationship Id="rId50" Type="http://schemas.openxmlformats.org/officeDocument/2006/relationships/oleObject" Target="../embeddings/oleObject108.bin"/><Relationship Id="rId55" Type="http://schemas.openxmlformats.org/officeDocument/2006/relationships/image" Target="../media/image126.wmf"/><Relationship Id="rId7" Type="http://schemas.openxmlformats.org/officeDocument/2006/relationships/oleObject" Target="../embeddings/oleObject86.bin"/><Relationship Id="rId12" Type="http://schemas.openxmlformats.org/officeDocument/2006/relationships/image" Target="../media/image105.wmf"/><Relationship Id="rId17" Type="http://schemas.openxmlformats.org/officeDocument/2006/relationships/oleObject" Target="../embeddings/oleObject91.bin"/><Relationship Id="rId25" Type="http://schemas.openxmlformats.org/officeDocument/2006/relationships/oleObject" Target="../embeddings/oleObject95.bin"/><Relationship Id="rId33" Type="http://schemas.openxmlformats.org/officeDocument/2006/relationships/oleObject" Target="../embeddings/oleObject99.bin"/><Relationship Id="rId38" Type="http://schemas.openxmlformats.org/officeDocument/2006/relationships/image" Target="../media/image118.wmf"/><Relationship Id="rId46" Type="http://schemas.openxmlformats.org/officeDocument/2006/relationships/oleObject" Target="../embeddings/oleObject106.bin"/><Relationship Id="rId59" Type="http://schemas.openxmlformats.org/officeDocument/2006/relationships/image" Target="../media/image1.gif"/><Relationship Id="rId2" Type="http://schemas.openxmlformats.org/officeDocument/2006/relationships/slideLayout" Target="../slideLayouts/slideLayout2.xml"/><Relationship Id="rId16" Type="http://schemas.openxmlformats.org/officeDocument/2006/relationships/image" Target="../media/image107.wmf"/><Relationship Id="rId20" Type="http://schemas.openxmlformats.org/officeDocument/2006/relationships/image" Target="../media/image109.wmf"/><Relationship Id="rId29" Type="http://schemas.openxmlformats.org/officeDocument/2006/relationships/oleObject" Target="../embeddings/oleObject97.bin"/><Relationship Id="rId41" Type="http://schemas.openxmlformats.org/officeDocument/2006/relationships/oleObject" Target="../embeddings/oleObject103.bin"/><Relationship Id="rId54" Type="http://schemas.openxmlformats.org/officeDocument/2006/relationships/oleObject" Target="../embeddings/oleObject110.bin"/><Relationship Id="rId1" Type="http://schemas.openxmlformats.org/officeDocument/2006/relationships/vmlDrawing" Target="../drawings/vmlDrawing40.vml"/><Relationship Id="rId6" Type="http://schemas.openxmlformats.org/officeDocument/2006/relationships/image" Target="../media/image102.wmf"/><Relationship Id="rId11" Type="http://schemas.openxmlformats.org/officeDocument/2006/relationships/oleObject" Target="../embeddings/oleObject88.bin"/><Relationship Id="rId24" Type="http://schemas.openxmlformats.org/officeDocument/2006/relationships/image" Target="../media/image111.wmf"/><Relationship Id="rId32" Type="http://schemas.openxmlformats.org/officeDocument/2006/relationships/image" Target="../media/image115.wmf"/><Relationship Id="rId37" Type="http://schemas.openxmlformats.org/officeDocument/2006/relationships/oleObject" Target="../embeddings/oleObject101.bin"/><Relationship Id="rId40" Type="http://schemas.openxmlformats.org/officeDocument/2006/relationships/image" Target="../media/image119.wmf"/><Relationship Id="rId45" Type="http://schemas.openxmlformats.org/officeDocument/2006/relationships/image" Target="../media/image121.wmf"/><Relationship Id="rId53" Type="http://schemas.openxmlformats.org/officeDocument/2006/relationships/image" Target="../media/image125.wmf"/><Relationship Id="rId58" Type="http://schemas.openxmlformats.org/officeDocument/2006/relationships/slide" Target="slide20.xml"/><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28" Type="http://schemas.openxmlformats.org/officeDocument/2006/relationships/image" Target="../media/image113.wmf"/><Relationship Id="rId36" Type="http://schemas.openxmlformats.org/officeDocument/2006/relationships/image" Target="../media/image117.wmf"/><Relationship Id="rId49" Type="http://schemas.openxmlformats.org/officeDocument/2006/relationships/image" Target="../media/image123.wmf"/><Relationship Id="rId57" Type="http://schemas.openxmlformats.org/officeDocument/2006/relationships/image" Target="../media/image127.wmf"/><Relationship Id="rId10" Type="http://schemas.openxmlformats.org/officeDocument/2006/relationships/image" Target="../media/image104.wmf"/><Relationship Id="rId19" Type="http://schemas.openxmlformats.org/officeDocument/2006/relationships/oleObject" Target="../embeddings/oleObject92.bin"/><Relationship Id="rId31" Type="http://schemas.openxmlformats.org/officeDocument/2006/relationships/oleObject" Target="../embeddings/oleObject98.bin"/><Relationship Id="rId44" Type="http://schemas.openxmlformats.org/officeDocument/2006/relationships/oleObject" Target="../embeddings/oleObject105.bin"/><Relationship Id="rId52" Type="http://schemas.openxmlformats.org/officeDocument/2006/relationships/oleObject" Target="../embeddings/oleObject109.bin"/><Relationship Id="rId4" Type="http://schemas.openxmlformats.org/officeDocument/2006/relationships/image" Target="../media/image101.wmf"/><Relationship Id="rId9" Type="http://schemas.openxmlformats.org/officeDocument/2006/relationships/oleObject" Target="../embeddings/oleObject87.bin"/><Relationship Id="rId14" Type="http://schemas.openxmlformats.org/officeDocument/2006/relationships/image" Target="../media/image106.wmf"/><Relationship Id="rId22" Type="http://schemas.openxmlformats.org/officeDocument/2006/relationships/image" Target="../media/image110.wmf"/><Relationship Id="rId27" Type="http://schemas.openxmlformats.org/officeDocument/2006/relationships/oleObject" Target="../embeddings/oleObject96.bin"/><Relationship Id="rId30" Type="http://schemas.openxmlformats.org/officeDocument/2006/relationships/image" Target="../media/image114.wmf"/><Relationship Id="rId35" Type="http://schemas.openxmlformats.org/officeDocument/2006/relationships/oleObject" Target="../embeddings/oleObject100.bin"/><Relationship Id="rId43" Type="http://schemas.openxmlformats.org/officeDocument/2006/relationships/image" Target="../media/image120.wmf"/><Relationship Id="rId48" Type="http://schemas.openxmlformats.org/officeDocument/2006/relationships/oleObject" Target="../embeddings/oleObject107.bin"/><Relationship Id="rId56" Type="http://schemas.openxmlformats.org/officeDocument/2006/relationships/oleObject" Target="../embeddings/oleObject111.bin"/><Relationship Id="rId8" Type="http://schemas.openxmlformats.org/officeDocument/2006/relationships/image" Target="../media/image103.wmf"/><Relationship Id="rId51" Type="http://schemas.openxmlformats.org/officeDocument/2006/relationships/image" Target="../media/image124.wmf"/><Relationship Id="rId3" Type="http://schemas.openxmlformats.org/officeDocument/2006/relationships/oleObject" Target="../embeddings/oleObject8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29.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30.wmf"/></Relationships>
</file>

<file path=ppt/slides/_rels/slide84.xml.rels><?xml version="1.0" encoding="UTF-8" standalone="yes"?>
<Relationships xmlns="http://schemas.openxmlformats.org/package/2006/relationships"><Relationship Id="rId3" Type="http://schemas.openxmlformats.org/officeDocument/2006/relationships/image" Target="../media/image133.png"/><Relationship Id="rId7"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15.bin"/><Relationship Id="rId5" Type="http://schemas.openxmlformats.org/officeDocument/2006/relationships/image" Target="../media/image131.wmf"/><Relationship Id="rId4" Type="http://schemas.openxmlformats.org/officeDocument/2006/relationships/oleObject" Target="../embeddings/oleObject114.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34.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36.wmf"/><Relationship Id="rId5" Type="http://schemas.openxmlformats.org/officeDocument/2006/relationships/oleObject" Target="../embeddings/oleObject118.bin"/><Relationship Id="rId4" Type="http://schemas.openxmlformats.org/officeDocument/2006/relationships/image" Target="../media/image135.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gif"/><Relationship Id="rId5" Type="http://schemas.openxmlformats.org/officeDocument/2006/relationships/slide" Target="slide20.xml"/><Relationship Id="rId4" Type="http://schemas.openxmlformats.org/officeDocument/2006/relationships/image" Target="../media/image137.wmf"/></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3263AA7-1F8A-47B9-B2A9-C8D19559606B}" type="slidenum">
              <a:rPr lang="en-US" altLang="zh-CN"/>
              <a:pPr/>
              <a:t>1</a:t>
            </a:fld>
            <a:endParaRPr lang="en-US" altLang="zh-CN"/>
          </a:p>
        </p:txBody>
      </p:sp>
      <p:sp>
        <p:nvSpPr>
          <p:cNvPr id="96258" name="Rectangle 2"/>
          <p:cNvSpPr>
            <a:spLocks noGrp="1" noChangeArrowheads="1"/>
          </p:cNvSpPr>
          <p:nvPr>
            <p:ph type="title"/>
          </p:nvPr>
        </p:nvSpPr>
        <p:spPr/>
        <p:txBody>
          <a:bodyPr/>
          <a:lstStyle/>
          <a:p>
            <a:r>
              <a:rPr lang="zh-CN" altLang="en-US" sz="3200" b="1"/>
              <a:t>高频电子线路练习题</a:t>
            </a:r>
          </a:p>
        </p:txBody>
      </p:sp>
      <p:sp>
        <p:nvSpPr>
          <p:cNvPr id="96259" name="Rectangle 3"/>
          <p:cNvSpPr>
            <a:spLocks noGrp="1" noChangeArrowheads="1"/>
          </p:cNvSpPr>
          <p:nvPr>
            <p:ph type="body" idx="1"/>
          </p:nvPr>
        </p:nvSpPr>
        <p:spPr>
          <a:xfrm>
            <a:off x="2843213" y="1773238"/>
            <a:ext cx="3035300" cy="4572000"/>
          </a:xfrm>
        </p:spPr>
        <p:txBody>
          <a:bodyPr/>
          <a:lstStyle/>
          <a:p>
            <a:pPr marL="812800" indent="-812800">
              <a:lnSpc>
                <a:spcPct val="150000"/>
              </a:lnSpc>
              <a:buFontTx/>
              <a:buNone/>
            </a:pPr>
            <a:r>
              <a:rPr lang="zh-CN" altLang="en-US" sz="2800">
                <a:ea typeface="华文中宋" panose="02010600040101010101" pitchFamily="2" charset="-122"/>
                <a:hlinkClick r:id="rId2" action="ppaction://hlinksldjump"/>
              </a:rPr>
              <a:t>一、</a:t>
            </a:r>
            <a:r>
              <a:rPr lang="zh-CN" altLang="en-US" sz="2800" b="1">
                <a:ea typeface="华文中宋" panose="02010600040101010101" pitchFamily="2" charset="-122"/>
                <a:hlinkClick r:id="rId2" action="ppaction://hlinksldjump"/>
              </a:rPr>
              <a:t>思考题</a:t>
            </a:r>
            <a:endParaRPr lang="zh-CN" altLang="en-US" sz="2800" b="1">
              <a:ea typeface="华文中宋" panose="02010600040101010101" pitchFamily="2" charset="-122"/>
            </a:endParaRPr>
          </a:p>
          <a:p>
            <a:pPr marL="812800" indent="-812800">
              <a:lnSpc>
                <a:spcPct val="150000"/>
              </a:lnSpc>
              <a:buFontTx/>
              <a:buNone/>
            </a:pPr>
            <a:r>
              <a:rPr lang="zh-CN" altLang="en-US" sz="2800" b="1">
                <a:solidFill>
                  <a:srgbClr val="000000"/>
                </a:solidFill>
                <a:ea typeface="华文中宋" panose="02010600040101010101" pitchFamily="2" charset="-122"/>
                <a:hlinkClick r:id="rId3" action="ppaction://hlinksldjump"/>
              </a:rPr>
              <a:t>二、填空题</a:t>
            </a:r>
            <a:endParaRPr lang="zh-CN" altLang="en-US" sz="2800" b="1">
              <a:solidFill>
                <a:srgbClr val="000000"/>
              </a:solidFill>
              <a:ea typeface="华文中宋" panose="02010600040101010101" pitchFamily="2" charset="-122"/>
            </a:endParaRPr>
          </a:p>
          <a:p>
            <a:pPr marL="812800" indent="-812800">
              <a:lnSpc>
                <a:spcPct val="150000"/>
              </a:lnSpc>
              <a:buFontTx/>
              <a:buNone/>
            </a:pPr>
            <a:r>
              <a:rPr lang="zh-CN" altLang="en-US" sz="2800" b="1">
                <a:solidFill>
                  <a:srgbClr val="000000"/>
                </a:solidFill>
                <a:ea typeface="华文中宋" panose="02010600040101010101" pitchFamily="2" charset="-122"/>
                <a:hlinkClick r:id="rId4" action="ppaction://hlinksldjump"/>
              </a:rPr>
              <a:t>三、综合练习题</a:t>
            </a:r>
            <a:endParaRPr lang="zh-CN" altLang="en-US" sz="2800" b="1">
              <a:solidFill>
                <a:srgbClr val="000000"/>
              </a:solidFill>
              <a:ea typeface="华文中宋" panose="02010600040101010101" pitchFamily="2" charset="-122"/>
            </a:endParaRPr>
          </a:p>
          <a:p>
            <a:pPr marL="812800" indent="-812800">
              <a:buFontTx/>
              <a:buNone/>
            </a:pPr>
            <a:endParaRPr lang="zh-CN" altLang="en-US" sz="2800" b="1">
              <a:ea typeface="华文中宋" panose="02010600040101010101" pitchFamily="2" charset="-122"/>
            </a:endParaRPr>
          </a:p>
          <a:p>
            <a:pPr marL="812800" indent="-812800">
              <a:buFontTx/>
              <a:buNone/>
            </a:pPr>
            <a:endParaRPr lang="zh-CN" altLang="en-US" sz="2800">
              <a:ea typeface="华文中宋" panose="0201060004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4F75E6E-86C9-4CCA-93B3-4853AC7E36B5}" type="slidenum">
              <a:rPr lang="en-US" altLang="zh-CN"/>
              <a:pPr/>
              <a:t>10</a:t>
            </a:fld>
            <a:endParaRPr lang="en-US" altLang="zh-CN"/>
          </a:p>
        </p:txBody>
      </p:sp>
      <p:sp>
        <p:nvSpPr>
          <p:cNvPr id="98307" name="Rectangle 3"/>
          <p:cNvSpPr>
            <a:spLocks noGrp="1" noChangeArrowheads="1"/>
          </p:cNvSpPr>
          <p:nvPr>
            <p:ph type="body" idx="1"/>
          </p:nvPr>
        </p:nvSpPr>
        <p:spPr>
          <a:xfrm>
            <a:off x="468313" y="620713"/>
            <a:ext cx="8305800" cy="457200"/>
          </a:xfrm>
        </p:spPr>
        <p:txBody>
          <a:bodyPr>
            <a:spAutoFit/>
          </a:bodyPr>
          <a:lstStyle/>
          <a:p>
            <a:pPr>
              <a:buFontTx/>
              <a:buNone/>
            </a:pPr>
            <a:endParaRPr lang="en-US" altLang="en-US" sz="2400">
              <a:latin typeface="华文中宋" panose="02010600040101010101" pitchFamily="2" charset="-122"/>
              <a:ea typeface="华文中宋" panose="02010600040101010101" pitchFamily="2" charset="-122"/>
            </a:endParaRPr>
          </a:p>
        </p:txBody>
      </p:sp>
    </p:spTree>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D60DEA-8A64-4A14-A665-4DFEA7396B95}" type="slidenum">
              <a:rPr lang="en-US" altLang="zh-CN"/>
              <a:pPr/>
              <a:t>11</a:t>
            </a:fld>
            <a:endParaRPr lang="en-US" altLang="zh-CN"/>
          </a:p>
        </p:txBody>
      </p:sp>
      <p:sp>
        <p:nvSpPr>
          <p:cNvPr id="14338" name="Rectangle 2"/>
          <p:cNvSpPr>
            <a:spLocks noGrp="1" noChangeArrowheads="1"/>
          </p:cNvSpPr>
          <p:nvPr>
            <p:ph type="title"/>
          </p:nvPr>
        </p:nvSpPr>
        <p:spPr>
          <a:xfrm>
            <a:off x="468313" y="404813"/>
            <a:ext cx="8305800" cy="457200"/>
          </a:xfrm>
          <a:noFill/>
        </p:spPr>
        <p:txBody>
          <a:bodyPr>
            <a:spAutoFit/>
          </a:bodyPr>
          <a:lstStyle/>
          <a:p>
            <a:pPr marL="1117600" indent="-1117600" algn="l"/>
            <a:r>
              <a:rPr lang="zh-CN" altLang="en-US" sz="2400" b="1">
                <a:solidFill>
                  <a:srgbClr val="000000"/>
                </a:solidFill>
                <a:ea typeface="华文中宋" panose="02010600040101010101" pitchFamily="2" charset="-122"/>
              </a:rPr>
              <a:t>二、填空题</a:t>
            </a:r>
          </a:p>
        </p:txBody>
      </p:sp>
      <p:sp>
        <p:nvSpPr>
          <p:cNvPr id="14339" name="Rectangle 3"/>
          <p:cNvSpPr>
            <a:spLocks noGrp="1" noChangeArrowheads="1"/>
          </p:cNvSpPr>
          <p:nvPr>
            <p:ph type="body" idx="1"/>
          </p:nvPr>
        </p:nvSpPr>
        <p:spPr>
          <a:xfrm>
            <a:off x="0" y="931863"/>
            <a:ext cx="8893175" cy="5926137"/>
          </a:xfrm>
          <a:noFill/>
        </p:spPr>
        <p:txBody>
          <a:bodyPr>
            <a:spAutoFit/>
          </a:bodyPr>
          <a:lstStyle/>
          <a:p>
            <a:pPr marL="536575" indent="-536575"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、电阻热噪音的功率谱密度为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4KTR</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，散粒噪音的功率谱密度为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2I</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b="1" u="sng">
                <a:solidFill>
                  <a:srgbClr val="000000"/>
                </a:solidFill>
                <a:latin typeface="华文中宋" panose="02010600040101010101" pitchFamily="2" charset="-122"/>
                <a:ea typeface="华文中宋" panose="02010600040101010101" pitchFamily="2" charset="-122"/>
              </a:rPr>
              <a:t>q  </a:t>
            </a:r>
            <a:r>
              <a:rPr lang="en-US" altLang="zh-CN" sz="2400" u="sng">
                <a:solidFill>
                  <a:srgbClr val="000000"/>
                </a:solidFill>
                <a:latin typeface="华文中宋" panose="02010600040101010101" pitchFamily="2" charset="-122"/>
                <a:ea typeface="华文中宋" panose="02010600040101010101" pitchFamily="2" charset="-122"/>
              </a:rPr>
              <a:t> </a:t>
            </a:r>
            <a:endParaRPr lang="en-US" altLang="zh-CN" sz="2400">
              <a:solidFill>
                <a:srgbClr val="000000"/>
              </a:solidFill>
              <a:latin typeface="华文中宋" panose="02010600040101010101" pitchFamily="2" charset="-122"/>
              <a:ea typeface="华文中宋" panose="02010600040101010101" pitchFamily="2" charset="-122"/>
            </a:endParaRPr>
          </a:p>
          <a:p>
            <a:pPr marL="536575" indent="-536575"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、什么是噪音系数？：</a:t>
            </a:r>
            <a:r>
              <a:rPr lang="zh-CN" altLang="en-US" sz="2400" b="1" u="sng">
                <a:solidFill>
                  <a:srgbClr val="000000"/>
                </a:solidFill>
                <a:latin typeface="华文中宋" panose="02010600040101010101" pitchFamily="2" charset="-122"/>
                <a:ea typeface="华文中宋" panose="02010600040101010101" pitchFamily="2" charset="-122"/>
              </a:rPr>
              <a:t> 输入信噪比与输出信噪比的比值</a:t>
            </a:r>
            <a:r>
              <a:rPr lang="zh-CN" altLang="en-US" sz="2400" u="sng">
                <a:solidFill>
                  <a:srgbClr val="000000"/>
                </a:solidFill>
                <a:latin typeface="华文中宋" panose="02010600040101010101" pitchFamily="2" charset="-122"/>
                <a:ea typeface="华文中宋" panose="02010600040101010101" pitchFamily="2" charset="-122"/>
              </a:rPr>
              <a:t>                 </a:t>
            </a:r>
            <a:endParaRPr lang="zh-CN" altLang="en-US" sz="2400">
              <a:solidFill>
                <a:srgbClr val="000000"/>
              </a:solidFill>
              <a:latin typeface="华文中宋" panose="02010600040101010101" pitchFamily="2" charset="-122"/>
              <a:ea typeface="华文中宋" panose="02010600040101010101" pitchFamily="2" charset="-122"/>
            </a:endParaRPr>
          </a:p>
          <a:p>
            <a:pPr marL="536575" indent="-536575"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rPr>
              <a:t>、电阻的热噪音随电阻值升高还是降低？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升高   </a:t>
            </a:r>
            <a:r>
              <a:rPr lang="zh-CN" altLang="en-US" sz="2400" u="sng">
                <a:solidFill>
                  <a:srgbClr val="000000"/>
                </a:solidFill>
                <a:latin typeface="华文中宋" panose="02010600040101010101" pitchFamily="2" charset="-122"/>
                <a:ea typeface="华文中宋" panose="02010600040101010101" pitchFamily="2" charset="-122"/>
              </a:rPr>
              <a:t>     </a:t>
            </a:r>
            <a:endParaRPr lang="zh-CN" altLang="en-US" sz="2400">
              <a:solidFill>
                <a:srgbClr val="000000"/>
              </a:solidFill>
              <a:latin typeface="华文中宋" panose="02010600040101010101" pitchFamily="2" charset="-122"/>
              <a:ea typeface="华文中宋" panose="02010600040101010101" pitchFamily="2" charset="-122"/>
            </a:endParaRPr>
          </a:p>
          <a:p>
            <a:pPr marL="536575" indent="-536575"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a:t>
            </a:r>
            <a:r>
              <a:rPr lang="zh-CN" altLang="en-US" sz="2400">
                <a:solidFill>
                  <a:srgbClr val="000000"/>
                </a:solidFill>
                <a:latin typeface="华文中宋" panose="02010600040101010101" pitchFamily="2" charset="-122"/>
                <a:ea typeface="华文中宋" panose="02010600040101010101" pitchFamily="2" charset="-122"/>
              </a:rPr>
              <a:t>、当两个电阻</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串联时，请问总的噪音电压均方值为多少</a:t>
            </a:r>
            <a:r>
              <a:rPr lang="zh-CN" altLang="en-US" sz="2400" b="1">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4KT</a:t>
            </a:r>
            <a:r>
              <a:rPr lang="zh-CN" altLang="en-US" sz="2400" b="1" u="sng">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R</a:t>
            </a:r>
            <a:r>
              <a:rPr lang="en-US" altLang="zh-CN" sz="2400" b="1" u="sng" baseline="-30000">
                <a:solidFill>
                  <a:srgbClr val="000000"/>
                </a:solidFill>
                <a:latin typeface="华文中宋" panose="02010600040101010101" pitchFamily="2" charset="-122"/>
                <a:ea typeface="华文中宋" panose="02010600040101010101" pitchFamily="2" charset="-122"/>
              </a:rPr>
              <a:t>1</a:t>
            </a:r>
            <a:r>
              <a:rPr lang="en-US" altLang="zh-CN" sz="2400" b="1" u="sng">
                <a:solidFill>
                  <a:srgbClr val="000000"/>
                </a:solidFill>
                <a:latin typeface="华文中宋" panose="02010600040101010101" pitchFamily="2" charset="-122"/>
                <a:ea typeface="华文中宋" panose="02010600040101010101" pitchFamily="2" charset="-122"/>
              </a:rPr>
              <a:t>+R</a:t>
            </a:r>
            <a:r>
              <a:rPr lang="en-US" altLang="zh-CN" sz="2400" b="1" u="sng" baseline="-30000">
                <a:solidFill>
                  <a:srgbClr val="000000"/>
                </a:solidFill>
                <a:latin typeface="华文中宋" panose="02010600040101010101" pitchFamily="2" charset="-122"/>
                <a:ea typeface="华文中宋" panose="02010600040101010101" pitchFamily="2" charset="-122"/>
              </a:rPr>
              <a:t>2</a:t>
            </a:r>
            <a:r>
              <a:rPr lang="zh-CN" altLang="en-US" sz="2400" b="1" u="sng">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B</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。当它们并联时，请问总的噪音电流均方值为多少？</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4KT</a:t>
            </a:r>
            <a:r>
              <a:rPr lang="zh-CN" altLang="en-US" sz="2400" b="1" u="sng">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1/R</a:t>
            </a:r>
            <a:r>
              <a:rPr lang="en-US" altLang="zh-CN" sz="2400" b="1" u="sng" baseline="-30000">
                <a:solidFill>
                  <a:srgbClr val="000000"/>
                </a:solidFill>
                <a:latin typeface="华文中宋" panose="02010600040101010101" pitchFamily="2" charset="-122"/>
                <a:ea typeface="华文中宋" panose="02010600040101010101" pitchFamily="2" charset="-122"/>
              </a:rPr>
              <a:t>1</a:t>
            </a:r>
            <a:r>
              <a:rPr lang="en-US" altLang="zh-CN" sz="2400" b="1" u="sng">
                <a:solidFill>
                  <a:srgbClr val="000000"/>
                </a:solidFill>
                <a:latin typeface="华文中宋" panose="02010600040101010101" pitchFamily="2" charset="-122"/>
                <a:ea typeface="华文中宋" panose="02010600040101010101" pitchFamily="2" charset="-122"/>
              </a:rPr>
              <a:t>+1/R</a:t>
            </a:r>
            <a:r>
              <a:rPr lang="en-US" altLang="zh-CN" sz="2400" b="1" u="sng" baseline="-30000">
                <a:solidFill>
                  <a:srgbClr val="000000"/>
                </a:solidFill>
                <a:latin typeface="华文中宋" panose="02010600040101010101" pitchFamily="2" charset="-122"/>
                <a:ea typeface="华文中宋" panose="02010600040101010101" pitchFamily="2" charset="-122"/>
              </a:rPr>
              <a:t>2</a:t>
            </a:r>
            <a:r>
              <a:rPr lang="zh-CN" altLang="en-US" sz="2400" b="1" u="sng">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B</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marL="536575" indent="-536575"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5</a:t>
            </a:r>
            <a:r>
              <a:rPr lang="zh-CN" altLang="en-US" sz="2400">
                <a:solidFill>
                  <a:srgbClr val="000000"/>
                </a:solidFill>
                <a:latin typeface="华文中宋" panose="02010600040101010101" pitchFamily="2" charset="-122"/>
                <a:ea typeface="华文中宋" panose="02010600040101010101" pitchFamily="2" charset="-122"/>
              </a:rPr>
              <a:t>、某一载波频率是</a:t>
            </a:r>
            <a:r>
              <a:rPr lang="en-US" altLang="zh-CN" sz="2400">
                <a:solidFill>
                  <a:srgbClr val="000000"/>
                </a:solidFill>
                <a:latin typeface="华文中宋" panose="02010600040101010101" pitchFamily="2" charset="-122"/>
                <a:ea typeface="华文中宋" panose="02010600040101010101" pitchFamily="2" charset="-122"/>
              </a:rPr>
              <a:t>350MHz</a:t>
            </a:r>
            <a:r>
              <a:rPr lang="zh-CN" altLang="en-US" sz="2400">
                <a:solidFill>
                  <a:srgbClr val="000000"/>
                </a:solidFill>
                <a:latin typeface="华文中宋" panose="02010600040101010101" pitchFamily="2" charset="-122"/>
                <a:ea typeface="华文中宋" panose="02010600040101010101" pitchFamily="2" charset="-122"/>
              </a:rPr>
              <a:t>，则波长为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0.857</a:t>
            </a:r>
            <a:r>
              <a:rPr lang="zh-CN" altLang="en-US" sz="2400" u="sng">
                <a:solidFill>
                  <a:srgbClr val="000000"/>
                </a:solidFill>
                <a:latin typeface="华文中宋" panose="02010600040101010101" pitchFamily="2" charset="-122"/>
                <a:ea typeface="华文中宋" panose="02010600040101010101" pitchFamily="2" charset="-122"/>
              </a:rPr>
              <a:t>米 </a:t>
            </a:r>
            <a:r>
              <a:rPr lang="zh-CN" altLang="en-US" sz="2400">
                <a:solidFill>
                  <a:srgbClr val="000000"/>
                </a:solidFill>
                <a:latin typeface="华文中宋" panose="02010600040101010101" pitchFamily="2" charset="-122"/>
                <a:ea typeface="华文中宋" panose="02010600040101010101" pitchFamily="2" charset="-122"/>
              </a:rPr>
              <a:t>，属于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UHF</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波段。</a:t>
            </a:r>
          </a:p>
          <a:p>
            <a:pPr marL="536575" indent="-536575"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6</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RLC</a:t>
            </a:r>
            <a:r>
              <a:rPr lang="zh-CN" altLang="en-US" sz="2400">
                <a:solidFill>
                  <a:srgbClr val="000000"/>
                </a:solidFill>
                <a:latin typeface="华文中宋" panose="02010600040101010101" pitchFamily="2" charset="-122"/>
                <a:ea typeface="华文中宋" panose="02010600040101010101" pitchFamily="2" charset="-122"/>
              </a:rPr>
              <a:t>串联电路的谐振频率是多少？</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1/2π(LC)</a:t>
            </a:r>
            <a:r>
              <a:rPr lang="en-US" altLang="zh-CN" sz="2400" b="1" u="sng" baseline="30000">
                <a:solidFill>
                  <a:srgbClr val="000000"/>
                </a:solidFill>
                <a:latin typeface="华文中宋" panose="02010600040101010101" pitchFamily="2" charset="-122"/>
                <a:ea typeface="华文中宋" panose="02010600040101010101" pitchFamily="2" charset="-122"/>
              </a:rPr>
              <a:t>1/2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，电路的</a:t>
            </a:r>
            <a:r>
              <a:rPr lang="en-US" altLang="zh-CN" sz="2400">
                <a:solidFill>
                  <a:srgbClr val="000000"/>
                </a:solidFill>
                <a:latin typeface="华文中宋" panose="02010600040101010101" pitchFamily="2" charset="-122"/>
                <a:ea typeface="华文中宋" panose="02010600040101010101" pitchFamily="2" charset="-122"/>
              </a:rPr>
              <a:t>Q</a:t>
            </a:r>
            <a:r>
              <a:rPr lang="zh-CN" altLang="en-US" sz="2400">
                <a:solidFill>
                  <a:srgbClr val="000000"/>
                </a:solidFill>
                <a:latin typeface="华文中宋" panose="02010600040101010101" pitchFamily="2" charset="-122"/>
                <a:ea typeface="华文中宋" panose="02010600040101010101" pitchFamily="2" charset="-122"/>
              </a:rPr>
              <a:t>值为：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ω</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b="1" u="sng">
                <a:solidFill>
                  <a:srgbClr val="000000"/>
                </a:solidFill>
                <a:latin typeface="华文中宋" panose="02010600040101010101" pitchFamily="2" charset="-122"/>
                <a:ea typeface="华文中宋" panose="02010600040101010101" pitchFamily="2" charset="-122"/>
              </a:rPr>
              <a:t>L/R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，频带宽度为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f</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b="1" u="sng">
                <a:solidFill>
                  <a:srgbClr val="000000"/>
                </a:solidFill>
                <a:latin typeface="华文中宋" panose="02010600040101010101" pitchFamily="2" charset="-122"/>
                <a:ea typeface="华文中宋" panose="02010600040101010101" pitchFamily="2" charset="-122"/>
              </a:rPr>
              <a:t>/Q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，当输入信号频率大于谐振频率是，电路呈</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感性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性，而输入频率小于谐振频率时，电路呈</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容性</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性。</a:t>
            </a:r>
          </a:p>
        </p:txBody>
      </p:sp>
    </p:spTree>
  </p:cSld>
  <p:clrMapOvr>
    <a:masterClrMapping/>
  </p:clrMapOvr>
  <p:transition spd="slow">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F1CD23E-40B2-43E6-BEB4-33DA684A605E}" type="slidenum">
              <a:rPr lang="en-US" altLang="zh-CN"/>
              <a:pPr/>
              <a:t>12</a:t>
            </a:fld>
            <a:endParaRPr lang="en-US" altLang="zh-CN"/>
          </a:p>
        </p:txBody>
      </p:sp>
      <p:sp>
        <p:nvSpPr>
          <p:cNvPr id="23555" name="Rectangle 3"/>
          <p:cNvSpPr>
            <a:spLocks noGrp="1" noChangeArrowheads="1"/>
          </p:cNvSpPr>
          <p:nvPr>
            <p:ph type="body" idx="1"/>
          </p:nvPr>
        </p:nvSpPr>
        <p:spPr>
          <a:xfrm>
            <a:off x="179388" y="476250"/>
            <a:ext cx="8785225" cy="5495925"/>
          </a:xfrm>
          <a:noFill/>
        </p:spPr>
        <p:txBody>
          <a:bodyPr>
            <a:spAutoFit/>
          </a:bodyPr>
          <a:lstStyle/>
          <a:p>
            <a:pPr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7</a:t>
            </a:r>
            <a:r>
              <a:rPr lang="zh-CN" altLang="en-US" sz="2400">
                <a:solidFill>
                  <a:srgbClr val="000000"/>
                </a:solidFill>
                <a:latin typeface="华文中宋" panose="02010600040101010101" pitchFamily="2" charset="-122"/>
                <a:ea typeface="华文中宋" panose="02010600040101010101" pitchFamily="2" charset="-122"/>
              </a:rPr>
              <a:t>、有一个</a:t>
            </a:r>
            <a:r>
              <a:rPr lang="en-US" altLang="zh-CN" sz="2400">
                <a:solidFill>
                  <a:srgbClr val="000000"/>
                </a:solidFill>
                <a:latin typeface="华文中宋" panose="02010600040101010101" pitchFamily="2" charset="-122"/>
                <a:ea typeface="华文中宋" panose="02010600040101010101" pitchFamily="2" charset="-122"/>
              </a:rPr>
              <a:t>LC</a:t>
            </a:r>
            <a:r>
              <a:rPr lang="zh-CN" altLang="en-US" sz="2400">
                <a:solidFill>
                  <a:srgbClr val="000000"/>
                </a:solidFill>
                <a:latin typeface="华文中宋" panose="02010600040101010101" pitchFamily="2" charset="-122"/>
                <a:ea typeface="华文中宋" panose="02010600040101010101" pitchFamily="2" charset="-122"/>
              </a:rPr>
              <a:t>并联谐振电路，其电感损耗电阻为</a:t>
            </a:r>
            <a:r>
              <a:rPr lang="en-US" altLang="zh-CN" sz="2400">
                <a:solidFill>
                  <a:srgbClr val="000000"/>
                </a:solidFill>
                <a:latin typeface="华文中宋" panose="02010600040101010101" pitchFamily="2" charset="-122"/>
                <a:ea typeface="华文中宋" panose="02010600040101010101" pitchFamily="2" charset="-122"/>
              </a:rPr>
              <a:t>r</a:t>
            </a:r>
            <a:r>
              <a:rPr lang="zh-CN" altLang="en-US" sz="2400">
                <a:solidFill>
                  <a:srgbClr val="000000"/>
                </a:solidFill>
                <a:latin typeface="华文中宋" panose="02010600040101010101" pitchFamily="2" charset="-122"/>
                <a:ea typeface="华文中宋" panose="02010600040101010101" pitchFamily="2" charset="-122"/>
              </a:rPr>
              <a:t>，则谐振频率</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rPr>
              <a:t>0</a:t>
            </a:r>
            <a:r>
              <a:rPr lang="zh-CN" altLang="en-US" sz="2400">
                <a:solidFill>
                  <a:srgbClr val="000000"/>
                </a:solidFill>
                <a:latin typeface="华文中宋" panose="02010600040101010101" pitchFamily="2" charset="-122"/>
                <a:ea typeface="华文中宋" panose="02010600040101010101" pitchFamily="2" charset="-122"/>
              </a:rPr>
              <a:t>是</a:t>
            </a:r>
            <a:r>
              <a:rPr lang="en-US" altLang="zh-CN" sz="2400" b="1" u="sng">
                <a:solidFill>
                  <a:srgbClr val="000000"/>
                </a:solidFill>
                <a:latin typeface="华文中宋" panose="02010600040101010101" pitchFamily="2" charset="-122"/>
                <a:ea typeface="华文中宋" panose="02010600040101010101" pitchFamily="2" charset="-122"/>
              </a:rPr>
              <a:t>1/2π(LC)</a:t>
            </a:r>
            <a:r>
              <a:rPr lang="en-US" altLang="zh-CN" sz="2400" b="1" u="sng" baseline="30000">
                <a:solidFill>
                  <a:srgbClr val="000000"/>
                </a:solidFill>
                <a:latin typeface="华文中宋" panose="02010600040101010101" pitchFamily="2" charset="-122"/>
                <a:ea typeface="华文中宋" panose="02010600040101010101" pitchFamily="2" charset="-122"/>
              </a:rPr>
              <a:t>1/2 </a:t>
            </a:r>
            <a:r>
              <a:rPr lang="en-US" altLang="zh-CN"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Hz</a:t>
            </a:r>
            <a:r>
              <a:rPr lang="zh-CN" altLang="en-US" sz="2400">
                <a:solidFill>
                  <a:srgbClr val="000000"/>
                </a:solidFill>
                <a:latin typeface="华文中宋" panose="02010600040101010101" pitchFamily="2" charset="-122"/>
                <a:ea typeface="华文中宋" panose="02010600040101010101" pitchFamily="2" charset="-122"/>
              </a:rPr>
              <a:t>、品质因数</a:t>
            </a:r>
            <a:r>
              <a:rPr lang="en-US" altLang="zh-CN" sz="2400">
                <a:solidFill>
                  <a:srgbClr val="000000"/>
                </a:solidFill>
                <a:latin typeface="华文中宋" panose="02010600040101010101" pitchFamily="2" charset="-122"/>
                <a:ea typeface="华文中宋" panose="02010600040101010101" pitchFamily="2" charset="-122"/>
              </a:rPr>
              <a:t>Q</a:t>
            </a:r>
            <a:r>
              <a:rPr lang="zh-CN" altLang="en-US" sz="2400">
                <a:solidFill>
                  <a:srgbClr val="000000"/>
                </a:solidFill>
                <a:latin typeface="华文中宋" panose="02010600040101010101" pitchFamily="2" charset="-122"/>
                <a:ea typeface="华文中宋" panose="02010600040101010101" pitchFamily="2" charset="-122"/>
              </a:rPr>
              <a:t>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ω</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b="1" u="sng">
                <a:solidFill>
                  <a:srgbClr val="000000"/>
                </a:solidFill>
                <a:latin typeface="华文中宋" panose="02010600040101010101" pitchFamily="2" charset="-122"/>
                <a:ea typeface="华文中宋" panose="02010600040101010101" pitchFamily="2" charset="-122"/>
              </a:rPr>
              <a:t>L/r</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，谐振阻抗为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u="sng">
                <a:solidFill>
                  <a:srgbClr val="000000"/>
                </a:solidFill>
                <a:latin typeface="华文中宋" panose="02010600040101010101" pitchFamily="2" charset="-122"/>
                <a:ea typeface="华文中宋" panose="02010600040101010101" pitchFamily="2" charset="-122"/>
              </a:rPr>
              <a:t>L/rc  </a:t>
            </a:r>
            <a:r>
              <a:rPr lang="zh-CN" altLang="en-US" sz="2400">
                <a:solidFill>
                  <a:srgbClr val="000000"/>
                </a:solidFill>
                <a:latin typeface="华文中宋" panose="02010600040101010101" pitchFamily="2" charset="-122"/>
                <a:ea typeface="华文中宋" panose="02010600040101010101" pitchFamily="2" charset="-122"/>
              </a:rPr>
              <a:t>，当</a:t>
            </a:r>
            <a:r>
              <a:rPr lang="en-US" altLang="zh-CN" sz="2400">
                <a:solidFill>
                  <a:srgbClr val="000000"/>
                </a:solidFill>
                <a:latin typeface="华文中宋" panose="02010600040101010101" pitchFamily="2" charset="-122"/>
                <a:ea typeface="华文中宋" panose="02010600040101010101" pitchFamily="2" charset="-122"/>
              </a:rPr>
              <a:t>f〈f</a:t>
            </a:r>
            <a:r>
              <a:rPr lang="en-US" altLang="zh-CN" sz="2400" baseline="-30000">
                <a:solidFill>
                  <a:srgbClr val="000000"/>
                </a:solidFill>
                <a:latin typeface="华文中宋" panose="02010600040101010101" pitchFamily="2" charset="-122"/>
                <a:ea typeface="华文中宋" panose="02010600040101010101" pitchFamily="2" charset="-122"/>
              </a:rPr>
              <a:t>0</a:t>
            </a:r>
            <a:r>
              <a:rPr lang="zh-CN" altLang="en-US" sz="2400">
                <a:solidFill>
                  <a:srgbClr val="000000"/>
                </a:solidFill>
                <a:latin typeface="华文中宋" panose="02010600040101010101" pitchFamily="2" charset="-122"/>
                <a:ea typeface="华文中宋" panose="02010600040101010101" pitchFamily="2" charset="-122"/>
              </a:rPr>
              <a:t>时，    回路阻抗呈</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感性</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，当</a:t>
            </a:r>
            <a:r>
              <a:rPr lang="en-US" altLang="zh-CN" sz="2400">
                <a:solidFill>
                  <a:srgbClr val="000000"/>
                </a:solidFill>
                <a:latin typeface="华文中宋" panose="02010600040101010101" pitchFamily="2" charset="-122"/>
                <a:ea typeface="华文中宋" panose="02010600040101010101" pitchFamily="2" charset="-122"/>
              </a:rPr>
              <a:t>f〉f</a:t>
            </a:r>
            <a:r>
              <a:rPr lang="en-US" altLang="zh-CN" sz="2400" baseline="-30000">
                <a:solidFill>
                  <a:srgbClr val="000000"/>
                </a:solidFill>
                <a:latin typeface="华文中宋" panose="02010600040101010101" pitchFamily="2" charset="-122"/>
                <a:ea typeface="华文中宋" panose="02010600040101010101" pitchFamily="2" charset="-122"/>
              </a:rPr>
              <a:t>0</a:t>
            </a:r>
            <a:r>
              <a:rPr lang="zh-CN" altLang="en-US" sz="2400">
                <a:solidFill>
                  <a:srgbClr val="000000"/>
                </a:solidFill>
                <a:latin typeface="华文中宋" panose="02010600040101010101" pitchFamily="2" charset="-122"/>
                <a:ea typeface="华文中宋" panose="02010600040101010101" pitchFamily="2" charset="-122"/>
              </a:rPr>
              <a:t>时，回路阻抗呈</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容性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8</a:t>
            </a:r>
            <a:r>
              <a:rPr lang="zh-CN" altLang="en-US" sz="2400">
                <a:solidFill>
                  <a:srgbClr val="000000"/>
                </a:solidFill>
                <a:latin typeface="华文中宋" panose="02010600040101010101" pitchFamily="2" charset="-122"/>
                <a:ea typeface="华文中宋" panose="02010600040101010101" pitchFamily="2" charset="-122"/>
              </a:rPr>
              <a:t>、在单级高频小信号谐振放大器中，采用单调谐回路时，其频带宽度为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f</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b="1" u="sng">
                <a:solidFill>
                  <a:srgbClr val="000000"/>
                </a:solidFill>
                <a:latin typeface="华文中宋" panose="02010600040101010101" pitchFamily="2" charset="-122"/>
                <a:ea typeface="华文中宋" panose="02010600040101010101" pitchFamily="2" charset="-122"/>
              </a:rPr>
              <a:t>/Q</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，而采用双调谐回路时，临界耦合时频带宽度为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2</a:t>
            </a:r>
            <a:r>
              <a:rPr lang="en-US" altLang="zh-CN" sz="2400" b="1" u="sng" baseline="30000">
                <a:solidFill>
                  <a:srgbClr val="000000"/>
                </a:solidFill>
                <a:latin typeface="华文中宋" panose="02010600040101010101" pitchFamily="2" charset="-122"/>
                <a:ea typeface="华文中宋" panose="02010600040101010101" pitchFamily="2" charset="-122"/>
              </a:rPr>
              <a:t>1/2 f</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b="1" u="sng">
                <a:solidFill>
                  <a:srgbClr val="000000"/>
                </a:solidFill>
                <a:latin typeface="华文中宋" panose="02010600040101010101" pitchFamily="2" charset="-122"/>
                <a:ea typeface="华文中宋" panose="02010600040101010101" pitchFamily="2" charset="-122"/>
              </a:rPr>
              <a:t>/Q</a:t>
            </a:r>
            <a:r>
              <a:rPr lang="zh-CN" altLang="en-US" sz="2400">
                <a:solidFill>
                  <a:srgbClr val="000000"/>
                </a:solidFill>
                <a:latin typeface="华文中宋" panose="02010600040101010101" pitchFamily="2" charset="-122"/>
                <a:ea typeface="华文中宋" panose="02010600040101010101" pitchFamily="2" charset="-122"/>
              </a:rPr>
              <a:t>，那种方式的选择性（矩形系数）要好？</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双调谐回路好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9</a:t>
            </a:r>
            <a:r>
              <a:rPr lang="zh-CN" altLang="en-US" sz="2400">
                <a:solidFill>
                  <a:srgbClr val="000000"/>
                </a:solidFill>
                <a:latin typeface="华文中宋" panose="02010600040101010101" pitchFamily="2" charset="-122"/>
                <a:ea typeface="华文中宋" panose="02010600040101010101" pitchFamily="2" charset="-122"/>
              </a:rPr>
              <a:t>、一高频放大器由三级相同的处于临界耦合的双调谐放大器组成，如果每级放大器的增益为</a:t>
            </a:r>
            <a:r>
              <a:rPr lang="en-US" altLang="zh-CN" sz="2400">
                <a:solidFill>
                  <a:srgbClr val="000000"/>
                </a:solidFill>
                <a:latin typeface="华文中宋" panose="02010600040101010101" pitchFamily="2" charset="-122"/>
                <a:ea typeface="华文中宋" panose="02010600040101010101" pitchFamily="2" charset="-122"/>
              </a:rPr>
              <a:t>18dB</a:t>
            </a:r>
            <a:r>
              <a:rPr lang="zh-CN" altLang="en-US" sz="2400">
                <a:solidFill>
                  <a:srgbClr val="000000"/>
                </a:solidFill>
                <a:latin typeface="华文中宋" panose="02010600040101010101" pitchFamily="2" charset="-122"/>
                <a:ea typeface="华文中宋" panose="02010600040101010101" pitchFamily="2" charset="-122"/>
              </a:rPr>
              <a:t>，每级带宽为</a:t>
            </a:r>
            <a:r>
              <a:rPr lang="en-US" altLang="zh-CN" sz="2400">
                <a:solidFill>
                  <a:srgbClr val="000000"/>
                </a:solidFill>
                <a:latin typeface="华文中宋" panose="02010600040101010101" pitchFamily="2" charset="-122"/>
                <a:ea typeface="华文中宋" panose="02010600040101010101" pitchFamily="2" charset="-122"/>
              </a:rPr>
              <a:t>100kHz</a:t>
            </a:r>
            <a:r>
              <a:rPr lang="zh-CN" altLang="en-US" sz="2400">
                <a:solidFill>
                  <a:srgbClr val="000000"/>
                </a:solidFill>
                <a:latin typeface="华文中宋" panose="02010600040101010101" pitchFamily="2" charset="-122"/>
                <a:ea typeface="华文中宋" panose="02010600040101010101" pitchFamily="2" charset="-122"/>
              </a:rPr>
              <a:t>，则总的增益为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54dB</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，总带宽为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71.4kHz</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，总的矩形系数为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1.9</a:t>
            </a:r>
            <a:r>
              <a:rPr lang="en-US" altLang="zh-CN" sz="2400">
                <a:latin typeface="华文中宋" panose="02010600040101010101" pitchFamily="2" charset="-122"/>
                <a:ea typeface="华文中宋" panose="02010600040101010101" pitchFamily="2" charset="-122"/>
              </a:rPr>
              <a:t> </a:t>
            </a:r>
          </a:p>
        </p:txBody>
      </p:sp>
    </p:spTree>
  </p:cSld>
  <p:clrMapOvr>
    <a:masterClrMapping/>
  </p:clrMapOvr>
  <p:transition spd="slow">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1B0316A-BF72-43C8-869A-399F36213424}" type="slidenum">
              <a:rPr lang="en-US" altLang="zh-CN"/>
              <a:pPr/>
              <a:t>13</a:t>
            </a:fld>
            <a:endParaRPr lang="en-US" altLang="zh-CN"/>
          </a:p>
        </p:txBody>
      </p:sp>
      <p:sp>
        <p:nvSpPr>
          <p:cNvPr id="16387" name="Rectangle 3"/>
          <p:cNvSpPr>
            <a:spLocks noGrp="1" noChangeArrowheads="1"/>
          </p:cNvSpPr>
          <p:nvPr>
            <p:ph type="body" idx="1"/>
          </p:nvPr>
        </p:nvSpPr>
        <p:spPr>
          <a:xfrm>
            <a:off x="179388" y="404813"/>
            <a:ext cx="8713787" cy="6273800"/>
          </a:xfrm>
          <a:noFill/>
        </p:spPr>
        <p:txBody>
          <a:bodyPr>
            <a:spAutoFit/>
          </a:bodyPr>
          <a:lstStyle/>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10</a:t>
            </a:r>
            <a:r>
              <a:rPr lang="zh-CN" altLang="en-US" sz="2400">
                <a:solidFill>
                  <a:srgbClr val="000000"/>
                </a:solidFill>
                <a:latin typeface="华文中宋" panose="02010600040101010101" pitchFamily="2" charset="-122"/>
                <a:ea typeface="华文中宋" panose="02010600040101010101" pitchFamily="2" charset="-122"/>
              </a:rPr>
              <a:t>、一高频放大器由</a:t>
            </a:r>
            <a:r>
              <a:rPr lang="en-US" altLang="zh-CN" sz="2400">
                <a:solidFill>
                  <a:srgbClr val="000000"/>
                </a:solidFill>
                <a:latin typeface="华文中宋" panose="02010600040101010101" pitchFamily="2" charset="-122"/>
                <a:ea typeface="华文中宋" panose="02010600040101010101" pitchFamily="2" charset="-122"/>
              </a:rPr>
              <a:t>5</a:t>
            </a:r>
            <a:r>
              <a:rPr lang="zh-CN" altLang="en-US" sz="2400">
                <a:solidFill>
                  <a:srgbClr val="000000"/>
                </a:solidFill>
                <a:latin typeface="华文中宋" panose="02010600040101010101" pitchFamily="2" charset="-122"/>
                <a:ea typeface="华文中宋" panose="02010600040101010101" pitchFamily="2" charset="-122"/>
              </a:rPr>
              <a:t>级相同的单调谐放大器组成，如果每级放大器的增益为</a:t>
            </a:r>
            <a:r>
              <a:rPr lang="en-US" altLang="zh-CN" sz="2400">
                <a:solidFill>
                  <a:srgbClr val="000000"/>
                </a:solidFill>
                <a:latin typeface="华文中宋" panose="02010600040101010101" pitchFamily="2" charset="-122"/>
                <a:ea typeface="华文中宋" panose="02010600040101010101" pitchFamily="2" charset="-122"/>
              </a:rPr>
              <a:t>10dB</a:t>
            </a:r>
            <a:r>
              <a:rPr lang="zh-CN" altLang="en-US" sz="2400">
                <a:solidFill>
                  <a:srgbClr val="000000"/>
                </a:solidFill>
                <a:latin typeface="华文中宋" panose="02010600040101010101" pitchFamily="2" charset="-122"/>
                <a:ea typeface="华文中宋" panose="02010600040101010101" pitchFamily="2" charset="-122"/>
              </a:rPr>
              <a:t>，每级带宽为</a:t>
            </a:r>
            <a:r>
              <a:rPr lang="en-US" altLang="zh-CN" sz="2400">
                <a:solidFill>
                  <a:srgbClr val="000000"/>
                </a:solidFill>
                <a:latin typeface="华文中宋" panose="02010600040101010101" pitchFamily="2" charset="-122"/>
                <a:ea typeface="华文中宋" panose="02010600040101010101" pitchFamily="2" charset="-122"/>
              </a:rPr>
              <a:t>600kHz</a:t>
            </a:r>
            <a:r>
              <a:rPr lang="zh-CN" altLang="en-US" sz="2400">
                <a:solidFill>
                  <a:srgbClr val="000000"/>
                </a:solidFill>
                <a:latin typeface="华文中宋" panose="02010600040101010101" pitchFamily="2" charset="-122"/>
                <a:ea typeface="华文中宋" panose="02010600040101010101" pitchFamily="2" charset="-122"/>
              </a:rPr>
              <a:t>，则总增益为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50dB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，总带宽为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231kHz</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，总的矩形系数为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3.1</a:t>
            </a:r>
            <a:r>
              <a:rPr lang="en-US" altLang="zh-CN" sz="2400" u="sng">
                <a:solidFill>
                  <a:srgbClr val="000000"/>
                </a:solidFill>
                <a:latin typeface="华文中宋" panose="02010600040101010101" pitchFamily="2" charset="-122"/>
                <a:ea typeface="华文中宋" panose="02010600040101010101" pitchFamily="2" charset="-122"/>
              </a:rPr>
              <a:t>   </a:t>
            </a:r>
            <a:endParaRPr lang="en-US" altLang="zh-CN" sz="2400">
              <a:solidFill>
                <a:srgbClr val="000000"/>
              </a:solidFill>
              <a:latin typeface="华文中宋" panose="02010600040101010101" pitchFamily="2" charset="-122"/>
              <a:ea typeface="华文中宋" panose="02010600040101010101" pitchFamily="2" charset="-122"/>
            </a:endParaRP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11</a:t>
            </a:r>
            <a:r>
              <a:rPr lang="zh-CN" altLang="en-US" sz="2400">
                <a:solidFill>
                  <a:srgbClr val="000000"/>
                </a:solidFill>
                <a:latin typeface="华文中宋" panose="02010600040101010101" pitchFamily="2" charset="-122"/>
                <a:ea typeface="华文中宋" panose="02010600040101010101" pitchFamily="2" charset="-122"/>
              </a:rPr>
              <a:t>、高频功率放大器一般工作在</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丙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类，而高频小信号放大器工作在</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甲</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类。</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12</a:t>
            </a:r>
            <a:r>
              <a:rPr lang="zh-CN" altLang="en-US" sz="2400">
                <a:solidFill>
                  <a:srgbClr val="000000"/>
                </a:solidFill>
                <a:latin typeface="华文中宋" panose="02010600040101010101" pitchFamily="2" charset="-122"/>
                <a:ea typeface="华文中宋" panose="02010600040101010101" pitchFamily="2" charset="-122"/>
              </a:rPr>
              <a:t>、甲类功放的电流通角为</a:t>
            </a:r>
            <a:r>
              <a:rPr lang="zh-CN" altLang="en-US" sz="2400" i="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360</a:t>
            </a:r>
            <a:r>
              <a:rPr lang="en-US" altLang="zh-CN" sz="2400" b="1" u="sng" baseline="30000">
                <a:solidFill>
                  <a:srgbClr val="000000"/>
                </a:solidFill>
                <a:latin typeface="华文中宋" panose="02010600040101010101" pitchFamily="2" charset="-122"/>
                <a:ea typeface="华文中宋" panose="02010600040101010101" pitchFamily="2" charset="-122"/>
              </a:rPr>
              <a:t>0</a:t>
            </a:r>
            <a:r>
              <a:rPr lang="en-US" altLang="zh-CN" sz="2400" i="1" u="sng">
                <a:solidFill>
                  <a:srgbClr val="000000"/>
                </a:solidFill>
                <a:latin typeface="华文中宋" panose="02010600040101010101" pitchFamily="2" charset="-122"/>
                <a:ea typeface="华文中宋" panose="02010600040101010101" pitchFamily="2" charset="-122"/>
              </a:rPr>
              <a:t>    </a:t>
            </a:r>
            <a:r>
              <a:rPr lang="zh-CN" altLang="en-US" sz="2400" i="1">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乙类功放的电流通角为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u="sng">
                <a:solidFill>
                  <a:srgbClr val="000000"/>
                </a:solidFill>
                <a:latin typeface="华文中宋" panose="02010600040101010101" pitchFamily="2" charset="-122"/>
                <a:ea typeface="华文中宋" panose="02010600040101010101" pitchFamily="2" charset="-122"/>
              </a:rPr>
              <a:t>180</a:t>
            </a:r>
            <a:r>
              <a:rPr lang="en-US" altLang="zh-CN" sz="2400" u="sng" baseline="30000">
                <a:solidFill>
                  <a:srgbClr val="000000"/>
                </a:solidFill>
                <a:latin typeface="华文中宋" panose="02010600040101010101" pitchFamily="2" charset="-122"/>
                <a:ea typeface="华文中宋" panose="02010600040101010101" pitchFamily="2" charset="-122"/>
              </a:rPr>
              <a:t>0</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，甲乙类功放的电流通角为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180&lt;2θ&lt;360</a:t>
            </a:r>
            <a:r>
              <a:rPr lang="en-US" altLang="zh-CN" sz="2400" b="1" u="sng" baseline="30000">
                <a:solidFill>
                  <a:srgbClr val="000000"/>
                </a:solidFill>
                <a:latin typeface="华文中宋" panose="02010600040101010101" pitchFamily="2" charset="-122"/>
                <a:ea typeface="华文中宋" panose="02010600040101010101" pitchFamily="2" charset="-122"/>
              </a:rPr>
              <a:t>o</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，丙类功放的电流通角为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&lt;180</a:t>
            </a:r>
            <a:r>
              <a:rPr lang="en-US" altLang="zh-CN" sz="2400" b="1" u="sng" baseline="30000">
                <a:solidFill>
                  <a:srgbClr val="000000"/>
                </a:solidFill>
                <a:latin typeface="华文中宋" panose="02010600040101010101" pitchFamily="2" charset="-122"/>
                <a:ea typeface="华文中宋" panose="02010600040101010101" pitchFamily="2" charset="-122"/>
              </a:rPr>
              <a:t>o</a:t>
            </a:r>
            <a:r>
              <a:rPr lang="en-US" altLang="zh-CN" sz="2400" u="sng">
                <a:solidFill>
                  <a:srgbClr val="000000"/>
                </a:solidFill>
                <a:latin typeface="华文中宋" panose="02010600040101010101" pitchFamily="2" charset="-122"/>
                <a:ea typeface="华文中宋" panose="02010600040101010101" pitchFamily="2" charset="-122"/>
              </a:rPr>
              <a:t>    </a:t>
            </a:r>
            <a:endParaRPr lang="en-US" altLang="zh-CN" sz="2400">
              <a:solidFill>
                <a:srgbClr val="000000"/>
              </a:solidFill>
              <a:latin typeface="华文中宋" panose="02010600040101010101" pitchFamily="2" charset="-122"/>
              <a:ea typeface="华文中宋" panose="02010600040101010101" pitchFamily="2" charset="-122"/>
            </a:endParaRP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13</a:t>
            </a:r>
            <a:r>
              <a:rPr lang="zh-CN" altLang="en-US" sz="2400">
                <a:solidFill>
                  <a:srgbClr val="000000"/>
                </a:solidFill>
                <a:latin typeface="华文中宋" panose="02010600040101010101" pitchFamily="2" charset="-122"/>
                <a:ea typeface="华文中宋" panose="02010600040101010101" pitchFamily="2" charset="-122"/>
              </a:rPr>
              <a:t>、采用集电极调幅时，功放应选择在</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过压</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态，基极调幅时，它应选择在</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欠压</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态。</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14</a:t>
            </a:r>
            <a:r>
              <a:rPr lang="zh-CN" altLang="en-US" sz="2400">
                <a:solidFill>
                  <a:srgbClr val="000000"/>
                </a:solidFill>
                <a:latin typeface="华文中宋" panose="02010600040101010101" pitchFamily="2" charset="-122"/>
                <a:ea typeface="华文中宋" panose="02010600040101010101" pitchFamily="2" charset="-122"/>
              </a:rPr>
              <a:t>、如果一个丙类功率放大器原来工作在临界状态，现分别单独</a:t>
            </a:r>
            <a:r>
              <a:rPr lang="en-US" altLang="zh-CN" sz="2400">
                <a:solidFill>
                  <a:srgbClr val="000000"/>
                </a:solidFill>
                <a:latin typeface="华文中宋" panose="02010600040101010101" pitchFamily="2" charset="-122"/>
                <a:ea typeface="华文中宋" panose="02010600040101010101" pitchFamily="2" charset="-122"/>
              </a:rPr>
              <a:t>(a)</a:t>
            </a:r>
            <a:r>
              <a:rPr lang="zh-CN" altLang="en-US" sz="2400">
                <a:solidFill>
                  <a:srgbClr val="000000"/>
                </a:solidFill>
                <a:latin typeface="华文中宋" panose="02010600040101010101" pitchFamily="2" charset="-122"/>
                <a:ea typeface="华文中宋" panose="02010600040101010101" pitchFamily="2" charset="-122"/>
              </a:rPr>
              <a:t>增大电源电压、</a:t>
            </a:r>
            <a:r>
              <a:rPr lang="en-US" altLang="zh-CN" sz="2400">
                <a:solidFill>
                  <a:srgbClr val="000000"/>
                </a:solidFill>
                <a:latin typeface="华文中宋" panose="02010600040101010101" pitchFamily="2" charset="-122"/>
                <a:ea typeface="华文中宋" panose="02010600040101010101" pitchFamily="2" charset="-122"/>
              </a:rPr>
              <a:t>(b)</a:t>
            </a:r>
            <a:r>
              <a:rPr lang="zh-CN" altLang="en-US" sz="2400">
                <a:solidFill>
                  <a:srgbClr val="000000"/>
                </a:solidFill>
                <a:latin typeface="华文中宋" panose="02010600040101010101" pitchFamily="2" charset="-122"/>
                <a:ea typeface="华文中宋" panose="02010600040101010101" pitchFamily="2" charset="-122"/>
              </a:rPr>
              <a:t>增大谐振电阻、</a:t>
            </a:r>
            <a:r>
              <a:rPr lang="en-US" altLang="zh-CN" sz="24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增大负向基极偏置、</a:t>
            </a:r>
            <a:r>
              <a:rPr lang="en-US" altLang="zh-CN" sz="2400">
                <a:solidFill>
                  <a:srgbClr val="000000"/>
                </a:solidFill>
                <a:latin typeface="华文中宋" panose="02010600040101010101" pitchFamily="2" charset="-122"/>
                <a:ea typeface="华文中宋" panose="0201060004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rPr>
              <a:t>增大激励电压的幅度，则放大器将由临界状态进入：      </a:t>
            </a:r>
            <a:r>
              <a:rPr lang="en-US" altLang="zh-CN" sz="2400" u="sng">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a)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欠压</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(b)</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过压</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欠压</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(d) </a:t>
            </a:r>
            <a:r>
              <a:rPr lang="en-US" altLang="zh-CN"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过压</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 。</a:t>
            </a:r>
          </a:p>
        </p:txBody>
      </p:sp>
    </p:spTree>
  </p:cSld>
  <p:clrMapOvr>
    <a:masterClrMapping/>
  </p:clrMapOvr>
  <p:transition spd="slow">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E9CEDA-CE45-4538-8E00-30A61E8D2833}" type="slidenum">
              <a:rPr lang="en-US" altLang="zh-CN"/>
              <a:pPr/>
              <a:t>14</a:t>
            </a:fld>
            <a:endParaRPr lang="en-US" altLang="zh-CN"/>
          </a:p>
        </p:txBody>
      </p:sp>
      <p:sp>
        <p:nvSpPr>
          <p:cNvPr id="17411" name="Rectangle 3"/>
          <p:cNvSpPr>
            <a:spLocks noGrp="1" noChangeArrowheads="1"/>
          </p:cNvSpPr>
          <p:nvPr>
            <p:ph type="body" idx="1"/>
          </p:nvPr>
        </p:nvSpPr>
        <p:spPr>
          <a:xfrm>
            <a:off x="250825" y="476250"/>
            <a:ext cx="8713788" cy="6381750"/>
          </a:xfrm>
        </p:spPr>
        <p:txBody>
          <a:bodyPr/>
          <a:lstStyle/>
          <a:p>
            <a:pPr algn="just">
              <a:lnSpc>
                <a:spcPct val="110000"/>
              </a:lnSpc>
              <a:buFontTx/>
              <a:buNone/>
            </a:pPr>
            <a:r>
              <a:rPr lang="en-US" altLang="zh-CN" sz="2400">
                <a:solidFill>
                  <a:srgbClr val="000000"/>
                </a:solidFill>
                <a:latin typeface="华文中宋" panose="02010600040101010101" pitchFamily="2" charset="-122"/>
                <a:ea typeface="华文中宋" panose="02010600040101010101" pitchFamily="2" charset="-122"/>
              </a:rPr>
              <a:t>15</a:t>
            </a:r>
            <a:r>
              <a:rPr lang="zh-CN" altLang="en-US" sz="2400">
                <a:solidFill>
                  <a:srgbClr val="000000"/>
                </a:solidFill>
                <a:latin typeface="华文中宋" panose="02010600040101010101" pitchFamily="2" charset="-122"/>
                <a:ea typeface="华文中宋" panose="02010600040101010101" pitchFamily="2" charset="-122"/>
              </a:rPr>
              <a:t>、反馈振荡器的起振和平衡条件为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起振：</a:t>
            </a:r>
            <a:r>
              <a:rPr lang="en-US" altLang="zh-CN" sz="2400" b="1" u="sng">
                <a:solidFill>
                  <a:srgbClr val="000000"/>
                </a:solidFill>
                <a:latin typeface="华文中宋" panose="02010600040101010101" pitchFamily="2" charset="-122"/>
                <a:ea typeface="华文中宋" panose="02010600040101010101" pitchFamily="2" charset="-122"/>
              </a:rPr>
              <a:t>T(jω)&gt;1,   </a:t>
            </a:r>
            <a:r>
              <a:rPr lang="zh-CN" altLang="en-US" sz="2400" b="1" u="sng">
                <a:solidFill>
                  <a:srgbClr val="000000"/>
                </a:solidFill>
                <a:latin typeface="华文中宋" panose="02010600040101010101" pitchFamily="2" charset="-122"/>
                <a:ea typeface="华文中宋" panose="02010600040101010101" pitchFamily="2" charset="-122"/>
              </a:rPr>
              <a:t>平衡：</a:t>
            </a:r>
            <a:r>
              <a:rPr lang="en-US" altLang="zh-CN" sz="2400" b="1" u="sng">
                <a:solidFill>
                  <a:srgbClr val="000000"/>
                </a:solidFill>
                <a:latin typeface="华文中宋" panose="02010600040101010101" pitchFamily="2" charset="-122"/>
                <a:ea typeface="华文中宋" panose="02010600040101010101" pitchFamily="2" charset="-122"/>
              </a:rPr>
              <a:t>T(jω)=1</a:t>
            </a:r>
            <a:r>
              <a:rPr lang="en-US" altLang="zh-CN" sz="2400" u="sng">
                <a:solidFill>
                  <a:srgbClr val="000000"/>
                </a:solidFill>
                <a:latin typeface="华文中宋" panose="02010600040101010101" pitchFamily="2" charset="-122"/>
                <a:ea typeface="华文中宋" panose="02010600040101010101" pitchFamily="2" charset="-122"/>
              </a:rPr>
              <a:t>           </a:t>
            </a:r>
            <a:endParaRPr lang="en-US" altLang="zh-CN" sz="2400">
              <a:solidFill>
                <a:srgbClr val="000000"/>
              </a:solidFill>
              <a:latin typeface="华文中宋" panose="02010600040101010101" pitchFamily="2" charset="-122"/>
              <a:ea typeface="华文中宋" panose="02010600040101010101" pitchFamily="2" charset="-122"/>
            </a:endParaRPr>
          </a:p>
          <a:p>
            <a:pPr algn="just">
              <a:lnSpc>
                <a:spcPct val="110000"/>
              </a:lnSpc>
              <a:buFontTx/>
              <a:buNone/>
            </a:pPr>
            <a:r>
              <a:rPr lang="en-US" altLang="zh-CN" sz="2400">
                <a:solidFill>
                  <a:srgbClr val="000000"/>
                </a:solidFill>
                <a:latin typeface="华文中宋" panose="02010600040101010101" pitchFamily="2" charset="-122"/>
                <a:ea typeface="华文中宋" panose="02010600040101010101" pitchFamily="2" charset="-122"/>
              </a:rPr>
              <a:t>16</a:t>
            </a:r>
            <a:r>
              <a:rPr lang="zh-CN" altLang="en-US" sz="2400">
                <a:solidFill>
                  <a:srgbClr val="000000"/>
                </a:solidFill>
                <a:latin typeface="华文中宋" panose="02010600040101010101" pitchFamily="2" charset="-122"/>
                <a:ea typeface="华文中宋" panose="02010600040101010101" pitchFamily="2" charset="-122"/>
              </a:rPr>
              <a:t>、三点式振荡器的基本组成原则是晶体管的</a:t>
            </a:r>
            <a:r>
              <a:rPr lang="en-US" altLang="zh-CN" sz="2400">
                <a:solidFill>
                  <a:srgbClr val="000000"/>
                </a:solidFill>
                <a:latin typeface="华文中宋" panose="02010600040101010101" pitchFamily="2" charset="-122"/>
                <a:ea typeface="华文中宋" panose="02010600040101010101" pitchFamily="2" charset="-122"/>
              </a:rPr>
              <a:t>e</a:t>
            </a:r>
            <a:r>
              <a:rPr lang="zh-CN" altLang="en-US" sz="2400">
                <a:solidFill>
                  <a:srgbClr val="000000"/>
                </a:solidFill>
                <a:latin typeface="华文中宋" panose="02010600040101010101" pitchFamily="2" charset="-122"/>
                <a:ea typeface="华文中宋" panose="02010600040101010101" pitchFamily="2" charset="-122"/>
              </a:rPr>
              <a:t>到</a:t>
            </a:r>
            <a:r>
              <a:rPr lang="en-US" altLang="zh-CN" sz="24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b</a:t>
            </a:r>
            <a:r>
              <a:rPr lang="zh-CN" altLang="en-US" sz="2400">
                <a:solidFill>
                  <a:srgbClr val="000000"/>
                </a:solidFill>
                <a:latin typeface="华文中宋" panose="02010600040101010101" pitchFamily="2" charset="-122"/>
                <a:ea typeface="华文中宋" panose="02010600040101010101" pitchFamily="2" charset="-122"/>
              </a:rPr>
              <a:t>间要接</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同性</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电抗， 而</a:t>
            </a:r>
            <a:r>
              <a:rPr lang="en-US" altLang="zh-CN" sz="2400">
                <a:solidFill>
                  <a:srgbClr val="000000"/>
                </a:solidFill>
                <a:latin typeface="华文中宋" panose="02010600040101010101" pitchFamily="2" charset="-122"/>
                <a:ea typeface="华文中宋" panose="02010600040101010101" pitchFamily="2" charset="-122"/>
              </a:rPr>
              <a:t>b-c</a:t>
            </a:r>
            <a:r>
              <a:rPr lang="zh-CN" altLang="en-US" sz="2400">
                <a:solidFill>
                  <a:srgbClr val="000000"/>
                </a:solidFill>
                <a:latin typeface="华文中宋" panose="02010600040101010101" pitchFamily="2" charset="-122"/>
                <a:ea typeface="华文中宋" panose="02010600040101010101" pitchFamily="2" charset="-122"/>
              </a:rPr>
              <a:t>间接</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异性</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电抗</a:t>
            </a:r>
          </a:p>
          <a:p>
            <a:pPr algn="just">
              <a:lnSpc>
                <a:spcPct val="110000"/>
              </a:lnSpc>
              <a:buFontTx/>
              <a:buNone/>
            </a:pPr>
            <a:r>
              <a:rPr lang="en-US" altLang="zh-CN" sz="2400">
                <a:solidFill>
                  <a:srgbClr val="000000"/>
                </a:solidFill>
                <a:latin typeface="华文中宋" panose="02010600040101010101" pitchFamily="2" charset="-122"/>
                <a:ea typeface="华文中宋" panose="02010600040101010101" pitchFamily="2" charset="-122"/>
              </a:rPr>
              <a:t>17</a:t>
            </a:r>
            <a:r>
              <a:rPr lang="zh-CN" altLang="en-US" sz="2400">
                <a:solidFill>
                  <a:srgbClr val="000000"/>
                </a:solidFill>
                <a:latin typeface="华文中宋" panose="02010600040101010101" pitchFamily="2" charset="-122"/>
                <a:ea typeface="华文中宋" panose="02010600040101010101" pitchFamily="2" charset="-122"/>
              </a:rPr>
              <a:t>、什么是交调失真和互调失真？</a:t>
            </a:r>
            <a:r>
              <a:rPr lang="zh-CN" altLang="en-US" sz="2400" b="1" u="sng">
                <a:solidFill>
                  <a:srgbClr val="000000"/>
                </a:solidFill>
                <a:latin typeface="华文中宋" panose="02010600040101010101" pitchFamily="2" charset="-122"/>
                <a:ea typeface="华文中宋" panose="02010600040101010101" pitchFamily="2" charset="-122"/>
              </a:rPr>
              <a:t>当干扰信号进入混频器后，将包络转移到了有用信号的载频上。互调是多个干扰信号进入混频器后，它们的组合频率接近信号频率，和本振混频后产生接近中频的干扰。</a:t>
            </a:r>
            <a:endParaRPr lang="zh-CN" altLang="en-US" sz="2400" u="sng">
              <a:solidFill>
                <a:srgbClr val="000000"/>
              </a:solidFill>
              <a:latin typeface="华文中宋" panose="02010600040101010101" pitchFamily="2" charset="-122"/>
              <a:ea typeface="华文中宋" panose="02010600040101010101" pitchFamily="2" charset="-122"/>
            </a:endParaRPr>
          </a:p>
          <a:p>
            <a:pPr algn="just">
              <a:lnSpc>
                <a:spcPct val="110000"/>
              </a:lnSpc>
              <a:buFontTx/>
              <a:buNone/>
            </a:pPr>
            <a:r>
              <a:rPr lang="en-US" altLang="zh-CN" sz="2400">
                <a:solidFill>
                  <a:srgbClr val="000000"/>
                </a:solidFill>
                <a:latin typeface="华文中宋" panose="02010600040101010101" pitchFamily="2" charset="-122"/>
                <a:ea typeface="华文中宋" panose="02010600040101010101" pitchFamily="2" charset="-122"/>
              </a:rPr>
              <a:t>18</a:t>
            </a:r>
            <a:r>
              <a:rPr lang="zh-CN" altLang="en-US" sz="2400">
                <a:solidFill>
                  <a:srgbClr val="000000"/>
                </a:solidFill>
                <a:latin typeface="华文中宋" panose="02010600040101010101" pitchFamily="2" charset="-122"/>
                <a:ea typeface="华文中宋" panose="02010600040101010101" pitchFamily="2" charset="-122"/>
              </a:rPr>
              <a:t>、干扰哨声是如何产生的？</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是有用信号和本振信号混频后，其组合频率接近中频，然后和有用中频差拍检波带来的。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0000"/>
              </a:lnSpc>
              <a:buFontTx/>
              <a:buNone/>
            </a:pPr>
            <a:r>
              <a:rPr lang="en-US" altLang="zh-CN" sz="2400">
                <a:solidFill>
                  <a:srgbClr val="000000"/>
                </a:solidFill>
                <a:latin typeface="华文中宋" panose="02010600040101010101" pitchFamily="2" charset="-122"/>
                <a:ea typeface="华文中宋" panose="02010600040101010101" pitchFamily="2" charset="-122"/>
              </a:rPr>
              <a:t>19</a:t>
            </a:r>
            <a:r>
              <a:rPr lang="zh-CN" altLang="en-US" sz="2400">
                <a:solidFill>
                  <a:srgbClr val="000000"/>
                </a:solidFill>
                <a:latin typeface="华文中宋" panose="02010600040101010101" pitchFamily="2" charset="-122"/>
                <a:ea typeface="华文中宋" panose="02010600040101010101" pitchFamily="2" charset="-122"/>
              </a:rPr>
              <a:t>、当收音机的中频频率为</a:t>
            </a:r>
            <a:r>
              <a:rPr lang="en-US" altLang="zh-CN" sz="2400">
                <a:solidFill>
                  <a:srgbClr val="000000"/>
                </a:solidFill>
                <a:latin typeface="华文中宋" panose="02010600040101010101" pitchFamily="2" charset="-122"/>
                <a:ea typeface="华文中宋" panose="02010600040101010101" pitchFamily="2" charset="-122"/>
              </a:rPr>
              <a:t>465KHz</a:t>
            </a:r>
            <a:r>
              <a:rPr lang="zh-CN" altLang="en-US" sz="2400">
                <a:solidFill>
                  <a:srgbClr val="000000"/>
                </a:solidFill>
                <a:latin typeface="华文中宋" panose="02010600040101010101" pitchFamily="2" charset="-122"/>
                <a:ea typeface="华文中宋" panose="02010600040101010101" pitchFamily="2" charset="-122"/>
              </a:rPr>
              <a:t>时，在收听频率</a:t>
            </a:r>
            <a:r>
              <a:rPr lang="en-US" altLang="zh-CN" sz="2400">
                <a:solidFill>
                  <a:srgbClr val="000000"/>
                </a:solidFill>
                <a:latin typeface="华文中宋" panose="02010600040101010101" pitchFamily="2" charset="-122"/>
                <a:ea typeface="华文中宋" panose="02010600040101010101" pitchFamily="2" charset="-122"/>
              </a:rPr>
              <a:t>1460KHz</a:t>
            </a:r>
            <a:r>
              <a:rPr lang="zh-CN" altLang="en-US" sz="2400">
                <a:solidFill>
                  <a:srgbClr val="000000"/>
                </a:solidFill>
                <a:latin typeface="华文中宋" panose="02010600040101010101" pitchFamily="2" charset="-122"/>
                <a:ea typeface="华文中宋" panose="02010600040101010101" pitchFamily="2" charset="-122"/>
              </a:rPr>
              <a:t>电台时，同时又听到</a:t>
            </a:r>
            <a:r>
              <a:rPr lang="en-US" altLang="zh-CN" sz="2400">
                <a:solidFill>
                  <a:srgbClr val="000000"/>
                </a:solidFill>
                <a:latin typeface="华文中宋" panose="02010600040101010101" pitchFamily="2" charset="-122"/>
                <a:ea typeface="华文中宋" panose="02010600040101010101" pitchFamily="2" charset="-122"/>
              </a:rPr>
              <a:t>730KHz</a:t>
            </a:r>
            <a:r>
              <a:rPr lang="zh-CN" altLang="en-US" sz="2400">
                <a:solidFill>
                  <a:srgbClr val="000000"/>
                </a:solidFill>
                <a:latin typeface="华文中宋" panose="02010600040101010101" pitchFamily="2" charset="-122"/>
                <a:ea typeface="华文中宋" panose="02010600040101010101" pitchFamily="2" charset="-122"/>
              </a:rPr>
              <a:t>电台的信号，请问这属于何种干扰？</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组合副波道干扰，可由</a:t>
            </a:r>
            <a:r>
              <a:rPr lang="en-US" altLang="zh-CN" sz="2400" b="1" u="sng">
                <a:solidFill>
                  <a:srgbClr val="000000"/>
                </a:solidFill>
                <a:latin typeface="华文中宋" panose="02010600040101010101" pitchFamily="2" charset="-122"/>
                <a:ea typeface="华文中宋" panose="02010600040101010101" pitchFamily="2" charset="-122"/>
              </a:rPr>
              <a:t>Pf</a:t>
            </a:r>
            <a:r>
              <a:rPr lang="en-US" altLang="zh-CN" sz="2400" b="1" u="sng" baseline="-30000">
                <a:solidFill>
                  <a:srgbClr val="000000"/>
                </a:solidFill>
                <a:latin typeface="华文中宋" panose="02010600040101010101" pitchFamily="2" charset="-122"/>
                <a:ea typeface="华文中宋" panose="02010600040101010101" pitchFamily="2" charset="-122"/>
              </a:rPr>
              <a:t>L</a:t>
            </a:r>
            <a:r>
              <a:rPr lang="en-US" altLang="zh-CN" sz="2400" b="1" u="sng">
                <a:solidFill>
                  <a:srgbClr val="000000"/>
                </a:solidFill>
                <a:latin typeface="华文中宋" panose="02010600040101010101" pitchFamily="2" charset="-122"/>
                <a:ea typeface="华文中宋" panose="02010600040101010101" pitchFamily="2" charset="-122"/>
              </a:rPr>
              <a:t> –qf</a:t>
            </a:r>
            <a:r>
              <a:rPr lang="en-US" altLang="zh-CN" sz="2400" b="1" u="sng" baseline="-30000">
                <a:solidFill>
                  <a:srgbClr val="000000"/>
                </a:solidFill>
                <a:latin typeface="华文中宋" panose="02010600040101010101" pitchFamily="2" charset="-122"/>
                <a:ea typeface="华文中宋" panose="02010600040101010101" pitchFamily="2" charset="-122"/>
              </a:rPr>
              <a:t>J</a:t>
            </a:r>
            <a:r>
              <a:rPr lang="en-US" altLang="zh-CN" sz="2400" b="1" u="sng">
                <a:solidFill>
                  <a:srgbClr val="000000"/>
                </a:solidFill>
                <a:latin typeface="华文中宋" panose="02010600040101010101" pitchFamily="2" charset="-122"/>
                <a:ea typeface="华文中宋" panose="02010600040101010101" pitchFamily="2" charset="-122"/>
              </a:rPr>
              <a:t>=f</a:t>
            </a:r>
            <a:r>
              <a:rPr lang="en-US" altLang="zh-CN" sz="2400" b="1" u="sng" baseline="-30000">
                <a:solidFill>
                  <a:srgbClr val="000000"/>
                </a:solidFill>
                <a:latin typeface="华文中宋" panose="02010600040101010101" pitchFamily="2" charset="-122"/>
                <a:ea typeface="华文中宋" panose="02010600040101010101" pitchFamily="2" charset="-122"/>
              </a:rPr>
              <a:t>I</a:t>
            </a:r>
            <a:r>
              <a:rPr lang="zh-CN" altLang="en-US" sz="2400" b="1" u="sng">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P=1</a:t>
            </a:r>
            <a:r>
              <a:rPr lang="zh-CN" altLang="en-US" sz="2400" b="1" u="sng">
                <a:solidFill>
                  <a:srgbClr val="000000"/>
                </a:solidFill>
                <a:latin typeface="华文中宋" panose="02010600040101010101" pitchFamily="2" charset="-122"/>
                <a:ea typeface="华文中宋" panose="02010600040101010101" pitchFamily="2" charset="-122"/>
              </a:rPr>
              <a:t>，</a:t>
            </a:r>
            <a:r>
              <a:rPr lang="en-US" altLang="zh-CN" sz="2400" b="1" u="sng">
                <a:solidFill>
                  <a:srgbClr val="000000"/>
                </a:solidFill>
                <a:latin typeface="华文中宋" panose="02010600040101010101" pitchFamily="2" charset="-122"/>
                <a:ea typeface="华文中宋" panose="02010600040101010101" pitchFamily="2" charset="-122"/>
              </a:rPr>
              <a:t>q=2</a:t>
            </a:r>
            <a:r>
              <a:rPr lang="en-US" altLang="zh-CN" sz="2400">
                <a:latin typeface="华文中宋" panose="02010600040101010101" pitchFamily="2" charset="-122"/>
                <a:ea typeface="华文中宋" panose="02010600040101010101" pitchFamily="2" charset="-122"/>
              </a:rPr>
              <a:t> </a:t>
            </a:r>
          </a:p>
        </p:txBody>
      </p:sp>
    </p:spTree>
  </p:cSld>
  <p:clrMapOvr>
    <a:masterClrMapping/>
  </p:clrMapOvr>
  <p:transition spd="slow">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14BD30F-EFBD-4339-BF5A-637DA6F03ECB}" type="slidenum">
              <a:rPr lang="en-US" altLang="zh-CN"/>
              <a:pPr/>
              <a:t>15</a:t>
            </a:fld>
            <a:endParaRPr lang="en-US" altLang="zh-CN"/>
          </a:p>
        </p:txBody>
      </p:sp>
      <p:sp>
        <p:nvSpPr>
          <p:cNvPr id="18435" name="Rectangle 3"/>
          <p:cNvSpPr>
            <a:spLocks noGrp="1" noChangeArrowheads="1"/>
          </p:cNvSpPr>
          <p:nvPr>
            <p:ph type="body" idx="1"/>
          </p:nvPr>
        </p:nvSpPr>
        <p:spPr>
          <a:xfrm>
            <a:off x="250825" y="476250"/>
            <a:ext cx="8512175" cy="6121400"/>
          </a:xfrm>
        </p:spPr>
        <p:txBody>
          <a:bodyPr/>
          <a:lstStyle/>
          <a:p>
            <a:pPr marL="441325" indent="-441325"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20</a:t>
            </a:r>
            <a:r>
              <a:rPr lang="zh-CN" altLang="en-US" sz="2400">
                <a:solidFill>
                  <a:srgbClr val="000000"/>
                </a:solidFill>
                <a:latin typeface="华文中宋" panose="02010600040101010101" pitchFamily="2" charset="-122"/>
                <a:ea typeface="华文中宋" panose="02010600040101010101" pitchFamily="2" charset="-122"/>
              </a:rPr>
              <a:t>、当收音机的中频频率为</a:t>
            </a:r>
            <a:r>
              <a:rPr lang="en-US" altLang="zh-CN" sz="2400">
                <a:solidFill>
                  <a:srgbClr val="000000"/>
                </a:solidFill>
                <a:latin typeface="华文中宋" panose="02010600040101010101" pitchFamily="2" charset="-122"/>
                <a:ea typeface="华文中宋" panose="02010600040101010101" pitchFamily="2" charset="-122"/>
              </a:rPr>
              <a:t>465KHz</a:t>
            </a:r>
            <a:r>
              <a:rPr lang="zh-CN" altLang="en-US" sz="2400">
                <a:solidFill>
                  <a:srgbClr val="000000"/>
                </a:solidFill>
                <a:latin typeface="华文中宋" panose="02010600040101010101" pitchFamily="2" charset="-122"/>
                <a:ea typeface="华文中宋" panose="02010600040101010101" pitchFamily="2" charset="-122"/>
              </a:rPr>
              <a:t>时，在收听频率</a:t>
            </a:r>
            <a:r>
              <a:rPr lang="en-US" altLang="zh-CN" sz="2400">
                <a:solidFill>
                  <a:srgbClr val="000000"/>
                </a:solidFill>
                <a:latin typeface="华文中宋" panose="02010600040101010101" pitchFamily="2" charset="-122"/>
                <a:ea typeface="华文中宋" panose="02010600040101010101" pitchFamily="2" charset="-122"/>
              </a:rPr>
              <a:t>560KHz</a:t>
            </a:r>
            <a:r>
              <a:rPr lang="zh-CN" altLang="en-US" sz="2400">
                <a:solidFill>
                  <a:srgbClr val="000000"/>
                </a:solidFill>
                <a:latin typeface="华文中宋" panose="02010600040101010101" pitchFamily="2" charset="-122"/>
                <a:ea typeface="华文中宋" panose="02010600040101010101" pitchFamily="2" charset="-122"/>
              </a:rPr>
              <a:t>电台时，同时又听到</a:t>
            </a:r>
            <a:r>
              <a:rPr lang="en-US" altLang="zh-CN" sz="2400">
                <a:solidFill>
                  <a:srgbClr val="000000"/>
                </a:solidFill>
                <a:latin typeface="华文中宋" panose="02010600040101010101" pitchFamily="2" charset="-122"/>
                <a:ea typeface="华文中宋" panose="02010600040101010101" pitchFamily="2" charset="-122"/>
              </a:rPr>
              <a:t>1490KHz</a:t>
            </a:r>
            <a:r>
              <a:rPr lang="zh-CN" altLang="en-US" sz="2400">
                <a:solidFill>
                  <a:srgbClr val="000000"/>
                </a:solidFill>
                <a:latin typeface="华文中宋" panose="02010600040101010101" pitchFamily="2" charset="-122"/>
                <a:ea typeface="华文中宋" panose="02010600040101010101" pitchFamily="2" charset="-122"/>
              </a:rPr>
              <a:t>电台的信号，请问这属于何种干扰？</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镜像干扰</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marL="441325" indent="-441325"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21</a:t>
            </a:r>
            <a:r>
              <a:rPr lang="zh-CN" altLang="en-US" sz="2400">
                <a:solidFill>
                  <a:srgbClr val="000000"/>
                </a:solidFill>
                <a:latin typeface="华文中宋" panose="02010600040101010101" pitchFamily="2" charset="-122"/>
                <a:ea typeface="华文中宋" panose="02010600040101010101" pitchFamily="2" charset="-122"/>
              </a:rPr>
              <a:t>、提高接收机前端电路的选择性，是否可以抑制干扰哨声？</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不可以</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。是否可以抑制镜像干扰？</a:t>
            </a:r>
            <a:r>
              <a:rPr lang="zh-CN" altLang="en-US" sz="2400" b="1" u="sng">
                <a:solidFill>
                  <a:srgbClr val="000000"/>
                </a:solidFill>
                <a:latin typeface="华文中宋" panose="02010600040101010101" pitchFamily="2" charset="-122"/>
                <a:ea typeface="华文中宋" panose="02010600040101010101" pitchFamily="2" charset="-122"/>
              </a:rPr>
              <a:t> 可以</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，是否可以抑制交调和互调干扰？</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可以</a:t>
            </a:r>
            <a:r>
              <a:rPr lang="zh-CN" altLang="en-US" sz="2400" u="sng">
                <a:solidFill>
                  <a:srgbClr val="000000"/>
                </a:solidFill>
                <a:latin typeface="华文中宋" panose="02010600040101010101" pitchFamily="2" charset="-122"/>
                <a:ea typeface="华文中宋" panose="02010600040101010101" pitchFamily="2" charset="-122"/>
              </a:rPr>
              <a:t>          </a:t>
            </a:r>
            <a:endParaRPr lang="zh-CN" altLang="en-US" sz="2400">
              <a:solidFill>
                <a:srgbClr val="000000"/>
              </a:solidFill>
              <a:latin typeface="华文中宋" panose="02010600040101010101" pitchFamily="2" charset="-122"/>
              <a:ea typeface="华文中宋" panose="02010600040101010101" pitchFamily="2" charset="-122"/>
            </a:endParaRPr>
          </a:p>
          <a:p>
            <a:pPr marL="441325" indent="-441325"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22</a:t>
            </a:r>
            <a:r>
              <a:rPr lang="zh-CN" altLang="en-US" sz="2400">
                <a:solidFill>
                  <a:srgbClr val="000000"/>
                </a:solidFill>
                <a:latin typeface="华文中宋" panose="02010600040101010101" pitchFamily="2" charset="-122"/>
                <a:ea typeface="华文中宋" panose="02010600040101010101" pitchFamily="2" charset="-122"/>
              </a:rPr>
              <a:t>、某超外差收音机接受电台频率为</a:t>
            </a:r>
            <a:r>
              <a:rPr lang="en-US" altLang="zh-CN" sz="2400">
                <a:solidFill>
                  <a:srgbClr val="000000"/>
                </a:solidFill>
                <a:latin typeface="华文中宋" panose="02010600040101010101" pitchFamily="2" charset="-122"/>
                <a:ea typeface="华文中宋" panose="02010600040101010101" pitchFamily="2" charset="-122"/>
              </a:rPr>
              <a:t>710KHz</a:t>
            </a:r>
            <a:r>
              <a:rPr lang="zh-CN" altLang="en-US" sz="2400">
                <a:solidFill>
                  <a:srgbClr val="000000"/>
                </a:solidFill>
                <a:latin typeface="华文中宋" panose="02010600040101010101" pitchFamily="2" charset="-122"/>
                <a:ea typeface="华文中宋" panose="02010600040101010101" pitchFamily="2" charset="-122"/>
              </a:rPr>
              <a:t>，中频为</a:t>
            </a:r>
            <a:r>
              <a:rPr lang="en-US" altLang="zh-CN" sz="2400">
                <a:solidFill>
                  <a:srgbClr val="000000"/>
                </a:solidFill>
                <a:latin typeface="华文中宋" panose="02010600040101010101" pitchFamily="2" charset="-122"/>
                <a:ea typeface="华文中宋" panose="02010600040101010101" pitchFamily="2" charset="-122"/>
              </a:rPr>
              <a:t>465KHz</a:t>
            </a:r>
            <a:r>
              <a:rPr lang="zh-CN" altLang="en-US" sz="2400">
                <a:solidFill>
                  <a:srgbClr val="000000"/>
                </a:solidFill>
                <a:latin typeface="华文中宋" panose="02010600040101010101" pitchFamily="2" charset="-122"/>
                <a:ea typeface="华文中宋" panose="02010600040101010101" pitchFamily="2" charset="-122"/>
              </a:rPr>
              <a:t>，则可能出现的镜象干扰为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1640 </a:t>
            </a:r>
            <a:r>
              <a:rPr lang="en-US" altLang="zh-CN"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KHz</a:t>
            </a:r>
            <a:r>
              <a:rPr lang="zh-CN" altLang="en-US" sz="2400">
                <a:solidFill>
                  <a:srgbClr val="000000"/>
                </a:solidFill>
                <a:latin typeface="华文中宋" panose="02010600040101010101" pitchFamily="2" charset="-122"/>
                <a:ea typeface="华文中宋" panose="02010600040101010101" pitchFamily="2" charset="-122"/>
              </a:rPr>
              <a:t>。</a:t>
            </a:r>
          </a:p>
          <a:p>
            <a:pPr marL="441325" indent="-441325"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23</a:t>
            </a:r>
            <a:r>
              <a:rPr lang="zh-CN" altLang="en-US" sz="2400">
                <a:solidFill>
                  <a:srgbClr val="000000"/>
                </a:solidFill>
                <a:latin typeface="华文中宋" panose="02010600040101010101" pitchFamily="2" charset="-122"/>
                <a:ea typeface="华文中宋" panose="02010600040101010101" pitchFamily="2" charset="-122"/>
              </a:rPr>
              <a:t>、在幅度调制时，通常有哪几种调制方式。</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AM,DSB,SSB,VSB</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marL="441325" indent="-441325"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24</a:t>
            </a:r>
            <a:r>
              <a:rPr lang="zh-CN" altLang="en-US" sz="2400">
                <a:solidFill>
                  <a:srgbClr val="000000"/>
                </a:solidFill>
                <a:latin typeface="华文中宋" panose="02010600040101010101" pitchFamily="2" charset="-122"/>
                <a:ea typeface="华文中宋" panose="02010600040101010101" pitchFamily="2" charset="-122"/>
              </a:rPr>
              <a:t>、一个非线性器件的伏安特性为</a:t>
            </a:r>
            <a:r>
              <a:rPr lang="en-US" altLang="zh-CN" sz="2400">
                <a:solidFill>
                  <a:srgbClr val="000000"/>
                </a:solidFill>
                <a:latin typeface="华文中宋" panose="02010600040101010101" pitchFamily="2" charset="-122"/>
                <a:ea typeface="华文中宋" panose="02010600040101010101" pitchFamily="2" charset="-122"/>
              </a:rPr>
              <a:t>i=b</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u+b</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它能实现</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调幅吗？</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不能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p:txBody>
      </p:sp>
    </p:spTree>
  </p:cSld>
  <p:clrMapOvr>
    <a:masterClrMapping/>
  </p:clrMapOvr>
  <p:transition spd="slow">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A123AC6-0A7E-4A9D-AC64-A890828C34D2}" type="slidenum">
              <a:rPr lang="en-US" altLang="zh-CN"/>
              <a:pPr/>
              <a:t>16</a:t>
            </a:fld>
            <a:endParaRPr lang="en-US" altLang="zh-CN"/>
          </a:p>
        </p:txBody>
      </p:sp>
      <p:sp>
        <p:nvSpPr>
          <p:cNvPr id="19459" name="Rectangle 3"/>
          <p:cNvSpPr>
            <a:spLocks noGrp="1" noChangeArrowheads="1"/>
          </p:cNvSpPr>
          <p:nvPr>
            <p:ph type="body" idx="1"/>
          </p:nvPr>
        </p:nvSpPr>
        <p:spPr>
          <a:xfrm>
            <a:off x="457200" y="549275"/>
            <a:ext cx="8305800" cy="5286375"/>
          </a:xfrm>
          <a:noFill/>
        </p:spPr>
        <p:txBody>
          <a:bodyPr>
            <a:spAutoFit/>
          </a:bodyPr>
          <a:lstStyle/>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25</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调幅信号的振幅与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调制信号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成线性关系；而</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调幅信号的包络正比于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调制信号的绝对值</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，而且在调制信号过零时，</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信号的相位</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倒相</a:t>
            </a:r>
            <a:r>
              <a:rPr lang="en-US" altLang="zh-CN" sz="2400" b="1" u="sng">
                <a:solidFill>
                  <a:srgbClr val="000000"/>
                </a:solidFill>
                <a:latin typeface="华文中宋" panose="02010600040101010101" pitchFamily="2" charset="-122"/>
                <a:ea typeface="华文中宋" panose="02010600040101010101" pitchFamily="2" charset="-122"/>
              </a:rPr>
              <a:t>180</a:t>
            </a:r>
            <a:r>
              <a:rPr lang="zh-CN" altLang="en-US" sz="2400" b="1" u="sng">
                <a:solidFill>
                  <a:srgbClr val="000000"/>
                </a:solidFill>
                <a:latin typeface="华文中宋" panose="02010600040101010101" pitchFamily="2" charset="-122"/>
                <a:ea typeface="华文中宋" panose="02010600040101010101" pitchFamily="2" charset="-122"/>
              </a:rPr>
              <a:t>度</a:t>
            </a:r>
            <a:r>
              <a:rPr lang="zh-CN" altLang="en-US" sz="2400" u="sng">
                <a:solidFill>
                  <a:srgbClr val="000000"/>
                </a:solidFill>
                <a:latin typeface="华文中宋" panose="02010600040101010101" pitchFamily="2" charset="-122"/>
                <a:ea typeface="华文中宋" panose="02010600040101010101" pitchFamily="2" charset="-122"/>
              </a:rPr>
              <a:t>     </a:t>
            </a:r>
            <a:endParaRPr lang="zh-CN" altLang="en-US" sz="2400">
              <a:solidFill>
                <a:srgbClr val="000000"/>
              </a:solidFill>
              <a:latin typeface="华文中宋" panose="02010600040101010101" pitchFamily="2" charset="-122"/>
              <a:ea typeface="华文中宋" panose="02010600040101010101" pitchFamily="2" charset="-122"/>
            </a:endParaRP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26</a:t>
            </a:r>
            <a:r>
              <a:rPr lang="zh-CN" altLang="en-US" sz="2400">
                <a:solidFill>
                  <a:srgbClr val="000000"/>
                </a:solidFill>
                <a:latin typeface="华文中宋" panose="02010600040101010101" pitchFamily="2" charset="-122"/>
                <a:ea typeface="华文中宋" panose="02010600040101010101" pitchFamily="2" charset="-122"/>
              </a:rPr>
              <a:t>、当用频率为</a:t>
            </a:r>
            <a:r>
              <a:rPr lang="en-US" altLang="zh-CN" sz="2400">
                <a:solidFill>
                  <a:srgbClr val="000000"/>
                </a:solidFill>
                <a:latin typeface="华文中宋" panose="02010600040101010101" pitchFamily="2" charset="-122"/>
                <a:ea typeface="华文中宋" panose="02010600040101010101" pitchFamily="2" charset="-122"/>
              </a:rPr>
              <a:t>2kHz</a:t>
            </a:r>
            <a:r>
              <a:rPr lang="zh-CN" altLang="en-US" sz="2400">
                <a:solidFill>
                  <a:srgbClr val="000000"/>
                </a:solidFill>
                <a:latin typeface="华文中宋" panose="02010600040101010101" pitchFamily="2" charset="-122"/>
                <a:ea typeface="华文中宋" panose="02010600040101010101" pitchFamily="2" charset="-122"/>
              </a:rPr>
              <a:t>的单音频信号去对频率为</a:t>
            </a:r>
            <a:r>
              <a:rPr lang="en-US" altLang="zh-CN" sz="2400">
                <a:solidFill>
                  <a:srgbClr val="000000"/>
                </a:solidFill>
                <a:latin typeface="华文中宋" panose="02010600040101010101" pitchFamily="2" charset="-122"/>
                <a:ea typeface="华文中宋" panose="02010600040101010101" pitchFamily="2" charset="-122"/>
              </a:rPr>
              <a:t>500kHz</a:t>
            </a:r>
            <a:r>
              <a:rPr lang="zh-CN" altLang="en-US" sz="2400">
                <a:solidFill>
                  <a:srgbClr val="000000"/>
                </a:solidFill>
                <a:latin typeface="华文中宋" panose="02010600040101010101" pitchFamily="2" charset="-122"/>
                <a:ea typeface="华文中宋" panose="02010600040101010101" pitchFamily="2" charset="-122"/>
              </a:rPr>
              <a:t>的载波进行调幅时，已调波的频宽为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4kHz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。其边频为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502kHz</a:t>
            </a:r>
            <a:r>
              <a:rPr lang="zh-CN" altLang="en-US" sz="2400" b="1" u="sng">
                <a:solidFill>
                  <a:srgbClr val="000000"/>
                </a:solidFill>
                <a:latin typeface="华文中宋" panose="02010600040101010101" pitchFamily="2" charset="-122"/>
                <a:ea typeface="华文中宋" panose="02010600040101010101" pitchFamily="2" charset="-122"/>
              </a:rPr>
              <a:t>和</a:t>
            </a:r>
            <a:r>
              <a:rPr lang="en-US" altLang="zh-CN" sz="2400" b="1" u="sng">
                <a:solidFill>
                  <a:srgbClr val="000000"/>
                </a:solidFill>
                <a:latin typeface="华文中宋" panose="02010600040101010101" pitchFamily="2" charset="-122"/>
                <a:ea typeface="华文中宋" panose="02010600040101010101" pitchFamily="2" charset="-122"/>
              </a:rPr>
              <a:t>498kHz</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 </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27</a:t>
            </a:r>
            <a:r>
              <a:rPr lang="zh-CN" altLang="en-US" sz="2400">
                <a:solidFill>
                  <a:srgbClr val="000000"/>
                </a:solidFill>
                <a:latin typeface="华文中宋" panose="02010600040101010101" pitchFamily="2" charset="-122"/>
                <a:ea typeface="华文中宋" panose="02010600040101010101" pitchFamily="2" charset="-122"/>
              </a:rPr>
              <a:t>、如果</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Ω</a:t>
            </a:r>
            <a:r>
              <a:rPr lang="en-US" altLang="zh-CN" sz="2400">
                <a:solidFill>
                  <a:srgbClr val="000000"/>
                </a:solidFill>
                <a:latin typeface="华文中宋" panose="02010600040101010101" pitchFamily="2" charset="-122"/>
                <a:ea typeface="华文中宋" panose="02010600040101010101" pitchFamily="2" charset="-122"/>
              </a:rPr>
              <a:t>=0.2cos6000πt V</a:t>
            </a:r>
            <a:r>
              <a:rPr lang="zh-CN" altLang="en-US" sz="2400">
                <a:solidFill>
                  <a:srgbClr val="000000"/>
                </a:solidFill>
                <a:latin typeface="华文中宋" panose="02010600040101010101" pitchFamily="2" charset="-122"/>
                <a:ea typeface="华文中宋" panose="02010600040101010101" pitchFamily="2" charset="-122"/>
              </a:rPr>
              <a:t>的单音信号对</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=2cos2πX10</a:t>
            </a:r>
            <a:r>
              <a:rPr lang="en-US" altLang="zh-CN" sz="2400" baseline="30000">
                <a:solidFill>
                  <a:srgbClr val="000000"/>
                </a:solidFill>
                <a:latin typeface="华文中宋" panose="02010600040101010101" pitchFamily="2" charset="-122"/>
                <a:ea typeface="华文中宋" panose="02010600040101010101" pitchFamily="2" charset="-122"/>
              </a:rPr>
              <a:t>5</a:t>
            </a:r>
            <a:r>
              <a:rPr lang="en-US" altLang="zh-CN" sz="2400">
                <a:solidFill>
                  <a:srgbClr val="000000"/>
                </a:solidFill>
                <a:latin typeface="华文中宋" panose="02010600040101010101" pitchFamily="2" charset="-122"/>
                <a:ea typeface="华文中宋" panose="02010600040101010101" pitchFamily="2" charset="-122"/>
              </a:rPr>
              <a:t>t V</a:t>
            </a:r>
            <a:r>
              <a:rPr lang="zh-CN" altLang="en-US" sz="2400">
                <a:solidFill>
                  <a:srgbClr val="000000"/>
                </a:solidFill>
                <a:latin typeface="华文中宋" panose="02010600040101010101" pitchFamily="2" charset="-122"/>
                <a:ea typeface="华文中宋" panose="02010600040101010101" pitchFamily="2" charset="-122"/>
              </a:rPr>
              <a:t>载波进行</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调幅时，已调幅波的带宽</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6</a:t>
            </a:r>
            <a:r>
              <a:rPr lang="en-US" altLang="zh-CN"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kHz</a:t>
            </a:r>
            <a:r>
              <a:rPr lang="zh-CN" altLang="en-US" sz="2400">
                <a:solidFill>
                  <a:srgbClr val="000000"/>
                </a:solidFill>
                <a:latin typeface="华文中宋" panose="02010600040101010101" pitchFamily="2" charset="-122"/>
                <a:ea typeface="华文中宋" panose="02010600040101010101" pitchFamily="2" charset="-122"/>
              </a:rPr>
              <a:t>，边频频率为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103</a:t>
            </a:r>
            <a:r>
              <a:rPr lang="zh-CN" altLang="en-US" sz="2400" b="1" u="sng">
                <a:solidFill>
                  <a:srgbClr val="000000"/>
                </a:solidFill>
                <a:latin typeface="华文中宋" panose="02010600040101010101" pitchFamily="2" charset="-122"/>
                <a:ea typeface="华文中宋" panose="02010600040101010101" pitchFamily="2" charset="-122"/>
              </a:rPr>
              <a:t>和 </a:t>
            </a:r>
            <a:r>
              <a:rPr lang="en-US" altLang="zh-CN" sz="2400" b="1" u="sng">
                <a:solidFill>
                  <a:srgbClr val="000000"/>
                </a:solidFill>
                <a:latin typeface="华文中宋" panose="02010600040101010101" pitchFamily="2" charset="-122"/>
                <a:ea typeface="华文中宋" panose="02010600040101010101" pitchFamily="2" charset="-122"/>
              </a:rPr>
              <a:t>97</a:t>
            </a:r>
            <a:r>
              <a:rPr lang="en-US" altLang="zh-CN" sz="2400" u="sng">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kHz</a:t>
            </a:r>
            <a:r>
              <a:rPr lang="zh-CN" altLang="en-US" sz="2400">
                <a:solidFill>
                  <a:srgbClr val="000000"/>
                </a:solidFill>
                <a:latin typeface="华文中宋" panose="02010600040101010101" pitchFamily="2" charset="-122"/>
                <a:ea typeface="华文中宋" panose="02010600040101010101" pitchFamily="2" charset="-122"/>
              </a:rPr>
              <a:t>。如果</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Ω</a:t>
            </a:r>
            <a:r>
              <a:rPr lang="en-US" altLang="zh-CN" sz="2400">
                <a:solidFill>
                  <a:srgbClr val="000000"/>
                </a:solidFill>
                <a:latin typeface="华文中宋" panose="02010600040101010101" pitchFamily="2" charset="-122"/>
                <a:ea typeface="华文中宋" panose="02010600040101010101" pitchFamily="2" charset="-122"/>
              </a:rPr>
              <a:t>=cos4000πt V</a:t>
            </a:r>
            <a:r>
              <a:rPr lang="zh-CN" altLang="en-US" sz="2400">
                <a:solidFill>
                  <a:srgbClr val="000000"/>
                </a:solidFill>
                <a:latin typeface="华文中宋" panose="02010600040101010101" pitchFamily="2" charset="-122"/>
                <a:ea typeface="华文中宋" panose="02010600040101010101" pitchFamily="2" charset="-122"/>
              </a:rPr>
              <a:t>的单音信号对</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=2cos2πX10</a:t>
            </a:r>
            <a:r>
              <a:rPr lang="en-US" altLang="zh-CN" sz="2400" baseline="30000">
                <a:solidFill>
                  <a:srgbClr val="000000"/>
                </a:solidFill>
                <a:latin typeface="华文中宋" panose="02010600040101010101" pitchFamily="2" charset="-122"/>
                <a:ea typeface="华文中宋" panose="02010600040101010101" pitchFamily="2" charset="-122"/>
              </a:rPr>
              <a:t>7</a:t>
            </a:r>
            <a:r>
              <a:rPr lang="en-US" altLang="zh-CN" sz="2400">
                <a:solidFill>
                  <a:srgbClr val="000000"/>
                </a:solidFill>
                <a:latin typeface="华文中宋" panose="02010600040101010101" pitchFamily="2" charset="-122"/>
                <a:ea typeface="华文中宋" panose="02010600040101010101" pitchFamily="2" charset="-122"/>
              </a:rPr>
              <a:t>t V</a:t>
            </a:r>
            <a:r>
              <a:rPr lang="zh-CN" altLang="en-US" sz="2400">
                <a:solidFill>
                  <a:srgbClr val="000000"/>
                </a:solidFill>
                <a:latin typeface="华文中宋" panose="02010600040101010101" pitchFamily="2" charset="-122"/>
                <a:ea typeface="华文中宋" panose="02010600040101010101" pitchFamily="2" charset="-122"/>
              </a:rPr>
              <a:t>载波进行调频时，已知调频灵敏度</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f</a:t>
            </a:r>
            <a:r>
              <a:rPr lang="zh-CN" altLang="en-US" sz="2400">
                <a:solidFill>
                  <a:srgbClr val="000000"/>
                </a:solidFill>
                <a:latin typeface="华文中宋" panose="02010600040101010101" pitchFamily="2" charset="-122"/>
                <a:ea typeface="华文中宋" panose="02010600040101010101" pitchFamily="2" charset="-122"/>
              </a:rPr>
              <a:t>是</a:t>
            </a:r>
            <a:r>
              <a:rPr lang="en-US" altLang="zh-CN" sz="2400">
                <a:solidFill>
                  <a:srgbClr val="000000"/>
                </a:solidFill>
                <a:latin typeface="华文中宋" panose="02010600040101010101" pitchFamily="2" charset="-122"/>
                <a:ea typeface="华文中宋" panose="02010600040101010101" pitchFamily="2" charset="-122"/>
              </a:rPr>
              <a:t>100kHz/V</a:t>
            </a:r>
            <a:r>
              <a:rPr lang="zh-CN" altLang="en-US" sz="2400">
                <a:solidFill>
                  <a:srgbClr val="000000"/>
                </a:solidFill>
                <a:latin typeface="华文中宋" panose="02010600040101010101" pitchFamily="2" charset="-122"/>
                <a:ea typeface="华文中宋" panose="02010600040101010101" pitchFamily="2" charset="-122"/>
              </a:rPr>
              <a:t>，则最大频偏为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u="sng">
                <a:solidFill>
                  <a:srgbClr val="000000"/>
                </a:solidFill>
                <a:latin typeface="华文中宋" panose="02010600040101010101" pitchFamily="2" charset="-122"/>
                <a:ea typeface="华文中宋" panose="02010600040101010101" pitchFamily="2" charset="-122"/>
              </a:rPr>
              <a:t>100         </a:t>
            </a:r>
            <a:r>
              <a:rPr lang="en-US" altLang="zh-CN" sz="2400">
                <a:solidFill>
                  <a:srgbClr val="000000"/>
                </a:solidFill>
                <a:latin typeface="华文中宋" panose="02010600040101010101" pitchFamily="2" charset="-122"/>
                <a:ea typeface="华文中宋" panose="02010600040101010101" pitchFamily="2" charset="-122"/>
              </a:rPr>
              <a:t>kHz</a:t>
            </a:r>
            <a:r>
              <a:rPr lang="zh-CN" altLang="en-US" sz="2400">
                <a:solidFill>
                  <a:srgbClr val="000000"/>
                </a:solidFill>
                <a:latin typeface="华文中宋" panose="02010600040101010101" pitchFamily="2" charset="-122"/>
                <a:ea typeface="华文中宋" panose="02010600040101010101" pitchFamily="2" charset="-122"/>
              </a:rPr>
              <a:t>，调频指数为</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u="sng">
                <a:solidFill>
                  <a:srgbClr val="000000"/>
                </a:solidFill>
                <a:latin typeface="华文中宋" panose="02010600040101010101" pitchFamily="2" charset="-122"/>
                <a:ea typeface="华文中宋" panose="02010600040101010101" pitchFamily="2" charset="-122"/>
              </a:rPr>
              <a:t>50                 </a:t>
            </a:r>
            <a:r>
              <a:rPr lang="zh-CN" altLang="en-US" sz="2400">
                <a:solidFill>
                  <a:srgbClr val="000000"/>
                </a:solidFill>
                <a:latin typeface="华文中宋" panose="02010600040101010101" pitchFamily="2" charset="-122"/>
                <a:ea typeface="华文中宋" panose="02010600040101010101" pitchFamily="2" charset="-122"/>
              </a:rPr>
              <a:t>。</a:t>
            </a:r>
          </a:p>
        </p:txBody>
      </p:sp>
    </p:spTree>
  </p:cSld>
  <p:clrMapOvr>
    <a:masterClrMapping/>
  </p:clrMapOvr>
  <p:transition spd="slow">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85ED469-3C08-4D17-9361-F83FC5BD4393}" type="slidenum">
              <a:rPr lang="en-US" altLang="zh-CN"/>
              <a:pPr/>
              <a:t>17</a:t>
            </a:fld>
            <a:endParaRPr lang="en-US" altLang="zh-CN"/>
          </a:p>
        </p:txBody>
      </p:sp>
      <p:sp>
        <p:nvSpPr>
          <p:cNvPr id="20483" name="Rectangle 3"/>
          <p:cNvSpPr>
            <a:spLocks noGrp="1" noChangeArrowheads="1"/>
          </p:cNvSpPr>
          <p:nvPr>
            <p:ph type="body" idx="1"/>
          </p:nvPr>
        </p:nvSpPr>
        <p:spPr>
          <a:xfrm>
            <a:off x="395288" y="476250"/>
            <a:ext cx="8569325" cy="5999163"/>
          </a:xfrm>
          <a:noFill/>
        </p:spPr>
        <p:txBody>
          <a:bodyPr>
            <a:spAutoFit/>
          </a:bodyPr>
          <a:lstStyle/>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28</a:t>
            </a:r>
            <a:r>
              <a:rPr lang="zh-CN" altLang="en-US" sz="2400">
                <a:solidFill>
                  <a:srgbClr val="000000"/>
                </a:solidFill>
                <a:latin typeface="华文中宋" panose="02010600040101010101" pitchFamily="2" charset="-122"/>
                <a:ea typeface="华文中宋" panose="02010600040101010101" pitchFamily="2" charset="-122"/>
              </a:rPr>
              <a:t>、一个大信号的包络检波器，主要失真为</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惰性</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失真和</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底边切割</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失真。</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29</a:t>
            </a:r>
            <a:r>
              <a:rPr lang="zh-CN" altLang="en-US" sz="2400">
                <a:solidFill>
                  <a:srgbClr val="000000"/>
                </a:solidFill>
                <a:latin typeface="华文中宋" panose="02010600040101010101" pitchFamily="2" charset="-122"/>
                <a:ea typeface="华文中宋" panose="02010600040101010101" pitchFamily="2" charset="-122"/>
              </a:rPr>
              <a:t>、一大信号的包络检波器工作正常，如加大负载电阻，则可能引</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底边切割</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失真</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30</a:t>
            </a:r>
            <a:r>
              <a:rPr lang="zh-CN" altLang="en-US" sz="2400">
                <a:solidFill>
                  <a:srgbClr val="000000"/>
                </a:solidFill>
                <a:latin typeface="华文中宋" panose="02010600040101010101" pitchFamily="2" charset="-122"/>
                <a:ea typeface="华文中宋" panose="02010600040101010101" pitchFamily="2" charset="-122"/>
              </a:rPr>
              <a:t>、如果减少二极管包络检波器的负载电阻，将会使效率</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下降</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，纹波</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增大</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，输入阻抗</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减小</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31</a:t>
            </a:r>
            <a:r>
              <a:rPr lang="zh-CN" altLang="en-US" sz="2400">
                <a:solidFill>
                  <a:srgbClr val="000000"/>
                </a:solidFill>
                <a:latin typeface="华文中宋" panose="02010600040101010101" pitchFamily="2" charset="-122"/>
                <a:ea typeface="华文中宋" panose="02010600040101010101" pitchFamily="2" charset="-122"/>
              </a:rPr>
              <a:t>、一般有那几种调频方式？</a:t>
            </a:r>
            <a:r>
              <a:rPr lang="zh-CN" altLang="en-US" sz="2400" b="1" u="sng">
                <a:solidFill>
                  <a:srgbClr val="000000"/>
                </a:solidFill>
                <a:latin typeface="华文中宋" panose="02010600040101010101" pitchFamily="2" charset="-122"/>
                <a:ea typeface="华文中宋" panose="02010600040101010101" pitchFamily="2" charset="-122"/>
              </a:rPr>
              <a:t> 直接调频和间接调频</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32</a:t>
            </a:r>
            <a:r>
              <a:rPr lang="zh-CN" altLang="en-US" sz="2400">
                <a:solidFill>
                  <a:srgbClr val="000000"/>
                </a:solidFill>
                <a:latin typeface="华文中宋" panose="02010600040101010101" pitchFamily="2" charset="-122"/>
                <a:ea typeface="华文中宋" panose="02010600040101010101" pitchFamily="2" charset="-122"/>
              </a:rPr>
              <a:t>、一个变容二极管的结电容随反向电压增大还是减小？</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减小</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33</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信号的瞬时频率与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调制</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成线性关系，而调制指数与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调制信号的积分</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成线性关系？</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34</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PM</a:t>
            </a:r>
            <a:r>
              <a:rPr lang="zh-CN" altLang="en-US" sz="2400">
                <a:solidFill>
                  <a:srgbClr val="000000"/>
                </a:solidFill>
                <a:latin typeface="华文中宋" panose="02010600040101010101" pitchFamily="2" charset="-122"/>
                <a:ea typeface="华文中宋" panose="02010600040101010101" pitchFamily="2" charset="-122"/>
              </a:rPr>
              <a:t>信号的瞬时频率与</a:t>
            </a:r>
            <a:r>
              <a:rPr lang="zh-CN" altLang="en-US" sz="2400" b="1" u="sng">
                <a:solidFill>
                  <a:srgbClr val="000000"/>
                </a:solidFill>
                <a:latin typeface="华文中宋" panose="02010600040101010101" pitchFamily="2" charset="-122"/>
                <a:ea typeface="华文中宋" panose="02010600040101010101" pitchFamily="2" charset="-122"/>
              </a:rPr>
              <a:t> 调制信号的微分</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成线性关系，而调制指数与</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调制信号</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成线性关系？</a:t>
            </a:r>
          </a:p>
        </p:txBody>
      </p:sp>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4BFF2CC-DC42-49A4-A24C-D49E88B347A4}" type="slidenum">
              <a:rPr lang="en-US" altLang="zh-CN"/>
              <a:pPr/>
              <a:t>18</a:t>
            </a:fld>
            <a:endParaRPr lang="en-US" altLang="zh-CN"/>
          </a:p>
        </p:txBody>
      </p:sp>
      <p:sp>
        <p:nvSpPr>
          <p:cNvPr id="21507" name="Rectangle 3"/>
          <p:cNvSpPr>
            <a:spLocks noGrp="1" noChangeArrowheads="1"/>
          </p:cNvSpPr>
          <p:nvPr>
            <p:ph type="body" idx="1"/>
          </p:nvPr>
        </p:nvSpPr>
        <p:spPr>
          <a:xfrm>
            <a:off x="457200" y="549275"/>
            <a:ext cx="8305800" cy="5926138"/>
          </a:xfrm>
          <a:noFill/>
        </p:spPr>
        <p:txBody>
          <a:bodyPr>
            <a:spAutoFit/>
          </a:bodyPr>
          <a:lstStyle/>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PM</a:t>
            </a:r>
            <a:r>
              <a:rPr lang="zh-CN" altLang="en-US" sz="2400">
                <a:solidFill>
                  <a:srgbClr val="000000"/>
                </a:solidFill>
                <a:latin typeface="华文中宋" panose="02010600040101010101" pitchFamily="2" charset="-122"/>
                <a:ea typeface="华文中宋" panose="02010600040101010101" pitchFamily="2" charset="-122"/>
              </a:rPr>
              <a:t>信号那种接近于恒定带宽？ </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u="sng">
                <a:solidFill>
                  <a:srgbClr val="000000"/>
                </a:solidFill>
                <a:latin typeface="华文中宋" panose="02010600040101010101" pitchFamily="2" charset="-122"/>
                <a:ea typeface="华文中宋" panose="02010600040101010101" pitchFamily="2" charset="-122"/>
              </a:rPr>
              <a:t>FM</a:t>
            </a:r>
            <a:r>
              <a:rPr lang="zh-CN" altLang="en-US" sz="2400" u="sng">
                <a:solidFill>
                  <a:srgbClr val="000000"/>
                </a:solidFill>
                <a:latin typeface="华文中宋" panose="02010600040101010101" pitchFamily="2" charset="-122"/>
                <a:ea typeface="华文中宋" panose="02010600040101010101" pitchFamily="2" charset="-122"/>
              </a:rPr>
              <a:t>信号              </a:t>
            </a:r>
            <a:endParaRPr lang="zh-CN" altLang="en-US" sz="2400">
              <a:solidFill>
                <a:srgbClr val="000000"/>
              </a:solidFill>
              <a:latin typeface="华文中宋" panose="02010600040101010101" pitchFamily="2" charset="-122"/>
              <a:ea typeface="华文中宋" panose="02010600040101010101" pitchFamily="2" charset="-122"/>
            </a:endParaRP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36</a:t>
            </a:r>
            <a:r>
              <a:rPr lang="zh-CN" altLang="en-US" sz="2400">
                <a:solidFill>
                  <a:srgbClr val="000000"/>
                </a:solidFill>
                <a:latin typeface="华文中宋" panose="02010600040101010101" pitchFamily="2" charset="-122"/>
                <a:ea typeface="华文中宋" panose="02010600040101010101" pitchFamily="2" charset="-122"/>
              </a:rPr>
              <a:t>、如果一个信号</a:t>
            </a:r>
            <a:r>
              <a:rPr lang="en-US" altLang="zh-CN" sz="2400">
                <a:solidFill>
                  <a:srgbClr val="000000"/>
                </a:solidFill>
                <a:latin typeface="华文中宋" panose="02010600040101010101" pitchFamily="2" charset="-122"/>
                <a:ea typeface="华文中宋" panose="02010600040101010101" pitchFamily="2" charset="-122"/>
              </a:rPr>
              <a:t>u=cos(10</a:t>
            </a:r>
            <a:r>
              <a:rPr lang="en-US" altLang="zh-CN" sz="2400" baseline="30000">
                <a:solidFill>
                  <a:srgbClr val="000000"/>
                </a:solidFill>
                <a:latin typeface="华文中宋" panose="02010600040101010101" pitchFamily="2" charset="-122"/>
                <a:ea typeface="华文中宋" panose="02010600040101010101" pitchFamily="2" charset="-122"/>
              </a:rPr>
              <a:t>7</a:t>
            </a:r>
            <a:r>
              <a:rPr lang="en-US" altLang="zh-CN" sz="2400">
                <a:solidFill>
                  <a:srgbClr val="000000"/>
                </a:solidFill>
                <a:latin typeface="华文中宋" panose="02010600040101010101" pitchFamily="2" charset="-122"/>
                <a:ea typeface="华文中宋" panose="02010600040101010101" pitchFamily="2" charset="-122"/>
              </a:rPr>
              <a:t>πt+10</a:t>
            </a:r>
            <a:r>
              <a:rPr lang="en-US" altLang="zh-CN" sz="2400" baseline="30000">
                <a:solidFill>
                  <a:srgbClr val="000000"/>
                </a:solidFill>
                <a:latin typeface="华文中宋" panose="02010600040101010101" pitchFamily="2" charset="-122"/>
                <a:ea typeface="华文中宋" panose="02010600040101010101" pitchFamily="2" charset="-122"/>
              </a:rPr>
              <a:t>4</a:t>
            </a:r>
            <a:r>
              <a:rPr lang="en-US" altLang="zh-CN" sz="2400">
                <a:solidFill>
                  <a:srgbClr val="000000"/>
                </a:solidFill>
                <a:latin typeface="华文中宋" panose="02010600040101010101" pitchFamily="2" charset="-122"/>
                <a:ea typeface="华文中宋" panose="02010600040101010101" pitchFamily="2" charset="-122"/>
              </a:rPr>
              <a:t>πt</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则它的瞬时频率为</a:t>
            </a:r>
            <a:r>
              <a:rPr lang="zh-CN" altLang="en-US" sz="2400" b="1">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10</a:t>
            </a:r>
            <a:r>
              <a:rPr lang="en-US" altLang="zh-CN" sz="2400" b="1" u="sng" baseline="30000">
                <a:solidFill>
                  <a:srgbClr val="000000"/>
                </a:solidFill>
                <a:latin typeface="华文中宋" panose="02010600040101010101" pitchFamily="2" charset="-122"/>
                <a:ea typeface="华文中宋" panose="02010600040101010101" pitchFamily="2" charset="-122"/>
              </a:rPr>
              <a:t>7</a:t>
            </a:r>
            <a:r>
              <a:rPr lang="en-US" altLang="zh-CN" sz="2400" b="1" u="sng">
                <a:solidFill>
                  <a:srgbClr val="000000"/>
                </a:solidFill>
                <a:latin typeface="华文中宋" panose="02010600040101010101" pitchFamily="2" charset="-122"/>
                <a:ea typeface="华文中宋" panose="02010600040101010101" pitchFamily="2" charset="-122"/>
              </a:rPr>
              <a:t>π+2x10</a:t>
            </a:r>
            <a:r>
              <a:rPr lang="en-US" altLang="zh-CN" sz="2400" b="1" u="sng" baseline="30000">
                <a:solidFill>
                  <a:srgbClr val="000000"/>
                </a:solidFill>
                <a:latin typeface="华文中宋" panose="02010600040101010101" pitchFamily="2" charset="-122"/>
                <a:ea typeface="华文中宋" panose="02010600040101010101" pitchFamily="2" charset="-122"/>
              </a:rPr>
              <a:t>4</a:t>
            </a:r>
            <a:r>
              <a:rPr lang="en-US" altLang="zh-CN" sz="2400" b="1" u="sng">
                <a:solidFill>
                  <a:srgbClr val="000000"/>
                </a:solidFill>
                <a:latin typeface="华文中宋" panose="02010600040101010101" pitchFamily="2" charset="-122"/>
                <a:ea typeface="华文中宋" panose="02010600040101010101" pitchFamily="2" charset="-122"/>
              </a:rPr>
              <a:t>πt</a:t>
            </a:r>
            <a:r>
              <a:rPr lang="en-US" altLang="zh-CN" sz="2400">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37</a:t>
            </a:r>
            <a:r>
              <a:rPr lang="zh-CN" altLang="en-US" sz="2400">
                <a:solidFill>
                  <a:srgbClr val="000000"/>
                </a:solidFill>
                <a:latin typeface="华文中宋" panose="02010600040101010101" pitchFamily="2" charset="-122"/>
                <a:ea typeface="华文中宋" panose="02010600040101010101" pitchFamily="2" charset="-122"/>
              </a:rPr>
              <a:t>、如果一个调频电路的最大频偏为</a:t>
            </a:r>
            <a:r>
              <a:rPr lang="en-US" altLang="zh-CN" sz="2400">
                <a:solidFill>
                  <a:srgbClr val="000000"/>
                </a:solidFill>
                <a:latin typeface="华文中宋" panose="02010600040101010101" pitchFamily="2" charset="-122"/>
                <a:ea typeface="华文中宋" panose="02010600040101010101" pitchFamily="2" charset="-122"/>
              </a:rPr>
              <a:t>75kHz,</a:t>
            </a:r>
            <a:r>
              <a:rPr lang="zh-CN" altLang="en-US" sz="2400">
                <a:solidFill>
                  <a:srgbClr val="000000"/>
                </a:solidFill>
                <a:latin typeface="华文中宋" panose="02010600040101010101" pitchFamily="2" charset="-122"/>
                <a:ea typeface="华文中宋" panose="02010600040101010101" pitchFamily="2" charset="-122"/>
              </a:rPr>
              <a:t>调制信号频率为</a:t>
            </a:r>
            <a:r>
              <a:rPr lang="en-US" altLang="zh-CN" sz="2400">
                <a:solidFill>
                  <a:srgbClr val="000000"/>
                </a:solidFill>
                <a:latin typeface="华文中宋" panose="02010600040101010101" pitchFamily="2" charset="-122"/>
                <a:ea typeface="华文中宋" panose="02010600040101010101" pitchFamily="2" charset="-122"/>
              </a:rPr>
              <a:t>10kHz,</a:t>
            </a:r>
            <a:r>
              <a:rPr lang="zh-CN" altLang="en-US" sz="2400">
                <a:solidFill>
                  <a:srgbClr val="000000"/>
                </a:solidFill>
                <a:latin typeface="华文中宋" panose="02010600040101010101" pitchFamily="2" charset="-122"/>
                <a:ea typeface="华文中宋" panose="02010600040101010101" pitchFamily="2" charset="-122"/>
              </a:rPr>
              <a:t>则</a:t>
            </a: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信号带宽为</a:t>
            </a:r>
          </a:p>
          <a:p>
            <a:pPr algn="just">
              <a:lnSpc>
                <a:spcPct val="115000"/>
              </a:lnSpc>
              <a:buFontTx/>
              <a:buNone/>
            </a:pPr>
            <a:r>
              <a:rPr lang="zh-CN" altLang="en-US" sz="2400">
                <a:solidFill>
                  <a:srgbClr val="000000"/>
                </a:solidFill>
                <a:latin typeface="华文中宋" panose="02010600040101010101" pitchFamily="2" charset="-122"/>
                <a:ea typeface="华文中宋" panose="02010600040101010101" pitchFamily="2" charset="-122"/>
              </a:rPr>
              <a:t>     </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170kHz</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38</a:t>
            </a:r>
            <a:r>
              <a:rPr lang="zh-CN" altLang="en-US" sz="2400">
                <a:solidFill>
                  <a:srgbClr val="000000"/>
                </a:solidFill>
                <a:latin typeface="华文中宋" panose="02010600040101010101" pitchFamily="2" charset="-122"/>
                <a:ea typeface="华文中宋" panose="02010600040101010101" pitchFamily="2" charset="-122"/>
              </a:rPr>
              <a:t>、当用</a:t>
            </a:r>
            <a:r>
              <a:rPr lang="en-US" altLang="zh-CN" sz="2400">
                <a:solidFill>
                  <a:srgbClr val="000000"/>
                </a:solidFill>
                <a:latin typeface="华文中宋" panose="02010600040101010101" pitchFamily="2" charset="-122"/>
                <a:ea typeface="华文中宋" panose="02010600040101010101" pitchFamily="2" charset="-122"/>
              </a:rPr>
              <a:t>V=V</a:t>
            </a:r>
            <a:r>
              <a:rPr lang="en-US" altLang="zh-CN" sz="2400" baseline="-30000">
                <a:solidFill>
                  <a:srgbClr val="000000"/>
                </a:solidFill>
                <a:latin typeface="华文中宋" panose="02010600040101010101" pitchFamily="2" charset="-122"/>
                <a:ea typeface="华文中宋" panose="02010600040101010101" pitchFamily="2" charset="-122"/>
              </a:rPr>
              <a:t>Ω</a:t>
            </a:r>
            <a:r>
              <a:rPr lang="en-US" altLang="zh-CN" sz="2400">
                <a:solidFill>
                  <a:srgbClr val="000000"/>
                </a:solidFill>
                <a:latin typeface="华文中宋" panose="02010600040101010101" pitchFamily="2" charset="-122"/>
                <a:ea typeface="华文中宋" panose="02010600040101010101" pitchFamily="2" charset="-122"/>
              </a:rPr>
              <a:t>cosΩt</a:t>
            </a:r>
            <a:r>
              <a:rPr lang="zh-CN" altLang="en-US" sz="2400">
                <a:solidFill>
                  <a:srgbClr val="000000"/>
                </a:solidFill>
                <a:latin typeface="华文中宋" panose="02010600040101010101" pitchFamily="2" charset="-122"/>
                <a:ea typeface="华文中宋" panose="02010600040101010101" pitchFamily="2" charset="-122"/>
              </a:rPr>
              <a:t>的单音频信号去对频率为</a:t>
            </a:r>
            <a:r>
              <a:rPr lang="en-US" altLang="zh-CN" sz="2400">
                <a:solidFill>
                  <a:srgbClr val="000000"/>
                </a:solidFill>
                <a:latin typeface="华文中宋" panose="02010600040101010101" pitchFamily="2" charset="-122"/>
                <a:ea typeface="华文中宋" panose="02010600040101010101" pitchFamily="2" charset="-122"/>
              </a:rPr>
              <a:t>ω</a:t>
            </a:r>
            <a:r>
              <a:rPr lang="zh-CN" altLang="en-US" sz="2400">
                <a:solidFill>
                  <a:srgbClr val="000000"/>
                </a:solidFill>
                <a:latin typeface="华文中宋" panose="02010600040101010101" pitchFamily="2" charset="-122"/>
                <a:ea typeface="华文中宋" panose="02010600040101010101" pitchFamily="2" charset="-122"/>
              </a:rPr>
              <a:t>的载波分别进行调频和调相时，设调制灵敏度分别为</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f</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p</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则调频时的最大频偏是</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K</a:t>
            </a:r>
            <a:r>
              <a:rPr lang="en-US" altLang="zh-CN" sz="2400" b="1" u="sng" baseline="-30000">
                <a:solidFill>
                  <a:srgbClr val="000000"/>
                </a:solidFill>
                <a:latin typeface="华文中宋" panose="02010600040101010101" pitchFamily="2" charset="-122"/>
                <a:ea typeface="华文中宋" panose="02010600040101010101" pitchFamily="2" charset="-122"/>
              </a:rPr>
              <a:t>f</a:t>
            </a:r>
            <a:r>
              <a:rPr lang="en-US" altLang="zh-CN" sz="2400" b="1" u="sng">
                <a:solidFill>
                  <a:srgbClr val="000000"/>
                </a:solidFill>
                <a:latin typeface="华文中宋" panose="02010600040101010101" pitchFamily="2" charset="-122"/>
                <a:ea typeface="华文中宋" panose="02010600040101010101" pitchFamily="2" charset="-122"/>
              </a:rPr>
              <a:t>V</a:t>
            </a:r>
            <a:r>
              <a:rPr lang="en-US" altLang="zh-CN" sz="2400" b="1" u="sng" baseline="-30000">
                <a:solidFill>
                  <a:srgbClr val="000000"/>
                </a:solidFill>
                <a:latin typeface="华文中宋" panose="02010600040101010101" pitchFamily="2" charset="-122"/>
                <a:ea typeface="华文中宋" panose="02010600040101010101" pitchFamily="2" charset="-122"/>
              </a:rPr>
              <a:t>Ω</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，调频指数是</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K</a:t>
            </a:r>
            <a:r>
              <a:rPr lang="en-US" altLang="zh-CN" sz="2400" b="1" u="sng" baseline="-30000">
                <a:solidFill>
                  <a:srgbClr val="000000"/>
                </a:solidFill>
                <a:latin typeface="华文中宋" panose="02010600040101010101" pitchFamily="2" charset="-122"/>
                <a:ea typeface="华文中宋" panose="02010600040101010101" pitchFamily="2" charset="-122"/>
              </a:rPr>
              <a:t>f</a:t>
            </a:r>
            <a:r>
              <a:rPr lang="en-US" altLang="zh-CN" sz="2400" b="1" u="sng">
                <a:solidFill>
                  <a:srgbClr val="000000"/>
                </a:solidFill>
                <a:latin typeface="华文中宋" panose="02010600040101010101" pitchFamily="2" charset="-122"/>
                <a:ea typeface="华文中宋" panose="02010600040101010101" pitchFamily="2" charset="-122"/>
              </a:rPr>
              <a:t>V</a:t>
            </a:r>
            <a:r>
              <a:rPr lang="en-US" altLang="zh-CN" sz="2400" b="1" u="sng" baseline="-30000">
                <a:solidFill>
                  <a:srgbClr val="000000"/>
                </a:solidFill>
                <a:latin typeface="华文中宋" panose="02010600040101010101" pitchFamily="2" charset="-122"/>
                <a:ea typeface="华文中宋" panose="02010600040101010101" pitchFamily="2" charset="-122"/>
              </a:rPr>
              <a:t>Ω</a:t>
            </a:r>
            <a:r>
              <a:rPr lang="en-US" altLang="zh-CN" sz="2400" b="1" u="sng">
                <a:solidFill>
                  <a:srgbClr val="000000"/>
                </a:solidFill>
                <a:latin typeface="华文中宋" panose="02010600040101010101" pitchFamily="2" charset="-122"/>
                <a:ea typeface="华文中宋" panose="02010600040101010101" pitchFamily="2" charset="-122"/>
              </a:rPr>
              <a:t>/Ω</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，而在调相时的最大频偏是</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KpV</a:t>
            </a:r>
            <a:r>
              <a:rPr lang="en-US" altLang="zh-CN" sz="2400" b="1" u="sng" baseline="-30000">
                <a:solidFill>
                  <a:srgbClr val="000000"/>
                </a:solidFill>
                <a:latin typeface="华文中宋" panose="02010600040101010101" pitchFamily="2" charset="-122"/>
                <a:ea typeface="华文中宋" panose="02010600040101010101" pitchFamily="2" charset="-122"/>
              </a:rPr>
              <a:t>Ω</a:t>
            </a:r>
            <a:r>
              <a:rPr lang="en-US" altLang="zh-CN" sz="2400" b="1" u="sng">
                <a:solidFill>
                  <a:srgbClr val="000000"/>
                </a:solidFill>
                <a:latin typeface="华文中宋" panose="02010600040101010101" pitchFamily="2" charset="-122"/>
                <a:ea typeface="华文中宋" panose="02010600040101010101" pitchFamily="2" charset="-122"/>
              </a:rPr>
              <a:t>Ω</a:t>
            </a:r>
            <a:r>
              <a:rPr lang="en-US" altLang="zh-CN" sz="2400" u="sng" baseline="-30000">
                <a:solidFill>
                  <a:srgbClr val="000000"/>
                </a:solidFill>
                <a:latin typeface="华文中宋" panose="02010600040101010101" pitchFamily="2" charset="-122"/>
                <a:ea typeface="华文中宋" panose="02010600040101010101" pitchFamily="2" charset="-122"/>
              </a:rPr>
              <a:t> </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，调相指数是</a:t>
            </a:r>
            <a:r>
              <a:rPr lang="zh-CN" altLang="en-US" sz="2400" u="sng">
                <a:solidFill>
                  <a:srgbClr val="000000"/>
                </a:solidFill>
                <a:latin typeface="华文中宋" panose="02010600040101010101" pitchFamily="2" charset="-122"/>
                <a:ea typeface="华文中宋" panose="02010600040101010101" pitchFamily="2" charset="-122"/>
              </a:rPr>
              <a:t>   </a:t>
            </a:r>
            <a:r>
              <a:rPr lang="en-US" altLang="zh-CN" sz="2400" b="1" u="sng">
                <a:solidFill>
                  <a:srgbClr val="000000"/>
                </a:solidFill>
                <a:latin typeface="华文中宋" panose="02010600040101010101" pitchFamily="2" charset="-122"/>
                <a:ea typeface="华文中宋" panose="02010600040101010101" pitchFamily="2" charset="-122"/>
              </a:rPr>
              <a:t>KpV</a:t>
            </a:r>
            <a:r>
              <a:rPr lang="en-US" altLang="zh-CN" sz="2400" b="1" u="sng" baseline="-30000">
                <a:solidFill>
                  <a:srgbClr val="000000"/>
                </a:solidFill>
                <a:latin typeface="华文中宋" panose="02010600040101010101" pitchFamily="2" charset="-122"/>
                <a:ea typeface="华文中宋" panose="02010600040101010101" pitchFamily="2" charset="-122"/>
              </a:rPr>
              <a:t>Ω</a:t>
            </a:r>
            <a:r>
              <a:rPr lang="en-US" altLang="zh-CN"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39</a:t>
            </a:r>
            <a:r>
              <a:rPr lang="zh-CN" altLang="en-US" sz="2400">
                <a:solidFill>
                  <a:srgbClr val="000000"/>
                </a:solidFill>
                <a:latin typeface="华文中宋" panose="02010600040101010101" pitchFamily="2" charset="-122"/>
                <a:ea typeface="华文中宋" panose="02010600040101010101" pitchFamily="2" charset="-122"/>
              </a:rPr>
              <a:t>、调幅波和调角波相比，哪种所占频带要宽？</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 调频波</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p:txBody>
      </p:sp>
    </p:spTree>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C8DAA73-990F-4E10-A142-2276E547994D}" type="slidenum">
              <a:rPr lang="en-US" altLang="zh-CN"/>
              <a:pPr/>
              <a:t>19</a:t>
            </a:fld>
            <a:endParaRPr lang="en-US" altLang="zh-CN"/>
          </a:p>
        </p:txBody>
      </p:sp>
      <p:sp>
        <p:nvSpPr>
          <p:cNvPr id="27651" name="Rectangle 3"/>
          <p:cNvSpPr>
            <a:spLocks noGrp="1" noChangeArrowheads="1"/>
          </p:cNvSpPr>
          <p:nvPr>
            <p:ph type="body" idx="1"/>
          </p:nvPr>
        </p:nvSpPr>
        <p:spPr>
          <a:xfrm>
            <a:off x="395288" y="549275"/>
            <a:ext cx="8305800" cy="4572000"/>
          </a:xfrm>
        </p:spPr>
        <p:txBody>
          <a:bodyPr/>
          <a:lstStyle/>
          <a:p>
            <a:pPr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40</a:t>
            </a:r>
            <a:r>
              <a:rPr lang="zh-CN" altLang="en-US" sz="2400">
                <a:solidFill>
                  <a:srgbClr val="000000"/>
                </a:solidFill>
                <a:latin typeface="华文中宋" panose="02010600040101010101" pitchFamily="2" charset="-122"/>
                <a:ea typeface="华文中宋" panose="02010600040101010101" pitchFamily="2" charset="-122"/>
              </a:rPr>
              <a:t>、当用单音信号进行调频时，调频信号的频谱包含了那些边频分量？</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对称于载频的无穷多组间隔为调制信号频率的边频分量                。</a:t>
            </a:r>
            <a:endParaRPr lang="zh-CN" altLang="en-US" sz="2400">
              <a:solidFill>
                <a:srgbClr val="000000"/>
              </a:solidFill>
              <a:latin typeface="华文中宋" panose="02010600040101010101" pitchFamily="2" charset="-122"/>
              <a:ea typeface="华文中宋" panose="02010600040101010101" pitchFamily="2" charset="-122"/>
            </a:endParaRPr>
          </a:p>
          <a:p>
            <a:pPr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41</a:t>
            </a:r>
            <a:r>
              <a:rPr lang="zh-CN" altLang="en-US" sz="2400">
                <a:solidFill>
                  <a:srgbClr val="000000"/>
                </a:solidFill>
                <a:latin typeface="华文中宋" panose="02010600040101010101" pitchFamily="2" charset="-122"/>
                <a:ea typeface="华文中宋" panose="02010600040101010101" pitchFamily="2" charset="-122"/>
              </a:rPr>
              <a:t>、当调制信号幅度不变时，改变调制频率，则</a:t>
            </a: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信号带宽有什么变化？</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几乎不变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a:p>
            <a:pPr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42</a:t>
            </a:r>
            <a:r>
              <a:rPr lang="zh-CN" altLang="en-US" sz="2400">
                <a:solidFill>
                  <a:srgbClr val="000000"/>
                </a:solidFill>
                <a:latin typeface="华文中宋" panose="02010600040101010101" pitchFamily="2" charset="-122"/>
                <a:ea typeface="华文中宋" panose="02010600040101010101" pitchFamily="2" charset="-122"/>
              </a:rPr>
              <a:t>、请列举出三种调相方式</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b="1" u="sng">
                <a:solidFill>
                  <a:srgbClr val="000000"/>
                </a:solidFill>
                <a:latin typeface="华文中宋" panose="02010600040101010101" pitchFamily="2" charset="-122"/>
                <a:ea typeface="华文中宋" panose="02010600040101010101" pitchFamily="2" charset="-122"/>
              </a:rPr>
              <a:t>矢量合成法、可变相移法、可变延迟法 </a:t>
            </a:r>
            <a:r>
              <a:rPr lang="zh-CN" altLang="en-US" sz="2400" u="sng">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rPr>
              <a:t>。</a:t>
            </a:r>
          </a:p>
        </p:txBody>
      </p:sp>
      <p:pic>
        <p:nvPicPr>
          <p:cNvPr id="27652" name="Picture 4" descr="0004">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51F5435-E136-4B7E-B76D-ECC2DF740352}" type="slidenum">
              <a:rPr lang="en-US" altLang="zh-CN"/>
              <a:pPr/>
              <a:t>2</a:t>
            </a:fld>
            <a:endParaRPr lang="en-US" altLang="zh-CN"/>
          </a:p>
        </p:txBody>
      </p:sp>
      <p:sp>
        <p:nvSpPr>
          <p:cNvPr id="2055" name="Rectangle 7"/>
          <p:cNvSpPr>
            <a:spLocks noChangeArrowheads="1"/>
          </p:cNvSpPr>
          <p:nvPr/>
        </p:nvSpPr>
        <p:spPr bwMode="auto">
          <a:xfrm>
            <a:off x="323850" y="927100"/>
            <a:ext cx="8820150" cy="544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95300" algn="l"/>
              </a:tabLst>
              <a:defRPr kumimoji="1" sz="2400">
                <a:solidFill>
                  <a:schemeClr val="tx1"/>
                </a:solidFill>
                <a:latin typeface="Times New Roman" panose="02020603050405020304" pitchFamily="18" charset="0"/>
                <a:ea typeface="宋体" panose="02010600030101010101" pitchFamily="2" charset="-122"/>
              </a:defRPr>
            </a:lvl1pPr>
            <a:lvl2pPr marL="360363" indent="-180975">
              <a:tabLst>
                <a:tab pos="495300" algn="l"/>
              </a:tabLst>
              <a:defRPr kumimoji="1" sz="2400">
                <a:solidFill>
                  <a:schemeClr val="tx1"/>
                </a:solidFill>
                <a:latin typeface="Times New Roman" panose="02020603050405020304" pitchFamily="18" charset="0"/>
                <a:ea typeface="宋体" panose="02010600030101010101" pitchFamily="2" charset="-122"/>
              </a:defRPr>
            </a:lvl2pPr>
            <a:lvl3pPr marL="982663">
              <a:tabLst>
                <a:tab pos="495300" algn="l"/>
              </a:tabLst>
              <a:defRPr kumimoji="1" sz="2400">
                <a:solidFill>
                  <a:schemeClr val="tx1"/>
                </a:solidFill>
                <a:latin typeface="Times New Roman" panose="02020603050405020304" pitchFamily="18" charset="0"/>
                <a:ea typeface="宋体" panose="02010600030101010101" pitchFamily="2" charset="-122"/>
              </a:defRPr>
            </a:lvl3pPr>
            <a:lvl4pPr>
              <a:tabLst>
                <a:tab pos="495300" algn="l"/>
              </a:tabLst>
              <a:defRPr kumimoji="1" sz="2400">
                <a:solidFill>
                  <a:schemeClr val="tx1"/>
                </a:solidFill>
                <a:latin typeface="Times New Roman" panose="02020603050405020304" pitchFamily="18" charset="0"/>
                <a:ea typeface="宋体" panose="02010600030101010101" pitchFamily="2" charset="-122"/>
              </a:defRPr>
            </a:lvl4pPr>
            <a:lvl5pPr>
              <a:tabLst>
                <a:tab pos="4953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buFontTx/>
              <a:buAutoNum type="ea1JpnKorPlain"/>
            </a:pPr>
            <a:r>
              <a:rPr lang="zh-CN" altLang="en-US" b="1">
                <a:latin typeface="华文中宋" panose="02010600040101010101" pitchFamily="2" charset="-122"/>
                <a:ea typeface="华文中宋" panose="02010600040101010101" pitchFamily="2" charset="-122"/>
              </a:rPr>
              <a:t>、思考题</a:t>
            </a:r>
          </a:p>
          <a:p>
            <a:r>
              <a:rPr lang="zh-CN" altLang="en-US"/>
              <a:t>  </a:t>
            </a:r>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无线电信号具有什么样的传播特性</a:t>
            </a:r>
            <a:r>
              <a:rPr lang="en-US" altLang="zh-CN">
                <a:latin typeface="华文中宋" panose="02010600040101010101" pitchFamily="2" charset="-122"/>
                <a:ea typeface="华文中宋" panose="02010600040101010101" pitchFamily="2" charset="-122"/>
              </a:rPr>
              <a:t>?</a:t>
            </a:r>
          </a:p>
          <a:p>
            <a:r>
              <a:rPr lang="en-US" altLang="zh-CN">
                <a:latin typeface="华文中宋" panose="02010600040101010101" pitchFamily="2" charset="-122"/>
                <a:ea typeface="华文中宋" panose="02010600040101010101" pitchFamily="2" charset="-122"/>
              </a:rPr>
              <a:t>  2.</a:t>
            </a:r>
            <a:r>
              <a:rPr lang="zh-CN" altLang="en-US">
                <a:latin typeface="华文中宋" panose="02010600040101010101" pitchFamily="2" charset="-122"/>
                <a:ea typeface="华文中宋" panose="02010600040101010101" pitchFamily="2" charset="-122"/>
              </a:rPr>
              <a:t>无线电波段是如何划分的</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波长如何计算</a:t>
            </a:r>
            <a:r>
              <a:rPr lang="en-US" altLang="zh-CN">
                <a:latin typeface="华文中宋" panose="02010600040101010101" pitchFamily="2" charset="-122"/>
                <a:ea typeface="华文中宋" panose="02010600040101010101" pitchFamily="2" charset="-122"/>
              </a:rPr>
              <a:t>?</a:t>
            </a:r>
          </a:p>
          <a:p>
            <a:pPr lvl="1" eaLnBrk="0" hangingPunct="0">
              <a:lnSpc>
                <a:spcPct val="115000"/>
              </a:lnSpc>
            </a:pPr>
            <a:r>
              <a:rPr lang="en-US" altLang="zh-CN">
                <a:latin typeface="华文中宋" panose="02010600040101010101" pitchFamily="2" charset="-122"/>
                <a:ea typeface="华文中宋" panose="02010600040101010101" pitchFamily="2" charset="-122"/>
              </a:rPr>
              <a:t>3.RLC</a:t>
            </a:r>
            <a:r>
              <a:rPr lang="zh-CN" altLang="en-US">
                <a:latin typeface="华文中宋" panose="02010600040101010101" pitchFamily="2" charset="-122"/>
                <a:ea typeface="华文中宋" panose="02010600040101010101" pitchFamily="2" charset="-122"/>
              </a:rPr>
              <a:t>串联和</a:t>
            </a:r>
            <a:r>
              <a:rPr lang="en-US" altLang="zh-CN">
                <a:latin typeface="华文中宋" panose="02010600040101010101" pitchFamily="2" charset="-122"/>
                <a:ea typeface="华文中宋" panose="02010600040101010101" pitchFamily="2" charset="-122"/>
              </a:rPr>
              <a:t>LC</a:t>
            </a:r>
            <a:r>
              <a:rPr lang="zh-CN" altLang="en-US">
                <a:latin typeface="华文中宋" panose="02010600040101010101" pitchFamily="2" charset="-122"/>
                <a:ea typeface="华文中宋" panose="02010600040101010101" pitchFamily="2" charset="-122"/>
              </a:rPr>
              <a:t>并联谐振电路的谐振阻抗、品质因数、谐振特性、矩形系数和频带宽度是如何计算的？何谓广义失谐量？什么是幅频特性和相品特性</a:t>
            </a:r>
            <a:r>
              <a:rPr lang="en-US" altLang="zh-CN">
                <a:latin typeface="华文中宋" panose="02010600040101010101" pitchFamily="2" charset="-122"/>
                <a:ea typeface="华文中宋" panose="02010600040101010101" pitchFamily="2" charset="-122"/>
              </a:rPr>
              <a:t>?</a:t>
            </a:r>
          </a:p>
          <a:p>
            <a:pPr lvl="1" eaLnBrk="0" hangingPunct="0">
              <a:lnSpc>
                <a:spcPct val="115000"/>
              </a:lnSpc>
            </a:pPr>
            <a:r>
              <a:rPr lang="en-US" altLang="zh-CN">
                <a:latin typeface="华文中宋" panose="02010600040101010101" pitchFamily="2" charset="-122"/>
                <a:ea typeface="华文中宋" panose="02010600040101010101" pitchFamily="2" charset="-122"/>
              </a:rPr>
              <a:t>4.</a:t>
            </a:r>
            <a:r>
              <a:rPr lang="zh-CN" altLang="en-US">
                <a:latin typeface="华文中宋" panose="02010600040101010101" pitchFamily="2" charset="-122"/>
                <a:ea typeface="华文中宋" panose="02010600040101010101" pitchFamily="2" charset="-122"/>
              </a:rPr>
              <a:t>当一个大电容作为滤波电容时，没什么还要再并联上一个小电容？</a:t>
            </a:r>
          </a:p>
          <a:p>
            <a:pPr lvl="1" eaLnBrk="0" hangingPunct="0">
              <a:lnSpc>
                <a:spcPct val="115000"/>
              </a:lnSpc>
            </a:pPr>
            <a:r>
              <a:rPr lang="en-US" altLang="zh-CN">
                <a:latin typeface="华文中宋" panose="02010600040101010101" pitchFamily="2" charset="-122"/>
                <a:ea typeface="华文中宋" panose="02010600040101010101" pitchFamily="2" charset="-122"/>
              </a:rPr>
              <a:t>5.</a:t>
            </a:r>
            <a:r>
              <a:rPr lang="zh-CN" altLang="en-US">
                <a:latin typeface="华文中宋" panose="02010600040101010101" pitchFamily="2" charset="-122"/>
                <a:ea typeface="华文中宋" panose="02010600040101010101" pitchFamily="2" charset="-122"/>
              </a:rPr>
              <a:t>耦合电路的谐振特性？如何计算频带宽度和品质因数以及矩形系数？</a:t>
            </a:r>
          </a:p>
          <a:p>
            <a:pPr lvl="1" eaLnBrk="0" hangingPunct="0">
              <a:lnSpc>
                <a:spcPct val="115000"/>
              </a:lnSpc>
            </a:pPr>
            <a:r>
              <a:rPr lang="en-US" altLang="zh-CN">
                <a:latin typeface="华文中宋" panose="02010600040101010101" pitchFamily="2" charset="-122"/>
                <a:ea typeface="华文中宋" panose="02010600040101010101" pitchFamily="2" charset="-122"/>
              </a:rPr>
              <a:t>6.</a:t>
            </a:r>
            <a:r>
              <a:rPr lang="zh-CN" altLang="en-US">
                <a:latin typeface="华文中宋" panose="02010600040101010101" pitchFamily="2" charset="-122"/>
                <a:ea typeface="华文中宋" panose="02010600040101010101" pitchFamily="2" charset="-122"/>
              </a:rPr>
              <a:t>何谓接入系数？部分接入时的阻抗、电压、电流的等效。</a:t>
            </a:r>
          </a:p>
          <a:p>
            <a:pPr lvl="1" eaLnBrk="0" hangingPunct="0">
              <a:lnSpc>
                <a:spcPct val="115000"/>
              </a:lnSpc>
            </a:pPr>
            <a:r>
              <a:rPr lang="en-US" altLang="zh-CN">
                <a:latin typeface="华文中宋" panose="02010600040101010101" pitchFamily="2" charset="-122"/>
                <a:ea typeface="华文中宋" panose="02010600040101010101" pitchFamily="2" charset="-122"/>
              </a:rPr>
              <a:t>7.</a:t>
            </a:r>
            <a:r>
              <a:rPr lang="zh-CN" altLang="en-US">
                <a:latin typeface="华文中宋" panose="02010600040101010101" pitchFamily="2" charset="-122"/>
                <a:ea typeface="华文中宋" panose="02010600040101010101" pitchFamily="2" charset="-122"/>
              </a:rPr>
              <a:t>如何进行串联和并联电路的等效阻抗变换？</a:t>
            </a:r>
          </a:p>
          <a:p>
            <a:pPr lvl="1" eaLnBrk="0" hangingPunct="0">
              <a:lnSpc>
                <a:spcPct val="115000"/>
              </a:lnSpc>
            </a:pPr>
            <a:r>
              <a:rPr lang="en-US" altLang="zh-CN">
                <a:latin typeface="华文中宋" panose="02010600040101010101" pitchFamily="2" charset="-122"/>
                <a:ea typeface="华文中宋" panose="02010600040101010101" pitchFamily="2" charset="-122"/>
              </a:rPr>
              <a:t>8.</a:t>
            </a:r>
            <a:r>
              <a:rPr lang="zh-CN" altLang="en-US">
                <a:latin typeface="华文中宋" panose="02010600040101010101" pitchFamily="2" charset="-122"/>
                <a:ea typeface="华文中宋" panose="02010600040101010101" pitchFamily="2" charset="-122"/>
              </a:rPr>
              <a:t>负载和电源内阻对谐振电路的</a:t>
            </a:r>
            <a:r>
              <a:rPr lang="en-US" altLang="zh-CN">
                <a:latin typeface="华文中宋" panose="02010600040101010101" pitchFamily="2" charset="-122"/>
                <a:ea typeface="华文中宋" panose="02010600040101010101" pitchFamily="2" charset="-122"/>
              </a:rPr>
              <a:t>Q</a:t>
            </a:r>
            <a:r>
              <a:rPr lang="zh-CN" altLang="en-US">
                <a:latin typeface="华文中宋" panose="02010600040101010101" pitchFamily="2" charset="-122"/>
                <a:ea typeface="华文中宋" panose="02010600040101010101" pitchFamily="2" charset="-122"/>
              </a:rPr>
              <a:t>值有什么影响？</a:t>
            </a:r>
          </a:p>
        </p:txBody>
      </p:sp>
    </p:spTree>
  </p:cSld>
  <p:clrMapOvr>
    <a:masterClrMapping/>
  </p:clrMapOvr>
  <p:transition spd="slow">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0AE8DBC-E8F8-45A4-9B3E-95F05C65ECEF}" type="slidenum">
              <a:rPr lang="en-US" altLang="zh-CN"/>
              <a:pPr/>
              <a:t>20</a:t>
            </a:fld>
            <a:endParaRPr lang="en-US" altLang="zh-CN"/>
          </a:p>
        </p:txBody>
      </p:sp>
      <p:sp>
        <p:nvSpPr>
          <p:cNvPr id="97282" name="Rectangle 2"/>
          <p:cNvSpPr>
            <a:spLocks noGrp="1" noChangeArrowheads="1"/>
          </p:cNvSpPr>
          <p:nvPr>
            <p:ph type="title"/>
          </p:nvPr>
        </p:nvSpPr>
        <p:spPr>
          <a:xfrm>
            <a:off x="395288" y="549275"/>
            <a:ext cx="8305800" cy="519113"/>
          </a:xfrm>
          <a:noFill/>
        </p:spPr>
        <p:txBody>
          <a:bodyPr>
            <a:spAutoFit/>
          </a:bodyPr>
          <a:lstStyle/>
          <a:p>
            <a:r>
              <a:rPr lang="zh-CN" altLang="en-US" sz="2800" b="1">
                <a:solidFill>
                  <a:srgbClr val="000000"/>
                </a:solidFill>
                <a:ea typeface="华文中宋" panose="02010600040101010101" pitchFamily="2" charset="-122"/>
              </a:rPr>
              <a:t>三、综合练习题</a:t>
            </a:r>
          </a:p>
        </p:txBody>
      </p:sp>
      <p:sp>
        <p:nvSpPr>
          <p:cNvPr id="97283" name="Rectangle 3"/>
          <p:cNvSpPr>
            <a:spLocks noGrp="1" noChangeArrowheads="1"/>
          </p:cNvSpPr>
          <p:nvPr>
            <p:ph type="body" idx="1"/>
          </p:nvPr>
        </p:nvSpPr>
        <p:spPr>
          <a:xfrm>
            <a:off x="1331913" y="1341438"/>
            <a:ext cx="7127875" cy="5106987"/>
          </a:xfrm>
          <a:noFill/>
        </p:spPr>
        <p:txBody>
          <a:bodyPr>
            <a:spAutoFit/>
          </a:bodyPr>
          <a:lstStyle/>
          <a:p>
            <a:pPr marL="609600" indent="-609600">
              <a:lnSpc>
                <a:spcPct val="130000"/>
              </a:lnSpc>
              <a:buFontTx/>
              <a:buNone/>
            </a:pPr>
            <a:r>
              <a:rPr lang="en-US" altLang="zh-CN" b="1">
                <a:hlinkClick r:id="rId2" action="ppaction://hlinksldjump"/>
              </a:rPr>
              <a:t>1</a:t>
            </a:r>
            <a:r>
              <a:rPr lang="en-US" altLang="zh-CN" b="1"/>
              <a:t>          </a:t>
            </a:r>
            <a:r>
              <a:rPr lang="en-US" altLang="zh-CN" b="1">
                <a:hlinkClick r:id="rId3" action="ppaction://hlinksldjump"/>
              </a:rPr>
              <a:t>2</a:t>
            </a:r>
            <a:r>
              <a:rPr lang="en-US" altLang="zh-CN" b="1"/>
              <a:t>          </a:t>
            </a:r>
            <a:r>
              <a:rPr lang="en-US" altLang="zh-CN" b="1">
                <a:hlinkClick r:id="rId4" action="ppaction://hlinksldjump"/>
              </a:rPr>
              <a:t>3 </a:t>
            </a:r>
            <a:r>
              <a:rPr lang="en-US" altLang="zh-CN" b="1"/>
              <a:t>         </a:t>
            </a:r>
            <a:r>
              <a:rPr lang="en-US" altLang="zh-CN" b="1">
                <a:hlinkClick r:id="rId5" action="ppaction://hlinksldjump"/>
              </a:rPr>
              <a:t>4</a:t>
            </a:r>
            <a:r>
              <a:rPr lang="en-US" altLang="zh-CN" b="1"/>
              <a:t>          </a:t>
            </a:r>
            <a:r>
              <a:rPr lang="en-US" altLang="zh-CN" b="1">
                <a:hlinkClick r:id="rId6" action="ppaction://hlinksldjump"/>
              </a:rPr>
              <a:t>5</a:t>
            </a:r>
            <a:r>
              <a:rPr lang="en-US" altLang="zh-CN" b="1"/>
              <a:t>         </a:t>
            </a:r>
            <a:r>
              <a:rPr lang="en-US" altLang="zh-CN" b="1">
                <a:hlinkClick r:id="rId7" action="ppaction://hlinksldjump"/>
              </a:rPr>
              <a:t>6 </a:t>
            </a:r>
            <a:r>
              <a:rPr lang="en-US" altLang="zh-CN" b="1"/>
              <a:t> </a:t>
            </a:r>
          </a:p>
          <a:p>
            <a:pPr marL="609600" indent="-609600">
              <a:lnSpc>
                <a:spcPct val="130000"/>
              </a:lnSpc>
              <a:buFontTx/>
              <a:buNone/>
            </a:pPr>
            <a:r>
              <a:rPr lang="en-US" altLang="zh-CN" b="1">
                <a:hlinkClick r:id="rId8" action="ppaction://hlinksldjump"/>
              </a:rPr>
              <a:t>7</a:t>
            </a:r>
            <a:r>
              <a:rPr lang="en-US" altLang="zh-CN" b="1"/>
              <a:t>          </a:t>
            </a:r>
            <a:r>
              <a:rPr lang="en-US" altLang="zh-CN" b="1">
                <a:hlinkClick r:id="rId9" action="ppaction://hlinksldjump"/>
              </a:rPr>
              <a:t>8 </a:t>
            </a:r>
            <a:r>
              <a:rPr lang="en-US" altLang="zh-CN" b="1"/>
              <a:t>         </a:t>
            </a:r>
            <a:r>
              <a:rPr lang="en-US" altLang="zh-CN" b="1">
                <a:hlinkClick r:id="rId10" action="ppaction://hlinksldjump"/>
              </a:rPr>
              <a:t>9  </a:t>
            </a:r>
            <a:r>
              <a:rPr lang="en-US" altLang="zh-CN" b="1"/>
              <a:t>        </a:t>
            </a:r>
            <a:r>
              <a:rPr lang="en-US" altLang="zh-CN" b="1">
                <a:hlinkClick r:id="rId11" action="ppaction://hlinksldjump"/>
              </a:rPr>
              <a:t>10 </a:t>
            </a:r>
            <a:r>
              <a:rPr lang="en-US" altLang="zh-CN" b="1"/>
              <a:t>      </a:t>
            </a:r>
            <a:r>
              <a:rPr lang="en-US" altLang="zh-CN" b="1">
                <a:hlinkClick r:id="rId12" action="ppaction://hlinksldjump"/>
              </a:rPr>
              <a:t>11</a:t>
            </a:r>
            <a:r>
              <a:rPr lang="en-US" altLang="zh-CN" b="1"/>
              <a:t>       </a:t>
            </a:r>
            <a:r>
              <a:rPr lang="en-US" altLang="zh-CN" b="1">
                <a:hlinkClick r:id="rId13" action="ppaction://hlinksldjump"/>
              </a:rPr>
              <a:t>12</a:t>
            </a:r>
            <a:r>
              <a:rPr lang="en-US" altLang="zh-CN" b="1"/>
              <a:t> </a:t>
            </a:r>
          </a:p>
          <a:p>
            <a:pPr marL="609600" indent="-609600">
              <a:lnSpc>
                <a:spcPct val="130000"/>
              </a:lnSpc>
              <a:buFontTx/>
              <a:buNone/>
            </a:pPr>
            <a:r>
              <a:rPr lang="en-US" altLang="zh-CN" b="1">
                <a:hlinkClick r:id="rId14" action="ppaction://hlinksldjump"/>
              </a:rPr>
              <a:t>13</a:t>
            </a:r>
            <a:r>
              <a:rPr lang="en-US" altLang="zh-CN" b="1"/>
              <a:t>       </a:t>
            </a:r>
            <a:r>
              <a:rPr lang="en-US" altLang="zh-CN" b="1">
                <a:hlinkClick r:id="rId15" action="ppaction://hlinksldjump"/>
              </a:rPr>
              <a:t>14 </a:t>
            </a:r>
            <a:r>
              <a:rPr lang="en-US" altLang="zh-CN" b="1"/>
              <a:t>       </a:t>
            </a:r>
            <a:r>
              <a:rPr lang="en-US" altLang="zh-CN" b="1">
                <a:hlinkClick r:id="rId16" action="ppaction://hlinksldjump"/>
              </a:rPr>
              <a:t>15 </a:t>
            </a:r>
            <a:r>
              <a:rPr lang="en-US" altLang="zh-CN" b="1"/>
              <a:t>        </a:t>
            </a:r>
            <a:r>
              <a:rPr lang="en-US" altLang="zh-CN" b="1">
                <a:hlinkClick r:id="rId17" action="ppaction://hlinksldjump"/>
              </a:rPr>
              <a:t>16</a:t>
            </a:r>
            <a:r>
              <a:rPr lang="en-US" altLang="zh-CN" b="1"/>
              <a:t>       </a:t>
            </a:r>
            <a:r>
              <a:rPr lang="en-US" altLang="zh-CN" b="1">
                <a:hlinkClick r:id="rId18" action="ppaction://hlinksldjump"/>
              </a:rPr>
              <a:t>17 </a:t>
            </a:r>
            <a:r>
              <a:rPr lang="en-US" altLang="zh-CN" b="1"/>
              <a:t>      </a:t>
            </a:r>
            <a:r>
              <a:rPr lang="en-US" altLang="zh-CN" b="1">
                <a:hlinkClick r:id="rId19" action="ppaction://hlinksldjump"/>
              </a:rPr>
              <a:t>18</a:t>
            </a:r>
            <a:r>
              <a:rPr lang="en-US" altLang="zh-CN" b="1"/>
              <a:t> </a:t>
            </a:r>
          </a:p>
          <a:p>
            <a:pPr marL="609600" indent="-609600">
              <a:lnSpc>
                <a:spcPct val="130000"/>
              </a:lnSpc>
              <a:buFontTx/>
              <a:buNone/>
            </a:pPr>
            <a:r>
              <a:rPr lang="en-US" altLang="zh-CN" b="1">
                <a:hlinkClick r:id="rId20" action="ppaction://hlinksldjump"/>
              </a:rPr>
              <a:t>19</a:t>
            </a:r>
            <a:r>
              <a:rPr lang="en-US" altLang="zh-CN" b="1"/>
              <a:t>       </a:t>
            </a:r>
            <a:r>
              <a:rPr lang="en-US" altLang="zh-CN" b="1">
                <a:hlinkClick r:id="rId21" action="ppaction://hlinksldjump"/>
              </a:rPr>
              <a:t>20</a:t>
            </a:r>
            <a:r>
              <a:rPr lang="en-US" altLang="zh-CN" b="1"/>
              <a:t>        </a:t>
            </a:r>
            <a:r>
              <a:rPr lang="en-US" altLang="zh-CN" b="1">
                <a:hlinkClick r:id="rId22" action="ppaction://hlinksldjump"/>
              </a:rPr>
              <a:t>21</a:t>
            </a:r>
            <a:r>
              <a:rPr lang="en-US" altLang="zh-CN" b="1"/>
              <a:t>         </a:t>
            </a:r>
            <a:r>
              <a:rPr lang="en-US" altLang="zh-CN" b="1">
                <a:hlinkClick r:id="rId23" action="ppaction://hlinksldjump"/>
              </a:rPr>
              <a:t>22</a:t>
            </a:r>
            <a:r>
              <a:rPr lang="en-US" altLang="zh-CN" b="1"/>
              <a:t>       </a:t>
            </a:r>
            <a:r>
              <a:rPr lang="en-US" altLang="zh-CN" b="1">
                <a:hlinkClick r:id="rId24" action="ppaction://hlinksldjump"/>
              </a:rPr>
              <a:t>23</a:t>
            </a:r>
            <a:r>
              <a:rPr lang="en-US" altLang="zh-CN" b="1"/>
              <a:t>       </a:t>
            </a:r>
            <a:r>
              <a:rPr lang="en-US" altLang="zh-CN" b="1">
                <a:hlinkClick r:id="rId25" action="ppaction://hlinksldjump"/>
              </a:rPr>
              <a:t>24</a:t>
            </a:r>
            <a:r>
              <a:rPr lang="en-US" altLang="zh-CN" b="1"/>
              <a:t> </a:t>
            </a:r>
          </a:p>
          <a:p>
            <a:pPr marL="609600" indent="-609600">
              <a:lnSpc>
                <a:spcPct val="130000"/>
              </a:lnSpc>
              <a:buFontTx/>
              <a:buNone/>
            </a:pPr>
            <a:r>
              <a:rPr lang="en-US" altLang="zh-CN" b="1">
                <a:hlinkClick r:id="rId26" action="ppaction://hlinksldjump"/>
              </a:rPr>
              <a:t>25 </a:t>
            </a:r>
            <a:r>
              <a:rPr lang="en-US" altLang="zh-CN" b="1"/>
              <a:t>      </a:t>
            </a:r>
            <a:r>
              <a:rPr lang="en-US" altLang="zh-CN" b="1">
                <a:hlinkClick r:id="rId27" action="ppaction://hlinksldjump"/>
              </a:rPr>
              <a:t>26</a:t>
            </a:r>
            <a:r>
              <a:rPr lang="en-US" altLang="zh-CN" b="1"/>
              <a:t>        </a:t>
            </a:r>
            <a:r>
              <a:rPr lang="en-US" altLang="zh-CN" b="1">
                <a:hlinkClick r:id="rId28" action="ppaction://hlinksldjump"/>
              </a:rPr>
              <a:t>27 </a:t>
            </a:r>
            <a:r>
              <a:rPr lang="en-US" altLang="zh-CN" b="1"/>
              <a:t>        </a:t>
            </a:r>
            <a:r>
              <a:rPr lang="en-US" altLang="zh-CN" b="1">
                <a:hlinkClick r:id="rId29" action="ppaction://hlinksldjump"/>
              </a:rPr>
              <a:t>28 </a:t>
            </a:r>
            <a:r>
              <a:rPr lang="en-US" altLang="zh-CN" b="1"/>
              <a:t>      </a:t>
            </a:r>
            <a:r>
              <a:rPr lang="en-US" altLang="zh-CN" b="1">
                <a:hlinkClick r:id="rId30" action="ppaction://hlinksldjump"/>
              </a:rPr>
              <a:t>29</a:t>
            </a:r>
            <a:r>
              <a:rPr lang="en-US" altLang="zh-CN" b="1"/>
              <a:t>       </a:t>
            </a:r>
            <a:r>
              <a:rPr lang="en-US" altLang="zh-CN" b="1">
                <a:hlinkClick r:id="rId31" action="ppaction://hlinksldjump"/>
              </a:rPr>
              <a:t>30</a:t>
            </a:r>
            <a:endParaRPr lang="en-US" altLang="zh-CN" b="1"/>
          </a:p>
          <a:p>
            <a:pPr marL="609600" indent="-609600">
              <a:lnSpc>
                <a:spcPct val="130000"/>
              </a:lnSpc>
              <a:buFontTx/>
              <a:buNone/>
            </a:pPr>
            <a:r>
              <a:rPr lang="en-US" altLang="zh-CN" b="1">
                <a:hlinkClick r:id="rId32" action="ppaction://hlinksldjump"/>
              </a:rPr>
              <a:t>31</a:t>
            </a:r>
            <a:r>
              <a:rPr lang="en-US" altLang="zh-CN" b="1"/>
              <a:t>       </a:t>
            </a:r>
            <a:r>
              <a:rPr lang="en-US" altLang="zh-CN" b="1">
                <a:hlinkClick r:id="rId33" action="ppaction://hlinksldjump"/>
              </a:rPr>
              <a:t>32</a:t>
            </a:r>
            <a:r>
              <a:rPr lang="en-US" altLang="zh-CN" b="1"/>
              <a:t>        </a:t>
            </a:r>
            <a:r>
              <a:rPr lang="en-US" altLang="zh-CN" b="1">
                <a:hlinkClick r:id="rId34" action="ppaction://hlinksldjump"/>
              </a:rPr>
              <a:t>33</a:t>
            </a:r>
            <a:r>
              <a:rPr lang="en-US" altLang="zh-CN" b="1"/>
              <a:t>         </a:t>
            </a:r>
            <a:r>
              <a:rPr lang="en-US" altLang="zh-CN" b="1">
                <a:hlinkClick r:id="rId35" action="ppaction://hlinksldjump"/>
              </a:rPr>
              <a:t>34</a:t>
            </a:r>
            <a:r>
              <a:rPr lang="en-US" altLang="zh-CN" b="1"/>
              <a:t>       </a:t>
            </a:r>
            <a:r>
              <a:rPr lang="en-US" altLang="zh-CN" b="1">
                <a:hlinkClick r:id="rId36" action="ppaction://hlinksldjump"/>
              </a:rPr>
              <a:t>35</a:t>
            </a:r>
            <a:r>
              <a:rPr lang="en-US" altLang="zh-CN" b="1"/>
              <a:t>       </a:t>
            </a:r>
            <a:r>
              <a:rPr lang="en-US" altLang="zh-CN" b="1">
                <a:hlinkClick r:id="rId37" action="ppaction://hlinksldjump"/>
              </a:rPr>
              <a:t>36</a:t>
            </a:r>
            <a:r>
              <a:rPr lang="en-US" altLang="zh-CN" b="1"/>
              <a:t> </a:t>
            </a:r>
          </a:p>
          <a:p>
            <a:pPr marL="609600" indent="-609600">
              <a:lnSpc>
                <a:spcPct val="130000"/>
              </a:lnSpc>
              <a:buFontTx/>
              <a:buNone/>
            </a:pPr>
            <a:r>
              <a:rPr lang="en-US" altLang="zh-CN" b="1">
                <a:hlinkClick r:id="rId38" action="ppaction://hlinksldjump"/>
              </a:rPr>
              <a:t>37</a:t>
            </a:r>
            <a:r>
              <a:rPr lang="en-US" altLang="zh-CN" b="1"/>
              <a:t>       </a:t>
            </a:r>
            <a:r>
              <a:rPr lang="en-US" altLang="zh-CN" b="1">
                <a:hlinkClick r:id="rId39" action="ppaction://hlinksldjump"/>
              </a:rPr>
              <a:t>38</a:t>
            </a:r>
            <a:r>
              <a:rPr lang="en-US" altLang="zh-CN" b="1"/>
              <a:t>        </a:t>
            </a:r>
            <a:r>
              <a:rPr lang="en-US" altLang="zh-CN" b="1">
                <a:hlinkClick r:id="rId40" action="ppaction://hlinksldjump"/>
              </a:rPr>
              <a:t>39</a:t>
            </a:r>
            <a:r>
              <a:rPr lang="en-US" altLang="zh-CN" b="1"/>
              <a:t>         </a:t>
            </a:r>
          </a:p>
        </p:txBody>
      </p:sp>
    </p:spTree>
  </p:cSld>
  <p:clrMapOvr>
    <a:masterClrMapping/>
  </p:clrMapOvr>
  <p:transition spd="slow">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DEBDEBD-CA33-4A61-8D2F-E0FAE12FBA0E}" type="slidenum">
              <a:rPr lang="en-US" altLang="zh-CN"/>
              <a:pPr/>
              <a:t>21</a:t>
            </a:fld>
            <a:endParaRPr lang="en-US" altLang="zh-CN"/>
          </a:p>
        </p:txBody>
      </p:sp>
      <p:sp>
        <p:nvSpPr>
          <p:cNvPr id="22533" name="Rectangle 5"/>
          <p:cNvSpPr>
            <a:spLocks noChangeArrowheads="1"/>
          </p:cNvSpPr>
          <p:nvPr/>
        </p:nvSpPr>
        <p:spPr bwMode="auto">
          <a:xfrm>
            <a:off x="323850" y="981075"/>
            <a:ext cx="84978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36575" indent="-357188">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buFontTx/>
              <a:buAutoNum type="arabicPeriod"/>
            </a:pPr>
            <a:r>
              <a:rPr lang="zh-CN" altLang="en-US">
                <a:latin typeface="华文中宋" panose="02010600040101010101" pitchFamily="2" charset="-122"/>
                <a:ea typeface="华文中宋" panose="02010600040101010101" pitchFamily="2" charset="-122"/>
              </a:rPr>
              <a:t>图</a:t>
            </a:r>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是一个临界耦合的双调谐高频小信号放大器，已知晶体管的</a:t>
            </a:r>
            <a:r>
              <a:rPr lang="en-US" altLang="zh-CN">
                <a:latin typeface="华文中宋" panose="02010600040101010101" pitchFamily="2" charset="-122"/>
                <a:ea typeface="华文中宋" panose="02010600040101010101" pitchFamily="2" charset="-122"/>
              </a:rPr>
              <a:t>Y</a:t>
            </a:r>
            <a:r>
              <a:rPr lang="en-US" altLang="zh-CN" baseline="-30000">
                <a:latin typeface="华文中宋" panose="02010600040101010101" pitchFamily="2" charset="-122"/>
                <a:ea typeface="华文中宋" panose="02010600040101010101" pitchFamily="2" charset="-122"/>
              </a:rPr>
              <a:t>re</a:t>
            </a:r>
            <a:r>
              <a:rPr lang="en-US" altLang="zh-CN">
                <a:latin typeface="华文中宋" panose="02010600040101010101" pitchFamily="2" charset="-122"/>
                <a:ea typeface="华文中宋" panose="02010600040101010101" pitchFamily="2" charset="-122"/>
              </a:rPr>
              <a:t>=0</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Y</a:t>
            </a:r>
            <a:r>
              <a:rPr lang="en-US" altLang="zh-CN" baseline="-30000">
                <a:latin typeface="华文中宋" panose="02010600040101010101" pitchFamily="2" charset="-122"/>
                <a:ea typeface="华文中宋" panose="02010600040101010101" pitchFamily="2" charset="-122"/>
              </a:rPr>
              <a:t>oe</a:t>
            </a:r>
            <a:r>
              <a:rPr lang="en-US" altLang="zh-CN">
                <a:latin typeface="华文中宋" panose="02010600040101010101" pitchFamily="2" charset="-122"/>
                <a:ea typeface="华文中宋" panose="02010600040101010101" pitchFamily="2" charset="-122"/>
              </a:rPr>
              <a:t>=1.125mS</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Y</a:t>
            </a:r>
            <a:r>
              <a:rPr lang="en-US" altLang="zh-CN" baseline="-30000">
                <a:latin typeface="华文中宋" panose="02010600040101010101" pitchFamily="2" charset="-122"/>
                <a:ea typeface="华文中宋" panose="02010600040101010101" pitchFamily="2" charset="-122"/>
              </a:rPr>
              <a:t>fe</a:t>
            </a:r>
            <a:r>
              <a:rPr lang="en-US" altLang="zh-CN">
                <a:latin typeface="华文中宋" panose="02010600040101010101" pitchFamily="2" charset="-122"/>
                <a:ea typeface="华文中宋" panose="02010600040101010101" pitchFamily="2" charset="-122"/>
              </a:rPr>
              <a:t>=50 mS,</a:t>
            </a:r>
            <a:r>
              <a:rPr lang="zh-CN" altLang="en-US">
                <a:latin typeface="华文中宋" panose="02010600040101010101" pitchFamily="2" charset="-122"/>
                <a:ea typeface="华文中宋" panose="02010600040101010101" pitchFamily="2" charset="-122"/>
              </a:rPr>
              <a:t>接入系数</a:t>
            </a:r>
            <a:r>
              <a:rPr lang="en-US" altLang="zh-CN">
                <a:latin typeface="华文中宋" panose="02010600040101010101" pitchFamily="2" charset="-122"/>
                <a:ea typeface="华文中宋" panose="02010600040101010101" pitchFamily="2" charset="-122"/>
              </a:rPr>
              <a:t>P</a:t>
            </a:r>
            <a:r>
              <a:rPr lang="en-US" altLang="zh-CN" baseline="-30000">
                <a:latin typeface="华文中宋" panose="02010600040101010101" pitchFamily="2" charset="-122"/>
                <a:ea typeface="华文中宋" panose="02010600040101010101" pitchFamily="2" charset="-122"/>
              </a:rPr>
              <a:t>1</a:t>
            </a:r>
            <a:r>
              <a:rPr lang="en-US" altLang="zh-CN">
                <a:latin typeface="华文中宋" panose="02010600040101010101" pitchFamily="2" charset="-122"/>
                <a:ea typeface="华文中宋" panose="02010600040101010101" pitchFamily="2" charset="-122"/>
              </a:rPr>
              <a:t>=0.4,P</a:t>
            </a:r>
            <a:r>
              <a:rPr lang="en-US" altLang="zh-CN" baseline="-30000">
                <a:latin typeface="华文中宋" panose="02010600040101010101" pitchFamily="2" charset="-122"/>
                <a:ea typeface="华文中宋" panose="02010600040101010101" pitchFamily="2" charset="-122"/>
              </a:rPr>
              <a:t>2</a:t>
            </a:r>
            <a:r>
              <a:rPr lang="en-US" altLang="zh-CN">
                <a:latin typeface="华文中宋" panose="02010600040101010101" pitchFamily="2" charset="-122"/>
                <a:ea typeface="华文中宋" panose="02010600040101010101" pitchFamily="2" charset="-122"/>
              </a:rPr>
              <a:t>=0.6,Y</a:t>
            </a:r>
            <a:r>
              <a:rPr lang="en-US" altLang="zh-CN" baseline="-30000">
                <a:latin typeface="华文中宋" panose="02010600040101010101" pitchFamily="2" charset="-122"/>
                <a:ea typeface="华文中宋" panose="02010600040101010101" pitchFamily="2" charset="-122"/>
              </a:rPr>
              <a:t>ie</a:t>
            </a:r>
            <a:r>
              <a:rPr lang="en-US" altLang="zh-CN">
                <a:latin typeface="华文中宋" panose="02010600040101010101" pitchFamily="2" charset="-122"/>
                <a:ea typeface="华文中宋" panose="02010600040101010101" pitchFamily="2" charset="-122"/>
              </a:rPr>
              <a:t>=0.5mS</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两晶体管参数相同，两谐振回路参数相同，回路的</a:t>
            </a:r>
            <a:r>
              <a:rPr lang="en-US" altLang="zh-CN">
                <a:latin typeface="华文中宋" panose="02010600040101010101" pitchFamily="2" charset="-122"/>
                <a:ea typeface="华文中宋" panose="02010600040101010101" pitchFamily="2" charset="-122"/>
              </a:rPr>
              <a:t>Q</a:t>
            </a:r>
            <a:r>
              <a:rPr lang="en-US" altLang="zh-CN" baseline="-30000">
                <a:latin typeface="华文中宋" panose="02010600040101010101" pitchFamily="2" charset="-122"/>
                <a:ea typeface="华文中宋" panose="02010600040101010101" pitchFamily="2" charset="-122"/>
              </a:rPr>
              <a:t>0</a:t>
            </a:r>
            <a:r>
              <a:rPr lang="en-US" altLang="zh-CN">
                <a:latin typeface="华文中宋" panose="02010600040101010101" pitchFamily="2" charset="-122"/>
                <a:ea typeface="华文中宋" panose="02010600040101010101" pitchFamily="2" charset="-122"/>
              </a:rPr>
              <a:t>=100</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C=C</a:t>
            </a:r>
            <a:r>
              <a:rPr lang="en-US" altLang="zh-CN" baseline="-30000">
                <a:latin typeface="华文中宋" panose="02010600040101010101" pitchFamily="2" charset="-122"/>
                <a:ea typeface="华文中宋" panose="02010600040101010101" pitchFamily="2" charset="-122"/>
              </a:rPr>
              <a:t>1</a:t>
            </a:r>
            <a:r>
              <a:rPr lang="en-US" altLang="zh-CN">
                <a:latin typeface="华文中宋" panose="02010600040101010101" pitchFamily="2" charset="-122"/>
                <a:ea typeface="华文中宋" panose="02010600040101010101" pitchFamily="2" charset="-122"/>
              </a:rPr>
              <a:t>=C</a:t>
            </a:r>
            <a:r>
              <a:rPr lang="en-US" altLang="zh-CN" baseline="-30000">
                <a:latin typeface="华文中宋" panose="02010600040101010101" pitchFamily="2" charset="-122"/>
                <a:ea typeface="华文中宋" panose="02010600040101010101" pitchFamily="2" charset="-122"/>
              </a:rPr>
              <a:t>2</a:t>
            </a:r>
            <a:r>
              <a:rPr lang="en-US" altLang="zh-CN">
                <a:latin typeface="华文中宋" panose="02010600040101010101" pitchFamily="2" charset="-122"/>
                <a:ea typeface="华文中宋" panose="02010600040101010101" pitchFamily="2" charset="-122"/>
              </a:rPr>
              <a:t>=200pF</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f</a:t>
            </a:r>
            <a:r>
              <a:rPr lang="en-US" altLang="zh-CN" baseline="-30000">
                <a:latin typeface="华文中宋" panose="02010600040101010101" pitchFamily="2" charset="-122"/>
                <a:ea typeface="华文中宋" panose="02010600040101010101" pitchFamily="2" charset="-122"/>
              </a:rPr>
              <a:t>0</a:t>
            </a:r>
            <a:r>
              <a:rPr lang="en-US" altLang="zh-CN">
                <a:latin typeface="华文中宋" panose="02010600040101010101" pitchFamily="2" charset="-122"/>
                <a:ea typeface="华文中宋" panose="02010600040101010101" pitchFamily="2" charset="-122"/>
              </a:rPr>
              <a:t>=20MH</a:t>
            </a:r>
            <a:r>
              <a:rPr lang="en-US" altLang="zh-CN" baseline="-30000">
                <a:latin typeface="华文中宋" panose="02010600040101010101" pitchFamily="2" charset="-122"/>
                <a:ea typeface="华文中宋" panose="02010600040101010101" pitchFamily="2" charset="-122"/>
              </a:rPr>
              <a:t>z</a:t>
            </a:r>
            <a:r>
              <a:rPr lang="zh-CN" altLang="en-US" baseline="-30000">
                <a:latin typeface="华文中宋" panose="02010600040101010101" pitchFamily="2" charset="-122"/>
                <a:ea typeface="华文中宋" panose="02010600040101010101" pitchFamily="2" charset="-122"/>
              </a:rPr>
              <a:t>，</a:t>
            </a:r>
            <a:r>
              <a:rPr lang="zh-CN" altLang="en-US">
                <a:latin typeface="华文中宋" panose="02010600040101010101" pitchFamily="2" charset="-122"/>
                <a:ea typeface="华文中宋" panose="02010600040101010101" pitchFamily="2" charset="-122"/>
              </a:rPr>
              <a:t>求放大器谐振时的电压增益</a:t>
            </a:r>
            <a:r>
              <a:rPr lang="en-US" altLang="zh-CN">
                <a:latin typeface="华文中宋" panose="02010600040101010101" pitchFamily="2" charset="-122"/>
                <a:ea typeface="华文中宋" panose="02010600040101010101" pitchFamily="2" charset="-122"/>
              </a:rPr>
              <a:t>A</a:t>
            </a:r>
            <a:r>
              <a:rPr lang="en-US" altLang="zh-CN" baseline="-30000">
                <a:latin typeface="华文中宋" panose="02010600040101010101" pitchFamily="2" charset="-122"/>
                <a:ea typeface="华文中宋" panose="02010600040101010101" pitchFamily="2" charset="-122"/>
              </a:rPr>
              <a:t>V0</a:t>
            </a:r>
            <a:r>
              <a:rPr lang="zh-CN" altLang="en-US">
                <a:latin typeface="华文中宋" panose="02010600040101010101" pitchFamily="2" charset="-122"/>
                <a:ea typeface="华文中宋" panose="02010600040101010101" pitchFamily="2" charset="-122"/>
              </a:rPr>
              <a:t>、电感</a:t>
            </a:r>
            <a:r>
              <a:rPr lang="en-US" altLang="zh-CN">
                <a:latin typeface="华文中宋" panose="02010600040101010101" pitchFamily="2" charset="-122"/>
                <a:ea typeface="华文中宋" panose="02010600040101010101" pitchFamily="2" charset="-122"/>
              </a:rPr>
              <a:t>L</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L=L</a:t>
            </a:r>
            <a:r>
              <a:rPr lang="en-US" altLang="zh-CN" baseline="-30000">
                <a:latin typeface="华文中宋" panose="02010600040101010101" pitchFamily="2" charset="-122"/>
                <a:ea typeface="华文中宋" panose="02010600040101010101" pitchFamily="2" charset="-122"/>
              </a:rPr>
              <a:t>1</a:t>
            </a:r>
            <a:r>
              <a:rPr lang="en-US" altLang="zh-CN">
                <a:latin typeface="华文中宋" panose="02010600040101010101" pitchFamily="2" charset="-122"/>
                <a:ea typeface="华文中宋" panose="02010600040101010101" pitchFamily="2" charset="-122"/>
              </a:rPr>
              <a:t>=L</a:t>
            </a:r>
            <a:r>
              <a:rPr lang="en-US" altLang="zh-CN" baseline="-30000">
                <a:latin typeface="华文中宋" panose="02010600040101010101" pitchFamily="2" charset="-122"/>
                <a:ea typeface="华文中宋" panose="02010600040101010101" pitchFamily="2" charset="-122"/>
              </a:rPr>
              <a:t>2</a:t>
            </a:r>
            <a:r>
              <a:rPr lang="zh-CN" altLang="en-US">
                <a:latin typeface="华文中宋" panose="02010600040101010101" pitchFamily="2" charset="-122"/>
                <a:ea typeface="华文中宋" panose="02010600040101010101" pitchFamily="2" charset="-122"/>
              </a:rPr>
              <a:t>）的值和频带宽度各是多少？</a:t>
            </a:r>
          </a:p>
        </p:txBody>
      </p:sp>
      <p:pic>
        <p:nvPicPr>
          <p:cNvPr id="22534" name="Picture 6"/>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1729" t="2884" r="73878" b="69131"/>
          <a:stretch>
            <a:fillRect/>
          </a:stretch>
        </p:blipFill>
        <p:spPr bwMode="auto">
          <a:xfrm>
            <a:off x="2124075" y="3213100"/>
            <a:ext cx="4176713"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0004">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7D25552-8ADB-4DB3-868C-EA917EED91FC}" type="slidenum">
              <a:rPr lang="en-US" altLang="zh-CN"/>
              <a:pPr/>
              <a:t>22</a:t>
            </a:fld>
            <a:endParaRPr lang="en-US" altLang="zh-CN"/>
          </a:p>
        </p:txBody>
      </p:sp>
      <p:sp>
        <p:nvSpPr>
          <p:cNvPr id="24579" name="Rectangle 3"/>
          <p:cNvSpPr>
            <a:spLocks noGrp="1" noChangeArrowheads="1"/>
          </p:cNvSpPr>
          <p:nvPr>
            <p:ph type="body" idx="1"/>
          </p:nvPr>
        </p:nvSpPr>
        <p:spPr>
          <a:xfrm>
            <a:off x="457200" y="549275"/>
            <a:ext cx="8305800" cy="5699125"/>
          </a:xfrm>
        </p:spPr>
        <p:txBody>
          <a:bodyPr/>
          <a:lstStyle/>
          <a:p>
            <a:pPr>
              <a:buFontTx/>
              <a:buNone/>
            </a:pPr>
            <a:r>
              <a:rPr lang="zh-CN" altLang="en-US" sz="2400"/>
              <a:t>解：</a:t>
            </a:r>
          </a:p>
        </p:txBody>
      </p:sp>
      <p:graphicFrame>
        <p:nvGraphicFramePr>
          <p:cNvPr id="24580" name="Object 4"/>
          <p:cNvGraphicFramePr>
            <a:graphicFrameLocks noChangeAspect="1"/>
          </p:cNvGraphicFramePr>
          <p:nvPr/>
        </p:nvGraphicFramePr>
        <p:xfrm>
          <a:off x="827088" y="836613"/>
          <a:ext cx="7632700" cy="2678112"/>
        </p:xfrm>
        <a:graphic>
          <a:graphicData uri="http://schemas.openxmlformats.org/presentationml/2006/ole">
            <mc:AlternateContent xmlns:mc="http://schemas.openxmlformats.org/markup-compatibility/2006">
              <mc:Choice xmlns:v="urn:schemas-microsoft-com:vml" Requires="v">
                <p:oleObj spid="_x0000_s24595" name="Equation" r:id="rId3" imgW="2895480" imgH="1015920" progId="Equation.DSMT4">
                  <p:embed/>
                </p:oleObj>
              </mc:Choice>
              <mc:Fallback>
                <p:oleObj name="Equation" r:id="rId3" imgW="2895480" imgH="1015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836613"/>
                        <a:ext cx="7632700" cy="267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755650" y="3386138"/>
          <a:ext cx="6769100" cy="3008312"/>
        </p:xfrm>
        <a:graphic>
          <a:graphicData uri="http://schemas.openxmlformats.org/presentationml/2006/ole">
            <mc:AlternateContent xmlns:mc="http://schemas.openxmlformats.org/markup-compatibility/2006">
              <mc:Choice xmlns:v="urn:schemas-microsoft-com:vml" Requires="v">
                <p:oleObj spid="_x0000_s24596" name="Equation" r:id="rId5" imgW="2857320" imgH="1269720" progId="Equation.DSMT4">
                  <p:embed/>
                </p:oleObj>
              </mc:Choice>
              <mc:Fallback>
                <p:oleObj name="Equation" r:id="rId5" imgW="2857320" imgH="12697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386138"/>
                        <a:ext cx="6769100" cy="300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6" descr="0004">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6EA946E-E788-4F08-AAA9-05FDA55AE63E}" type="slidenum">
              <a:rPr lang="en-US" altLang="zh-CN"/>
              <a:pPr/>
              <a:t>23</a:t>
            </a:fld>
            <a:endParaRPr lang="en-US" altLang="zh-CN"/>
          </a:p>
        </p:txBody>
      </p:sp>
      <p:sp>
        <p:nvSpPr>
          <p:cNvPr id="25603" name="Rectangle 3"/>
          <p:cNvSpPr>
            <a:spLocks noGrp="1" noChangeArrowheads="1"/>
          </p:cNvSpPr>
          <p:nvPr>
            <p:ph type="body" idx="1"/>
          </p:nvPr>
        </p:nvSpPr>
        <p:spPr>
          <a:xfrm>
            <a:off x="323850" y="476250"/>
            <a:ext cx="8640763" cy="2376488"/>
          </a:xfrm>
        </p:spPr>
        <p:txBody>
          <a:bodyPr/>
          <a:lstStyle/>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是一个高频小信号放大器，已知晶体管的</a:t>
            </a:r>
            <a:r>
              <a:rPr lang="en-US" altLang="zh-CN" sz="2400">
                <a:solidFill>
                  <a:srgbClr val="000000"/>
                </a:solidFill>
                <a:latin typeface="华文中宋" panose="02010600040101010101" pitchFamily="2" charset="-122"/>
                <a:ea typeface="华文中宋" panose="02010600040101010101" pitchFamily="2" charset="-122"/>
              </a:rPr>
              <a:t>Y</a:t>
            </a:r>
            <a:r>
              <a:rPr lang="en-US" altLang="zh-CN" sz="2400" baseline="-30000">
                <a:solidFill>
                  <a:srgbClr val="000000"/>
                </a:solidFill>
                <a:latin typeface="华文中宋" panose="02010600040101010101" pitchFamily="2" charset="-122"/>
                <a:ea typeface="华文中宋" panose="02010600040101010101" pitchFamily="2" charset="-122"/>
              </a:rPr>
              <a:t>re</a:t>
            </a:r>
            <a:r>
              <a:rPr lang="en-US" altLang="zh-CN" sz="2400">
                <a:solidFill>
                  <a:srgbClr val="000000"/>
                </a:solidFill>
                <a:latin typeface="华文中宋" panose="02010600040101010101" pitchFamily="2" charset="-122"/>
                <a:ea typeface="华文中宋" panose="02010600040101010101" pitchFamily="2" charset="-122"/>
              </a:rPr>
              <a:t>=0</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Y</a:t>
            </a:r>
            <a:r>
              <a:rPr lang="en-US" altLang="zh-CN" sz="2400" baseline="-30000">
                <a:solidFill>
                  <a:srgbClr val="000000"/>
                </a:solidFill>
                <a:latin typeface="华文中宋" panose="02010600040101010101" pitchFamily="2" charset="-122"/>
                <a:ea typeface="华文中宋" panose="02010600040101010101" pitchFamily="2" charset="-122"/>
              </a:rPr>
              <a:t>oe</a:t>
            </a:r>
            <a:r>
              <a:rPr lang="en-US" altLang="zh-CN" sz="2400">
                <a:solidFill>
                  <a:srgbClr val="000000"/>
                </a:solidFill>
                <a:latin typeface="华文中宋" panose="02010600040101010101" pitchFamily="2" charset="-122"/>
                <a:ea typeface="华文中宋" panose="02010600040101010101" pitchFamily="2" charset="-122"/>
              </a:rPr>
              <a:t>=0</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Y</a:t>
            </a:r>
            <a:r>
              <a:rPr lang="en-US" altLang="zh-CN" sz="2400" baseline="-30000">
                <a:solidFill>
                  <a:srgbClr val="000000"/>
                </a:solidFill>
                <a:latin typeface="华文中宋" panose="02010600040101010101" pitchFamily="2" charset="-122"/>
                <a:ea typeface="华文中宋" panose="02010600040101010101" pitchFamily="2" charset="-122"/>
              </a:rPr>
              <a:t>fe</a:t>
            </a:r>
            <a:r>
              <a:rPr lang="en-US" altLang="zh-CN" sz="2400">
                <a:solidFill>
                  <a:srgbClr val="000000"/>
                </a:solidFill>
                <a:latin typeface="华文中宋" panose="02010600040101010101" pitchFamily="2" charset="-122"/>
                <a:ea typeface="华文中宋" panose="02010600040101010101" pitchFamily="2" charset="-122"/>
              </a:rPr>
              <a:t>=60  60</a:t>
            </a:r>
            <a:r>
              <a:rPr lang="en-US" altLang="zh-CN" sz="2400" baseline="30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mS,</a:t>
            </a:r>
            <a:r>
              <a:rPr lang="zh-CN" altLang="en-US" sz="2400">
                <a:solidFill>
                  <a:srgbClr val="000000"/>
                </a:solidFill>
                <a:latin typeface="华文中宋" panose="02010600040101010101" pitchFamily="2" charset="-122"/>
                <a:ea typeface="华文中宋" panose="02010600040101010101" pitchFamily="2" charset="-122"/>
              </a:rPr>
              <a:t>接入系数</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=0.8,P</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=0.5,R</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=2kΩ</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=200pF,f</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=100MH</a:t>
            </a:r>
            <a:r>
              <a:rPr lang="en-US" altLang="zh-CN" sz="2400" baseline="-30000">
                <a:solidFill>
                  <a:srgbClr val="000000"/>
                </a:solidFill>
                <a:latin typeface="华文中宋" panose="02010600040101010101" pitchFamily="2" charset="-122"/>
                <a:ea typeface="华文中宋" panose="02010600040101010101" pitchFamily="2" charset="-122"/>
              </a:rPr>
              <a:t>z</a:t>
            </a:r>
            <a:r>
              <a:rPr lang="en-US" altLang="zh-CN" sz="2400">
                <a:solidFill>
                  <a:srgbClr val="000000"/>
                </a:solidFill>
                <a:latin typeface="华文中宋" panose="02010600040101010101" pitchFamily="2" charset="-122"/>
                <a:ea typeface="华文中宋" panose="02010600040101010101" pitchFamily="2" charset="-122"/>
              </a:rPr>
              <a:t>,Q</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=80</a:t>
            </a:r>
            <a:r>
              <a:rPr lang="zh-CN" altLang="en-US" sz="2400">
                <a:solidFill>
                  <a:srgbClr val="000000"/>
                </a:solidFill>
                <a:latin typeface="华文中宋" panose="02010600040101010101" pitchFamily="2" charset="-122"/>
                <a:ea typeface="华文中宋" panose="02010600040101010101" pitchFamily="2" charset="-122"/>
              </a:rPr>
              <a:t>，求放大器的有载品质因数</a:t>
            </a:r>
            <a:r>
              <a:rPr lang="en-US" altLang="zh-CN" sz="2400">
                <a:solidFill>
                  <a:srgbClr val="000000"/>
                </a:solidFill>
                <a:latin typeface="华文中宋" panose="02010600040101010101" pitchFamily="2" charset="-122"/>
                <a:ea typeface="华文中宋" panose="02010600040101010101" pitchFamily="2" charset="-122"/>
              </a:rPr>
              <a:t>Q</a:t>
            </a:r>
            <a:r>
              <a:rPr lang="en-US" altLang="zh-CN" sz="2400" baseline="-30000">
                <a:solidFill>
                  <a:srgbClr val="000000"/>
                </a:solidFill>
                <a:latin typeface="华文中宋" panose="02010600040101010101" pitchFamily="2" charset="-122"/>
                <a:ea typeface="华文中宋" panose="02010600040101010101" pitchFamily="2" charset="-122"/>
              </a:rPr>
              <a:t>L</a:t>
            </a:r>
            <a:r>
              <a:rPr lang="zh-CN" altLang="en-US" sz="2400">
                <a:solidFill>
                  <a:srgbClr val="000000"/>
                </a:solidFill>
                <a:latin typeface="华文中宋" panose="02010600040101010101" pitchFamily="2" charset="-122"/>
                <a:ea typeface="华文中宋" panose="02010600040101010101" pitchFamily="2" charset="-122"/>
              </a:rPr>
              <a:t>，谐振时的电压增益</a:t>
            </a:r>
            <a:r>
              <a:rPr lang="en-US" altLang="zh-CN" sz="2400">
                <a:solidFill>
                  <a:srgbClr val="000000"/>
                </a:solidFill>
                <a:latin typeface="华文中宋" panose="02010600040101010101" pitchFamily="2" charset="-122"/>
                <a:ea typeface="华文中宋" panose="02010600040101010101" pitchFamily="2" charset="-122"/>
              </a:rPr>
              <a:t>A</a:t>
            </a:r>
            <a:r>
              <a:rPr lang="en-US" altLang="zh-CN" sz="2400" baseline="-30000">
                <a:solidFill>
                  <a:srgbClr val="000000"/>
                </a:solidFill>
                <a:latin typeface="华文中宋" panose="02010600040101010101" pitchFamily="2" charset="-122"/>
                <a:ea typeface="华文中宋" panose="02010600040101010101" pitchFamily="2" charset="-122"/>
              </a:rPr>
              <a:t>V0</a:t>
            </a:r>
            <a:r>
              <a:rPr lang="zh-CN" altLang="en-US" sz="2400">
                <a:solidFill>
                  <a:srgbClr val="000000"/>
                </a:solidFill>
                <a:latin typeface="华文中宋" panose="02010600040101010101" pitchFamily="2" charset="-122"/>
                <a:ea typeface="华文中宋" panose="02010600040101010101" pitchFamily="2" charset="-122"/>
              </a:rPr>
              <a:t>、电感</a:t>
            </a:r>
            <a:r>
              <a:rPr lang="en-US" altLang="zh-CN" sz="2400">
                <a:solidFill>
                  <a:srgbClr val="000000"/>
                </a:solidFill>
                <a:latin typeface="华文中宋" panose="02010600040101010101" pitchFamily="2" charset="-122"/>
                <a:ea typeface="华文中宋" panose="02010600040101010101" pitchFamily="2" charset="-122"/>
              </a:rPr>
              <a:t>L</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的值和频带宽度各是多少？</a:t>
            </a:r>
          </a:p>
        </p:txBody>
      </p:sp>
      <p:sp>
        <p:nvSpPr>
          <p:cNvPr id="25604" name="Line 4"/>
          <p:cNvSpPr>
            <a:spLocks noChangeShapeType="1"/>
          </p:cNvSpPr>
          <p:nvPr/>
        </p:nvSpPr>
        <p:spPr bwMode="auto">
          <a:xfrm flipH="1">
            <a:off x="1908175" y="908050"/>
            <a:ext cx="215900" cy="36036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06" name="Line 6"/>
          <p:cNvSpPr>
            <a:spLocks noChangeShapeType="1"/>
          </p:cNvSpPr>
          <p:nvPr/>
        </p:nvSpPr>
        <p:spPr bwMode="auto">
          <a:xfrm>
            <a:off x="1908175" y="1268413"/>
            <a:ext cx="6477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5607" name="Picture 7"/>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25259" t="2884" r="55655" b="69131"/>
          <a:stretch>
            <a:fillRect/>
          </a:stretch>
        </p:blipFill>
        <p:spPr bwMode="auto">
          <a:xfrm>
            <a:off x="2411413" y="2420938"/>
            <a:ext cx="4321175"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0F34A37-E987-4B95-A5FD-2B3B6CEB1083}" type="slidenum">
              <a:rPr lang="en-US" altLang="zh-CN"/>
              <a:pPr/>
              <a:t>24</a:t>
            </a:fld>
            <a:endParaRPr lang="en-US" altLang="zh-CN"/>
          </a:p>
        </p:txBody>
      </p:sp>
      <p:graphicFrame>
        <p:nvGraphicFramePr>
          <p:cNvPr id="30724" name="Object 4"/>
          <p:cNvGraphicFramePr>
            <a:graphicFrameLocks noChangeAspect="1"/>
          </p:cNvGraphicFramePr>
          <p:nvPr/>
        </p:nvGraphicFramePr>
        <p:xfrm>
          <a:off x="900113" y="5445125"/>
          <a:ext cx="4138612" cy="857250"/>
        </p:xfrm>
        <a:graphic>
          <a:graphicData uri="http://schemas.openxmlformats.org/presentationml/2006/ole">
            <mc:AlternateContent xmlns:mc="http://schemas.openxmlformats.org/markup-compatibility/2006">
              <mc:Choice xmlns:v="urn:schemas-microsoft-com:vml" Requires="v">
                <p:oleObj spid="_x0000_s30740" name="Equation" r:id="rId3" imgW="1714320" imgH="355320" progId="Equation.DSMT4">
                  <p:embed/>
                </p:oleObj>
              </mc:Choice>
              <mc:Fallback>
                <p:oleObj name="Equation" r:id="rId3" imgW="171432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445125"/>
                        <a:ext cx="413861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755650" y="981075"/>
          <a:ext cx="6867525" cy="4176713"/>
        </p:xfrm>
        <a:graphic>
          <a:graphicData uri="http://schemas.openxmlformats.org/presentationml/2006/ole">
            <mc:AlternateContent xmlns:mc="http://schemas.openxmlformats.org/markup-compatibility/2006">
              <mc:Choice xmlns:v="urn:schemas-microsoft-com:vml" Requires="v">
                <p:oleObj spid="_x0000_s30741" name="Equation" r:id="rId5" imgW="2882880" imgH="1752480" progId="Equation.DSMT4">
                  <p:embed/>
                </p:oleObj>
              </mc:Choice>
              <mc:Fallback>
                <p:oleObj name="Equation" r:id="rId5" imgW="2882880" imgH="1752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981075"/>
                        <a:ext cx="6867525" cy="417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6" name="Text Box 6"/>
          <p:cNvSpPr txBox="1">
            <a:spLocks noChangeArrowheads="1"/>
          </p:cNvSpPr>
          <p:nvPr/>
        </p:nvSpPr>
        <p:spPr bwMode="auto">
          <a:xfrm>
            <a:off x="323850" y="476250"/>
            <a:ext cx="165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解：</a:t>
            </a:r>
          </a:p>
        </p:txBody>
      </p:sp>
      <p:pic>
        <p:nvPicPr>
          <p:cNvPr id="30727" name="Picture 7" descr="0004">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819995B-F385-4868-BE99-363C16210FF0}" type="slidenum">
              <a:rPr lang="en-US" altLang="zh-CN"/>
              <a:pPr/>
              <a:t>25</a:t>
            </a:fld>
            <a:endParaRPr lang="en-US" altLang="zh-CN"/>
          </a:p>
        </p:txBody>
      </p:sp>
      <p:sp>
        <p:nvSpPr>
          <p:cNvPr id="26627" name="Rectangle 3"/>
          <p:cNvSpPr>
            <a:spLocks noGrp="1" noChangeArrowheads="1"/>
          </p:cNvSpPr>
          <p:nvPr>
            <p:ph type="body" idx="1"/>
          </p:nvPr>
        </p:nvSpPr>
        <p:spPr>
          <a:xfrm>
            <a:off x="0" y="476250"/>
            <a:ext cx="8893175" cy="2736850"/>
          </a:xfrm>
        </p:spPr>
        <p:txBody>
          <a:bodyPr/>
          <a:lstStyle/>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-3 </a:t>
            </a:r>
            <a:r>
              <a:rPr lang="zh-CN" altLang="en-US" sz="2400">
                <a:solidFill>
                  <a:srgbClr val="000000"/>
                </a:solidFill>
                <a:latin typeface="华文中宋" panose="02010600040101010101" pitchFamily="2" charset="-122"/>
                <a:ea typeface="华文中宋" panose="02010600040101010101" pitchFamily="2" charset="-122"/>
              </a:rPr>
              <a:t>是一中频放大器和检波电路，已知</a:t>
            </a:r>
            <a:r>
              <a:rPr lang="en-US" altLang="zh-CN" sz="2400">
                <a:solidFill>
                  <a:srgbClr val="000000"/>
                </a:solidFill>
                <a:latin typeface="华文中宋" panose="02010600040101010101" pitchFamily="2" charset="-122"/>
                <a:ea typeface="华文中宋" panose="02010600040101010101" pitchFamily="2" charset="-122"/>
              </a:rPr>
              <a:t>LC</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回路谐振频率为</a:t>
            </a:r>
            <a:r>
              <a:rPr lang="en-US" altLang="zh-CN" sz="2400">
                <a:solidFill>
                  <a:srgbClr val="000000"/>
                </a:solidFill>
                <a:latin typeface="华文中宋" panose="02010600040101010101" pitchFamily="2" charset="-122"/>
                <a:ea typeface="华文中宋" panose="02010600040101010101" pitchFamily="2" charset="-122"/>
              </a:rPr>
              <a:t>465KHz</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Q</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=20,</a:t>
            </a:r>
            <a:r>
              <a:rPr lang="zh-CN" altLang="en-US" sz="2400">
                <a:solidFill>
                  <a:srgbClr val="000000"/>
                </a:solidFill>
                <a:latin typeface="华文中宋" panose="02010600040101010101" pitchFamily="2" charset="-122"/>
                <a:ea typeface="华文中宋" panose="02010600040101010101" pitchFamily="2" charset="-122"/>
              </a:rPr>
              <a:t>晶体管的</a:t>
            </a:r>
            <a:r>
              <a:rPr lang="en-US" altLang="zh-CN" sz="2400">
                <a:solidFill>
                  <a:srgbClr val="000000"/>
                </a:solidFill>
                <a:latin typeface="华文中宋" panose="02010600040101010101" pitchFamily="2" charset="-122"/>
                <a:ea typeface="华文中宋" panose="02010600040101010101" pitchFamily="2" charset="-122"/>
              </a:rPr>
              <a:t>Y</a:t>
            </a:r>
            <a:r>
              <a:rPr lang="en-US" altLang="zh-CN" sz="2400" baseline="-30000">
                <a:solidFill>
                  <a:srgbClr val="000000"/>
                </a:solidFill>
                <a:latin typeface="华文中宋" panose="02010600040101010101" pitchFamily="2" charset="-122"/>
                <a:ea typeface="华文中宋" panose="02010600040101010101" pitchFamily="2" charset="-122"/>
              </a:rPr>
              <a:t>fe</a:t>
            </a:r>
            <a:r>
              <a:rPr lang="en-US" altLang="zh-CN" sz="2400">
                <a:solidFill>
                  <a:srgbClr val="000000"/>
                </a:solidFill>
                <a:latin typeface="华文中宋" panose="02010600040101010101" pitchFamily="2" charset="-122"/>
                <a:ea typeface="华文中宋" panose="02010600040101010101" pitchFamily="2" charset="-122"/>
              </a:rPr>
              <a:t>=40mS</a:t>
            </a:r>
            <a:r>
              <a:rPr lang="zh-CN" altLang="en-US" sz="2400">
                <a:solidFill>
                  <a:srgbClr val="000000"/>
                </a:solidFill>
                <a:latin typeface="华文中宋" panose="02010600040101010101" pitchFamily="2" charset="-122"/>
                <a:ea typeface="华文中宋" panose="02010600040101010101" pitchFamily="2" charset="-122"/>
              </a:rPr>
              <a:t>，忽略</a:t>
            </a:r>
            <a:r>
              <a:rPr lang="en-US" altLang="zh-CN" sz="2400">
                <a:solidFill>
                  <a:srgbClr val="000000"/>
                </a:solidFill>
                <a:latin typeface="华文中宋" panose="02010600040101010101" pitchFamily="2" charset="-122"/>
                <a:ea typeface="华文中宋" panose="02010600040101010101" pitchFamily="2" charset="-122"/>
              </a:rPr>
              <a:t>Y</a:t>
            </a:r>
            <a:r>
              <a:rPr lang="en-US" altLang="zh-CN" sz="2400" baseline="-30000">
                <a:solidFill>
                  <a:srgbClr val="000000"/>
                </a:solidFill>
                <a:latin typeface="华文中宋" panose="02010600040101010101" pitchFamily="2" charset="-122"/>
                <a:ea typeface="华文中宋" panose="02010600040101010101" pitchFamily="2" charset="-122"/>
              </a:rPr>
              <a:t>re</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Y</a:t>
            </a:r>
            <a:r>
              <a:rPr lang="en-US" altLang="zh-CN" sz="2400" baseline="-30000">
                <a:solidFill>
                  <a:srgbClr val="000000"/>
                </a:solidFill>
                <a:latin typeface="华文中宋" panose="02010600040101010101" pitchFamily="2" charset="-122"/>
                <a:ea typeface="华文中宋" panose="02010600040101010101" pitchFamily="2" charset="-122"/>
              </a:rPr>
              <a:t>oe</a:t>
            </a:r>
            <a:r>
              <a:rPr lang="zh-CN" altLang="en-US" sz="2400">
                <a:solidFill>
                  <a:srgbClr val="000000"/>
                </a:solidFill>
                <a:latin typeface="华文中宋" panose="02010600040101010101" pitchFamily="2" charset="-122"/>
                <a:ea typeface="华文中宋" panose="02010600040101010101" pitchFamily="2" charset="-122"/>
              </a:rPr>
              <a:t>的影响。接入系数</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=N</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/(N</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+N</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)=0.3,</a:t>
            </a:r>
          </a:p>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       P</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=N</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/(N</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+N</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)=0.6,</a:t>
            </a:r>
            <a:r>
              <a:rPr lang="zh-CN" altLang="en-US" sz="2400">
                <a:solidFill>
                  <a:srgbClr val="000000"/>
                </a:solidFill>
                <a:latin typeface="华文中宋" panose="02010600040101010101" pitchFamily="2" charset="-122"/>
                <a:ea typeface="华文中宋" panose="02010600040101010101" pitchFamily="2" charset="-122"/>
              </a:rPr>
              <a:t>二极管的</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d</a:t>
            </a:r>
            <a:r>
              <a:rPr lang="en-US" altLang="zh-CN" sz="2400">
                <a:solidFill>
                  <a:srgbClr val="000000"/>
                </a:solidFill>
                <a:latin typeface="华文中宋" panose="02010600040101010101" pitchFamily="2" charset="-122"/>
                <a:ea typeface="华文中宋" panose="02010600040101010101" pitchFamily="2" charset="-122"/>
              </a:rPr>
              <a:t>=100Ω</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25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=2000pF</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R=4.7kΩ,</a:t>
            </a:r>
            <a:r>
              <a:rPr lang="zh-CN" altLang="en-US" sz="2400">
                <a:solidFill>
                  <a:srgbClr val="000000"/>
                </a:solidFill>
                <a:latin typeface="华文中宋" panose="02010600040101010101" pitchFamily="2" charset="-122"/>
                <a:ea typeface="华文中宋" panose="02010600040101010101" pitchFamily="2" charset="-122"/>
              </a:rPr>
              <a:t>当输入信号为</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i</a:t>
            </a:r>
            <a:r>
              <a:rPr lang="en-US" altLang="zh-CN" sz="2400">
                <a:solidFill>
                  <a:srgbClr val="000000"/>
                </a:solidFill>
                <a:latin typeface="华文中宋" panose="02010600040101010101" pitchFamily="2" charset="-122"/>
                <a:ea typeface="华文中宋" panose="02010600040101010101" pitchFamily="2" charset="-122"/>
              </a:rPr>
              <a:t>(t)=100(1+0.4cos3140t)cos2π.465X10</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t (mV) </a:t>
            </a:r>
            <a:r>
              <a:rPr lang="zh-CN" altLang="en-US" sz="2400">
                <a:solidFill>
                  <a:srgbClr val="000000"/>
                </a:solidFill>
                <a:latin typeface="华文中宋" panose="02010600040101010101" pitchFamily="2" charset="-122"/>
                <a:ea typeface="华文中宋" panose="02010600040101010101" pitchFamily="2" charset="-122"/>
              </a:rPr>
              <a:t>时，求输出电压</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25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a:t>
            </a:r>
          </a:p>
        </p:txBody>
      </p:sp>
      <p:pic>
        <p:nvPicPr>
          <p:cNvPr id="26628" name="Picture 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43285" t="2884" r="30539" b="69131"/>
          <a:stretch>
            <a:fillRect/>
          </a:stretch>
        </p:blipFill>
        <p:spPr bwMode="auto">
          <a:xfrm>
            <a:off x="2987675" y="3051175"/>
            <a:ext cx="4752975"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9E63FDD-20F5-4A01-B844-5B5B21921EC5}" type="slidenum">
              <a:rPr lang="en-US" altLang="zh-CN"/>
              <a:pPr/>
              <a:t>26</a:t>
            </a:fld>
            <a:endParaRPr lang="en-US" altLang="zh-CN"/>
          </a:p>
        </p:txBody>
      </p:sp>
      <p:sp>
        <p:nvSpPr>
          <p:cNvPr id="28675" name="Rectangle 3"/>
          <p:cNvSpPr>
            <a:spLocks noGrp="1" noChangeArrowheads="1"/>
          </p:cNvSpPr>
          <p:nvPr>
            <p:ph type="body" idx="1"/>
          </p:nvPr>
        </p:nvSpPr>
        <p:spPr>
          <a:xfrm>
            <a:off x="323850" y="476250"/>
            <a:ext cx="8305800" cy="457200"/>
          </a:xfrm>
          <a:noFill/>
        </p:spPr>
        <p:txBody>
          <a:bodyPr>
            <a:spAutoFit/>
          </a:bodyPr>
          <a:lstStyle/>
          <a:p>
            <a:pPr>
              <a:buFontTx/>
              <a:buNone/>
            </a:pPr>
            <a:r>
              <a:rPr lang="zh-CN" altLang="en-US" sz="2400">
                <a:ea typeface="华文中宋" panose="02010600040101010101" pitchFamily="2" charset="-122"/>
              </a:rPr>
              <a:t>解：</a:t>
            </a:r>
          </a:p>
        </p:txBody>
      </p:sp>
      <p:graphicFrame>
        <p:nvGraphicFramePr>
          <p:cNvPr id="28676" name="Object 4"/>
          <p:cNvGraphicFramePr>
            <a:graphicFrameLocks noChangeAspect="1"/>
          </p:cNvGraphicFramePr>
          <p:nvPr/>
        </p:nvGraphicFramePr>
        <p:xfrm>
          <a:off x="971550" y="836613"/>
          <a:ext cx="7345363" cy="2052637"/>
        </p:xfrm>
        <a:graphic>
          <a:graphicData uri="http://schemas.openxmlformats.org/presentationml/2006/ole">
            <mc:AlternateContent xmlns:mc="http://schemas.openxmlformats.org/markup-compatibility/2006">
              <mc:Choice xmlns:v="urn:schemas-microsoft-com:vml" Requires="v">
                <p:oleObj spid="_x0000_s28691" name="Equation" r:id="rId3" imgW="2679480" imgH="749160" progId="Equation.DSMT4">
                  <p:embed/>
                </p:oleObj>
              </mc:Choice>
              <mc:Fallback>
                <p:oleObj name="Equation" r:id="rId3" imgW="2679480" imgH="749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836613"/>
                        <a:ext cx="7345363" cy="205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795338" y="3141663"/>
          <a:ext cx="7626350" cy="3222625"/>
        </p:xfrm>
        <a:graphic>
          <a:graphicData uri="http://schemas.openxmlformats.org/presentationml/2006/ole">
            <mc:AlternateContent xmlns:mc="http://schemas.openxmlformats.org/markup-compatibility/2006">
              <mc:Choice xmlns:v="urn:schemas-microsoft-com:vml" Requires="v">
                <p:oleObj spid="_x0000_s28692" name="Equation" r:id="rId5" imgW="3035160" imgH="1282680" progId="Equation.DSMT4">
                  <p:embed/>
                </p:oleObj>
              </mc:Choice>
              <mc:Fallback>
                <p:oleObj name="Equation" r:id="rId5" imgW="3035160" imgH="1282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3141663"/>
                        <a:ext cx="7626350"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678" name="Picture 6" descr="0004">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A98B8AB3-E4FF-46C4-AB42-0D70F1F2854E}" type="slidenum">
              <a:rPr lang="en-US" altLang="zh-CN"/>
              <a:pPr/>
              <a:t>27</a:t>
            </a:fld>
            <a:endParaRPr lang="en-US" altLang="zh-CN"/>
          </a:p>
        </p:txBody>
      </p:sp>
      <p:sp>
        <p:nvSpPr>
          <p:cNvPr id="29699" name="Rectangle 3"/>
          <p:cNvSpPr>
            <a:spLocks noGrp="1" noChangeArrowheads="1"/>
          </p:cNvSpPr>
          <p:nvPr>
            <p:ph type="body" idx="1"/>
          </p:nvPr>
        </p:nvSpPr>
        <p:spPr>
          <a:xfrm>
            <a:off x="323850" y="476250"/>
            <a:ext cx="8305800" cy="3097213"/>
          </a:xfrm>
        </p:spPr>
        <p:txBody>
          <a:bodyPr/>
          <a:lstStyle/>
          <a:p>
            <a:pPr>
              <a:lnSpc>
                <a:spcPct val="90000"/>
              </a:lnSpc>
              <a:buFontTx/>
              <a:buNone/>
            </a:pPr>
            <a:r>
              <a:rPr lang="en-US" altLang="zh-CN" sz="2400">
                <a:solidFill>
                  <a:srgbClr val="000000"/>
                </a:solidFill>
                <a:ea typeface="华文中宋" panose="02010600040101010101" pitchFamily="2" charset="-122"/>
                <a:cs typeface="Times New Roman" panose="02020603050405020304" pitchFamily="18" charset="0"/>
              </a:rPr>
              <a:t>4</a:t>
            </a:r>
            <a:r>
              <a:rPr lang="zh-CN" altLang="en-US" sz="2400">
                <a:solidFill>
                  <a:srgbClr val="000000"/>
                </a:solidFill>
                <a:ea typeface="华文中宋" panose="02010600040101010101" pitchFamily="2" charset="-122"/>
                <a:cs typeface="Times New Roman" panose="02020603050405020304" pitchFamily="18" charset="0"/>
              </a:rPr>
              <a:t>、图</a:t>
            </a:r>
            <a:r>
              <a:rPr lang="en-US" altLang="zh-CN" sz="2400">
                <a:solidFill>
                  <a:srgbClr val="000000"/>
                </a:solidFill>
                <a:ea typeface="华文中宋" panose="02010600040101010101" pitchFamily="2" charset="-122"/>
                <a:cs typeface="Times New Roman" panose="02020603050405020304" pitchFamily="18" charset="0"/>
              </a:rPr>
              <a:t>-4</a:t>
            </a:r>
            <a:r>
              <a:rPr lang="zh-CN" altLang="en-US" sz="2400">
                <a:solidFill>
                  <a:srgbClr val="000000"/>
                </a:solidFill>
                <a:ea typeface="华文中宋" panose="02010600040101010101" pitchFamily="2" charset="-122"/>
                <a:cs typeface="Times New Roman" panose="02020603050405020304" pitchFamily="18" charset="0"/>
              </a:rPr>
              <a:t>是</a:t>
            </a:r>
            <a:r>
              <a:rPr lang="zh-CN" altLang="en-US" sz="2400">
                <a:solidFill>
                  <a:srgbClr val="000000"/>
                </a:solidFill>
                <a:ea typeface="华文中宋" panose="02010600040101010101" pitchFamily="2" charset="-122"/>
                <a:cs typeface="宋体" panose="02010600030101010101" pitchFamily="2" charset="-122"/>
              </a:rPr>
              <a:t>一晶体管组成的单回路中频放大器，如图所示。已知人</a:t>
            </a:r>
            <a:r>
              <a:rPr lang="en-US" altLang="zh-CN" sz="2400" i="1">
                <a:solidFill>
                  <a:srgbClr val="000000"/>
                </a:solidFill>
                <a:ea typeface="华文中宋" panose="02010600040101010101" pitchFamily="2" charset="-122"/>
              </a:rPr>
              <a:t>f</a:t>
            </a:r>
            <a:r>
              <a:rPr lang="en-US" altLang="zh-CN" sz="2400" baseline="-30000">
                <a:solidFill>
                  <a:srgbClr val="000000"/>
                </a:solidFill>
                <a:ea typeface="华文中宋" panose="02010600040101010101" pitchFamily="2" charset="-122"/>
              </a:rPr>
              <a:t>o</a:t>
            </a:r>
            <a:r>
              <a:rPr lang="en-US" altLang="zh-CN" sz="2400">
                <a:solidFill>
                  <a:srgbClr val="000000"/>
                </a:solidFill>
                <a:ea typeface="华文中宋" panose="02010600040101010101" pitchFamily="2" charset="-122"/>
              </a:rPr>
              <a:t>=465kHz</a:t>
            </a:r>
            <a:r>
              <a:rPr lang="zh-CN" altLang="en-US" sz="2400">
                <a:solidFill>
                  <a:srgbClr val="000000"/>
                </a:solidFill>
                <a:ea typeface="华文中宋" panose="02010600040101010101" pitchFamily="2" charset="-122"/>
              </a:rPr>
              <a:t>，晶体管经中和后的参数为：</a:t>
            </a:r>
            <a:r>
              <a:rPr lang="en-US" altLang="zh-CN" sz="2400">
                <a:solidFill>
                  <a:srgbClr val="000000"/>
                </a:solidFill>
                <a:ea typeface="华文中宋" panose="02010600040101010101" pitchFamily="2" charset="-122"/>
              </a:rPr>
              <a:t>g</a:t>
            </a:r>
            <a:r>
              <a:rPr lang="en-US" altLang="zh-CN" sz="2400" baseline="-30000">
                <a:solidFill>
                  <a:srgbClr val="000000"/>
                </a:solidFill>
                <a:ea typeface="华文中宋" panose="02010600040101010101" pitchFamily="2" charset="-122"/>
              </a:rPr>
              <a:t>ie</a:t>
            </a:r>
            <a:r>
              <a:rPr lang="en-US" altLang="zh-CN" sz="2400">
                <a:solidFill>
                  <a:srgbClr val="000000"/>
                </a:solidFill>
                <a:ea typeface="华文中宋" panose="02010600040101010101" pitchFamily="2" charset="-122"/>
              </a:rPr>
              <a:t>=0.5mS,C</a:t>
            </a:r>
            <a:r>
              <a:rPr lang="en-US" altLang="zh-CN" sz="2400" baseline="-30000">
                <a:solidFill>
                  <a:srgbClr val="000000"/>
                </a:solidFill>
                <a:ea typeface="华文中宋" panose="02010600040101010101" pitchFamily="2" charset="-122"/>
              </a:rPr>
              <a:t>ie</a:t>
            </a:r>
            <a:r>
              <a:rPr lang="en-US" altLang="zh-CN" sz="2400">
                <a:solidFill>
                  <a:srgbClr val="000000"/>
                </a:solidFill>
                <a:ea typeface="华文中宋" panose="02010600040101010101" pitchFamily="2" charset="-122"/>
              </a:rPr>
              <a:t>=0</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g</a:t>
            </a:r>
            <a:r>
              <a:rPr lang="en-US" altLang="zh-CN" sz="2400" baseline="-30000">
                <a:solidFill>
                  <a:srgbClr val="000000"/>
                </a:solidFill>
                <a:ea typeface="华文中宋" panose="02010600040101010101" pitchFamily="2" charset="-122"/>
              </a:rPr>
              <a:t>oe</a:t>
            </a:r>
            <a:r>
              <a:rPr lang="en-US" altLang="zh-CN" sz="2400">
                <a:solidFill>
                  <a:srgbClr val="000000"/>
                </a:solidFill>
                <a:ea typeface="华文中宋" panose="02010600040101010101" pitchFamily="2" charset="-122"/>
              </a:rPr>
              <a:t>=60μS</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C</a:t>
            </a:r>
            <a:r>
              <a:rPr lang="en-US" altLang="zh-CN" sz="2400" baseline="-30000">
                <a:solidFill>
                  <a:srgbClr val="000000"/>
                </a:solidFill>
                <a:ea typeface="华文中宋" panose="02010600040101010101" pitchFamily="2" charset="-122"/>
              </a:rPr>
              <a:t>oe</a:t>
            </a:r>
            <a:r>
              <a:rPr lang="en-US" altLang="zh-CN" sz="2400">
                <a:solidFill>
                  <a:srgbClr val="000000"/>
                </a:solidFill>
                <a:ea typeface="华文中宋" panose="02010600040101010101" pitchFamily="2" charset="-122"/>
              </a:rPr>
              <a:t>=0pF</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Y</a:t>
            </a:r>
            <a:r>
              <a:rPr lang="en-US" altLang="zh-CN" sz="2400" baseline="-30000">
                <a:solidFill>
                  <a:srgbClr val="000000"/>
                </a:solidFill>
                <a:ea typeface="华文中宋" panose="02010600040101010101" pitchFamily="2" charset="-122"/>
              </a:rPr>
              <a:t>fe</a:t>
            </a:r>
            <a:r>
              <a:rPr lang="en-US" altLang="zh-CN" sz="2400">
                <a:solidFill>
                  <a:srgbClr val="000000"/>
                </a:solidFill>
                <a:ea typeface="华文中宋" panose="02010600040101010101" pitchFamily="2" charset="-122"/>
              </a:rPr>
              <a:t>=20mS,Y</a:t>
            </a:r>
            <a:r>
              <a:rPr lang="en-US" altLang="zh-CN" sz="2400" baseline="-30000">
                <a:solidFill>
                  <a:srgbClr val="000000"/>
                </a:solidFill>
                <a:ea typeface="华文中宋" panose="02010600040101010101" pitchFamily="2" charset="-122"/>
              </a:rPr>
              <a:t>re</a:t>
            </a:r>
            <a:r>
              <a:rPr lang="en-US" altLang="zh-CN" sz="2400">
                <a:solidFill>
                  <a:srgbClr val="000000"/>
                </a:solidFill>
                <a:ea typeface="华文中宋" panose="02010600040101010101" pitchFamily="2" charset="-122"/>
              </a:rPr>
              <a:t>=0</a:t>
            </a:r>
            <a:r>
              <a:rPr lang="zh-CN" altLang="en-US" sz="2400">
                <a:solidFill>
                  <a:srgbClr val="000000"/>
                </a:solidFill>
                <a:ea typeface="华文中宋" panose="02010600040101010101" pitchFamily="2" charset="-122"/>
              </a:rPr>
              <a:t>，回路等效电容</a:t>
            </a:r>
            <a:r>
              <a:rPr lang="en-US" altLang="zh-CN" sz="2400">
                <a:solidFill>
                  <a:srgbClr val="000000"/>
                </a:solidFill>
                <a:ea typeface="华文中宋" panose="02010600040101010101" pitchFamily="2" charset="-122"/>
              </a:rPr>
              <a:t>C=200pF</a:t>
            </a:r>
            <a:r>
              <a:rPr lang="zh-CN" altLang="en-US" sz="2400">
                <a:solidFill>
                  <a:srgbClr val="000000"/>
                </a:solidFill>
                <a:ea typeface="华文中宋" panose="02010600040101010101" pitchFamily="2" charset="-122"/>
              </a:rPr>
              <a:t>，中频变压器的接入系数</a:t>
            </a:r>
            <a:r>
              <a:rPr lang="en-US" altLang="zh-CN" sz="2400">
                <a:solidFill>
                  <a:srgbClr val="000000"/>
                </a:solidFill>
                <a:ea typeface="华文中宋" panose="02010600040101010101" pitchFamily="2" charset="-122"/>
              </a:rPr>
              <a:t>p</a:t>
            </a:r>
            <a:r>
              <a:rPr lang="en-US" altLang="zh-CN" sz="2400" baseline="-30000">
                <a:solidFill>
                  <a:srgbClr val="000000"/>
                </a:solidFill>
                <a:ea typeface="华文中宋" panose="02010600040101010101" pitchFamily="2" charset="-122"/>
              </a:rPr>
              <a:t>1</a:t>
            </a:r>
            <a:r>
              <a:rPr lang="en-US" altLang="zh-CN" sz="2400">
                <a:solidFill>
                  <a:srgbClr val="000000"/>
                </a:solidFill>
                <a:ea typeface="华文中宋" panose="02010600040101010101" pitchFamily="2" charset="-122"/>
              </a:rPr>
              <a:t>=N</a:t>
            </a:r>
            <a:r>
              <a:rPr lang="en-US" altLang="zh-CN" sz="2400" baseline="-30000">
                <a:solidFill>
                  <a:srgbClr val="000000"/>
                </a:solidFill>
                <a:ea typeface="华文中宋" panose="02010600040101010101" pitchFamily="2" charset="-122"/>
              </a:rPr>
              <a:t>1</a:t>
            </a:r>
            <a:r>
              <a:rPr lang="en-US" altLang="zh-CN" sz="2400">
                <a:solidFill>
                  <a:srgbClr val="000000"/>
                </a:solidFill>
                <a:ea typeface="华文中宋" panose="02010600040101010101" pitchFamily="2" charset="-122"/>
              </a:rPr>
              <a:t>/N=0.5</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p</a:t>
            </a:r>
            <a:r>
              <a:rPr lang="en-US" altLang="zh-CN" sz="2400" baseline="-30000">
                <a:solidFill>
                  <a:srgbClr val="000000"/>
                </a:solidFill>
                <a:ea typeface="华文中宋" panose="02010600040101010101" pitchFamily="2" charset="-122"/>
              </a:rPr>
              <a:t>2</a:t>
            </a:r>
            <a:r>
              <a:rPr lang="en-US" altLang="zh-CN" sz="2400">
                <a:solidFill>
                  <a:srgbClr val="000000"/>
                </a:solidFill>
                <a:ea typeface="华文中宋" panose="02010600040101010101" pitchFamily="2" charset="-122"/>
              </a:rPr>
              <a:t>=N</a:t>
            </a:r>
            <a:r>
              <a:rPr lang="en-US" altLang="zh-CN" sz="2400" baseline="-30000">
                <a:solidFill>
                  <a:srgbClr val="000000"/>
                </a:solidFill>
                <a:ea typeface="华文中宋" panose="02010600040101010101" pitchFamily="2" charset="-122"/>
              </a:rPr>
              <a:t>2</a:t>
            </a:r>
            <a:r>
              <a:rPr lang="en-US" altLang="zh-CN" sz="2400">
                <a:solidFill>
                  <a:srgbClr val="000000"/>
                </a:solidFill>
                <a:ea typeface="华文中宋" panose="02010600040101010101" pitchFamily="2" charset="-122"/>
              </a:rPr>
              <a:t>/N=0.2,</a:t>
            </a:r>
            <a:r>
              <a:rPr lang="zh-CN" altLang="en-US" sz="2400">
                <a:solidFill>
                  <a:srgbClr val="000000"/>
                </a:solidFill>
                <a:ea typeface="华文中宋" panose="02010600040101010101" pitchFamily="2" charset="-122"/>
              </a:rPr>
              <a:t>回路无载品质因数</a:t>
            </a:r>
            <a:r>
              <a:rPr lang="en-US" altLang="zh-CN" sz="2400">
                <a:solidFill>
                  <a:srgbClr val="000000"/>
                </a:solidFill>
                <a:ea typeface="华文中宋" panose="02010600040101010101" pitchFamily="2" charset="-122"/>
              </a:rPr>
              <a:t>Q</a:t>
            </a:r>
            <a:r>
              <a:rPr lang="en-US" altLang="zh-CN" sz="2400" baseline="-30000">
                <a:solidFill>
                  <a:srgbClr val="000000"/>
                </a:solidFill>
                <a:ea typeface="华文中宋" panose="02010600040101010101" pitchFamily="2" charset="-122"/>
              </a:rPr>
              <a:t>0</a:t>
            </a:r>
            <a:r>
              <a:rPr lang="en-US" altLang="zh-CN" sz="2400">
                <a:solidFill>
                  <a:srgbClr val="000000"/>
                </a:solidFill>
                <a:ea typeface="华文中宋" panose="02010600040101010101" pitchFamily="2" charset="-122"/>
              </a:rPr>
              <a:t>=100</a:t>
            </a:r>
            <a:r>
              <a:rPr lang="zh-CN" altLang="en-US" sz="2400">
                <a:solidFill>
                  <a:srgbClr val="000000"/>
                </a:solidFill>
                <a:ea typeface="华文中宋" panose="02010600040101010101" pitchFamily="2" charset="-122"/>
              </a:rPr>
              <a:t>，设下级也为同一晶体管，参数相同。试计算：   （</a:t>
            </a:r>
            <a:r>
              <a:rPr lang="en-US" altLang="zh-CN" sz="2400">
                <a:solidFill>
                  <a:srgbClr val="000000"/>
                </a:solidFill>
                <a:ea typeface="华文中宋" panose="02010600040101010101" pitchFamily="2" charset="-122"/>
              </a:rPr>
              <a:t>1</a:t>
            </a:r>
            <a:r>
              <a:rPr lang="zh-CN" altLang="en-US" sz="2400">
                <a:solidFill>
                  <a:srgbClr val="000000"/>
                </a:solidFill>
                <a:ea typeface="华文中宋" panose="02010600040101010101" pitchFamily="2" charset="-122"/>
              </a:rPr>
              <a:t>）电感</a:t>
            </a:r>
            <a:r>
              <a:rPr lang="en-US" altLang="zh-CN" sz="2400">
                <a:solidFill>
                  <a:srgbClr val="000000"/>
                </a:solidFill>
                <a:ea typeface="华文中宋" panose="02010600040101010101" pitchFamily="2" charset="-122"/>
              </a:rPr>
              <a:t>L</a:t>
            </a:r>
            <a:r>
              <a:rPr lang="zh-CN" altLang="en-US" sz="2400">
                <a:solidFill>
                  <a:srgbClr val="000000"/>
                </a:solidFill>
                <a:ea typeface="华文中宋" panose="02010600040101010101" pitchFamily="2" charset="-122"/>
              </a:rPr>
              <a:t>的值，（</a:t>
            </a:r>
            <a:r>
              <a:rPr lang="en-US" altLang="zh-CN" sz="2400">
                <a:solidFill>
                  <a:srgbClr val="000000"/>
                </a:solidFill>
                <a:ea typeface="华文中宋" panose="02010600040101010101" pitchFamily="2" charset="-122"/>
              </a:rPr>
              <a:t>2</a:t>
            </a:r>
            <a:r>
              <a:rPr lang="zh-CN" altLang="en-US" sz="2400">
                <a:solidFill>
                  <a:srgbClr val="000000"/>
                </a:solidFill>
                <a:ea typeface="华文中宋" panose="02010600040101010101" pitchFamily="2" charset="-122"/>
              </a:rPr>
              <a:t>）回路两端总电导</a:t>
            </a:r>
            <a:r>
              <a:rPr lang="en-US" altLang="zh-CN" sz="2400">
                <a:solidFill>
                  <a:srgbClr val="000000"/>
                </a:solidFill>
                <a:ea typeface="华文中宋" panose="02010600040101010101" pitchFamily="2" charset="-122"/>
              </a:rPr>
              <a:t>g</a:t>
            </a:r>
            <a:r>
              <a:rPr lang="en-US" altLang="zh-CN" sz="2400" baseline="-30000">
                <a:solidFill>
                  <a:srgbClr val="000000"/>
                </a:solidFill>
                <a:ea typeface="华文中宋" panose="02010600040101010101" pitchFamily="2" charset="-122"/>
              </a:rPr>
              <a:t>Σ</a:t>
            </a:r>
            <a:r>
              <a:rPr lang="en-US" altLang="zh-CN" sz="2400">
                <a:solidFill>
                  <a:srgbClr val="000000"/>
                </a:solidFill>
                <a:ea typeface="华文中宋" panose="02010600040101010101" pitchFamily="2" charset="-122"/>
              </a:rPr>
              <a:t>,(3)</a:t>
            </a:r>
            <a:r>
              <a:rPr lang="zh-CN" altLang="en-US" sz="2400">
                <a:solidFill>
                  <a:srgbClr val="000000"/>
                </a:solidFill>
                <a:ea typeface="华文中宋" panose="02010600040101010101" pitchFamily="2" charset="-122"/>
              </a:rPr>
              <a:t>回路有载品质因数 </a:t>
            </a:r>
            <a:r>
              <a:rPr lang="en-US" altLang="zh-CN" sz="2400">
                <a:solidFill>
                  <a:srgbClr val="000000"/>
                </a:solidFill>
                <a:ea typeface="华文中宋" panose="02010600040101010101" pitchFamily="2" charset="-122"/>
              </a:rPr>
              <a:t>Q</a:t>
            </a:r>
            <a:r>
              <a:rPr lang="en-US" altLang="zh-CN" sz="2400" baseline="-30000">
                <a:solidFill>
                  <a:srgbClr val="000000"/>
                </a:solidFill>
                <a:ea typeface="华文中宋" panose="02010600040101010101" pitchFamily="2" charset="-122"/>
              </a:rPr>
              <a:t>L</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4</a:t>
            </a:r>
            <a:r>
              <a:rPr lang="zh-CN" altLang="en-US" sz="2400">
                <a:solidFill>
                  <a:srgbClr val="000000"/>
                </a:solidFill>
                <a:ea typeface="华文中宋" panose="02010600040101010101" pitchFamily="2" charset="-122"/>
              </a:rPr>
              <a:t>） </a:t>
            </a:r>
            <a:r>
              <a:rPr lang="en-US" altLang="zh-CN" sz="2400">
                <a:solidFill>
                  <a:srgbClr val="000000"/>
                </a:solidFill>
                <a:ea typeface="华文中宋" panose="02010600040101010101" pitchFamily="2" charset="-122"/>
              </a:rPr>
              <a:t>3 dB</a:t>
            </a:r>
            <a:r>
              <a:rPr lang="zh-CN" altLang="en-US" sz="2400">
                <a:solidFill>
                  <a:srgbClr val="000000"/>
                </a:solidFill>
                <a:ea typeface="华文中宋" panose="02010600040101010101" pitchFamily="2" charset="-122"/>
              </a:rPr>
              <a:t>带宽 </a:t>
            </a:r>
            <a:r>
              <a:rPr lang="en-US" altLang="zh-CN" sz="2400">
                <a:solidFill>
                  <a:srgbClr val="000000"/>
                </a:solidFill>
                <a:ea typeface="华文中宋" panose="02010600040101010101" pitchFamily="2" charset="-122"/>
              </a:rPr>
              <a:t>B</a:t>
            </a:r>
            <a:r>
              <a:rPr lang="en-US" altLang="zh-CN" sz="2400" baseline="-30000">
                <a:solidFill>
                  <a:srgbClr val="000000"/>
                </a:solidFill>
                <a:ea typeface="华文中宋" panose="02010600040101010101" pitchFamily="2" charset="-122"/>
              </a:rPr>
              <a:t>0.7</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5</a:t>
            </a:r>
            <a:r>
              <a:rPr lang="zh-CN" altLang="en-US" sz="2400">
                <a:solidFill>
                  <a:srgbClr val="000000"/>
                </a:solidFill>
                <a:ea typeface="华文中宋" panose="02010600040101010101" pitchFamily="2" charset="-122"/>
              </a:rPr>
              <a:t>）谐振时放大器的电压增益</a:t>
            </a:r>
            <a:r>
              <a:rPr lang="en-US" altLang="zh-CN" sz="2400">
                <a:solidFill>
                  <a:srgbClr val="000000"/>
                </a:solidFill>
                <a:ea typeface="华文中宋" panose="02010600040101010101" pitchFamily="2" charset="-122"/>
              </a:rPr>
              <a:t>u</a:t>
            </a:r>
            <a:r>
              <a:rPr lang="en-US" altLang="zh-CN" sz="2400" baseline="-30000">
                <a:solidFill>
                  <a:srgbClr val="000000"/>
                </a:solidFill>
                <a:ea typeface="华文中宋" panose="02010600040101010101" pitchFamily="2" charset="-122"/>
              </a:rPr>
              <a:t>o</a:t>
            </a:r>
            <a:r>
              <a:rPr lang="en-US" altLang="zh-CN" sz="2400">
                <a:solidFill>
                  <a:srgbClr val="000000"/>
                </a:solidFill>
                <a:ea typeface="华文中宋" panose="02010600040101010101" pitchFamily="2" charset="-122"/>
              </a:rPr>
              <a:t>/u</a:t>
            </a:r>
            <a:r>
              <a:rPr lang="en-US" altLang="zh-CN" sz="2400" baseline="-30000">
                <a:solidFill>
                  <a:srgbClr val="000000"/>
                </a:solidFill>
                <a:ea typeface="华文中宋" panose="02010600040101010101" pitchFamily="2" charset="-122"/>
              </a:rPr>
              <a:t>i</a:t>
            </a:r>
            <a:r>
              <a:rPr lang="en-US" altLang="zh-CN" sz="2400">
                <a:solidFill>
                  <a:srgbClr val="000000"/>
                </a:solidFill>
                <a:ea typeface="华文中宋" panose="02010600040101010101" pitchFamily="2" charset="-122"/>
              </a:rPr>
              <a:t> </a:t>
            </a:r>
            <a:r>
              <a:rPr lang="zh-CN" altLang="en-US" sz="2400">
                <a:solidFill>
                  <a:srgbClr val="000000"/>
                </a:solidFill>
                <a:ea typeface="华文中宋" panose="02010600040101010101" pitchFamily="2" charset="-122"/>
              </a:rPr>
              <a:t>。</a:t>
            </a:r>
            <a:endParaRPr lang="zh-CN" altLang="en-US" sz="2400">
              <a:ea typeface="华文中宋" panose="02010600040101010101" pitchFamily="2" charset="-122"/>
            </a:endParaRPr>
          </a:p>
        </p:txBody>
      </p:sp>
      <p:grpSp>
        <p:nvGrpSpPr>
          <p:cNvPr id="29700" name="Group 4"/>
          <p:cNvGrpSpPr>
            <a:grpSpLocks/>
          </p:cNvGrpSpPr>
          <p:nvPr/>
        </p:nvGrpSpPr>
        <p:grpSpPr bwMode="auto">
          <a:xfrm>
            <a:off x="2627313" y="3573463"/>
            <a:ext cx="3889375" cy="2519362"/>
            <a:chOff x="12421" y="7653"/>
            <a:chExt cx="2775" cy="1788"/>
          </a:xfrm>
        </p:grpSpPr>
        <p:pic>
          <p:nvPicPr>
            <p:cNvPr id="29701" name="Picture 5" descr="3-1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21" y="7653"/>
              <a:ext cx="2775" cy="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702" name="Object 6"/>
            <p:cNvGraphicFramePr>
              <a:graphicFrameLocks noChangeAspect="1"/>
            </p:cNvGraphicFramePr>
            <p:nvPr/>
          </p:nvGraphicFramePr>
          <p:xfrm>
            <a:off x="14611" y="8377"/>
            <a:ext cx="315" cy="526"/>
          </p:xfrm>
          <a:graphic>
            <a:graphicData uri="http://schemas.openxmlformats.org/presentationml/2006/ole">
              <mc:AlternateContent xmlns:mc="http://schemas.openxmlformats.org/markup-compatibility/2006">
                <mc:Choice xmlns:v="urn:schemas-microsoft-com:vml" Requires="v">
                  <p:oleObj spid="_x0000_s29717" name="Equation" r:id="rId4" imgW="139680" imgH="457200" progId="Equation.DSMT4">
                    <p:embed/>
                  </p:oleObj>
                </mc:Choice>
                <mc:Fallback>
                  <p:oleObj name="Equation" r:id="rId4" imgW="13968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1" y="8377"/>
                          <a:ext cx="315"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7"/>
            <p:cNvGraphicFramePr>
              <a:graphicFrameLocks noChangeAspect="1"/>
            </p:cNvGraphicFramePr>
            <p:nvPr/>
          </p:nvGraphicFramePr>
          <p:xfrm>
            <a:off x="12511" y="8245"/>
            <a:ext cx="315" cy="526"/>
          </p:xfrm>
          <a:graphic>
            <a:graphicData uri="http://schemas.openxmlformats.org/presentationml/2006/ole">
              <mc:AlternateContent xmlns:mc="http://schemas.openxmlformats.org/markup-compatibility/2006">
                <mc:Choice xmlns:v="urn:schemas-microsoft-com:vml" Requires="v">
                  <p:oleObj spid="_x0000_s29718" name="Equation" r:id="rId6" imgW="139680" imgH="457200" progId="Equation.DSMT4">
                    <p:embed/>
                  </p:oleObj>
                </mc:Choice>
                <mc:Fallback>
                  <p:oleObj name="Equation" r:id="rId6" imgW="139680" imgH="457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11" y="8245"/>
                          <a:ext cx="315"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04" name="Rectangle 8"/>
          <p:cNvSpPr>
            <a:spLocks noChangeArrowheads="1"/>
          </p:cNvSpPr>
          <p:nvPr/>
        </p:nvSpPr>
        <p:spPr bwMode="auto">
          <a:xfrm>
            <a:off x="4140200" y="6308725"/>
            <a:ext cx="60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rPr>
              <a:t>图</a:t>
            </a:r>
            <a:r>
              <a:rPr lang="en-US" altLang="zh-CN" sz="1800">
                <a:solidFill>
                  <a:srgbClr val="000000"/>
                </a:solidFill>
              </a:rPr>
              <a:t>-4</a:t>
            </a:r>
          </a:p>
        </p:txBody>
      </p:sp>
    </p:spTree>
  </p:cSld>
  <p:clrMapOvr>
    <a:masterClrMapping/>
  </p:clrMapOvr>
  <p:transition spd="slow">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5329A06-DC4C-44DD-8D52-9289E61C639C}" type="slidenum">
              <a:rPr lang="en-US" altLang="zh-CN"/>
              <a:pPr/>
              <a:t>28</a:t>
            </a:fld>
            <a:endParaRPr lang="en-US" altLang="zh-CN"/>
          </a:p>
        </p:txBody>
      </p:sp>
      <p:graphicFrame>
        <p:nvGraphicFramePr>
          <p:cNvPr id="33796" name="Object 4"/>
          <p:cNvGraphicFramePr>
            <a:graphicFrameLocks noChangeAspect="1"/>
          </p:cNvGraphicFramePr>
          <p:nvPr/>
        </p:nvGraphicFramePr>
        <p:xfrm>
          <a:off x="468313" y="549275"/>
          <a:ext cx="4608512" cy="1928813"/>
        </p:xfrm>
        <a:graphic>
          <a:graphicData uri="http://schemas.openxmlformats.org/presentationml/2006/ole">
            <mc:AlternateContent xmlns:mc="http://schemas.openxmlformats.org/markup-compatibility/2006">
              <mc:Choice xmlns:v="urn:schemas-microsoft-com:vml" Requires="v">
                <p:oleObj spid="_x0000_s33811" name="Equation" r:id="rId3" imgW="2197080" imgH="914400" progId="Equation.DSMT4">
                  <p:embed/>
                </p:oleObj>
              </mc:Choice>
              <mc:Fallback>
                <p:oleObj name="Equation" r:id="rId3" imgW="219708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49275"/>
                        <a:ext cx="4608512"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5"/>
          <p:cNvGraphicFramePr>
            <a:graphicFrameLocks noChangeAspect="1"/>
          </p:cNvGraphicFramePr>
          <p:nvPr/>
        </p:nvGraphicFramePr>
        <p:xfrm>
          <a:off x="468313" y="2636838"/>
          <a:ext cx="8351837" cy="4041775"/>
        </p:xfrm>
        <a:graphic>
          <a:graphicData uri="http://schemas.openxmlformats.org/presentationml/2006/ole">
            <mc:AlternateContent xmlns:mc="http://schemas.openxmlformats.org/markup-compatibility/2006">
              <mc:Choice xmlns:v="urn:schemas-microsoft-com:vml" Requires="v">
                <p:oleObj spid="_x0000_s33812" name="Equation" r:id="rId5" imgW="4012920" imgH="1930320" progId="Equation.DSMT4">
                  <p:embed/>
                </p:oleObj>
              </mc:Choice>
              <mc:Fallback>
                <p:oleObj name="Equation" r:id="rId5" imgW="4012920" imgH="19303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636838"/>
                        <a:ext cx="8351837"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3798" name="Picture 6" descr="0004">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F1C13B2-8666-482A-8AD4-BA4E89665F91}" type="slidenum">
              <a:rPr lang="en-US" altLang="zh-CN"/>
              <a:pPr/>
              <a:t>29</a:t>
            </a:fld>
            <a:endParaRPr lang="en-US" altLang="zh-CN"/>
          </a:p>
        </p:txBody>
      </p:sp>
      <p:sp>
        <p:nvSpPr>
          <p:cNvPr id="31747" name="Rectangle 3"/>
          <p:cNvSpPr>
            <a:spLocks noGrp="1" noChangeArrowheads="1"/>
          </p:cNvSpPr>
          <p:nvPr>
            <p:ph type="body" idx="1"/>
          </p:nvPr>
        </p:nvSpPr>
        <p:spPr>
          <a:xfrm>
            <a:off x="395288" y="549275"/>
            <a:ext cx="8305800" cy="1990725"/>
          </a:xfrm>
          <a:noFill/>
        </p:spPr>
        <p:txBody>
          <a:bodyPr>
            <a:spAutoFit/>
          </a:bodyPr>
          <a:lstStyle/>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5</a:t>
            </a:r>
            <a:r>
              <a:rPr lang="zh-CN" altLang="en-US" sz="2400">
                <a:solidFill>
                  <a:srgbClr val="000000"/>
                </a:solidFill>
                <a:latin typeface="华文中宋" panose="02010600040101010101" pitchFamily="2" charset="-122"/>
                <a:ea typeface="华文中宋" panose="02010600040101010101" pitchFamily="2" charset="-122"/>
              </a:rPr>
              <a:t>、高频放大器由三级相同的处于临界耦合的双调谐放大器组成，如果每级放大器的增益为</a:t>
            </a:r>
            <a:r>
              <a:rPr lang="en-US" altLang="zh-CN" sz="2400">
                <a:solidFill>
                  <a:srgbClr val="000000"/>
                </a:solidFill>
                <a:latin typeface="华文中宋" panose="02010600040101010101" pitchFamily="2" charset="-122"/>
                <a:ea typeface="华文中宋" panose="02010600040101010101" pitchFamily="2" charset="-122"/>
              </a:rPr>
              <a:t>12dB</a:t>
            </a:r>
            <a:r>
              <a:rPr lang="zh-CN" altLang="en-US" sz="2400">
                <a:solidFill>
                  <a:srgbClr val="000000"/>
                </a:solidFill>
                <a:latin typeface="华文中宋" panose="02010600040101010101" pitchFamily="2" charset="-122"/>
                <a:ea typeface="华文中宋" panose="02010600040101010101" pitchFamily="2" charset="-122"/>
              </a:rPr>
              <a:t>，每级带宽为</a:t>
            </a:r>
            <a:r>
              <a:rPr lang="en-US" altLang="zh-CN" sz="2400">
                <a:solidFill>
                  <a:srgbClr val="000000"/>
                </a:solidFill>
                <a:latin typeface="华文中宋" panose="02010600040101010101" pitchFamily="2" charset="-122"/>
                <a:ea typeface="华文中宋" panose="02010600040101010101" pitchFamily="2" charset="-122"/>
              </a:rPr>
              <a:t>912kHz</a:t>
            </a:r>
            <a:r>
              <a:rPr lang="zh-CN" altLang="en-US" sz="2400">
                <a:solidFill>
                  <a:srgbClr val="000000"/>
                </a:solidFill>
                <a:latin typeface="华文中宋" panose="02010600040101010101" pitchFamily="2" charset="-122"/>
                <a:ea typeface="华文中宋" panose="02010600040101010101" pitchFamily="2" charset="-122"/>
              </a:rPr>
              <a:t>，则总的增益，总带宽，总的矩形系数各为多少？。</a:t>
            </a:r>
          </a:p>
          <a:p>
            <a:pPr marL="609600" indent="-609600">
              <a:buFontTx/>
              <a:buNone/>
            </a:pPr>
            <a:r>
              <a:rPr lang="zh-CN" altLang="en-US" sz="2400">
                <a:solidFill>
                  <a:srgbClr val="000000"/>
                </a:solidFill>
                <a:latin typeface="华文中宋" panose="02010600040101010101" pitchFamily="2" charset="-122"/>
                <a:ea typeface="华文中宋" panose="02010600040101010101" pitchFamily="2" charset="-122"/>
              </a:rPr>
              <a:t>解：</a:t>
            </a:r>
          </a:p>
        </p:txBody>
      </p:sp>
      <p:graphicFrame>
        <p:nvGraphicFramePr>
          <p:cNvPr id="31748" name="Object 4"/>
          <p:cNvGraphicFramePr>
            <a:graphicFrameLocks noChangeAspect="1"/>
          </p:cNvGraphicFramePr>
          <p:nvPr/>
        </p:nvGraphicFramePr>
        <p:xfrm>
          <a:off x="1042988" y="2112963"/>
          <a:ext cx="7343775" cy="2638425"/>
        </p:xfrm>
        <a:graphic>
          <a:graphicData uri="http://schemas.openxmlformats.org/presentationml/2006/ole">
            <mc:AlternateContent xmlns:mc="http://schemas.openxmlformats.org/markup-compatibility/2006">
              <mc:Choice xmlns:v="urn:schemas-microsoft-com:vml" Requires="v">
                <p:oleObj spid="_x0000_s31756" name="Equation" r:id="rId3" imgW="2438280" imgH="876240" progId="Equation.DSMT4">
                  <p:embed/>
                </p:oleObj>
              </mc:Choice>
              <mc:Fallback>
                <p:oleObj name="Equation" r:id="rId3" imgW="2438280" imgH="8762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112963"/>
                        <a:ext cx="7343775" cy="263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49"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6FCF561-6B1D-455F-B73F-D92A1EA9C8D7}" type="slidenum">
              <a:rPr lang="en-US" altLang="zh-CN"/>
              <a:pPr/>
              <a:t>3</a:t>
            </a:fld>
            <a:endParaRPr lang="en-US" altLang="zh-CN"/>
          </a:p>
        </p:txBody>
      </p:sp>
      <p:sp>
        <p:nvSpPr>
          <p:cNvPr id="99331" name="Rectangle 3"/>
          <p:cNvSpPr>
            <a:spLocks noGrp="1" noChangeArrowheads="1"/>
          </p:cNvSpPr>
          <p:nvPr>
            <p:ph type="body" idx="1"/>
          </p:nvPr>
        </p:nvSpPr>
        <p:spPr>
          <a:xfrm>
            <a:off x="323850" y="549275"/>
            <a:ext cx="8305800" cy="5826125"/>
          </a:xfrm>
          <a:noFill/>
        </p:spPr>
        <p:txBody>
          <a:bodyPr>
            <a:spAutoFit/>
          </a:bodyPr>
          <a:lstStyle/>
          <a:p>
            <a:pPr marL="788988" lvl="1" indent="-331788" eaLnBrk="0" hangingPunct="0">
              <a:lnSpc>
                <a:spcPct val="115000"/>
              </a:lnSpc>
              <a:spcBef>
                <a:spcPct val="0"/>
              </a:spcBef>
              <a:buFontTx/>
              <a:buNone/>
            </a:pPr>
            <a:r>
              <a:rPr lang="en-US" altLang="zh-CN" sz="2400">
                <a:latin typeface="华文中宋" panose="02010600040101010101" pitchFamily="2" charset="-122"/>
                <a:ea typeface="华文中宋" panose="02010600040101010101" pitchFamily="2" charset="-122"/>
              </a:rPr>
              <a:t>9.</a:t>
            </a:r>
            <a:r>
              <a:rPr lang="zh-CN" altLang="en-US" sz="2400">
                <a:latin typeface="华文中宋" panose="02010600040101010101" pitchFamily="2" charset="-122"/>
                <a:ea typeface="华文中宋" panose="02010600040101010101" pitchFamily="2" charset="-122"/>
              </a:rPr>
              <a:t>请画出晶体管高频小信号的高频 </a:t>
            </a:r>
            <a:r>
              <a:rPr lang="en-US" altLang="zh-CN" sz="2400">
                <a:latin typeface="华文中宋" panose="02010600040101010101" pitchFamily="2" charset="-122"/>
                <a:ea typeface="华文中宋" panose="02010600040101010101" pitchFamily="2" charset="-122"/>
              </a:rPr>
              <a:t>h-π</a:t>
            </a:r>
            <a:r>
              <a:rPr lang="zh-CN" altLang="en-US" sz="2400">
                <a:latin typeface="华文中宋" panose="02010600040101010101" pitchFamily="2" charset="-122"/>
                <a:ea typeface="华文中宋" panose="02010600040101010101" pitchFamily="2" charset="-122"/>
              </a:rPr>
              <a:t>和</a:t>
            </a:r>
            <a:r>
              <a:rPr lang="en-US" altLang="zh-CN" sz="2400">
                <a:latin typeface="华文中宋" panose="02010600040101010101" pitchFamily="2" charset="-122"/>
                <a:ea typeface="华文中宋" panose="02010600040101010101" pitchFamily="2" charset="-122"/>
              </a:rPr>
              <a:t>Y</a:t>
            </a:r>
            <a:r>
              <a:rPr lang="zh-CN" altLang="en-US" sz="2400">
                <a:latin typeface="华文中宋" panose="02010600040101010101" pitchFamily="2" charset="-122"/>
                <a:ea typeface="华文中宋" panose="02010600040101010101" pitchFamily="2" charset="-122"/>
              </a:rPr>
              <a:t>参数等效电路，并说明结电容和结电阻对性能有何影响？</a:t>
            </a:r>
            <a:endParaRPr lang="zh-CN" altLang="en-US" sz="2400">
              <a:solidFill>
                <a:srgbClr val="000000"/>
              </a:solidFill>
              <a:latin typeface="华文中宋" panose="02010600040101010101" pitchFamily="2" charset="-122"/>
              <a:ea typeface="华文中宋" panose="02010600040101010101" pitchFamily="2" charset="-122"/>
            </a:endParaRP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10.</a:t>
            </a:r>
            <a:r>
              <a:rPr lang="zh-CN" altLang="en-US" sz="2400">
                <a:solidFill>
                  <a:srgbClr val="000000"/>
                </a:solidFill>
                <a:latin typeface="华文中宋" panose="02010600040101010101" pitchFamily="2" charset="-122"/>
                <a:ea typeface="华文中宋" panose="02010600040101010101" pitchFamily="2" charset="-122"/>
              </a:rPr>
              <a:t>噪音系数是如何定义的？</a:t>
            </a: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11.</a:t>
            </a:r>
            <a:r>
              <a:rPr lang="zh-CN" altLang="en-US" sz="2400">
                <a:solidFill>
                  <a:srgbClr val="000000"/>
                </a:solidFill>
                <a:latin typeface="华文中宋" panose="02010600040101010101" pitchFamily="2" charset="-122"/>
                <a:ea typeface="华文中宋" panose="02010600040101010101" pitchFamily="2" charset="-122"/>
              </a:rPr>
              <a:t>何谓白噪音和有色噪音？白噪音的功率谱密度有什么特点？</a:t>
            </a: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12.</a:t>
            </a:r>
            <a:r>
              <a:rPr lang="zh-CN" altLang="en-US" sz="2400">
                <a:solidFill>
                  <a:srgbClr val="000000"/>
                </a:solidFill>
                <a:latin typeface="华文中宋" panose="02010600040101010101" pitchFamily="2" charset="-122"/>
                <a:ea typeface="华文中宋" panose="02010600040101010101" pitchFamily="2" charset="-122"/>
              </a:rPr>
              <a:t>一个晶体管的主要噪音源是什么？</a:t>
            </a: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13.</a:t>
            </a:r>
            <a:r>
              <a:rPr lang="zh-CN" altLang="en-US" sz="2400">
                <a:solidFill>
                  <a:srgbClr val="000000"/>
                </a:solidFill>
                <a:latin typeface="华文中宋" panose="02010600040101010101" pitchFamily="2" charset="-122"/>
                <a:ea typeface="华文中宋" panose="02010600040101010101" pitchFamily="2" charset="-122"/>
              </a:rPr>
              <a:t>写出电阻热噪音和散粒噪音的功率谱密度和方均值。</a:t>
            </a: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14.</a:t>
            </a:r>
            <a:r>
              <a:rPr lang="zh-CN" altLang="en-US" sz="2400">
                <a:solidFill>
                  <a:srgbClr val="000000"/>
                </a:solidFill>
                <a:latin typeface="华文中宋" panose="02010600040101010101" pitchFamily="2" charset="-122"/>
                <a:ea typeface="华文中宋" panose="02010600040101010101" pitchFamily="2" charset="-122"/>
              </a:rPr>
              <a:t>什么是噪音的等效带宽和等效温度？如何计算一个四端网路的输出端的噪音电压和噪音系数？</a:t>
            </a: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15.</a:t>
            </a:r>
            <a:r>
              <a:rPr lang="zh-CN" altLang="en-US" sz="2400">
                <a:solidFill>
                  <a:srgbClr val="000000"/>
                </a:solidFill>
                <a:latin typeface="华文中宋" panose="02010600040101010101" pitchFamily="2" charset="-122"/>
                <a:ea typeface="华文中宋" panose="02010600040101010101" pitchFamily="2" charset="-122"/>
              </a:rPr>
              <a:t>噪音系数如何影响接收机的接收灵敏度？</a:t>
            </a:r>
          </a:p>
          <a:p>
            <a:pPr marL="788988" lvl="1" indent="-331788"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16.</a:t>
            </a:r>
            <a:r>
              <a:rPr lang="zh-CN" altLang="en-US" sz="2400">
                <a:solidFill>
                  <a:srgbClr val="000000"/>
                </a:solidFill>
                <a:latin typeface="华文中宋" panose="02010600040101010101" pitchFamily="2" charset="-122"/>
                <a:ea typeface="华文中宋" panose="02010600040101010101" pitchFamily="2" charset="-122"/>
              </a:rPr>
              <a:t>如何计算多级放大器的噪音系数？在多级放大器中，应尽量减少那一级的噪音系数？</a:t>
            </a:r>
          </a:p>
        </p:txBody>
      </p:sp>
    </p:spTree>
  </p:cSld>
  <p:clrMapOvr>
    <a:masterClrMapping/>
  </p:clrMapOvr>
  <p:transition spd="slow">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6C7DBE7-4110-40DC-A6A8-A1F5E1FF5D35}" type="slidenum">
              <a:rPr lang="en-US" altLang="zh-CN"/>
              <a:pPr/>
              <a:t>30</a:t>
            </a:fld>
            <a:endParaRPr lang="en-US" altLang="zh-CN"/>
          </a:p>
        </p:txBody>
      </p:sp>
      <p:sp>
        <p:nvSpPr>
          <p:cNvPr id="32772" name="Rectangle 4"/>
          <p:cNvSpPr>
            <a:spLocks noChangeArrowheads="1"/>
          </p:cNvSpPr>
          <p:nvPr/>
        </p:nvSpPr>
        <p:spPr bwMode="auto">
          <a:xfrm>
            <a:off x="395288" y="476250"/>
            <a:ext cx="8280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95300" algn="l"/>
              </a:tabLst>
              <a:defRPr kumimoji="1" sz="2400">
                <a:solidFill>
                  <a:schemeClr val="tx1"/>
                </a:solidFill>
                <a:latin typeface="Times New Roman" panose="02020603050405020304" pitchFamily="18" charset="0"/>
                <a:ea typeface="宋体" panose="02010600030101010101" pitchFamily="2" charset="-122"/>
              </a:defRPr>
            </a:lvl1pPr>
            <a:lvl2pPr indent="-277813">
              <a:tabLst>
                <a:tab pos="495300" algn="l"/>
              </a:tabLst>
              <a:defRPr kumimoji="1" sz="2400">
                <a:solidFill>
                  <a:schemeClr val="tx1"/>
                </a:solidFill>
                <a:latin typeface="Times New Roman" panose="02020603050405020304" pitchFamily="18" charset="0"/>
                <a:ea typeface="宋体" panose="02010600030101010101" pitchFamily="2" charset="-122"/>
              </a:defRPr>
            </a:lvl2pPr>
            <a:lvl3pPr>
              <a:tabLst>
                <a:tab pos="495300" algn="l"/>
              </a:tabLst>
              <a:defRPr kumimoji="1" sz="2400">
                <a:solidFill>
                  <a:schemeClr val="tx1"/>
                </a:solidFill>
                <a:latin typeface="Times New Roman" panose="02020603050405020304" pitchFamily="18" charset="0"/>
                <a:ea typeface="宋体" panose="02010600030101010101" pitchFamily="2" charset="-122"/>
              </a:defRPr>
            </a:lvl3pPr>
            <a:lvl4pPr>
              <a:tabLst>
                <a:tab pos="495300" algn="l"/>
              </a:tabLst>
              <a:defRPr kumimoji="1" sz="2400">
                <a:solidFill>
                  <a:schemeClr val="tx1"/>
                </a:solidFill>
                <a:latin typeface="Times New Roman" panose="02020603050405020304" pitchFamily="18" charset="0"/>
                <a:ea typeface="宋体" panose="02010600030101010101" pitchFamily="2" charset="-122"/>
              </a:defRPr>
            </a:lvl4pPr>
            <a:lvl5pPr>
              <a:tabLst>
                <a:tab pos="4953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9pPr>
          </a:lstStyle>
          <a:p>
            <a:pPr lvl="1">
              <a:lnSpc>
                <a:spcPct val="120000"/>
              </a:lnSpc>
            </a:pPr>
            <a:r>
              <a:rPr lang="en-US" altLang="zh-CN">
                <a:latin typeface="华文中宋" panose="02010600040101010101" pitchFamily="2" charset="-122"/>
                <a:ea typeface="华文中宋" panose="02010600040101010101" pitchFamily="2" charset="-122"/>
              </a:rPr>
              <a:t>6</a:t>
            </a:r>
            <a:r>
              <a:rPr lang="zh-CN" altLang="en-US">
                <a:latin typeface="华文中宋" panose="02010600040101010101" pitchFamily="2" charset="-122"/>
                <a:ea typeface="华文中宋" panose="02010600040101010101" pitchFamily="2" charset="-122"/>
              </a:rPr>
              <a:t>、一高频放大器由三级相同的单调谐放大器组成，如果每级放大器的增益为</a:t>
            </a:r>
            <a:r>
              <a:rPr lang="en-US" altLang="zh-CN">
                <a:latin typeface="华文中宋" panose="02010600040101010101" pitchFamily="2" charset="-122"/>
                <a:ea typeface="华文中宋" panose="02010600040101010101" pitchFamily="2" charset="-122"/>
              </a:rPr>
              <a:t>8dB</a:t>
            </a:r>
            <a:r>
              <a:rPr lang="zh-CN" altLang="en-US">
                <a:latin typeface="华文中宋" panose="02010600040101010101" pitchFamily="2" charset="-122"/>
                <a:ea typeface="华文中宋" panose="02010600040101010101" pitchFamily="2" charset="-122"/>
              </a:rPr>
              <a:t>，每级带宽为</a:t>
            </a:r>
            <a:r>
              <a:rPr lang="en-US" altLang="zh-CN">
                <a:latin typeface="华文中宋" panose="02010600040101010101" pitchFamily="2" charset="-122"/>
                <a:ea typeface="华文中宋" panose="02010600040101010101" pitchFamily="2" charset="-122"/>
              </a:rPr>
              <a:t>600kHz</a:t>
            </a:r>
            <a:r>
              <a:rPr lang="zh-CN" altLang="en-US">
                <a:latin typeface="华文中宋" panose="02010600040101010101" pitchFamily="2" charset="-122"/>
                <a:ea typeface="华文中宋" panose="02010600040101010101" pitchFamily="2" charset="-122"/>
              </a:rPr>
              <a:t>，则总增益，总带宽，总的矩形系数各为多少？</a:t>
            </a:r>
          </a:p>
          <a:p>
            <a:pPr lvl="1">
              <a:lnSpc>
                <a:spcPct val="120000"/>
              </a:lnSpc>
              <a:buFontTx/>
              <a:buChar char="•"/>
            </a:pPr>
            <a:endParaRPr lang="zh-CN" altLang="en-US">
              <a:latin typeface="华文中宋" panose="02010600040101010101" pitchFamily="2" charset="-122"/>
              <a:ea typeface="华文中宋" panose="02010600040101010101" pitchFamily="2" charset="-122"/>
            </a:endParaRPr>
          </a:p>
          <a:p>
            <a:pPr lvl="1">
              <a:lnSpc>
                <a:spcPct val="120000"/>
              </a:lnSpc>
            </a:pPr>
            <a:r>
              <a:rPr lang="zh-CN" altLang="en-US">
                <a:latin typeface="华文中宋" panose="02010600040101010101" pitchFamily="2" charset="-122"/>
                <a:ea typeface="华文中宋" panose="02010600040101010101" pitchFamily="2" charset="-122"/>
              </a:rPr>
              <a:t>解：</a:t>
            </a:r>
          </a:p>
        </p:txBody>
      </p:sp>
      <p:graphicFrame>
        <p:nvGraphicFramePr>
          <p:cNvPr id="32773" name="Object 5"/>
          <p:cNvGraphicFramePr>
            <a:graphicFrameLocks noChangeAspect="1"/>
          </p:cNvGraphicFramePr>
          <p:nvPr/>
        </p:nvGraphicFramePr>
        <p:xfrm>
          <a:off x="900113" y="3213100"/>
          <a:ext cx="7343775" cy="2714625"/>
        </p:xfrm>
        <a:graphic>
          <a:graphicData uri="http://schemas.openxmlformats.org/presentationml/2006/ole">
            <mc:AlternateContent xmlns:mc="http://schemas.openxmlformats.org/markup-compatibility/2006">
              <mc:Choice xmlns:v="urn:schemas-microsoft-com:vml" Requires="v">
                <p:oleObj spid="_x0000_s32781" name="Equation" r:id="rId3" imgW="2438280" imgH="901440" progId="Equation.DSMT4">
                  <p:embed/>
                </p:oleObj>
              </mc:Choice>
              <mc:Fallback>
                <p:oleObj name="Equation" r:id="rId3" imgW="2438280" imgH="9014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213100"/>
                        <a:ext cx="7343775"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4"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92ACE0F-CDB2-4464-BFAE-6C9D25E62225}" type="slidenum">
              <a:rPr lang="en-US" altLang="zh-CN"/>
              <a:pPr/>
              <a:t>31</a:t>
            </a:fld>
            <a:endParaRPr lang="en-US" altLang="zh-CN"/>
          </a:p>
        </p:txBody>
      </p:sp>
      <p:sp>
        <p:nvSpPr>
          <p:cNvPr id="34819" name="Rectangle 3"/>
          <p:cNvSpPr>
            <a:spLocks noGrp="1" noChangeArrowheads="1"/>
          </p:cNvSpPr>
          <p:nvPr>
            <p:ph type="body" idx="1"/>
          </p:nvPr>
        </p:nvSpPr>
        <p:spPr>
          <a:xfrm>
            <a:off x="323850" y="476250"/>
            <a:ext cx="8305800" cy="2520950"/>
          </a:xfrm>
        </p:spPr>
        <p:txBody>
          <a:bodyPr/>
          <a:lstStyle/>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7</a:t>
            </a:r>
            <a:r>
              <a:rPr lang="zh-CN" altLang="en-US" sz="2400">
                <a:solidFill>
                  <a:srgbClr val="000000"/>
                </a:solidFill>
                <a:latin typeface="华文中宋" panose="02010600040101010101" pitchFamily="2" charset="-122"/>
                <a:ea typeface="华文中宋" panose="02010600040101010101" pitchFamily="2" charset="-122"/>
              </a:rPr>
              <a:t>、一个丙类功放工作在临界状态，已知输出功率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=10W</a:t>
            </a:r>
            <a:r>
              <a:rPr lang="zh-CN" altLang="en-US" sz="2400">
                <a:solidFill>
                  <a:srgbClr val="000000"/>
                </a:solidFill>
                <a:latin typeface="华文中宋" panose="02010600040101010101" pitchFamily="2" charset="-122"/>
                <a:ea typeface="华文中宋" panose="02010600040101010101" pitchFamily="2" charset="-122"/>
              </a:rPr>
              <a:t>，电源</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30000">
                <a:solidFill>
                  <a:srgbClr val="000000"/>
                </a:solidFill>
                <a:latin typeface="华文中宋" panose="02010600040101010101" pitchFamily="2" charset="-122"/>
                <a:ea typeface="华文中宋" panose="02010600040101010101" pitchFamily="2" charset="-122"/>
              </a:rPr>
              <a:t>CC</a:t>
            </a:r>
            <a:r>
              <a:rPr lang="en-US" altLang="zh-CN" sz="2400">
                <a:solidFill>
                  <a:srgbClr val="000000"/>
                </a:solidFill>
                <a:latin typeface="华文中宋" panose="02010600040101010101" pitchFamily="2" charset="-122"/>
                <a:ea typeface="华文中宋" panose="02010600040101010101" pitchFamily="2" charset="-122"/>
              </a:rPr>
              <a:t>=20V</a:t>
            </a:r>
            <a:r>
              <a:rPr lang="zh-CN" altLang="en-US" sz="2400">
                <a:solidFill>
                  <a:srgbClr val="000000"/>
                </a:solidFill>
                <a:latin typeface="华文中宋" panose="02010600040101010101" pitchFamily="2" charset="-122"/>
                <a:ea typeface="华文中宋" panose="02010600040101010101" pitchFamily="2" charset="-122"/>
              </a:rPr>
              <a:t>，饱和电压</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30000">
                <a:solidFill>
                  <a:srgbClr val="000000"/>
                </a:solidFill>
                <a:latin typeface="华文中宋" panose="02010600040101010101" pitchFamily="2" charset="-122"/>
                <a:ea typeface="华文中宋" panose="02010600040101010101" pitchFamily="2" charset="-122"/>
              </a:rPr>
              <a:t>CES</a:t>
            </a:r>
            <a:r>
              <a:rPr lang="en-US" altLang="zh-CN" sz="2400">
                <a:solidFill>
                  <a:srgbClr val="000000"/>
                </a:solidFill>
                <a:latin typeface="华文中宋" panose="02010600040101010101" pitchFamily="2" charset="-122"/>
                <a:ea typeface="华文中宋" panose="02010600040101010101" pitchFamily="2" charset="-122"/>
              </a:rPr>
              <a:t>=1.5V</a:t>
            </a:r>
            <a:r>
              <a:rPr lang="zh-CN" altLang="en-US" sz="2400">
                <a:solidFill>
                  <a:srgbClr val="000000"/>
                </a:solidFill>
                <a:latin typeface="华文中宋" panose="02010600040101010101" pitchFamily="2" charset="-122"/>
                <a:ea typeface="华文中宋" panose="02010600040101010101" pitchFamily="2" charset="-122"/>
              </a:rPr>
              <a:t>，半通角为</a:t>
            </a:r>
            <a:r>
              <a:rPr lang="en-US" altLang="zh-CN" sz="2400">
                <a:solidFill>
                  <a:srgbClr val="000000"/>
                </a:solidFill>
                <a:latin typeface="华文中宋" panose="02010600040101010101" pitchFamily="2" charset="-122"/>
                <a:ea typeface="华文中宋" panose="02010600040101010101" pitchFamily="2" charset="-122"/>
              </a:rPr>
              <a:t>80</a:t>
            </a:r>
            <a:r>
              <a:rPr lang="zh-CN" altLang="en-US" sz="2400">
                <a:solidFill>
                  <a:srgbClr val="000000"/>
                </a:solidFill>
                <a:latin typeface="华文中宋" panose="02010600040101010101" pitchFamily="2" charset="-122"/>
                <a:ea typeface="华文中宋" panose="02010600040101010101" pitchFamily="2" charset="-122"/>
              </a:rPr>
              <a:t>度，且</a:t>
            </a:r>
            <a:r>
              <a:rPr lang="en-US" altLang="zh-CN" sz="2400">
                <a:solidFill>
                  <a:srgbClr val="000000"/>
                </a:solidFill>
                <a:latin typeface="华文中宋" panose="02010600040101010101" pitchFamily="2" charset="-122"/>
                <a:ea typeface="华文中宋" panose="02010600040101010101" pitchFamily="2" charset="-122"/>
              </a:rPr>
              <a:t>α</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(80</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 0.472      ,α</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(80</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)=0.286    ,</a:t>
            </a:r>
            <a:r>
              <a:rPr lang="zh-CN" altLang="en-US" sz="2400">
                <a:solidFill>
                  <a:srgbClr val="000000"/>
                </a:solidFill>
                <a:latin typeface="华文中宋" panose="02010600040101010101" pitchFamily="2" charset="-122"/>
                <a:ea typeface="华文中宋" panose="02010600040101010101" pitchFamily="2" charset="-122"/>
              </a:rPr>
              <a:t>求放大器的集电极匹配阻抗</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e</a:t>
            </a:r>
            <a:r>
              <a:rPr lang="zh-CN" altLang="en-US" sz="2400">
                <a:solidFill>
                  <a:srgbClr val="000000"/>
                </a:solidFill>
                <a:latin typeface="华文中宋" panose="02010600040101010101" pitchFamily="2" charset="-122"/>
                <a:ea typeface="华文中宋" panose="02010600040101010101" pitchFamily="2" charset="-122"/>
              </a:rPr>
              <a:t>、电源功率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rPr>
              <a:t>，集电极耗散功率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和效率</a:t>
            </a:r>
            <a:r>
              <a:rPr lang="en-US" altLang="zh-CN" sz="2400">
                <a:solidFill>
                  <a:srgbClr val="000000"/>
                </a:solidFill>
                <a:latin typeface="华文中宋" panose="02010600040101010101" pitchFamily="2" charset="-122"/>
                <a:ea typeface="华文中宋" panose="02010600040101010101" pitchFamily="2" charset="-122"/>
              </a:rPr>
              <a:t>η</a:t>
            </a:r>
            <a:r>
              <a:rPr lang="en-US" altLang="zh-CN" sz="2400" baseline="-30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各为多少？</a:t>
            </a:r>
          </a:p>
          <a:p>
            <a:pPr marL="609600" indent="-609600">
              <a:buFontTx/>
              <a:buNone/>
            </a:pPr>
            <a:r>
              <a:rPr lang="zh-CN" altLang="en-US" sz="2400">
                <a:solidFill>
                  <a:srgbClr val="000000"/>
                </a:solidFill>
                <a:latin typeface="华文中宋" panose="02010600040101010101" pitchFamily="2" charset="-122"/>
                <a:ea typeface="华文中宋" panose="02010600040101010101" pitchFamily="2" charset="-122"/>
              </a:rPr>
              <a:t>解：</a:t>
            </a:r>
          </a:p>
        </p:txBody>
      </p:sp>
      <p:graphicFrame>
        <p:nvGraphicFramePr>
          <p:cNvPr id="34820" name="Object 4"/>
          <p:cNvGraphicFramePr>
            <a:graphicFrameLocks noChangeAspect="1"/>
          </p:cNvGraphicFramePr>
          <p:nvPr/>
        </p:nvGraphicFramePr>
        <p:xfrm>
          <a:off x="1063625" y="2763838"/>
          <a:ext cx="7088188" cy="3387725"/>
        </p:xfrm>
        <a:graphic>
          <a:graphicData uri="http://schemas.openxmlformats.org/presentationml/2006/ole">
            <mc:AlternateContent xmlns:mc="http://schemas.openxmlformats.org/markup-compatibility/2006">
              <mc:Choice xmlns:v="urn:schemas-microsoft-com:vml" Requires="v">
                <p:oleObj spid="_x0000_s34828" name="Equation" r:id="rId3" imgW="2603160" imgH="1244520" progId="Equation.DSMT4">
                  <p:embed/>
                </p:oleObj>
              </mc:Choice>
              <mc:Fallback>
                <p:oleObj name="Equation" r:id="rId3" imgW="2603160" imgH="12445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625" y="2763838"/>
                        <a:ext cx="7088188" cy="338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1"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42ADE36-2992-4D30-9D16-147246FEBE16}" type="slidenum">
              <a:rPr lang="en-US" altLang="zh-CN"/>
              <a:pPr/>
              <a:t>32</a:t>
            </a:fld>
            <a:endParaRPr lang="en-US" altLang="zh-CN"/>
          </a:p>
        </p:txBody>
      </p:sp>
      <p:sp>
        <p:nvSpPr>
          <p:cNvPr id="35843" name="Rectangle 3"/>
          <p:cNvSpPr>
            <a:spLocks noGrp="1" noChangeArrowheads="1"/>
          </p:cNvSpPr>
          <p:nvPr>
            <p:ph type="body" idx="1"/>
          </p:nvPr>
        </p:nvSpPr>
        <p:spPr>
          <a:xfrm>
            <a:off x="539750" y="476250"/>
            <a:ext cx="8305800" cy="2016125"/>
          </a:xfrm>
        </p:spPr>
        <p:txBody>
          <a:bodyPr/>
          <a:lstStyle/>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8</a:t>
            </a:r>
            <a:r>
              <a:rPr lang="zh-CN" altLang="en-US" sz="2400">
                <a:solidFill>
                  <a:srgbClr val="000000"/>
                </a:solidFill>
                <a:latin typeface="华文中宋" panose="02010600040101010101" pitchFamily="2" charset="-122"/>
                <a:ea typeface="华文中宋" panose="02010600040101010101" pitchFamily="2" charset="-122"/>
              </a:rPr>
              <a:t>、一个丙类功放工作在欠压状态，已知输出功率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=6W</a:t>
            </a:r>
            <a:r>
              <a:rPr lang="zh-CN" altLang="en-US" sz="2400">
                <a:solidFill>
                  <a:srgbClr val="000000"/>
                </a:solidFill>
                <a:latin typeface="华文中宋" panose="02010600040101010101" pitchFamily="2" charset="-122"/>
                <a:ea typeface="华文中宋" panose="02010600040101010101" pitchFamily="2" charset="-122"/>
              </a:rPr>
              <a:t>，集电极谐振阻抗</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e</a:t>
            </a:r>
            <a:r>
              <a:rPr lang="en-US" altLang="zh-CN" sz="2400">
                <a:solidFill>
                  <a:srgbClr val="000000"/>
                </a:solidFill>
                <a:latin typeface="华文中宋" panose="02010600040101010101" pitchFamily="2" charset="-122"/>
                <a:ea typeface="华文中宋" panose="02010600040101010101" pitchFamily="2" charset="-122"/>
              </a:rPr>
              <a:t>=52Ω</a:t>
            </a:r>
            <a:r>
              <a:rPr lang="zh-CN" altLang="en-US" sz="2400">
                <a:solidFill>
                  <a:srgbClr val="000000"/>
                </a:solidFill>
                <a:latin typeface="华文中宋" panose="02010600040101010101" pitchFamily="2" charset="-122"/>
                <a:ea typeface="华文中宋" panose="02010600040101010101" pitchFamily="2" charset="-122"/>
              </a:rPr>
              <a:t>，电源电压</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30000">
                <a:solidFill>
                  <a:srgbClr val="000000"/>
                </a:solidFill>
                <a:latin typeface="华文中宋" panose="02010600040101010101" pitchFamily="2" charset="-122"/>
                <a:ea typeface="华文中宋" panose="02010600040101010101" pitchFamily="2" charset="-122"/>
              </a:rPr>
              <a:t>CC</a:t>
            </a:r>
            <a:r>
              <a:rPr lang="en-US" altLang="zh-CN" sz="2400">
                <a:solidFill>
                  <a:srgbClr val="000000"/>
                </a:solidFill>
                <a:latin typeface="华文中宋" panose="02010600040101010101" pitchFamily="2" charset="-122"/>
                <a:ea typeface="华文中宋" panose="02010600040101010101" pitchFamily="2" charset="-122"/>
              </a:rPr>
              <a:t>=30V</a:t>
            </a:r>
            <a:r>
              <a:rPr lang="zh-CN" altLang="en-US" sz="2400">
                <a:solidFill>
                  <a:srgbClr val="000000"/>
                </a:solidFill>
                <a:latin typeface="华文中宋" panose="02010600040101010101" pitchFamily="2" charset="-122"/>
                <a:ea typeface="华文中宋" panose="02010600040101010101" pitchFamily="2" charset="-122"/>
              </a:rPr>
              <a:t>，基极直流偏置电压</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30000">
                <a:solidFill>
                  <a:srgbClr val="000000"/>
                </a:solidFill>
                <a:latin typeface="华文中宋" panose="02010600040101010101" pitchFamily="2" charset="-122"/>
                <a:ea typeface="华文中宋" panose="02010600040101010101" pitchFamily="2" charset="-122"/>
              </a:rPr>
              <a:t>BB</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30000">
                <a:solidFill>
                  <a:srgbClr val="000000"/>
                </a:solidFill>
                <a:latin typeface="华文中宋" panose="02010600040101010101" pitchFamily="2" charset="-122"/>
                <a:ea typeface="华文中宋" panose="02010600040101010101" pitchFamily="2" charset="-122"/>
              </a:rPr>
              <a:t>BE0</a:t>
            </a:r>
            <a:r>
              <a:rPr lang="en-US" altLang="zh-CN" sz="2400">
                <a:solidFill>
                  <a:srgbClr val="000000"/>
                </a:solidFill>
                <a:latin typeface="华文中宋" panose="02010600040101010101" pitchFamily="2" charset="-122"/>
                <a:ea typeface="华文中宋" panose="02010600040101010101" pitchFamily="2" charset="-122"/>
              </a:rPr>
              <a:t>=0.7V</a:t>
            </a:r>
            <a:r>
              <a:rPr lang="zh-CN" altLang="en-US" sz="2400">
                <a:solidFill>
                  <a:srgbClr val="000000"/>
                </a:solidFill>
                <a:latin typeface="华文中宋" panose="02010600040101010101" pitchFamily="2" charset="-122"/>
                <a:ea typeface="华文中宋" panose="02010600040101010101" pitchFamily="2" charset="-122"/>
              </a:rPr>
              <a:t>，求电流半通角</a:t>
            </a:r>
            <a:r>
              <a:rPr lang="en-US" altLang="zh-CN" sz="2400">
                <a:solidFill>
                  <a:srgbClr val="000000"/>
                </a:solidFill>
                <a:latin typeface="华文中宋" panose="02010600040101010101" pitchFamily="2" charset="-122"/>
                <a:ea typeface="华文中宋" panose="02010600040101010101" pitchFamily="2" charset="-122"/>
              </a:rPr>
              <a:t>θ</a:t>
            </a:r>
            <a:r>
              <a:rPr lang="zh-CN" altLang="en-US" sz="2400">
                <a:solidFill>
                  <a:srgbClr val="000000"/>
                </a:solidFill>
                <a:latin typeface="华文中宋" panose="02010600040101010101" pitchFamily="2" charset="-122"/>
                <a:ea typeface="华文中宋" panose="02010600040101010101" pitchFamily="2" charset="-122"/>
              </a:rPr>
              <a:t>、电源功率、集电极耗散功率和输出效率各为多少？</a:t>
            </a:r>
          </a:p>
          <a:p>
            <a:pPr marL="609600" indent="-609600">
              <a:buFontTx/>
              <a:buNone/>
            </a:pPr>
            <a:r>
              <a:rPr lang="zh-CN" altLang="en-US" sz="2400">
                <a:solidFill>
                  <a:srgbClr val="000000"/>
                </a:solidFill>
                <a:latin typeface="华文中宋" panose="02010600040101010101" pitchFamily="2" charset="-122"/>
                <a:ea typeface="华文中宋" panose="02010600040101010101" pitchFamily="2" charset="-122"/>
              </a:rPr>
              <a:t>解：</a:t>
            </a:r>
          </a:p>
        </p:txBody>
      </p:sp>
      <p:graphicFrame>
        <p:nvGraphicFramePr>
          <p:cNvPr id="35844" name="Object 4"/>
          <p:cNvGraphicFramePr>
            <a:graphicFrameLocks noChangeAspect="1"/>
          </p:cNvGraphicFramePr>
          <p:nvPr/>
        </p:nvGraphicFramePr>
        <p:xfrm>
          <a:off x="395288" y="2420938"/>
          <a:ext cx="8424862" cy="4243387"/>
        </p:xfrm>
        <a:graphic>
          <a:graphicData uri="http://schemas.openxmlformats.org/presentationml/2006/ole">
            <mc:AlternateContent xmlns:mc="http://schemas.openxmlformats.org/markup-compatibility/2006">
              <mc:Choice xmlns:v="urn:schemas-microsoft-com:vml" Requires="v">
                <p:oleObj spid="_x0000_s35852" name="Equation" r:id="rId3" imgW="3377880" imgH="1701720" progId="Equation.DSMT4">
                  <p:embed/>
                </p:oleObj>
              </mc:Choice>
              <mc:Fallback>
                <p:oleObj name="Equation" r:id="rId3" imgW="3377880" imgH="17017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420938"/>
                        <a:ext cx="8424862" cy="424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45"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0E074F7-4CCA-407A-BD7E-6A42D73FE832}" type="slidenum">
              <a:rPr lang="en-US" altLang="zh-CN"/>
              <a:pPr/>
              <a:t>33</a:t>
            </a:fld>
            <a:endParaRPr lang="en-US" altLang="zh-CN"/>
          </a:p>
        </p:txBody>
      </p:sp>
      <p:sp>
        <p:nvSpPr>
          <p:cNvPr id="36866" name="Rectangle 2"/>
          <p:cNvSpPr>
            <a:spLocks noGrp="1" noChangeArrowheads="1"/>
          </p:cNvSpPr>
          <p:nvPr>
            <p:ph type="title"/>
          </p:nvPr>
        </p:nvSpPr>
        <p:spPr>
          <a:xfrm>
            <a:off x="250825" y="658813"/>
            <a:ext cx="8713788" cy="2282825"/>
          </a:xfrm>
          <a:noFill/>
        </p:spPr>
        <p:txBody>
          <a:bodyPr>
            <a:spAutoFit/>
          </a:bodyPr>
          <a:lstStyle/>
          <a:p>
            <a:pPr marL="536575" indent="-536575" algn="l"/>
            <a:r>
              <a:rPr lang="en-US" altLang="zh-CN" sz="2400">
                <a:solidFill>
                  <a:srgbClr val="000000"/>
                </a:solidFill>
                <a:latin typeface="华文中宋" panose="02010600040101010101" pitchFamily="2" charset="-122"/>
                <a:ea typeface="华文中宋" panose="02010600040101010101" pitchFamily="2" charset="-122"/>
              </a:rPr>
              <a:t>9</a:t>
            </a:r>
            <a:r>
              <a:rPr lang="zh-CN" altLang="en-US" sz="2400">
                <a:solidFill>
                  <a:srgbClr val="000000"/>
                </a:solidFill>
                <a:latin typeface="华文中宋" panose="02010600040101010101" pitchFamily="2" charset="-122"/>
                <a:ea typeface="华文中宋" panose="02010600040101010101" pitchFamily="2" charset="-122"/>
              </a:rPr>
              <a:t>、现有一个晶体管丙类高频功率放大器工作在状态， 电源电压</a:t>
            </a:r>
            <a:r>
              <a:rPr lang="en-US" altLang="zh-CN" sz="2400">
                <a:solidFill>
                  <a:srgbClr val="000000"/>
                </a:solidFill>
                <a:latin typeface="华文中宋" panose="02010600040101010101" pitchFamily="2" charset="-122"/>
                <a:ea typeface="华文中宋" panose="02010600040101010101" pitchFamily="2" charset="-122"/>
              </a:rPr>
              <a:t>Ec=24V</a:t>
            </a:r>
            <a:r>
              <a:rPr lang="zh-CN" altLang="en-US" sz="2400">
                <a:solidFill>
                  <a:srgbClr val="000000"/>
                </a:solidFill>
                <a:latin typeface="华文中宋" panose="02010600040101010101" pitchFamily="2" charset="-122"/>
                <a:ea typeface="华文中宋" panose="02010600040101010101" pitchFamily="2" charset="-122"/>
              </a:rPr>
              <a:t>，电流通角</a:t>
            </a:r>
            <a:r>
              <a:rPr lang="en-US" altLang="zh-CN" sz="2400">
                <a:solidFill>
                  <a:srgbClr val="000000"/>
                </a:solidFill>
                <a:latin typeface="华文中宋" panose="02010600040101010101" pitchFamily="2" charset="-122"/>
                <a:ea typeface="华文中宋" panose="02010600040101010101" pitchFamily="2" charset="-122"/>
              </a:rPr>
              <a:t>θ=73</a:t>
            </a:r>
            <a:r>
              <a:rPr lang="en-US" altLang="zh-CN" sz="2400" baseline="30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且</a:t>
            </a:r>
            <a:r>
              <a:rPr lang="en-US" altLang="zh-CN" sz="2400">
                <a:solidFill>
                  <a:srgbClr val="000000"/>
                </a:solidFill>
                <a:latin typeface="华文中宋" panose="02010600040101010101" pitchFamily="2" charset="-122"/>
                <a:ea typeface="华文中宋" panose="02010600040101010101" pitchFamily="2" charset="-122"/>
              </a:rPr>
              <a:t>α</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(θ)=0.263,α</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(θ)=0.448,</a:t>
            </a:r>
            <a:r>
              <a:rPr lang="zh-CN" altLang="en-US" sz="2400">
                <a:solidFill>
                  <a:srgbClr val="000000"/>
                </a:solidFill>
                <a:latin typeface="华文中宋" panose="02010600040101010101" pitchFamily="2" charset="-122"/>
                <a:ea typeface="华文中宋" panose="02010600040101010101" pitchFamily="2" charset="-122"/>
              </a:rPr>
              <a:t>集电极电流中的直流分量</a:t>
            </a:r>
            <a:r>
              <a:rPr lang="en-US" altLang="zh-CN" sz="2400">
                <a:solidFill>
                  <a:srgbClr val="000000"/>
                </a:solidFill>
                <a:latin typeface="华文中宋" panose="02010600040101010101" pitchFamily="2" charset="-122"/>
                <a:ea typeface="华文中宋" panose="02010600040101010101" pitchFamily="2" charset="-122"/>
              </a:rPr>
              <a:t>Ic</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=150mA</a:t>
            </a:r>
            <a:r>
              <a:rPr lang="zh-CN" altLang="en-US" sz="2400">
                <a:solidFill>
                  <a:srgbClr val="000000"/>
                </a:solidFill>
                <a:latin typeface="华文中宋" panose="02010600040101010101" pitchFamily="2" charset="-122"/>
                <a:ea typeface="华文中宋" panose="02010600040101010101" pitchFamily="2" charset="-122"/>
              </a:rPr>
              <a:t>，集电极谐振回路的谐振电阻</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L</a:t>
            </a:r>
            <a:r>
              <a:rPr lang="zh-CN" altLang="en-US" sz="2400">
                <a:solidFill>
                  <a:srgbClr val="000000"/>
                </a:solidFill>
                <a:latin typeface="华文中宋" panose="02010600040101010101" pitchFamily="2" charset="-122"/>
                <a:ea typeface="华文中宋" panose="02010600040101010101" pitchFamily="2" charset="-122"/>
              </a:rPr>
              <a:t>为</a:t>
            </a:r>
            <a:r>
              <a:rPr lang="en-US" altLang="zh-CN" sz="2400">
                <a:solidFill>
                  <a:srgbClr val="000000"/>
                </a:solidFill>
                <a:latin typeface="华文中宋" panose="02010600040101010101" pitchFamily="2" charset="-122"/>
                <a:ea typeface="华文中宋" panose="02010600040101010101" pitchFamily="2" charset="-122"/>
              </a:rPr>
              <a:t>80Ω</a:t>
            </a:r>
            <a:r>
              <a:rPr lang="zh-CN" altLang="en-US" sz="2400">
                <a:solidFill>
                  <a:srgbClr val="000000"/>
                </a:solidFill>
                <a:latin typeface="华文中宋" panose="02010600040101010101" pitchFamily="2" charset="-122"/>
                <a:ea typeface="华文中宋" panose="02010600040101010101" pitchFamily="2" charset="-122"/>
              </a:rPr>
              <a:t>，请求出（</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）集电极电流的峰值</a:t>
            </a:r>
            <a:r>
              <a:rPr lang="en-US" altLang="zh-CN" sz="2400">
                <a:solidFill>
                  <a:srgbClr val="000000"/>
                </a:solidFill>
                <a:latin typeface="华文中宋" panose="02010600040101010101" pitchFamily="2" charset="-122"/>
                <a:ea typeface="华文中宋" panose="02010600040101010101" pitchFamily="2" charset="-122"/>
              </a:rPr>
              <a:t>i</a:t>
            </a:r>
            <a:r>
              <a:rPr lang="en-US" altLang="zh-CN" sz="2400" baseline="-30000">
                <a:solidFill>
                  <a:srgbClr val="000000"/>
                </a:solidFill>
                <a:latin typeface="华文中宋" panose="02010600040101010101" pitchFamily="2" charset="-122"/>
                <a:ea typeface="华文中宋" panose="02010600040101010101" pitchFamily="2" charset="-122"/>
              </a:rPr>
              <a:t>cmax</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集电极输出电压振幅</a:t>
            </a:r>
            <a:r>
              <a:rPr lang="en-US" altLang="zh-CN" sz="2400">
                <a:solidFill>
                  <a:srgbClr val="000000"/>
                </a:solidFill>
                <a:latin typeface="华文中宋" panose="02010600040101010101" pitchFamily="2" charset="-122"/>
                <a:ea typeface="华文中宋" panose="02010600040101010101" pitchFamily="2" charset="-122"/>
              </a:rPr>
              <a:t>Ucm</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rPr>
              <a:t>）放大器的输出功率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4</a:t>
            </a:r>
            <a:r>
              <a:rPr lang="zh-CN" altLang="en-US" sz="2400">
                <a:solidFill>
                  <a:srgbClr val="000000"/>
                </a:solidFill>
                <a:latin typeface="华文中宋" panose="02010600040101010101" pitchFamily="2" charset="-122"/>
                <a:ea typeface="华文中宋" panose="02010600040101010101" pitchFamily="2" charset="-122"/>
              </a:rPr>
              <a:t>）放大器的输出效率</a:t>
            </a:r>
            <a:r>
              <a:rPr lang="en-US" altLang="zh-CN" sz="2400">
                <a:solidFill>
                  <a:srgbClr val="000000"/>
                </a:solidFill>
                <a:latin typeface="华文中宋" panose="02010600040101010101" pitchFamily="2" charset="-122"/>
                <a:ea typeface="华文中宋" panose="02010600040101010101" pitchFamily="2" charset="-122"/>
              </a:rPr>
              <a:t>η</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5</a:t>
            </a:r>
            <a:r>
              <a:rPr lang="zh-CN" altLang="en-US" sz="2400">
                <a:solidFill>
                  <a:srgbClr val="000000"/>
                </a:solidFill>
                <a:latin typeface="华文中宋" panose="02010600040101010101" pitchFamily="2" charset="-122"/>
                <a:ea typeface="华文中宋" panose="02010600040101010101" pitchFamily="2" charset="-122"/>
              </a:rPr>
              <a:t>）集电极耗散功率</a:t>
            </a:r>
            <a:r>
              <a:rPr lang="en-US" altLang="zh-CN" sz="2400">
                <a:solidFill>
                  <a:srgbClr val="000000"/>
                </a:solidFill>
                <a:latin typeface="华文中宋" panose="02010600040101010101" pitchFamily="2" charset="-122"/>
                <a:ea typeface="华文中宋" panose="02010600040101010101" pitchFamily="2" charset="-122"/>
              </a:rPr>
              <a:t>Pc</a:t>
            </a:r>
            <a:r>
              <a:rPr lang="zh-CN" altLang="en-US" sz="2400">
                <a:solidFill>
                  <a:srgbClr val="000000"/>
                </a:solidFill>
                <a:latin typeface="华文中宋" panose="02010600040101010101" pitchFamily="2" charset="-122"/>
                <a:ea typeface="华文中宋" panose="02010600040101010101" pitchFamily="2" charset="-122"/>
              </a:rPr>
              <a:t>。</a:t>
            </a:r>
          </a:p>
        </p:txBody>
      </p:sp>
      <p:graphicFrame>
        <p:nvGraphicFramePr>
          <p:cNvPr id="36868" name="Object 4"/>
          <p:cNvGraphicFramePr>
            <a:graphicFrameLocks noChangeAspect="1"/>
          </p:cNvGraphicFramePr>
          <p:nvPr/>
        </p:nvGraphicFramePr>
        <p:xfrm>
          <a:off x="539750" y="2997200"/>
          <a:ext cx="8604250" cy="3740150"/>
        </p:xfrm>
        <a:graphic>
          <a:graphicData uri="http://schemas.openxmlformats.org/presentationml/2006/ole">
            <mc:AlternateContent xmlns:mc="http://schemas.openxmlformats.org/markup-compatibility/2006">
              <mc:Choice xmlns:v="urn:schemas-microsoft-com:vml" Requires="v">
                <p:oleObj spid="_x0000_s36876" name="Equation" r:id="rId3" imgW="3213000" imgH="1396800" progId="Equation.DSMT4">
                  <p:embed/>
                </p:oleObj>
              </mc:Choice>
              <mc:Fallback>
                <p:oleObj name="Equation" r:id="rId3" imgW="3213000" imgH="1396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97200"/>
                        <a:ext cx="8604250" cy="374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9"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8FC6C47-0956-41EC-83AF-507134F374C0}" type="slidenum">
              <a:rPr lang="en-US" altLang="zh-CN"/>
              <a:pPr/>
              <a:t>34</a:t>
            </a:fld>
            <a:endParaRPr lang="en-US" altLang="zh-CN"/>
          </a:p>
        </p:txBody>
      </p:sp>
      <p:sp>
        <p:nvSpPr>
          <p:cNvPr id="37890" name="Rectangle 2"/>
          <p:cNvSpPr>
            <a:spLocks noGrp="1" noChangeArrowheads="1"/>
          </p:cNvSpPr>
          <p:nvPr>
            <p:ph type="title"/>
          </p:nvPr>
        </p:nvSpPr>
        <p:spPr>
          <a:xfrm>
            <a:off x="395288" y="620713"/>
            <a:ext cx="8305800" cy="1552575"/>
          </a:xfrm>
          <a:noFill/>
        </p:spPr>
        <p:txBody>
          <a:bodyPr>
            <a:spAutoFit/>
          </a:bodyPr>
          <a:lstStyle/>
          <a:p>
            <a:pPr marL="630238" indent="-630238" algn="l"/>
            <a:r>
              <a:rPr lang="en-US" altLang="zh-CN" sz="2400">
                <a:solidFill>
                  <a:srgbClr val="000000"/>
                </a:solidFill>
                <a:latin typeface="华文中宋" panose="02010600040101010101" pitchFamily="2" charset="-122"/>
                <a:ea typeface="华文中宋" panose="02010600040101010101" pitchFamily="2" charset="-122"/>
              </a:rPr>
              <a:t>10</a:t>
            </a:r>
            <a:r>
              <a:rPr lang="zh-CN" altLang="en-US" sz="2400">
                <a:solidFill>
                  <a:srgbClr val="000000"/>
                </a:solidFill>
                <a:latin typeface="华文中宋" panose="02010600040101010101" pitchFamily="2" charset="-122"/>
                <a:ea typeface="华文中宋" panose="02010600040101010101" pitchFamily="2" charset="-122"/>
              </a:rPr>
              <a:t>、如果一个丙类功率放大器原来工作在临界状态，现分别单独</a:t>
            </a:r>
            <a:r>
              <a:rPr lang="en-US" altLang="zh-CN" sz="2400">
                <a:solidFill>
                  <a:srgbClr val="000000"/>
                </a:solidFill>
                <a:latin typeface="华文中宋" panose="02010600040101010101" pitchFamily="2" charset="-122"/>
                <a:ea typeface="华文中宋" panose="02010600040101010101" pitchFamily="2" charset="-122"/>
              </a:rPr>
              <a:t>(a)</a:t>
            </a:r>
            <a:r>
              <a:rPr lang="zh-CN" altLang="en-US" sz="2400">
                <a:solidFill>
                  <a:srgbClr val="000000"/>
                </a:solidFill>
                <a:latin typeface="华文中宋" panose="02010600040101010101" pitchFamily="2" charset="-122"/>
                <a:ea typeface="华文中宋" panose="02010600040101010101" pitchFamily="2" charset="-122"/>
              </a:rPr>
              <a:t>增大电源电压、</a:t>
            </a:r>
            <a:r>
              <a:rPr lang="en-US" altLang="zh-CN" sz="2400">
                <a:solidFill>
                  <a:srgbClr val="000000"/>
                </a:solidFill>
                <a:latin typeface="华文中宋" panose="02010600040101010101" pitchFamily="2" charset="-122"/>
                <a:ea typeface="华文中宋" panose="02010600040101010101" pitchFamily="2" charset="-122"/>
              </a:rPr>
              <a:t>(b)</a:t>
            </a:r>
            <a:r>
              <a:rPr lang="zh-CN" altLang="en-US" sz="2400">
                <a:solidFill>
                  <a:srgbClr val="000000"/>
                </a:solidFill>
                <a:latin typeface="华文中宋" panose="02010600040101010101" pitchFamily="2" charset="-122"/>
                <a:ea typeface="华文中宋" panose="02010600040101010101" pitchFamily="2" charset="-122"/>
              </a:rPr>
              <a:t>减小谐振电阻、</a:t>
            </a:r>
            <a:r>
              <a:rPr lang="en-US" altLang="zh-CN" sz="24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减小负向基极偏置、</a:t>
            </a:r>
            <a:r>
              <a:rPr lang="en-US" altLang="zh-CN" sz="2400">
                <a:solidFill>
                  <a:srgbClr val="000000"/>
                </a:solidFill>
                <a:latin typeface="华文中宋" panose="02010600040101010101" pitchFamily="2" charset="-122"/>
                <a:ea typeface="华文中宋" panose="0201060004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rPr>
              <a:t>减小激励电压的幅度，则放大器将由临界状态进入何种状态</a:t>
            </a:r>
          </a:p>
        </p:txBody>
      </p:sp>
      <p:sp>
        <p:nvSpPr>
          <p:cNvPr id="37891" name="Rectangle 3"/>
          <p:cNvSpPr>
            <a:spLocks noGrp="1" noChangeArrowheads="1"/>
          </p:cNvSpPr>
          <p:nvPr>
            <p:ph type="body" idx="1"/>
          </p:nvPr>
        </p:nvSpPr>
        <p:spPr>
          <a:xfrm>
            <a:off x="468313" y="2349500"/>
            <a:ext cx="8305800" cy="3779838"/>
          </a:xfrm>
        </p:spPr>
        <p:txBody>
          <a:bodyPr/>
          <a:lstStyle/>
          <a:p>
            <a:pPr>
              <a:buFontTx/>
              <a:buNone/>
            </a:pPr>
            <a:r>
              <a:rPr lang="en-US" altLang="zh-CN" sz="2400">
                <a:latin typeface="华文中宋" panose="02010600040101010101" pitchFamily="2" charset="-122"/>
                <a:ea typeface="华文中宋" panose="02010600040101010101" pitchFamily="2" charset="-122"/>
              </a:rPr>
              <a:t>(a)</a:t>
            </a:r>
            <a:r>
              <a:rPr lang="zh-CN" altLang="en-US" sz="2400">
                <a:latin typeface="华文中宋" panose="02010600040101010101" pitchFamily="2" charset="-122"/>
                <a:ea typeface="华文中宋" panose="02010600040101010101" pitchFamily="2" charset="-122"/>
              </a:rPr>
              <a:t>进入欠压</a:t>
            </a:r>
          </a:p>
          <a:p>
            <a:pPr>
              <a:buFontTx/>
              <a:buNone/>
            </a:pPr>
            <a:r>
              <a:rPr lang="en-US" altLang="zh-CN" sz="2400">
                <a:latin typeface="华文中宋" panose="02010600040101010101" pitchFamily="2" charset="-122"/>
                <a:ea typeface="华文中宋" panose="02010600040101010101" pitchFamily="2" charset="-122"/>
              </a:rPr>
              <a:t>(b)</a:t>
            </a:r>
            <a:r>
              <a:rPr lang="zh-CN" altLang="en-US" sz="2400">
                <a:latin typeface="华文中宋" panose="02010600040101010101" pitchFamily="2" charset="-122"/>
                <a:ea typeface="华文中宋" panose="02010600040101010101" pitchFamily="2" charset="-122"/>
              </a:rPr>
              <a:t>进入欠压</a:t>
            </a:r>
          </a:p>
          <a:p>
            <a:pPr>
              <a:buFontTx/>
              <a:buNone/>
            </a:pPr>
            <a:r>
              <a:rPr lang="en-US" altLang="zh-CN" sz="2400">
                <a:latin typeface="华文中宋" panose="02010600040101010101" pitchFamily="2" charset="-122"/>
                <a:ea typeface="华文中宋" panose="02010600040101010101" pitchFamily="2" charset="-122"/>
              </a:rPr>
              <a:t>(c)</a:t>
            </a:r>
            <a:r>
              <a:rPr lang="zh-CN" altLang="en-US" sz="2400">
                <a:latin typeface="华文中宋" panose="02010600040101010101" pitchFamily="2" charset="-122"/>
                <a:ea typeface="华文中宋" panose="02010600040101010101" pitchFamily="2" charset="-122"/>
              </a:rPr>
              <a:t>进入过压</a:t>
            </a:r>
          </a:p>
          <a:p>
            <a:pPr>
              <a:buFontTx/>
              <a:buNone/>
            </a:pPr>
            <a:r>
              <a:rPr lang="en-US" altLang="zh-CN" sz="2400">
                <a:latin typeface="华文中宋" panose="02010600040101010101" pitchFamily="2" charset="-122"/>
                <a:ea typeface="华文中宋" panose="02010600040101010101" pitchFamily="2" charset="-122"/>
              </a:rPr>
              <a:t>(d)</a:t>
            </a:r>
            <a:r>
              <a:rPr lang="zh-CN" altLang="en-US" sz="2400">
                <a:latin typeface="华文中宋" panose="02010600040101010101" pitchFamily="2" charset="-122"/>
                <a:ea typeface="华文中宋" panose="02010600040101010101" pitchFamily="2" charset="-122"/>
              </a:rPr>
              <a:t>进入欠压</a:t>
            </a:r>
          </a:p>
          <a:p>
            <a:pPr>
              <a:buFontTx/>
              <a:buNone/>
            </a:pPr>
            <a:endParaRPr lang="zh-CN" altLang="en-US" sz="2400">
              <a:latin typeface="华文中宋" panose="02010600040101010101" pitchFamily="2" charset="-122"/>
              <a:ea typeface="华文中宋" panose="02010600040101010101" pitchFamily="2" charset="-122"/>
            </a:endParaRPr>
          </a:p>
        </p:txBody>
      </p:sp>
      <p:pic>
        <p:nvPicPr>
          <p:cNvPr id="37892" name="Picture 4" descr="0004">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AD6896C-6CE1-489B-94EB-5210A439971D}" type="slidenum">
              <a:rPr lang="en-US" altLang="zh-CN"/>
              <a:pPr/>
              <a:t>35</a:t>
            </a:fld>
            <a:endParaRPr lang="en-US" altLang="zh-CN"/>
          </a:p>
        </p:txBody>
      </p:sp>
      <p:sp>
        <p:nvSpPr>
          <p:cNvPr id="38914" name="Rectangle 2"/>
          <p:cNvSpPr>
            <a:spLocks noGrp="1" noChangeArrowheads="1"/>
          </p:cNvSpPr>
          <p:nvPr>
            <p:ph type="title"/>
          </p:nvPr>
        </p:nvSpPr>
        <p:spPr>
          <a:xfrm>
            <a:off x="323850" y="476250"/>
            <a:ext cx="8305800" cy="457200"/>
          </a:xfrm>
          <a:noFill/>
        </p:spPr>
        <p:txBody>
          <a:bodyPr>
            <a:spAutoFit/>
          </a:bodyPr>
          <a:lstStyle/>
          <a:p>
            <a:pPr marL="838200" indent="-838200" algn="l"/>
            <a:r>
              <a:rPr lang="en-US" altLang="zh-CN" sz="2400">
                <a:solidFill>
                  <a:srgbClr val="000000"/>
                </a:solidFill>
                <a:ea typeface="华文中宋" panose="02010600040101010101" pitchFamily="2" charset="-122"/>
              </a:rPr>
              <a:t>11</a:t>
            </a:r>
            <a:r>
              <a:rPr lang="zh-CN" altLang="en-US" sz="2400">
                <a:solidFill>
                  <a:srgbClr val="000000"/>
                </a:solidFill>
                <a:ea typeface="华文中宋" panose="02010600040101010101" pitchFamily="2" charset="-122"/>
              </a:rPr>
              <a:t>、求以下各传输变压器电路的输入阻抗为多大？</a:t>
            </a:r>
          </a:p>
        </p:txBody>
      </p:sp>
      <p:pic>
        <p:nvPicPr>
          <p:cNvPr id="38916" name="Picture 4"/>
          <p:cNvPicPr>
            <a:picLocks noChangeAspect="1" noChangeArrowheads="1"/>
          </p:cNvPicPr>
          <p:nvPr/>
        </p:nvPicPr>
        <p:blipFill>
          <a:blip r:embed="rId3" cstate="print">
            <a:grayscl/>
            <a:biLevel thresh="50000"/>
            <a:extLst>
              <a:ext uri="{28A0092B-C50C-407E-A947-70E740481C1C}">
                <a14:useLocalDpi xmlns:a14="http://schemas.microsoft.com/office/drawing/2010/main" val="0"/>
              </a:ext>
            </a:extLst>
          </a:blip>
          <a:srcRect l="41222" t="33983" r="2368" b="39821"/>
          <a:stretch>
            <a:fillRect/>
          </a:stretch>
        </p:blipFill>
        <p:spPr bwMode="auto">
          <a:xfrm>
            <a:off x="0" y="1125538"/>
            <a:ext cx="889317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7" name="Object 5"/>
          <p:cNvGraphicFramePr>
            <a:graphicFrameLocks noChangeAspect="1"/>
          </p:cNvGraphicFramePr>
          <p:nvPr/>
        </p:nvGraphicFramePr>
        <p:xfrm>
          <a:off x="1187450" y="4292600"/>
          <a:ext cx="4795838" cy="2320925"/>
        </p:xfrm>
        <a:graphic>
          <a:graphicData uri="http://schemas.openxmlformats.org/presentationml/2006/ole">
            <mc:AlternateContent xmlns:mc="http://schemas.openxmlformats.org/markup-compatibility/2006">
              <mc:Choice xmlns:v="urn:schemas-microsoft-com:vml" Requires="v">
                <p:oleObj spid="_x0000_s38925" name="Equation" r:id="rId4" imgW="1574640" imgH="761760" progId="Equation.DSMT4">
                  <p:embed/>
                </p:oleObj>
              </mc:Choice>
              <mc:Fallback>
                <p:oleObj name="Equation" r:id="rId4" imgW="1574640" imgH="7617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292600"/>
                        <a:ext cx="4795838" cy="232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Text Box 6"/>
          <p:cNvSpPr txBox="1">
            <a:spLocks noChangeArrowheads="1"/>
          </p:cNvSpPr>
          <p:nvPr/>
        </p:nvSpPr>
        <p:spPr bwMode="auto">
          <a:xfrm>
            <a:off x="4067175" y="3500438"/>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t>图</a:t>
            </a:r>
            <a:r>
              <a:rPr lang="en-US" altLang="zh-CN" sz="1800"/>
              <a:t>-5</a:t>
            </a:r>
          </a:p>
        </p:txBody>
      </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431FE0A-C4F1-430A-8E8F-1CF832B9EF1D}" type="slidenum">
              <a:rPr lang="en-US" altLang="zh-CN"/>
              <a:pPr/>
              <a:t>36</a:t>
            </a:fld>
            <a:endParaRPr lang="en-US" altLang="zh-CN"/>
          </a:p>
        </p:txBody>
      </p:sp>
      <p:graphicFrame>
        <p:nvGraphicFramePr>
          <p:cNvPr id="43012" name="Object 4"/>
          <p:cNvGraphicFramePr>
            <a:graphicFrameLocks noChangeAspect="1"/>
          </p:cNvGraphicFramePr>
          <p:nvPr/>
        </p:nvGraphicFramePr>
        <p:xfrm>
          <a:off x="1042988" y="692150"/>
          <a:ext cx="3333750" cy="2589213"/>
        </p:xfrm>
        <a:graphic>
          <a:graphicData uri="http://schemas.openxmlformats.org/presentationml/2006/ole">
            <mc:AlternateContent xmlns:mc="http://schemas.openxmlformats.org/markup-compatibility/2006">
              <mc:Choice xmlns:v="urn:schemas-microsoft-com:vml" Requires="v">
                <p:oleObj spid="_x0000_s43027" name="Equation" r:id="rId3" imgW="1193760" imgH="927000" progId="Equation.DSMT4">
                  <p:embed/>
                </p:oleObj>
              </mc:Choice>
              <mc:Fallback>
                <p:oleObj name="Equation" r:id="rId3" imgW="1193760" imgH="927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692150"/>
                        <a:ext cx="3333750" cy="258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1116013" y="3644900"/>
          <a:ext cx="2730500" cy="2554288"/>
        </p:xfrm>
        <a:graphic>
          <a:graphicData uri="http://schemas.openxmlformats.org/presentationml/2006/ole">
            <mc:AlternateContent xmlns:mc="http://schemas.openxmlformats.org/markup-compatibility/2006">
              <mc:Choice xmlns:v="urn:schemas-microsoft-com:vml" Requires="v">
                <p:oleObj spid="_x0000_s43028" name="Equation" r:id="rId5" imgW="977760" imgH="914400" progId="Equation.DSMT4">
                  <p:embed/>
                </p:oleObj>
              </mc:Choice>
              <mc:Fallback>
                <p:oleObj name="Equation" r:id="rId5" imgW="977760" imgH="914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644900"/>
                        <a:ext cx="2730500" cy="255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3014" name="Picture 6" descr="0004">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4863CC05-BEBC-4EB4-9D46-5E297E22BE9A}" type="slidenum">
              <a:rPr lang="en-US" altLang="zh-CN"/>
              <a:pPr/>
              <a:t>37</a:t>
            </a:fld>
            <a:endParaRPr lang="en-US" altLang="zh-CN"/>
          </a:p>
        </p:txBody>
      </p:sp>
      <p:sp>
        <p:nvSpPr>
          <p:cNvPr id="40962" name="Rectangle 2"/>
          <p:cNvSpPr>
            <a:spLocks noGrp="1" noChangeArrowheads="1"/>
          </p:cNvSpPr>
          <p:nvPr>
            <p:ph type="title"/>
          </p:nvPr>
        </p:nvSpPr>
        <p:spPr>
          <a:xfrm>
            <a:off x="395288" y="476250"/>
            <a:ext cx="8305800" cy="822325"/>
          </a:xfrm>
          <a:noFill/>
        </p:spPr>
        <p:txBody>
          <a:bodyPr>
            <a:spAutoFit/>
          </a:bodyPr>
          <a:lstStyle/>
          <a:p>
            <a:pPr marL="441325" indent="-441325"/>
            <a:r>
              <a:rPr lang="en-US" altLang="zh-CN" sz="2400">
                <a:solidFill>
                  <a:srgbClr val="000000"/>
                </a:solidFill>
                <a:latin typeface="华文中宋" panose="02010600040101010101" pitchFamily="2" charset="-122"/>
                <a:ea typeface="华文中宋" panose="02010600040101010101" pitchFamily="2" charset="-122"/>
              </a:rPr>
              <a:t>12</a:t>
            </a:r>
            <a:r>
              <a:rPr lang="zh-CN" altLang="en-US" sz="2400">
                <a:solidFill>
                  <a:srgbClr val="000000"/>
                </a:solidFill>
                <a:latin typeface="华文中宋" panose="02010600040101010101" pitchFamily="2" charset="-122"/>
                <a:ea typeface="华文中宋" panose="02010600040101010101" pitchFamily="2" charset="-122"/>
              </a:rPr>
              <a:t>、设一个二极管电路如图</a:t>
            </a:r>
            <a:r>
              <a:rPr lang="en-US" altLang="zh-CN" sz="2400">
                <a:solidFill>
                  <a:srgbClr val="000000"/>
                </a:solidFill>
                <a:latin typeface="华文中宋" panose="02010600040101010101" pitchFamily="2" charset="-122"/>
                <a:ea typeface="华文中宋" panose="02010600040101010101" pitchFamily="2" charset="-122"/>
              </a:rPr>
              <a:t>-6</a:t>
            </a:r>
            <a:r>
              <a:rPr lang="zh-CN" altLang="en-US" sz="2400">
                <a:solidFill>
                  <a:srgbClr val="000000"/>
                </a:solidFill>
                <a:latin typeface="华文中宋" panose="02010600040101010101" pitchFamily="2" charset="-122"/>
                <a:ea typeface="华文中宋" panose="02010600040101010101" pitchFamily="2" charset="-122"/>
              </a:rPr>
              <a:t>，且二极管的特性如图，当</a:t>
            </a:r>
            <a:r>
              <a:rPr lang="en-US" altLang="zh-CN" sz="2400">
                <a:solidFill>
                  <a:srgbClr val="000000"/>
                </a:solidFill>
                <a:latin typeface="华文中宋" panose="02010600040101010101" pitchFamily="2" charset="-122"/>
                <a:ea typeface="华文中宋" panose="02010600040101010101" pitchFamily="2" charset="-122"/>
              </a:rPr>
              <a:t>V(t)=2cosωt  V</a:t>
            </a:r>
            <a:r>
              <a:rPr lang="zh-CN" altLang="en-US" sz="2400">
                <a:solidFill>
                  <a:srgbClr val="000000"/>
                </a:solidFill>
                <a:latin typeface="华文中宋" panose="02010600040101010101" pitchFamily="2" charset="-122"/>
                <a:ea typeface="华文中宋" panose="02010600040101010101" pitchFamily="2" charset="-122"/>
              </a:rPr>
              <a:t>时，求电路中的电流</a:t>
            </a:r>
            <a:r>
              <a:rPr lang="en-US" altLang="zh-CN" sz="2400">
                <a:solidFill>
                  <a:srgbClr val="000000"/>
                </a:solidFill>
                <a:latin typeface="华文中宋" panose="02010600040101010101" pitchFamily="2" charset="-122"/>
                <a:ea typeface="华文中宋" panose="02010600040101010101" pitchFamily="2" charset="-122"/>
              </a:rPr>
              <a:t>i</a:t>
            </a:r>
            <a:r>
              <a:rPr lang="zh-CN" altLang="en-US" sz="2400">
                <a:solidFill>
                  <a:srgbClr val="000000"/>
                </a:solidFill>
                <a:latin typeface="华文中宋" panose="02010600040101010101" pitchFamily="2" charset="-122"/>
                <a:ea typeface="华文中宋" panose="02010600040101010101" pitchFamily="2" charset="-122"/>
              </a:rPr>
              <a:t>的表达式。</a:t>
            </a:r>
          </a:p>
        </p:txBody>
      </p:sp>
      <p:pic>
        <p:nvPicPr>
          <p:cNvPr id="40964" name="Picture 4"/>
          <p:cNvPicPr>
            <a:picLocks noChangeAspect="1" noChangeArrowheads="1"/>
          </p:cNvPicPr>
          <p:nvPr/>
        </p:nvPicPr>
        <p:blipFill>
          <a:blip r:embed="rId3" cstate="print">
            <a:grayscl/>
            <a:biLevel thresh="50000"/>
            <a:extLst>
              <a:ext uri="{28A0092B-C50C-407E-A947-70E740481C1C}">
                <a14:useLocalDpi xmlns:a14="http://schemas.microsoft.com/office/drawing/2010/main" val="0"/>
              </a:ext>
            </a:extLst>
          </a:blip>
          <a:srcRect l="3276" t="24710" r="77325" b="68454"/>
          <a:stretch>
            <a:fillRect/>
          </a:stretch>
        </p:blipFill>
        <p:spPr bwMode="auto">
          <a:xfrm>
            <a:off x="395288" y="1412875"/>
            <a:ext cx="79914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3708400" y="3357563"/>
            <a:ext cx="1150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华文中宋" panose="02010600040101010101" pitchFamily="2" charset="-122"/>
                <a:ea typeface="华文中宋" panose="02010600040101010101" pitchFamily="2" charset="-122"/>
              </a:rPr>
              <a:t>图</a:t>
            </a:r>
            <a:r>
              <a:rPr lang="en-US" altLang="zh-CN" sz="1800">
                <a:latin typeface="华文中宋" panose="02010600040101010101" pitchFamily="2" charset="-122"/>
                <a:ea typeface="华文中宋" panose="02010600040101010101" pitchFamily="2" charset="-122"/>
              </a:rPr>
              <a:t>-6</a:t>
            </a:r>
          </a:p>
        </p:txBody>
      </p:sp>
      <p:graphicFrame>
        <p:nvGraphicFramePr>
          <p:cNvPr id="40966" name="Object 6"/>
          <p:cNvGraphicFramePr>
            <a:graphicFrameLocks noChangeAspect="1"/>
          </p:cNvGraphicFramePr>
          <p:nvPr/>
        </p:nvGraphicFramePr>
        <p:xfrm>
          <a:off x="395288" y="4292600"/>
          <a:ext cx="8353425" cy="1182688"/>
        </p:xfrm>
        <a:graphic>
          <a:graphicData uri="http://schemas.openxmlformats.org/presentationml/2006/ole">
            <mc:AlternateContent xmlns:mc="http://schemas.openxmlformats.org/markup-compatibility/2006">
              <mc:Choice xmlns:v="urn:schemas-microsoft-com:vml" Requires="v">
                <p:oleObj spid="_x0000_s40974" name="Equation" r:id="rId4" imgW="3047760" imgH="431640" progId="Equation.DSMT4">
                  <p:embed/>
                </p:oleObj>
              </mc:Choice>
              <mc:Fallback>
                <p:oleObj name="Equation" r:id="rId4" imgW="3047760" imgH="4316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292600"/>
                        <a:ext cx="8353425"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967" name="Picture 7" descr="0004">
            <a:hlinkClick r:id="rId6" action="ppaction://hlinksldjump"/>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4BB6AAB-0E6A-4B3F-BEB1-A76097E1EF1E}" type="slidenum">
              <a:rPr lang="en-US" altLang="zh-CN"/>
              <a:pPr/>
              <a:t>38</a:t>
            </a:fld>
            <a:endParaRPr lang="en-US" altLang="zh-CN"/>
          </a:p>
        </p:txBody>
      </p:sp>
      <p:sp>
        <p:nvSpPr>
          <p:cNvPr id="41986" name="Rectangle 2"/>
          <p:cNvSpPr>
            <a:spLocks noGrp="1" noChangeArrowheads="1"/>
          </p:cNvSpPr>
          <p:nvPr>
            <p:ph type="title"/>
          </p:nvPr>
        </p:nvSpPr>
        <p:spPr>
          <a:xfrm>
            <a:off x="468313" y="476250"/>
            <a:ext cx="8496300" cy="1552575"/>
          </a:xfrm>
          <a:noFill/>
        </p:spPr>
        <p:txBody>
          <a:bodyPr>
            <a:spAutoFit/>
          </a:bodyPr>
          <a:lstStyle/>
          <a:p>
            <a:pPr marL="441325" indent="-441325" algn="l"/>
            <a:r>
              <a:rPr lang="en-US" altLang="zh-CN" sz="2400">
                <a:solidFill>
                  <a:srgbClr val="000000"/>
                </a:solidFill>
                <a:latin typeface="华文中宋" panose="02010600040101010101" pitchFamily="2" charset="-122"/>
                <a:ea typeface="华文中宋" panose="02010600040101010101" pitchFamily="2" charset="-122"/>
              </a:rPr>
              <a:t>13</a:t>
            </a:r>
            <a:r>
              <a:rPr lang="zh-CN" altLang="en-US" sz="2400">
                <a:solidFill>
                  <a:srgbClr val="000000"/>
                </a:solidFill>
                <a:latin typeface="华文中宋" panose="02010600040101010101" pitchFamily="2" charset="-122"/>
                <a:ea typeface="华文中宋" panose="02010600040101010101" pitchFamily="2" charset="-122"/>
              </a:rPr>
              <a:t>、请判断图</a:t>
            </a:r>
            <a:r>
              <a:rPr lang="en-US" altLang="zh-CN" sz="2400">
                <a:solidFill>
                  <a:srgbClr val="000000"/>
                </a:solidFill>
                <a:latin typeface="华文中宋" panose="02010600040101010101" pitchFamily="2" charset="-122"/>
                <a:ea typeface="华文中宋" panose="02010600040101010101" pitchFamily="2" charset="-122"/>
              </a:rPr>
              <a:t>-7</a:t>
            </a:r>
            <a:r>
              <a:rPr lang="zh-CN" altLang="en-US" sz="2400">
                <a:solidFill>
                  <a:srgbClr val="000000"/>
                </a:solidFill>
                <a:latin typeface="华文中宋" panose="02010600040101010101" pitchFamily="2" charset="-122"/>
                <a:ea typeface="华文中宋" panose="02010600040101010101" pitchFamily="2" charset="-122"/>
              </a:rPr>
              <a:t>中四种电路中那种电路可能振荡，如能，是何种振荡器？条件是：</a:t>
            </a:r>
            <a:br>
              <a:rPr lang="zh-CN" altLang="en-US" sz="2400">
                <a:solidFill>
                  <a:srgbClr val="000000"/>
                </a:solidFill>
                <a:latin typeface="华文中宋" panose="02010600040101010101" pitchFamily="2" charset="-122"/>
                <a:ea typeface="华文中宋" panose="02010600040101010101" pitchFamily="2" charset="-122"/>
              </a:rPr>
            </a:br>
            <a:r>
              <a:rPr lang="zh-CN" altLang="en-US" sz="2400">
                <a:solidFill>
                  <a:srgbClr val="000000"/>
                </a:solidFill>
                <a:latin typeface="华文中宋" panose="02010600040101010101" pitchFamily="2" charset="-122"/>
                <a:ea typeface="华文中宋" panose="02010600040101010101" pitchFamily="2" charset="-122"/>
              </a:rPr>
              <a:t> </a:t>
            </a:r>
            <a:r>
              <a:rPr lang="en-US" altLang="zh-CN" sz="2400">
                <a:solidFill>
                  <a:srgbClr val="000000"/>
                </a:solidFill>
                <a:latin typeface="华文中宋" panose="02010600040101010101" pitchFamily="2" charset="-122"/>
                <a:ea typeface="华文中宋" panose="02010600040101010101" pitchFamily="2" charset="-122"/>
              </a:rPr>
              <a:t>(f)L</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&gt;L</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&gt;L</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,(g):L</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&lt;L</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a:t>
            </a:r>
            <a:br>
              <a:rPr lang="en-US" altLang="zh-CN" sz="2400">
                <a:solidFill>
                  <a:srgbClr val="000000"/>
                </a:solidFill>
                <a:latin typeface="华文中宋" panose="02010600040101010101" pitchFamily="2" charset="-122"/>
                <a:ea typeface="华文中宋" panose="02010600040101010101" pitchFamily="2" charset="-122"/>
              </a:rPr>
            </a:br>
            <a:r>
              <a:rPr lang="en-US" altLang="zh-CN" sz="2400">
                <a:solidFill>
                  <a:srgbClr val="000000"/>
                </a:solidFill>
                <a:latin typeface="华文中宋" panose="02010600040101010101" pitchFamily="2" charset="-122"/>
                <a:ea typeface="华文中宋" panose="02010600040101010101" pitchFamily="2" charset="-122"/>
              </a:rPr>
              <a:t>(h) L</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&lt;L</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=L</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3 </a:t>
            </a:r>
            <a:r>
              <a:rPr lang="en-US" altLang="zh-CN" sz="2400">
                <a:solidFill>
                  <a:srgbClr val="000000"/>
                </a:solidFill>
                <a:latin typeface="华文中宋" panose="02010600040101010101" pitchFamily="2" charset="-122"/>
                <a:ea typeface="华文中宋" panose="02010600040101010101" pitchFamily="2" charset="-122"/>
              </a:rPr>
              <a:t>,(i)L</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&gt;L</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&gt;L</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3</a:t>
            </a:r>
          </a:p>
        </p:txBody>
      </p:sp>
      <p:pic>
        <p:nvPicPr>
          <p:cNvPr id="41988" name="Picture 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6500" t="61337" r="37090" b="4594"/>
          <a:stretch>
            <a:fillRect/>
          </a:stretch>
        </p:blipFill>
        <p:spPr bwMode="auto">
          <a:xfrm>
            <a:off x="468313" y="2060575"/>
            <a:ext cx="806450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5"/>
          <p:cNvSpPr>
            <a:spLocks noChangeArrowheads="1"/>
          </p:cNvSpPr>
          <p:nvPr/>
        </p:nvSpPr>
        <p:spPr bwMode="auto">
          <a:xfrm>
            <a:off x="4067175" y="6238875"/>
            <a:ext cx="646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-7</a:t>
            </a:r>
          </a:p>
        </p:txBody>
      </p:sp>
    </p:spTree>
  </p:cSld>
  <p:clrMapOvr>
    <a:masterClrMapping/>
  </p:clrMapOvr>
  <p:transition spd="slow">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1D540DD-955F-4DFF-A662-8D2F0FE97EB0}" type="slidenum">
              <a:rPr lang="en-US" altLang="zh-CN"/>
              <a:pPr/>
              <a:t>39</a:t>
            </a:fld>
            <a:endParaRPr lang="en-US" altLang="zh-CN"/>
          </a:p>
        </p:txBody>
      </p:sp>
      <p:sp>
        <p:nvSpPr>
          <p:cNvPr id="44036" name="Text Box 4"/>
          <p:cNvSpPr txBox="1">
            <a:spLocks noChangeArrowheads="1"/>
          </p:cNvSpPr>
          <p:nvPr/>
        </p:nvSpPr>
        <p:spPr bwMode="auto">
          <a:xfrm>
            <a:off x="395288" y="549275"/>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a:t>
            </a:r>
          </a:p>
        </p:txBody>
      </p:sp>
      <p:graphicFrame>
        <p:nvGraphicFramePr>
          <p:cNvPr id="44038" name="Object 6"/>
          <p:cNvGraphicFramePr>
            <a:graphicFrameLocks noGrp="1" noChangeAspect="1"/>
          </p:cNvGraphicFramePr>
          <p:nvPr>
            <p:ph type="body" idx="1"/>
          </p:nvPr>
        </p:nvGraphicFramePr>
        <p:xfrm>
          <a:off x="468313" y="1196975"/>
          <a:ext cx="8675687" cy="5191125"/>
        </p:xfrm>
        <a:graphic>
          <a:graphicData uri="http://schemas.openxmlformats.org/presentationml/2006/ole">
            <mc:AlternateContent xmlns:mc="http://schemas.openxmlformats.org/markup-compatibility/2006">
              <mc:Choice xmlns:v="urn:schemas-microsoft-com:vml" Requires="v">
                <p:oleObj spid="_x0000_s44046" name="Equation" r:id="rId3" imgW="3416040" imgH="2044440" progId="Equation.DSMT4">
                  <p:embed/>
                </p:oleObj>
              </mc:Choice>
              <mc:Fallback>
                <p:oleObj name="Equation" r:id="rId3" imgW="3416040" imgH="20444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96975"/>
                        <a:ext cx="867568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4039" name="Picture 7"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CE9193E-0F1D-4497-BF4D-AFFC980BC5FF}" type="slidenum">
              <a:rPr lang="en-US" altLang="zh-CN"/>
              <a:pPr/>
              <a:t>4</a:t>
            </a:fld>
            <a:endParaRPr lang="en-US" altLang="zh-CN"/>
          </a:p>
        </p:txBody>
      </p:sp>
      <p:sp>
        <p:nvSpPr>
          <p:cNvPr id="8198" name="Rectangle 6"/>
          <p:cNvSpPr>
            <a:spLocks noChangeArrowheads="1"/>
          </p:cNvSpPr>
          <p:nvPr/>
        </p:nvSpPr>
        <p:spPr bwMode="auto">
          <a:xfrm>
            <a:off x="0" y="519113"/>
            <a:ext cx="8964613" cy="598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495300"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495300" algn="l"/>
              </a:tabLst>
              <a:defRPr kumimoji="1" sz="2400">
                <a:solidFill>
                  <a:schemeClr val="tx1"/>
                </a:solidFill>
                <a:latin typeface="Times New Roman" panose="02020603050405020304" pitchFamily="18" charset="0"/>
                <a:ea typeface="宋体" panose="02010600030101010101" pitchFamily="2" charset="-122"/>
              </a:defRPr>
            </a:lvl9pPr>
          </a:lstStyle>
          <a:p>
            <a:pPr lvl="1">
              <a:lnSpc>
                <a:spcPct val="115000"/>
              </a:lnSpc>
            </a:pPr>
            <a:r>
              <a:rPr lang="en-US" altLang="zh-CN">
                <a:ea typeface="华文中宋" panose="02010600040101010101" pitchFamily="2" charset="-122"/>
              </a:rPr>
              <a:t>17.</a:t>
            </a:r>
            <a:r>
              <a:rPr lang="zh-CN" altLang="en-US">
                <a:ea typeface="华文中宋" panose="02010600040101010101" pitchFamily="2" charset="-122"/>
              </a:rPr>
              <a:t>单调谐和双调谐小信号放大器的增益、带宽、矩形系数的计算，两种回路放大器在性能上有什么差别？</a:t>
            </a:r>
          </a:p>
          <a:p>
            <a:pPr lvl="1" eaLnBrk="0" hangingPunct="0">
              <a:lnSpc>
                <a:spcPct val="115000"/>
              </a:lnSpc>
            </a:pPr>
            <a:r>
              <a:rPr lang="en-US" altLang="zh-CN">
                <a:ea typeface="华文中宋" panose="02010600040101010101" pitchFamily="2" charset="-122"/>
              </a:rPr>
              <a:t>18.</a:t>
            </a:r>
            <a:r>
              <a:rPr lang="zh-CN" altLang="en-US">
                <a:ea typeface="华文中宋" panose="02010600040101010101" pitchFamily="2" charset="-122"/>
              </a:rPr>
              <a:t>当由若干个相同的单调谐或双调谐放大器组成多级放大器时，多级放大器的带宽和增益如何变化？，矩形系数如何变化？</a:t>
            </a:r>
          </a:p>
          <a:p>
            <a:pPr lvl="1" eaLnBrk="0" hangingPunct="0">
              <a:lnSpc>
                <a:spcPct val="115000"/>
              </a:lnSpc>
            </a:pPr>
            <a:r>
              <a:rPr lang="en-US" altLang="zh-CN">
                <a:ea typeface="华文中宋" panose="02010600040101010101" pitchFamily="2" charset="-122"/>
              </a:rPr>
              <a:t>19.</a:t>
            </a:r>
            <a:r>
              <a:rPr lang="zh-CN" altLang="en-US">
                <a:ea typeface="华文中宋" panose="02010600040101010101" pitchFamily="2" charset="-122"/>
              </a:rPr>
              <a:t>高频小信号放大器的主要不稳定因素是什么？如何提高放大器的稳定性？</a:t>
            </a:r>
          </a:p>
          <a:p>
            <a:pPr lvl="1" eaLnBrk="0" hangingPunct="0">
              <a:lnSpc>
                <a:spcPct val="115000"/>
              </a:lnSpc>
            </a:pPr>
            <a:r>
              <a:rPr lang="en-US" altLang="zh-CN">
                <a:ea typeface="华文中宋" panose="02010600040101010101" pitchFamily="2" charset="-122"/>
              </a:rPr>
              <a:t>20.</a:t>
            </a:r>
            <a:r>
              <a:rPr lang="zh-CN" altLang="en-US">
                <a:ea typeface="华文中宋" panose="02010600040101010101" pitchFamily="2" charset="-122"/>
              </a:rPr>
              <a:t>当采用中和电容时，如何选择它的数值？</a:t>
            </a:r>
          </a:p>
          <a:p>
            <a:pPr lvl="1" eaLnBrk="0" hangingPunct="0">
              <a:lnSpc>
                <a:spcPct val="115000"/>
              </a:lnSpc>
            </a:pPr>
            <a:r>
              <a:rPr lang="en-US" altLang="zh-CN">
                <a:ea typeface="华文中宋" panose="02010600040101010101" pitchFamily="2" charset="-122"/>
              </a:rPr>
              <a:t>21.</a:t>
            </a:r>
            <a:r>
              <a:rPr lang="zh-CN" altLang="en-US">
                <a:ea typeface="华文中宋" panose="02010600040101010101" pitchFamily="2" charset="-122"/>
              </a:rPr>
              <a:t>功率晶体管的主要极限参数是什么？</a:t>
            </a:r>
          </a:p>
          <a:p>
            <a:pPr lvl="1" eaLnBrk="0" hangingPunct="0">
              <a:lnSpc>
                <a:spcPct val="115000"/>
              </a:lnSpc>
            </a:pPr>
            <a:r>
              <a:rPr lang="en-US" altLang="zh-CN">
                <a:ea typeface="华文中宋" panose="02010600040101010101" pitchFamily="2" charset="-122"/>
              </a:rPr>
              <a:t>22.</a:t>
            </a:r>
            <a:r>
              <a:rPr lang="zh-CN" altLang="en-US">
                <a:ea typeface="华文中宋" panose="02010600040101010101" pitchFamily="2" charset="-122"/>
              </a:rPr>
              <a:t>甲类、乙类、甲乙类和丙类功放的电流通角各是多少？那种电路的效率高？</a:t>
            </a:r>
          </a:p>
          <a:p>
            <a:pPr lvl="1" eaLnBrk="0" hangingPunct="0">
              <a:lnSpc>
                <a:spcPct val="115000"/>
              </a:lnSpc>
            </a:pPr>
            <a:r>
              <a:rPr lang="en-US" altLang="zh-CN">
                <a:ea typeface="华文中宋" panose="02010600040101010101" pitchFamily="2" charset="-122"/>
              </a:rPr>
              <a:t>23.</a:t>
            </a:r>
            <a:r>
              <a:rPr lang="zh-CN" altLang="en-US">
                <a:ea typeface="华文中宋" panose="02010600040101010101" pitchFamily="2" charset="-122"/>
              </a:rPr>
              <a:t>为什么丁类功放的效率高？它的电路特点是什么？</a:t>
            </a:r>
          </a:p>
          <a:p>
            <a:pPr lvl="1" eaLnBrk="0" hangingPunct="0">
              <a:lnSpc>
                <a:spcPct val="115000"/>
              </a:lnSpc>
            </a:pPr>
            <a:r>
              <a:rPr lang="en-US" altLang="zh-CN">
                <a:ea typeface="华文中宋" panose="02010600040101010101" pitchFamily="2" charset="-122"/>
              </a:rPr>
              <a:t>24.</a:t>
            </a:r>
            <a:r>
              <a:rPr lang="zh-CN" altLang="en-US">
                <a:ea typeface="华文中宋" panose="02010600040101010101" pitchFamily="2" charset="-122"/>
              </a:rPr>
              <a:t>由于非线性，乙类推挽电路存在交越失真，如何产生的？</a:t>
            </a:r>
          </a:p>
          <a:p>
            <a:pPr lvl="1" eaLnBrk="0" hangingPunct="0">
              <a:lnSpc>
                <a:spcPct val="115000"/>
              </a:lnSpc>
            </a:pPr>
            <a:r>
              <a:rPr lang="en-US" altLang="zh-CN">
                <a:ea typeface="华文中宋" panose="02010600040101010101" pitchFamily="2" charset="-122"/>
              </a:rPr>
              <a:t>25.</a:t>
            </a:r>
            <a:r>
              <a:rPr lang="zh-CN" altLang="en-US">
                <a:ea typeface="华文中宋" panose="02010600040101010101" pitchFamily="2" charset="-122"/>
              </a:rPr>
              <a:t>何谓丙类功放的集电极电流波形分解系数</a:t>
            </a:r>
            <a:r>
              <a:rPr lang="en-US" altLang="zh-CN">
                <a:latin typeface="宋体" panose="02010600030101010101" pitchFamily="2" charset="-122"/>
                <a:ea typeface="华文中宋" panose="02010600040101010101" pitchFamily="2" charset="-122"/>
              </a:rPr>
              <a:t>α</a:t>
            </a:r>
            <a:r>
              <a:rPr lang="zh-CN" altLang="en-US">
                <a:ea typeface="华文中宋" panose="02010600040101010101" pitchFamily="2" charset="-122"/>
              </a:rPr>
              <a:t>？如何计算？</a:t>
            </a:r>
          </a:p>
        </p:txBody>
      </p:sp>
    </p:spTree>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E173A3B9-77B9-4F81-BB14-5101EA4DDA67}" type="slidenum">
              <a:rPr lang="en-US" altLang="zh-CN"/>
              <a:pPr/>
              <a:t>40</a:t>
            </a:fld>
            <a:endParaRPr lang="en-US" altLang="zh-CN"/>
          </a:p>
        </p:txBody>
      </p:sp>
      <p:sp>
        <p:nvSpPr>
          <p:cNvPr id="45060" name="Rectangle 4"/>
          <p:cNvSpPr>
            <a:spLocks noGrp="1" noChangeArrowheads="1"/>
          </p:cNvSpPr>
          <p:nvPr>
            <p:ph type="body" idx="1"/>
          </p:nvPr>
        </p:nvSpPr>
        <p:spPr>
          <a:xfrm>
            <a:off x="323850" y="549275"/>
            <a:ext cx="8305800" cy="1990725"/>
          </a:xfrm>
          <a:noFill/>
        </p:spPr>
        <p:txBody>
          <a:bodyPr>
            <a:spAutoFit/>
          </a:bodyPr>
          <a:lstStyle/>
          <a:p>
            <a:pPr marL="609600" indent="-609600">
              <a:buFontTx/>
              <a:buNone/>
            </a:pPr>
            <a:r>
              <a:rPr lang="en-US" altLang="zh-CN" sz="2400">
                <a:solidFill>
                  <a:srgbClr val="000000"/>
                </a:solidFill>
                <a:latin typeface="华文中宋" panose="02010600040101010101" pitchFamily="2" charset="-122"/>
                <a:ea typeface="华文中宋" panose="02010600040101010101" pitchFamily="2" charset="-122"/>
              </a:rPr>
              <a:t>14</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-8</a:t>
            </a:r>
            <a:r>
              <a:rPr lang="zh-CN" altLang="en-US" sz="2400">
                <a:solidFill>
                  <a:srgbClr val="000000"/>
                </a:solidFill>
                <a:latin typeface="华文中宋" panose="02010600040101010101" pitchFamily="2" charset="-122"/>
                <a:ea typeface="华文中宋" panose="02010600040101010101" pitchFamily="2" charset="-122"/>
              </a:rPr>
              <a:t>是一振荡电路，</a:t>
            </a:r>
            <a:r>
              <a:rPr lang="en-US" altLang="zh-CN" sz="2400">
                <a:solidFill>
                  <a:srgbClr val="000000"/>
                </a:solidFill>
                <a:latin typeface="华文中宋" panose="02010600040101010101" pitchFamily="2" charset="-122"/>
                <a:ea typeface="华文中宋" panose="02010600040101010101" pitchFamily="2" charset="-122"/>
              </a:rPr>
              <a:t>Lc</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Le</a:t>
            </a:r>
            <a:r>
              <a:rPr lang="zh-CN" altLang="en-US" sz="2400">
                <a:solidFill>
                  <a:srgbClr val="000000"/>
                </a:solidFill>
                <a:latin typeface="华文中宋" panose="02010600040101010101" pitchFamily="2" charset="-122"/>
                <a:ea typeface="华文中宋" panose="02010600040101010101" pitchFamily="2" charset="-122"/>
              </a:rPr>
              <a:t>是高频扼流圈。已知</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=200pF,C</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=400pF,C</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=10pF,C</a:t>
            </a:r>
            <a:r>
              <a:rPr lang="en-US" altLang="zh-CN" sz="2400" baseline="-30000">
                <a:solidFill>
                  <a:srgbClr val="000000"/>
                </a:solidFill>
                <a:latin typeface="华文中宋" panose="02010600040101010101" pitchFamily="2" charset="-122"/>
                <a:ea typeface="华文中宋" panose="02010600040101010101" pitchFamily="2" charset="-122"/>
              </a:rPr>
              <a:t>4</a:t>
            </a:r>
            <a:r>
              <a:rPr lang="en-US" altLang="zh-CN" sz="2400">
                <a:solidFill>
                  <a:srgbClr val="000000"/>
                </a:solidFill>
                <a:latin typeface="华文中宋" panose="02010600040101010101" pitchFamily="2" charset="-122"/>
                <a:ea typeface="华文中宋" panose="02010600040101010101" pitchFamily="2" charset="-122"/>
              </a:rPr>
              <a:t>=50~200pF,L=10μH,</a:t>
            </a:r>
            <a:r>
              <a:rPr lang="zh-CN" altLang="en-US" sz="2400">
                <a:solidFill>
                  <a:srgbClr val="000000"/>
                </a:solidFill>
                <a:latin typeface="华文中宋" panose="02010600040101010101" pitchFamily="2" charset="-122"/>
                <a:ea typeface="华文中宋" panose="02010600040101010101" pitchFamily="2" charset="-122"/>
              </a:rPr>
              <a:t>请画出交流等效电路，并说明是何种振荡器，试求出可振荡的频率范围。</a:t>
            </a:r>
          </a:p>
          <a:p>
            <a:pPr marL="609600" indent="-609600">
              <a:buFontTx/>
              <a:buNone/>
            </a:pPr>
            <a:r>
              <a:rPr lang="zh-CN" altLang="en-US" sz="2400">
                <a:solidFill>
                  <a:srgbClr val="000000"/>
                </a:solidFill>
                <a:latin typeface="华文中宋" panose="02010600040101010101" pitchFamily="2" charset="-122"/>
                <a:ea typeface="华文中宋" panose="02010600040101010101" pitchFamily="2" charset="-122"/>
              </a:rPr>
              <a:t>解：等效交流电路如下</a:t>
            </a:r>
          </a:p>
        </p:txBody>
      </p:sp>
      <p:pic>
        <p:nvPicPr>
          <p:cNvPr id="45061" name="Picture 5"/>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23810" t="29044" r="58629" b="40741"/>
          <a:stretch>
            <a:fillRect/>
          </a:stretch>
        </p:blipFill>
        <p:spPr bwMode="auto">
          <a:xfrm>
            <a:off x="4859338" y="2420938"/>
            <a:ext cx="3889375"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6"/>
          <p:cNvSpPr>
            <a:spLocks noChangeArrowheads="1"/>
          </p:cNvSpPr>
          <p:nvPr/>
        </p:nvSpPr>
        <p:spPr bwMode="auto">
          <a:xfrm>
            <a:off x="6372225" y="5589588"/>
            <a:ext cx="6461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-8</a:t>
            </a:r>
          </a:p>
        </p:txBody>
      </p:sp>
      <p:grpSp>
        <p:nvGrpSpPr>
          <p:cNvPr id="45068" name="Group 12"/>
          <p:cNvGrpSpPr>
            <a:grpSpLocks/>
          </p:cNvGrpSpPr>
          <p:nvPr/>
        </p:nvGrpSpPr>
        <p:grpSpPr bwMode="auto">
          <a:xfrm>
            <a:off x="971550" y="2708275"/>
            <a:ext cx="2952750" cy="2386013"/>
            <a:chOff x="930" y="2160"/>
            <a:chExt cx="1860" cy="1503"/>
          </a:xfrm>
        </p:grpSpPr>
        <p:pic>
          <p:nvPicPr>
            <p:cNvPr id="45063" name="Picture 7"/>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28040" t="36748" r="58629" b="40741"/>
            <a:stretch>
              <a:fillRect/>
            </a:stretch>
          </p:blipFill>
          <p:spPr bwMode="auto">
            <a:xfrm>
              <a:off x="930" y="2205"/>
              <a:ext cx="1860" cy="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9"/>
            <p:cNvSpPr>
              <a:spLocks noChangeArrowheads="1"/>
            </p:cNvSpPr>
            <p:nvPr/>
          </p:nvSpPr>
          <p:spPr bwMode="auto">
            <a:xfrm>
              <a:off x="930" y="2160"/>
              <a:ext cx="589"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6" name="Rectangle 10"/>
            <p:cNvSpPr>
              <a:spLocks noChangeArrowheads="1"/>
            </p:cNvSpPr>
            <p:nvPr/>
          </p:nvSpPr>
          <p:spPr bwMode="auto">
            <a:xfrm>
              <a:off x="930" y="2840"/>
              <a:ext cx="544" cy="7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 name="Line 11"/>
            <p:cNvSpPr>
              <a:spLocks noChangeShapeType="1"/>
            </p:cNvSpPr>
            <p:nvPr/>
          </p:nvSpPr>
          <p:spPr bwMode="auto">
            <a:xfrm>
              <a:off x="930" y="2629"/>
              <a:ext cx="0" cy="95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069" name="Text Box 13"/>
          <p:cNvSpPr txBox="1">
            <a:spLocks noChangeArrowheads="1"/>
          </p:cNvSpPr>
          <p:nvPr/>
        </p:nvSpPr>
        <p:spPr bwMode="auto">
          <a:xfrm>
            <a:off x="323850" y="5445125"/>
            <a:ext cx="43195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华文中宋" panose="02010600040101010101" pitchFamily="2" charset="-122"/>
                <a:ea typeface="华文中宋" panose="02010600040101010101" pitchFamily="2" charset="-122"/>
              </a:rPr>
              <a:t>   </a:t>
            </a:r>
            <a:r>
              <a:rPr lang="zh-CN" altLang="en-US">
                <a:latin typeface="华文中宋" panose="02010600040101010101" pitchFamily="2" charset="-122"/>
                <a:ea typeface="华文中宋" panose="02010600040101010101" pitchFamily="2" charset="-122"/>
              </a:rPr>
              <a:t>显然，该电路是一个电容反馈西勒振荡器</a:t>
            </a:r>
          </a:p>
        </p:txBody>
      </p:sp>
    </p:spTree>
  </p:cSld>
  <p:clrMapOvr>
    <a:masterClrMapping/>
  </p:clrMapOvr>
  <p:transition spd="slow">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FC7EE1E-697B-446A-AAD8-7ADF71BE5900}" type="slidenum">
              <a:rPr lang="en-US" altLang="zh-CN"/>
              <a:pPr/>
              <a:t>41</a:t>
            </a:fld>
            <a:endParaRPr lang="en-US" altLang="zh-CN"/>
          </a:p>
        </p:txBody>
      </p:sp>
      <p:graphicFrame>
        <p:nvGraphicFramePr>
          <p:cNvPr id="46084" name="Object 4"/>
          <p:cNvGraphicFramePr>
            <a:graphicFrameLocks noChangeAspect="1"/>
          </p:cNvGraphicFramePr>
          <p:nvPr/>
        </p:nvGraphicFramePr>
        <p:xfrm>
          <a:off x="827088" y="765175"/>
          <a:ext cx="7921625" cy="5367338"/>
        </p:xfrm>
        <a:graphic>
          <a:graphicData uri="http://schemas.openxmlformats.org/presentationml/2006/ole">
            <mc:AlternateContent xmlns:mc="http://schemas.openxmlformats.org/markup-compatibility/2006">
              <mc:Choice xmlns:v="urn:schemas-microsoft-com:vml" Requires="v">
                <p:oleObj spid="_x0000_s46092" name="Equation" r:id="rId3" imgW="2717640" imgH="1841400" progId="Equation.DSMT4">
                  <p:embed/>
                </p:oleObj>
              </mc:Choice>
              <mc:Fallback>
                <p:oleObj name="Equation" r:id="rId3" imgW="2717640" imgH="1841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765175"/>
                        <a:ext cx="7921625" cy="536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085"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15E9DC3C-B3D6-4C11-A396-BD1AD7BB720D}" type="slidenum">
              <a:rPr lang="en-US" altLang="zh-CN"/>
              <a:pPr/>
              <a:t>42</a:t>
            </a:fld>
            <a:endParaRPr lang="en-US" altLang="zh-CN"/>
          </a:p>
        </p:txBody>
      </p:sp>
      <p:sp>
        <p:nvSpPr>
          <p:cNvPr id="47106" name="Rectangle 2"/>
          <p:cNvSpPr>
            <a:spLocks noGrp="1" noChangeArrowheads="1"/>
          </p:cNvSpPr>
          <p:nvPr>
            <p:ph type="title"/>
          </p:nvPr>
        </p:nvSpPr>
        <p:spPr>
          <a:xfrm>
            <a:off x="395288" y="549275"/>
            <a:ext cx="8497887" cy="1917700"/>
          </a:xfrm>
          <a:noFill/>
        </p:spPr>
        <p:txBody>
          <a:bodyPr>
            <a:spAutoFit/>
          </a:bodyPr>
          <a:lstStyle/>
          <a:p>
            <a:pPr marL="536575" indent="-536575" algn="l"/>
            <a:r>
              <a:rPr lang="en-US" altLang="zh-CN" sz="2400">
                <a:solidFill>
                  <a:srgbClr val="000000"/>
                </a:solidFill>
                <a:latin typeface="华文中宋" panose="02010600040101010101" pitchFamily="2" charset="-122"/>
                <a:ea typeface="华文中宋" panose="02010600040101010101" pitchFamily="2" charset="-122"/>
              </a:rPr>
              <a:t>15</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-9</a:t>
            </a:r>
            <a:r>
              <a:rPr lang="zh-CN" altLang="en-US" sz="2400">
                <a:solidFill>
                  <a:srgbClr val="000000"/>
                </a:solidFill>
                <a:latin typeface="华文中宋" panose="02010600040101010101" pitchFamily="2" charset="-122"/>
                <a:ea typeface="华文中宋" panose="02010600040101010101" pitchFamily="2" charset="-122"/>
              </a:rPr>
              <a:t>是一振荡电路，在忽略晶体管的输入和输出阻抗的条件下，已知</a:t>
            </a:r>
            <a:r>
              <a:rPr lang="en-US" altLang="zh-CN" sz="2400">
                <a:solidFill>
                  <a:srgbClr val="000000"/>
                </a:solidFill>
                <a:latin typeface="华文中宋" panose="02010600040101010101" pitchFamily="2" charset="-122"/>
                <a:ea typeface="华文中宋" panose="02010600040101010101" pitchFamily="2" charset="-122"/>
              </a:rPr>
              <a:t>C</a:t>
            </a:r>
            <a:r>
              <a:rPr lang="en-US" altLang="zh-CN" sz="2400" baseline="-25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=500pF,C</a:t>
            </a:r>
            <a:r>
              <a:rPr lang="en-US" altLang="zh-CN" sz="2400" baseline="-25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=2200pF,R</a:t>
            </a:r>
            <a:r>
              <a:rPr lang="en-US" altLang="zh-CN" sz="2400" baseline="-25000">
                <a:solidFill>
                  <a:srgbClr val="000000"/>
                </a:solidFill>
                <a:latin typeface="华文中宋" panose="02010600040101010101" pitchFamily="2" charset="-122"/>
                <a:ea typeface="华文中宋" panose="02010600040101010101" pitchFamily="2" charset="-122"/>
              </a:rPr>
              <a:t>e</a:t>
            </a:r>
            <a:r>
              <a:rPr lang="en-US" altLang="zh-CN" sz="2400">
                <a:solidFill>
                  <a:srgbClr val="000000"/>
                </a:solidFill>
                <a:latin typeface="华文中宋" panose="02010600040101010101" pitchFamily="2" charset="-122"/>
                <a:ea typeface="华文中宋" panose="02010600040101010101" pitchFamily="2" charset="-122"/>
              </a:rPr>
              <a:t>=2KΩ,R</a:t>
            </a:r>
            <a:r>
              <a:rPr lang="en-US" altLang="zh-CN" sz="2400" baseline="-25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=5KΩ</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）画出交流等效电路图（</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）如果</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=5MHz</a:t>
            </a:r>
            <a:r>
              <a:rPr lang="zh-CN" altLang="en-US" sz="2400">
                <a:solidFill>
                  <a:srgbClr val="000000"/>
                </a:solidFill>
                <a:latin typeface="华文中宋" panose="02010600040101010101" pitchFamily="2" charset="-122"/>
                <a:ea typeface="华文中宋" panose="02010600040101010101" pitchFamily="2" charset="-122"/>
              </a:rPr>
              <a:t>，求回路</a:t>
            </a:r>
            <a:r>
              <a:rPr lang="en-US" altLang="zh-CN" sz="2400">
                <a:solidFill>
                  <a:srgbClr val="000000"/>
                </a:solidFill>
                <a:latin typeface="华文中宋" panose="02010600040101010101" pitchFamily="2" charset="-122"/>
                <a:ea typeface="华文中宋" panose="02010600040101010101" pitchFamily="2" charset="-122"/>
              </a:rPr>
              <a:t>L</a:t>
            </a:r>
            <a:r>
              <a:rPr lang="zh-CN" altLang="en-US" sz="2400">
                <a:solidFill>
                  <a:srgbClr val="000000"/>
                </a:solidFill>
                <a:latin typeface="华文中宋" panose="02010600040101010101" pitchFamily="2" charset="-122"/>
                <a:ea typeface="华文中宋" panose="02010600040101010101" pitchFamily="2" charset="-122"/>
              </a:rPr>
              <a:t>的值（</a:t>
            </a:r>
            <a:r>
              <a:rPr lang="en-US" altLang="zh-CN" sz="2400">
                <a:solidFill>
                  <a:srgbClr val="000000"/>
                </a:solidFill>
                <a:latin typeface="华文中宋" panose="02010600040101010101" pitchFamily="2" charset="-122"/>
                <a:ea typeface="华文中宋" panose="0201060004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rPr>
              <a:t>）设回路的无载品质因数</a:t>
            </a:r>
            <a:r>
              <a:rPr lang="en-US" altLang="zh-CN" sz="2400">
                <a:solidFill>
                  <a:srgbClr val="000000"/>
                </a:solidFill>
                <a:latin typeface="华文中宋" panose="02010600040101010101" pitchFamily="2" charset="-122"/>
                <a:ea typeface="华文中宋" panose="02010600040101010101" pitchFamily="2" charset="-122"/>
              </a:rPr>
              <a:t>Q</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=50</a:t>
            </a:r>
            <a:r>
              <a:rPr lang="zh-CN" altLang="en-US" sz="2400">
                <a:solidFill>
                  <a:srgbClr val="000000"/>
                </a:solidFill>
                <a:latin typeface="华文中宋" panose="02010600040101010101" pitchFamily="2" charset="-122"/>
                <a:ea typeface="华文中宋" panose="02010600040101010101" pitchFamily="2" charset="-122"/>
              </a:rPr>
              <a:t>，晶体管的跨导为</a:t>
            </a:r>
            <a:r>
              <a:rPr lang="en-US" altLang="zh-CN" sz="2400">
                <a:solidFill>
                  <a:srgbClr val="000000"/>
                </a:solidFill>
                <a:latin typeface="华文中宋" panose="02010600040101010101" pitchFamily="2" charset="-122"/>
                <a:ea typeface="华文中宋" panose="02010600040101010101" pitchFamily="2" charset="-122"/>
              </a:rPr>
              <a:t>g</a:t>
            </a:r>
            <a:r>
              <a:rPr lang="en-US" altLang="zh-CN" sz="2400" baseline="-30000">
                <a:solidFill>
                  <a:srgbClr val="000000"/>
                </a:solidFill>
                <a:latin typeface="华文中宋" panose="02010600040101010101" pitchFamily="2" charset="-122"/>
                <a:ea typeface="华文中宋" panose="02010600040101010101" pitchFamily="2" charset="-122"/>
              </a:rPr>
              <a:t>m</a:t>
            </a:r>
            <a:r>
              <a:rPr lang="en-US" altLang="zh-CN" sz="2400">
                <a:solidFill>
                  <a:srgbClr val="000000"/>
                </a:solidFill>
                <a:latin typeface="华文中宋" panose="02010600040101010101" pitchFamily="2" charset="-122"/>
                <a:ea typeface="华文中宋" panose="02010600040101010101" pitchFamily="2" charset="-122"/>
              </a:rPr>
              <a:t>=I</a:t>
            </a:r>
            <a:r>
              <a:rPr lang="en-US" altLang="zh-CN" sz="2400" baseline="-30000">
                <a:solidFill>
                  <a:srgbClr val="000000"/>
                </a:solidFill>
                <a:latin typeface="华文中宋" panose="02010600040101010101" pitchFamily="2" charset="-122"/>
                <a:ea typeface="华文中宋" panose="02010600040101010101" pitchFamily="2" charset="-122"/>
              </a:rPr>
              <a:t>CQ</a:t>
            </a:r>
            <a:r>
              <a:rPr lang="en-US" altLang="zh-CN" sz="2400">
                <a:solidFill>
                  <a:srgbClr val="000000"/>
                </a:solidFill>
                <a:latin typeface="华文中宋" panose="02010600040101010101" pitchFamily="2" charset="-122"/>
                <a:ea typeface="华文中宋" panose="02010600040101010101" pitchFamily="2" charset="-122"/>
              </a:rPr>
              <a:t>/26mV</a:t>
            </a:r>
            <a:r>
              <a:rPr lang="zh-CN" altLang="en-US" sz="2400">
                <a:solidFill>
                  <a:srgbClr val="000000"/>
                </a:solidFill>
                <a:latin typeface="华文中宋" panose="02010600040101010101" pitchFamily="2" charset="-122"/>
                <a:ea typeface="华文中宋" panose="02010600040101010101" pitchFamily="2" charset="-122"/>
              </a:rPr>
              <a:t>，证明在</a:t>
            </a:r>
            <a:r>
              <a:rPr lang="en-US" altLang="zh-CN" sz="2400">
                <a:solidFill>
                  <a:srgbClr val="000000"/>
                </a:solidFill>
                <a:latin typeface="华文中宋" panose="02010600040101010101" pitchFamily="2" charset="-122"/>
                <a:ea typeface="华文中宋" panose="02010600040101010101" pitchFamily="2" charset="-122"/>
              </a:rPr>
              <a:t>I</a:t>
            </a:r>
            <a:r>
              <a:rPr lang="en-US" altLang="zh-CN" sz="2400" baseline="-30000">
                <a:solidFill>
                  <a:srgbClr val="000000"/>
                </a:solidFill>
                <a:latin typeface="华文中宋" panose="02010600040101010101" pitchFamily="2" charset="-122"/>
                <a:ea typeface="华文中宋" panose="02010600040101010101" pitchFamily="2" charset="-122"/>
              </a:rPr>
              <a:t>CQ</a:t>
            </a:r>
            <a:r>
              <a:rPr lang="en-US" altLang="zh-CN" sz="2400">
                <a:solidFill>
                  <a:srgbClr val="000000"/>
                </a:solidFill>
                <a:latin typeface="华文中宋" panose="02010600040101010101" pitchFamily="2" charset="-122"/>
                <a:ea typeface="华文中宋" panose="02010600040101010101" pitchFamily="2" charset="-122"/>
              </a:rPr>
              <a:t>=0.5mA</a:t>
            </a:r>
            <a:r>
              <a:rPr lang="zh-CN" altLang="en-US" sz="2400">
                <a:solidFill>
                  <a:srgbClr val="000000"/>
                </a:solidFill>
                <a:latin typeface="华文中宋" panose="02010600040101010101" pitchFamily="2" charset="-122"/>
                <a:ea typeface="华文中宋" panose="02010600040101010101" pitchFamily="2" charset="-122"/>
              </a:rPr>
              <a:t>时，能够起振。</a:t>
            </a:r>
          </a:p>
        </p:txBody>
      </p:sp>
      <p:pic>
        <p:nvPicPr>
          <p:cNvPr id="47108" name="Picture 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2167" t="31641" r="80458" b="40741"/>
          <a:stretch>
            <a:fillRect/>
          </a:stretch>
        </p:blipFill>
        <p:spPr bwMode="auto">
          <a:xfrm>
            <a:off x="4859338" y="3573463"/>
            <a:ext cx="3313112"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ChangeArrowheads="1"/>
          </p:cNvSpPr>
          <p:nvPr/>
        </p:nvSpPr>
        <p:spPr bwMode="auto">
          <a:xfrm>
            <a:off x="6300788" y="6237288"/>
            <a:ext cx="646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-9</a:t>
            </a:r>
          </a:p>
        </p:txBody>
      </p:sp>
      <p:sp>
        <p:nvSpPr>
          <p:cNvPr id="47111" name="Text Box 7"/>
          <p:cNvSpPr txBox="1">
            <a:spLocks noChangeArrowheads="1"/>
          </p:cNvSpPr>
          <p:nvPr/>
        </p:nvSpPr>
        <p:spPr bwMode="auto">
          <a:xfrm>
            <a:off x="1331913" y="6021388"/>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交流等效电路</a:t>
            </a:r>
          </a:p>
        </p:txBody>
      </p:sp>
      <p:sp>
        <p:nvSpPr>
          <p:cNvPr id="47112" name="Rectangle 8"/>
          <p:cNvSpPr>
            <a:spLocks noChangeArrowheads="1"/>
          </p:cNvSpPr>
          <p:nvPr/>
        </p:nvSpPr>
        <p:spPr bwMode="auto">
          <a:xfrm>
            <a:off x="250825" y="2852738"/>
            <a:ext cx="590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ea typeface="华文中宋" panose="02010600040101010101" pitchFamily="2" charset="-122"/>
              </a:rPr>
              <a:t>解：</a:t>
            </a:r>
            <a:r>
              <a:rPr lang="zh-CN" altLang="en-US">
                <a:solidFill>
                  <a:srgbClr val="000000"/>
                </a:solidFill>
                <a:ea typeface="华文中宋" panose="02010600040101010101" pitchFamily="2" charset="-122"/>
                <a:sym typeface="Wingdings" panose="05000000000000000000" pitchFamily="2" charset="2"/>
              </a:rPr>
              <a:t>（</a:t>
            </a:r>
            <a:r>
              <a:rPr lang="en-US" altLang="zh-CN">
                <a:solidFill>
                  <a:srgbClr val="000000"/>
                </a:solidFill>
                <a:ea typeface="华文中宋" panose="02010600040101010101" pitchFamily="2" charset="-122"/>
                <a:sym typeface="Wingdings" panose="05000000000000000000" pitchFamily="2" charset="2"/>
              </a:rPr>
              <a:t>1</a:t>
            </a:r>
            <a:r>
              <a:rPr lang="zh-CN" altLang="en-US">
                <a:solidFill>
                  <a:srgbClr val="000000"/>
                </a:solidFill>
                <a:ea typeface="华文中宋" panose="02010600040101010101" pitchFamily="2" charset="-122"/>
                <a:sym typeface="Wingdings" panose="05000000000000000000" pitchFamily="2" charset="2"/>
              </a:rPr>
              <a:t>）</a:t>
            </a:r>
            <a:r>
              <a:rPr lang="zh-CN" altLang="en-US">
                <a:solidFill>
                  <a:srgbClr val="000000"/>
                </a:solidFill>
                <a:ea typeface="华文中宋" panose="02010600040101010101" pitchFamily="2" charset="-122"/>
              </a:rPr>
              <a:t>电路的交流等效电路如下</a:t>
            </a:r>
          </a:p>
        </p:txBody>
      </p:sp>
      <p:grpSp>
        <p:nvGrpSpPr>
          <p:cNvPr id="47114" name="Group 10"/>
          <p:cNvGrpSpPr>
            <a:grpSpLocks/>
          </p:cNvGrpSpPr>
          <p:nvPr/>
        </p:nvGrpSpPr>
        <p:grpSpPr bwMode="auto">
          <a:xfrm>
            <a:off x="1476375" y="4292600"/>
            <a:ext cx="2305050" cy="1582738"/>
            <a:chOff x="1111" y="2840"/>
            <a:chExt cx="1452" cy="997"/>
          </a:xfrm>
        </p:grpSpPr>
        <p:pic>
          <p:nvPicPr>
            <p:cNvPr id="47110" name="Picture 6"/>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7454" t="41391" r="80458" b="40741"/>
            <a:stretch>
              <a:fillRect/>
            </a:stretch>
          </p:blipFill>
          <p:spPr bwMode="auto">
            <a:xfrm>
              <a:off x="1111" y="2840"/>
              <a:ext cx="1452"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Line 9"/>
            <p:cNvSpPr>
              <a:spLocks noChangeShapeType="1"/>
            </p:cNvSpPr>
            <p:nvPr/>
          </p:nvSpPr>
          <p:spPr bwMode="auto">
            <a:xfrm>
              <a:off x="1111" y="3067"/>
              <a:ext cx="0" cy="59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7115" name="Freeform 11"/>
          <p:cNvSpPr>
            <a:spLocks/>
          </p:cNvSpPr>
          <p:nvPr/>
        </p:nvSpPr>
        <p:spPr bwMode="auto">
          <a:xfrm>
            <a:off x="3125788" y="4367213"/>
            <a:ext cx="138112" cy="1198562"/>
          </a:xfrm>
          <a:custGeom>
            <a:avLst/>
            <a:gdLst>
              <a:gd name="T0" fmla="*/ 47 w 87"/>
              <a:gd name="T1" fmla="*/ 0 h 755"/>
              <a:gd name="T2" fmla="*/ 47 w 87"/>
              <a:gd name="T3" fmla="*/ 169 h 755"/>
              <a:gd name="T4" fmla="*/ 7 w 87"/>
              <a:gd name="T5" fmla="*/ 258 h 755"/>
              <a:gd name="T6" fmla="*/ 87 w 87"/>
              <a:gd name="T7" fmla="*/ 298 h 755"/>
              <a:gd name="T8" fmla="*/ 4 w 87"/>
              <a:gd name="T9" fmla="*/ 362 h 755"/>
              <a:gd name="T10" fmla="*/ 77 w 87"/>
              <a:gd name="T11" fmla="*/ 397 h 755"/>
              <a:gd name="T12" fmla="*/ 7 w 87"/>
              <a:gd name="T13" fmla="*/ 467 h 755"/>
              <a:gd name="T14" fmla="*/ 57 w 87"/>
              <a:gd name="T15" fmla="*/ 536 h 755"/>
              <a:gd name="T16" fmla="*/ 47 w 87"/>
              <a:gd name="T17"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55">
                <a:moveTo>
                  <a:pt x="47" y="0"/>
                </a:moveTo>
                <a:cubicBezTo>
                  <a:pt x="45" y="28"/>
                  <a:pt x="54" y="126"/>
                  <a:pt x="47" y="169"/>
                </a:cubicBezTo>
                <a:cubicBezTo>
                  <a:pt x="40" y="212"/>
                  <a:pt x="0" y="237"/>
                  <a:pt x="7" y="258"/>
                </a:cubicBezTo>
                <a:cubicBezTo>
                  <a:pt x="14" y="279"/>
                  <a:pt x="87" y="281"/>
                  <a:pt x="87" y="298"/>
                </a:cubicBezTo>
                <a:cubicBezTo>
                  <a:pt x="87" y="315"/>
                  <a:pt x="6" y="346"/>
                  <a:pt x="4" y="362"/>
                </a:cubicBezTo>
                <a:cubicBezTo>
                  <a:pt x="2" y="378"/>
                  <a:pt x="77" y="380"/>
                  <a:pt x="77" y="397"/>
                </a:cubicBezTo>
                <a:cubicBezTo>
                  <a:pt x="77" y="414"/>
                  <a:pt x="10" y="444"/>
                  <a:pt x="7" y="467"/>
                </a:cubicBezTo>
                <a:cubicBezTo>
                  <a:pt x="4" y="490"/>
                  <a:pt x="50" y="488"/>
                  <a:pt x="57" y="536"/>
                </a:cubicBezTo>
                <a:cubicBezTo>
                  <a:pt x="64" y="584"/>
                  <a:pt x="49" y="710"/>
                  <a:pt x="47" y="755"/>
                </a:cubicBez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spd="slow">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8D928A1-1AF9-44C2-82E8-19E473363181}" type="slidenum">
              <a:rPr lang="en-US" altLang="zh-CN"/>
              <a:pPr/>
              <a:t>43</a:t>
            </a:fld>
            <a:endParaRPr lang="en-US" altLang="zh-CN"/>
          </a:p>
        </p:txBody>
      </p:sp>
      <p:graphicFrame>
        <p:nvGraphicFramePr>
          <p:cNvPr id="48132" name="Object 4"/>
          <p:cNvGraphicFramePr>
            <a:graphicFrameLocks noChangeAspect="1"/>
          </p:cNvGraphicFramePr>
          <p:nvPr/>
        </p:nvGraphicFramePr>
        <p:xfrm>
          <a:off x="4114800" y="3346450"/>
          <a:ext cx="914400" cy="163513"/>
        </p:xfrm>
        <a:graphic>
          <a:graphicData uri="http://schemas.openxmlformats.org/presentationml/2006/ole">
            <mc:AlternateContent xmlns:mc="http://schemas.openxmlformats.org/markup-compatibility/2006">
              <mc:Choice xmlns:v="urn:schemas-microsoft-com:vml" Requires="v">
                <p:oleObj spid="_x0000_s48147" name="Equation" r:id="rId3" imgW="914400" imgH="164160" progId="Equation.DSMT4">
                  <p:embed/>
                </p:oleObj>
              </mc:Choice>
              <mc:Fallback>
                <p:oleObj name="Equation" r:id="rId3" imgW="914400" imgH="164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46450"/>
                        <a:ext cx="914400"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323850" y="476250"/>
          <a:ext cx="8496300" cy="5819775"/>
        </p:xfrm>
        <a:graphic>
          <a:graphicData uri="http://schemas.openxmlformats.org/presentationml/2006/ole">
            <mc:AlternateContent xmlns:mc="http://schemas.openxmlformats.org/markup-compatibility/2006">
              <mc:Choice xmlns:v="urn:schemas-microsoft-com:vml" Requires="v">
                <p:oleObj spid="_x0000_s48148" name="Equation" r:id="rId5" imgW="2984400" imgH="2044440" progId="Equation.DSMT4">
                  <p:embed/>
                </p:oleObj>
              </mc:Choice>
              <mc:Fallback>
                <p:oleObj name="Equation" r:id="rId5" imgW="2984400" imgH="20444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76250"/>
                        <a:ext cx="8496300" cy="581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8134" name="Picture 6" descr="0004">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638B422-C967-42B0-9AE0-C9592EB3CF4F}" type="slidenum">
              <a:rPr lang="en-US" altLang="zh-CN"/>
              <a:pPr/>
              <a:t>44</a:t>
            </a:fld>
            <a:endParaRPr lang="en-US" altLang="zh-CN"/>
          </a:p>
        </p:txBody>
      </p:sp>
      <p:sp>
        <p:nvSpPr>
          <p:cNvPr id="49154" name="Rectangle 2"/>
          <p:cNvSpPr>
            <a:spLocks noGrp="1" noChangeArrowheads="1"/>
          </p:cNvSpPr>
          <p:nvPr>
            <p:ph type="title"/>
          </p:nvPr>
        </p:nvSpPr>
        <p:spPr>
          <a:xfrm>
            <a:off x="457200" y="511175"/>
            <a:ext cx="8305800" cy="1187450"/>
          </a:xfrm>
          <a:noFill/>
        </p:spPr>
        <p:txBody>
          <a:bodyPr>
            <a:spAutoFit/>
          </a:bodyPr>
          <a:lstStyle/>
          <a:p>
            <a:pPr marL="838200" indent="-838200" algn="l"/>
            <a:r>
              <a:rPr lang="en-US" altLang="zh-CN" sz="2400">
                <a:solidFill>
                  <a:srgbClr val="000000"/>
                </a:solidFill>
                <a:latin typeface="华文中宋" panose="02010600040101010101" pitchFamily="2" charset="-122"/>
                <a:ea typeface="华文中宋" panose="02010600040101010101" pitchFamily="2" charset="-122"/>
              </a:rPr>
              <a:t>16</a:t>
            </a:r>
            <a:r>
              <a:rPr lang="zh-CN" altLang="en-US" sz="2400">
                <a:solidFill>
                  <a:srgbClr val="000000"/>
                </a:solidFill>
                <a:latin typeface="华文中宋" panose="02010600040101010101" pitchFamily="2" charset="-122"/>
                <a:ea typeface="华文中宋" panose="02010600040101010101" pitchFamily="2" charset="-122"/>
              </a:rPr>
              <a:t>、 </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-11(a)</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为调制与解调方框图。调制信号及载波信号如图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(b)</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所示。试写出</a:t>
            </a:r>
            <a:r>
              <a:rPr lang="en-US" altLang="zh-CN" sz="2400" i="1">
                <a:solidFill>
                  <a:srgbClr val="000000"/>
                </a:solidFill>
                <a:ea typeface="华文中宋" panose="02010600040101010101" pitchFamily="2" charset="-122"/>
                <a:cs typeface="宋体" panose="02010600030101010101" pitchFamily="2" charset="-122"/>
              </a:rPr>
              <a:t>u</a:t>
            </a:r>
            <a:r>
              <a:rPr lang="en-US" altLang="zh-CN" sz="2400" i="1" baseline="-30000">
                <a:solidFill>
                  <a:srgbClr val="000000"/>
                </a:solidFill>
                <a:ea typeface="华文中宋" panose="02010600040101010101" pitchFamily="2" charset="-122"/>
                <a:cs typeface="宋体" panose="02010600030101010101" pitchFamily="2" charset="-122"/>
              </a:rPr>
              <a:t>1</a:t>
            </a:r>
            <a:r>
              <a:rPr lang="zh-CN" altLang="en-US" sz="2400" i="1">
                <a:solidFill>
                  <a:srgbClr val="000000"/>
                </a:solidFill>
                <a:ea typeface="华文中宋" panose="02010600040101010101" pitchFamily="2" charset="-122"/>
                <a:cs typeface="宋体" panose="02010600030101010101" pitchFamily="2" charset="-122"/>
              </a:rPr>
              <a:t>、</a:t>
            </a:r>
            <a:r>
              <a:rPr lang="en-US" altLang="zh-CN" sz="2400" i="1">
                <a:solidFill>
                  <a:srgbClr val="000000"/>
                </a:solidFill>
                <a:ea typeface="华文中宋" panose="02010600040101010101" pitchFamily="2" charset="-122"/>
                <a:cs typeface="宋体" panose="02010600030101010101" pitchFamily="2" charset="-122"/>
              </a:rPr>
              <a:t>u</a:t>
            </a:r>
            <a:r>
              <a:rPr lang="en-US" altLang="zh-CN" sz="2400" i="1" baseline="-30000">
                <a:solidFill>
                  <a:srgbClr val="000000"/>
                </a:solidFill>
                <a:ea typeface="华文中宋" panose="02010600040101010101" pitchFamily="2" charset="-122"/>
                <a:cs typeface="宋体" panose="02010600030101010101" pitchFamily="2" charset="-122"/>
              </a:rPr>
              <a:t>2</a:t>
            </a:r>
            <a:r>
              <a:rPr lang="zh-CN" altLang="en-US" sz="2400" i="1">
                <a:solidFill>
                  <a:srgbClr val="000000"/>
                </a:solidFill>
                <a:ea typeface="华文中宋" panose="02010600040101010101" pitchFamily="2" charset="-122"/>
                <a:cs typeface="宋体" panose="02010600030101010101" pitchFamily="2" charset="-122"/>
              </a:rPr>
              <a:t>、</a:t>
            </a:r>
            <a:r>
              <a:rPr lang="en-US" altLang="zh-CN" sz="2400" i="1">
                <a:solidFill>
                  <a:srgbClr val="000000"/>
                </a:solidFill>
                <a:ea typeface="华文中宋" panose="02010600040101010101" pitchFamily="2" charset="-122"/>
                <a:cs typeface="宋体" panose="02010600030101010101" pitchFamily="2" charset="-122"/>
              </a:rPr>
              <a:t>u</a:t>
            </a:r>
            <a:r>
              <a:rPr lang="en-US" altLang="zh-CN" sz="2400" i="1" baseline="-30000">
                <a:solidFill>
                  <a:srgbClr val="000000"/>
                </a:solidFill>
                <a:ea typeface="华文中宋" panose="02010600040101010101" pitchFamily="2" charset="-122"/>
                <a:cs typeface="宋体" panose="02010600030101010101" pitchFamily="2" charset="-122"/>
              </a:rPr>
              <a:t>3</a:t>
            </a:r>
            <a:r>
              <a:rPr lang="zh-CN" altLang="en-US" sz="2400" i="1">
                <a:solidFill>
                  <a:srgbClr val="000000"/>
                </a:solidFill>
                <a:ea typeface="华文中宋" panose="02010600040101010101" pitchFamily="2" charset="-122"/>
                <a:cs typeface="宋体" panose="02010600030101010101" pitchFamily="2" charset="-122"/>
              </a:rPr>
              <a:t>、</a:t>
            </a:r>
            <a:r>
              <a:rPr lang="en-US" altLang="zh-CN" sz="2400" i="1">
                <a:solidFill>
                  <a:srgbClr val="000000"/>
                </a:solidFill>
                <a:ea typeface="华文中宋" panose="02010600040101010101" pitchFamily="2" charset="-122"/>
                <a:cs typeface="宋体" panose="02010600030101010101" pitchFamily="2" charset="-122"/>
              </a:rPr>
              <a:t>u</a:t>
            </a:r>
            <a:r>
              <a:rPr lang="en-US" altLang="zh-CN" sz="2400" i="1" baseline="-30000">
                <a:solidFill>
                  <a:srgbClr val="000000"/>
                </a:solidFill>
                <a:ea typeface="华文中宋" panose="02010600040101010101" pitchFamily="2" charset="-122"/>
                <a:cs typeface="宋体" panose="02010600030101010101" pitchFamily="2" charset="-122"/>
              </a:rPr>
              <a:t>4</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的表示式，并分别画出它们的波形与频谱图（设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ω</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&gt;&gt;Ω</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zh-CN" altLang="en-US" sz="2400">
                <a:latin typeface="华文中宋" panose="02010600040101010101" pitchFamily="2" charset="-122"/>
                <a:ea typeface="华文中宋" panose="02010600040101010101" pitchFamily="2" charset="-122"/>
                <a:cs typeface="宋体" panose="02010600030101010101" pitchFamily="2" charset="-122"/>
              </a:rPr>
              <a:t> </a:t>
            </a:r>
          </a:p>
        </p:txBody>
      </p:sp>
      <p:pic>
        <p:nvPicPr>
          <p:cNvPr id="49157" name="Picture 5" descr="6-6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00213"/>
            <a:ext cx="7058025" cy="461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6"/>
          <p:cNvSpPr>
            <a:spLocks noChangeArrowheads="1"/>
          </p:cNvSpPr>
          <p:nvPr/>
        </p:nvSpPr>
        <p:spPr bwMode="auto">
          <a:xfrm>
            <a:off x="3419475" y="6308725"/>
            <a:ext cx="98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-11(a</a:t>
            </a:r>
          </a:p>
        </p:txBody>
      </p:sp>
    </p:spTree>
  </p:cSld>
  <p:clrMapOvr>
    <a:masterClrMapping/>
  </p:clrMapOvr>
  <p:transition spd="slow">
    <p:blind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A2CE615-BCB5-4E69-9FB1-030084B1DB13}" type="slidenum">
              <a:rPr lang="en-US" altLang="zh-CN"/>
              <a:pPr/>
              <a:t>45</a:t>
            </a:fld>
            <a:endParaRPr lang="en-US" altLang="zh-CN"/>
          </a:p>
        </p:txBody>
      </p:sp>
      <p:sp>
        <p:nvSpPr>
          <p:cNvPr id="50180" name="Rectangle 4"/>
          <p:cNvSpPr>
            <a:spLocks noChangeArrowheads="1"/>
          </p:cNvSpPr>
          <p:nvPr/>
        </p:nvSpPr>
        <p:spPr bwMode="auto">
          <a:xfrm>
            <a:off x="250825" y="4429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rPr>
              <a:t>解：</a:t>
            </a:r>
          </a:p>
        </p:txBody>
      </p:sp>
      <p:graphicFrame>
        <p:nvGraphicFramePr>
          <p:cNvPr id="50181" name="Object 5"/>
          <p:cNvGraphicFramePr>
            <a:graphicFrameLocks noChangeAspect="1"/>
          </p:cNvGraphicFramePr>
          <p:nvPr/>
        </p:nvGraphicFramePr>
        <p:xfrm>
          <a:off x="827088" y="836613"/>
          <a:ext cx="7056437" cy="2679700"/>
        </p:xfrm>
        <a:graphic>
          <a:graphicData uri="http://schemas.openxmlformats.org/presentationml/2006/ole">
            <mc:AlternateContent xmlns:mc="http://schemas.openxmlformats.org/markup-compatibility/2006">
              <mc:Choice xmlns:v="urn:schemas-microsoft-com:vml" Requires="v">
                <p:oleObj spid="_x0000_s50195" name="Equation" r:id="rId3" imgW="2438280" imgH="927000" progId="Equation.DSMT4">
                  <p:embed/>
                </p:oleObj>
              </mc:Choice>
              <mc:Fallback>
                <p:oleObj name="Equation" r:id="rId3" imgW="2438280" imgH="927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836613"/>
                        <a:ext cx="7056437" cy="267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23850" y="4005263"/>
          <a:ext cx="8540750" cy="1684337"/>
        </p:xfrm>
        <a:graphic>
          <a:graphicData uri="http://schemas.openxmlformats.org/presentationml/2006/ole">
            <mc:AlternateContent xmlns:mc="http://schemas.openxmlformats.org/markup-compatibility/2006">
              <mc:Choice xmlns:v="urn:schemas-microsoft-com:vml" Requires="v">
                <p:oleObj spid="_x0000_s50196" name="Equation" r:id="rId5" imgW="3085920" imgH="609480" progId="Equation.DSMT4">
                  <p:embed/>
                </p:oleObj>
              </mc:Choice>
              <mc:Fallback>
                <p:oleObj name="Equation" r:id="rId5" imgW="3085920" imgH="6094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005263"/>
                        <a:ext cx="854075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blind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D142FB9-687B-438C-AF16-1C6498392264}" type="slidenum">
              <a:rPr lang="en-US" altLang="zh-CN"/>
              <a:pPr/>
              <a:t>46</a:t>
            </a:fld>
            <a:endParaRPr lang="en-US" altLang="zh-CN"/>
          </a:p>
        </p:txBody>
      </p:sp>
      <p:sp>
        <p:nvSpPr>
          <p:cNvPr id="51204" name="Rectangle 4"/>
          <p:cNvSpPr>
            <a:spLocks noChangeArrowheads="1"/>
          </p:cNvSpPr>
          <p:nvPr/>
        </p:nvSpPr>
        <p:spPr bwMode="auto">
          <a:xfrm>
            <a:off x="250825" y="404813"/>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rPr>
              <a:t>当带通滤波器的中心频率为载波频率，且带宽为</a:t>
            </a:r>
            <a:r>
              <a:rPr lang="en-US" altLang="zh-CN">
                <a:latin typeface="华文中宋" panose="02010600040101010101" pitchFamily="2" charset="-122"/>
                <a:ea typeface="华文中宋" panose="02010600040101010101" pitchFamily="2" charset="-122"/>
              </a:rPr>
              <a:t>2Ω</a:t>
            </a:r>
            <a:r>
              <a:rPr lang="zh-CN" altLang="en-US">
                <a:latin typeface="华文中宋" panose="02010600040101010101" pitchFamily="2" charset="-122"/>
                <a:ea typeface="华文中宋" panose="02010600040101010101" pitchFamily="2" charset="-122"/>
              </a:rPr>
              <a:t>时，得</a:t>
            </a:r>
          </a:p>
        </p:txBody>
      </p:sp>
      <p:graphicFrame>
        <p:nvGraphicFramePr>
          <p:cNvPr id="51205" name="Object 5"/>
          <p:cNvGraphicFramePr>
            <a:graphicFrameLocks noChangeAspect="1"/>
          </p:cNvGraphicFramePr>
          <p:nvPr/>
        </p:nvGraphicFramePr>
        <p:xfrm>
          <a:off x="1547813" y="836613"/>
          <a:ext cx="3816350" cy="896937"/>
        </p:xfrm>
        <a:graphic>
          <a:graphicData uri="http://schemas.openxmlformats.org/presentationml/2006/ole">
            <mc:AlternateContent xmlns:mc="http://schemas.openxmlformats.org/markup-compatibility/2006">
              <mc:Choice xmlns:v="urn:schemas-microsoft-com:vml" Requires="v">
                <p:oleObj spid="_x0000_s51220" name="Equation" r:id="rId3" imgW="1257120" imgH="291960" progId="Equation.DSMT4">
                  <p:embed/>
                </p:oleObj>
              </mc:Choice>
              <mc:Fallback>
                <p:oleObj name="Equation" r:id="rId3" imgW="1257120" imgH="291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836613"/>
                        <a:ext cx="38163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Object 6"/>
          <p:cNvGraphicFramePr>
            <a:graphicFrameLocks noChangeAspect="1"/>
          </p:cNvGraphicFramePr>
          <p:nvPr/>
        </p:nvGraphicFramePr>
        <p:xfrm>
          <a:off x="179388" y="1844675"/>
          <a:ext cx="8583612" cy="4005263"/>
        </p:xfrm>
        <a:graphic>
          <a:graphicData uri="http://schemas.openxmlformats.org/presentationml/2006/ole">
            <mc:AlternateContent xmlns:mc="http://schemas.openxmlformats.org/markup-compatibility/2006">
              <mc:Choice xmlns:v="urn:schemas-microsoft-com:vml" Requires="v">
                <p:oleObj spid="_x0000_s51221" name="Equation" r:id="rId5" imgW="3111480" imgH="1447560" progId="Equation.DSMT4">
                  <p:embed/>
                </p:oleObj>
              </mc:Choice>
              <mc:Fallback>
                <p:oleObj name="Equation" r:id="rId5" imgW="3111480" imgH="14475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844675"/>
                        <a:ext cx="8583612"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Text Box 7"/>
          <p:cNvSpPr txBox="1">
            <a:spLocks noChangeArrowheads="1"/>
          </p:cNvSpPr>
          <p:nvPr/>
        </p:nvSpPr>
        <p:spPr bwMode="auto">
          <a:xfrm>
            <a:off x="179388" y="4508500"/>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经过低通滤波器后，</a:t>
            </a:r>
          </a:p>
        </p:txBody>
      </p:sp>
    </p:spTree>
  </p:cSld>
  <p:clrMapOvr>
    <a:masterClrMapping/>
  </p:clrMapOvr>
  <p:transition spd="slow">
    <p:blind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 name="灯片编号占位符 5"/>
          <p:cNvSpPr>
            <a:spLocks noGrp="1"/>
          </p:cNvSpPr>
          <p:nvPr>
            <p:ph type="sldNum" sz="quarter" idx="12"/>
          </p:nvPr>
        </p:nvSpPr>
        <p:spPr/>
        <p:txBody>
          <a:bodyPr/>
          <a:lstStyle/>
          <a:p>
            <a:fld id="{4808A526-AD8C-4938-A46D-A77E0EFB2C5C}" type="slidenum">
              <a:rPr lang="en-US" altLang="zh-CN"/>
              <a:pPr/>
              <a:t>47</a:t>
            </a:fld>
            <a:endParaRPr lang="en-US" altLang="zh-CN"/>
          </a:p>
        </p:txBody>
      </p:sp>
      <p:grpSp>
        <p:nvGrpSpPr>
          <p:cNvPr id="52228" name="Group 4"/>
          <p:cNvGrpSpPr>
            <a:grpSpLocks noChangeAspect="1"/>
          </p:cNvGrpSpPr>
          <p:nvPr/>
        </p:nvGrpSpPr>
        <p:grpSpPr bwMode="auto">
          <a:xfrm>
            <a:off x="1547813" y="476250"/>
            <a:ext cx="7056437" cy="6070600"/>
            <a:chOff x="1364" y="6354"/>
            <a:chExt cx="9036" cy="7775"/>
          </a:xfrm>
        </p:grpSpPr>
        <p:sp>
          <p:nvSpPr>
            <p:cNvPr id="52229" name="AutoShape 5"/>
            <p:cNvSpPr>
              <a:spLocks noChangeAspect="1" noChangeArrowheads="1"/>
            </p:cNvSpPr>
            <p:nvPr/>
          </p:nvSpPr>
          <p:spPr bwMode="auto">
            <a:xfrm>
              <a:off x="1364" y="6354"/>
              <a:ext cx="9036" cy="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aphicFrame>
          <p:nvGraphicFramePr>
            <p:cNvPr id="52230" name="Object 6"/>
            <p:cNvGraphicFramePr>
              <a:graphicFrameLocks noChangeAspect="1"/>
            </p:cNvGraphicFramePr>
            <p:nvPr/>
          </p:nvGraphicFramePr>
          <p:xfrm>
            <a:off x="2834" y="6510"/>
            <a:ext cx="268" cy="312"/>
          </p:xfrm>
          <a:graphic>
            <a:graphicData uri="http://schemas.openxmlformats.org/presentationml/2006/ole">
              <mc:AlternateContent xmlns:mc="http://schemas.openxmlformats.org/markup-compatibility/2006">
                <mc:Choice xmlns:v="urn:schemas-microsoft-com:vml" Requires="v">
                  <p:oleObj spid="_x0000_s52409" name="Equation" r:id="rId3" imgW="152280" imgH="177480" progId="Equation.DSMT4">
                    <p:embed/>
                  </p:oleObj>
                </mc:Choice>
                <mc:Fallback>
                  <p:oleObj name="Equation" r:id="rId3" imgW="152280" imgH="177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 y="6510"/>
                          <a:ext cx="26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2231" name="Group 7"/>
            <p:cNvGrpSpPr>
              <a:grpSpLocks/>
            </p:cNvGrpSpPr>
            <p:nvPr/>
          </p:nvGrpSpPr>
          <p:grpSpPr bwMode="auto">
            <a:xfrm>
              <a:off x="2624" y="6666"/>
              <a:ext cx="7671" cy="7307"/>
              <a:chOff x="2624" y="6666"/>
              <a:chExt cx="7671" cy="7307"/>
            </a:xfrm>
          </p:grpSpPr>
          <p:sp>
            <p:nvSpPr>
              <p:cNvPr id="52232" name="Line 8"/>
              <p:cNvSpPr>
                <a:spLocks noChangeShapeType="1"/>
              </p:cNvSpPr>
              <p:nvPr/>
            </p:nvSpPr>
            <p:spPr bwMode="auto">
              <a:xfrm>
                <a:off x="3044" y="6823"/>
                <a:ext cx="31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Line 9"/>
              <p:cNvSpPr>
                <a:spLocks noChangeShapeType="1"/>
              </p:cNvSpPr>
              <p:nvPr/>
            </p:nvSpPr>
            <p:spPr bwMode="auto">
              <a:xfrm>
                <a:off x="3358" y="6823"/>
                <a:ext cx="0"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4" name="Line 10"/>
              <p:cNvSpPr>
                <a:spLocks noChangeShapeType="1"/>
              </p:cNvSpPr>
              <p:nvPr/>
            </p:nvSpPr>
            <p:spPr bwMode="auto">
              <a:xfrm>
                <a:off x="3358" y="7758"/>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5" name="Line 11"/>
              <p:cNvSpPr>
                <a:spLocks noChangeShapeType="1"/>
              </p:cNvSpPr>
              <p:nvPr/>
            </p:nvSpPr>
            <p:spPr bwMode="auto">
              <a:xfrm flipV="1">
                <a:off x="3673" y="6823"/>
                <a:ext cx="2"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6" name="Line 12"/>
              <p:cNvSpPr>
                <a:spLocks noChangeShapeType="1"/>
              </p:cNvSpPr>
              <p:nvPr/>
            </p:nvSpPr>
            <p:spPr bwMode="auto">
              <a:xfrm>
                <a:off x="3673" y="6823"/>
                <a:ext cx="31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Line 13"/>
              <p:cNvSpPr>
                <a:spLocks noChangeShapeType="1"/>
              </p:cNvSpPr>
              <p:nvPr/>
            </p:nvSpPr>
            <p:spPr bwMode="auto">
              <a:xfrm>
                <a:off x="3988" y="6823"/>
                <a:ext cx="2"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14"/>
              <p:cNvSpPr>
                <a:spLocks noChangeShapeType="1"/>
              </p:cNvSpPr>
              <p:nvPr/>
            </p:nvSpPr>
            <p:spPr bwMode="auto">
              <a:xfrm>
                <a:off x="3988" y="7757"/>
                <a:ext cx="314"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Line 15"/>
              <p:cNvSpPr>
                <a:spLocks noChangeShapeType="1"/>
              </p:cNvSpPr>
              <p:nvPr/>
            </p:nvSpPr>
            <p:spPr bwMode="auto">
              <a:xfrm flipV="1">
                <a:off x="4304" y="6823"/>
                <a:ext cx="2"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16"/>
              <p:cNvSpPr>
                <a:spLocks noChangeShapeType="1"/>
              </p:cNvSpPr>
              <p:nvPr/>
            </p:nvSpPr>
            <p:spPr bwMode="auto">
              <a:xfrm>
                <a:off x="4304" y="6823"/>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17"/>
              <p:cNvSpPr>
                <a:spLocks noChangeShapeType="1"/>
              </p:cNvSpPr>
              <p:nvPr/>
            </p:nvSpPr>
            <p:spPr bwMode="auto">
              <a:xfrm>
                <a:off x="4618" y="6823"/>
                <a:ext cx="1"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18"/>
              <p:cNvSpPr>
                <a:spLocks noChangeShapeType="1"/>
              </p:cNvSpPr>
              <p:nvPr/>
            </p:nvSpPr>
            <p:spPr bwMode="auto">
              <a:xfrm>
                <a:off x="4618" y="7757"/>
                <a:ext cx="314"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19"/>
              <p:cNvSpPr>
                <a:spLocks noChangeShapeType="1"/>
              </p:cNvSpPr>
              <p:nvPr/>
            </p:nvSpPr>
            <p:spPr bwMode="auto">
              <a:xfrm flipV="1">
                <a:off x="4934" y="6823"/>
                <a:ext cx="2"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20"/>
              <p:cNvSpPr>
                <a:spLocks noChangeShapeType="1"/>
              </p:cNvSpPr>
              <p:nvPr/>
            </p:nvSpPr>
            <p:spPr bwMode="auto">
              <a:xfrm>
                <a:off x="4934" y="6823"/>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Line 21"/>
              <p:cNvSpPr>
                <a:spLocks noChangeShapeType="1"/>
              </p:cNvSpPr>
              <p:nvPr/>
            </p:nvSpPr>
            <p:spPr bwMode="auto">
              <a:xfrm>
                <a:off x="5248" y="6823"/>
                <a:ext cx="1"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6" name="Line 22"/>
              <p:cNvSpPr>
                <a:spLocks noChangeShapeType="1"/>
              </p:cNvSpPr>
              <p:nvPr/>
            </p:nvSpPr>
            <p:spPr bwMode="auto">
              <a:xfrm>
                <a:off x="5248" y="7757"/>
                <a:ext cx="314"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7" name="Line 23"/>
              <p:cNvSpPr>
                <a:spLocks noChangeShapeType="1"/>
              </p:cNvSpPr>
              <p:nvPr/>
            </p:nvSpPr>
            <p:spPr bwMode="auto">
              <a:xfrm flipV="1">
                <a:off x="5565" y="6823"/>
                <a:ext cx="2"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8" name="Line 24"/>
              <p:cNvSpPr>
                <a:spLocks noChangeShapeType="1"/>
              </p:cNvSpPr>
              <p:nvPr/>
            </p:nvSpPr>
            <p:spPr bwMode="auto">
              <a:xfrm>
                <a:off x="5565" y="6823"/>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9" name="Line 25"/>
              <p:cNvSpPr>
                <a:spLocks noChangeShapeType="1"/>
              </p:cNvSpPr>
              <p:nvPr/>
            </p:nvSpPr>
            <p:spPr bwMode="auto">
              <a:xfrm>
                <a:off x="5879" y="6823"/>
                <a:ext cx="1" cy="9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0" name="Line 26"/>
              <p:cNvSpPr>
                <a:spLocks noChangeShapeType="1"/>
              </p:cNvSpPr>
              <p:nvPr/>
            </p:nvSpPr>
            <p:spPr bwMode="auto">
              <a:xfrm>
                <a:off x="5879" y="7757"/>
                <a:ext cx="31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1" name="Line 27"/>
              <p:cNvSpPr>
                <a:spLocks noChangeShapeType="1"/>
              </p:cNvSpPr>
              <p:nvPr/>
            </p:nvSpPr>
            <p:spPr bwMode="auto">
              <a:xfrm>
                <a:off x="2729" y="7290"/>
                <a:ext cx="756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52" name="Line 28"/>
              <p:cNvSpPr>
                <a:spLocks noChangeShapeType="1"/>
              </p:cNvSpPr>
              <p:nvPr/>
            </p:nvSpPr>
            <p:spPr bwMode="auto">
              <a:xfrm>
                <a:off x="2834" y="8850"/>
                <a:ext cx="71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53" name="Line 29"/>
              <p:cNvSpPr>
                <a:spLocks noChangeShapeType="1"/>
              </p:cNvSpPr>
              <p:nvPr/>
            </p:nvSpPr>
            <p:spPr bwMode="auto">
              <a:xfrm flipV="1">
                <a:off x="6195"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4" name="Line 30"/>
              <p:cNvSpPr>
                <a:spLocks noChangeShapeType="1"/>
              </p:cNvSpPr>
              <p:nvPr/>
            </p:nvSpPr>
            <p:spPr bwMode="auto">
              <a:xfrm>
                <a:off x="6195" y="6822"/>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Line 31"/>
              <p:cNvSpPr>
                <a:spLocks noChangeShapeType="1"/>
              </p:cNvSpPr>
              <p:nvPr/>
            </p:nvSpPr>
            <p:spPr bwMode="auto">
              <a:xfrm>
                <a:off x="6509"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6" name="Line 32"/>
              <p:cNvSpPr>
                <a:spLocks noChangeShapeType="1"/>
              </p:cNvSpPr>
              <p:nvPr/>
            </p:nvSpPr>
            <p:spPr bwMode="auto">
              <a:xfrm>
                <a:off x="6509" y="7757"/>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7" name="Line 33"/>
              <p:cNvSpPr>
                <a:spLocks noChangeShapeType="1"/>
              </p:cNvSpPr>
              <p:nvPr/>
            </p:nvSpPr>
            <p:spPr bwMode="auto">
              <a:xfrm flipV="1">
                <a:off x="6825"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Line 34"/>
              <p:cNvSpPr>
                <a:spLocks noChangeShapeType="1"/>
              </p:cNvSpPr>
              <p:nvPr/>
            </p:nvSpPr>
            <p:spPr bwMode="auto">
              <a:xfrm>
                <a:off x="6825" y="6822"/>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9" name="Line 35"/>
              <p:cNvSpPr>
                <a:spLocks noChangeShapeType="1"/>
              </p:cNvSpPr>
              <p:nvPr/>
            </p:nvSpPr>
            <p:spPr bwMode="auto">
              <a:xfrm>
                <a:off x="7139"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0" name="Line 36"/>
              <p:cNvSpPr>
                <a:spLocks noChangeShapeType="1"/>
              </p:cNvSpPr>
              <p:nvPr/>
            </p:nvSpPr>
            <p:spPr bwMode="auto">
              <a:xfrm>
                <a:off x="7139" y="7757"/>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1" name="Line 37"/>
              <p:cNvSpPr>
                <a:spLocks noChangeShapeType="1"/>
              </p:cNvSpPr>
              <p:nvPr/>
            </p:nvSpPr>
            <p:spPr bwMode="auto">
              <a:xfrm flipV="1">
                <a:off x="7455"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2" name="Line 38"/>
              <p:cNvSpPr>
                <a:spLocks noChangeShapeType="1"/>
              </p:cNvSpPr>
              <p:nvPr/>
            </p:nvSpPr>
            <p:spPr bwMode="auto">
              <a:xfrm>
                <a:off x="7455" y="6822"/>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3" name="Line 39"/>
              <p:cNvSpPr>
                <a:spLocks noChangeShapeType="1"/>
              </p:cNvSpPr>
              <p:nvPr/>
            </p:nvSpPr>
            <p:spPr bwMode="auto">
              <a:xfrm>
                <a:off x="7769"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4" name="Line 40"/>
              <p:cNvSpPr>
                <a:spLocks noChangeShapeType="1"/>
              </p:cNvSpPr>
              <p:nvPr/>
            </p:nvSpPr>
            <p:spPr bwMode="auto">
              <a:xfrm>
                <a:off x="7769" y="7757"/>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5" name="Line 41"/>
              <p:cNvSpPr>
                <a:spLocks noChangeShapeType="1"/>
              </p:cNvSpPr>
              <p:nvPr/>
            </p:nvSpPr>
            <p:spPr bwMode="auto">
              <a:xfrm flipV="1">
                <a:off x="8085"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6" name="Line 42"/>
              <p:cNvSpPr>
                <a:spLocks noChangeShapeType="1"/>
              </p:cNvSpPr>
              <p:nvPr/>
            </p:nvSpPr>
            <p:spPr bwMode="auto">
              <a:xfrm>
                <a:off x="8085" y="6822"/>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7" name="Line 43"/>
              <p:cNvSpPr>
                <a:spLocks noChangeShapeType="1"/>
              </p:cNvSpPr>
              <p:nvPr/>
            </p:nvSpPr>
            <p:spPr bwMode="auto">
              <a:xfrm>
                <a:off x="8399"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8" name="Line 44"/>
              <p:cNvSpPr>
                <a:spLocks noChangeShapeType="1"/>
              </p:cNvSpPr>
              <p:nvPr/>
            </p:nvSpPr>
            <p:spPr bwMode="auto">
              <a:xfrm>
                <a:off x="8399" y="7757"/>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9" name="Line 45"/>
              <p:cNvSpPr>
                <a:spLocks noChangeShapeType="1"/>
              </p:cNvSpPr>
              <p:nvPr/>
            </p:nvSpPr>
            <p:spPr bwMode="auto">
              <a:xfrm flipV="1">
                <a:off x="8715"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0" name="Line 46"/>
              <p:cNvSpPr>
                <a:spLocks noChangeShapeType="1"/>
              </p:cNvSpPr>
              <p:nvPr/>
            </p:nvSpPr>
            <p:spPr bwMode="auto">
              <a:xfrm>
                <a:off x="8715" y="6822"/>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1" name="Line 47"/>
              <p:cNvSpPr>
                <a:spLocks noChangeShapeType="1"/>
              </p:cNvSpPr>
              <p:nvPr/>
            </p:nvSpPr>
            <p:spPr bwMode="auto">
              <a:xfrm>
                <a:off x="9029"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2" name="Line 48"/>
              <p:cNvSpPr>
                <a:spLocks noChangeShapeType="1"/>
              </p:cNvSpPr>
              <p:nvPr/>
            </p:nvSpPr>
            <p:spPr bwMode="auto">
              <a:xfrm>
                <a:off x="9029" y="7757"/>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3" name="Line 49"/>
              <p:cNvSpPr>
                <a:spLocks noChangeShapeType="1"/>
              </p:cNvSpPr>
              <p:nvPr/>
            </p:nvSpPr>
            <p:spPr bwMode="auto">
              <a:xfrm flipV="1">
                <a:off x="9345"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4" name="Line 50"/>
              <p:cNvSpPr>
                <a:spLocks noChangeShapeType="1"/>
              </p:cNvSpPr>
              <p:nvPr/>
            </p:nvSpPr>
            <p:spPr bwMode="auto">
              <a:xfrm>
                <a:off x="9345" y="6822"/>
                <a:ext cx="3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5" name="Line 51"/>
              <p:cNvSpPr>
                <a:spLocks noChangeShapeType="1"/>
              </p:cNvSpPr>
              <p:nvPr/>
            </p:nvSpPr>
            <p:spPr bwMode="auto">
              <a:xfrm>
                <a:off x="9659" y="6822"/>
                <a:ext cx="1" cy="9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6" name="Line 52"/>
              <p:cNvSpPr>
                <a:spLocks noChangeShapeType="1"/>
              </p:cNvSpPr>
              <p:nvPr/>
            </p:nvSpPr>
            <p:spPr bwMode="auto">
              <a:xfrm>
                <a:off x="9659" y="7757"/>
                <a:ext cx="314"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7" name="Freeform 53"/>
              <p:cNvSpPr>
                <a:spLocks/>
              </p:cNvSpPr>
              <p:nvPr/>
            </p:nvSpPr>
            <p:spPr bwMode="auto">
              <a:xfrm>
                <a:off x="3217" y="8385"/>
                <a:ext cx="6282" cy="911"/>
              </a:xfrm>
              <a:custGeom>
                <a:avLst/>
                <a:gdLst>
                  <a:gd name="T0" fmla="*/ 0 w 6282"/>
                  <a:gd name="T1" fmla="*/ 0 h 911"/>
                  <a:gd name="T2" fmla="*/ 788 w 6282"/>
                  <a:gd name="T3" fmla="*/ 81 h 911"/>
                  <a:gd name="T4" fmla="*/ 1403 w 6282"/>
                  <a:gd name="T5" fmla="*/ 261 h 911"/>
                  <a:gd name="T6" fmla="*/ 2032 w 6282"/>
                  <a:gd name="T7" fmla="*/ 465 h 911"/>
                  <a:gd name="T8" fmla="*/ 2753 w 6282"/>
                  <a:gd name="T9" fmla="*/ 741 h 911"/>
                  <a:gd name="T10" fmla="*/ 3593 w 6282"/>
                  <a:gd name="T11" fmla="*/ 876 h 911"/>
                  <a:gd name="T12" fmla="*/ 4178 w 6282"/>
                  <a:gd name="T13" fmla="*/ 906 h 911"/>
                  <a:gd name="T14" fmla="*/ 4808 w 6282"/>
                  <a:gd name="T15" fmla="*/ 846 h 911"/>
                  <a:gd name="T16" fmla="*/ 5423 w 6282"/>
                  <a:gd name="T17" fmla="*/ 726 h 911"/>
                  <a:gd name="T18" fmla="*/ 5828 w 6282"/>
                  <a:gd name="T19" fmla="*/ 591 h 911"/>
                  <a:gd name="T20" fmla="*/ 6282 w 6282"/>
                  <a:gd name="T21" fmla="*/ 39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2" h="911">
                    <a:moveTo>
                      <a:pt x="0" y="0"/>
                    </a:moveTo>
                    <a:cubicBezTo>
                      <a:pt x="129" y="13"/>
                      <a:pt x="554" y="38"/>
                      <a:pt x="788" y="81"/>
                    </a:cubicBezTo>
                    <a:cubicBezTo>
                      <a:pt x="1022" y="124"/>
                      <a:pt x="1196" y="197"/>
                      <a:pt x="1403" y="261"/>
                    </a:cubicBezTo>
                    <a:cubicBezTo>
                      <a:pt x="1610" y="325"/>
                      <a:pt x="1807" y="385"/>
                      <a:pt x="2032" y="465"/>
                    </a:cubicBezTo>
                    <a:cubicBezTo>
                      <a:pt x="2257" y="545"/>
                      <a:pt x="2493" y="673"/>
                      <a:pt x="2753" y="741"/>
                    </a:cubicBezTo>
                    <a:cubicBezTo>
                      <a:pt x="3013" y="809"/>
                      <a:pt x="3356" y="849"/>
                      <a:pt x="3593" y="876"/>
                    </a:cubicBezTo>
                    <a:cubicBezTo>
                      <a:pt x="3830" y="903"/>
                      <a:pt x="3976" y="911"/>
                      <a:pt x="4178" y="906"/>
                    </a:cubicBezTo>
                    <a:cubicBezTo>
                      <a:pt x="4380" y="901"/>
                      <a:pt x="4601" y="876"/>
                      <a:pt x="4808" y="846"/>
                    </a:cubicBezTo>
                    <a:cubicBezTo>
                      <a:pt x="5015" y="816"/>
                      <a:pt x="5253" y="768"/>
                      <a:pt x="5423" y="726"/>
                    </a:cubicBezTo>
                    <a:cubicBezTo>
                      <a:pt x="5593" y="684"/>
                      <a:pt x="5685" y="647"/>
                      <a:pt x="5828" y="591"/>
                    </a:cubicBezTo>
                    <a:cubicBezTo>
                      <a:pt x="5971" y="535"/>
                      <a:pt x="6188" y="432"/>
                      <a:pt x="6282" y="39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8" name="Freeform 54"/>
              <p:cNvSpPr>
                <a:spLocks/>
              </p:cNvSpPr>
              <p:nvPr/>
            </p:nvSpPr>
            <p:spPr bwMode="auto">
              <a:xfrm>
                <a:off x="3202" y="9477"/>
                <a:ext cx="6312" cy="911"/>
              </a:xfrm>
              <a:custGeom>
                <a:avLst/>
                <a:gdLst>
                  <a:gd name="T0" fmla="*/ 0 w 6312"/>
                  <a:gd name="T1" fmla="*/ 0 h 911"/>
                  <a:gd name="T2" fmla="*/ 803 w 6312"/>
                  <a:gd name="T3" fmla="*/ 81 h 911"/>
                  <a:gd name="T4" fmla="*/ 1418 w 6312"/>
                  <a:gd name="T5" fmla="*/ 261 h 911"/>
                  <a:gd name="T6" fmla="*/ 2047 w 6312"/>
                  <a:gd name="T7" fmla="*/ 465 h 911"/>
                  <a:gd name="T8" fmla="*/ 2768 w 6312"/>
                  <a:gd name="T9" fmla="*/ 741 h 911"/>
                  <a:gd name="T10" fmla="*/ 3608 w 6312"/>
                  <a:gd name="T11" fmla="*/ 876 h 911"/>
                  <a:gd name="T12" fmla="*/ 4193 w 6312"/>
                  <a:gd name="T13" fmla="*/ 906 h 911"/>
                  <a:gd name="T14" fmla="*/ 4823 w 6312"/>
                  <a:gd name="T15" fmla="*/ 846 h 911"/>
                  <a:gd name="T16" fmla="*/ 5438 w 6312"/>
                  <a:gd name="T17" fmla="*/ 726 h 911"/>
                  <a:gd name="T18" fmla="*/ 5843 w 6312"/>
                  <a:gd name="T19" fmla="*/ 591 h 911"/>
                  <a:gd name="T20" fmla="*/ 6312 w 6312"/>
                  <a:gd name="T21" fmla="*/ 375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12" h="911">
                    <a:moveTo>
                      <a:pt x="0" y="0"/>
                    </a:moveTo>
                    <a:cubicBezTo>
                      <a:pt x="134" y="11"/>
                      <a:pt x="567" y="38"/>
                      <a:pt x="803" y="81"/>
                    </a:cubicBezTo>
                    <a:cubicBezTo>
                      <a:pt x="1039" y="124"/>
                      <a:pt x="1211" y="197"/>
                      <a:pt x="1418" y="261"/>
                    </a:cubicBezTo>
                    <a:cubicBezTo>
                      <a:pt x="1625" y="325"/>
                      <a:pt x="1822" y="385"/>
                      <a:pt x="2047" y="465"/>
                    </a:cubicBezTo>
                    <a:cubicBezTo>
                      <a:pt x="2272" y="545"/>
                      <a:pt x="2508" y="673"/>
                      <a:pt x="2768" y="741"/>
                    </a:cubicBezTo>
                    <a:cubicBezTo>
                      <a:pt x="3028" y="809"/>
                      <a:pt x="3371" y="849"/>
                      <a:pt x="3608" y="876"/>
                    </a:cubicBezTo>
                    <a:cubicBezTo>
                      <a:pt x="3845" y="903"/>
                      <a:pt x="3991" y="911"/>
                      <a:pt x="4193" y="906"/>
                    </a:cubicBezTo>
                    <a:cubicBezTo>
                      <a:pt x="4395" y="901"/>
                      <a:pt x="4616" y="876"/>
                      <a:pt x="4823" y="846"/>
                    </a:cubicBezTo>
                    <a:cubicBezTo>
                      <a:pt x="5030" y="816"/>
                      <a:pt x="5268" y="768"/>
                      <a:pt x="5438" y="726"/>
                    </a:cubicBezTo>
                    <a:cubicBezTo>
                      <a:pt x="5608" y="684"/>
                      <a:pt x="5697" y="649"/>
                      <a:pt x="5843" y="591"/>
                    </a:cubicBezTo>
                    <a:cubicBezTo>
                      <a:pt x="5989" y="533"/>
                      <a:pt x="6214" y="420"/>
                      <a:pt x="6312" y="37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9" name="Rectangle 55"/>
              <p:cNvSpPr>
                <a:spLocks noChangeArrowheads="1"/>
              </p:cNvSpPr>
              <p:nvPr/>
            </p:nvSpPr>
            <p:spPr bwMode="auto">
              <a:xfrm>
                <a:off x="3359" y="9318"/>
                <a:ext cx="315"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0" name="Rectangle 56"/>
              <p:cNvSpPr>
                <a:spLocks noChangeArrowheads="1"/>
              </p:cNvSpPr>
              <p:nvPr/>
            </p:nvSpPr>
            <p:spPr bwMode="auto">
              <a:xfrm>
                <a:off x="3989" y="9474"/>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1" name="Rectangle 57"/>
              <p:cNvSpPr>
                <a:spLocks noChangeArrowheads="1"/>
              </p:cNvSpPr>
              <p:nvPr/>
            </p:nvSpPr>
            <p:spPr bwMode="auto">
              <a:xfrm>
                <a:off x="4619" y="9585"/>
                <a:ext cx="315" cy="31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2" name="Rectangle 58"/>
              <p:cNvSpPr>
                <a:spLocks noChangeArrowheads="1"/>
              </p:cNvSpPr>
              <p:nvPr/>
            </p:nvSpPr>
            <p:spPr bwMode="auto">
              <a:xfrm>
                <a:off x="5249" y="9891"/>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3" name="Rectangle 59"/>
              <p:cNvSpPr>
                <a:spLocks noChangeArrowheads="1"/>
              </p:cNvSpPr>
              <p:nvPr/>
            </p:nvSpPr>
            <p:spPr bwMode="auto">
              <a:xfrm>
                <a:off x="5879" y="10128"/>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4" name="Rectangle 60"/>
              <p:cNvSpPr>
                <a:spLocks noChangeArrowheads="1"/>
              </p:cNvSpPr>
              <p:nvPr/>
            </p:nvSpPr>
            <p:spPr bwMode="auto">
              <a:xfrm>
                <a:off x="6509" y="10254"/>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5" name="Rectangle 61"/>
              <p:cNvSpPr>
                <a:spLocks noChangeArrowheads="1"/>
              </p:cNvSpPr>
              <p:nvPr/>
            </p:nvSpPr>
            <p:spPr bwMode="auto">
              <a:xfrm>
                <a:off x="7139" y="10254"/>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6" name="Rectangle 62"/>
              <p:cNvSpPr>
                <a:spLocks noChangeArrowheads="1"/>
              </p:cNvSpPr>
              <p:nvPr/>
            </p:nvSpPr>
            <p:spPr bwMode="auto">
              <a:xfrm>
                <a:off x="7769" y="10254"/>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7" name="Rectangle 63"/>
              <p:cNvSpPr>
                <a:spLocks noChangeArrowheads="1"/>
              </p:cNvSpPr>
              <p:nvPr/>
            </p:nvSpPr>
            <p:spPr bwMode="auto">
              <a:xfrm>
                <a:off x="8399" y="10128"/>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8" name="Rectangle 64"/>
              <p:cNvSpPr>
                <a:spLocks noChangeArrowheads="1"/>
              </p:cNvSpPr>
              <p:nvPr/>
            </p:nvSpPr>
            <p:spPr bwMode="auto">
              <a:xfrm>
                <a:off x="9029" y="9942"/>
                <a:ext cx="315" cy="15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p>
                <a:endParaRPr lang="en-US"/>
              </a:p>
            </p:txBody>
          </p:sp>
          <p:sp>
            <p:nvSpPr>
              <p:cNvPr id="52289" name="Line 65"/>
              <p:cNvSpPr>
                <a:spLocks noChangeShapeType="1"/>
              </p:cNvSpPr>
              <p:nvPr/>
            </p:nvSpPr>
            <p:spPr bwMode="auto">
              <a:xfrm>
                <a:off x="3359" y="9474"/>
                <a:ext cx="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0" name="Line 66"/>
              <p:cNvSpPr>
                <a:spLocks noChangeShapeType="1"/>
              </p:cNvSpPr>
              <p:nvPr/>
            </p:nvSpPr>
            <p:spPr bwMode="auto">
              <a:xfrm>
                <a:off x="4274" y="9630"/>
                <a:ext cx="1"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1" name="Line 67"/>
              <p:cNvSpPr>
                <a:spLocks noChangeShapeType="1"/>
              </p:cNvSpPr>
              <p:nvPr/>
            </p:nvSpPr>
            <p:spPr bwMode="auto">
              <a:xfrm>
                <a:off x="5459" y="9942"/>
                <a:ext cx="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2" name="Line 68"/>
              <p:cNvSpPr>
                <a:spLocks noChangeShapeType="1"/>
              </p:cNvSpPr>
              <p:nvPr/>
            </p:nvSpPr>
            <p:spPr bwMode="auto">
              <a:xfrm>
                <a:off x="6194" y="9942"/>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3" name="Line 69"/>
              <p:cNvSpPr>
                <a:spLocks noChangeShapeType="1"/>
              </p:cNvSpPr>
              <p:nvPr/>
            </p:nvSpPr>
            <p:spPr bwMode="auto">
              <a:xfrm>
                <a:off x="7139" y="9942"/>
                <a:ext cx="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4" name="Line 70"/>
              <p:cNvSpPr>
                <a:spLocks noChangeShapeType="1"/>
              </p:cNvSpPr>
              <p:nvPr/>
            </p:nvSpPr>
            <p:spPr bwMode="auto">
              <a:xfrm>
                <a:off x="7454" y="9942"/>
                <a:ext cx="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5" name="Line 71"/>
              <p:cNvSpPr>
                <a:spLocks noChangeShapeType="1"/>
              </p:cNvSpPr>
              <p:nvPr/>
            </p:nvSpPr>
            <p:spPr bwMode="auto">
              <a:xfrm>
                <a:off x="8399" y="9942"/>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6" name="Line 72"/>
              <p:cNvSpPr>
                <a:spLocks noChangeShapeType="1"/>
              </p:cNvSpPr>
              <p:nvPr/>
            </p:nvSpPr>
            <p:spPr bwMode="auto">
              <a:xfrm>
                <a:off x="9029" y="9942"/>
                <a:ext cx="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97" name="Line 73"/>
              <p:cNvSpPr>
                <a:spLocks noChangeShapeType="1"/>
              </p:cNvSpPr>
              <p:nvPr/>
            </p:nvSpPr>
            <p:spPr bwMode="auto">
              <a:xfrm>
                <a:off x="3044" y="9942"/>
                <a:ext cx="7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98" name="Freeform 74"/>
              <p:cNvSpPr>
                <a:spLocks/>
              </p:cNvSpPr>
              <p:nvPr/>
            </p:nvSpPr>
            <p:spPr bwMode="auto">
              <a:xfrm>
                <a:off x="3987" y="9552"/>
                <a:ext cx="3" cy="390"/>
              </a:xfrm>
              <a:custGeom>
                <a:avLst/>
                <a:gdLst>
                  <a:gd name="T0" fmla="*/ 3 w 3"/>
                  <a:gd name="T1" fmla="*/ 0 h 390"/>
                  <a:gd name="T2" fmla="*/ 2 w 3"/>
                  <a:gd name="T3" fmla="*/ 390 h 390"/>
                </a:gdLst>
                <a:ahLst/>
                <a:cxnLst>
                  <a:cxn ang="0">
                    <a:pos x="T0" y="T1"/>
                  </a:cxn>
                  <a:cxn ang="0">
                    <a:pos x="T2" y="T3"/>
                  </a:cxn>
                </a:cxnLst>
                <a:rect l="0" t="0" r="r" b="b"/>
                <a:pathLst>
                  <a:path w="3" h="390">
                    <a:moveTo>
                      <a:pt x="3" y="0"/>
                    </a:moveTo>
                    <a:cubicBezTo>
                      <a:pt x="0" y="65"/>
                      <a:pt x="2" y="309"/>
                      <a:pt x="2" y="39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99" name="Freeform 75"/>
              <p:cNvSpPr>
                <a:spLocks/>
              </p:cNvSpPr>
              <p:nvPr/>
            </p:nvSpPr>
            <p:spPr bwMode="auto">
              <a:xfrm>
                <a:off x="5550" y="9972"/>
                <a:ext cx="4" cy="90"/>
              </a:xfrm>
              <a:custGeom>
                <a:avLst/>
                <a:gdLst>
                  <a:gd name="T0" fmla="*/ 0 w 4"/>
                  <a:gd name="T1" fmla="*/ 90 h 90"/>
                  <a:gd name="T2" fmla="*/ 4 w 4"/>
                  <a:gd name="T3" fmla="*/ 0 h 90"/>
                </a:gdLst>
                <a:ahLst/>
                <a:cxnLst>
                  <a:cxn ang="0">
                    <a:pos x="T0" y="T1"/>
                  </a:cxn>
                  <a:cxn ang="0">
                    <a:pos x="T2" y="T3"/>
                  </a:cxn>
                </a:cxnLst>
                <a:rect l="0" t="0" r="r" b="b"/>
                <a:pathLst>
                  <a:path w="4" h="90">
                    <a:moveTo>
                      <a:pt x="0" y="90"/>
                    </a:moveTo>
                    <a:cubicBezTo>
                      <a:pt x="1" y="75"/>
                      <a:pt x="3" y="19"/>
                      <a:pt x="4"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0" name="Freeform 76"/>
              <p:cNvSpPr>
                <a:spLocks/>
              </p:cNvSpPr>
              <p:nvPr/>
            </p:nvSpPr>
            <p:spPr bwMode="auto">
              <a:xfrm>
                <a:off x="5879" y="9942"/>
                <a:ext cx="7" cy="240"/>
              </a:xfrm>
              <a:custGeom>
                <a:avLst/>
                <a:gdLst>
                  <a:gd name="T0" fmla="*/ 7 w 7"/>
                  <a:gd name="T1" fmla="*/ 240 h 240"/>
                  <a:gd name="T2" fmla="*/ 0 w 7"/>
                  <a:gd name="T3" fmla="*/ 0 h 240"/>
                </a:gdLst>
                <a:ahLst/>
                <a:cxnLst>
                  <a:cxn ang="0">
                    <a:pos x="T0" y="T1"/>
                  </a:cxn>
                  <a:cxn ang="0">
                    <a:pos x="T2" y="T3"/>
                  </a:cxn>
                </a:cxnLst>
                <a:rect l="0" t="0" r="r" b="b"/>
                <a:pathLst>
                  <a:path w="7" h="240">
                    <a:moveTo>
                      <a:pt x="7" y="240"/>
                    </a:moveTo>
                    <a:cubicBezTo>
                      <a:pt x="6" y="198"/>
                      <a:pt x="1" y="50"/>
                      <a:pt x="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1" name="Freeform 77"/>
              <p:cNvSpPr>
                <a:spLocks/>
              </p:cNvSpPr>
              <p:nvPr/>
            </p:nvSpPr>
            <p:spPr bwMode="auto">
              <a:xfrm>
                <a:off x="6502" y="9942"/>
                <a:ext cx="7" cy="375"/>
              </a:xfrm>
              <a:custGeom>
                <a:avLst/>
                <a:gdLst>
                  <a:gd name="T0" fmla="*/ 0 w 7"/>
                  <a:gd name="T1" fmla="*/ 375 h 375"/>
                  <a:gd name="T2" fmla="*/ 7 w 7"/>
                  <a:gd name="T3" fmla="*/ 0 h 375"/>
                </a:gdLst>
                <a:ahLst/>
                <a:cxnLst>
                  <a:cxn ang="0">
                    <a:pos x="T0" y="T1"/>
                  </a:cxn>
                  <a:cxn ang="0">
                    <a:pos x="T2" y="T3"/>
                  </a:cxn>
                </a:cxnLst>
                <a:rect l="0" t="0" r="r" b="b"/>
                <a:pathLst>
                  <a:path w="7" h="375">
                    <a:moveTo>
                      <a:pt x="0" y="375"/>
                    </a:moveTo>
                    <a:cubicBezTo>
                      <a:pt x="1" y="315"/>
                      <a:pt x="6" y="78"/>
                      <a:pt x="7"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2" name="Freeform 78"/>
              <p:cNvSpPr>
                <a:spLocks/>
              </p:cNvSpPr>
              <p:nvPr/>
            </p:nvSpPr>
            <p:spPr bwMode="auto">
              <a:xfrm>
                <a:off x="8084" y="9942"/>
                <a:ext cx="16" cy="360"/>
              </a:xfrm>
              <a:custGeom>
                <a:avLst/>
                <a:gdLst>
                  <a:gd name="T0" fmla="*/ 16 w 16"/>
                  <a:gd name="T1" fmla="*/ 360 h 360"/>
                  <a:gd name="T2" fmla="*/ 0 w 16"/>
                  <a:gd name="T3" fmla="*/ 0 h 360"/>
                </a:gdLst>
                <a:ahLst/>
                <a:cxnLst>
                  <a:cxn ang="0">
                    <a:pos x="T0" y="T1"/>
                  </a:cxn>
                  <a:cxn ang="0">
                    <a:pos x="T2" y="T3"/>
                  </a:cxn>
                </a:cxnLst>
                <a:rect l="0" t="0" r="r" b="b"/>
                <a:pathLst>
                  <a:path w="16" h="360">
                    <a:moveTo>
                      <a:pt x="16" y="360"/>
                    </a:moveTo>
                    <a:cubicBezTo>
                      <a:pt x="13" y="303"/>
                      <a:pt x="3" y="75"/>
                      <a:pt x="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3" name="Freeform 79"/>
              <p:cNvSpPr>
                <a:spLocks/>
              </p:cNvSpPr>
              <p:nvPr/>
            </p:nvSpPr>
            <p:spPr bwMode="auto">
              <a:xfrm>
                <a:off x="8714" y="9942"/>
                <a:ext cx="5" cy="210"/>
              </a:xfrm>
              <a:custGeom>
                <a:avLst/>
                <a:gdLst>
                  <a:gd name="T0" fmla="*/ 5 w 5"/>
                  <a:gd name="T1" fmla="*/ 210 h 210"/>
                  <a:gd name="T2" fmla="*/ 0 w 5"/>
                  <a:gd name="T3" fmla="*/ 0 h 210"/>
                </a:gdLst>
                <a:ahLst/>
                <a:cxnLst>
                  <a:cxn ang="0">
                    <a:pos x="T0" y="T1"/>
                  </a:cxn>
                  <a:cxn ang="0">
                    <a:pos x="T2" y="T3"/>
                  </a:cxn>
                </a:cxnLst>
                <a:rect l="0" t="0" r="r" b="b"/>
                <a:pathLst>
                  <a:path w="5" h="210">
                    <a:moveTo>
                      <a:pt x="5" y="210"/>
                    </a:moveTo>
                    <a:cubicBezTo>
                      <a:pt x="4" y="178"/>
                      <a:pt x="1" y="44"/>
                      <a:pt x="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4" name="Freeform 80"/>
              <p:cNvSpPr>
                <a:spLocks/>
              </p:cNvSpPr>
              <p:nvPr/>
            </p:nvSpPr>
            <p:spPr bwMode="auto">
              <a:xfrm>
                <a:off x="4619" y="9732"/>
                <a:ext cx="7" cy="210"/>
              </a:xfrm>
              <a:custGeom>
                <a:avLst/>
                <a:gdLst>
                  <a:gd name="T0" fmla="*/ 7 w 7"/>
                  <a:gd name="T1" fmla="*/ 0 h 210"/>
                  <a:gd name="T2" fmla="*/ 0 w 7"/>
                  <a:gd name="T3" fmla="*/ 210 h 210"/>
                </a:gdLst>
                <a:ahLst/>
                <a:cxnLst>
                  <a:cxn ang="0">
                    <a:pos x="T0" y="T1"/>
                  </a:cxn>
                  <a:cxn ang="0">
                    <a:pos x="T2" y="T3"/>
                  </a:cxn>
                </a:cxnLst>
                <a:rect l="0" t="0" r="r" b="b"/>
                <a:pathLst>
                  <a:path w="7" h="210">
                    <a:moveTo>
                      <a:pt x="7" y="0"/>
                    </a:moveTo>
                    <a:cubicBezTo>
                      <a:pt x="7" y="26"/>
                      <a:pt x="1" y="166"/>
                      <a:pt x="0" y="21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5" name="Freeform 81"/>
              <p:cNvSpPr>
                <a:spLocks/>
              </p:cNvSpPr>
              <p:nvPr/>
            </p:nvSpPr>
            <p:spPr bwMode="auto">
              <a:xfrm>
                <a:off x="3667" y="9507"/>
                <a:ext cx="7" cy="435"/>
              </a:xfrm>
              <a:custGeom>
                <a:avLst/>
                <a:gdLst>
                  <a:gd name="T0" fmla="*/ 0 w 7"/>
                  <a:gd name="T1" fmla="*/ 0 h 435"/>
                  <a:gd name="T2" fmla="*/ 7 w 7"/>
                  <a:gd name="T3" fmla="*/ 435 h 435"/>
                </a:gdLst>
                <a:ahLst/>
                <a:cxnLst>
                  <a:cxn ang="0">
                    <a:pos x="T0" y="T1"/>
                  </a:cxn>
                  <a:cxn ang="0">
                    <a:pos x="T2" y="T3"/>
                  </a:cxn>
                </a:cxnLst>
                <a:rect l="0" t="0" r="r" b="b"/>
                <a:pathLst>
                  <a:path w="7" h="435">
                    <a:moveTo>
                      <a:pt x="0" y="0"/>
                    </a:moveTo>
                    <a:cubicBezTo>
                      <a:pt x="1" y="75"/>
                      <a:pt x="6" y="345"/>
                      <a:pt x="7" y="435"/>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6" name="Freeform 82"/>
              <p:cNvSpPr>
                <a:spLocks/>
              </p:cNvSpPr>
              <p:nvPr/>
            </p:nvSpPr>
            <p:spPr bwMode="auto">
              <a:xfrm>
                <a:off x="7755" y="9942"/>
                <a:ext cx="14" cy="420"/>
              </a:xfrm>
              <a:custGeom>
                <a:avLst/>
                <a:gdLst>
                  <a:gd name="T0" fmla="*/ 0 w 14"/>
                  <a:gd name="T1" fmla="*/ 420 h 420"/>
                  <a:gd name="T2" fmla="*/ 14 w 14"/>
                  <a:gd name="T3" fmla="*/ 0 h 420"/>
                </a:gdLst>
                <a:ahLst/>
                <a:cxnLst>
                  <a:cxn ang="0">
                    <a:pos x="T0" y="T1"/>
                  </a:cxn>
                  <a:cxn ang="0">
                    <a:pos x="T2" y="T3"/>
                  </a:cxn>
                </a:cxnLst>
                <a:rect l="0" t="0" r="r" b="b"/>
                <a:pathLst>
                  <a:path w="14" h="420">
                    <a:moveTo>
                      <a:pt x="0" y="420"/>
                    </a:moveTo>
                    <a:cubicBezTo>
                      <a:pt x="2" y="353"/>
                      <a:pt x="11" y="87"/>
                      <a:pt x="14"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7" name="Freeform 83"/>
              <p:cNvSpPr>
                <a:spLocks/>
              </p:cNvSpPr>
              <p:nvPr/>
            </p:nvSpPr>
            <p:spPr bwMode="auto">
              <a:xfrm>
                <a:off x="6824" y="9942"/>
                <a:ext cx="7" cy="405"/>
              </a:xfrm>
              <a:custGeom>
                <a:avLst/>
                <a:gdLst>
                  <a:gd name="T0" fmla="*/ 5 w 7"/>
                  <a:gd name="T1" fmla="*/ 405 h 405"/>
                  <a:gd name="T2" fmla="*/ 0 w 7"/>
                  <a:gd name="T3" fmla="*/ 0 h 405"/>
                </a:gdLst>
                <a:ahLst/>
                <a:cxnLst>
                  <a:cxn ang="0">
                    <a:pos x="T0" y="T1"/>
                  </a:cxn>
                  <a:cxn ang="0">
                    <a:pos x="T2" y="T3"/>
                  </a:cxn>
                </a:cxnLst>
                <a:rect l="0" t="0" r="r" b="b"/>
                <a:pathLst>
                  <a:path w="7" h="405">
                    <a:moveTo>
                      <a:pt x="5" y="405"/>
                    </a:moveTo>
                    <a:cubicBezTo>
                      <a:pt x="7" y="338"/>
                      <a:pt x="1" y="84"/>
                      <a:pt x="0" y="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8" name="Freeform 84"/>
              <p:cNvSpPr>
                <a:spLocks/>
              </p:cNvSpPr>
              <p:nvPr/>
            </p:nvSpPr>
            <p:spPr bwMode="auto">
              <a:xfrm>
                <a:off x="4934" y="9816"/>
                <a:ext cx="7" cy="126"/>
              </a:xfrm>
              <a:custGeom>
                <a:avLst/>
                <a:gdLst>
                  <a:gd name="T0" fmla="*/ 0 w 7"/>
                  <a:gd name="T1" fmla="*/ 0 h 126"/>
                  <a:gd name="T2" fmla="*/ 7 w 7"/>
                  <a:gd name="T3" fmla="*/ 126 h 126"/>
                </a:gdLst>
                <a:ahLst/>
                <a:cxnLst>
                  <a:cxn ang="0">
                    <a:pos x="T0" y="T1"/>
                  </a:cxn>
                  <a:cxn ang="0">
                    <a:pos x="T2" y="T3"/>
                  </a:cxn>
                </a:cxnLst>
                <a:rect l="0" t="0" r="r" b="b"/>
                <a:pathLst>
                  <a:path w="7" h="126">
                    <a:moveTo>
                      <a:pt x="0" y="0"/>
                    </a:moveTo>
                    <a:cubicBezTo>
                      <a:pt x="1" y="21"/>
                      <a:pt x="6" y="100"/>
                      <a:pt x="7" y="126"/>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9" name="Line 85"/>
              <p:cNvSpPr>
                <a:spLocks noChangeShapeType="1"/>
              </p:cNvSpPr>
              <p:nvPr/>
            </p:nvSpPr>
            <p:spPr bwMode="auto">
              <a:xfrm>
                <a:off x="2939" y="11190"/>
                <a:ext cx="735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52310" name="Group 86"/>
              <p:cNvGrpSpPr>
                <a:grpSpLocks/>
              </p:cNvGrpSpPr>
              <p:nvPr/>
            </p:nvGrpSpPr>
            <p:grpSpPr bwMode="auto">
              <a:xfrm>
                <a:off x="3149" y="10722"/>
                <a:ext cx="6432" cy="957"/>
                <a:chOff x="3149" y="10722"/>
                <a:chExt cx="6432" cy="957"/>
              </a:xfrm>
            </p:grpSpPr>
            <p:grpSp>
              <p:nvGrpSpPr>
                <p:cNvPr id="52311" name="Group 87"/>
                <p:cNvGrpSpPr>
                  <a:grpSpLocks/>
                </p:cNvGrpSpPr>
                <p:nvPr/>
              </p:nvGrpSpPr>
              <p:grpSpPr bwMode="auto">
                <a:xfrm>
                  <a:off x="3149" y="10722"/>
                  <a:ext cx="6432" cy="957"/>
                  <a:chOff x="3142" y="11658"/>
                  <a:chExt cx="6432" cy="957"/>
                </a:xfrm>
              </p:grpSpPr>
              <p:sp>
                <p:nvSpPr>
                  <p:cNvPr id="52312" name="Freeform 88"/>
                  <p:cNvSpPr>
                    <a:spLocks/>
                  </p:cNvSpPr>
                  <p:nvPr/>
                </p:nvSpPr>
                <p:spPr bwMode="auto">
                  <a:xfrm>
                    <a:off x="3149" y="11658"/>
                    <a:ext cx="6282" cy="911"/>
                  </a:xfrm>
                  <a:custGeom>
                    <a:avLst/>
                    <a:gdLst>
                      <a:gd name="T0" fmla="*/ 0 w 6282"/>
                      <a:gd name="T1" fmla="*/ 0 h 911"/>
                      <a:gd name="T2" fmla="*/ 788 w 6282"/>
                      <a:gd name="T3" fmla="*/ 81 h 911"/>
                      <a:gd name="T4" fmla="*/ 1403 w 6282"/>
                      <a:gd name="T5" fmla="*/ 261 h 911"/>
                      <a:gd name="T6" fmla="*/ 2032 w 6282"/>
                      <a:gd name="T7" fmla="*/ 465 h 911"/>
                      <a:gd name="T8" fmla="*/ 2753 w 6282"/>
                      <a:gd name="T9" fmla="*/ 741 h 911"/>
                      <a:gd name="T10" fmla="*/ 3593 w 6282"/>
                      <a:gd name="T11" fmla="*/ 876 h 911"/>
                      <a:gd name="T12" fmla="*/ 4178 w 6282"/>
                      <a:gd name="T13" fmla="*/ 906 h 911"/>
                      <a:gd name="T14" fmla="*/ 4808 w 6282"/>
                      <a:gd name="T15" fmla="*/ 846 h 911"/>
                      <a:gd name="T16" fmla="*/ 5423 w 6282"/>
                      <a:gd name="T17" fmla="*/ 726 h 911"/>
                      <a:gd name="T18" fmla="*/ 5828 w 6282"/>
                      <a:gd name="T19" fmla="*/ 591 h 911"/>
                      <a:gd name="T20" fmla="*/ 6282 w 6282"/>
                      <a:gd name="T21" fmla="*/ 39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2" h="911">
                        <a:moveTo>
                          <a:pt x="0" y="0"/>
                        </a:moveTo>
                        <a:cubicBezTo>
                          <a:pt x="129" y="13"/>
                          <a:pt x="554" y="38"/>
                          <a:pt x="788" y="81"/>
                        </a:cubicBezTo>
                        <a:cubicBezTo>
                          <a:pt x="1022" y="124"/>
                          <a:pt x="1196" y="197"/>
                          <a:pt x="1403" y="261"/>
                        </a:cubicBezTo>
                        <a:cubicBezTo>
                          <a:pt x="1610" y="325"/>
                          <a:pt x="1807" y="385"/>
                          <a:pt x="2032" y="465"/>
                        </a:cubicBezTo>
                        <a:cubicBezTo>
                          <a:pt x="2257" y="545"/>
                          <a:pt x="2493" y="673"/>
                          <a:pt x="2753" y="741"/>
                        </a:cubicBezTo>
                        <a:cubicBezTo>
                          <a:pt x="3013" y="809"/>
                          <a:pt x="3356" y="849"/>
                          <a:pt x="3593" y="876"/>
                        </a:cubicBezTo>
                        <a:cubicBezTo>
                          <a:pt x="3830" y="903"/>
                          <a:pt x="3976" y="911"/>
                          <a:pt x="4178" y="906"/>
                        </a:cubicBezTo>
                        <a:cubicBezTo>
                          <a:pt x="4380" y="901"/>
                          <a:pt x="4601" y="876"/>
                          <a:pt x="4808" y="846"/>
                        </a:cubicBezTo>
                        <a:cubicBezTo>
                          <a:pt x="5015" y="816"/>
                          <a:pt x="5253" y="768"/>
                          <a:pt x="5423" y="726"/>
                        </a:cubicBezTo>
                        <a:cubicBezTo>
                          <a:pt x="5593" y="684"/>
                          <a:pt x="5685" y="647"/>
                          <a:pt x="5828" y="591"/>
                        </a:cubicBezTo>
                        <a:cubicBezTo>
                          <a:pt x="5971" y="535"/>
                          <a:pt x="6188" y="432"/>
                          <a:pt x="6282" y="390"/>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13" name="Freeform 89"/>
                  <p:cNvSpPr>
                    <a:spLocks/>
                  </p:cNvSpPr>
                  <p:nvPr/>
                </p:nvSpPr>
                <p:spPr bwMode="auto">
                  <a:xfrm>
                    <a:off x="3142" y="11662"/>
                    <a:ext cx="6432" cy="953"/>
                  </a:xfrm>
                  <a:custGeom>
                    <a:avLst/>
                    <a:gdLst>
                      <a:gd name="T0" fmla="*/ 0 w 6432"/>
                      <a:gd name="T1" fmla="*/ 953 h 953"/>
                      <a:gd name="T2" fmla="*/ 747 w 6432"/>
                      <a:gd name="T3" fmla="*/ 848 h 953"/>
                      <a:gd name="T4" fmla="*/ 1362 w 6432"/>
                      <a:gd name="T5" fmla="*/ 698 h 953"/>
                      <a:gd name="T6" fmla="*/ 2097 w 6432"/>
                      <a:gd name="T7" fmla="*/ 458 h 953"/>
                      <a:gd name="T8" fmla="*/ 2652 w 6432"/>
                      <a:gd name="T9" fmla="*/ 263 h 953"/>
                      <a:gd name="T10" fmla="*/ 3177 w 6432"/>
                      <a:gd name="T11" fmla="*/ 128 h 953"/>
                      <a:gd name="T12" fmla="*/ 3657 w 6432"/>
                      <a:gd name="T13" fmla="*/ 38 h 953"/>
                      <a:gd name="T14" fmla="*/ 4167 w 6432"/>
                      <a:gd name="T15" fmla="*/ 8 h 953"/>
                      <a:gd name="T16" fmla="*/ 4917 w 6432"/>
                      <a:gd name="T17" fmla="*/ 83 h 953"/>
                      <a:gd name="T18" fmla="*/ 5442 w 6432"/>
                      <a:gd name="T19" fmla="*/ 173 h 953"/>
                      <a:gd name="T20" fmla="*/ 5997 w 6432"/>
                      <a:gd name="T21" fmla="*/ 353 h 953"/>
                      <a:gd name="T22" fmla="*/ 6432 w 6432"/>
                      <a:gd name="T23" fmla="*/ 548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32" h="953">
                        <a:moveTo>
                          <a:pt x="0" y="953"/>
                        </a:moveTo>
                        <a:cubicBezTo>
                          <a:pt x="124" y="936"/>
                          <a:pt x="520" y="890"/>
                          <a:pt x="747" y="848"/>
                        </a:cubicBezTo>
                        <a:cubicBezTo>
                          <a:pt x="974" y="806"/>
                          <a:pt x="1137" y="763"/>
                          <a:pt x="1362" y="698"/>
                        </a:cubicBezTo>
                        <a:cubicBezTo>
                          <a:pt x="1587" y="633"/>
                          <a:pt x="1882" y="530"/>
                          <a:pt x="2097" y="458"/>
                        </a:cubicBezTo>
                        <a:cubicBezTo>
                          <a:pt x="2312" y="386"/>
                          <a:pt x="2472" y="318"/>
                          <a:pt x="2652" y="263"/>
                        </a:cubicBezTo>
                        <a:cubicBezTo>
                          <a:pt x="2832" y="208"/>
                          <a:pt x="3010" y="165"/>
                          <a:pt x="3177" y="128"/>
                        </a:cubicBezTo>
                        <a:cubicBezTo>
                          <a:pt x="3344" y="91"/>
                          <a:pt x="3492" y="58"/>
                          <a:pt x="3657" y="38"/>
                        </a:cubicBezTo>
                        <a:cubicBezTo>
                          <a:pt x="3822" y="18"/>
                          <a:pt x="3957" y="0"/>
                          <a:pt x="4167" y="8"/>
                        </a:cubicBezTo>
                        <a:cubicBezTo>
                          <a:pt x="4377" y="16"/>
                          <a:pt x="4705" y="56"/>
                          <a:pt x="4917" y="83"/>
                        </a:cubicBezTo>
                        <a:cubicBezTo>
                          <a:pt x="5129" y="110"/>
                          <a:pt x="5262" y="128"/>
                          <a:pt x="5442" y="173"/>
                        </a:cubicBezTo>
                        <a:cubicBezTo>
                          <a:pt x="5622" y="218"/>
                          <a:pt x="5832" y="291"/>
                          <a:pt x="5997" y="353"/>
                        </a:cubicBezTo>
                        <a:cubicBezTo>
                          <a:pt x="6162" y="415"/>
                          <a:pt x="6342" y="508"/>
                          <a:pt x="6432" y="548"/>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314" name="Freeform 90"/>
                <p:cNvSpPr>
                  <a:spLocks/>
                </p:cNvSpPr>
                <p:nvPr/>
              </p:nvSpPr>
              <p:spPr bwMode="auto">
                <a:xfrm>
                  <a:off x="3149" y="10722"/>
                  <a:ext cx="6305" cy="918"/>
                </a:xfrm>
                <a:custGeom>
                  <a:avLst/>
                  <a:gdLst>
                    <a:gd name="T0" fmla="*/ 0 w 6305"/>
                    <a:gd name="T1" fmla="*/ 0 h 918"/>
                    <a:gd name="T2" fmla="*/ 155 w 6305"/>
                    <a:gd name="T3" fmla="*/ 378 h 918"/>
                    <a:gd name="T4" fmla="*/ 335 w 6305"/>
                    <a:gd name="T5" fmla="*/ 903 h 918"/>
                    <a:gd name="T6" fmla="*/ 485 w 6305"/>
                    <a:gd name="T7" fmla="*/ 468 h 918"/>
                    <a:gd name="T8" fmla="*/ 665 w 6305"/>
                    <a:gd name="T9" fmla="*/ 63 h 918"/>
                    <a:gd name="T10" fmla="*/ 840 w 6305"/>
                    <a:gd name="T11" fmla="*/ 468 h 918"/>
                    <a:gd name="T12" fmla="*/ 995 w 6305"/>
                    <a:gd name="T13" fmla="*/ 798 h 918"/>
                    <a:gd name="T14" fmla="*/ 1155 w 6305"/>
                    <a:gd name="T15" fmla="*/ 468 h 918"/>
                    <a:gd name="T16" fmla="*/ 1310 w 6305"/>
                    <a:gd name="T17" fmla="*/ 243 h 918"/>
                    <a:gd name="T18" fmla="*/ 1470 w 6305"/>
                    <a:gd name="T19" fmla="*/ 468 h 918"/>
                    <a:gd name="T20" fmla="*/ 1575 w 6305"/>
                    <a:gd name="T21" fmla="*/ 624 h 918"/>
                    <a:gd name="T22" fmla="*/ 1778 w 6305"/>
                    <a:gd name="T23" fmla="*/ 468 h 918"/>
                    <a:gd name="T24" fmla="*/ 1850 w 6305"/>
                    <a:gd name="T25" fmla="*/ 408 h 918"/>
                    <a:gd name="T26" fmla="*/ 2090 w 6305"/>
                    <a:gd name="T27" fmla="*/ 483 h 918"/>
                    <a:gd name="T28" fmla="*/ 2285 w 6305"/>
                    <a:gd name="T29" fmla="*/ 408 h 918"/>
                    <a:gd name="T30" fmla="*/ 2558 w 6305"/>
                    <a:gd name="T31" fmla="*/ 678 h 918"/>
                    <a:gd name="T32" fmla="*/ 2705 w 6305"/>
                    <a:gd name="T33" fmla="*/ 483 h 918"/>
                    <a:gd name="T34" fmla="*/ 2900 w 6305"/>
                    <a:gd name="T35" fmla="*/ 213 h 918"/>
                    <a:gd name="T36" fmla="*/ 3185 w 6305"/>
                    <a:gd name="T37" fmla="*/ 783 h 918"/>
                    <a:gd name="T38" fmla="*/ 3350 w 6305"/>
                    <a:gd name="T39" fmla="*/ 453 h 918"/>
                    <a:gd name="T40" fmla="*/ 3515 w 6305"/>
                    <a:gd name="T41" fmla="*/ 93 h 918"/>
                    <a:gd name="T42" fmla="*/ 3668 w 6305"/>
                    <a:gd name="T43" fmla="*/ 483 h 918"/>
                    <a:gd name="T44" fmla="*/ 3845 w 6305"/>
                    <a:gd name="T45" fmla="*/ 903 h 918"/>
                    <a:gd name="T46" fmla="*/ 3983 w 6305"/>
                    <a:gd name="T47" fmla="*/ 483 h 918"/>
                    <a:gd name="T48" fmla="*/ 4160 w 6305"/>
                    <a:gd name="T49" fmla="*/ 63 h 918"/>
                    <a:gd name="T50" fmla="*/ 4340 w 6305"/>
                    <a:gd name="T51" fmla="*/ 498 h 918"/>
                    <a:gd name="T52" fmla="*/ 4475 w 6305"/>
                    <a:gd name="T53" fmla="*/ 903 h 918"/>
                    <a:gd name="T54" fmla="*/ 4628 w 6305"/>
                    <a:gd name="T55" fmla="*/ 498 h 918"/>
                    <a:gd name="T56" fmla="*/ 4730 w 6305"/>
                    <a:gd name="T57" fmla="*/ 123 h 918"/>
                    <a:gd name="T58" fmla="*/ 4883 w 6305"/>
                    <a:gd name="T59" fmla="*/ 393 h 918"/>
                    <a:gd name="T60" fmla="*/ 4943 w 6305"/>
                    <a:gd name="T61" fmla="*/ 498 h 918"/>
                    <a:gd name="T62" fmla="*/ 5108 w 6305"/>
                    <a:gd name="T63" fmla="*/ 798 h 918"/>
                    <a:gd name="T64" fmla="*/ 5243 w 6305"/>
                    <a:gd name="T65" fmla="*/ 453 h 918"/>
                    <a:gd name="T66" fmla="*/ 5300 w 6305"/>
                    <a:gd name="T67" fmla="*/ 333 h 918"/>
                    <a:gd name="T68" fmla="*/ 5390 w 6305"/>
                    <a:gd name="T69" fmla="*/ 168 h 918"/>
                    <a:gd name="T70" fmla="*/ 5480 w 6305"/>
                    <a:gd name="T71" fmla="*/ 333 h 918"/>
                    <a:gd name="T72" fmla="*/ 5570 w 6305"/>
                    <a:gd name="T73" fmla="*/ 498 h 918"/>
                    <a:gd name="T74" fmla="*/ 5720 w 6305"/>
                    <a:gd name="T75" fmla="*/ 648 h 918"/>
                    <a:gd name="T76" fmla="*/ 5873 w 6305"/>
                    <a:gd name="T77" fmla="*/ 453 h 918"/>
                    <a:gd name="T78" fmla="*/ 6020 w 6305"/>
                    <a:gd name="T79" fmla="*/ 363 h 918"/>
                    <a:gd name="T80" fmla="*/ 6155 w 6305"/>
                    <a:gd name="T81" fmla="*/ 453 h 918"/>
                    <a:gd name="T82" fmla="*/ 6305 w 6305"/>
                    <a:gd name="T83" fmla="*/ 393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05" h="918">
                      <a:moveTo>
                        <a:pt x="0" y="0"/>
                      </a:moveTo>
                      <a:cubicBezTo>
                        <a:pt x="26" y="63"/>
                        <a:pt x="99" y="228"/>
                        <a:pt x="155" y="378"/>
                      </a:cubicBezTo>
                      <a:cubicBezTo>
                        <a:pt x="211" y="528"/>
                        <a:pt x="280" y="888"/>
                        <a:pt x="335" y="903"/>
                      </a:cubicBezTo>
                      <a:cubicBezTo>
                        <a:pt x="390" y="918"/>
                        <a:pt x="430" y="608"/>
                        <a:pt x="485" y="468"/>
                      </a:cubicBezTo>
                      <a:cubicBezTo>
                        <a:pt x="540" y="328"/>
                        <a:pt x="606" y="63"/>
                        <a:pt x="665" y="63"/>
                      </a:cubicBezTo>
                      <a:cubicBezTo>
                        <a:pt x="724" y="63"/>
                        <a:pt x="785" y="346"/>
                        <a:pt x="840" y="468"/>
                      </a:cubicBezTo>
                      <a:cubicBezTo>
                        <a:pt x="895" y="590"/>
                        <a:pt x="943" y="798"/>
                        <a:pt x="995" y="798"/>
                      </a:cubicBezTo>
                      <a:cubicBezTo>
                        <a:pt x="1047" y="798"/>
                        <a:pt x="1103" y="560"/>
                        <a:pt x="1155" y="468"/>
                      </a:cubicBezTo>
                      <a:cubicBezTo>
                        <a:pt x="1207" y="376"/>
                        <a:pt x="1258" y="243"/>
                        <a:pt x="1310" y="243"/>
                      </a:cubicBezTo>
                      <a:cubicBezTo>
                        <a:pt x="1362" y="243"/>
                        <a:pt x="1426" y="404"/>
                        <a:pt x="1470" y="468"/>
                      </a:cubicBezTo>
                      <a:cubicBezTo>
                        <a:pt x="1514" y="532"/>
                        <a:pt x="1524" y="624"/>
                        <a:pt x="1575" y="624"/>
                      </a:cubicBezTo>
                      <a:cubicBezTo>
                        <a:pt x="1626" y="624"/>
                        <a:pt x="1732" y="504"/>
                        <a:pt x="1778" y="468"/>
                      </a:cubicBezTo>
                      <a:cubicBezTo>
                        <a:pt x="1824" y="432"/>
                        <a:pt x="1798" y="406"/>
                        <a:pt x="1850" y="408"/>
                      </a:cubicBezTo>
                      <a:cubicBezTo>
                        <a:pt x="1902" y="410"/>
                        <a:pt x="2018" y="483"/>
                        <a:pt x="2090" y="483"/>
                      </a:cubicBezTo>
                      <a:cubicBezTo>
                        <a:pt x="2162" y="483"/>
                        <a:pt x="2207" y="376"/>
                        <a:pt x="2285" y="408"/>
                      </a:cubicBezTo>
                      <a:cubicBezTo>
                        <a:pt x="2363" y="440"/>
                        <a:pt x="2488" y="666"/>
                        <a:pt x="2558" y="678"/>
                      </a:cubicBezTo>
                      <a:cubicBezTo>
                        <a:pt x="2628" y="690"/>
                        <a:pt x="2648" y="560"/>
                        <a:pt x="2705" y="483"/>
                      </a:cubicBezTo>
                      <a:cubicBezTo>
                        <a:pt x="2762" y="406"/>
                        <a:pt x="2820" y="163"/>
                        <a:pt x="2900" y="213"/>
                      </a:cubicBezTo>
                      <a:cubicBezTo>
                        <a:pt x="2980" y="263"/>
                        <a:pt x="3110" y="743"/>
                        <a:pt x="3185" y="783"/>
                      </a:cubicBezTo>
                      <a:cubicBezTo>
                        <a:pt x="3260" y="823"/>
                        <a:pt x="3295" y="568"/>
                        <a:pt x="3350" y="453"/>
                      </a:cubicBezTo>
                      <a:cubicBezTo>
                        <a:pt x="3405" y="338"/>
                        <a:pt x="3462" y="88"/>
                        <a:pt x="3515" y="93"/>
                      </a:cubicBezTo>
                      <a:cubicBezTo>
                        <a:pt x="3568" y="98"/>
                        <a:pt x="3613" y="348"/>
                        <a:pt x="3668" y="483"/>
                      </a:cubicBezTo>
                      <a:cubicBezTo>
                        <a:pt x="3723" y="618"/>
                        <a:pt x="3793" y="903"/>
                        <a:pt x="3845" y="903"/>
                      </a:cubicBezTo>
                      <a:cubicBezTo>
                        <a:pt x="3897" y="903"/>
                        <a:pt x="3931" y="623"/>
                        <a:pt x="3983" y="483"/>
                      </a:cubicBezTo>
                      <a:cubicBezTo>
                        <a:pt x="4035" y="343"/>
                        <a:pt x="4101" y="61"/>
                        <a:pt x="4160" y="63"/>
                      </a:cubicBezTo>
                      <a:cubicBezTo>
                        <a:pt x="4219" y="65"/>
                        <a:pt x="4288" y="358"/>
                        <a:pt x="4340" y="498"/>
                      </a:cubicBezTo>
                      <a:cubicBezTo>
                        <a:pt x="4392" y="638"/>
                        <a:pt x="4427" y="903"/>
                        <a:pt x="4475" y="903"/>
                      </a:cubicBezTo>
                      <a:cubicBezTo>
                        <a:pt x="4523" y="903"/>
                        <a:pt x="4586" y="628"/>
                        <a:pt x="4628" y="498"/>
                      </a:cubicBezTo>
                      <a:cubicBezTo>
                        <a:pt x="4670" y="368"/>
                        <a:pt x="4688" y="140"/>
                        <a:pt x="4730" y="123"/>
                      </a:cubicBezTo>
                      <a:cubicBezTo>
                        <a:pt x="4772" y="106"/>
                        <a:pt x="4848" y="330"/>
                        <a:pt x="4883" y="393"/>
                      </a:cubicBezTo>
                      <a:cubicBezTo>
                        <a:pt x="4918" y="456"/>
                        <a:pt x="4906" y="430"/>
                        <a:pt x="4943" y="498"/>
                      </a:cubicBezTo>
                      <a:cubicBezTo>
                        <a:pt x="4980" y="566"/>
                        <a:pt x="5058" y="805"/>
                        <a:pt x="5108" y="798"/>
                      </a:cubicBezTo>
                      <a:cubicBezTo>
                        <a:pt x="5158" y="791"/>
                        <a:pt x="5211" y="530"/>
                        <a:pt x="5243" y="453"/>
                      </a:cubicBezTo>
                      <a:cubicBezTo>
                        <a:pt x="5275" y="376"/>
                        <a:pt x="5276" y="380"/>
                        <a:pt x="5300" y="333"/>
                      </a:cubicBezTo>
                      <a:cubicBezTo>
                        <a:pt x="5324" y="286"/>
                        <a:pt x="5360" y="168"/>
                        <a:pt x="5390" y="168"/>
                      </a:cubicBezTo>
                      <a:cubicBezTo>
                        <a:pt x="5420" y="168"/>
                        <a:pt x="5450" y="278"/>
                        <a:pt x="5480" y="333"/>
                      </a:cubicBezTo>
                      <a:cubicBezTo>
                        <a:pt x="5510" y="388"/>
                        <a:pt x="5530" y="446"/>
                        <a:pt x="5570" y="498"/>
                      </a:cubicBezTo>
                      <a:cubicBezTo>
                        <a:pt x="5610" y="550"/>
                        <a:pt x="5670" y="655"/>
                        <a:pt x="5720" y="648"/>
                      </a:cubicBezTo>
                      <a:cubicBezTo>
                        <a:pt x="5770" y="641"/>
                        <a:pt x="5823" y="500"/>
                        <a:pt x="5873" y="453"/>
                      </a:cubicBezTo>
                      <a:cubicBezTo>
                        <a:pt x="5923" y="406"/>
                        <a:pt x="5973" y="363"/>
                        <a:pt x="6020" y="363"/>
                      </a:cubicBezTo>
                      <a:cubicBezTo>
                        <a:pt x="6067" y="363"/>
                        <a:pt x="6108" y="448"/>
                        <a:pt x="6155" y="453"/>
                      </a:cubicBezTo>
                      <a:cubicBezTo>
                        <a:pt x="6202" y="458"/>
                        <a:pt x="6274" y="405"/>
                        <a:pt x="6305" y="39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2315" name="Group 91"/>
              <p:cNvGrpSpPr>
                <a:grpSpLocks/>
              </p:cNvGrpSpPr>
              <p:nvPr/>
            </p:nvGrpSpPr>
            <p:grpSpPr bwMode="auto">
              <a:xfrm>
                <a:off x="3149" y="12126"/>
                <a:ext cx="6432" cy="957"/>
                <a:chOff x="3149" y="10722"/>
                <a:chExt cx="6432" cy="957"/>
              </a:xfrm>
            </p:grpSpPr>
            <p:grpSp>
              <p:nvGrpSpPr>
                <p:cNvPr id="52316" name="Group 92"/>
                <p:cNvGrpSpPr>
                  <a:grpSpLocks/>
                </p:cNvGrpSpPr>
                <p:nvPr/>
              </p:nvGrpSpPr>
              <p:grpSpPr bwMode="auto">
                <a:xfrm>
                  <a:off x="3149" y="10722"/>
                  <a:ext cx="6432" cy="957"/>
                  <a:chOff x="3142" y="11658"/>
                  <a:chExt cx="6432" cy="957"/>
                </a:xfrm>
              </p:grpSpPr>
              <p:sp>
                <p:nvSpPr>
                  <p:cNvPr id="52317" name="Freeform 93"/>
                  <p:cNvSpPr>
                    <a:spLocks/>
                  </p:cNvSpPr>
                  <p:nvPr/>
                </p:nvSpPr>
                <p:spPr bwMode="auto">
                  <a:xfrm>
                    <a:off x="3149" y="11658"/>
                    <a:ext cx="6282" cy="911"/>
                  </a:xfrm>
                  <a:custGeom>
                    <a:avLst/>
                    <a:gdLst>
                      <a:gd name="T0" fmla="*/ 0 w 6282"/>
                      <a:gd name="T1" fmla="*/ 0 h 911"/>
                      <a:gd name="T2" fmla="*/ 788 w 6282"/>
                      <a:gd name="T3" fmla="*/ 81 h 911"/>
                      <a:gd name="T4" fmla="*/ 1403 w 6282"/>
                      <a:gd name="T5" fmla="*/ 261 h 911"/>
                      <a:gd name="T6" fmla="*/ 2032 w 6282"/>
                      <a:gd name="T7" fmla="*/ 465 h 911"/>
                      <a:gd name="T8" fmla="*/ 2753 w 6282"/>
                      <a:gd name="T9" fmla="*/ 741 h 911"/>
                      <a:gd name="T10" fmla="*/ 3593 w 6282"/>
                      <a:gd name="T11" fmla="*/ 876 h 911"/>
                      <a:gd name="T12" fmla="*/ 4178 w 6282"/>
                      <a:gd name="T13" fmla="*/ 906 h 911"/>
                      <a:gd name="T14" fmla="*/ 4808 w 6282"/>
                      <a:gd name="T15" fmla="*/ 846 h 911"/>
                      <a:gd name="T16" fmla="*/ 5423 w 6282"/>
                      <a:gd name="T17" fmla="*/ 726 h 911"/>
                      <a:gd name="T18" fmla="*/ 5828 w 6282"/>
                      <a:gd name="T19" fmla="*/ 591 h 911"/>
                      <a:gd name="T20" fmla="*/ 6282 w 6282"/>
                      <a:gd name="T21" fmla="*/ 39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2" h="911">
                        <a:moveTo>
                          <a:pt x="0" y="0"/>
                        </a:moveTo>
                        <a:cubicBezTo>
                          <a:pt x="129" y="13"/>
                          <a:pt x="554" y="38"/>
                          <a:pt x="788" y="81"/>
                        </a:cubicBezTo>
                        <a:cubicBezTo>
                          <a:pt x="1022" y="124"/>
                          <a:pt x="1196" y="197"/>
                          <a:pt x="1403" y="261"/>
                        </a:cubicBezTo>
                        <a:cubicBezTo>
                          <a:pt x="1610" y="325"/>
                          <a:pt x="1807" y="385"/>
                          <a:pt x="2032" y="465"/>
                        </a:cubicBezTo>
                        <a:cubicBezTo>
                          <a:pt x="2257" y="545"/>
                          <a:pt x="2493" y="673"/>
                          <a:pt x="2753" y="741"/>
                        </a:cubicBezTo>
                        <a:cubicBezTo>
                          <a:pt x="3013" y="809"/>
                          <a:pt x="3356" y="849"/>
                          <a:pt x="3593" y="876"/>
                        </a:cubicBezTo>
                        <a:cubicBezTo>
                          <a:pt x="3830" y="903"/>
                          <a:pt x="3976" y="911"/>
                          <a:pt x="4178" y="906"/>
                        </a:cubicBezTo>
                        <a:cubicBezTo>
                          <a:pt x="4380" y="901"/>
                          <a:pt x="4601" y="876"/>
                          <a:pt x="4808" y="846"/>
                        </a:cubicBezTo>
                        <a:cubicBezTo>
                          <a:pt x="5015" y="816"/>
                          <a:pt x="5253" y="768"/>
                          <a:pt x="5423" y="726"/>
                        </a:cubicBezTo>
                        <a:cubicBezTo>
                          <a:pt x="5593" y="684"/>
                          <a:pt x="5685" y="647"/>
                          <a:pt x="5828" y="591"/>
                        </a:cubicBezTo>
                        <a:cubicBezTo>
                          <a:pt x="5971" y="535"/>
                          <a:pt x="6188" y="432"/>
                          <a:pt x="6282" y="390"/>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18" name="Freeform 94"/>
                  <p:cNvSpPr>
                    <a:spLocks/>
                  </p:cNvSpPr>
                  <p:nvPr/>
                </p:nvSpPr>
                <p:spPr bwMode="auto">
                  <a:xfrm>
                    <a:off x="3142" y="11662"/>
                    <a:ext cx="6432" cy="953"/>
                  </a:xfrm>
                  <a:custGeom>
                    <a:avLst/>
                    <a:gdLst>
                      <a:gd name="T0" fmla="*/ 0 w 6432"/>
                      <a:gd name="T1" fmla="*/ 953 h 953"/>
                      <a:gd name="T2" fmla="*/ 747 w 6432"/>
                      <a:gd name="T3" fmla="*/ 848 h 953"/>
                      <a:gd name="T4" fmla="*/ 1362 w 6432"/>
                      <a:gd name="T5" fmla="*/ 698 h 953"/>
                      <a:gd name="T6" fmla="*/ 2097 w 6432"/>
                      <a:gd name="T7" fmla="*/ 458 h 953"/>
                      <a:gd name="T8" fmla="*/ 2652 w 6432"/>
                      <a:gd name="T9" fmla="*/ 263 h 953"/>
                      <a:gd name="T10" fmla="*/ 3177 w 6432"/>
                      <a:gd name="T11" fmla="*/ 128 h 953"/>
                      <a:gd name="T12" fmla="*/ 3657 w 6432"/>
                      <a:gd name="T13" fmla="*/ 38 h 953"/>
                      <a:gd name="T14" fmla="*/ 4167 w 6432"/>
                      <a:gd name="T15" fmla="*/ 8 h 953"/>
                      <a:gd name="T16" fmla="*/ 4917 w 6432"/>
                      <a:gd name="T17" fmla="*/ 83 h 953"/>
                      <a:gd name="T18" fmla="*/ 5442 w 6432"/>
                      <a:gd name="T19" fmla="*/ 173 h 953"/>
                      <a:gd name="T20" fmla="*/ 5997 w 6432"/>
                      <a:gd name="T21" fmla="*/ 353 h 953"/>
                      <a:gd name="T22" fmla="*/ 6432 w 6432"/>
                      <a:gd name="T23" fmla="*/ 548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32" h="953">
                        <a:moveTo>
                          <a:pt x="0" y="953"/>
                        </a:moveTo>
                        <a:cubicBezTo>
                          <a:pt x="124" y="936"/>
                          <a:pt x="520" y="890"/>
                          <a:pt x="747" y="848"/>
                        </a:cubicBezTo>
                        <a:cubicBezTo>
                          <a:pt x="974" y="806"/>
                          <a:pt x="1137" y="763"/>
                          <a:pt x="1362" y="698"/>
                        </a:cubicBezTo>
                        <a:cubicBezTo>
                          <a:pt x="1587" y="633"/>
                          <a:pt x="1882" y="530"/>
                          <a:pt x="2097" y="458"/>
                        </a:cubicBezTo>
                        <a:cubicBezTo>
                          <a:pt x="2312" y="386"/>
                          <a:pt x="2472" y="318"/>
                          <a:pt x="2652" y="263"/>
                        </a:cubicBezTo>
                        <a:cubicBezTo>
                          <a:pt x="2832" y="208"/>
                          <a:pt x="3010" y="165"/>
                          <a:pt x="3177" y="128"/>
                        </a:cubicBezTo>
                        <a:cubicBezTo>
                          <a:pt x="3344" y="91"/>
                          <a:pt x="3492" y="58"/>
                          <a:pt x="3657" y="38"/>
                        </a:cubicBezTo>
                        <a:cubicBezTo>
                          <a:pt x="3822" y="18"/>
                          <a:pt x="3957" y="0"/>
                          <a:pt x="4167" y="8"/>
                        </a:cubicBezTo>
                        <a:cubicBezTo>
                          <a:pt x="4377" y="16"/>
                          <a:pt x="4705" y="56"/>
                          <a:pt x="4917" y="83"/>
                        </a:cubicBezTo>
                        <a:cubicBezTo>
                          <a:pt x="5129" y="110"/>
                          <a:pt x="5262" y="128"/>
                          <a:pt x="5442" y="173"/>
                        </a:cubicBezTo>
                        <a:cubicBezTo>
                          <a:pt x="5622" y="218"/>
                          <a:pt x="5832" y="291"/>
                          <a:pt x="5997" y="353"/>
                        </a:cubicBezTo>
                        <a:cubicBezTo>
                          <a:pt x="6162" y="415"/>
                          <a:pt x="6342" y="508"/>
                          <a:pt x="6432" y="548"/>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319" name="Freeform 95"/>
                <p:cNvSpPr>
                  <a:spLocks/>
                </p:cNvSpPr>
                <p:nvPr/>
              </p:nvSpPr>
              <p:spPr bwMode="auto">
                <a:xfrm>
                  <a:off x="3149" y="10722"/>
                  <a:ext cx="6305" cy="918"/>
                </a:xfrm>
                <a:custGeom>
                  <a:avLst/>
                  <a:gdLst>
                    <a:gd name="T0" fmla="*/ 0 w 6305"/>
                    <a:gd name="T1" fmla="*/ 0 h 918"/>
                    <a:gd name="T2" fmla="*/ 155 w 6305"/>
                    <a:gd name="T3" fmla="*/ 378 h 918"/>
                    <a:gd name="T4" fmla="*/ 335 w 6305"/>
                    <a:gd name="T5" fmla="*/ 903 h 918"/>
                    <a:gd name="T6" fmla="*/ 485 w 6305"/>
                    <a:gd name="T7" fmla="*/ 468 h 918"/>
                    <a:gd name="T8" fmla="*/ 665 w 6305"/>
                    <a:gd name="T9" fmla="*/ 63 h 918"/>
                    <a:gd name="T10" fmla="*/ 840 w 6305"/>
                    <a:gd name="T11" fmla="*/ 468 h 918"/>
                    <a:gd name="T12" fmla="*/ 995 w 6305"/>
                    <a:gd name="T13" fmla="*/ 798 h 918"/>
                    <a:gd name="T14" fmla="*/ 1155 w 6305"/>
                    <a:gd name="T15" fmla="*/ 468 h 918"/>
                    <a:gd name="T16" fmla="*/ 1310 w 6305"/>
                    <a:gd name="T17" fmla="*/ 243 h 918"/>
                    <a:gd name="T18" fmla="*/ 1470 w 6305"/>
                    <a:gd name="T19" fmla="*/ 468 h 918"/>
                    <a:gd name="T20" fmla="*/ 1575 w 6305"/>
                    <a:gd name="T21" fmla="*/ 624 h 918"/>
                    <a:gd name="T22" fmla="*/ 1778 w 6305"/>
                    <a:gd name="T23" fmla="*/ 468 h 918"/>
                    <a:gd name="T24" fmla="*/ 1850 w 6305"/>
                    <a:gd name="T25" fmla="*/ 408 h 918"/>
                    <a:gd name="T26" fmla="*/ 2090 w 6305"/>
                    <a:gd name="T27" fmla="*/ 483 h 918"/>
                    <a:gd name="T28" fmla="*/ 2285 w 6305"/>
                    <a:gd name="T29" fmla="*/ 408 h 918"/>
                    <a:gd name="T30" fmla="*/ 2558 w 6305"/>
                    <a:gd name="T31" fmla="*/ 678 h 918"/>
                    <a:gd name="T32" fmla="*/ 2705 w 6305"/>
                    <a:gd name="T33" fmla="*/ 483 h 918"/>
                    <a:gd name="T34" fmla="*/ 2900 w 6305"/>
                    <a:gd name="T35" fmla="*/ 213 h 918"/>
                    <a:gd name="T36" fmla="*/ 3185 w 6305"/>
                    <a:gd name="T37" fmla="*/ 783 h 918"/>
                    <a:gd name="T38" fmla="*/ 3350 w 6305"/>
                    <a:gd name="T39" fmla="*/ 453 h 918"/>
                    <a:gd name="T40" fmla="*/ 3515 w 6305"/>
                    <a:gd name="T41" fmla="*/ 93 h 918"/>
                    <a:gd name="T42" fmla="*/ 3668 w 6305"/>
                    <a:gd name="T43" fmla="*/ 483 h 918"/>
                    <a:gd name="T44" fmla="*/ 3845 w 6305"/>
                    <a:gd name="T45" fmla="*/ 903 h 918"/>
                    <a:gd name="T46" fmla="*/ 3983 w 6305"/>
                    <a:gd name="T47" fmla="*/ 483 h 918"/>
                    <a:gd name="T48" fmla="*/ 4160 w 6305"/>
                    <a:gd name="T49" fmla="*/ 63 h 918"/>
                    <a:gd name="T50" fmla="*/ 4340 w 6305"/>
                    <a:gd name="T51" fmla="*/ 498 h 918"/>
                    <a:gd name="T52" fmla="*/ 4475 w 6305"/>
                    <a:gd name="T53" fmla="*/ 903 h 918"/>
                    <a:gd name="T54" fmla="*/ 4628 w 6305"/>
                    <a:gd name="T55" fmla="*/ 498 h 918"/>
                    <a:gd name="T56" fmla="*/ 4730 w 6305"/>
                    <a:gd name="T57" fmla="*/ 123 h 918"/>
                    <a:gd name="T58" fmla="*/ 4883 w 6305"/>
                    <a:gd name="T59" fmla="*/ 393 h 918"/>
                    <a:gd name="T60" fmla="*/ 4943 w 6305"/>
                    <a:gd name="T61" fmla="*/ 498 h 918"/>
                    <a:gd name="T62" fmla="*/ 5108 w 6305"/>
                    <a:gd name="T63" fmla="*/ 798 h 918"/>
                    <a:gd name="T64" fmla="*/ 5243 w 6305"/>
                    <a:gd name="T65" fmla="*/ 453 h 918"/>
                    <a:gd name="T66" fmla="*/ 5300 w 6305"/>
                    <a:gd name="T67" fmla="*/ 333 h 918"/>
                    <a:gd name="T68" fmla="*/ 5390 w 6305"/>
                    <a:gd name="T69" fmla="*/ 168 h 918"/>
                    <a:gd name="T70" fmla="*/ 5480 w 6305"/>
                    <a:gd name="T71" fmla="*/ 333 h 918"/>
                    <a:gd name="T72" fmla="*/ 5570 w 6305"/>
                    <a:gd name="T73" fmla="*/ 498 h 918"/>
                    <a:gd name="T74" fmla="*/ 5720 w 6305"/>
                    <a:gd name="T75" fmla="*/ 648 h 918"/>
                    <a:gd name="T76" fmla="*/ 5873 w 6305"/>
                    <a:gd name="T77" fmla="*/ 453 h 918"/>
                    <a:gd name="T78" fmla="*/ 6020 w 6305"/>
                    <a:gd name="T79" fmla="*/ 363 h 918"/>
                    <a:gd name="T80" fmla="*/ 6155 w 6305"/>
                    <a:gd name="T81" fmla="*/ 453 h 918"/>
                    <a:gd name="T82" fmla="*/ 6305 w 6305"/>
                    <a:gd name="T83" fmla="*/ 393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05" h="918">
                      <a:moveTo>
                        <a:pt x="0" y="0"/>
                      </a:moveTo>
                      <a:cubicBezTo>
                        <a:pt x="26" y="63"/>
                        <a:pt x="99" y="228"/>
                        <a:pt x="155" y="378"/>
                      </a:cubicBezTo>
                      <a:cubicBezTo>
                        <a:pt x="211" y="528"/>
                        <a:pt x="280" y="888"/>
                        <a:pt x="335" y="903"/>
                      </a:cubicBezTo>
                      <a:cubicBezTo>
                        <a:pt x="390" y="918"/>
                        <a:pt x="430" y="608"/>
                        <a:pt x="485" y="468"/>
                      </a:cubicBezTo>
                      <a:cubicBezTo>
                        <a:pt x="540" y="328"/>
                        <a:pt x="606" y="63"/>
                        <a:pt x="665" y="63"/>
                      </a:cubicBezTo>
                      <a:cubicBezTo>
                        <a:pt x="724" y="63"/>
                        <a:pt x="785" y="346"/>
                        <a:pt x="840" y="468"/>
                      </a:cubicBezTo>
                      <a:cubicBezTo>
                        <a:pt x="895" y="590"/>
                        <a:pt x="943" y="798"/>
                        <a:pt x="995" y="798"/>
                      </a:cubicBezTo>
                      <a:cubicBezTo>
                        <a:pt x="1047" y="798"/>
                        <a:pt x="1103" y="560"/>
                        <a:pt x="1155" y="468"/>
                      </a:cubicBezTo>
                      <a:cubicBezTo>
                        <a:pt x="1207" y="376"/>
                        <a:pt x="1258" y="243"/>
                        <a:pt x="1310" y="243"/>
                      </a:cubicBezTo>
                      <a:cubicBezTo>
                        <a:pt x="1362" y="243"/>
                        <a:pt x="1426" y="404"/>
                        <a:pt x="1470" y="468"/>
                      </a:cubicBezTo>
                      <a:cubicBezTo>
                        <a:pt x="1514" y="532"/>
                        <a:pt x="1524" y="624"/>
                        <a:pt x="1575" y="624"/>
                      </a:cubicBezTo>
                      <a:cubicBezTo>
                        <a:pt x="1626" y="624"/>
                        <a:pt x="1732" y="504"/>
                        <a:pt x="1778" y="468"/>
                      </a:cubicBezTo>
                      <a:cubicBezTo>
                        <a:pt x="1824" y="432"/>
                        <a:pt x="1798" y="406"/>
                        <a:pt x="1850" y="408"/>
                      </a:cubicBezTo>
                      <a:cubicBezTo>
                        <a:pt x="1902" y="410"/>
                        <a:pt x="2018" y="483"/>
                        <a:pt x="2090" y="483"/>
                      </a:cubicBezTo>
                      <a:cubicBezTo>
                        <a:pt x="2162" y="483"/>
                        <a:pt x="2207" y="376"/>
                        <a:pt x="2285" y="408"/>
                      </a:cubicBezTo>
                      <a:cubicBezTo>
                        <a:pt x="2363" y="440"/>
                        <a:pt x="2488" y="666"/>
                        <a:pt x="2558" y="678"/>
                      </a:cubicBezTo>
                      <a:cubicBezTo>
                        <a:pt x="2628" y="690"/>
                        <a:pt x="2648" y="560"/>
                        <a:pt x="2705" y="483"/>
                      </a:cubicBezTo>
                      <a:cubicBezTo>
                        <a:pt x="2762" y="406"/>
                        <a:pt x="2820" y="163"/>
                        <a:pt x="2900" y="213"/>
                      </a:cubicBezTo>
                      <a:cubicBezTo>
                        <a:pt x="2980" y="263"/>
                        <a:pt x="3110" y="743"/>
                        <a:pt x="3185" y="783"/>
                      </a:cubicBezTo>
                      <a:cubicBezTo>
                        <a:pt x="3260" y="823"/>
                        <a:pt x="3295" y="568"/>
                        <a:pt x="3350" y="453"/>
                      </a:cubicBezTo>
                      <a:cubicBezTo>
                        <a:pt x="3405" y="338"/>
                        <a:pt x="3462" y="88"/>
                        <a:pt x="3515" y="93"/>
                      </a:cubicBezTo>
                      <a:cubicBezTo>
                        <a:pt x="3568" y="98"/>
                        <a:pt x="3613" y="348"/>
                        <a:pt x="3668" y="483"/>
                      </a:cubicBezTo>
                      <a:cubicBezTo>
                        <a:pt x="3723" y="618"/>
                        <a:pt x="3793" y="903"/>
                        <a:pt x="3845" y="903"/>
                      </a:cubicBezTo>
                      <a:cubicBezTo>
                        <a:pt x="3897" y="903"/>
                        <a:pt x="3931" y="623"/>
                        <a:pt x="3983" y="483"/>
                      </a:cubicBezTo>
                      <a:cubicBezTo>
                        <a:pt x="4035" y="343"/>
                        <a:pt x="4101" y="61"/>
                        <a:pt x="4160" y="63"/>
                      </a:cubicBezTo>
                      <a:cubicBezTo>
                        <a:pt x="4219" y="65"/>
                        <a:pt x="4288" y="358"/>
                        <a:pt x="4340" y="498"/>
                      </a:cubicBezTo>
                      <a:cubicBezTo>
                        <a:pt x="4392" y="638"/>
                        <a:pt x="4427" y="903"/>
                        <a:pt x="4475" y="903"/>
                      </a:cubicBezTo>
                      <a:cubicBezTo>
                        <a:pt x="4523" y="903"/>
                        <a:pt x="4586" y="628"/>
                        <a:pt x="4628" y="498"/>
                      </a:cubicBezTo>
                      <a:cubicBezTo>
                        <a:pt x="4670" y="368"/>
                        <a:pt x="4688" y="140"/>
                        <a:pt x="4730" y="123"/>
                      </a:cubicBezTo>
                      <a:cubicBezTo>
                        <a:pt x="4772" y="106"/>
                        <a:pt x="4848" y="330"/>
                        <a:pt x="4883" y="393"/>
                      </a:cubicBezTo>
                      <a:cubicBezTo>
                        <a:pt x="4918" y="456"/>
                        <a:pt x="4906" y="430"/>
                        <a:pt x="4943" y="498"/>
                      </a:cubicBezTo>
                      <a:cubicBezTo>
                        <a:pt x="4980" y="566"/>
                        <a:pt x="5058" y="805"/>
                        <a:pt x="5108" y="798"/>
                      </a:cubicBezTo>
                      <a:cubicBezTo>
                        <a:pt x="5158" y="791"/>
                        <a:pt x="5211" y="530"/>
                        <a:pt x="5243" y="453"/>
                      </a:cubicBezTo>
                      <a:cubicBezTo>
                        <a:pt x="5275" y="376"/>
                        <a:pt x="5276" y="380"/>
                        <a:pt x="5300" y="333"/>
                      </a:cubicBezTo>
                      <a:cubicBezTo>
                        <a:pt x="5324" y="286"/>
                        <a:pt x="5360" y="168"/>
                        <a:pt x="5390" y="168"/>
                      </a:cubicBezTo>
                      <a:cubicBezTo>
                        <a:pt x="5420" y="168"/>
                        <a:pt x="5450" y="278"/>
                        <a:pt x="5480" y="333"/>
                      </a:cubicBezTo>
                      <a:cubicBezTo>
                        <a:pt x="5510" y="388"/>
                        <a:pt x="5530" y="446"/>
                        <a:pt x="5570" y="498"/>
                      </a:cubicBezTo>
                      <a:cubicBezTo>
                        <a:pt x="5610" y="550"/>
                        <a:pt x="5670" y="655"/>
                        <a:pt x="5720" y="648"/>
                      </a:cubicBezTo>
                      <a:cubicBezTo>
                        <a:pt x="5770" y="641"/>
                        <a:pt x="5823" y="500"/>
                        <a:pt x="5873" y="453"/>
                      </a:cubicBezTo>
                      <a:cubicBezTo>
                        <a:pt x="5923" y="406"/>
                        <a:pt x="5973" y="363"/>
                        <a:pt x="6020" y="363"/>
                      </a:cubicBezTo>
                      <a:cubicBezTo>
                        <a:pt x="6067" y="363"/>
                        <a:pt x="6108" y="448"/>
                        <a:pt x="6155" y="453"/>
                      </a:cubicBezTo>
                      <a:cubicBezTo>
                        <a:pt x="6202" y="458"/>
                        <a:pt x="6274" y="405"/>
                        <a:pt x="6305" y="39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320" name="Rectangle 96"/>
              <p:cNvSpPr>
                <a:spLocks noChangeArrowheads="1"/>
              </p:cNvSpPr>
              <p:nvPr/>
            </p:nvSpPr>
            <p:spPr bwMode="auto">
              <a:xfrm>
                <a:off x="3149" y="12594"/>
                <a:ext cx="199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321" name="Rectangle 97"/>
              <p:cNvSpPr>
                <a:spLocks noChangeArrowheads="1"/>
              </p:cNvSpPr>
              <p:nvPr/>
            </p:nvSpPr>
            <p:spPr bwMode="auto">
              <a:xfrm>
                <a:off x="5249" y="12126"/>
                <a:ext cx="399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322" name="Line 98"/>
              <p:cNvSpPr>
                <a:spLocks noChangeShapeType="1"/>
              </p:cNvSpPr>
              <p:nvPr/>
            </p:nvSpPr>
            <p:spPr bwMode="auto">
              <a:xfrm>
                <a:off x="2834" y="12594"/>
                <a:ext cx="735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23" name="Freeform 99"/>
              <p:cNvSpPr>
                <a:spLocks/>
              </p:cNvSpPr>
              <p:nvPr/>
            </p:nvSpPr>
            <p:spPr bwMode="auto">
              <a:xfrm>
                <a:off x="3149" y="13062"/>
                <a:ext cx="6282" cy="911"/>
              </a:xfrm>
              <a:custGeom>
                <a:avLst/>
                <a:gdLst>
                  <a:gd name="T0" fmla="*/ 0 w 6282"/>
                  <a:gd name="T1" fmla="*/ 0 h 911"/>
                  <a:gd name="T2" fmla="*/ 788 w 6282"/>
                  <a:gd name="T3" fmla="*/ 81 h 911"/>
                  <a:gd name="T4" fmla="*/ 1403 w 6282"/>
                  <a:gd name="T5" fmla="*/ 261 h 911"/>
                  <a:gd name="T6" fmla="*/ 2032 w 6282"/>
                  <a:gd name="T7" fmla="*/ 465 h 911"/>
                  <a:gd name="T8" fmla="*/ 2753 w 6282"/>
                  <a:gd name="T9" fmla="*/ 741 h 911"/>
                  <a:gd name="T10" fmla="*/ 3593 w 6282"/>
                  <a:gd name="T11" fmla="*/ 876 h 911"/>
                  <a:gd name="T12" fmla="*/ 4178 w 6282"/>
                  <a:gd name="T13" fmla="*/ 906 h 911"/>
                  <a:gd name="T14" fmla="*/ 4808 w 6282"/>
                  <a:gd name="T15" fmla="*/ 846 h 911"/>
                  <a:gd name="T16" fmla="*/ 5423 w 6282"/>
                  <a:gd name="T17" fmla="*/ 726 h 911"/>
                  <a:gd name="T18" fmla="*/ 5828 w 6282"/>
                  <a:gd name="T19" fmla="*/ 591 h 911"/>
                  <a:gd name="T20" fmla="*/ 6282 w 6282"/>
                  <a:gd name="T21" fmla="*/ 39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2" h="911">
                    <a:moveTo>
                      <a:pt x="0" y="0"/>
                    </a:moveTo>
                    <a:cubicBezTo>
                      <a:pt x="129" y="13"/>
                      <a:pt x="554" y="38"/>
                      <a:pt x="788" y="81"/>
                    </a:cubicBezTo>
                    <a:cubicBezTo>
                      <a:pt x="1022" y="124"/>
                      <a:pt x="1196" y="197"/>
                      <a:pt x="1403" y="261"/>
                    </a:cubicBezTo>
                    <a:cubicBezTo>
                      <a:pt x="1610" y="325"/>
                      <a:pt x="1807" y="385"/>
                      <a:pt x="2032" y="465"/>
                    </a:cubicBezTo>
                    <a:cubicBezTo>
                      <a:pt x="2257" y="545"/>
                      <a:pt x="2493" y="673"/>
                      <a:pt x="2753" y="741"/>
                    </a:cubicBezTo>
                    <a:cubicBezTo>
                      <a:pt x="3013" y="809"/>
                      <a:pt x="3356" y="849"/>
                      <a:pt x="3593" y="876"/>
                    </a:cubicBezTo>
                    <a:cubicBezTo>
                      <a:pt x="3830" y="903"/>
                      <a:pt x="3976" y="911"/>
                      <a:pt x="4178" y="906"/>
                    </a:cubicBezTo>
                    <a:cubicBezTo>
                      <a:pt x="4380" y="901"/>
                      <a:pt x="4601" y="876"/>
                      <a:pt x="4808" y="846"/>
                    </a:cubicBezTo>
                    <a:cubicBezTo>
                      <a:pt x="5015" y="816"/>
                      <a:pt x="5253" y="768"/>
                      <a:pt x="5423" y="726"/>
                    </a:cubicBezTo>
                    <a:cubicBezTo>
                      <a:pt x="5593" y="684"/>
                      <a:pt x="5685" y="647"/>
                      <a:pt x="5828" y="591"/>
                    </a:cubicBezTo>
                    <a:cubicBezTo>
                      <a:pt x="5971" y="535"/>
                      <a:pt x="6188" y="432"/>
                      <a:pt x="6282" y="390"/>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24" name="Line 100"/>
              <p:cNvSpPr>
                <a:spLocks noChangeShapeType="1"/>
              </p:cNvSpPr>
              <p:nvPr/>
            </p:nvSpPr>
            <p:spPr bwMode="auto">
              <a:xfrm>
                <a:off x="2624" y="13530"/>
                <a:ext cx="745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25" name="Line 101"/>
              <p:cNvSpPr>
                <a:spLocks noChangeShapeType="1"/>
              </p:cNvSpPr>
              <p:nvPr/>
            </p:nvSpPr>
            <p:spPr bwMode="auto">
              <a:xfrm flipV="1">
                <a:off x="3209" y="6666"/>
                <a:ext cx="1"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26" name="Line 102"/>
              <p:cNvSpPr>
                <a:spLocks noChangeShapeType="1"/>
              </p:cNvSpPr>
              <p:nvPr/>
            </p:nvSpPr>
            <p:spPr bwMode="auto">
              <a:xfrm flipV="1">
                <a:off x="3194" y="8226"/>
                <a:ext cx="1"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27" name="Line 103"/>
              <p:cNvSpPr>
                <a:spLocks noChangeShapeType="1"/>
              </p:cNvSpPr>
              <p:nvPr/>
            </p:nvSpPr>
            <p:spPr bwMode="auto">
              <a:xfrm flipV="1">
                <a:off x="3194" y="9318"/>
                <a:ext cx="1" cy="10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28" name="Line 104"/>
              <p:cNvSpPr>
                <a:spLocks noChangeShapeType="1"/>
              </p:cNvSpPr>
              <p:nvPr/>
            </p:nvSpPr>
            <p:spPr bwMode="auto">
              <a:xfrm flipV="1">
                <a:off x="3179" y="10566"/>
                <a:ext cx="1" cy="12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29" name="Line 105"/>
              <p:cNvSpPr>
                <a:spLocks noChangeShapeType="1"/>
              </p:cNvSpPr>
              <p:nvPr/>
            </p:nvSpPr>
            <p:spPr bwMode="auto">
              <a:xfrm flipV="1">
                <a:off x="3164" y="11970"/>
                <a:ext cx="1"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330" name="Line 106"/>
              <p:cNvSpPr>
                <a:spLocks noChangeShapeType="1"/>
              </p:cNvSpPr>
              <p:nvPr/>
            </p:nvSpPr>
            <p:spPr bwMode="auto">
              <a:xfrm flipV="1">
                <a:off x="3164" y="12906"/>
                <a:ext cx="1"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2331" name="Object 107"/>
              <p:cNvGraphicFramePr>
                <a:graphicFrameLocks noChangeAspect="1"/>
              </p:cNvGraphicFramePr>
              <p:nvPr/>
            </p:nvGraphicFramePr>
            <p:xfrm>
              <a:off x="2834" y="8076"/>
              <a:ext cx="268" cy="312"/>
            </p:xfrm>
            <a:graphic>
              <a:graphicData uri="http://schemas.openxmlformats.org/presentationml/2006/ole">
                <mc:AlternateContent xmlns:mc="http://schemas.openxmlformats.org/markup-compatibility/2006">
                  <mc:Choice xmlns:v="urn:schemas-microsoft-com:vml" Requires="v">
                    <p:oleObj spid="_x0000_s52410" name="Equation" r:id="rId5" imgW="152280" imgH="177480" progId="Equation.DSMT4">
                      <p:embed/>
                    </p:oleObj>
                  </mc:Choice>
                  <mc:Fallback>
                    <p:oleObj name="Equation" r:id="rId5" imgW="152280" imgH="177480" progId="Equation.DSMT4">
                      <p:embed/>
                      <p:pic>
                        <p:nvPicPr>
                          <p:cNvPr id="0" name="Object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4" y="8076"/>
                            <a:ext cx="26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2" name="Object 108"/>
              <p:cNvGraphicFramePr>
                <a:graphicFrameLocks noChangeAspect="1"/>
              </p:cNvGraphicFramePr>
              <p:nvPr/>
            </p:nvGraphicFramePr>
            <p:xfrm>
              <a:off x="2819" y="9213"/>
              <a:ext cx="223" cy="312"/>
            </p:xfrm>
            <a:graphic>
              <a:graphicData uri="http://schemas.openxmlformats.org/presentationml/2006/ole">
                <mc:AlternateContent xmlns:mc="http://schemas.openxmlformats.org/markup-compatibility/2006">
                  <mc:Choice xmlns:v="urn:schemas-microsoft-com:vml" Requires="v">
                    <p:oleObj spid="_x0000_s52411" name="Equation" r:id="rId7" imgW="126720" imgH="177480" progId="Equation.DSMT4">
                      <p:embed/>
                    </p:oleObj>
                  </mc:Choice>
                  <mc:Fallback>
                    <p:oleObj name="Equation" r:id="rId7" imgW="126720" imgH="177480" progId="Equation.DSMT4">
                      <p:embed/>
                      <p:pic>
                        <p:nvPicPr>
                          <p:cNvPr id="0" name="Object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 y="9213"/>
                            <a:ext cx="22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3" name="Object 109"/>
              <p:cNvGraphicFramePr>
                <a:graphicFrameLocks noChangeAspect="1"/>
              </p:cNvGraphicFramePr>
              <p:nvPr/>
            </p:nvGraphicFramePr>
            <p:xfrm>
              <a:off x="2834" y="10410"/>
              <a:ext cx="245" cy="312"/>
            </p:xfrm>
            <a:graphic>
              <a:graphicData uri="http://schemas.openxmlformats.org/presentationml/2006/ole">
                <mc:AlternateContent xmlns:mc="http://schemas.openxmlformats.org/markup-compatibility/2006">
                  <mc:Choice xmlns:v="urn:schemas-microsoft-com:vml" Requires="v">
                    <p:oleObj spid="_x0000_s52412" name="Equation" r:id="rId9" imgW="139680" imgH="177480" progId="Equation.DSMT4">
                      <p:embed/>
                    </p:oleObj>
                  </mc:Choice>
                  <mc:Fallback>
                    <p:oleObj name="Equation" r:id="rId9" imgW="139680" imgH="177480" progId="Equation.DSMT4">
                      <p:embed/>
                      <p:pic>
                        <p:nvPicPr>
                          <p:cNvPr id="0" name="Object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4" y="10410"/>
                            <a:ext cx="2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4" name="Object 110"/>
              <p:cNvGraphicFramePr>
                <a:graphicFrameLocks noChangeAspect="1"/>
              </p:cNvGraphicFramePr>
              <p:nvPr/>
            </p:nvGraphicFramePr>
            <p:xfrm>
              <a:off x="2834" y="11814"/>
              <a:ext cx="245" cy="312"/>
            </p:xfrm>
            <a:graphic>
              <a:graphicData uri="http://schemas.openxmlformats.org/presentationml/2006/ole">
                <mc:AlternateContent xmlns:mc="http://schemas.openxmlformats.org/markup-compatibility/2006">
                  <mc:Choice xmlns:v="urn:schemas-microsoft-com:vml" Requires="v">
                    <p:oleObj spid="_x0000_s52413" name="Equation" r:id="rId11" imgW="139680" imgH="177480" progId="Equation.DSMT4">
                      <p:embed/>
                    </p:oleObj>
                  </mc:Choice>
                  <mc:Fallback>
                    <p:oleObj name="Equation" r:id="rId11" imgW="139680" imgH="177480" progId="Equation.DSMT4">
                      <p:embed/>
                      <p:pic>
                        <p:nvPicPr>
                          <p:cNvPr id="0" name="Object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4" y="11814"/>
                            <a:ext cx="2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5" name="Object 111"/>
              <p:cNvGraphicFramePr>
                <a:graphicFrameLocks noChangeAspect="1"/>
              </p:cNvGraphicFramePr>
              <p:nvPr/>
            </p:nvGraphicFramePr>
            <p:xfrm>
              <a:off x="2834" y="12801"/>
              <a:ext cx="245" cy="312"/>
            </p:xfrm>
            <a:graphic>
              <a:graphicData uri="http://schemas.openxmlformats.org/presentationml/2006/ole">
                <mc:AlternateContent xmlns:mc="http://schemas.openxmlformats.org/markup-compatibility/2006">
                  <mc:Choice xmlns:v="urn:schemas-microsoft-com:vml" Requires="v">
                    <p:oleObj spid="_x0000_s52414" name="Equation" r:id="rId13" imgW="139680" imgH="177480" progId="Equation.DSMT4">
                      <p:embed/>
                    </p:oleObj>
                  </mc:Choice>
                  <mc:Fallback>
                    <p:oleObj name="Equation" r:id="rId13" imgW="139680" imgH="177480" progId="Equation.DSMT4">
                      <p:embed/>
                      <p:pic>
                        <p:nvPicPr>
                          <p:cNvPr id="0" name="Object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4" y="12801"/>
                            <a:ext cx="2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6" name="Object 112"/>
              <p:cNvGraphicFramePr>
                <a:graphicFrameLocks noChangeAspect="1"/>
              </p:cNvGraphicFramePr>
              <p:nvPr/>
            </p:nvGraphicFramePr>
            <p:xfrm>
              <a:off x="10079" y="7446"/>
              <a:ext cx="216" cy="312"/>
            </p:xfrm>
            <a:graphic>
              <a:graphicData uri="http://schemas.openxmlformats.org/presentationml/2006/ole">
                <mc:AlternateContent xmlns:mc="http://schemas.openxmlformats.org/markup-compatibility/2006">
                  <mc:Choice xmlns:v="urn:schemas-microsoft-com:vml" Requires="v">
                    <p:oleObj spid="_x0000_s52415" name="Equation" r:id="rId15" imgW="88560" imgH="126720" progId="Equation.DSMT4">
                      <p:embed/>
                    </p:oleObj>
                  </mc:Choice>
                  <mc:Fallback>
                    <p:oleObj name="Equation" r:id="rId15" imgW="88560" imgH="126720" progId="Equation.DSMT4">
                      <p:embed/>
                      <p:pic>
                        <p:nvPicPr>
                          <p:cNvPr id="0" name="Object 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79" y="7446"/>
                            <a:ext cx="2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7" name="Object 113"/>
              <p:cNvGraphicFramePr>
                <a:graphicFrameLocks noChangeAspect="1"/>
              </p:cNvGraphicFramePr>
              <p:nvPr/>
            </p:nvGraphicFramePr>
            <p:xfrm>
              <a:off x="9974" y="8850"/>
              <a:ext cx="216" cy="312"/>
            </p:xfrm>
            <a:graphic>
              <a:graphicData uri="http://schemas.openxmlformats.org/presentationml/2006/ole">
                <mc:AlternateContent xmlns:mc="http://schemas.openxmlformats.org/markup-compatibility/2006">
                  <mc:Choice xmlns:v="urn:schemas-microsoft-com:vml" Requires="v">
                    <p:oleObj spid="_x0000_s52416" name="Equation" r:id="rId17" imgW="88560" imgH="126720" progId="Equation.DSMT4">
                      <p:embed/>
                    </p:oleObj>
                  </mc:Choice>
                  <mc:Fallback>
                    <p:oleObj name="Equation" r:id="rId17" imgW="88560" imgH="126720" progId="Equation.DSMT4">
                      <p:embed/>
                      <p:pic>
                        <p:nvPicPr>
                          <p:cNvPr id="0" name="Object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74" y="8850"/>
                            <a:ext cx="2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8" name="Object 114"/>
              <p:cNvGraphicFramePr>
                <a:graphicFrameLocks noChangeAspect="1"/>
              </p:cNvGraphicFramePr>
              <p:nvPr/>
            </p:nvGraphicFramePr>
            <p:xfrm>
              <a:off x="10079" y="11190"/>
              <a:ext cx="216" cy="312"/>
            </p:xfrm>
            <a:graphic>
              <a:graphicData uri="http://schemas.openxmlformats.org/presentationml/2006/ole">
                <mc:AlternateContent xmlns:mc="http://schemas.openxmlformats.org/markup-compatibility/2006">
                  <mc:Choice xmlns:v="urn:schemas-microsoft-com:vml" Requires="v">
                    <p:oleObj spid="_x0000_s52417" name="Equation" r:id="rId19" imgW="88560" imgH="126720" progId="Equation.DSMT4">
                      <p:embed/>
                    </p:oleObj>
                  </mc:Choice>
                  <mc:Fallback>
                    <p:oleObj name="Equation" r:id="rId19" imgW="88560" imgH="126720" progId="Equation.DSMT4">
                      <p:embed/>
                      <p:pic>
                        <p:nvPicPr>
                          <p:cNvPr id="0" name="Object 1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79" y="11190"/>
                            <a:ext cx="2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39" name="Object 115"/>
              <p:cNvGraphicFramePr>
                <a:graphicFrameLocks noChangeAspect="1"/>
              </p:cNvGraphicFramePr>
              <p:nvPr/>
            </p:nvGraphicFramePr>
            <p:xfrm>
              <a:off x="10079" y="12594"/>
              <a:ext cx="216" cy="312"/>
            </p:xfrm>
            <a:graphic>
              <a:graphicData uri="http://schemas.openxmlformats.org/presentationml/2006/ole">
                <mc:AlternateContent xmlns:mc="http://schemas.openxmlformats.org/markup-compatibility/2006">
                  <mc:Choice xmlns:v="urn:schemas-microsoft-com:vml" Requires="v">
                    <p:oleObj spid="_x0000_s52418" name="Equation" r:id="rId21" imgW="88560" imgH="126720" progId="Equation.DSMT4">
                      <p:embed/>
                    </p:oleObj>
                  </mc:Choice>
                  <mc:Fallback>
                    <p:oleObj name="Equation" r:id="rId21" imgW="88560" imgH="126720" progId="Equation.DSMT4">
                      <p:embed/>
                      <p:pic>
                        <p:nvPicPr>
                          <p:cNvPr id="0" name="Object 1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79" y="12594"/>
                            <a:ext cx="2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340" name="Object 116"/>
              <p:cNvGraphicFramePr>
                <a:graphicFrameLocks noChangeAspect="1"/>
              </p:cNvGraphicFramePr>
              <p:nvPr/>
            </p:nvGraphicFramePr>
            <p:xfrm>
              <a:off x="9974" y="13530"/>
              <a:ext cx="216" cy="312"/>
            </p:xfrm>
            <a:graphic>
              <a:graphicData uri="http://schemas.openxmlformats.org/presentationml/2006/ole">
                <mc:AlternateContent xmlns:mc="http://schemas.openxmlformats.org/markup-compatibility/2006">
                  <mc:Choice xmlns:v="urn:schemas-microsoft-com:vml" Requires="v">
                    <p:oleObj spid="_x0000_s52419" name="Equation" r:id="rId23" imgW="88560" imgH="126720" progId="Equation.DSMT4">
                      <p:embed/>
                    </p:oleObj>
                  </mc:Choice>
                  <mc:Fallback>
                    <p:oleObj name="Equation" r:id="rId23" imgW="88560" imgH="126720" progId="Equation.DSMT4">
                      <p:embed/>
                      <p:pic>
                        <p:nvPicPr>
                          <p:cNvPr id="0" name="Object 1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74" y="13530"/>
                            <a:ext cx="21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52341" name="Text Box 117"/>
          <p:cNvSpPr txBox="1">
            <a:spLocks noChangeArrowheads="1"/>
          </p:cNvSpPr>
          <p:nvPr/>
        </p:nvSpPr>
        <p:spPr bwMode="auto">
          <a:xfrm>
            <a:off x="250825" y="549275"/>
            <a:ext cx="208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各点波形如下</a:t>
            </a:r>
          </a:p>
        </p:txBody>
      </p:sp>
      <p:pic>
        <p:nvPicPr>
          <p:cNvPr id="52342" name="Picture 118" descr="0004">
            <a:hlinkClick r:id="rId25" action="ppaction://hlinksldjump"/>
          </p:cNvPr>
          <p:cNvPicPr>
            <a:picLocks noChangeAspect="1" noChangeArrowheads="1" noCrop="1"/>
          </p:cNvPicPr>
          <p:nvPr/>
        </p:nvPicPr>
        <p:blipFill>
          <a:blip r:embed="rId2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D5402E65-AA76-48DD-B6E3-E36249BA3B6B}" type="slidenum">
              <a:rPr lang="en-US" altLang="zh-CN"/>
              <a:pPr/>
              <a:t>48</a:t>
            </a:fld>
            <a:endParaRPr lang="en-US" altLang="zh-CN"/>
          </a:p>
        </p:txBody>
      </p:sp>
      <p:sp>
        <p:nvSpPr>
          <p:cNvPr id="53250" name="Rectangle 2"/>
          <p:cNvSpPr>
            <a:spLocks noGrp="1" noChangeArrowheads="1"/>
          </p:cNvSpPr>
          <p:nvPr>
            <p:ph type="title"/>
          </p:nvPr>
        </p:nvSpPr>
        <p:spPr>
          <a:xfrm>
            <a:off x="250825" y="549275"/>
            <a:ext cx="8569325" cy="2282825"/>
          </a:xfrm>
          <a:noFill/>
        </p:spPr>
        <p:txBody>
          <a:bodyPr>
            <a:spAutoFit/>
          </a:bodyPr>
          <a:lstStyle/>
          <a:p>
            <a:pPr marL="762000" indent="-762000" algn="l"/>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17</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图</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-12</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的检波电路中，输入信号回路为并联谐振回路，已知谐振频率为</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f</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0</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=2MHz</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，回路的</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C=1000pF</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，本身的无载品质因数</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Q</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0</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=80</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检波负载</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R=10kΩ</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二极管的</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r</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d</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=50Ω</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。输入电流</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i</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s</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(t)=0.5[1+0.6cos(2πx10</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3</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t)]cos4πx10</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6</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 mA,</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求输出电压</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Uo(t)=?</a:t>
            </a:r>
          </a:p>
        </p:txBody>
      </p:sp>
      <p:sp>
        <p:nvSpPr>
          <p:cNvPr id="53253" name="Rectangle 5"/>
          <p:cNvSpPr>
            <a:spLocks noChangeArrowheads="1"/>
          </p:cNvSpPr>
          <p:nvPr/>
        </p:nvSpPr>
        <p:spPr bwMode="auto">
          <a:xfrm>
            <a:off x="4140200" y="6094413"/>
            <a:ext cx="78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-12</a:t>
            </a:r>
          </a:p>
        </p:txBody>
      </p:sp>
      <p:grpSp>
        <p:nvGrpSpPr>
          <p:cNvPr id="53255" name="Group 7"/>
          <p:cNvGrpSpPr>
            <a:grpSpLocks/>
          </p:cNvGrpSpPr>
          <p:nvPr/>
        </p:nvGrpSpPr>
        <p:grpSpPr bwMode="auto">
          <a:xfrm>
            <a:off x="2195513" y="3429000"/>
            <a:ext cx="4895850" cy="2106613"/>
            <a:chOff x="1383" y="2160"/>
            <a:chExt cx="3084" cy="1327"/>
          </a:xfrm>
        </p:grpSpPr>
        <p:pic>
          <p:nvPicPr>
            <p:cNvPr id="53252" name="Picture 4" descr="6-5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 y="2160"/>
              <a:ext cx="3084"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6"/>
            <p:cNvSpPr>
              <a:spLocks noChangeArrowheads="1"/>
            </p:cNvSpPr>
            <p:nvPr/>
          </p:nvSpPr>
          <p:spPr bwMode="auto">
            <a:xfrm>
              <a:off x="1973" y="2427"/>
              <a:ext cx="227"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blinds/>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266FEE3-CC56-40A3-B15E-575F5BAFF1B2}" type="slidenum">
              <a:rPr lang="en-US" altLang="zh-CN"/>
              <a:pPr/>
              <a:t>49</a:t>
            </a:fld>
            <a:endParaRPr lang="en-US" altLang="zh-CN"/>
          </a:p>
        </p:txBody>
      </p:sp>
      <p:sp>
        <p:nvSpPr>
          <p:cNvPr id="54276" name="Text Box 4"/>
          <p:cNvSpPr txBox="1">
            <a:spLocks noChangeArrowheads="1"/>
          </p:cNvSpPr>
          <p:nvPr/>
        </p:nvSpPr>
        <p:spPr bwMode="auto">
          <a:xfrm>
            <a:off x="323850" y="620713"/>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a:t>
            </a:r>
          </a:p>
        </p:txBody>
      </p:sp>
      <p:graphicFrame>
        <p:nvGraphicFramePr>
          <p:cNvPr id="54277" name="Object 5"/>
          <p:cNvGraphicFramePr>
            <a:graphicFrameLocks noChangeAspect="1"/>
          </p:cNvGraphicFramePr>
          <p:nvPr/>
        </p:nvGraphicFramePr>
        <p:xfrm>
          <a:off x="684213" y="927100"/>
          <a:ext cx="8172450" cy="5930900"/>
        </p:xfrm>
        <a:graphic>
          <a:graphicData uri="http://schemas.openxmlformats.org/presentationml/2006/ole">
            <mc:AlternateContent xmlns:mc="http://schemas.openxmlformats.org/markup-compatibility/2006">
              <mc:Choice xmlns:v="urn:schemas-microsoft-com:vml" Requires="v">
                <p:oleObj spid="_x0000_s54285" name="Equation" r:id="rId3" imgW="3009600" imgH="2184120" progId="Equation.DSMT4">
                  <p:embed/>
                </p:oleObj>
              </mc:Choice>
              <mc:Fallback>
                <p:oleObj name="Equation" r:id="rId3" imgW="3009600" imgH="2184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27100"/>
                        <a:ext cx="8172450" cy="593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78"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083EC6-7D89-42C9-A807-2237F476A6E9}" type="slidenum">
              <a:rPr lang="en-US" altLang="zh-CN"/>
              <a:pPr/>
              <a:t>5</a:t>
            </a:fld>
            <a:endParaRPr lang="en-US" altLang="zh-CN"/>
          </a:p>
        </p:txBody>
      </p:sp>
      <p:sp>
        <p:nvSpPr>
          <p:cNvPr id="15363" name="Rectangle 3"/>
          <p:cNvSpPr>
            <a:spLocks noGrp="1" noChangeArrowheads="1"/>
          </p:cNvSpPr>
          <p:nvPr>
            <p:ph type="body" idx="1"/>
          </p:nvPr>
        </p:nvSpPr>
        <p:spPr>
          <a:xfrm>
            <a:off x="250825" y="620713"/>
            <a:ext cx="8523288" cy="5999162"/>
          </a:xfrm>
          <a:noFill/>
        </p:spPr>
        <p:txBody>
          <a:bodyPr>
            <a:spAutoFit/>
          </a:bodyPr>
          <a:lstStyle/>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26.</a:t>
            </a:r>
            <a:r>
              <a:rPr lang="zh-CN" altLang="en-US" sz="2400">
                <a:solidFill>
                  <a:srgbClr val="000000"/>
                </a:solidFill>
                <a:latin typeface="华文中宋" panose="02010600040101010101" pitchFamily="2" charset="-122"/>
                <a:ea typeface="华文中宋" panose="02010600040101010101" pitchFamily="2" charset="-122"/>
              </a:rPr>
              <a:t>功放的直流功率、集电极耗散</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、效率</a:t>
            </a:r>
            <a:r>
              <a:rPr lang="en-US" altLang="zh-CN" sz="2400">
                <a:solidFill>
                  <a:srgbClr val="000000"/>
                </a:solidFill>
                <a:latin typeface="华文中宋" panose="02010600040101010101" pitchFamily="2" charset="-122"/>
                <a:ea typeface="华文中宋" panose="02010600040101010101" pitchFamily="2" charset="-122"/>
              </a:rPr>
              <a:t>η</a:t>
            </a:r>
            <a:r>
              <a:rPr lang="en-US" altLang="zh-CN" sz="2400" baseline="-30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和输出功率是如何定义和计算的，他们的关系如何？</a:t>
            </a:r>
          </a:p>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27.</a:t>
            </a:r>
            <a:r>
              <a:rPr lang="zh-CN" altLang="en-US" sz="2400">
                <a:solidFill>
                  <a:srgbClr val="000000"/>
                </a:solidFill>
                <a:latin typeface="华文中宋" panose="02010600040101010101" pitchFamily="2" charset="-122"/>
                <a:ea typeface="华文中宋" panose="02010600040101010101" pitchFamily="2" charset="-122"/>
              </a:rPr>
              <a:t>在集电极调幅和基极调幅时，丙类功放应分别工作在什么状态？</a:t>
            </a:r>
          </a:p>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28.</a:t>
            </a:r>
            <a:r>
              <a:rPr lang="zh-CN" altLang="en-US" sz="2400">
                <a:solidFill>
                  <a:srgbClr val="000000"/>
                </a:solidFill>
                <a:latin typeface="华文中宋" panose="02010600040101010101" pitchFamily="2" charset="-122"/>
                <a:ea typeface="华文中宋" panose="02010600040101010101" pitchFamily="2" charset="-122"/>
              </a:rPr>
              <a:t>为什么丙类功放不能用电阻作为负载？</a:t>
            </a:r>
          </a:p>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29.</a:t>
            </a:r>
            <a:r>
              <a:rPr lang="zh-CN" altLang="en-US" sz="2400">
                <a:solidFill>
                  <a:srgbClr val="000000"/>
                </a:solidFill>
                <a:latin typeface="华文中宋" panose="02010600040101010101" pitchFamily="2" charset="-122"/>
                <a:ea typeface="华文中宋" panose="02010600040101010101" pitchFamily="2" charset="-122"/>
              </a:rPr>
              <a:t>如何计算丙类功放的输出功率、效率、和电源功率和集电极耗散功率？什么是电源利用率？</a:t>
            </a:r>
          </a:p>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30.</a:t>
            </a:r>
            <a:r>
              <a:rPr lang="zh-CN" altLang="en-US" sz="2400">
                <a:solidFill>
                  <a:srgbClr val="000000"/>
                </a:solidFill>
                <a:latin typeface="华文中宋" panose="02010600040101010101" pitchFamily="2" charset="-122"/>
                <a:ea typeface="华文中宋" panose="02010600040101010101" pitchFamily="2" charset="-122"/>
              </a:rPr>
              <a:t>通常对滤波匹配网路的要求是什么？有那几种常用形式？</a:t>
            </a:r>
          </a:p>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31.</a:t>
            </a:r>
            <a:r>
              <a:rPr lang="zh-CN" altLang="en-US" sz="2400">
                <a:solidFill>
                  <a:srgbClr val="000000"/>
                </a:solidFill>
                <a:latin typeface="华文中宋" panose="02010600040101010101" pitchFamily="2" charset="-122"/>
                <a:ea typeface="华文中宋" panose="02010600040101010101" pitchFamily="2" charset="-122"/>
              </a:rPr>
              <a:t>通常丙类功放有那几中直流馈电形式？</a:t>
            </a:r>
          </a:p>
          <a:p>
            <a:pPr marL="725488" lvl="1" indent="-363538"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32.</a:t>
            </a:r>
            <a:r>
              <a:rPr lang="zh-CN" altLang="en-US" sz="2400">
                <a:solidFill>
                  <a:srgbClr val="000000"/>
                </a:solidFill>
                <a:latin typeface="华文中宋" panose="02010600040101010101" pitchFamily="2" charset="-122"/>
                <a:ea typeface="华文中宋" panose="02010600040101010101" pitchFamily="2" charset="-122"/>
              </a:rPr>
              <a:t>何谓过压、欠压和临界状态？电源电压，激励电压、谐振负载、和偏置电压对丙类放大器的工作状态有什么影响影响？</a:t>
            </a:r>
          </a:p>
        </p:txBody>
      </p:sp>
    </p:spTree>
  </p:cSld>
  <p:clrMapOvr>
    <a:masterClrMapping/>
  </p:clrMapOvr>
  <p:transition spd="slow">
    <p:blind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4809CD5-F5E3-4B39-8565-AF236C9D248B}" type="slidenum">
              <a:rPr lang="en-US" altLang="zh-CN"/>
              <a:pPr/>
              <a:t>50</a:t>
            </a:fld>
            <a:endParaRPr lang="en-US" altLang="zh-CN"/>
          </a:p>
        </p:txBody>
      </p:sp>
      <p:sp>
        <p:nvSpPr>
          <p:cNvPr id="55298" name="Rectangle 2"/>
          <p:cNvSpPr>
            <a:spLocks noGrp="1" noChangeArrowheads="1"/>
          </p:cNvSpPr>
          <p:nvPr>
            <p:ph type="title"/>
          </p:nvPr>
        </p:nvSpPr>
        <p:spPr>
          <a:xfrm>
            <a:off x="395288" y="665163"/>
            <a:ext cx="8497887" cy="2195512"/>
          </a:xfrm>
          <a:noFill/>
        </p:spPr>
        <p:txBody>
          <a:bodyPr>
            <a:spAutoFit/>
          </a:bodyPr>
          <a:lstStyle/>
          <a:p>
            <a:pPr marL="536575" indent="-536575"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18</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-13</a:t>
            </a:r>
            <a:r>
              <a:rPr lang="zh-CN" altLang="en-US" sz="2400">
                <a:solidFill>
                  <a:srgbClr val="000000"/>
                </a:solidFill>
                <a:latin typeface="华文中宋" panose="02010600040101010101" pitchFamily="2" charset="-122"/>
                <a:ea typeface="华文中宋" panose="02010600040101010101" pitchFamily="2" charset="-122"/>
              </a:rPr>
              <a:t>是一个包络峰值检波器，已知</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30000">
                <a:solidFill>
                  <a:srgbClr val="000000"/>
                </a:solidFill>
                <a:latin typeface="华文中宋" panose="02010600040101010101" pitchFamily="2" charset="-122"/>
                <a:ea typeface="华文中宋" panose="02010600040101010101" pitchFamily="2" charset="-122"/>
              </a:rPr>
              <a:t>S</a:t>
            </a:r>
            <a:r>
              <a:rPr lang="en-US" altLang="zh-CN" sz="2400">
                <a:solidFill>
                  <a:srgbClr val="000000"/>
                </a:solidFill>
                <a:latin typeface="华文中宋" panose="02010600040101010101" pitchFamily="2" charset="-122"/>
                <a:ea typeface="华文中宋" panose="02010600040101010101" pitchFamily="2" charset="-122"/>
              </a:rPr>
              <a:t>(t)=2(1+0.5cos 6280t)· cos 2920000t V, </a:t>
            </a:r>
            <a:r>
              <a:rPr lang="zh-CN" altLang="en-US" sz="2400">
                <a:solidFill>
                  <a:srgbClr val="000000"/>
                </a:solidFill>
                <a:latin typeface="华文中宋" panose="02010600040101010101" pitchFamily="2" charset="-122"/>
                <a:ea typeface="华文中宋" panose="02010600040101010101" pitchFamily="2" charset="-122"/>
              </a:rPr>
              <a:t>二极管导通电阻</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d</a:t>
            </a:r>
            <a:r>
              <a:rPr lang="en-US" altLang="zh-CN" sz="2400">
                <a:solidFill>
                  <a:srgbClr val="000000"/>
                </a:solidFill>
                <a:latin typeface="华文中宋" panose="02010600040101010101" pitchFamily="2" charset="-122"/>
                <a:ea typeface="华文中宋" panose="02010600040101010101" pitchFamily="2" charset="-122"/>
              </a:rPr>
              <a:t>=100Ω</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=5KΩ</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=20KΩ</a:t>
            </a:r>
            <a:r>
              <a:rPr lang="zh-CN" altLang="en-US" sz="2400">
                <a:solidFill>
                  <a:srgbClr val="000000"/>
                </a:solidFill>
                <a:latin typeface="华文中宋" panose="02010600040101010101" pitchFamily="2" charset="-122"/>
                <a:ea typeface="华文中宋" panose="02010600040101010101" pitchFamily="2" charset="-122"/>
              </a:rPr>
              <a:t>，请分别求出检波系数</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rPr>
              <a:t>、检波器输入电阻</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i</a:t>
            </a:r>
            <a:r>
              <a:rPr lang="zh-CN" altLang="en-US" sz="2400">
                <a:solidFill>
                  <a:srgbClr val="000000"/>
                </a:solidFill>
                <a:latin typeface="华文中宋" panose="02010600040101010101" pitchFamily="2" charset="-122"/>
                <a:ea typeface="华文中宋" panose="02010600040101010101" pitchFamily="2" charset="-122"/>
              </a:rPr>
              <a:t>、输出电压</a:t>
            </a:r>
            <a:r>
              <a:rPr lang="en-US" altLang="zh-CN" sz="2400">
                <a:solidFill>
                  <a:srgbClr val="000000"/>
                </a:solidFill>
                <a:latin typeface="华文中宋" panose="02010600040101010101" pitchFamily="2" charset="-122"/>
                <a:ea typeface="华文中宋" panose="02010600040101010101" pitchFamily="2" charset="-122"/>
              </a:rPr>
              <a:t>v</a:t>
            </a:r>
            <a:r>
              <a:rPr lang="en-US" altLang="zh-CN" sz="2400" baseline="-25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各为多少？该电路保证不产生底边切割失真时，</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最小值应为多大？</a:t>
            </a:r>
            <a:r>
              <a:rPr lang="zh-CN" altLang="en-US" sz="2400">
                <a:latin typeface="华文中宋" panose="02010600040101010101" pitchFamily="2" charset="-122"/>
                <a:ea typeface="华文中宋" panose="02010600040101010101" pitchFamily="2" charset="-122"/>
              </a:rPr>
              <a:t> </a:t>
            </a:r>
          </a:p>
        </p:txBody>
      </p:sp>
      <p:pic>
        <p:nvPicPr>
          <p:cNvPr id="55300" name="Picture 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43645" t="11835" r="35889" b="73851"/>
          <a:stretch>
            <a:fillRect/>
          </a:stretch>
        </p:blipFill>
        <p:spPr bwMode="auto">
          <a:xfrm>
            <a:off x="2268538" y="3284538"/>
            <a:ext cx="432117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5"/>
          <p:cNvSpPr>
            <a:spLocks noChangeArrowheads="1"/>
          </p:cNvSpPr>
          <p:nvPr/>
        </p:nvSpPr>
        <p:spPr bwMode="auto">
          <a:xfrm>
            <a:off x="3851275" y="594995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-13</a:t>
            </a:r>
          </a:p>
        </p:txBody>
      </p:sp>
    </p:spTree>
  </p:cSld>
  <p:clrMapOvr>
    <a:masterClrMapping/>
  </p:clrMapOvr>
  <p:transition spd="slow">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83C54B5-D033-4C9C-A5A3-6404CEA67589}" type="slidenum">
              <a:rPr lang="en-US" altLang="zh-CN"/>
              <a:pPr/>
              <a:t>51</a:t>
            </a:fld>
            <a:endParaRPr lang="en-US" altLang="zh-CN"/>
          </a:p>
        </p:txBody>
      </p:sp>
      <p:graphicFrame>
        <p:nvGraphicFramePr>
          <p:cNvPr id="56324" name="Object 4"/>
          <p:cNvGraphicFramePr>
            <a:graphicFrameLocks noChangeAspect="1"/>
          </p:cNvGraphicFramePr>
          <p:nvPr/>
        </p:nvGraphicFramePr>
        <p:xfrm>
          <a:off x="504825" y="908050"/>
          <a:ext cx="8602663" cy="5611813"/>
        </p:xfrm>
        <a:graphic>
          <a:graphicData uri="http://schemas.openxmlformats.org/presentationml/2006/ole">
            <mc:AlternateContent xmlns:mc="http://schemas.openxmlformats.org/markup-compatibility/2006">
              <mc:Choice xmlns:v="urn:schemas-microsoft-com:vml" Requires="v">
                <p:oleObj spid="_x0000_s56333" name="Equation" r:id="rId3" imgW="2997000" imgH="1955520" progId="Equation.DSMT4">
                  <p:embed/>
                </p:oleObj>
              </mc:Choice>
              <mc:Fallback>
                <p:oleObj name="Equation" r:id="rId3" imgW="2997000" imgH="19555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908050"/>
                        <a:ext cx="8602663" cy="561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Text Box 5"/>
          <p:cNvSpPr txBox="1">
            <a:spLocks noChangeArrowheads="1"/>
          </p:cNvSpPr>
          <p:nvPr/>
        </p:nvSpPr>
        <p:spPr bwMode="auto">
          <a:xfrm>
            <a:off x="179388" y="47625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解</a:t>
            </a:r>
            <a:r>
              <a:rPr lang="zh-CN" altLang="en-US"/>
              <a:t>：</a:t>
            </a:r>
          </a:p>
        </p:txBody>
      </p:sp>
      <p:pic>
        <p:nvPicPr>
          <p:cNvPr id="56326"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E475950-C2C7-4046-8165-6F7FBF25B5A4}" type="slidenum">
              <a:rPr lang="en-US" altLang="zh-CN"/>
              <a:pPr/>
              <a:t>52</a:t>
            </a:fld>
            <a:endParaRPr lang="en-US" altLang="zh-CN"/>
          </a:p>
        </p:txBody>
      </p:sp>
      <p:sp>
        <p:nvSpPr>
          <p:cNvPr id="57346" name="Rectangle 2"/>
          <p:cNvSpPr>
            <a:spLocks noGrp="1" noChangeArrowheads="1"/>
          </p:cNvSpPr>
          <p:nvPr>
            <p:ph type="title"/>
          </p:nvPr>
        </p:nvSpPr>
        <p:spPr/>
        <p:txBody>
          <a:bodyPr/>
          <a:lstStyle/>
          <a:p>
            <a:pPr marL="441325" indent="-441325"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19</a:t>
            </a:r>
            <a:r>
              <a:rPr lang="zh-CN" altLang="en-US" sz="2400">
                <a:solidFill>
                  <a:srgbClr val="000000"/>
                </a:solidFill>
                <a:latin typeface="华文中宋" panose="02010600040101010101" pitchFamily="2" charset="-122"/>
                <a:ea typeface="华文中宋" panose="02010600040101010101" pitchFamily="2" charset="-122"/>
              </a:rPr>
              <a:t>、某发射机的输出级在</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=100Ω</a:t>
            </a:r>
            <a:r>
              <a:rPr lang="zh-CN" altLang="en-US" sz="2400">
                <a:solidFill>
                  <a:srgbClr val="000000"/>
                </a:solidFill>
                <a:latin typeface="华文中宋" panose="02010600040101010101" pitchFamily="2" charset="-122"/>
                <a:ea typeface="华文中宋" panose="02010600040101010101" pitchFamily="2" charset="-122"/>
              </a:rPr>
              <a:t>的负载上的输出电压信号为</a:t>
            </a:r>
            <a:r>
              <a:rPr lang="en-US" altLang="zh-CN" sz="2400">
                <a:solidFill>
                  <a:srgbClr val="000000"/>
                </a:solidFill>
                <a:latin typeface="华文中宋" panose="02010600040101010101" pitchFamily="2" charset="-122"/>
                <a:ea typeface="华文中宋" panose="02010600040101010101" pitchFamily="2" charset="-122"/>
              </a:rPr>
              <a:t>Vs(t)=4(1+0.5cosΩt)cosω</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t (V),</a:t>
            </a:r>
            <a:r>
              <a:rPr lang="zh-CN" altLang="en-US" sz="2400">
                <a:solidFill>
                  <a:srgbClr val="000000"/>
                </a:solidFill>
                <a:latin typeface="华文中宋" panose="02010600040101010101" pitchFamily="2" charset="-122"/>
                <a:ea typeface="华文中宋" panose="02010600040101010101" pitchFamily="2" charset="-122"/>
              </a:rPr>
              <a:t>求发射机总的输出功率</a:t>
            </a:r>
            <a:r>
              <a:rPr lang="en-US" altLang="zh-CN" sz="2400">
                <a:solidFill>
                  <a:srgbClr val="000000"/>
                </a:solidFill>
                <a:latin typeface="华文中宋" panose="02010600040101010101" pitchFamily="2" charset="-122"/>
                <a:ea typeface="华文中宋" panose="02010600040101010101" pitchFamily="2" charset="-122"/>
              </a:rPr>
              <a:t>Pav</a:t>
            </a:r>
            <a:r>
              <a:rPr lang="zh-CN" altLang="en-US" sz="2400">
                <a:solidFill>
                  <a:srgbClr val="000000"/>
                </a:solidFill>
                <a:latin typeface="华文中宋" panose="02010600040101010101" pitchFamily="2" charset="-122"/>
                <a:ea typeface="华文中宋" panose="02010600040101010101" pitchFamily="2" charset="-122"/>
              </a:rPr>
              <a:t>，载波功率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25000">
                <a:solidFill>
                  <a:srgbClr val="000000"/>
                </a:solidFill>
                <a:latin typeface="华文中宋" panose="02010600040101010101" pitchFamily="2" charset="-122"/>
                <a:ea typeface="华文中宋" panose="02010600040101010101" pitchFamily="2" charset="-122"/>
              </a:rPr>
              <a:t>o</a:t>
            </a:r>
            <a:r>
              <a:rPr lang="zh-CN" altLang="en-US" sz="2400">
                <a:solidFill>
                  <a:srgbClr val="000000"/>
                </a:solidFill>
                <a:latin typeface="华文中宋" panose="02010600040101010101" pitchFamily="2" charset="-122"/>
                <a:ea typeface="华文中宋" panose="02010600040101010101" pitchFamily="2" charset="-122"/>
              </a:rPr>
              <a:t>和边频功率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SB</a:t>
            </a:r>
            <a:r>
              <a:rPr lang="zh-CN" altLang="en-US" sz="2400">
                <a:solidFill>
                  <a:srgbClr val="000000"/>
                </a:solidFill>
                <a:latin typeface="华文中宋" panose="02010600040101010101" pitchFamily="2" charset="-122"/>
                <a:ea typeface="华文中宋" panose="02010600040101010101" pitchFamily="2" charset="-122"/>
              </a:rPr>
              <a:t>各为多少？</a:t>
            </a:r>
          </a:p>
        </p:txBody>
      </p:sp>
      <p:graphicFrame>
        <p:nvGraphicFramePr>
          <p:cNvPr id="57348" name="Object 4"/>
          <p:cNvGraphicFramePr>
            <a:graphicFrameLocks noChangeAspect="1"/>
          </p:cNvGraphicFramePr>
          <p:nvPr/>
        </p:nvGraphicFramePr>
        <p:xfrm>
          <a:off x="900113" y="3213100"/>
          <a:ext cx="6696075" cy="2354263"/>
        </p:xfrm>
        <a:graphic>
          <a:graphicData uri="http://schemas.openxmlformats.org/presentationml/2006/ole">
            <mc:AlternateContent xmlns:mc="http://schemas.openxmlformats.org/markup-compatibility/2006">
              <mc:Choice xmlns:v="urn:schemas-microsoft-com:vml" Requires="v">
                <p:oleObj spid="_x0000_s57357" name="Equation" r:id="rId3" imgW="2311200" imgH="812520" progId="Equation.DSMT4">
                  <p:embed/>
                </p:oleObj>
              </mc:Choice>
              <mc:Fallback>
                <p:oleObj name="Equation" r:id="rId3" imgW="2311200" imgH="8125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213100"/>
                        <a:ext cx="6696075" cy="235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5"/>
          <p:cNvSpPr txBox="1">
            <a:spLocks noChangeArrowheads="1"/>
          </p:cNvSpPr>
          <p:nvPr/>
        </p:nvSpPr>
        <p:spPr bwMode="auto">
          <a:xfrm>
            <a:off x="539750" y="20605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解：</a:t>
            </a:r>
          </a:p>
        </p:txBody>
      </p:sp>
      <p:pic>
        <p:nvPicPr>
          <p:cNvPr id="57350"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45DB2CD-3087-449F-873A-DCE47CF45700}" type="slidenum">
              <a:rPr lang="en-US" altLang="zh-CN"/>
              <a:pPr/>
              <a:t>53</a:t>
            </a:fld>
            <a:endParaRPr lang="en-US" altLang="zh-CN"/>
          </a:p>
        </p:txBody>
      </p:sp>
      <p:sp>
        <p:nvSpPr>
          <p:cNvPr id="58370" name="Rectangle 2"/>
          <p:cNvSpPr>
            <a:spLocks noGrp="1" noChangeArrowheads="1"/>
          </p:cNvSpPr>
          <p:nvPr>
            <p:ph type="title"/>
          </p:nvPr>
        </p:nvSpPr>
        <p:spPr/>
        <p:txBody>
          <a:bodyPr/>
          <a:lstStyle/>
          <a:p>
            <a:pPr marL="536575" indent="-536575"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20</a:t>
            </a:r>
            <a:r>
              <a:rPr lang="zh-CN" altLang="en-US" sz="2400">
                <a:solidFill>
                  <a:srgbClr val="000000"/>
                </a:solidFill>
                <a:latin typeface="华文中宋" panose="02010600040101010101" pitchFamily="2" charset="-122"/>
                <a:ea typeface="华文中宋" panose="02010600040101010101" pitchFamily="2" charset="-122"/>
              </a:rPr>
              <a:t>、单音</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调制时，如发射机输出总功率为</a:t>
            </a:r>
            <a:r>
              <a:rPr lang="en-US" altLang="zh-CN" sz="2400">
                <a:solidFill>
                  <a:srgbClr val="000000"/>
                </a:solidFill>
                <a:latin typeface="华文中宋" panose="02010600040101010101" pitchFamily="2" charset="-122"/>
                <a:ea typeface="华文中宋" panose="02010600040101010101" pitchFamily="2" charset="-122"/>
              </a:rPr>
              <a:t>20W</a:t>
            </a:r>
            <a:r>
              <a:rPr lang="zh-CN" altLang="en-US" sz="2400">
                <a:solidFill>
                  <a:srgbClr val="000000"/>
                </a:solidFill>
                <a:latin typeface="华文中宋" panose="02010600040101010101" pitchFamily="2" charset="-122"/>
                <a:ea typeface="华文中宋" panose="02010600040101010101" pitchFamily="2" charset="-122"/>
              </a:rPr>
              <a:t>，调制深度</a:t>
            </a:r>
            <a:r>
              <a:rPr lang="en-US" altLang="zh-CN" sz="2400">
                <a:solidFill>
                  <a:srgbClr val="000000"/>
                </a:solidFill>
                <a:latin typeface="华文中宋" panose="02010600040101010101" pitchFamily="2" charset="-122"/>
                <a:ea typeface="华文中宋" panose="02010600040101010101" pitchFamily="2" charset="-122"/>
              </a:rPr>
              <a:t>m=0.6</a:t>
            </a:r>
            <a:r>
              <a:rPr lang="zh-CN" altLang="en-US" sz="2400">
                <a:solidFill>
                  <a:srgbClr val="000000"/>
                </a:solidFill>
                <a:latin typeface="华文中宋" panose="02010600040101010101" pitchFamily="2" charset="-122"/>
                <a:ea typeface="华文中宋" panose="02010600040101010101" pitchFamily="2" charset="-122"/>
              </a:rPr>
              <a:t>，求载波功率和边频功率各为多少？</a:t>
            </a:r>
          </a:p>
        </p:txBody>
      </p:sp>
      <p:sp>
        <p:nvSpPr>
          <p:cNvPr id="58372" name="Text Box 4"/>
          <p:cNvSpPr txBox="1">
            <a:spLocks noChangeArrowheads="1"/>
          </p:cNvSpPr>
          <p:nvPr/>
        </p:nvSpPr>
        <p:spPr bwMode="auto">
          <a:xfrm>
            <a:off x="250825" y="184467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a:t>
            </a:r>
          </a:p>
        </p:txBody>
      </p:sp>
      <p:graphicFrame>
        <p:nvGraphicFramePr>
          <p:cNvPr id="58373" name="Object 5"/>
          <p:cNvGraphicFramePr>
            <a:graphicFrameLocks noChangeAspect="1"/>
          </p:cNvGraphicFramePr>
          <p:nvPr/>
        </p:nvGraphicFramePr>
        <p:xfrm>
          <a:off x="1042988" y="2781300"/>
          <a:ext cx="6623050" cy="2244725"/>
        </p:xfrm>
        <a:graphic>
          <a:graphicData uri="http://schemas.openxmlformats.org/presentationml/2006/ole">
            <mc:AlternateContent xmlns:mc="http://schemas.openxmlformats.org/markup-compatibility/2006">
              <mc:Choice xmlns:v="urn:schemas-microsoft-com:vml" Requires="v">
                <p:oleObj spid="_x0000_s58381" name="Equation" r:id="rId3" imgW="2286000" imgH="774360" progId="Equation.DSMT4">
                  <p:embed/>
                </p:oleObj>
              </mc:Choice>
              <mc:Fallback>
                <p:oleObj name="Equation" r:id="rId3" imgW="2286000" imgH="7743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1300"/>
                        <a:ext cx="6623050" cy="224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8374"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C54F668-9056-46D4-927B-FC27576A8CC7}" type="slidenum">
              <a:rPr lang="en-US" altLang="zh-CN"/>
              <a:pPr/>
              <a:t>54</a:t>
            </a:fld>
            <a:endParaRPr lang="en-US" altLang="zh-CN"/>
          </a:p>
        </p:txBody>
      </p:sp>
      <p:sp>
        <p:nvSpPr>
          <p:cNvPr id="59394" name="Rectangle 2"/>
          <p:cNvSpPr>
            <a:spLocks noGrp="1" noChangeArrowheads="1"/>
          </p:cNvSpPr>
          <p:nvPr>
            <p:ph type="title"/>
          </p:nvPr>
        </p:nvSpPr>
        <p:spPr>
          <a:xfrm>
            <a:off x="179388" y="620713"/>
            <a:ext cx="8785225" cy="1774825"/>
          </a:xfrm>
          <a:noFill/>
        </p:spPr>
        <p:txBody>
          <a:bodyPr>
            <a:spAutoFit/>
          </a:bodyPr>
          <a:lstStyle/>
          <a:p>
            <a:pPr marL="361950" indent="-361950"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21</a:t>
            </a:r>
            <a:r>
              <a:rPr lang="zh-CN" altLang="en-US" sz="2400">
                <a:solidFill>
                  <a:srgbClr val="000000"/>
                </a:solidFill>
                <a:latin typeface="华文中宋" panose="02010600040101010101" pitchFamily="2" charset="-122"/>
                <a:ea typeface="华文中宋" panose="02010600040101010101" pitchFamily="2" charset="-122"/>
              </a:rPr>
              <a:t>、知发射机在未调制时的载波功率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为</a:t>
            </a:r>
            <a:r>
              <a:rPr lang="en-US" altLang="zh-CN" sz="2400">
                <a:solidFill>
                  <a:srgbClr val="000000"/>
                </a:solidFill>
                <a:latin typeface="华文中宋" panose="02010600040101010101" pitchFamily="2" charset="-122"/>
                <a:ea typeface="华文中宋" panose="02010600040101010101" pitchFamily="2" charset="-122"/>
              </a:rPr>
              <a:t>80W</a:t>
            </a:r>
            <a:r>
              <a:rPr lang="zh-CN" altLang="en-US" sz="2400">
                <a:solidFill>
                  <a:srgbClr val="000000"/>
                </a:solidFill>
                <a:latin typeface="华文中宋" panose="02010600040101010101" pitchFamily="2" charset="-122"/>
                <a:ea typeface="华文中宋" panose="02010600040101010101" pitchFamily="2" charset="-122"/>
              </a:rPr>
              <a:t>，发射的</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调幅信号为</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AM</a:t>
            </a:r>
            <a:r>
              <a:rPr lang="en-US" altLang="zh-CN" sz="2400">
                <a:solidFill>
                  <a:srgbClr val="000000"/>
                </a:solidFill>
                <a:latin typeface="华文中宋" panose="02010600040101010101" pitchFamily="2" charset="-122"/>
                <a:ea typeface="华文中宋" panose="02010600040101010101" pitchFamily="2" charset="-122"/>
              </a:rPr>
              <a:t>=U (1+0.4cosΩ</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t+0.3cosΩ</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t +0.5 cosΩ</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t)cosω</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请问发射机的发射总功率</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25000">
                <a:solidFill>
                  <a:srgbClr val="000000"/>
                </a:solidFill>
                <a:latin typeface="华文中宋" panose="02010600040101010101" pitchFamily="2" charset="-122"/>
                <a:ea typeface="华文中宋" panose="02010600040101010101" pitchFamily="2" charset="-122"/>
              </a:rPr>
              <a:t>av</a:t>
            </a:r>
            <a:r>
              <a:rPr lang="zh-CN" altLang="en-US" sz="2400">
                <a:solidFill>
                  <a:srgbClr val="000000"/>
                </a:solidFill>
                <a:latin typeface="华文中宋" panose="02010600040101010101" pitchFamily="2" charset="-122"/>
                <a:ea typeface="华文中宋" panose="02010600040101010101" pitchFamily="2" charset="-122"/>
              </a:rPr>
              <a:t>为多少？在一个载波周期内功率的最大值</a:t>
            </a:r>
            <a:r>
              <a:rPr lang="en-US" altLang="zh-CN" sz="2400">
                <a:solidFill>
                  <a:srgbClr val="000000"/>
                </a:solidFill>
                <a:latin typeface="华文中宋" panose="02010600040101010101" pitchFamily="2" charset="-122"/>
                <a:ea typeface="华文中宋" panose="02010600040101010101" pitchFamily="2" charset="-122"/>
              </a:rPr>
              <a:t>P</a:t>
            </a:r>
            <a:r>
              <a:rPr lang="en-US" altLang="zh-CN" sz="2400" baseline="-25000">
                <a:solidFill>
                  <a:srgbClr val="000000"/>
                </a:solidFill>
                <a:latin typeface="华文中宋" panose="02010600040101010101" pitchFamily="2" charset="-122"/>
                <a:ea typeface="华文中宋" panose="02010600040101010101" pitchFamily="2" charset="-122"/>
              </a:rPr>
              <a:t>cm</a:t>
            </a:r>
            <a:r>
              <a:rPr lang="zh-CN" altLang="en-US" sz="2400">
                <a:solidFill>
                  <a:srgbClr val="000000"/>
                </a:solidFill>
                <a:latin typeface="华文中宋" panose="02010600040101010101" pitchFamily="2" charset="-122"/>
                <a:ea typeface="华文中宋" panose="02010600040101010101" pitchFamily="2" charset="-122"/>
              </a:rPr>
              <a:t>为多大？</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边带功率为多大？</a:t>
            </a:r>
          </a:p>
        </p:txBody>
      </p:sp>
      <p:graphicFrame>
        <p:nvGraphicFramePr>
          <p:cNvPr id="59396" name="Object 4"/>
          <p:cNvGraphicFramePr>
            <a:graphicFrameLocks noChangeAspect="1"/>
          </p:cNvGraphicFramePr>
          <p:nvPr/>
        </p:nvGraphicFramePr>
        <p:xfrm>
          <a:off x="1116013" y="2781300"/>
          <a:ext cx="6697662" cy="3744913"/>
        </p:xfrm>
        <a:graphic>
          <a:graphicData uri="http://schemas.openxmlformats.org/presentationml/2006/ole">
            <mc:AlternateContent xmlns:mc="http://schemas.openxmlformats.org/markup-compatibility/2006">
              <mc:Choice xmlns:v="urn:schemas-microsoft-com:vml" Requires="v">
                <p:oleObj spid="_x0000_s59405" name="Equation" r:id="rId3" imgW="2361960" imgH="1320480" progId="Equation.DSMT4">
                  <p:embed/>
                </p:oleObj>
              </mc:Choice>
              <mc:Fallback>
                <p:oleObj name="Equation" r:id="rId3" imgW="2361960" imgH="1320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781300"/>
                        <a:ext cx="6697662" cy="374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7" name="Text Box 5"/>
          <p:cNvSpPr txBox="1">
            <a:spLocks noChangeArrowheads="1"/>
          </p:cNvSpPr>
          <p:nvPr/>
        </p:nvSpPr>
        <p:spPr bwMode="auto">
          <a:xfrm>
            <a:off x="468313" y="2420938"/>
            <a:ext cx="115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a:t>
            </a:r>
          </a:p>
        </p:txBody>
      </p:sp>
      <p:pic>
        <p:nvPicPr>
          <p:cNvPr id="59398"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84B132A-5D5D-48E5-89BB-AC0628DD1C71}" type="slidenum">
              <a:rPr lang="en-US" altLang="zh-CN"/>
              <a:pPr/>
              <a:t>55</a:t>
            </a:fld>
            <a:endParaRPr lang="en-US" altLang="zh-CN"/>
          </a:p>
        </p:txBody>
      </p:sp>
      <p:sp>
        <p:nvSpPr>
          <p:cNvPr id="60418" name="Rectangle 2"/>
          <p:cNvSpPr>
            <a:spLocks noGrp="1" noChangeArrowheads="1"/>
          </p:cNvSpPr>
          <p:nvPr>
            <p:ph type="title"/>
          </p:nvPr>
        </p:nvSpPr>
        <p:spPr>
          <a:xfrm>
            <a:off x="457200" y="511175"/>
            <a:ext cx="8305800" cy="1187450"/>
          </a:xfrm>
          <a:noFill/>
        </p:spPr>
        <p:txBody>
          <a:bodyPr>
            <a:spAutoFit/>
          </a:bodyPr>
          <a:lstStyle/>
          <a:p>
            <a:pPr marL="536575" indent="-536575" algn="l">
              <a:tabLst>
                <a:tab pos="630238" algn="l"/>
              </a:tabLst>
            </a:pPr>
            <a:r>
              <a:rPr lang="en-US" altLang="zh-CN" sz="2400">
                <a:solidFill>
                  <a:srgbClr val="000000"/>
                </a:solidFill>
                <a:latin typeface="华文中宋" panose="02010600040101010101" pitchFamily="2" charset="-122"/>
                <a:ea typeface="华文中宋" panose="02010600040101010101" pitchFamily="2" charset="-122"/>
              </a:rPr>
              <a:t>22</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-14 </a:t>
            </a:r>
            <a:r>
              <a:rPr lang="zh-CN" altLang="en-US" sz="2400">
                <a:solidFill>
                  <a:srgbClr val="000000"/>
                </a:solidFill>
                <a:latin typeface="华文中宋" panose="02010600040101010101" pitchFamily="2" charset="-122"/>
                <a:ea typeface="华文中宋" panose="02010600040101010101" pitchFamily="2" charset="-122"/>
              </a:rPr>
              <a:t>中，</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为两种调制信号，当用他们对一个高频载波进行调幅时，请画出</a:t>
            </a:r>
            <a:r>
              <a:rPr lang="en-US" altLang="zh-CN" sz="2400">
                <a:solidFill>
                  <a:srgbClr val="000000"/>
                </a:solidFill>
                <a:latin typeface="华文中宋" panose="02010600040101010101" pitchFamily="2" charset="-122"/>
                <a:ea typeface="华文中宋" panose="02010600040101010101" pitchFamily="2" charset="-122"/>
              </a:rPr>
              <a:t>m=0.5</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m=1</a:t>
            </a:r>
            <a:r>
              <a:rPr lang="zh-CN" altLang="en-US" sz="2400">
                <a:solidFill>
                  <a:srgbClr val="000000"/>
                </a:solidFill>
                <a:latin typeface="华文中宋" panose="02010600040101010101" pitchFamily="2" charset="-122"/>
                <a:ea typeface="华文中宋" panose="02010600040101010101" pitchFamily="2" charset="-122"/>
              </a:rPr>
              <a:t>时的</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信号</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AM</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信号</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DSB</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的波形。</a:t>
            </a:r>
          </a:p>
        </p:txBody>
      </p:sp>
      <p:pic>
        <p:nvPicPr>
          <p:cNvPr id="60420" name="Picture 4" descr="6-1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2781300"/>
            <a:ext cx="63373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5"/>
          <p:cNvSpPr>
            <a:spLocks noChangeArrowheads="1"/>
          </p:cNvSpPr>
          <p:nvPr/>
        </p:nvSpPr>
        <p:spPr bwMode="auto">
          <a:xfrm>
            <a:off x="3708400" y="5084763"/>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-14</a:t>
            </a:r>
          </a:p>
        </p:txBody>
      </p:sp>
    </p:spTree>
  </p:cSld>
  <p:clrMapOvr>
    <a:masterClrMapping/>
  </p:clrMapOvr>
  <p:transition spd="slow">
    <p:blinds/>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BF9929F-9BCB-4AFD-BCC1-2B801142237E}" type="slidenum">
              <a:rPr lang="en-US" altLang="zh-CN"/>
              <a:pPr/>
              <a:t>56</a:t>
            </a:fld>
            <a:endParaRPr lang="en-US" altLang="zh-CN"/>
          </a:p>
        </p:txBody>
      </p:sp>
      <p:pic>
        <p:nvPicPr>
          <p:cNvPr id="399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052513"/>
            <a:ext cx="7345362" cy="545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descr="0004">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223B552-E177-46D0-9D54-D1109E3F26B9}" type="slidenum">
              <a:rPr lang="en-US" altLang="zh-CN"/>
              <a:pPr/>
              <a:t>57</a:t>
            </a:fld>
            <a:endParaRPr lang="en-US" altLang="zh-CN"/>
          </a:p>
        </p:txBody>
      </p:sp>
      <p:sp>
        <p:nvSpPr>
          <p:cNvPr id="61442" name="Rectangle 2"/>
          <p:cNvSpPr>
            <a:spLocks noGrp="1" noChangeArrowheads="1"/>
          </p:cNvSpPr>
          <p:nvPr>
            <p:ph type="title"/>
          </p:nvPr>
        </p:nvSpPr>
        <p:spPr>
          <a:xfrm>
            <a:off x="468313" y="365125"/>
            <a:ext cx="8305800" cy="1774825"/>
          </a:xfrm>
          <a:noFill/>
        </p:spPr>
        <p:txBody>
          <a:bodyPr>
            <a:spAutoFit/>
          </a:bodyPr>
          <a:lstStyle/>
          <a:p>
            <a:pPr marL="838200" indent="-838200"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23</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-15 </a:t>
            </a:r>
            <a:r>
              <a:rPr lang="zh-CN" altLang="en-US" sz="2400">
                <a:solidFill>
                  <a:srgbClr val="000000"/>
                </a:solidFill>
                <a:latin typeface="华文中宋" panose="02010600040101010101" pitchFamily="2" charset="-122"/>
                <a:ea typeface="华文中宋" panose="02010600040101010101" pitchFamily="2" charset="-122"/>
              </a:rPr>
              <a:t>是一二极管平衡电路，二极管的伏</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安特性如图所示，已知</a:t>
            </a:r>
            <a:r>
              <a:rPr lang="en-US" altLang="zh-CN" sz="2400">
                <a:solidFill>
                  <a:srgbClr val="000000"/>
                </a:solidFill>
                <a:latin typeface="华文中宋" panose="02010600040101010101" pitchFamily="2" charset="-122"/>
                <a:ea typeface="华文中宋" panose="02010600040101010101" pitchFamily="2" charset="-122"/>
              </a:rPr>
              <a:t>g</a:t>
            </a:r>
            <a:r>
              <a:rPr lang="en-US" altLang="zh-CN" sz="2400" baseline="-30000">
                <a:solidFill>
                  <a:srgbClr val="000000"/>
                </a:solidFill>
                <a:latin typeface="华文中宋" panose="02010600040101010101" pitchFamily="2" charset="-122"/>
                <a:ea typeface="华文中宋" panose="02010600040101010101" pitchFamily="2" charset="-122"/>
              </a:rPr>
              <a:t>d</a:t>
            </a:r>
            <a:r>
              <a:rPr lang="en-US" altLang="zh-CN" sz="2400">
                <a:solidFill>
                  <a:srgbClr val="000000"/>
                </a:solidFill>
                <a:latin typeface="华文中宋" panose="02010600040101010101" pitchFamily="2" charset="-122"/>
                <a:ea typeface="华文中宋" panose="02010600040101010101" pitchFamily="2" charset="-122"/>
              </a:rPr>
              <a:t>=10mS,R=500Ω,U</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(t)=0.2cos 3140t V,  U</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(t)=2cos 2π10</a:t>
            </a:r>
            <a:r>
              <a:rPr lang="en-US" altLang="zh-CN" sz="2400" baseline="30000">
                <a:solidFill>
                  <a:srgbClr val="000000"/>
                </a:solidFill>
                <a:latin typeface="华文中宋" panose="02010600040101010101" pitchFamily="2" charset="-122"/>
                <a:ea typeface="华文中宋" panose="02010600040101010101" pitchFamily="2" charset="-122"/>
              </a:rPr>
              <a:t>6</a:t>
            </a:r>
            <a:r>
              <a:rPr lang="en-US" altLang="zh-CN" sz="2400">
                <a:solidFill>
                  <a:srgbClr val="000000"/>
                </a:solidFill>
                <a:latin typeface="华文中宋" panose="02010600040101010101" pitchFamily="2" charset="-122"/>
                <a:ea typeface="华文中宋" panose="02010600040101010101" pitchFamily="2" charset="-122"/>
              </a:rPr>
              <a:t>t V, </a:t>
            </a:r>
            <a:r>
              <a:rPr lang="zh-CN" altLang="en-US" sz="2400">
                <a:solidFill>
                  <a:srgbClr val="000000"/>
                </a:solidFill>
                <a:latin typeface="华文中宋" panose="02010600040101010101" pitchFamily="2" charset="-122"/>
                <a:ea typeface="华文中宋" panose="02010600040101010101" pitchFamily="2" charset="-122"/>
              </a:rPr>
              <a:t>谐振电路的谐振频率为</a:t>
            </a:r>
            <a:r>
              <a:rPr lang="en-US" altLang="zh-CN" sz="2400">
                <a:solidFill>
                  <a:srgbClr val="000000"/>
                </a:solidFill>
                <a:latin typeface="华文中宋" panose="02010600040101010101" pitchFamily="2" charset="-122"/>
                <a:ea typeface="华文中宋" panose="02010600040101010101" pitchFamily="2" charset="-122"/>
              </a:rPr>
              <a:t>1MHz</a:t>
            </a:r>
            <a:r>
              <a:rPr lang="zh-CN" altLang="en-US" sz="2400">
                <a:solidFill>
                  <a:srgbClr val="000000"/>
                </a:solidFill>
                <a:latin typeface="华文中宋" panose="02010600040101010101" pitchFamily="2" charset="-122"/>
                <a:ea typeface="华文中宋" panose="02010600040101010101" pitchFamily="2" charset="-122"/>
              </a:rPr>
              <a:t>，带宽为</a:t>
            </a:r>
            <a:r>
              <a:rPr lang="en-US" altLang="zh-CN" sz="2400">
                <a:solidFill>
                  <a:srgbClr val="000000"/>
                </a:solidFill>
                <a:latin typeface="华文中宋" panose="02010600040101010101" pitchFamily="2" charset="-122"/>
                <a:ea typeface="华文中宋" panose="02010600040101010101" pitchFamily="2" charset="-122"/>
              </a:rPr>
              <a:t>2500Hz</a:t>
            </a:r>
            <a:r>
              <a:rPr lang="zh-CN" altLang="en-US" sz="2400">
                <a:solidFill>
                  <a:srgbClr val="000000"/>
                </a:solidFill>
                <a:latin typeface="华文中宋" panose="02010600040101010101" pitchFamily="2" charset="-122"/>
                <a:ea typeface="华文中宋" panose="02010600040101010101" pitchFamily="2" charset="-122"/>
              </a:rPr>
              <a:t>，求输出电压</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25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(t)</a:t>
            </a:r>
            <a:endParaRPr lang="en-US" altLang="zh-CN" sz="2400">
              <a:latin typeface="华文中宋" panose="02010600040101010101" pitchFamily="2" charset="-122"/>
              <a:ea typeface="华文中宋" panose="02010600040101010101" pitchFamily="2" charset="-122"/>
            </a:endParaRPr>
          </a:p>
        </p:txBody>
      </p:sp>
      <p:pic>
        <p:nvPicPr>
          <p:cNvPr id="61444" name="Picture 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10846" t="24318" r="45749" b="49333"/>
          <a:stretch>
            <a:fillRect/>
          </a:stretch>
        </p:blipFill>
        <p:spPr bwMode="auto">
          <a:xfrm>
            <a:off x="1692275" y="2349500"/>
            <a:ext cx="547211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5"/>
          <p:cNvSpPr>
            <a:spLocks noChangeArrowheads="1"/>
          </p:cNvSpPr>
          <p:nvPr/>
        </p:nvSpPr>
        <p:spPr bwMode="auto">
          <a:xfrm>
            <a:off x="4067175" y="5516563"/>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-15</a:t>
            </a:r>
          </a:p>
        </p:txBody>
      </p:sp>
    </p:spTree>
  </p:cSld>
  <p:clrMapOvr>
    <a:masterClrMapping/>
  </p:clrMapOvr>
  <p:transition spd="slow">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4E3C087-DF8F-4F94-9A8E-5E04B75767A8}" type="slidenum">
              <a:rPr lang="en-US" altLang="zh-CN"/>
              <a:pPr/>
              <a:t>58</a:t>
            </a:fld>
            <a:endParaRPr lang="en-US" altLang="zh-CN"/>
          </a:p>
        </p:txBody>
      </p:sp>
      <p:graphicFrame>
        <p:nvGraphicFramePr>
          <p:cNvPr id="62468" name="Object 4"/>
          <p:cNvGraphicFramePr>
            <a:graphicFrameLocks noChangeAspect="1"/>
          </p:cNvGraphicFramePr>
          <p:nvPr/>
        </p:nvGraphicFramePr>
        <p:xfrm>
          <a:off x="323850" y="850900"/>
          <a:ext cx="8532813" cy="5000625"/>
        </p:xfrm>
        <a:graphic>
          <a:graphicData uri="http://schemas.openxmlformats.org/presentationml/2006/ole">
            <mc:AlternateContent xmlns:mc="http://schemas.openxmlformats.org/markup-compatibility/2006">
              <mc:Choice xmlns:v="urn:schemas-microsoft-com:vml" Requires="v">
                <p:oleObj spid="_x0000_s62476" name="Equation" r:id="rId3" imgW="2946240" imgH="1726920" progId="Equation.DSMT4">
                  <p:embed/>
                </p:oleObj>
              </mc:Choice>
              <mc:Fallback>
                <p:oleObj name="Equation" r:id="rId3" imgW="2946240" imgH="1726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850900"/>
                        <a:ext cx="8532813" cy="500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2469"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A0F7647-848C-43F4-A16F-E9D1DD22329D}" type="slidenum">
              <a:rPr lang="en-US" altLang="zh-CN"/>
              <a:pPr/>
              <a:t>59</a:t>
            </a:fld>
            <a:endParaRPr lang="en-US" altLang="zh-CN"/>
          </a:p>
        </p:txBody>
      </p:sp>
      <p:sp>
        <p:nvSpPr>
          <p:cNvPr id="64514" name="Rectangle 2"/>
          <p:cNvSpPr>
            <a:spLocks noGrp="1" noChangeArrowheads="1"/>
          </p:cNvSpPr>
          <p:nvPr>
            <p:ph type="title"/>
          </p:nvPr>
        </p:nvSpPr>
        <p:spPr>
          <a:xfrm>
            <a:off x="0" y="476250"/>
            <a:ext cx="9144000" cy="2195513"/>
          </a:xfrm>
          <a:noFill/>
        </p:spPr>
        <p:txBody>
          <a:bodyPr>
            <a:spAutoFit/>
          </a:bodyPr>
          <a:lstStyle/>
          <a:p>
            <a:pPr marL="536575" indent="-536575" algn="l">
              <a:lnSpc>
                <a:spcPct val="115000"/>
              </a:lnSpc>
            </a:pP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24</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、在图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-16</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电路中，</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=0.1cosω</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t  V, u</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=2cosω</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t V,R</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=500</a:t>
            </a:r>
            <a:r>
              <a:rPr lang="el-GR" altLang="zh-CN" sz="2400">
                <a:solidFill>
                  <a:srgbClr val="000000"/>
                </a:solidFill>
                <a:ea typeface="华文中宋" panose="02010600040101010101" pitchFamily="2" charset="-122"/>
                <a:cs typeface="Times New Roman" panose="02020603050405020304" pitchFamily="18" charset="0"/>
              </a:rPr>
              <a:t>Ω</a:t>
            </a:r>
            <a:r>
              <a:rPr lang="en-US" altLang="zh-CN" sz="2400">
                <a:solidFill>
                  <a:srgbClr val="000000"/>
                </a:solidFill>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 R</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=2k</a:t>
            </a:r>
            <a:r>
              <a:rPr lang="el-GR" altLang="zh-CN" sz="2400">
                <a:solidFill>
                  <a:srgbClr val="000000"/>
                </a:solidFill>
                <a:ea typeface="华文中宋" panose="02010600040101010101" pitchFamily="2" charset="-122"/>
                <a:cs typeface="Times New Roman" panose="02020603050405020304" pitchFamily="18" charset="0"/>
              </a:rPr>
              <a:t>Ω</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，各二极管的特性一致，均为自原点出发、斜率为</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g</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的直线，状态。若设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&gt;&gt;r</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d</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=1/g</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，试写出</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o</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的表示式</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并说明电路分别做为</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调幅器、</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调幅器和混频器时</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应为什么信号。</a:t>
            </a:r>
            <a:endParaRPr lang="zh-CN" altLang="en-US" sz="2400">
              <a:latin typeface="华文中宋" panose="02010600040101010101" pitchFamily="2" charset="-122"/>
              <a:ea typeface="华文中宋" panose="02010600040101010101" pitchFamily="2" charset="-122"/>
            </a:endParaRPr>
          </a:p>
        </p:txBody>
      </p:sp>
      <p:pic>
        <p:nvPicPr>
          <p:cNvPr id="645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2997200"/>
            <a:ext cx="3168650"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5"/>
          <p:cNvSpPr>
            <a:spLocks noChangeArrowheads="1"/>
          </p:cNvSpPr>
          <p:nvPr/>
        </p:nvSpPr>
        <p:spPr bwMode="auto">
          <a:xfrm>
            <a:off x="3708400" y="6092825"/>
            <a:ext cx="120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在图</a:t>
            </a:r>
            <a:r>
              <a:rPr lang="en-US" altLang="zh-CN">
                <a:solidFill>
                  <a:srgbClr val="000000"/>
                </a:solidFill>
              </a:rPr>
              <a:t>-16</a:t>
            </a:r>
          </a:p>
        </p:txBody>
      </p:sp>
    </p:spTree>
  </p:cSld>
  <p:clrMapOvr>
    <a:masterClrMapping/>
  </p:clrMapOvr>
  <p:transition spd="slow">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D336424-B78B-489D-9536-2AA45B56FFC7}" type="slidenum">
              <a:rPr lang="en-US" altLang="zh-CN"/>
              <a:pPr/>
              <a:t>6</a:t>
            </a:fld>
            <a:endParaRPr lang="en-US" altLang="zh-CN"/>
          </a:p>
        </p:txBody>
      </p:sp>
      <p:sp>
        <p:nvSpPr>
          <p:cNvPr id="10243" name="Rectangle 3"/>
          <p:cNvSpPr>
            <a:spLocks noGrp="1" noChangeArrowheads="1"/>
          </p:cNvSpPr>
          <p:nvPr>
            <p:ph type="body" idx="1"/>
          </p:nvPr>
        </p:nvSpPr>
        <p:spPr>
          <a:xfrm>
            <a:off x="179388" y="549275"/>
            <a:ext cx="8713787" cy="5699125"/>
          </a:xfrm>
        </p:spPr>
        <p:txBody>
          <a:bodyPr/>
          <a:lstStyle/>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33.</a:t>
            </a:r>
            <a:r>
              <a:rPr lang="zh-CN" altLang="en-US" sz="2400">
                <a:solidFill>
                  <a:srgbClr val="000000"/>
                </a:solidFill>
                <a:latin typeface="华文中宋" panose="02010600040101010101" pitchFamily="2" charset="-122"/>
                <a:ea typeface="华文中宋" panose="02010600040101010101" pitchFamily="2" charset="-122"/>
              </a:rPr>
              <a:t>什么是传输变压器？如何利用它构成平衡</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不平衡转换器、</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4</a:t>
            </a:r>
            <a:r>
              <a:rPr lang="zh-CN" altLang="en-US" sz="2400">
                <a:solidFill>
                  <a:srgbClr val="000000"/>
                </a:solidFill>
                <a:latin typeface="华文中宋" panose="02010600040101010101" pitchFamily="2" charset="-122"/>
                <a:ea typeface="华文中宋" panose="02010600040101010101" pitchFamily="2" charset="-122"/>
              </a:rPr>
              <a:t>变换器和功率合成与分配网路？在合成与分配电路中各端的阻抗应如何选择？</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34.</a:t>
            </a:r>
            <a:r>
              <a:rPr lang="zh-CN" altLang="en-US" sz="2400">
                <a:solidFill>
                  <a:srgbClr val="000000"/>
                </a:solidFill>
                <a:latin typeface="华文中宋" panose="02010600040101010101" pitchFamily="2" charset="-122"/>
                <a:ea typeface="华文中宋" panose="02010600040101010101" pitchFamily="2" charset="-122"/>
              </a:rPr>
              <a:t>反馈振荡器的平衡、起振和稳定条件是什么？</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35.</a:t>
            </a:r>
            <a:r>
              <a:rPr lang="zh-CN" altLang="en-US" sz="2400">
                <a:solidFill>
                  <a:srgbClr val="000000"/>
                </a:solidFill>
                <a:latin typeface="华文中宋" panose="02010600040101010101" pitchFamily="2" charset="-122"/>
                <a:ea typeface="华文中宋" panose="02010600040101010101" pitchFamily="2" charset="-122"/>
              </a:rPr>
              <a:t>晶体管三点式振荡器的基本组成原则是什么？如何计算振荡器的环路增益和振荡频率？</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36.</a:t>
            </a:r>
            <a:r>
              <a:rPr lang="zh-CN" altLang="en-US" sz="2400">
                <a:solidFill>
                  <a:srgbClr val="000000"/>
                </a:solidFill>
                <a:latin typeface="华文中宋" panose="02010600040101010101" pitchFamily="2" charset="-122"/>
                <a:ea typeface="华文中宋" panose="02010600040101010101" pitchFamily="2" charset="-122"/>
              </a:rPr>
              <a:t>如何提高振荡器的频率稳定性？</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37.</a:t>
            </a:r>
            <a:r>
              <a:rPr lang="zh-CN" altLang="en-US" sz="2400">
                <a:solidFill>
                  <a:srgbClr val="000000"/>
                </a:solidFill>
                <a:latin typeface="华文中宋" panose="02010600040101010101" pitchFamily="2" charset="-122"/>
                <a:ea typeface="华文中宋" panose="02010600040101010101" pitchFamily="2" charset="-122"/>
              </a:rPr>
              <a:t>克拉波、米勒、西勒、皮尔斯振荡器的特点是什么？</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38.</a:t>
            </a:r>
            <a:r>
              <a:rPr lang="zh-CN" altLang="en-US" sz="2400">
                <a:solidFill>
                  <a:srgbClr val="000000"/>
                </a:solidFill>
                <a:latin typeface="华文中宋" panose="02010600040101010101" pitchFamily="2" charset="-122"/>
                <a:ea typeface="华文中宋" panose="02010600040101010101" pitchFamily="2" charset="-122"/>
              </a:rPr>
              <a:t>石英晶体的等效电路？如何利用它构成高稳定性的振荡器？</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39.</a:t>
            </a:r>
            <a:r>
              <a:rPr lang="zh-CN" altLang="en-US" sz="2400">
                <a:solidFill>
                  <a:srgbClr val="000000"/>
                </a:solidFill>
                <a:latin typeface="华文中宋" panose="02010600040101010101" pitchFamily="2" charset="-122"/>
                <a:ea typeface="华文中宋" panose="02010600040101010101" pitchFamily="2" charset="-122"/>
              </a:rPr>
              <a:t>一般如何分析非线性电路？什么是线性时变电路？</a:t>
            </a:r>
          </a:p>
          <a:p>
            <a:pPr marL="725488" lvl="1" indent="-4572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40.</a:t>
            </a:r>
            <a:r>
              <a:rPr lang="zh-CN" altLang="en-US" sz="2400">
                <a:solidFill>
                  <a:srgbClr val="000000"/>
                </a:solidFill>
                <a:latin typeface="华文中宋" panose="02010600040101010101" pitchFamily="2" charset="-122"/>
                <a:ea typeface="华文中宋" panose="02010600040101010101" pitchFamily="2" charset="-122"/>
              </a:rPr>
              <a:t>何谓频谱的线性搬移？</a:t>
            </a:r>
          </a:p>
        </p:txBody>
      </p:sp>
    </p:spTree>
  </p:cSld>
  <p:clrMapOvr>
    <a:masterClrMapping/>
  </p:clrMapOvr>
  <p:transition spd="slow">
    <p:blinds/>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2EF9B8B-66C0-484C-A7BB-C0254795D860}" type="slidenum">
              <a:rPr lang="en-US" altLang="zh-CN"/>
              <a:pPr/>
              <a:t>60</a:t>
            </a:fld>
            <a:endParaRPr lang="en-US" altLang="zh-CN"/>
          </a:p>
        </p:txBody>
      </p:sp>
      <p:graphicFrame>
        <p:nvGraphicFramePr>
          <p:cNvPr id="65540" name="Object 4"/>
          <p:cNvGraphicFramePr>
            <a:graphicFrameLocks noChangeAspect="1"/>
          </p:cNvGraphicFramePr>
          <p:nvPr/>
        </p:nvGraphicFramePr>
        <p:xfrm>
          <a:off x="971550" y="2133600"/>
          <a:ext cx="6264275" cy="2511425"/>
        </p:xfrm>
        <a:graphic>
          <a:graphicData uri="http://schemas.openxmlformats.org/presentationml/2006/ole">
            <mc:AlternateContent xmlns:mc="http://schemas.openxmlformats.org/markup-compatibility/2006">
              <mc:Choice xmlns:v="urn:schemas-microsoft-com:vml" Requires="v">
                <p:oleObj spid="_x0000_s65551" name="Equation" r:id="rId3" imgW="2260440" imgH="914400" progId="Equation.DSMT4">
                  <p:embed/>
                </p:oleObj>
              </mc:Choice>
              <mc:Fallback>
                <p:oleObj name="Equation" r:id="rId3" imgW="2260440" imgH="914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133600"/>
                        <a:ext cx="62642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Text Box 5"/>
          <p:cNvSpPr txBox="1">
            <a:spLocks noChangeArrowheads="1"/>
          </p:cNvSpPr>
          <p:nvPr/>
        </p:nvSpPr>
        <p:spPr bwMode="auto">
          <a:xfrm>
            <a:off x="395288" y="476250"/>
            <a:ext cx="80645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zh-CN" altLang="en-US">
                <a:latin typeface="华文中宋" panose="02010600040101010101" pitchFamily="2" charset="-122"/>
                <a:ea typeface="华文中宋" panose="02010600040101010101" pitchFamily="2" charset="-122"/>
              </a:rPr>
              <a:t>解：</a:t>
            </a:r>
          </a:p>
          <a:p>
            <a:pPr>
              <a:spcBef>
                <a:spcPct val="10000"/>
              </a:spcBef>
            </a:pPr>
            <a:r>
              <a:rPr lang="en-US" altLang="zh-CN">
                <a:latin typeface="华文中宋" panose="02010600040101010101" pitchFamily="2" charset="-122"/>
                <a:ea typeface="华文中宋" panose="02010600040101010101" pitchFamily="2" charset="-122"/>
              </a:rPr>
              <a:t>u</a:t>
            </a:r>
            <a:r>
              <a:rPr lang="en-US" altLang="zh-CN" baseline="-25000">
                <a:latin typeface="华文中宋" panose="02010600040101010101" pitchFamily="2" charset="-122"/>
                <a:ea typeface="华文中宋" panose="02010600040101010101" pitchFamily="2" charset="-122"/>
              </a:rPr>
              <a:t>2</a:t>
            </a:r>
            <a:r>
              <a:rPr lang="en-US" altLang="zh-CN">
                <a:latin typeface="华文中宋" panose="02010600040101010101" pitchFamily="2" charset="-122"/>
                <a:ea typeface="华文中宋" panose="02010600040101010101" pitchFamily="2" charset="-122"/>
              </a:rPr>
              <a:t>&gt;0</a:t>
            </a:r>
            <a:r>
              <a:rPr lang="zh-CN" altLang="en-US">
                <a:latin typeface="华文中宋" panose="02010600040101010101" pitchFamily="2" charset="-122"/>
                <a:ea typeface="华文中宋" panose="02010600040101010101" pitchFamily="2" charset="-122"/>
              </a:rPr>
              <a:t>时，所有二极管导通，电桥平衡，输出为</a:t>
            </a:r>
            <a:r>
              <a:rPr lang="en-US" altLang="zh-CN">
                <a:latin typeface="华文中宋" panose="02010600040101010101" pitchFamily="2" charset="-122"/>
                <a:ea typeface="华文中宋" panose="02010600040101010101" pitchFamily="2" charset="-122"/>
              </a:rPr>
              <a:t>0</a:t>
            </a:r>
          </a:p>
          <a:p>
            <a:pPr>
              <a:spcBef>
                <a:spcPct val="10000"/>
              </a:spcBef>
            </a:pPr>
            <a:r>
              <a:rPr lang="en-US" altLang="zh-CN">
                <a:latin typeface="华文中宋" panose="02010600040101010101" pitchFamily="2" charset="-122"/>
                <a:ea typeface="华文中宋" panose="02010600040101010101" pitchFamily="2" charset="-122"/>
              </a:rPr>
              <a:t>u</a:t>
            </a:r>
            <a:r>
              <a:rPr lang="en-US" altLang="zh-CN" baseline="-25000">
                <a:latin typeface="华文中宋" panose="02010600040101010101" pitchFamily="2" charset="-122"/>
                <a:ea typeface="华文中宋" panose="02010600040101010101" pitchFamily="2" charset="-122"/>
              </a:rPr>
              <a:t>2</a:t>
            </a:r>
            <a:r>
              <a:rPr lang="en-US" altLang="zh-CN">
                <a:latin typeface="华文中宋" panose="02010600040101010101" pitchFamily="2" charset="-122"/>
                <a:ea typeface="华文中宋" panose="02010600040101010101" pitchFamily="2" charset="-122"/>
              </a:rPr>
              <a:t>&lt;0</a:t>
            </a:r>
            <a:r>
              <a:rPr lang="zh-CN" altLang="en-US">
                <a:latin typeface="华文中宋" panose="02010600040101010101" pitchFamily="2" charset="-122"/>
                <a:ea typeface="华文中宋" panose="02010600040101010101" pitchFamily="2" charset="-122"/>
              </a:rPr>
              <a:t>时，所有二极管截止，输出为两个电阻的分压。</a:t>
            </a:r>
          </a:p>
          <a:p>
            <a:pPr>
              <a:spcBef>
                <a:spcPct val="10000"/>
              </a:spcBef>
            </a:pPr>
            <a:r>
              <a:rPr lang="zh-CN" altLang="en-US">
                <a:latin typeface="华文中宋" panose="02010600040101010101" pitchFamily="2" charset="-122"/>
                <a:ea typeface="华文中宋" panose="02010600040101010101" pitchFamily="2" charset="-122"/>
              </a:rPr>
              <a:t>因此：</a:t>
            </a:r>
          </a:p>
        </p:txBody>
      </p:sp>
      <p:sp>
        <p:nvSpPr>
          <p:cNvPr id="65543" name="Rectangle 7"/>
          <p:cNvSpPr>
            <a:spLocks noChangeArrowheads="1"/>
          </p:cNvSpPr>
          <p:nvPr/>
        </p:nvSpPr>
        <p:spPr bwMode="auto">
          <a:xfrm>
            <a:off x="395288" y="4757738"/>
            <a:ext cx="8280400"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当做</a:t>
            </a:r>
            <a:r>
              <a:rPr lang="en-US" altLang="zh-CN">
                <a:latin typeface="华文中宋" panose="02010600040101010101" pitchFamily="2" charset="-122"/>
                <a:ea typeface="华文中宋" panose="02010600040101010101" pitchFamily="2" charset="-122"/>
                <a:cs typeface="宋体" panose="02010600030101010101" pitchFamily="2" charset="-122"/>
              </a:rPr>
              <a:t>AM</a:t>
            </a:r>
            <a:r>
              <a:rPr lang="zh-CN" altLang="en-US">
                <a:latin typeface="华文中宋" panose="02010600040101010101" pitchFamily="2" charset="-122"/>
                <a:ea typeface="华文中宋" panose="02010600040101010101" pitchFamily="2" charset="-122"/>
                <a:cs typeface="宋体" panose="02010600030101010101" pitchFamily="2" charset="-122"/>
              </a:rPr>
              <a:t>调制时，</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应为载波信号，</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应为调制信号</a:t>
            </a:r>
            <a:r>
              <a:rPr lang="en-US" altLang="zh-CN">
                <a:latin typeface="华文中宋" panose="02010600040101010101" pitchFamily="2" charset="-122"/>
                <a:ea typeface="华文中宋" panose="02010600040101010101" pitchFamily="2" charset="-122"/>
                <a:cs typeface="宋体" panose="02010600030101010101" pitchFamily="2" charset="-122"/>
              </a:rPr>
              <a:t>.</a:t>
            </a:r>
          </a:p>
          <a:p>
            <a:pPr eaLnBrk="0" hangingPunct="0">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当做</a:t>
            </a:r>
            <a:r>
              <a:rPr lang="en-US" altLang="zh-CN">
                <a:latin typeface="华文中宋" panose="02010600040101010101" pitchFamily="2" charset="-122"/>
                <a:ea typeface="华文中宋" panose="02010600040101010101" pitchFamily="2" charset="-122"/>
                <a:cs typeface="宋体" panose="02010600030101010101" pitchFamily="2" charset="-122"/>
              </a:rPr>
              <a:t>DSB</a:t>
            </a:r>
            <a:r>
              <a:rPr lang="zh-CN" altLang="en-US">
                <a:latin typeface="华文中宋" panose="02010600040101010101" pitchFamily="2" charset="-122"/>
                <a:ea typeface="华文中宋" panose="02010600040101010101" pitchFamily="2" charset="-122"/>
                <a:cs typeface="宋体" panose="02010600030101010101" pitchFamily="2" charset="-122"/>
              </a:rPr>
              <a:t>调制时，</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应为调制信号，</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应为载波信号</a:t>
            </a:r>
            <a:r>
              <a:rPr lang="en-US" altLang="zh-CN">
                <a:latin typeface="华文中宋" panose="02010600040101010101" pitchFamily="2" charset="-122"/>
                <a:ea typeface="华文中宋" panose="02010600040101010101" pitchFamily="2" charset="-122"/>
                <a:cs typeface="宋体" panose="02010600030101010101" pitchFamily="2" charset="-122"/>
              </a:rPr>
              <a:t>.</a:t>
            </a:r>
          </a:p>
          <a:p>
            <a:pPr eaLnBrk="0" hangingPunct="0">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当做混频器时，</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应为输入信号，</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应为本振信号，或</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为本振信号，</a:t>
            </a:r>
            <a:r>
              <a:rPr lang="en-US" altLang="zh-CN">
                <a:latin typeface="华文中宋" panose="02010600040101010101" pitchFamily="2" charset="-122"/>
                <a:ea typeface="华文中宋" panose="02010600040101010101" pitchFamily="2" charset="-122"/>
                <a:cs typeface="宋体" panose="02010600030101010101" pitchFamily="2" charset="-122"/>
              </a:rPr>
              <a:t>u</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为输入信号 </a:t>
            </a:r>
          </a:p>
        </p:txBody>
      </p:sp>
      <p:pic>
        <p:nvPicPr>
          <p:cNvPr id="65544" name="Picture 8"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FFF8820A-0704-44E5-81CB-9B6AA8D30945}" type="slidenum">
              <a:rPr lang="en-US" altLang="zh-CN"/>
              <a:pPr/>
              <a:t>61</a:t>
            </a:fld>
            <a:endParaRPr lang="en-US" altLang="zh-CN"/>
          </a:p>
        </p:txBody>
      </p:sp>
      <p:sp>
        <p:nvSpPr>
          <p:cNvPr id="66562" name="Rectangle 2"/>
          <p:cNvSpPr>
            <a:spLocks noGrp="1" noChangeArrowheads="1"/>
          </p:cNvSpPr>
          <p:nvPr>
            <p:ph type="title"/>
          </p:nvPr>
        </p:nvSpPr>
        <p:spPr>
          <a:xfrm>
            <a:off x="468313" y="403225"/>
            <a:ext cx="8305800" cy="1844675"/>
          </a:xfrm>
          <a:noFill/>
        </p:spPr>
        <p:txBody>
          <a:bodyPr>
            <a:spAutoFit/>
          </a:bodyPr>
          <a:lstStyle/>
          <a:p>
            <a:pPr marL="838200" indent="-838200" algn="l">
              <a:lnSpc>
                <a:spcPct val="120000"/>
              </a:lnSpc>
            </a:pPr>
            <a:r>
              <a:rPr lang="en-US" altLang="zh-CN" sz="2400">
                <a:solidFill>
                  <a:srgbClr val="000000"/>
                </a:solidFill>
                <a:ea typeface="华文中宋" panose="02010600040101010101" pitchFamily="2" charset="-122"/>
              </a:rPr>
              <a:t>25</a:t>
            </a:r>
            <a:r>
              <a:rPr lang="zh-CN" altLang="en-US" sz="2400">
                <a:solidFill>
                  <a:srgbClr val="000000"/>
                </a:solidFill>
                <a:ea typeface="华文中宋" panose="02010600040101010101" pitchFamily="2" charset="-122"/>
              </a:rPr>
              <a:t>、一个鉴频器的鉴频特性如图</a:t>
            </a:r>
            <a:r>
              <a:rPr lang="en-US" altLang="zh-CN" sz="2400">
                <a:solidFill>
                  <a:srgbClr val="000000"/>
                </a:solidFill>
                <a:ea typeface="华文中宋" panose="02010600040101010101" pitchFamily="2" charset="-122"/>
              </a:rPr>
              <a:t>-17</a:t>
            </a:r>
            <a:r>
              <a:rPr lang="zh-CN" altLang="en-US" sz="2400">
                <a:solidFill>
                  <a:srgbClr val="000000"/>
                </a:solidFill>
                <a:ea typeface="华文中宋" panose="02010600040101010101" pitchFamily="2" charset="-122"/>
              </a:rPr>
              <a:t>所示，鉴频器的输出电压为</a:t>
            </a:r>
            <a:r>
              <a:rPr lang="en-US" altLang="zh-CN" sz="2400">
                <a:solidFill>
                  <a:srgbClr val="000000"/>
                </a:solidFill>
                <a:ea typeface="华文中宋" panose="02010600040101010101" pitchFamily="2" charset="-122"/>
              </a:rPr>
              <a:t>Uo(t)=cos 4πX10</a:t>
            </a:r>
            <a:r>
              <a:rPr lang="en-US" altLang="zh-CN" sz="2400" baseline="30000">
                <a:solidFill>
                  <a:srgbClr val="000000"/>
                </a:solidFill>
                <a:ea typeface="华文中宋" panose="02010600040101010101" pitchFamily="2" charset="-122"/>
              </a:rPr>
              <a:t>3</a:t>
            </a:r>
            <a:r>
              <a:rPr lang="en-US" altLang="zh-CN" sz="2400">
                <a:solidFill>
                  <a:srgbClr val="000000"/>
                </a:solidFill>
                <a:ea typeface="华文中宋" panose="02010600040101010101" pitchFamily="2" charset="-122"/>
              </a:rPr>
              <a:t>t (V),</a:t>
            </a:r>
            <a:r>
              <a:rPr lang="zh-CN" altLang="en-US" sz="2400">
                <a:solidFill>
                  <a:srgbClr val="000000"/>
                </a:solidFill>
                <a:ea typeface="华文中宋" panose="02010600040101010101" pitchFamily="2" charset="-122"/>
              </a:rPr>
              <a:t>试问：（</a:t>
            </a:r>
            <a:r>
              <a:rPr lang="en-US" altLang="zh-CN" sz="2400">
                <a:solidFill>
                  <a:srgbClr val="000000"/>
                </a:solidFill>
                <a:ea typeface="华文中宋" panose="02010600040101010101" pitchFamily="2" charset="-122"/>
              </a:rPr>
              <a:t>1</a:t>
            </a:r>
            <a:r>
              <a:rPr lang="zh-CN" altLang="en-US" sz="2400">
                <a:solidFill>
                  <a:srgbClr val="000000"/>
                </a:solidFill>
                <a:ea typeface="华文中宋" panose="02010600040101010101" pitchFamily="2" charset="-122"/>
              </a:rPr>
              <a:t>）鉴频跨导</a:t>
            </a:r>
            <a:r>
              <a:rPr lang="en-US" altLang="zh-CN" sz="2400">
                <a:solidFill>
                  <a:srgbClr val="000000"/>
                </a:solidFill>
                <a:ea typeface="华文中宋" panose="02010600040101010101" pitchFamily="2" charset="-122"/>
              </a:rPr>
              <a:t>Sd=</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2</a:t>
            </a:r>
            <a:r>
              <a:rPr lang="zh-CN" altLang="en-US" sz="2400">
                <a:solidFill>
                  <a:srgbClr val="000000"/>
                </a:solidFill>
                <a:ea typeface="华文中宋" panose="02010600040101010101" pitchFamily="2" charset="-122"/>
              </a:rPr>
              <a:t>）最大频偏</a:t>
            </a:r>
            <a:r>
              <a:rPr lang="en-US" altLang="zh-CN" sz="2400">
                <a:solidFill>
                  <a:srgbClr val="000000"/>
                </a:solidFill>
                <a:ea typeface="华文中宋" panose="02010600040101010101" pitchFamily="2" charset="-122"/>
              </a:rPr>
              <a:t>Δ</a:t>
            </a:r>
            <a:r>
              <a:rPr lang="en-US" altLang="zh-CN" sz="2400" i="1">
                <a:solidFill>
                  <a:srgbClr val="000000"/>
                </a:solidFill>
                <a:ea typeface="华文中宋" panose="02010600040101010101" pitchFamily="2" charset="-122"/>
              </a:rPr>
              <a:t>f</a:t>
            </a:r>
            <a:r>
              <a:rPr lang="en-US" altLang="zh-CN" sz="2400" baseline="-25000">
                <a:solidFill>
                  <a:srgbClr val="000000"/>
                </a:solidFill>
                <a:ea typeface="华文中宋" panose="02010600040101010101" pitchFamily="2" charset="-122"/>
              </a:rPr>
              <a:t>m</a:t>
            </a:r>
            <a:r>
              <a:rPr lang="zh-CN" altLang="en-US" sz="2400">
                <a:solidFill>
                  <a:srgbClr val="000000"/>
                </a:solidFill>
                <a:ea typeface="华文中宋" panose="02010600040101010101" pitchFamily="2" charset="-122"/>
              </a:rPr>
              <a:t>，（</a:t>
            </a:r>
            <a:r>
              <a:rPr lang="en-US" altLang="zh-CN" sz="2400">
                <a:solidFill>
                  <a:srgbClr val="000000"/>
                </a:solidFill>
                <a:ea typeface="华文中宋" panose="02010600040101010101" pitchFamily="2" charset="-122"/>
              </a:rPr>
              <a:t>3</a:t>
            </a:r>
            <a:r>
              <a:rPr lang="zh-CN" altLang="en-US" sz="2400">
                <a:solidFill>
                  <a:srgbClr val="000000"/>
                </a:solidFill>
                <a:ea typeface="华文中宋" panose="02010600040101010101" pitchFamily="2" charset="-122"/>
              </a:rPr>
              <a:t>）输入信号</a:t>
            </a:r>
            <a:r>
              <a:rPr lang="en-US" altLang="zh-CN" sz="2400">
                <a:solidFill>
                  <a:srgbClr val="000000"/>
                </a:solidFill>
                <a:ea typeface="华文中宋" panose="02010600040101010101" pitchFamily="2" charset="-122"/>
              </a:rPr>
              <a:t>U</a:t>
            </a:r>
            <a:r>
              <a:rPr lang="en-US" altLang="zh-CN" sz="2400" baseline="-30000">
                <a:solidFill>
                  <a:srgbClr val="000000"/>
                </a:solidFill>
                <a:ea typeface="华文中宋" panose="02010600040101010101" pitchFamily="2" charset="-122"/>
              </a:rPr>
              <a:t>FM</a:t>
            </a:r>
            <a:r>
              <a:rPr lang="en-US" altLang="zh-CN" sz="2400">
                <a:solidFill>
                  <a:srgbClr val="000000"/>
                </a:solidFill>
                <a:ea typeface="华文中宋" panose="02010600040101010101" pitchFamily="2" charset="-122"/>
              </a:rPr>
              <a:t>(t),(4)</a:t>
            </a:r>
            <a:r>
              <a:rPr lang="zh-CN" altLang="en-US" sz="2400">
                <a:solidFill>
                  <a:srgbClr val="000000"/>
                </a:solidFill>
                <a:ea typeface="华文中宋" panose="02010600040101010101" pitchFamily="2" charset="-122"/>
              </a:rPr>
              <a:t>原调制信号</a:t>
            </a:r>
            <a:r>
              <a:rPr lang="en-US" altLang="zh-CN" sz="2400">
                <a:solidFill>
                  <a:srgbClr val="000000"/>
                </a:solidFill>
                <a:ea typeface="华文中宋" panose="02010600040101010101" pitchFamily="2" charset="-122"/>
              </a:rPr>
              <a:t>U</a:t>
            </a:r>
            <a:r>
              <a:rPr lang="en-US" altLang="zh-CN" sz="2400" baseline="-30000">
                <a:solidFill>
                  <a:srgbClr val="000000"/>
                </a:solidFill>
                <a:ea typeface="华文中宋" panose="02010600040101010101" pitchFamily="2" charset="-122"/>
              </a:rPr>
              <a:t>Ω</a:t>
            </a:r>
            <a:r>
              <a:rPr lang="en-US" altLang="zh-CN" sz="2400">
                <a:solidFill>
                  <a:srgbClr val="000000"/>
                </a:solidFill>
                <a:ea typeface="华文中宋" panose="02010600040101010101" pitchFamily="2" charset="-122"/>
              </a:rPr>
              <a:t>(t)</a:t>
            </a:r>
            <a:r>
              <a:rPr lang="zh-CN" altLang="en-US" sz="2400">
                <a:solidFill>
                  <a:srgbClr val="000000"/>
                </a:solidFill>
                <a:ea typeface="华文中宋" panose="02010600040101010101" pitchFamily="2" charset="-122"/>
              </a:rPr>
              <a:t>，（设载波频率为</a:t>
            </a:r>
            <a:r>
              <a:rPr lang="en-US" altLang="zh-CN" sz="2400">
                <a:solidFill>
                  <a:srgbClr val="000000"/>
                </a:solidFill>
                <a:ea typeface="华文中宋" panose="02010600040101010101" pitchFamily="2" charset="-122"/>
              </a:rPr>
              <a:t>fc</a:t>
            </a:r>
            <a:r>
              <a:rPr lang="zh-CN" altLang="en-US" sz="2400">
                <a:solidFill>
                  <a:srgbClr val="000000"/>
                </a:solidFill>
                <a:ea typeface="华文中宋" panose="02010600040101010101" pitchFamily="2" charset="-122"/>
              </a:rPr>
              <a:t>）</a:t>
            </a:r>
          </a:p>
        </p:txBody>
      </p:sp>
      <p:grpSp>
        <p:nvGrpSpPr>
          <p:cNvPr id="66587" name="Group 27"/>
          <p:cNvGrpSpPr>
            <a:grpSpLocks/>
          </p:cNvGrpSpPr>
          <p:nvPr/>
        </p:nvGrpSpPr>
        <p:grpSpPr bwMode="auto">
          <a:xfrm>
            <a:off x="2195513" y="2636838"/>
            <a:ext cx="4022725" cy="2305050"/>
            <a:chOff x="1383" y="1661"/>
            <a:chExt cx="2534" cy="1452"/>
          </a:xfrm>
        </p:grpSpPr>
        <p:sp>
          <p:nvSpPr>
            <p:cNvPr id="66564" name="Line 4"/>
            <p:cNvSpPr>
              <a:spLocks noChangeShapeType="1"/>
            </p:cNvSpPr>
            <p:nvPr/>
          </p:nvSpPr>
          <p:spPr bwMode="auto">
            <a:xfrm flipV="1">
              <a:off x="2426" y="1661"/>
              <a:ext cx="0" cy="145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5" name="Line 5"/>
            <p:cNvSpPr>
              <a:spLocks noChangeShapeType="1"/>
            </p:cNvSpPr>
            <p:nvPr/>
          </p:nvSpPr>
          <p:spPr bwMode="auto">
            <a:xfrm>
              <a:off x="1383" y="2478"/>
              <a:ext cx="208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6" name="Line 6"/>
            <p:cNvSpPr>
              <a:spLocks noChangeShapeType="1"/>
            </p:cNvSpPr>
            <p:nvPr/>
          </p:nvSpPr>
          <p:spPr bwMode="auto">
            <a:xfrm>
              <a:off x="2971" y="2432"/>
              <a:ext cx="0" cy="9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7" name="Line 7"/>
            <p:cNvSpPr>
              <a:spLocks noChangeShapeType="1"/>
            </p:cNvSpPr>
            <p:nvPr/>
          </p:nvSpPr>
          <p:spPr bwMode="auto">
            <a:xfrm>
              <a:off x="1923" y="2438"/>
              <a:ext cx="0" cy="9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8" name="Line 8"/>
            <p:cNvSpPr>
              <a:spLocks noChangeShapeType="1"/>
            </p:cNvSpPr>
            <p:nvPr/>
          </p:nvSpPr>
          <p:spPr bwMode="auto">
            <a:xfrm>
              <a:off x="2411" y="1933"/>
              <a:ext cx="4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9" name="Line 9"/>
            <p:cNvSpPr>
              <a:spLocks noChangeShapeType="1"/>
            </p:cNvSpPr>
            <p:nvPr/>
          </p:nvSpPr>
          <p:spPr bwMode="auto">
            <a:xfrm>
              <a:off x="2401" y="3021"/>
              <a:ext cx="45"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4" name="Line 14"/>
            <p:cNvSpPr>
              <a:spLocks noChangeShapeType="1"/>
            </p:cNvSpPr>
            <p:nvPr/>
          </p:nvSpPr>
          <p:spPr bwMode="auto">
            <a:xfrm>
              <a:off x="1610" y="2750"/>
              <a:ext cx="317" cy="27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5" name="Line 15"/>
            <p:cNvSpPr>
              <a:spLocks noChangeShapeType="1"/>
            </p:cNvSpPr>
            <p:nvPr/>
          </p:nvSpPr>
          <p:spPr bwMode="auto">
            <a:xfrm flipV="1">
              <a:off x="1927" y="1933"/>
              <a:ext cx="1044" cy="108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6" name="Line 16"/>
            <p:cNvSpPr>
              <a:spLocks noChangeShapeType="1"/>
            </p:cNvSpPr>
            <p:nvPr/>
          </p:nvSpPr>
          <p:spPr bwMode="auto">
            <a:xfrm>
              <a:off x="2971" y="1933"/>
              <a:ext cx="317" cy="13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7" name="Line 17"/>
            <p:cNvSpPr>
              <a:spLocks noChangeShapeType="1"/>
            </p:cNvSpPr>
            <p:nvPr/>
          </p:nvSpPr>
          <p:spPr bwMode="auto">
            <a:xfrm>
              <a:off x="2971" y="1979"/>
              <a:ext cx="0" cy="408"/>
            </a:xfrm>
            <a:prstGeom prst="line">
              <a:avLst/>
            </a:prstGeom>
            <a:noFill/>
            <a:ln w="9525">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8" name="Line 18"/>
            <p:cNvSpPr>
              <a:spLocks noChangeShapeType="1"/>
            </p:cNvSpPr>
            <p:nvPr/>
          </p:nvSpPr>
          <p:spPr bwMode="auto">
            <a:xfrm>
              <a:off x="1917" y="2563"/>
              <a:ext cx="0" cy="408"/>
            </a:xfrm>
            <a:prstGeom prst="line">
              <a:avLst/>
            </a:prstGeom>
            <a:noFill/>
            <a:ln w="9525">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79" name="Line 19"/>
            <p:cNvSpPr>
              <a:spLocks noChangeShapeType="1"/>
            </p:cNvSpPr>
            <p:nvPr/>
          </p:nvSpPr>
          <p:spPr bwMode="auto">
            <a:xfrm>
              <a:off x="2472" y="1933"/>
              <a:ext cx="453" cy="0"/>
            </a:xfrm>
            <a:prstGeom prst="line">
              <a:avLst/>
            </a:prstGeom>
            <a:noFill/>
            <a:ln w="9525">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80" name="Line 20"/>
            <p:cNvSpPr>
              <a:spLocks noChangeShapeType="1"/>
            </p:cNvSpPr>
            <p:nvPr/>
          </p:nvSpPr>
          <p:spPr bwMode="auto">
            <a:xfrm>
              <a:off x="1973" y="3016"/>
              <a:ext cx="453" cy="0"/>
            </a:xfrm>
            <a:prstGeom prst="line">
              <a:avLst/>
            </a:prstGeom>
            <a:noFill/>
            <a:ln w="9525">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66581" name="Object 21"/>
            <p:cNvGraphicFramePr>
              <a:graphicFrameLocks noChangeAspect="1"/>
            </p:cNvGraphicFramePr>
            <p:nvPr/>
          </p:nvGraphicFramePr>
          <p:xfrm>
            <a:off x="2472" y="1661"/>
            <a:ext cx="495" cy="210"/>
          </p:xfrm>
          <a:graphic>
            <a:graphicData uri="http://schemas.openxmlformats.org/presentationml/2006/ole">
              <mc:AlternateContent xmlns:mc="http://schemas.openxmlformats.org/markup-compatibility/2006">
                <mc:Choice xmlns:v="urn:schemas-microsoft-com:vml" Requires="v">
                  <p:oleObj spid="_x0000_s66625" name="Equation" r:id="rId3" imgW="419040" imgH="177480" progId="Equation.DSMT4">
                    <p:embed/>
                  </p:oleObj>
                </mc:Choice>
                <mc:Fallback>
                  <p:oleObj name="Equation" r:id="rId3" imgW="419040" imgH="17748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1661"/>
                          <a:ext cx="49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2" name="Object 22"/>
            <p:cNvGraphicFramePr>
              <a:graphicFrameLocks noChangeAspect="1"/>
            </p:cNvGraphicFramePr>
            <p:nvPr/>
          </p:nvGraphicFramePr>
          <p:xfrm>
            <a:off x="3334" y="2523"/>
            <a:ext cx="583" cy="219"/>
          </p:xfrm>
          <a:graphic>
            <a:graphicData uri="http://schemas.openxmlformats.org/presentationml/2006/ole">
              <mc:AlternateContent xmlns:mc="http://schemas.openxmlformats.org/markup-compatibility/2006">
                <mc:Choice xmlns:v="urn:schemas-microsoft-com:vml" Requires="v">
                  <p:oleObj spid="_x0000_s66626" name="Equation" r:id="rId5" imgW="406080" imgH="152280" progId="Equation.DSMT4">
                    <p:embed/>
                  </p:oleObj>
                </mc:Choice>
                <mc:Fallback>
                  <p:oleObj name="Equation" r:id="rId5" imgW="406080" imgH="15228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2523"/>
                          <a:ext cx="583"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3" name="Object 23"/>
            <p:cNvGraphicFramePr>
              <a:graphicFrameLocks noChangeAspect="1"/>
            </p:cNvGraphicFramePr>
            <p:nvPr/>
          </p:nvGraphicFramePr>
          <p:xfrm>
            <a:off x="2316" y="1842"/>
            <a:ext cx="123" cy="176"/>
          </p:xfrm>
          <a:graphic>
            <a:graphicData uri="http://schemas.openxmlformats.org/presentationml/2006/ole">
              <mc:AlternateContent xmlns:mc="http://schemas.openxmlformats.org/markup-compatibility/2006">
                <mc:Choice xmlns:v="urn:schemas-microsoft-com:vml" Requires="v">
                  <p:oleObj spid="_x0000_s66627" name="Equation" r:id="rId7" imgW="88560" imgH="126720" progId="Equation.DSMT4">
                    <p:embed/>
                  </p:oleObj>
                </mc:Choice>
                <mc:Fallback>
                  <p:oleObj name="Equation" r:id="rId7" imgW="88560" imgH="12672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 y="1842"/>
                          <a:ext cx="123"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4" name="Object 24"/>
            <p:cNvGraphicFramePr>
              <a:graphicFrameLocks noChangeAspect="1"/>
            </p:cNvGraphicFramePr>
            <p:nvPr/>
          </p:nvGraphicFramePr>
          <p:xfrm>
            <a:off x="2810" y="2514"/>
            <a:ext cx="264" cy="194"/>
          </p:xfrm>
          <a:graphic>
            <a:graphicData uri="http://schemas.openxmlformats.org/presentationml/2006/ole">
              <mc:AlternateContent xmlns:mc="http://schemas.openxmlformats.org/markup-compatibility/2006">
                <mc:Choice xmlns:v="urn:schemas-microsoft-com:vml" Requires="v">
                  <p:oleObj spid="_x0000_s66628" name="Equation" r:id="rId9" imgW="190440" imgH="139680" progId="Equation.DSMT4">
                    <p:embed/>
                  </p:oleObj>
                </mc:Choice>
                <mc:Fallback>
                  <p:oleObj name="Equation" r:id="rId9" imgW="190440" imgH="13968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0" y="2514"/>
                          <a:ext cx="26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5" name="Object 25"/>
            <p:cNvGraphicFramePr>
              <a:graphicFrameLocks noChangeAspect="1"/>
            </p:cNvGraphicFramePr>
            <p:nvPr/>
          </p:nvGraphicFramePr>
          <p:xfrm>
            <a:off x="1610" y="2478"/>
            <a:ext cx="352" cy="194"/>
          </p:xfrm>
          <a:graphic>
            <a:graphicData uri="http://schemas.openxmlformats.org/presentationml/2006/ole">
              <mc:AlternateContent xmlns:mc="http://schemas.openxmlformats.org/markup-compatibility/2006">
                <mc:Choice xmlns:v="urn:schemas-microsoft-com:vml" Requires="v">
                  <p:oleObj spid="_x0000_s66629" name="Equation" r:id="rId11" imgW="253800" imgH="139680" progId="Equation.DSMT4">
                    <p:embed/>
                  </p:oleObj>
                </mc:Choice>
                <mc:Fallback>
                  <p:oleObj name="Equation" r:id="rId11" imgW="253800" imgH="13968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478"/>
                          <a:ext cx="35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6" name="Object 26"/>
            <p:cNvGraphicFramePr>
              <a:graphicFrameLocks noChangeAspect="1"/>
            </p:cNvGraphicFramePr>
            <p:nvPr/>
          </p:nvGraphicFramePr>
          <p:xfrm>
            <a:off x="2463" y="2514"/>
            <a:ext cx="141" cy="194"/>
          </p:xfrm>
          <a:graphic>
            <a:graphicData uri="http://schemas.openxmlformats.org/presentationml/2006/ole">
              <mc:AlternateContent xmlns:mc="http://schemas.openxmlformats.org/markup-compatibility/2006">
                <mc:Choice xmlns:v="urn:schemas-microsoft-com:vml" Requires="v">
                  <p:oleObj spid="_x0000_s66630" name="Equation" r:id="rId13" imgW="101520" imgH="139680" progId="Equation.DSMT4">
                    <p:embed/>
                  </p:oleObj>
                </mc:Choice>
                <mc:Fallback>
                  <p:oleObj name="Equation" r:id="rId13" imgW="101520" imgH="13968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3" y="2514"/>
                          <a:ext cx="14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588" name="Rectangle 28"/>
          <p:cNvSpPr>
            <a:spLocks noChangeArrowheads="1"/>
          </p:cNvSpPr>
          <p:nvPr/>
        </p:nvSpPr>
        <p:spPr bwMode="auto">
          <a:xfrm>
            <a:off x="3708400" y="5589588"/>
            <a:ext cx="78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-17</a:t>
            </a:r>
          </a:p>
        </p:txBody>
      </p:sp>
    </p:spTree>
  </p:cSld>
  <p:clrMapOvr>
    <a:masterClrMapping/>
  </p:clrMapOvr>
  <p:transition spd="slow">
    <p:blinds/>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1AAD265-D19D-45CB-B594-1CADDA1A04D1}" type="slidenum">
              <a:rPr lang="en-US" altLang="zh-CN"/>
              <a:pPr/>
              <a:t>62</a:t>
            </a:fld>
            <a:endParaRPr lang="en-US" altLang="zh-CN"/>
          </a:p>
        </p:txBody>
      </p:sp>
      <p:graphicFrame>
        <p:nvGraphicFramePr>
          <p:cNvPr id="67588" name="Object 4"/>
          <p:cNvGraphicFramePr>
            <a:graphicFrameLocks noChangeAspect="1"/>
          </p:cNvGraphicFramePr>
          <p:nvPr/>
        </p:nvGraphicFramePr>
        <p:xfrm>
          <a:off x="468313" y="333375"/>
          <a:ext cx="7848600" cy="6261100"/>
        </p:xfrm>
        <a:graphic>
          <a:graphicData uri="http://schemas.openxmlformats.org/presentationml/2006/ole">
            <mc:AlternateContent xmlns:mc="http://schemas.openxmlformats.org/markup-compatibility/2006">
              <mc:Choice xmlns:v="urn:schemas-microsoft-com:vml" Requires="v">
                <p:oleObj spid="_x0000_s67596" name="Equation" r:id="rId3" imgW="2882880" imgH="2298600" progId="Equation.DSMT4">
                  <p:embed/>
                </p:oleObj>
              </mc:Choice>
              <mc:Fallback>
                <p:oleObj name="Equation" r:id="rId3" imgW="2882880" imgH="229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33375"/>
                        <a:ext cx="7848600" cy="626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7589"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184A77AB-5291-47D1-AB42-51EEBB6FF30E}" type="slidenum">
              <a:rPr lang="en-US" altLang="zh-CN"/>
              <a:pPr/>
              <a:t>63</a:t>
            </a:fld>
            <a:endParaRPr lang="en-US" altLang="zh-CN"/>
          </a:p>
        </p:txBody>
      </p:sp>
      <p:sp>
        <p:nvSpPr>
          <p:cNvPr id="68610" name="Rectangle 2"/>
          <p:cNvSpPr>
            <a:spLocks noGrp="1" noChangeArrowheads="1"/>
          </p:cNvSpPr>
          <p:nvPr>
            <p:ph type="title"/>
          </p:nvPr>
        </p:nvSpPr>
        <p:spPr>
          <a:xfrm>
            <a:off x="468313" y="476250"/>
            <a:ext cx="8305800" cy="2940050"/>
          </a:xfrm>
          <a:noFill/>
        </p:spPr>
        <p:txBody>
          <a:bodyPr>
            <a:spAutoFit/>
          </a:bodyPr>
          <a:lstStyle/>
          <a:p>
            <a:pPr marL="536575" indent="-536575" algn="l">
              <a:lnSpc>
                <a:spcPct val="130000"/>
              </a:lnSpc>
            </a:pPr>
            <a:r>
              <a:rPr lang="en-US" altLang="zh-CN" sz="2400">
                <a:solidFill>
                  <a:srgbClr val="000000"/>
                </a:solidFill>
                <a:latin typeface="华文中宋" panose="02010600040101010101" pitchFamily="2" charset="-122"/>
                <a:ea typeface="华文中宋" panose="02010600040101010101" pitchFamily="2" charset="-122"/>
              </a:rPr>
              <a:t>26</a:t>
            </a:r>
            <a:r>
              <a:rPr lang="zh-CN" altLang="en-US" sz="2400">
                <a:solidFill>
                  <a:srgbClr val="000000"/>
                </a:solidFill>
                <a:latin typeface="华文中宋" panose="02010600040101010101" pitchFamily="2" charset="-122"/>
                <a:ea typeface="华文中宋" panose="0201060004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rPr>
              <a:t>-18</a:t>
            </a:r>
            <a:r>
              <a:rPr lang="zh-CN" altLang="en-US" sz="2400">
                <a:solidFill>
                  <a:srgbClr val="000000"/>
                </a:solidFill>
                <a:latin typeface="华文中宋" panose="02010600040101010101" pitchFamily="2" charset="-122"/>
                <a:ea typeface="华文中宋" panose="02010600040101010101" pitchFamily="2" charset="-122"/>
              </a:rPr>
              <a:t>所示为一个二极管平衡电路，两二极管完全一致，输入信号</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cosω</a:t>
            </a:r>
            <a:r>
              <a:rPr lang="en-US" altLang="zh-CN" sz="2400" baseline="-30000">
                <a:solidFill>
                  <a:srgbClr val="000000"/>
                </a:solidFill>
                <a:latin typeface="华文中宋" panose="02010600040101010101" pitchFamily="2" charset="-122"/>
                <a:ea typeface="华文中宋" panose="0201060004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rPr>
              <a:t>t,u</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cosω</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而且</a:t>
            </a:r>
            <a:r>
              <a:rPr lang="en-US" altLang="zh-CN" sz="2400">
                <a:solidFill>
                  <a:srgbClr val="000000"/>
                </a:solidFill>
                <a:latin typeface="华文中宋" panose="02010600040101010101" pitchFamily="2" charset="-122"/>
                <a:ea typeface="华文中宋" panose="02010600040101010101" pitchFamily="2" charset="-122"/>
              </a:rPr>
              <a:t>ω</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&gt;&gt;ω</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&gt;&gt;U</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。输出回路对</a:t>
            </a:r>
            <a:r>
              <a:rPr lang="en-US" altLang="zh-CN" sz="2400">
                <a:solidFill>
                  <a:srgbClr val="000000"/>
                </a:solidFill>
                <a:latin typeface="华文中宋" panose="02010600040101010101" pitchFamily="2" charset="-122"/>
                <a:ea typeface="华文中宋" panose="02010600040101010101" pitchFamily="2" charset="-122"/>
              </a:rPr>
              <a:t>ω</a:t>
            </a:r>
            <a:r>
              <a:rPr lang="en-US" altLang="zh-CN" sz="2400" baseline="-300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谐振，而且带宽为</a:t>
            </a:r>
            <a:r>
              <a:rPr lang="en-US" altLang="zh-CN" sz="2400">
                <a:solidFill>
                  <a:srgbClr val="000000"/>
                </a:solidFill>
                <a:latin typeface="华文中宋" panose="02010600040101010101" pitchFamily="2" charset="-122"/>
                <a:ea typeface="华文中宋" panose="02010600040101010101" pitchFamily="2" charset="-122"/>
              </a:rPr>
              <a:t>B</a:t>
            </a:r>
            <a:r>
              <a:rPr lang="en-US" altLang="zh-CN" sz="2400" baseline="-30000">
                <a:solidFill>
                  <a:srgbClr val="000000"/>
                </a:solidFill>
                <a:latin typeface="华文中宋" panose="02010600040101010101" pitchFamily="2" charset="-122"/>
                <a:ea typeface="华文中宋" panose="02010600040101010101" pitchFamily="2" charset="-122"/>
              </a:rPr>
              <a:t>W</a:t>
            </a:r>
            <a:r>
              <a:rPr lang="en-US" altLang="zh-CN" sz="2400">
                <a:solidFill>
                  <a:srgbClr val="000000"/>
                </a:solidFill>
                <a:latin typeface="华文中宋" panose="02010600040101010101" pitchFamily="2" charset="-122"/>
                <a:ea typeface="华文中宋" panose="02010600040101010101" pitchFamily="2" charset="-122"/>
              </a:rPr>
              <a:t>=2ω</a:t>
            </a:r>
            <a:r>
              <a:rPr lang="en-US" altLang="zh-CN" sz="2400" baseline="-300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，谐振阻抗为</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0</a:t>
            </a:r>
            <a:r>
              <a:rPr lang="zh-CN" altLang="en-US" sz="2400">
                <a:solidFill>
                  <a:srgbClr val="000000"/>
                </a:solidFill>
                <a:latin typeface="华文中宋" panose="02010600040101010101" pitchFamily="2" charset="-122"/>
                <a:ea typeface="华文中宋" panose="02010600040101010101" pitchFamily="2" charset="-122"/>
              </a:rPr>
              <a:t>。在不考虑输出电压的反作用的情况下，求</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负载电流</a:t>
            </a:r>
            <a:r>
              <a:rPr lang="en-US" altLang="zh-CN" sz="2400">
                <a:solidFill>
                  <a:srgbClr val="000000"/>
                </a:solidFill>
                <a:latin typeface="华文中宋" panose="02010600040101010101" pitchFamily="2" charset="-122"/>
                <a:ea typeface="华文中宋" panose="02010600040101010101" pitchFamily="2" charset="-122"/>
              </a:rPr>
              <a:t>i</a:t>
            </a:r>
            <a:r>
              <a:rPr lang="en-US" altLang="zh-CN" sz="2400" baseline="-30000">
                <a:solidFill>
                  <a:srgbClr val="000000"/>
                </a:solidFill>
                <a:latin typeface="华文中宋" panose="02010600040101010101" pitchFamily="2" charset="-122"/>
                <a:ea typeface="华文中宋" panose="02010600040101010101" pitchFamily="2" charset="-122"/>
              </a:rPr>
              <a:t>o</a:t>
            </a:r>
            <a:r>
              <a:rPr lang="zh-CN" altLang="en-US" sz="2400">
                <a:solidFill>
                  <a:srgbClr val="000000"/>
                </a:solidFill>
                <a:latin typeface="华文中宋" panose="02010600040101010101" pitchFamily="2" charset="-122"/>
                <a:ea typeface="华文中宋" panose="02010600040101010101" pitchFamily="2" charset="-122"/>
              </a:rPr>
              <a:t>表达式（</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）输出电压的表达式</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o</a:t>
            </a:r>
            <a:r>
              <a:rPr lang="en-US" altLang="zh-CN" sz="2400">
                <a:solidFill>
                  <a:srgbClr val="000000"/>
                </a:solidFill>
                <a:latin typeface="华文中宋" panose="02010600040101010101" pitchFamily="2" charset="-122"/>
                <a:ea typeface="华文中宋" panose="02010600040101010101" pitchFamily="2" charset="-122"/>
              </a:rPr>
              <a:t>(t).</a:t>
            </a:r>
          </a:p>
        </p:txBody>
      </p:sp>
      <p:sp>
        <p:nvSpPr>
          <p:cNvPr id="68613" name="Rectangle 5"/>
          <p:cNvSpPr>
            <a:spLocks noChangeArrowheads="1"/>
          </p:cNvSpPr>
          <p:nvPr/>
        </p:nvSpPr>
        <p:spPr bwMode="auto">
          <a:xfrm>
            <a:off x="3924300" y="616585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-18</a:t>
            </a:r>
          </a:p>
        </p:txBody>
      </p:sp>
      <p:grpSp>
        <p:nvGrpSpPr>
          <p:cNvPr id="68617" name="Group 9"/>
          <p:cNvGrpSpPr>
            <a:grpSpLocks/>
          </p:cNvGrpSpPr>
          <p:nvPr/>
        </p:nvGrpSpPr>
        <p:grpSpPr bwMode="auto">
          <a:xfrm>
            <a:off x="2051050" y="3284538"/>
            <a:ext cx="4824413" cy="2801937"/>
            <a:chOff x="1292" y="2069"/>
            <a:chExt cx="3039" cy="1765"/>
          </a:xfrm>
        </p:grpSpPr>
        <p:pic>
          <p:nvPicPr>
            <p:cNvPr id="68612" name="Picture 4"/>
            <p:cNvPicPr>
              <a:picLocks noChangeAspect="1" noChangeArrowheads="1"/>
            </p:cNvPicPr>
            <p:nvPr/>
          </p:nvPicPr>
          <p:blipFill>
            <a:blip r:embed="rId2" cstate="print">
              <a:grayscl/>
              <a:biLevel thresh="50000"/>
              <a:extLst>
                <a:ext uri="{28A0092B-C50C-407E-A947-70E740481C1C}">
                  <a14:useLocalDpi xmlns:a14="http://schemas.microsoft.com/office/drawing/2010/main" val="0"/>
                </a:ext>
              </a:extLst>
            </a:blip>
            <a:srcRect l="2318" t="8752" r="80478" b="77345"/>
            <a:stretch>
              <a:fillRect/>
            </a:stretch>
          </p:blipFill>
          <p:spPr bwMode="auto">
            <a:xfrm>
              <a:off x="1292" y="2069"/>
              <a:ext cx="3039" cy="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Line 6"/>
            <p:cNvSpPr>
              <a:spLocks noChangeShapeType="1"/>
            </p:cNvSpPr>
            <p:nvPr/>
          </p:nvSpPr>
          <p:spPr bwMode="auto">
            <a:xfrm>
              <a:off x="2699" y="2478"/>
              <a:ext cx="181"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15" name="Line 7"/>
            <p:cNvSpPr>
              <a:spLocks noChangeShapeType="1"/>
            </p:cNvSpPr>
            <p:nvPr/>
          </p:nvSpPr>
          <p:spPr bwMode="auto">
            <a:xfrm>
              <a:off x="2744" y="3566"/>
              <a:ext cx="13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616" name="Line 8"/>
            <p:cNvSpPr>
              <a:spLocks noChangeShapeType="1"/>
            </p:cNvSpPr>
            <p:nvPr/>
          </p:nvSpPr>
          <p:spPr bwMode="auto">
            <a:xfrm>
              <a:off x="3334" y="2341"/>
              <a:ext cx="181"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spd="slow">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EF07729-636A-40F2-91C7-6A7F0250964C}" type="slidenum">
              <a:rPr lang="en-US" altLang="zh-CN"/>
              <a:pPr/>
              <a:t>64</a:t>
            </a:fld>
            <a:endParaRPr lang="en-US" altLang="zh-CN"/>
          </a:p>
        </p:txBody>
      </p:sp>
      <p:graphicFrame>
        <p:nvGraphicFramePr>
          <p:cNvPr id="70660" name="Object 4"/>
          <p:cNvGraphicFramePr>
            <a:graphicFrameLocks noChangeAspect="1"/>
          </p:cNvGraphicFramePr>
          <p:nvPr/>
        </p:nvGraphicFramePr>
        <p:xfrm>
          <a:off x="971550" y="714375"/>
          <a:ext cx="6819900" cy="4302125"/>
        </p:xfrm>
        <a:graphic>
          <a:graphicData uri="http://schemas.openxmlformats.org/presentationml/2006/ole">
            <mc:AlternateContent xmlns:mc="http://schemas.openxmlformats.org/markup-compatibility/2006">
              <mc:Choice xmlns:v="urn:schemas-microsoft-com:vml" Requires="v">
                <p:oleObj spid="_x0000_s70669" name="Equation" r:id="rId3" imgW="2311200" imgH="1460160" progId="Equation.DSMT4">
                  <p:embed/>
                </p:oleObj>
              </mc:Choice>
              <mc:Fallback>
                <p:oleObj name="Equation" r:id="rId3" imgW="2311200" imgH="1460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714375"/>
                        <a:ext cx="6819900" cy="430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1" name="Text Box 5"/>
          <p:cNvSpPr txBox="1">
            <a:spLocks noChangeArrowheads="1"/>
          </p:cNvSpPr>
          <p:nvPr/>
        </p:nvSpPr>
        <p:spPr bwMode="auto">
          <a:xfrm>
            <a:off x="468313" y="549275"/>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a typeface="华文中宋" panose="02010600040101010101" pitchFamily="2" charset="-122"/>
              </a:rPr>
              <a:t>解：</a:t>
            </a:r>
          </a:p>
        </p:txBody>
      </p:sp>
      <p:pic>
        <p:nvPicPr>
          <p:cNvPr id="70662"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B8C1A2D9-C167-4E39-B471-98A77528D1B7}" type="slidenum">
              <a:rPr lang="en-US" altLang="zh-CN"/>
              <a:pPr/>
              <a:t>65</a:t>
            </a:fld>
            <a:endParaRPr lang="en-US" altLang="zh-CN"/>
          </a:p>
        </p:txBody>
      </p:sp>
      <p:sp>
        <p:nvSpPr>
          <p:cNvPr id="63490" name="Rectangle 2"/>
          <p:cNvSpPr>
            <a:spLocks noGrp="1" noChangeArrowheads="1"/>
          </p:cNvSpPr>
          <p:nvPr>
            <p:ph type="title"/>
          </p:nvPr>
        </p:nvSpPr>
        <p:spPr>
          <a:xfrm>
            <a:off x="457200" y="328613"/>
            <a:ext cx="8305800" cy="1552575"/>
          </a:xfrm>
          <a:noFill/>
        </p:spPr>
        <p:txBody>
          <a:bodyPr>
            <a:spAutoFit/>
          </a:bodyPr>
          <a:lstStyle/>
          <a:p>
            <a:pPr marL="441325" indent="-441325" algn="l"/>
            <a:r>
              <a:rPr lang="en-US" altLang="zh-CN" sz="2400">
                <a:solidFill>
                  <a:srgbClr val="000000"/>
                </a:solidFill>
                <a:latin typeface="华文中宋" panose="02010600040101010101" pitchFamily="2" charset="-122"/>
                <a:ea typeface="华文中宋" panose="02010600040101010101" pitchFamily="2" charset="-122"/>
              </a:rPr>
              <a:t>27</a:t>
            </a:r>
            <a:r>
              <a:rPr lang="zh-CN" altLang="en-US" sz="2400">
                <a:solidFill>
                  <a:srgbClr val="000000"/>
                </a:solidFill>
                <a:latin typeface="华文中宋" panose="02010600040101010101" pitchFamily="2" charset="-122"/>
                <a:ea typeface="华文中宋" panose="02010600040101010101" pitchFamily="2" charset="-122"/>
              </a:rPr>
              <a:t>、有一调频电路的调频特性如图</a:t>
            </a:r>
            <a:r>
              <a:rPr lang="en-US" altLang="zh-CN" sz="2400">
                <a:solidFill>
                  <a:srgbClr val="000000"/>
                </a:solidFill>
                <a:latin typeface="华文中宋" panose="02010600040101010101" pitchFamily="2" charset="-122"/>
                <a:ea typeface="华文中宋" panose="02010600040101010101" pitchFamily="2" charset="-122"/>
              </a:rPr>
              <a:t>-19</a:t>
            </a:r>
            <a:r>
              <a:rPr lang="zh-CN" altLang="en-US" sz="2400">
                <a:solidFill>
                  <a:srgbClr val="000000"/>
                </a:solidFill>
                <a:latin typeface="华文中宋" panose="02010600040101010101" pitchFamily="2" charset="-122"/>
                <a:ea typeface="华文中宋" panose="02010600040101010101" pitchFamily="2" charset="-122"/>
              </a:rPr>
              <a:t>所示，已知</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Ω</a:t>
            </a:r>
            <a:r>
              <a:rPr lang="en-US" altLang="zh-CN" sz="2400">
                <a:solidFill>
                  <a:srgbClr val="000000"/>
                </a:solidFill>
                <a:latin typeface="华文中宋" panose="02010600040101010101" pitchFamily="2" charset="-122"/>
                <a:ea typeface="华文中宋" panose="02010600040101010101" pitchFamily="2" charset="-122"/>
              </a:rPr>
              <a:t>(t)=2sin 2πX10</a:t>
            </a:r>
            <a:r>
              <a:rPr lang="en-US" altLang="zh-CN" sz="2400" baseline="30000">
                <a:solidFill>
                  <a:srgbClr val="000000"/>
                </a:solidFill>
                <a:latin typeface="华文中宋" panose="02010600040101010101" pitchFamily="2" charset="-122"/>
                <a:ea typeface="华文中宋" panose="02010600040101010101" pitchFamily="2" charset="-122"/>
              </a:rPr>
              <a:t>4</a:t>
            </a:r>
            <a:r>
              <a:rPr lang="en-US" altLang="zh-CN" sz="2400">
                <a:solidFill>
                  <a:srgbClr val="000000"/>
                </a:solidFill>
                <a:latin typeface="华文中宋" panose="02010600040101010101" pitchFamily="2" charset="-122"/>
                <a:ea typeface="华文中宋" panose="02010600040101010101" pitchFamily="2" charset="-122"/>
              </a:rPr>
              <a:t>t (V),</a:t>
            </a:r>
            <a:r>
              <a:rPr lang="zh-CN" altLang="en-US" sz="2400">
                <a:solidFill>
                  <a:srgbClr val="000000"/>
                </a:solidFill>
                <a:latin typeface="华文中宋" panose="02010600040101010101" pitchFamily="2" charset="-122"/>
                <a:ea typeface="华文中宋" panose="02010600040101010101" pitchFamily="2" charset="-122"/>
              </a:rPr>
              <a:t>求：（</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）调制灵敏度</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f</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）调频指数</a:t>
            </a:r>
            <a:r>
              <a:rPr lang="en-US" altLang="zh-CN" sz="2400">
                <a:solidFill>
                  <a:srgbClr val="000000"/>
                </a:solidFill>
                <a:latin typeface="华文中宋" panose="02010600040101010101" pitchFamily="2" charset="-122"/>
                <a:ea typeface="华文中宋" panose="02010600040101010101" pitchFamily="2" charset="-122"/>
              </a:rPr>
              <a:t>m</a:t>
            </a:r>
            <a:r>
              <a:rPr lang="en-US" altLang="zh-CN" sz="2400" baseline="-30000">
                <a:solidFill>
                  <a:srgbClr val="000000"/>
                </a:solidFill>
                <a:latin typeface="华文中宋" panose="02010600040101010101" pitchFamily="2" charset="-122"/>
                <a:ea typeface="华文中宋" panose="02010600040101010101" pitchFamily="2" charset="-122"/>
              </a:rPr>
              <a:t>f</a:t>
            </a:r>
            <a:r>
              <a:rPr lang="zh-CN" altLang="en-US" sz="2400">
                <a:solidFill>
                  <a:srgbClr val="000000"/>
                </a:solidFill>
                <a:latin typeface="华文中宋" panose="02010600040101010101" pitchFamily="2" charset="-122"/>
                <a:ea typeface="华文中宋" panose="02010600040101010101" pitchFamily="2" charset="-122"/>
              </a:rPr>
              <a:t>和带宽</a:t>
            </a:r>
            <a:r>
              <a:rPr lang="en-US" altLang="zh-CN" sz="2400">
                <a:solidFill>
                  <a:srgbClr val="000000"/>
                </a:solidFill>
                <a:latin typeface="华文中宋" panose="02010600040101010101" pitchFamily="2" charset="-122"/>
                <a:ea typeface="华文中宋" panose="02010600040101010101" pitchFamily="2" charset="-122"/>
              </a:rPr>
              <a:t>Bs</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rPr>
              <a:t>）载频为</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25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时的调频信号的表达式。</a:t>
            </a:r>
          </a:p>
        </p:txBody>
      </p:sp>
      <p:grpSp>
        <p:nvGrpSpPr>
          <p:cNvPr id="63502" name="Group 14"/>
          <p:cNvGrpSpPr>
            <a:grpSpLocks/>
          </p:cNvGrpSpPr>
          <p:nvPr/>
        </p:nvGrpSpPr>
        <p:grpSpPr bwMode="auto">
          <a:xfrm>
            <a:off x="6659563" y="2276475"/>
            <a:ext cx="2284412" cy="2232025"/>
            <a:chOff x="3560" y="1344"/>
            <a:chExt cx="1439" cy="1406"/>
          </a:xfrm>
        </p:grpSpPr>
        <p:sp>
          <p:nvSpPr>
            <p:cNvPr id="63492" name="Line 4"/>
            <p:cNvSpPr>
              <a:spLocks noChangeShapeType="1"/>
            </p:cNvSpPr>
            <p:nvPr/>
          </p:nvSpPr>
          <p:spPr bwMode="auto">
            <a:xfrm>
              <a:off x="3560" y="2024"/>
              <a:ext cx="127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3" name="Line 5"/>
            <p:cNvSpPr>
              <a:spLocks noChangeShapeType="1"/>
            </p:cNvSpPr>
            <p:nvPr/>
          </p:nvSpPr>
          <p:spPr bwMode="auto">
            <a:xfrm flipV="1">
              <a:off x="4150" y="1344"/>
              <a:ext cx="0" cy="140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4" name="Line 6"/>
            <p:cNvSpPr>
              <a:spLocks noChangeShapeType="1"/>
            </p:cNvSpPr>
            <p:nvPr/>
          </p:nvSpPr>
          <p:spPr bwMode="auto">
            <a:xfrm flipV="1">
              <a:off x="3696" y="1661"/>
              <a:ext cx="862" cy="771"/>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5" name="Line 7"/>
            <p:cNvSpPr>
              <a:spLocks noChangeShapeType="1"/>
            </p:cNvSpPr>
            <p:nvPr/>
          </p:nvSpPr>
          <p:spPr bwMode="auto">
            <a:xfrm>
              <a:off x="4150" y="1706"/>
              <a:ext cx="363" cy="0"/>
            </a:xfrm>
            <a:prstGeom prst="line">
              <a:avLst/>
            </a:prstGeom>
            <a:noFill/>
            <a:ln w="9525">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496" name="Line 8"/>
            <p:cNvSpPr>
              <a:spLocks noChangeShapeType="1"/>
            </p:cNvSpPr>
            <p:nvPr/>
          </p:nvSpPr>
          <p:spPr bwMode="auto">
            <a:xfrm>
              <a:off x="4513" y="1706"/>
              <a:ext cx="0" cy="318"/>
            </a:xfrm>
            <a:prstGeom prst="line">
              <a:avLst/>
            </a:prstGeom>
            <a:noFill/>
            <a:ln w="9525">
              <a:solidFill>
                <a:schemeClr val="tx1"/>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63497" name="Object 9"/>
            <p:cNvGraphicFramePr>
              <a:graphicFrameLocks noChangeAspect="1"/>
            </p:cNvGraphicFramePr>
            <p:nvPr/>
          </p:nvGraphicFramePr>
          <p:xfrm>
            <a:off x="4195" y="2069"/>
            <a:ext cx="98" cy="135"/>
          </p:xfrm>
          <a:graphic>
            <a:graphicData uri="http://schemas.openxmlformats.org/presentationml/2006/ole">
              <mc:AlternateContent xmlns:mc="http://schemas.openxmlformats.org/markup-compatibility/2006">
                <mc:Choice xmlns:v="urn:schemas-microsoft-com:vml" Requires="v">
                  <p:oleObj spid="_x0000_s63549" name="Equation" r:id="rId3" imgW="101520" imgH="139680" progId="Equation.DSMT4">
                    <p:embed/>
                  </p:oleObj>
                </mc:Choice>
                <mc:Fallback>
                  <p:oleObj name="Equation" r:id="rId3" imgW="101520" imgH="13968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2069"/>
                          <a:ext cx="98"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8" name="Object 10"/>
            <p:cNvGraphicFramePr>
              <a:graphicFrameLocks noChangeAspect="1"/>
            </p:cNvGraphicFramePr>
            <p:nvPr/>
          </p:nvGraphicFramePr>
          <p:xfrm>
            <a:off x="4474" y="2030"/>
            <a:ext cx="85" cy="123"/>
          </p:xfrm>
          <a:graphic>
            <a:graphicData uri="http://schemas.openxmlformats.org/presentationml/2006/ole">
              <mc:AlternateContent xmlns:mc="http://schemas.openxmlformats.org/markup-compatibility/2006">
                <mc:Choice xmlns:v="urn:schemas-microsoft-com:vml" Requires="v">
                  <p:oleObj spid="_x0000_s63550" name="Equation" r:id="rId5" imgW="88560" imgH="126720" progId="Equation.DSMT4">
                    <p:embed/>
                  </p:oleObj>
                </mc:Choice>
                <mc:Fallback>
                  <p:oleObj name="Equation" r:id="rId5" imgW="88560" imgH="12672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4" y="2030"/>
                          <a:ext cx="85"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9" name="Object 11"/>
            <p:cNvGraphicFramePr>
              <a:graphicFrameLocks noChangeAspect="1"/>
            </p:cNvGraphicFramePr>
            <p:nvPr/>
          </p:nvGraphicFramePr>
          <p:xfrm>
            <a:off x="3965" y="1655"/>
            <a:ext cx="183" cy="135"/>
          </p:xfrm>
          <a:graphic>
            <a:graphicData uri="http://schemas.openxmlformats.org/presentationml/2006/ole">
              <mc:AlternateContent xmlns:mc="http://schemas.openxmlformats.org/markup-compatibility/2006">
                <mc:Choice xmlns:v="urn:schemas-microsoft-com:vml" Requires="v">
                  <p:oleObj spid="_x0000_s63551" name="Equation" r:id="rId7" imgW="190440" imgH="139680" progId="Equation.DSMT4">
                    <p:embed/>
                  </p:oleObj>
                </mc:Choice>
                <mc:Fallback>
                  <p:oleObj name="Equation" r:id="rId7" imgW="190440" imgH="1396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5" y="1655"/>
                          <a:ext cx="18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12"/>
            <p:cNvGraphicFramePr>
              <a:graphicFrameLocks noChangeAspect="1"/>
            </p:cNvGraphicFramePr>
            <p:nvPr/>
          </p:nvGraphicFramePr>
          <p:xfrm>
            <a:off x="4195" y="1344"/>
            <a:ext cx="513" cy="193"/>
          </p:xfrm>
          <a:graphic>
            <a:graphicData uri="http://schemas.openxmlformats.org/presentationml/2006/ole">
              <mc:AlternateContent xmlns:mc="http://schemas.openxmlformats.org/markup-compatibility/2006">
                <mc:Choice xmlns:v="urn:schemas-microsoft-com:vml" Requires="v">
                  <p:oleObj spid="_x0000_s63552" name="Equation" r:id="rId9" imgW="406080" imgH="152280" progId="Equation.DSMT4">
                    <p:embed/>
                  </p:oleObj>
                </mc:Choice>
                <mc:Fallback>
                  <p:oleObj name="Equation" r:id="rId9" imgW="406080" imgH="15228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5" y="1344"/>
                          <a:ext cx="513"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1" name="Object 13"/>
            <p:cNvGraphicFramePr>
              <a:graphicFrameLocks noChangeAspect="1"/>
            </p:cNvGraphicFramePr>
            <p:nvPr/>
          </p:nvGraphicFramePr>
          <p:xfrm>
            <a:off x="4630" y="2053"/>
            <a:ext cx="369" cy="225"/>
          </p:xfrm>
          <a:graphic>
            <a:graphicData uri="http://schemas.openxmlformats.org/presentationml/2006/ole">
              <mc:AlternateContent xmlns:mc="http://schemas.openxmlformats.org/markup-compatibility/2006">
                <mc:Choice xmlns:v="urn:schemas-microsoft-com:vml" Requires="v">
                  <p:oleObj spid="_x0000_s63553" name="Equation" r:id="rId11" imgW="291960" imgH="177480" progId="Equation.DSMT4">
                    <p:embed/>
                  </p:oleObj>
                </mc:Choice>
                <mc:Fallback>
                  <p:oleObj name="Equation" r:id="rId11" imgW="291960" imgH="1774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30" y="2053"/>
                          <a:ext cx="369"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03" name="Rectangle 15"/>
          <p:cNvSpPr>
            <a:spLocks noChangeArrowheads="1"/>
          </p:cNvSpPr>
          <p:nvPr/>
        </p:nvSpPr>
        <p:spPr bwMode="auto">
          <a:xfrm>
            <a:off x="7667625" y="4870450"/>
            <a:ext cx="78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solidFill>
                  <a:srgbClr val="000000"/>
                </a:solidFill>
                <a:latin typeface="华文中宋" panose="02010600040101010101" pitchFamily="2" charset="-122"/>
                <a:ea typeface="华文中宋" panose="02010600040101010101" pitchFamily="2" charset="-122"/>
              </a:rPr>
              <a:t>图</a:t>
            </a:r>
            <a:r>
              <a:rPr lang="en-US" altLang="zh-CN" sz="1800">
                <a:solidFill>
                  <a:srgbClr val="000000"/>
                </a:solidFill>
                <a:latin typeface="华文中宋" panose="02010600040101010101" pitchFamily="2" charset="-122"/>
                <a:ea typeface="华文中宋" panose="02010600040101010101" pitchFamily="2" charset="-122"/>
              </a:rPr>
              <a:t>-19</a:t>
            </a:r>
          </a:p>
        </p:txBody>
      </p:sp>
      <p:graphicFrame>
        <p:nvGraphicFramePr>
          <p:cNvPr id="63504" name="Object 16"/>
          <p:cNvGraphicFramePr>
            <a:graphicFrameLocks noChangeAspect="1"/>
          </p:cNvGraphicFramePr>
          <p:nvPr/>
        </p:nvGraphicFramePr>
        <p:xfrm>
          <a:off x="4114800" y="3346450"/>
          <a:ext cx="914400" cy="163513"/>
        </p:xfrm>
        <a:graphic>
          <a:graphicData uri="http://schemas.openxmlformats.org/presentationml/2006/ole">
            <mc:AlternateContent xmlns:mc="http://schemas.openxmlformats.org/markup-compatibility/2006">
              <mc:Choice xmlns:v="urn:schemas-microsoft-com:vml" Requires="v">
                <p:oleObj spid="_x0000_s63554" name="Equation" r:id="rId13" imgW="914400" imgH="164160" progId="Equation.DSMT4">
                  <p:embed/>
                </p:oleObj>
              </mc:Choice>
              <mc:Fallback>
                <p:oleObj name="Equation" r:id="rId13" imgW="914400" imgH="16416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3346450"/>
                        <a:ext cx="914400" cy="16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5" name="Object 17"/>
          <p:cNvGraphicFramePr>
            <a:graphicFrameLocks noChangeAspect="1"/>
          </p:cNvGraphicFramePr>
          <p:nvPr/>
        </p:nvGraphicFramePr>
        <p:xfrm>
          <a:off x="468313" y="1989138"/>
          <a:ext cx="6119812" cy="4746625"/>
        </p:xfrm>
        <a:graphic>
          <a:graphicData uri="http://schemas.openxmlformats.org/presentationml/2006/ole">
            <mc:AlternateContent xmlns:mc="http://schemas.openxmlformats.org/markup-compatibility/2006">
              <mc:Choice xmlns:v="urn:schemas-microsoft-com:vml" Requires="v">
                <p:oleObj spid="_x0000_s63555" name="Equation" r:id="rId15" imgW="2260440" imgH="1752480" progId="Equation.DSMT4">
                  <p:embed/>
                </p:oleObj>
              </mc:Choice>
              <mc:Fallback>
                <p:oleObj name="Equation" r:id="rId15" imgW="2260440" imgH="175248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13" y="1989138"/>
                        <a:ext cx="6119812" cy="474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3506" name="Picture 18" descr="0004">
            <a:hlinkClick r:id="rId17" action="ppaction://hlinksldjump"/>
          </p:cNvPr>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15B2659-B890-48DD-AC71-A88D4A13FF6B}" type="slidenum">
              <a:rPr lang="en-US" altLang="zh-CN"/>
              <a:pPr/>
              <a:t>66</a:t>
            </a:fld>
            <a:endParaRPr lang="en-US" altLang="zh-CN"/>
          </a:p>
        </p:txBody>
      </p:sp>
      <p:sp>
        <p:nvSpPr>
          <p:cNvPr id="72706" name="Rectangle 2"/>
          <p:cNvSpPr>
            <a:spLocks noGrp="1" noChangeArrowheads="1"/>
          </p:cNvSpPr>
          <p:nvPr>
            <p:ph type="title"/>
          </p:nvPr>
        </p:nvSpPr>
        <p:spPr>
          <a:xfrm>
            <a:off x="468313" y="438150"/>
            <a:ext cx="8305800" cy="1774825"/>
          </a:xfrm>
          <a:noFill/>
        </p:spPr>
        <p:txBody>
          <a:bodyPr>
            <a:spAutoFit/>
          </a:bodyPr>
          <a:lstStyle/>
          <a:p>
            <a:pPr marL="441325" indent="-441325"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28</a:t>
            </a:r>
            <a:r>
              <a:rPr lang="zh-CN" altLang="en-US" sz="2400">
                <a:solidFill>
                  <a:srgbClr val="000000"/>
                </a:solidFill>
                <a:latin typeface="华文中宋" panose="02010600040101010101" pitchFamily="2" charset="-122"/>
                <a:ea typeface="华文中宋" panose="02010600040101010101" pitchFamily="2" charset="-122"/>
              </a:rPr>
              <a:t>、某晶体管混频器的的时变跨导为</a:t>
            </a:r>
            <a:br>
              <a:rPr lang="zh-CN" altLang="en-US" sz="2400">
                <a:solidFill>
                  <a:srgbClr val="000000"/>
                </a:solidFill>
                <a:latin typeface="华文中宋" panose="02010600040101010101" pitchFamily="2" charset="-122"/>
                <a:ea typeface="华文中宋" panose="02010600040101010101" pitchFamily="2" charset="-122"/>
              </a:rPr>
            </a:br>
            <a:r>
              <a:rPr lang="en-US" altLang="zh-CN" sz="2400">
                <a:solidFill>
                  <a:srgbClr val="000000"/>
                </a:solidFill>
                <a:latin typeface="华文中宋" panose="02010600040101010101" pitchFamily="2" charset="-122"/>
                <a:ea typeface="华文中宋" panose="02010600040101010101" pitchFamily="2" charset="-122"/>
              </a:rPr>
              <a:t>g</a:t>
            </a:r>
            <a:r>
              <a:rPr lang="en-US" altLang="zh-CN" sz="2400" baseline="-30000">
                <a:solidFill>
                  <a:srgbClr val="000000"/>
                </a:solidFill>
                <a:latin typeface="华文中宋" panose="02010600040101010101" pitchFamily="2" charset="-122"/>
                <a:ea typeface="华文中宋" panose="02010600040101010101" pitchFamily="2" charset="-122"/>
              </a:rPr>
              <a:t>m</a:t>
            </a:r>
            <a:r>
              <a:rPr lang="en-US" altLang="zh-CN" sz="2400">
                <a:solidFill>
                  <a:srgbClr val="000000"/>
                </a:solidFill>
                <a:latin typeface="华文中宋" panose="02010600040101010101" pitchFamily="2" charset="-122"/>
                <a:ea typeface="华文中宋" panose="02010600040101010101" pitchFamily="2" charset="-122"/>
              </a:rPr>
              <a:t>(t)=1+2cos ω</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t +0.5 cos2ω</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t+……(mS),</a:t>
            </a:r>
            <a:r>
              <a:rPr lang="zh-CN" altLang="en-US" sz="2400">
                <a:solidFill>
                  <a:srgbClr val="000000"/>
                </a:solidFill>
                <a:latin typeface="华文中宋" panose="02010600040101010101" pitchFamily="2" charset="-122"/>
                <a:ea typeface="华文中宋" panose="02010600040101010101" pitchFamily="2" charset="-122"/>
              </a:rPr>
              <a:t>负载为</a:t>
            </a:r>
            <a:r>
              <a:rPr lang="en-US" altLang="zh-CN" sz="2400">
                <a:solidFill>
                  <a:srgbClr val="000000"/>
                </a:solidFill>
                <a:latin typeface="华文中宋" panose="02010600040101010101" pitchFamily="2" charset="-122"/>
                <a:ea typeface="华文中宋" panose="02010600040101010101" pitchFamily="2" charset="-122"/>
              </a:rPr>
              <a:t>R</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=1kΩ</a:t>
            </a:r>
            <a:r>
              <a:rPr lang="zh-CN" altLang="en-US" sz="2400">
                <a:solidFill>
                  <a:srgbClr val="000000"/>
                </a:solidFill>
                <a:latin typeface="华文中宋" panose="02010600040101010101" pitchFamily="2" charset="-122"/>
                <a:ea typeface="华文中宋" panose="02010600040101010101" pitchFamily="2" charset="-122"/>
              </a:rPr>
              <a:t>，求出混频跨导</a:t>
            </a:r>
            <a:r>
              <a:rPr lang="en-US" altLang="zh-CN" sz="2400">
                <a:solidFill>
                  <a:srgbClr val="000000"/>
                </a:solidFill>
                <a:latin typeface="华文中宋" panose="02010600040101010101" pitchFamily="2" charset="-122"/>
                <a:ea typeface="华文中宋" panose="02010600040101010101" pitchFamily="2" charset="-122"/>
              </a:rPr>
              <a:t>g</a:t>
            </a:r>
            <a:r>
              <a:rPr lang="en-US" altLang="zh-CN" sz="2400" baseline="-30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，并当输入信号分别为以下三种信号时，分别求出输出中频信号</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I</a:t>
            </a:r>
            <a:r>
              <a:rPr lang="en-US" altLang="zh-CN" sz="2400">
                <a:solidFill>
                  <a:srgbClr val="000000"/>
                </a:solidFill>
                <a:latin typeface="华文中宋" panose="02010600040101010101" pitchFamily="2" charset="-122"/>
                <a:ea typeface="华文中宋" panose="02010600040101010101" pitchFamily="2" charset="-122"/>
              </a:rPr>
              <a:t>(t)=?</a:t>
            </a:r>
            <a:r>
              <a:rPr lang="en-US" altLang="zh-CN" sz="2400" baseline="-30000">
                <a:solidFill>
                  <a:srgbClr val="000000"/>
                </a:solidFill>
                <a:latin typeface="华文中宋" panose="02010600040101010101" pitchFamily="2" charset="-122"/>
                <a:ea typeface="华文中宋" panose="02010600040101010101" pitchFamily="2" charset="-122"/>
              </a:rPr>
              <a:t>,</a:t>
            </a:r>
          </a:p>
        </p:txBody>
      </p:sp>
      <p:sp>
        <p:nvSpPr>
          <p:cNvPr id="72709" name="Rectangle 5"/>
          <p:cNvSpPr>
            <a:spLocks noChangeArrowheads="1"/>
          </p:cNvSpPr>
          <p:nvPr/>
        </p:nvSpPr>
        <p:spPr bwMode="auto">
          <a:xfrm>
            <a:off x="684213" y="2349500"/>
            <a:ext cx="79343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8600">
              <a:tabLst>
                <a:tab pos="762000" algn="l"/>
              </a:tabLst>
              <a:defRPr kumimoji="1" sz="2400">
                <a:solidFill>
                  <a:schemeClr val="tx1"/>
                </a:solidFill>
                <a:latin typeface="Times New Roman" panose="02020603050405020304" pitchFamily="18" charset="0"/>
                <a:ea typeface="宋体" panose="02010600030101010101" pitchFamily="2" charset="-122"/>
              </a:defRPr>
            </a:lvl1pPr>
            <a:lvl2pPr>
              <a:tabLst>
                <a:tab pos="762000" algn="l"/>
              </a:tabLst>
              <a:defRPr kumimoji="1" sz="2400">
                <a:solidFill>
                  <a:schemeClr val="tx1"/>
                </a:solidFill>
                <a:latin typeface="Times New Roman" panose="02020603050405020304" pitchFamily="18" charset="0"/>
                <a:ea typeface="宋体" panose="02010600030101010101" pitchFamily="2" charset="-122"/>
              </a:defRPr>
            </a:lvl2pPr>
            <a:lvl3pPr>
              <a:tabLst>
                <a:tab pos="762000" algn="l"/>
              </a:tabLst>
              <a:defRPr kumimoji="1" sz="2400">
                <a:solidFill>
                  <a:schemeClr val="tx1"/>
                </a:solidFill>
                <a:latin typeface="Times New Roman" panose="02020603050405020304" pitchFamily="18" charset="0"/>
                <a:ea typeface="宋体" panose="02010600030101010101" pitchFamily="2" charset="-122"/>
              </a:defRPr>
            </a:lvl3pPr>
            <a:lvl4pPr>
              <a:tabLst>
                <a:tab pos="762000" algn="l"/>
              </a:tabLst>
              <a:defRPr kumimoji="1" sz="2400">
                <a:solidFill>
                  <a:schemeClr val="tx1"/>
                </a:solidFill>
                <a:latin typeface="Times New Roman" panose="02020603050405020304" pitchFamily="18" charset="0"/>
                <a:ea typeface="宋体" panose="02010600030101010101" pitchFamily="2" charset="-122"/>
              </a:defRPr>
            </a:lvl4pPr>
            <a:lvl5pPr>
              <a:tabLst>
                <a:tab pos="7620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9pPr>
          </a:lstStyle>
          <a:p>
            <a:pPr lvl="2"/>
            <a:r>
              <a:rPr lang="en-US" altLang="zh-CN"/>
              <a:t>(1)u</a:t>
            </a:r>
            <a:r>
              <a:rPr lang="en-US" altLang="zh-CN" baseline="-30000"/>
              <a:t>1</a:t>
            </a:r>
            <a:r>
              <a:rPr lang="en-US" altLang="zh-CN"/>
              <a:t>(t)=1.5(1+0.3cos</a:t>
            </a:r>
            <a:r>
              <a:rPr lang="en-US" altLang="zh-CN">
                <a:latin typeface="宋体" panose="02010600030101010101" pitchFamily="2" charset="-122"/>
              </a:rPr>
              <a:t>Ω</a:t>
            </a:r>
            <a:r>
              <a:rPr lang="en-US" altLang="zh-CN"/>
              <a:t>t)cos</a:t>
            </a:r>
            <a:r>
              <a:rPr lang="en-US" altLang="zh-CN">
                <a:latin typeface="宋体" panose="02010600030101010101" pitchFamily="2" charset="-122"/>
              </a:rPr>
              <a:t>ω</a:t>
            </a:r>
            <a:r>
              <a:rPr lang="en-US" altLang="zh-CN" baseline="-30000"/>
              <a:t>c</a:t>
            </a:r>
            <a:r>
              <a:rPr lang="en-US" altLang="zh-CN"/>
              <a:t>t (V),</a:t>
            </a:r>
          </a:p>
          <a:p>
            <a:pPr lvl="2"/>
            <a:r>
              <a:rPr lang="en-US" altLang="zh-CN"/>
              <a:t>(2)u</a:t>
            </a:r>
            <a:r>
              <a:rPr lang="en-US" altLang="zh-CN" baseline="-30000"/>
              <a:t>2</a:t>
            </a:r>
            <a:r>
              <a:rPr lang="en-US" altLang="zh-CN"/>
              <a:t>(t)=cos</a:t>
            </a:r>
            <a:r>
              <a:rPr lang="el-GR" altLang="zh-CN">
                <a:cs typeface="Times New Roman" panose="02020603050405020304" pitchFamily="18" charset="0"/>
              </a:rPr>
              <a:t>Ω</a:t>
            </a:r>
            <a:r>
              <a:rPr lang="en-US" altLang="zh-CN"/>
              <a:t>tcos</a:t>
            </a:r>
            <a:r>
              <a:rPr lang="en-US" altLang="zh-CN">
                <a:latin typeface="宋体" panose="02010600030101010101" pitchFamily="2" charset="-122"/>
              </a:rPr>
              <a:t>ω</a:t>
            </a:r>
            <a:r>
              <a:rPr lang="en-US" altLang="zh-CN" baseline="-30000"/>
              <a:t>c</a:t>
            </a:r>
            <a:r>
              <a:rPr lang="en-US" altLang="zh-CN"/>
              <a:t>t (V)</a:t>
            </a:r>
          </a:p>
          <a:p>
            <a:pPr lvl="2"/>
            <a:r>
              <a:rPr lang="en-US" altLang="zh-CN"/>
              <a:t>(3)u</a:t>
            </a:r>
            <a:r>
              <a:rPr lang="en-US" altLang="zh-CN" baseline="-30000"/>
              <a:t>3</a:t>
            </a:r>
            <a:r>
              <a:rPr lang="en-US" altLang="zh-CN"/>
              <a:t>(t)=2cos(</a:t>
            </a:r>
            <a:r>
              <a:rPr lang="en-US" altLang="zh-CN">
                <a:latin typeface="宋体" panose="02010600030101010101" pitchFamily="2" charset="-122"/>
              </a:rPr>
              <a:t>ω</a:t>
            </a:r>
            <a:r>
              <a:rPr lang="en-US" altLang="zh-CN" baseline="-30000"/>
              <a:t>c</a:t>
            </a:r>
            <a:r>
              <a:rPr lang="en-US" altLang="zh-CN"/>
              <a:t>t+10 cos2</a:t>
            </a:r>
            <a:r>
              <a:rPr lang="en-US" altLang="zh-CN">
                <a:latin typeface="宋体" panose="02010600030101010101" pitchFamily="2" charset="-122"/>
              </a:rPr>
              <a:t>π</a:t>
            </a:r>
            <a:r>
              <a:rPr lang="en-US" altLang="zh-CN"/>
              <a:t>X10</a:t>
            </a:r>
            <a:r>
              <a:rPr lang="en-US" altLang="zh-CN" baseline="30000"/>
              <a:t>3</a:t>
            </a:r>
            <a:r>
              <a:rPr lang="en-US" altLang="zh-CN"/>
              <a:t>t+5cos3</a:t>
            </a:r>
            <a:r>
              <a:rPr lang="en-US" altLang="zh-CN">
                <a:latin typeface="宋体" panose="02010600030101010101" pitchFamily="2" charset="-122"/>
              </a:rPr>
              <a:t>π</a:t>
            </a:r>
            <a:r>
              <a:rPr lang="en-US" altLang="zh-CN"/>
              <a:t>X10</a:t>
            </a:r>
            <a:r>
              <a:rPr lang="en-US" altLang="zh-CN" baseline="30000"/>
              <a:t>3</a:t>
            </a:r>
            <a:r>
              <a:rPr lang="en-US" altLang="zh-CN"/>
              <a:t>t) (V)</a:t>
            </a:r>
          </a:p>
        </p:txBody>
      </p:sp>
      <p:graphicFrame>
        <p:nvGraphicFramePr>
          <p:cNvPr id="72710" name="Object 6"/>
          <p:cNvGraphicFramePr>
            <a:graphicFrameLocks noChangeAspect="1"/>
          </p:cNvGraphicFramePr>
          <p:nvPr/>
        </p:nvGraphicFramePr>
        <p:xfrm>
          <a:off x="609600" y="3851275"/>
          <a:ext cx="7724775" cy="2551113"/>
        </p:xfrm>
        <a:graphic>
          <a:graphicData uri="http://schemas.openxmlformats.org/presentationml/2006/ole">
            <mc:AlternateContent xmlns:mc="http://schemas.openxmlformats.org/markup-compatibility/2006">
              <mc:Choice xmlns:v="urn:schemas-microsoft-com:vml" Requires="v">
                <p:oleObj spid="_x0000_s72717" name="Equation" r:id="rId3" imgW="2806560" imgH="927000" progId="Equation.DSMT4">
                  <p:embed/>
                </p:oleObj>
              </mc:Choice>
              <mc:Fallback>
                <p:oleObj name="Equation" r:id="rId3" imgW="2806560" imgH="927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51275"/>
                        <a:ext cx="7724775" cy="255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54828D9-3066-49BA-9294-DF66139768D2}" type="slidenum">
              <a:rPr lang="en-US" altLang="zh-CN"/>
              <a:pPr/>
              <a:t>67</a:t>
            </a:fld>
            <a:endParaRPr lang="en-US" altLang="zh-CN"/>
          </a:p>
        </p:txBody>
      </p:sp>
      <p:graphicFrame>
        <p:nvGraphicFramePr>
          <p:cNvPr id="73732" name="Object 4"/>
          <p:cNvGraphicFramePr>
            <a:graphicFrameLocks noChangeAspect="1"/>
          </p:cNvGraphicFramePr>
          <p:nvPr/>
        </p:nvGraphicFramePr>
        <p:xfrm>
          <a:off x="179388" y="566738"/>
          <a:ext cx="8748712" cy="3062287"/>
        </p:xfrm>
        <a:graphic>
          <a:graphicData uri="http://schemas.openxmlformats.org/presentationml/2006/ole">
            <mc:AlternateContent xmlns:mc="http://schemas.openxmlformats.org/markup-compatibility/2006">
              <mc:Choice xmlns:v="urn:schemas-microsoft-com:vml" Requires="v">
                <p:oleObj spid="_x0000_s73740" name="Equation" r:id="rId3" imgW="3085920" imgH="1079280" progId="Equation.DSMT4">
                  <p:embed/>
                </p:oleObj>
              </mc:Choice>
              <mc:Fallback>
                <p:oleObj name="Equation" r:id="rId3" imgW="3085920" imgH="1079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66738"/>
                        <a:ext cx="8748712" cy="306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3733"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4DF6FB-D2C4-446D-B6F1-DD90A1474BF7}" type="slidenum">
              <a:rPr lang="en-US" altLang="zh-CN"/>
              <a:pPr/>
              <a:t>68</a:t>
            </a:fld>
            <a:endParaRPr lang="en-US" altLang="zh-CN"/>
          </a:p>
        </p:txBody>
      </p:sp>
      <p:sp>
        <p:nvSpPr>
          <p:cNvPr id="74754" name="Rectangle 2"/>
          <p:cNvSpPr>
            <a:spLocks noGrp="1" noChangeArrowheads="1"/>
          </p:cNvSpPr>
          <p:nvPr>
            <p:ph type="title"/>
          </p:nvPr>
        </p:nvSpPr>
        <p:spPr>
          <a:xfrm>
            <a:off x="468313" y="620713"/>
            <a:ext cx="8305800" cy="2647950"/>
          </a:xfrm>
          <a:noFill/>
        </p:spPr>
        <p:txBody>
          <a:bodyPr>
            <a:spAutoFit/>
          </a:bodyPr>
          <a:lstStyle/>
          <a:p>
            <a:pPr marL="361950" indent="-361950" algn="l"/>
            <a:r>
              <a:rPr lang="en-US" altLang="zh-CN" sz="2400">
                <a:solidFill>
                  <a:srgbClr val="000000"/>
                </a:solidFill>
                <a:latin typeface="华文中宋" panose="02010600040101010101" pitchFamily="2" charset="-122"/>
                <a:ea typeface="华文中宋" panose="02010600040101010101" pitchFamily="2" charset="-122"/>
              </a:rPr>
              <a:t>29</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）在某地，收音机接收</a:t>
            </a:r>
            <a:r>
              <a:rPr lang="en-US" altLang="zh-CN" sz="2400">
                <a:solidFill>
                  <a:srgbClr val="000000"/>
                </a:solidFill>
                <a:latin typeface="华文中宋" panose="02010600040101010101" pitchFamily="2" charset="-122"/>
                <a:ea typeface="华文中宋" panose="02010600040101010101" pitchFamily="2" charset="-122"/>
              </a:rPr>
              <a:t>1090kHz</a:t>
            </a:r>
            <a:r>
              <a:rPr lang="zh-CN" altLang="en-US" sz="2400">
                <a:solidFill>
                  <a:srgbClr val="000000"/>
                </a:solidFill>
                <a:latin typeface="华文中宋" panose="02010600040101010101" pitchFamily="2" charset="-122"/>
                <a:ea typeface="华文中宋" panose="02010600040101010101" pitchFamily="2" charset="-122"/>
              </a:rPr>
              <a:t>电台信号时，可以收到  </a:t>
            </a:r>
            <a:r>
              <a:rPr lang="en-US" altLang="zh-CN" sz="2400">
                <a:solidFill>
                  <a:srgbClr val="000000"/>
                </a:solidFill>
                <a:latin typeface="华文中宋" panose="02010600040101010101" pitchFamily="2" charset="-122"/>
                <a:ea typeface="华文中宋" panose="02010600040101010101" pitchFamily="2" charset="-122"/>
              </a:rPr>
              <a:t>1323kHz</a:t>
            </a:r>
            <a:r>
              <a:rPr lang="zh-CN" altLang="en-US" sz="2400">
                <a:solidFill>
                  <a:srgbClr val="000000"/>
                </a:solidFill>
                <a:latin typeface="华文中宋" panose="02010600040101010101" pitchFamily="2" charset="-122"/>
                <a:ea typeface="华文中宋" panose="02010600040101010101" pitchFamily="2" charset="-122"/>
              </a:rPr>
              <a:t>的电台信号。</a:t>
            </a:r>
            <a:br>
              <a:rPr lang="zh-CN" altLang="en-US" sz="2400">
                <a:solidFill>
                  <a:srgbClr val="000000"/>
                </a:solidFill>
                <a:latin typeface="华文中宋" panose="02010600040101010101" pitchFamily="2" charset="-122"/>
                <a:ea typeface="华文中宋" panose="02010600040101010101" pitchFamily="2" charset="-122"/>
              </a:rPr>
            </a:b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）接收</a:t>
            </a:r>
            <a:r>
              <a:rPr lang="en-US" altLang="zh-CN" sz="2400">
                <a:solidFill>
                  <a:srgbClr val="000000"/>
                </a:solidFill>
                <a:latin typeface="华文中宋" panose="02010600040101010101" pitchFamily="2" charset="-122"/>
                <a:ea typeface="华文中宋" panose="02010600040101010101" pitchFamily="2" charset="-122"/>
              </a:rPr>
              <a:t>1080kHz</a:t>
            </a:r>
            <a:r>
              <a:rPr lang="zh-CN" altLang="en-US" sz="2400">
                <a:solidFill>
                  <a:srgbClr val="000000"/>
                </a:solidFill>
                <a:latin typeface="华文中宋" panose="02010600040101010101" pitchFamily="2" charset="-122"/>
                <a:ea typeface="华文中宋" panose="02010600040101010101" pitchFamily="2" charset="-122"/>
              </a:rPr>
              <a:t>电台信号时，可以收到</a:t>
            </a:r>
            <a:r>
              <a:rPr lang="en-US" altLang="zh-CN" sz="2400">
                <a:solidFill>
                  <a:srgbClr val="000000"/>
                </a:solidFill>
                <a:latin typeface="华文中宋" panose="02010600040101010101" pitchFamily="2" charset="-122"/>
                <a:ea typeface="华文中宋" panose="02010600040101010101" pitchFamily="2" charset="-122"/>
              </a:rPr>
              <a:t>540kHz</a:t>
            </a:r>
            <a:r>
              <a:rPr lang="zh-CN" altLang="en-US" sz="2400">
                <a:solidFill>
                  <a:srgbClr val="000000"/>
                </a:solidFill>
                <a:latin typeface="华文中宋" panose="02010600040101010101" pitchFamily="2" charset="-122"/>
                <a:ea typeface="华文中宋" panose="02010600040101010101" pitchFamily="2" charset="-122"/>
              </a:rPr>
              <a:t>的电台信号。</a:t>
            </a:r>
            <a:br>
              <a:rPr lang="zh-CN" altLang="en-US" sz="2400">
                <a:solidFill>
                  <a:srgbClr val="000000"/>
                </a:solidFill>
                <a:latin typeface="华文中宋" panose="02010600040101010101" pitchFamily="2" charset="-122"/>
                <a:ea typeface="华文中宋" panose="02010600040101010101" pitchFamily="2" charset="-122"/>
              </a:rPr>
            </a:b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rPr>
              <a:t>）接收</a:t>
            </a:r>
            <a:r>
              <a:rPr lang="en-US" altLang="zh-CN" sz="2400">
                <a:solidFill>
                  <a:srgbClr val="000000"/>
                </a:solidFill>
                <a:latin typeface="华文中宋" panose="02010600040101010101" pitchFamily="2" charset="-122"/>
                <a:ea typeface="华文中宋" panose="02010600040101010101" pitchFamily="2" charset="-122"/>
              </a:rPr>
              <a:t>930kHz</a:t>
            </a:r>
            <a:r>
              <a:rPr lang="zh-CN" altLang="en-US" sz="2400">
                <a:solidFill>
                  <a:srgbClr val="000000"/>
                </a:solidFill>
                <a:latin typeface="华文中宋" panose="02010600040101010101" pitchFamily="2" charset="-122"/>
                <a:ea typeface="华文中宋" panose="02010600040101010101" pitchFamily="2" charset="-122"/>
              </a:rPr>
              <a:t>电台信号时，可以同时收到</a:t>
            </a:r>
            <a:r>
              <a:rPr lang="en-US" altLang="zh-CN" sz="2400">
                <a:solidFill>
                  <a:srgbClr val="000000"/>
                </a:solidFill>
                <a:latin typeface="华文中宋" panose="02010600040101010101" pitchFamily="2" charset="-122"/>
                <a:ea typeface="华文中宋" panose="02010600040101010101" pitchFamily="2" charset="-122"/>
              </a:rPr>
              <a:t>690kHz</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810KHz</a:t>
            </a:r>
            <a:r>
              <a:rPr lang="zh-CN" altLang="en-US" sz="2400">
                <a:solidFill>
                  <a:srgbClr val="000000"/>
                </a:solidFill>
                <a:latin typeface="华文中宋" panose="02010600040101010101" pitchFamily="2" charset="-122"/>
                <a:ea typeface="华文中宋" panose="02010600040101010101" pitchFamily="2" charset="-122"/>
              </a:rPr>
              <a:t>的电台信号，但不能单独收到其中一个台。（例如，一个台停播），请分析分别是什么干扰？</a:t>
            </a:r>
          </a:p>
        </p:txBody>
      </p:sp>
      <p:sp>
        <p:nvSpPr>
          <p:cNvPr id="74757" name="Rectangle 5"/>
          <p:cNvSpPr>
            <a:spLocks noChangeArrowheads="1"/>
          </p:cNvSpPr>
          <p:nvPr/>
        </p:nvSpPr>
        <p:spPr bwMode="auto">
          <a:xfrm>
            <a:off x="395288" y="3141663"/>
            <a:ext cx="8497887" cy="303688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a:solidFill>
                  <a:srgbClr val="000000"/>
                </a:solidFill>
                <a:ea typeface="华文中宋" panose="02010600040101010101" pitchFamily="2" charset="-122"/>
                <a:cs typeface="宋体" panose="02010600030101010101" pitchFamily="2" charset="-122"/>
              </a:rPr>
              <a:t>解：</a:t>
            </a:r>
          </a:p>
          <a:p>
            <a:pPr eaLnBrk="0" hangingPunct="0">
              <a:lnSpc>
                <a:spcPct val="115000"/>
              </a:lnSpc>
            </a:pPr>
            <a:r>
              <a:rPr lang="en-US" altLang="zh-CN">
                <a:solidFill>
                  <a:srgbClr val="000000"/>
                </a:solidFill>
                <a:ea typeface="华文中宋" panose="02010600040101010101" pitchFamily="2" charset="-122"/>
                <a:cs typeface="宋体" panose="02010600030101010101" pitchFamily="2" charset="-122"/>
              </a:rPr>
              <a:t>(1)</a:t>
            </a:r>
          </a:p>
          <a:p>
            <a:pPr eaLnBrk="0" hangingPunct="0">
              <a:lnSpc>
                <a:spcPct val="115000"/>
              </a:lnSpc>
            </a:pPr>
            <a:r>
              <a:rPr lang="en-US" altLang="zh-CN">
                <a:solidFill>
                  <a:srgbClr val="000000"/>
                </a:solidFill>
                <a:ea typeface="华文中宋" panose="02010600040101010101" pitchFamily="2" charset="-122"/>
                <a:cs typeface="宋体" panose="02010600030101010101" pitchFamily="2" charset="-122"/>
              </a:rPr>
              <a:t>   </a:t>
            </a:r>
            <a:r>
              <a:rPr lang="zh-CN" altLang="en-US">
                <a:solidFill>
                  <a:srgbClr val="000000"/>
                </a:solidFill>
                <a:ea typeface="华文中宋" panose="02010600040101010101" pitchFamily="2" charset="-122"/>
                <a:cs typeface="宋体" panose="02010600030101010101" pitchFamily="2" charset="-122"/>
              </a:rPr>
              <a:t>接收到 </a:t>
            </a:r>
            <a:r>
              <a:rPr lang="en-US" altLang="zh-CN">
                <a:solidFill>
                  <a:srgbClr val="000000"/>
                </a:solidFill>
                <a:ea typeface="华文中宋" panose="02010600040101010101" pitchFamily="2" charset="-122"/>
                <a:cs typeface="宋体" panose="02010600030101010101" pitchFamily="2" charset="-122"/>
              </a:rPr>
              <a:t>1090 kHz</a:t>
            </a:r>
            <a:r>
              <a:rPr lang="zh-CN" altLang="en-US">
                <a:solidFill>
                  <a:srgbClr val="000000"/>
                </a:solidFill>
                <a:ea typeface="华文中宋" panose="02010600040101010101" pitchFamily="2" charset="-122"/>
                <a:cs typeface="宋体" panose="02010600030101010101" pitchFamily="2" charset="-122"/>
              </a:rPr>
              <a:t>信号时，同时可以收到 </a:t>
            </a:r>
            <a:r>
              <a:rPr lang="en-US" altLang="zh-CN">
                <a:solidFill>
                  <a:srgbClr val="000000"/>
                </a:solidFill>
                <a:ea typeface="华文中宋" panose="02010600040101010101" pitchFamily="2" charset="-122"/>
                <a:cs typeface="宋体" panose="02010600030101010101" pitchFamily="2" charset="-122"/>
              </a:rPr>
              <a:t>1323 kHz</a:t>
            </a:r>
            <a:r>
              <a:rPr lang="zh-CN" altLang="en-US">
                <a:solidFill>
                  <a:srgbClr val="000000"/>
                </a:solidFill>
                <a:ea typeface="华文中宋" panose="02010600040101010101" pitchFamily="2" charset="-122"/>
                <a:cs typeface="宋体" panose="02010600030101010101" pitchFamily="2" charset="-122"/>
              </a:rPr>
              <a:t>的信号；证明</a:t>
            </a:r>
            <a:r>
              <a:rPr lang="en-US" altLang="zh-CN">
                <a:solidFill>
                  <a:srgbClr val="000000"/>
                </a:solidFill>
                <a:ea typeface="华文中宋" panose="02010600040101010101" pitchFamily="2" charset="-122"/>
                <a:cs typeface="宋体" panose="02010600030101010101" pitchFamily="2" charset="-122"/>
              </a:rPr>
              <a:t>1323kHz</a:t>
            </a:r>
            <a:r>
              <a:rPr lang="zh-CN" altLang="en-US">
                <a:solidFill>
                  <a:srgbClr val="000000"/>
                </a:solidFill>
                <a:ea typeface="华文中宋" panose="02010600040101010101" pitchFamily="2" charset="-122"/>
                <a:cs typeface="宋体" panose="02010600030101010101" pitchFamily="2" charset="-122"/>
              </a:rPr>
              <a:t>是副波道干扰信号，它与本振信号混频，产生了接近中频的干扰信号。此时本振频率为</a:t>
            </a:r>
            <a:r>
              <a:rPr lang="en-US" altLang="zh-CN">
                <a:solidFill>
                  <a:srgbClr val="000000"/>
                </a:solidFill>
                <a:ea typeface="华文中宋" panose="02010600040101010101" pitchFamily="2" charset="-122"/>
                <a:cs typeface="宋体" panose="02010600030101010101" pitchFamily="2" charset="-122"/>
              </a:rPr>
              <a:t>f</a:t>
            </a:r>
            <a:r>
              <a:rPr lang="en-US" altLang="zh-CN" baseline="-30000">
                <a:solidFill>
                  <a:srgbClr val="000000"/>
                </a:solidFill>
                <a:ea typeface="华文中宋" panose="02010600040101010101" pitchFamily="2" charset="-122"/>
                <a:cs typeface="宋体" panose="02010600030101010101" pitchFamily="2" charset="-122"/>
              </a:rPr>
              <a:t>L</a:t>
            </a:r>
            <a:r>
              <a:rPr lang="en-US" altLang="zh-CN">
                <a:solidFill>
                  <a:srgbClr val="000000"/>
                </a:solidFill>
                <a:ea typeface="华文中宋" panose="02010600040101010101" pitchFamily="2" charset="-122"/>
                <a:cs typeface="宋体" panose="02010600030101010101" pitchFamily="2" charset="-122"/>
              </a:rPr>
              <a:t>=1090+465=1555kHz,</a:t>
            </a:r>
            <a:r>
              <a:rPr lang="zh-CN" altLang="en-US">
                <a:solidFill>
                  <a:srgbClr val="000000"/>
                </a:solidFill>
                <a:ea typeface="华文中宋" panose="02010600040101010101" pitchFamily="2" charset="-122"/>
                <a:cs typeface="宋体" panose="02010600030101010101" pitchFamily="2" charset="-122"/>
              </a:rPr>
              <a:t>根据</a:t>
            </a:r>
            <a:r>
              <a:rPr lang="en-US" altLang="zh-CN">
                <a:solidFill>
                  <a:srgbClr val="000000"/>
                </a:solidFill>
                <a:ea typeface="华文中宋" panose="02010600040101010101" pitchFamily="2" charset="-122"/>
                <a:cs typeface="宋体" panose="02010600030101010101" pitchFamily="2" charset="-122"/>
              </a:rPr>
              <a:t>pf</a:t>
            </a:r>
            <a:r>
              <a:rPr lang="en-US" altLang="zh-CN" baseline="-30000">
                <a:solidFill>
                  <a:srgbClr val="000000"/>
                </a:solidFill>
                <a:ea typeface="华文中宋" panose="02010600040101010101" pitchFamily="2" charset="-122"/>
                <a:cs typeface="宋体" panose="02010600030101010101" pitchFamily="2" charset="-122"/>
              </a:rPr>
              <a:t>L</a:t>
            </a:r>
            <a:r>
              <a:rPr lang="en-US" altLang="zh-CN">
                <a:solidFill>
                  <a:srgbClr val="000000"/>
                </a:solidFill>
                <a:ea typeface="华文中宋" panose="02010600040101010101" pitchFamily="2" charset="-122"/>
                <a:cs typeface="宋体" panose="02010600030101010101" pitchFamily="2" charset="-122"/>
              </a:rPr>
              <a:t>-qf</a:t>
            </a:r>
            <a:r>
              <a:rPr lang="en-US" altLang="zh-CN" baseline="-30000">
                <a:solidFill>
                  <a:srgbClr val="000000"/>
                </a:solidFill>
                <a:ea typeface="华文中宋" panose="02010600040101010101" pitchFamily="2" charset="-122"/>
                <a:cs typeface="宋体" panose="02010600030101010101" pitchFamily="2" charset="-122"/>
              </a:rPr>
              <a:t>J</a:t>
            </a:r>
            <a:r>
              <a:rPr lang="en-US" altLang="zh-CN">
                <a:solidFill>
                  <a:srgbClr val="000000"/>
                </a:solidFill>
                <a:ea typeface="华文中宋" panose="02010600040101010101" pitchFamily="2" charset="-122"/>
                <a:cs typeface="宋体" panose="02010600030101010101" pitchFamily="2" charset="-122"/>
              </a:rPr>
              <a:t>=±f</a:t>
            </a:r>
            <a:r>
              <a:rPr lang="en-US" altLang="zh-CN" baseline="-30000">
                <a:solidFill>
                  <a:srgbClr val="000000"/>
                </a:solidFill>
                <a:ea typeface="华文中宋" panose="02010600040101010101" pitchFamily="2" charset="-122"/>
                <a:cs typeface="宋体" panose="02010600030101010101" pitchFamily="2" charset="-122"/>
              </a:rPr>
              <a:t>I</a:t>
            </a:r>
            <a:r>
              <a:rPr lang="zh-CN" altLang="en-US">
                <a:solidFill>
                  <a:srgbClr val="000000"/>
                </a:solidFill>
                <a:ea typeface="华文中宋" panose="02010600040101010101" pitchFamily="2" charset="-122"/>
                <a:cs typeface="宋体" panose="02010600030101010101" pitchFamily="2" charset="-122"/>
              </a:rPr>
              <a:t>的判断条件，当</a:t>
            </a:r>
            <a:r>
              <a:rPr lang="en-US" altLang="zh-CN">
                <a:solidFill>
                  <a:srgbClr val="000000"/>
                </a:solidFill>
                <a:ea typeface="华文中宋" panose="02010600040101010101" pitchFamily="2" charset="-122"/>
                <a:cs typeface="宋体" panose="02010600030101010101" pitchFamily="2" charset="-122"/>
              </a:rPr>
              <a:t>p=2,q=2</a:t>
            </a:r>
            <a:r>
              <a:rPr lang="zh-CN" altLang="en-US">
                <a:solidFill>
                  <a:srgbClr val="000000"/>
                </a:solidFill>
                <a:ea typeface="华文中宋" panose="02010600040101010101" pitchFamily="2" charset="-122"/>
                <a:cs typeface="宋体" panose="02010600030101010101" pitchFamily="2" charset="-122"/>
              </a:rPr>
              <a:t>时，</a:t>
            </a:r>
            <a:r>
              <a:rPr lang="en-US" altLang="zh-CN">
                <a:solidFill>
                  <a:srgbClr val="000000"/>
                </a:solidFill>
                <a:ea typeface="华文中宋" panose="02010600040101010101" pitchFamily="2" charset="-122"/>
                <a:cs typeface="宋体" panose="02010600030101010101" pitchFamily="2" charset="-122"/>
              </a:rPr>
              <a:t>2f</a:t>
            </a:r>
            <a:r>
              <a:rPr lang="en-US" altLang="zh-CN" baseline="-30000">
                <a:solidFill>
                  <a:srgbClr val="000000"/>
                </a:solidFill>
                <a:ea typeface="华文中宋" panose="02010600040101010101" pitchFamily="2" charset="-122"/>
                <a:cs typeface="宋体" panose="02010600030101010101" pitchFamily="2" charset="-122"/>
              </a:rPr>
              <a:t>L</a:t>
            </a:r>
            <a:r>
              <a:rPr lang="en-US" altLang="zh-CN">
                <a:solidFill>
                  <a:srgbClr val="000000"/>
                </a:solidFill>
                <a:ea typeface="华文中宋" panose="02010600040101010101" pitchFamily="2" charset="-122"/>
                <a:cs typeface="宋体" panose="02010600030101010101" pitchFamily="2" charset="-122"/>
              </a:rPr>
              <a:t>-2f</a:t>
            </a:r>
            <a:r>
              <a:rPr lang="en-US" altLang="zh-CN" baseline="-30000">
                <a:solidFill>
                  <a:srgbClr val="000000"/>
                </a:solidFill>
                <a:ea typeface="华文中宋" panose="02010600040101010101" pitchFamily="2" charset="-122"/>
                <a:cs typeface="宋体" panose="02010600030101010101" pitchFamily="2" charset="-122"/>
              </a:rPr>
              <a:t>J</a:t>
            </a:r>
            <a:r>
              <a:rPr lang="en-US" altLang="zh-CN">
                <a:solidFill>
                  <a:srgbClr val="000000"/>
                </a:solidFill>
                <a:ea typeface="华文中宋" panose="02010600040101010101" pitchFamily="2" charset="-122"/>
                <a:cs typeface="宋体" panose="02010600030101010101" pitchFamily="2" charset="-122"/>
              </a:rPr>
              <a:t>=3110-2646=464≈f</a:t>
            </a:r>
            <a:r>
              <a:rPr lang="en-US" altLang="zh-CN" baseline="-30000">
                <a:solidFill>
                  <a:srgbClr val="000000"/>
                </a:solidFill>
                <a:ea typeface="华文中宋" panose="02010600040101010101" pitchFamily="2" charset="-122"/>
                <a:cs typeface="宋体" panose="02010600030101010101" pitchFamily="2" charset="-122"/>
              </a:rPr>
              <a:t>I</a:t>
            </a:r>
            <a:r>
              <a:rPr lang="zh-CN" altLang="en-US">
                <a:solidFill>
                  <a:srgbClr val="000000"/>
                </a:solidFill>
                <a:ea typeface="华文中宋" panose="02010600040101010101" pitchFamily="2" charset="-122"/>
                <a:cs typeface="宋体" panose="02010600030101010101" pitchFamily="2" charset="-122"/>
              </a:rPr>
              <a:t>。因此断定这是</a:t>
            </a:r>
            <a:r>
              <a:rPr lang="en-US" altLang="zh-CN">
                <a:solidFill>
                  <a:srgbClr val="000000"/>
                </a:solidFill>
                <a:ea typeface="华文中宋" panose="02010600040101010101" pitchFamily="2" charset="-122"/>
                <a:cs typeface="宋体" panose="02010600030101010101" pitchFamily="2" charset="-122"/>
              </a:rPr>
              <a:t>4</a:t>
            </a:r>
            <a:r>
              <a:rPr lang="zh-CN" altLang="en-US">
                <a:solidFill>
                  <a:srgbClr val="000000"/>
                </a:solidFill>
                <a:ea typeface="华文中宋" panose="02010600040101010101" pitchFamily="2" charset="-122"/>
                <a:cs typeface="宋体" panose="02010600030101010101" pitchFamily="2" charset="-122"/>
              </a:rPr>
              <a:t>阶副波道干扰。</a:t>
            </a:r>
          </a:p>
        </p:txBody>
      </p:sp>
    </p:spTree>
  </p:cSld>
  <p:clrMapOvr>
    <a:masterClrMapping/>
  </p:clrMapOvr>
  <p:transition spd="slow">
    <p:blinds/>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9803A4C-9B2A-451B-A65B-A8152217C3F7}" type="slidenum">
              <a:rPr lang="en-US" altLang="zh-CN"/>
              <a:pPr/>
              <a:t>69</a:t>
            </a:fld>
            <a:endParaRPr lang="en-US" altLang="zh-CN"/>
          </a:p>
        </p:txBody>
      </p:sp>
      <p:sp>
        <p:nvSpPr>
          <p:cNvPr id="75781" name="Rectangle 5"/>
          <p:cNvSpPr>
            <a:spLocks noChangeArrowheads="1"/>
          </p:cNvSpPr>
          <p:nvPr/>
        </p:nvSpPr>
        <p:spPr bwMode="auto">
          <a:xfrm>
            <a:off x="250825" y="620713"/>
            <a:ext cx="8713788" cy="21955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pPr>
            <a:r>
              <a:rPr lang="en-US" altLang="zh-CN">
                <a:solidFill>
                  <a:srgbClr val="000000"/>
                </a:solidFill>
                <a:ea typeface="华文中宋" panose="02010600040101010101" pitchFamily="2" charset="-122"/>
                <a:cs typeface="宋体" panose="02010600030101010101" pitchFamily="2" charset="-122"/>
              </a:rPr>
              <a:t>(2)</a:t>
            </a:r>
          </a:p>
          <a:p>
            <a:pPr>
              <a:lnSpc>
                <a:spcPct val="115000"/>
              </a:lnSpc>
            </a:pPr>
            <a:r>
              <a:rPr lang="en-US" altLang="zh-CN">
                <a:solidFill>
                  <a:srgbClr val="000000"/>
                </a:solidFill>
                <a:ea typeface="华文中宋" panose="02010600040101010101" pitchFamily="2" charset="-122"/>
                <a:cs typeface="宋体" panose="02010600030101010101" pitchFamily="2" charset="-122"/>
              </a:rPr>
              <a:t>    </a:t>
            </a:r>
            <a:r>
              <a:rPr lang="zh-CN" altLang="en-US">
                <a:solidFill>
                  <a:srgbClr val="000000"/>
                </a:solidFill>
                <a:ea typeface="华文中宋" panose="02010600040101010101" pitchFamily="2" charset="-122"/>
                <a:cs typeface="宋体" panose="02010600030101010101" pitchFamily="2" charset="-122"/>
              </a:rPr>
              <a:t>接收到 </a:t>
            </a:r>
            <a:r>
              <a:rPr lang="en-US" altLang="zh-CN">
                <a:solidFill>
                  <a:srgbClr val="000000"/>
                </a:solidFill>
                <a:ea typeface="华文中宋" panose="02010600040101010101" pitchFamily="2" charset="-122"/>
                <a:cs typeface="宋体" panose="02010600030101010101" pitchFamily="2" charset="-122"/>
              </a:rPr>
              <a:t>1080 kHz</a:t>
            </a:r>
            <a:r>
              <a:rPr lang="zh-CN" altLang="en-US">
                <a:solidFill>
                  <a:srgbClr val="000000"/>
                </a:solidFill>
                <a:ea typeface="华文中宋" panose="02010600040101010101" pitchFamily="2" charset="-122"/>
                <a:cs typeface="宋体" panose="02010600030101010101" pitchFamily="2" charset="-122"/>
              </a:rPr>
              <a:t>信号时，同时可以收到</a:t>
            </a:r>
            <a:r>
              <a:rPr lang="en-US" altLang="zh-CN">
                <a:solidFill>
                  <a:srgbClr val="000000"/>
                </a:solidFill>
                <a:ea typeface="华文中宋" panose="02010600040101010101" pitchFamily="2" charset="-122"/>
                <a:cs typeface="宋体" panose="02010600030101010101" pitchFamily="2" charset="-122"/>
              </a:rPr>
              <a:t>540 kHz</a:t>
            </a:r>
            <a:r>
              <a:rPr lang="zh-CN" altLang="en-US">
                <a:solidFill>
                  <a:srgbClr val="000000"/>
                </a:solidFill>
                <a:ea typeface="华文中宋" panose="02010600040101010101" pitchFamily="2" charset="-122"/>
                <a:cs typeface="宋体" panose="02010600030101010101" pitchFamily="2" charset="-122"/>
              </a:rPr>
              <a:t>的信号；证明也是副波道干扰信号，此时本振频率为</a:t>
            </a:r>
            <a:r>
              <a:rPr lang="en-US" altLang="zh-CN">
                <a:solidFill>
                  <a:srgbClr val="000000"/>
                </a:solidFill>
                <a:ea typeface="华文中宋" panose="02010600040101010101" pitchFamily="2" charset="-122"/>
                <a:cs typeface="宋体" panose="02010600030101010101" pitchFamily="2" charset="-122"/>
              </a:rPr>
              <a:t>f</a:t>
            </a:r>
            <a:r>
              <a:rPr lang="en-US" altLang="zh-CN" baseline="-30000">
                <a:solidFill>
                  <a:srgbClr val="000000"/>
                </a:solidFill>
                <a:ea typeface="华文中宋" panose="02010600040101010101" pitchFamily="2" charset="-122"/>
                <a:cs typeface="宋体" panose="02010600030101010101" pitchFamily="2" charset="-122"/>
              </a:rPr>
              <a:t>L</a:t>
            </a:r>
            <a:r>
              <a:rPr lang="en-US" altLang="zh-CN">
                <a:solidFill>
                  <a:srgbClr val="000000"/>
                </a:solidFill>
                <a:ea typeface="华文中宋" panose="02010600040101010101" pitchFamily="2" charset="-122"/>
                <a:cs typeface="宋体" panose="02010600030101010101" pitchFamily="2" charset="-122"/>
              </a:rPr>
              <a:t>=1080+465=1545kHz,</a:t>
            </a:r>
            <a:r>
              <a:rPr lang="zh-CN" altLang="en-US">
                <a:solidFill>
                  <a:srgbClr val="000000"/>
                </a:solidFill>
                <a:ea typeface="华文中宋" panose="02010600040101010101" pitchFamily="2" charset="-122"/>
                <a:cs typeface="宋体" panose="02010600030101010101" pitchFamily="2" charset="-122"/>
              </a:rPr>
              <a:t>当</a:t>
            </a:r>
            <a:r>
              <a:rPr lang="en-US" altLang="zh-CN">
                <a:solidFill>
                  <a:srgbClr val="000000"/>
                </a:solidFill>
                <a:ea typeface="华文中宋" panose="02010600040101010101" pitchFamily="2" charset="-122"/>
                <a:cs typeface="宋体" panose="02010600030101010101" pitchFamily="2" charset="-122"/>
              </a:rPr>
              <a:t>p=1,q=2</a:t>
            </a:r>
            <a:r>
              <a:rPr lang="zh-CN" altLang="en-US">
                <a:solidFill>
                  <a:srgbClr val="000000"/>
                </a:solidFill>
                <a:ea typeface="华文中宋" panose="02010600040101010101" pitchFamily="2" charset="-122"/>
                <a:cs typeface="宋体" panose="02010600030101010101" pitchFamily="2" charset="-122"/>
              </a:rPr>
              <a:t>时， </a:t>
            </a:r>
            <a:r>
              <a:rPr lang="en-US" altLang="zh-CN">
                <a:solidFill>
                  <a:srgbClr val="000000"/>
                </a:solidFill>
                <a:ea typeface="华文中宋" panose="02010600040101010101" pitchFamily="2" charset="-122"/>
                <a:cs typeface="宋体" panose="02010600030101010101" pitchFamily="2" charset="-122"/>
              </a:rPr>
              <a:t>f</a:t>
            </a:r>
            <a:r>
              <a:rPr lang="en-US" altLang="zh-CN" baseline="-30000">
                <a:solidFill>
                  <a:srgbClr val="000000"/>
                </a:solidFill>
                <a:ea typeface="华文中宋" panose="02010600040101010101" pitchFamily="2" charset="-122"/>
                <a:cs typeface="宋体" panose="02010600030101010101" pitchFamily="2" charset="-122"/>
              </a:rPr>
              <a:t>L</a:t>
            </a:r>
            <a:r>
              <a:rPr lang="en-US" altLang="zh-CN">
                <a:solidFill>
                  <a:srgbClr val="000000"/>
                </a:solidFill>
                <a:ea typeface="华文中宋" panose="02010600040101010101" pitchFamily="2" charset="-122"/>
                <a:cs typeface="宋体" panose="02010600030101010101" pitchFamily="2" charset="-122"/>
              </a:rPr>
              <a:t>-2f</a:t>
            </a:r>
            <a:r>
              <a:rPr lang="en-US" altLang="zh-CN" baseline="-30000">
                <a:solidFill>
                  <a:srgbClr val="000000"/>
                </a:solidFill>
                <a:ea typeface="华文中宋" panose="02010600040101010101" pitchFamily="2" charset="-122"/>
                <a:cs typeface="宋体" panose="02010600030101010101" pitchFamily="2" charset="-122"/>
              </a:rPr>
              <a:t>J</a:t>
            </a:r>
            <a:r>
              <a:rPr lang="en-US" altLang="zh-CN">
                <a:solidFill>
                  <a:srgbClr val="000000"/>
                </a:solidFill>
                <a:ea typeface="华文中宋" panose="02010600040101010101" pitchFamily="2" charset="-122"/>
                <a:cs typeface="宋体" panose="02010600030101010101" pitchFamily="2" charset="-122"/>
              </a:rPr>
              <a:t>=1545-1080=465=f</a:t>
            </a:r>
            <a:r>
              <a:rPr lang="en-US" altLang="zh-CN" baseline="-30000">
                <a:solidFill>
                  <a:srgbClr val="000000"/>
                </a:solidFill>
                <a:ea typeface="华文中宋" panose="02010600040101010101" pitchFamily="2" charset="-122"/>
                <a:cs typeface="宋体" panose="02010600030101010101" pitchFamily="2" charset="-122"/>
              </a:rPr>
              <a:t>I</a:t>
            </a:r>
            <a:r>
              <a:rPr lang="zh-CN" altLang="en-US">
                <a:solidFill>
                  <a:srgbClr val="000000"/>
                </a:solidFill>
                <a:ea typeface="华文中宋" panose="02010600040101010101" pitchFamily="2" charset="-122"/>
                <a:cs typeface="宋体" panose="02010600030101010101" pitchFamily="2" charset="-122"/>
              </a:rPr>
              <a:t>。因此断定这是</a:t>
            </a:r>
            <a:r>
              <a:rPr lang="en-US" altLang="zh-CN">
                <a:solidFill>
                  <a:srgbClr val="000000"/>
                </a:solidFill>
                <a:ea typeface="华文中宋" panose="02010600040101010101" pitchFamily="2" charset="-122"/>
                <a:cs typeface="宋体" panose="02010600030101010101" pitchFamily="2" charset="-122"/>
              </a:rPr>
              <a:t>3</a:t>
            </a:r>
            <a:r>
              <a:rPr lang="zh-CN" altLang="en-US">
                <a:solidFill>
                  <a:srgbClr val="000000"/>
                </a:solidFill>
                <a:ea typeface="华文中宋" panose="02010600040101010101" pitchFamily="2" charset="-122"/>
                <a:cs typeface="宋体" panose="02010600030101010101" pitchFamily="2" charset="-122"/>
              </a:rPr>
              <a:t>阶副波道干扰。</a:t>
            </a:r>
          </a:p>
        </p:txBody>
      </p:sp>
      <p:sp>
        <p:nvSpPr>
          <p:cNvPr id="75782" name="Rectangle 6"/>
          <p:cNvSpPr>
            <a:spLocks noChangeArrowheads="1"/>
          </p:cNvSpPr>
          <p:nvPr/>
        </p:nvSpPr>
        <p:spPr bwMode="auto">
          <a:xfrm>
            <a:off x="250825" y="3141663"/>
            <a:ext cx="864235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anose="02020603050405020304" pitchFamily="18" charset="0"/>
                <a:ea typeface="宋体" panose="02010600030101010101" pitchFamily="2" charset="-122"/>
              </a:defRPr>
            </a:lvl1pPr>
            <a:lvl2pPr>
              <a:tabLst>
                <a:tab pos="457200" algn="l"/>
              </a:tabLst>
              <a:defRPr kumimoji="1" sz="2400">
                <a:solidFill>
                  <a:schemeClr val="tx1"/>
                </a:solidFill>
                <a:latin typeface="Times New Roman" panose="02020603050405020304" pitchFamily="18" charset="0"/>
                <a:ea typeface="宋体" panose="02010600030101010101" pitchFamily="2" charset="-122"/>
              </a:defRPr>
            </a:lvl2pPr>
            <a:lvl3pPr>
              <a:tabLst>
                <a:tab pos="457200" algn="l"/>
              </a:tabLst>
              <a:defRPr kumimoji="1" sz="2400">
                <a:solidFill>
                  <a:schemeClr val="tx1"/>
                </a:solidFill>
                <a:latin typeface="Times New Roman" panose="02020603050405020304" pitchFamily="18" charset="0"/>
                <a:ea typeface="宋体" panose="02010600030101010101" pitchFamily="2" charset="-122"/>
              </a:defRPr>
            </a:lvl3pPr>
            <a:lvl4pPr>
              <a:tabLst>
                <a:tab pos="457200" algn="l"/>
              </a:tabLst>
              <a:defRPr kumimoji="1" sz="2400">
                <a:solidFill>
                  <a:schemeClr val="tx1"/>
                </a:solidFill>
                <a:latin typeface="Times New Roman" panose="02020603050405020304" pitchFamily="18" charset="0"/>
                <a:ea typeface="宋体" panose="02010600030101010101" pitchFamily="2" charset="-122"/>
              </a:defRPr>
            </a:lvl4pPr>
            <a:lvl5pPr>
              <a:tabLst>
                <a:tab pos="4572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pPr>
            <a:r>
              <a:rPr lang="en-US" altLang="zh-CN">
                <a:ea typeface="华文中宋" panose="02010600040101010101" pitchFamily="2" charset="-122"/>
                <a:cs typeface="宋体" panose="02010600030101010101" pitchFamily="2" charset="-122"/>
              </a:rPr>
              <a:t>(3)</a:t>
            </a:r>
          </a:p>
          <a:p>
            <a:pPr>
              <a:lnSpc>
                <a:spcPct val="115000"/>
              </a:lnSpc>
            </a:pPr>
            <a:r>
              <a:rPr lang="en-US" altLang="zh-CN">
                <a:ea typeface="华文中宋" panose="02010600040101010101" pitchFamily="2" charset="-122"/>
                <a:cs typeface="宋体" panose="02010600030101010101" pitchFamily="2" charset="-122"/>
              </a:rPr>
              <a:t>    </a:t>
            </a:r>
            <a:r>
              <a:rPr lang="zh-CN" altLang="en-US">
                <a:ea typeface="华文中宋" panose="02010600040101010101" pitchFamily="2" charset="-122"/>
                <a:cs typeface="宋体" panose="02010600030101010101" pitchFamily="2" charset="-122"/>
              </a:rPr>
              <a:t>当接收有用台信号时，同时又接收到两个另外台的信号，但又不能单独收到一个干扰台，而且这两个电台信号频率都接近有用信号并小于有用信号频率，根据</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S</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J1</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J1</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J2</a:t>
            </a:r>
            <a:r>
              <a:rPr lang="zh-CN" altLang="en-US">
                <a:ea typeface="华文中宋" panose="02010600040101010101" pitchFamily="2" charset="-122"/>
                <a:cs typeface="宋体" panose="02010600030101010101" pitchFamily="2" charset="-122"/>
              </a:rPr>
              <a:t>的判断条件，</a:t>
            </a:r>
            <a:r>
              <a:rPr lang="en-US" altLang="zh-CN">
                <a:ea typeface="华文中宋" panose="02010600040101010101" pitchFamily="2" charset="-122"/>
                <a:cs typeface="宋体" panose="02010600030101010101" pitchFamily="2" charset="-122"/>
              </a:rPr>
              <a:t>930-810=810-690=120kHZ</a:t>
            </a:r>
            <a:r>
              <a:rPr lang="zh-CN" altLang="en-US">
                <a:ea typeface="华文中宋" panose="02010600040101010101" pitchFamily="2" charset="-122"/>
                <a:cs typeface="宋体" panose="02010600030101010101" pitchFamily="2" charset="-122"/>
              </a:rPr>
              <a:t>，因此可证明这可是互调干扰</a:t>
            </a:r>
            <a:r>
              <a:rPr lang="en-US" altLang="zh-CN">
                <a:ea typeface="华文中宋" panose="02010600040101010101" pitchFamily="2" charset="-122"/>
                <a:cs typeface="宋体" panose="02010600030101010101" pitchFamily="2" charset="-122"/>
              </a:rPr>
              <a:t>,</a:t>
            </a:r>
            <a:r>
              <a:rPr lang="zh-CN" altLang="en-US">
                <a:ea typeface="华文中宋" panose="02010600040101010101" pitchFamily="2" charset="-122"/>
                <a:cs typeface="宋体" panose="02010600030101010101" pitchFamily="2" charset="-122"/>
              </a:rPr>
              <a:t>且在混频器中由</a:t>
            </a:r>
            <a:r>
              <a:rPr lang="en-US" altLang="zh-CN">
                <a:ea typeface="华文中宋" panose="02010600040101010101" pitchFamily="2" charset="-122"/>
                <a:cs typeface="宋体" panose="02010600030101010101" pitchFamily="2" charset="-122"/>
              </a:rPr>
              <a:t>4</a:t>
            </a:r>
            <a:r>
              <a:rPr lang="zh-CN" altLang="en-US">
                <a:ea typeface="华文中宋" panose="02010600040101010101" pitchFamily="2" charset="-122"/>
                <a:cs typeface="宋体" panose="02010600030101010101" pitchFamily="2" charset="-122"/>
              </a:rPr>
              <a:t>次方项产生，在放大器中由</a:t>
            </a:r>
            <a:r>
              <a:rPr lang="en-US" altLang="zh-CN">
                <a:ea typeface="华文中宋" panose="02010600040101010101" pitchFamily="2" charset="-122"/>
                <a:cs typeface="宋体" panose="02010600030101010101" pitchFamily="2" charset="-122"/>
              </a:rPr>
              <a:t>3</a:t>
            </a:r>
            <a:r>
              <a:rPr lang="zh-CN" altLang="en-US">
                <a:ea typeface="华文中宋" panose="02010600040101010101" pitchFamily="2" charset="-122"/>
                <a:cs typeface="宋体" panose="02010600030101010101" pitchFamily="2" charset="-122"/>
              </a:rPr>
              <a:t>次方项产生，是</a:t>
            </a:r>
            <a:r>
              <a:rPr lang="en-US" altLang="zh-CN">
                <a:ea typeface="华文中宋" panose="02010600040101010101" pitchFamily="2" charset="-122"/>
                <a:cs typeface="宋体" panose="02010600030101010101" pitchFamily="2" charset="-122"/>
              </a:rPr>
              <a:t>3</a:t>
            </a:r>
            <a:r>
              <a:rPr lang="zh-CN" altLang="en-US">
                <a:ea typeface="华文中宋" panose="02010600040101010101" pitchFamily="2" charset="-122"/>
                <a:cs typeface="宋体" panose="02010600030101010101" pitchFamily="2" charset="-122"/>
              </a:rPr>
              <a:t>阶互调干扰。</a:t>
            </a:r>
          </a:p>
        </p:txBody>
      </p:sp>
      <p:pic>
        <p:nvPicPr>
          <p:cNvPr id="75783" name="Picture 7" descr="0004">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49B6D83-A4AF-4D6F-9D80-6DBB4B7EAF10}" type="slidenum">
              <a:rPr lang="en-US" altLang="zh-CN"/>
              <a:pPr/>
              <a:t>7</a:t>
            </a:fld>
            <a:endParaRPr lang="en-US" altLang="zh-CN"/>
          </a:p>
        </p:txBody>
      </p:sp>
      <p:sp>
        <p:nvSpPr>
          <p:cNvPr id="11267" name="Rectangle 3"/>
          <p:cNvSpPr>
            <a:spLocks noGrp="1" noChangeArrowheads="1"/>
          </p:cNvSpPr>
          <p:nvPr>
            <p:ph type="body" idx="1"/>
          </p:nvPr>
        </p:nvSpPr>
        <p:spPr>
          <a:xfrm>
            <a:off x="468313" y="549275"/>
            <a:ext cx="8305800" cy="5192713"/>
          </a:xfrm>
          <a:noFill/>
        </p:spPr>
        <p:txBody>
          <a:bodyPr>
            <a:spAutoFit/>
          </a:bodyPr>
          <a:lstStyle/>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41.</a:t>
            </a:r>
            <a:r>
              <a:rPr lang="zh-CN" altLang="en-US" sz="2400">
                <a:solidFill>
                  <a:srgbClr val="000000"/>
                </a:solidFill>
                <a:latin typeface="华文中宋" panose="02010600040101010101" pitchFamily="2" charset="-122"/>
                <a:ea typeface="华文中宋" panose="02010600040101010101" pitchFamily="2" charset="-122"/>
              </a:rPr>
              <a:t>何谓调幅、调频和调相？有那几种调幅形式？</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信号的功率关系是什么？</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42.</a:t>
            </a:r>
            <a:r>
              <a:rPr lang="zh-CN" altLang="en-US" sz="2400">
                <a:solidFill>
                  <a:srgbClr val="000000"/>
                </a:solidFill>
                <a:latin typeface="华文中宋" panose="02010600040101010101" pitchFamily="2" charset="-122"/>
                <a:ea typeface="华文中宋" panose="02010600040101010101" pitchFamily="2" charset="-122"/>
              </a:rPr>
              <a:t>什么是调幅深度？他对边带功率有什么影响？</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43.</a:t>
            </a:r>
            <a:r>
              <a:rPr lang="zh-CN" altLang="en-US" sz="2400">
                <a:solidFill>
                  <a:srgbClr val="000000"/>
                </a:solidFill>
                <a:latin typeface="华文中宋" panose="02010600040101010101" pitchFamily="2" charset="-122"/>
                <a:ea typeface="华文中宋" panose="02010600040101010101" pitchFamily="2" charset="-122"/>
              </a:rPr>
              <a:t>请正确写出</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信号的表达式和频谱，</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44.</a:t>
            </a:r>
            <a:r>
              <a:rPr lang="zh-CN" altLang="en-US" sz="2400">
                <a:solidFill>
                  <a:srgbClr val="000000"/>
                </a:solidFill>
                <a:latin typeface="华文中宋" panose="02010600040101010101" pitchFamily="2" charset="-122"/>
                <a:ea typeface="华文中宋" panose="02010600040101010101" pitchFamily="2" charset="-122"/>
              </a:rPr>
              <a:t>单音调幅时，</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SSB</a:t>
            </a:r>
            <a:r>
              <a:rPr lang="zh-CN" altLang="en-US" sz="2400">
                <a:solidFill>
                  <a:srgbClr val="000000"/>
                </a:solidFill>
                <a:latin typeface="华文中宋" panose="02010600040101010101" pitchFamily="2" charset="-122"/>
                <a:ea typeface="华文中宋" panose="02010600040101010101" pitchFamily="2" charset="-122"/>
              </a:rPr>
              <a:t>信号的带宽为多少？</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45.AM</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信号的包络与调制信号有什么联系？</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46.AM</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信号的解调应分别采用何种检波电路？在解调</a:t>
            </a:r>
            <a:r>
              <a:rPr lang="en-US" altLang="zh-CN" sz="2400">
                <a:solidFill>
                  <a:srgbClr val="000000"/>
                </a:solidFill>
                <a:latin typeface="华文中宋" panose="02010600040101010101" pitchFamily="2" charset="-122"/>
                <a:ea typeface="华文中宋" panose="02010600040101010101" pitchFamily="2" charset="-122"/>
              </a:rPr>
              <a:t>DSB</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SSB</a:t>
            </a:r>
            <a:r>
              <a:rPr lang="zh-CN" altLang="en-US" sz="2400">
                <a:solidFill>
                  <a:srgbClr val="000000"/>
                </a:solidFill>
                <a:latin typeface="华文中宋" panose="02010600040101010101" pitchFamily="2" charset="-122"/>
                <a:ea typeface="华文中宋" panose="02010600040101010101" pitchFamily="2" charset="-122"/>
              </a:rPr>
              <a:t>信号时，副载波的稳定性将会产生什么不利影响？</a:t>
            </a:r>
          </a:p>
          <a:p>
            <a:pPr marL="801688" lvl="1" indent="-533400" algn="just">
              <a:lnSpc>
                <a:spcPct val="120000"/>
              </a:lnSpc>
              <a:buFontTx/>
              <a:buNone/>
            </a:pPr>
            <a:r>
              <a:rPr lang="en-US" altLang="zh-CN" sz="2400">
                <a:solidFill>
                  <a:srgbClr val="000000"/>
                </a:solidFill>
                <a:ea typeface="华文中宋" panose="02010600040101010101" pitchFamily="2" charset="-122"/>
              </a:rPr>
              <a:t>47.</a:t>
            </a:r>
            <a:r>
              <a:rPr lang="zh-CN" altLang="en-US" sz="2400">
                <a:solidFill>
                  <a:srgbClr val="000000"/>
                </a:solidFill>
                <a:ea typeface="华文中宋" panose="02010600040101010101" pitchFamily="2" charset="-122"/>
              </a:rPr>
              <a:t>二极管包络检波器的两种主要失真是什么？当增大负载电阻时，可能会产生什么失真？</a:t>
            </a:r>
            <a:endParaRPr lang="zh-CN" altLang="en-US" sz="2400">
              <a:solidFill>
                <a:srgbClr val="000000"/>
              </a:solidFill>
              <a:latin typeface="华文中宋" panose="02010600040101010101" pitchFamily="2" charset="-122"/>
              <a:ea typeface="华文中宋" panose="0201060004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53D813C-4699-4C9F-A1A2-AEB73547DEB8}" type="slidenum">
              <a:rPr lang="en-US" altLang="zh-CN"/>
              <a:pPr/>
              <a:t>70</a:t>
            </a:fld>
            <a:endParaRPr lang="en-US" altLang="zh-CN"/>
          </a:p>
        </p:txBody>
      </p:sp>
      <p:sp>
        <p:nvSpPr>
          <p:cNvPr id="76802" name="Rectangle 2"/>
          <p:cNvSpPr>
            <a:spLocks noGrp="1" noChangeArrowheads="1"/>
          </p:cNvSpPr>
          <p:nvPr>
            <p:ph type="title"/>
          </p:nvPr>
        </p:nvSpPr>
        <p:spPr>
          <a:xfrm>
            <a:off x="323850" y="417513"/>
            <a:ext cx="8305800" cy="1406525"/>
          </a:xfrm>
          <a:noFill/>
        </p:spPr>
        <p:txBody>
          <a:bodyPr>
            <a:spAutoFit/>
          </a:bodyPr>
          <a:lstStyle/>
          <a:p>
            <a:pPr marL="630238" indent="-630238" algn="l">
              <a:lnSpc>
                <a:spcPct val="120000"/>
              </a:lnSpc>
            </a:pPr>
            <a:r>
              <a:rPr lang="en-US" altLang="zh-CN" sz="2400">
                <a:solidFill>
                  <a:srgbClr val="000000"/>
                </a:solidFill>
                <a:latin typeface="华文中宋" panose="02010600040101010101" pitchFamily="2" charset="-122"/>
                <a:ea typeface="华文中宋" panose="02010600040101010101" pitchFamily="2" charset="-122"/>
              </a:rPr>
              <a:t>30</a:t>
            </a:r>
            <a:r>
              <a:rPr lang="zh-CN" altLang="en-US" sz="2400">
                <a:solidFill>
                  <a:srgbClr val="000000"/>
                </a:solidFill>
                <a:latin typeface="华文中宋" panose="02010600040101010101" pitchFamily="2" charset="-122"/>
                <a:ea typeface="华文中宋" panose="02010600040101010101" pitchFamily="2" charset="-122"/>
              </a:rPr>
              <a:t>、已知混频器晶体三极管的转移特性为</a:t>
            </a:r>
            <a:r>
              <a:rPr lang="en-US" altLang="zh-CN" sz="2400">
                <a:solidFill>
                  <a:srgbClr val="000000"/>
                </a:solidFill>
                <a:latin typeface="华文中宋" panose="02010600040101010101" pitchFamily="2" charset="-122"/>
                <a:ea typeface="华文中宋" panose="02010600040101010101" pitchFamily="2" charset="-122"/>
              </a:rPr>
              <a:t>i</a:t>
            </a:r>
            <a:r>
              <a:rPr lang="en-US" altLang="zh-CN" sz="2400" baseline="-25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=a</a:t>
            </a:r>
            <a:r>
              <a:rPr lang="en-US" altLang="zh-CN" sz="2400" baseline="-30000">
                <a:solidFill>
                  <a:srgbClr val="000000"/>
                </a:solidFill>
                <a:latin typeface="华文中宋" panose="02010600040101010101" pitchFamily="2" charset="-122"/>
                <a:ea typeface="华文中宋" panose="02010600040101010101" pitchFamily="2" charset="-122"/>
              </a:rPr>
              <a:t>0</a:t>
            </a:r>
            <a:r>
              <a:rPr lang="en-US" altLang="zh-CN" sz="2400">
                <a:solidFill>
                  <a:srgbClr val="000000"/>
                </a:solidFill>
                <a:latin typeface="华文中宋" panose="02010600040101010101" pitchFamily="2" charset="-122"/>
                <a:ea typeface="华文中宋" panose="02010600040101010101" pitchFamily="2" charset="-122"/>
              </a:rPr>
              <a:t>+a</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rPr>
              <a:t>+a</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当</a:t>
            </a:r>
            <a:r>
              <a:rPr lang="en-US" altLang="zh-CN" sz="2400">
                <a:solidFill>
                  <a:srgbClr val="000000"/>
                </a:solidFill>
                <a:latin typeface="华文中宋" panose="02010600040101010101" pitchFamily="2" charset="-122"/>
                <a:ea typeface="华文中宋" panose="02010600040101010101" pitchFamily="2" charset="-122"/>
              </a:rPr>
              <a:t>u=U</a:t>
            </a:r>
            <a:r>
              <a:rPr lang="en-US" altLang="zh-CN" sz="2400" baseline="-25000">
                <a:solidFill>
                  <a:srgbClr val="000000"/>
                </a:solidFill>
                <a:latin typeface="华文中宋" panose="02010600040101010101" pitchFamily="2" charset="-122"/>
                <a:ea typeface="华文中宋" panose="02010600040101010101" pitchFamily="2" charset="-122"/>
              </a:rPr>
              <a:t>s</a:t>
            </a:r>
            <a:r>
              <a:rPr lang="en-US" altLang="zh-CN" sz="2400">
                <a:solidFill>
                  <a:srgbClr val="000000"/>
                </a:solidFill>
                <a:latin typeface="华文中宋" panose="02010600040101010101" pitchFamily="2" charset="-122"/>
                <a:ea typeface="华文中宋" panose="02010600040101010101" pitchFamily="2" charset="-122"/>
              </a:rPr>
              <a:t>.cosωst+U</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cosω</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t</a:t>
            </a:r>
            <a:r>
              <a:rPr lang="zh-CN" altLang="en-US" sz="2400">
                <a:solidFill>
                  <a:srgbClr val="000000"/>
                </a:solidFill>
                <a:latin typeface="华文中宋" panose="02010600040101010101" pitchFamily="2" charset="-122"/>
                <a:ea typeface="华文中宋" panose="02010600040101010101" pitchFamily="2" charset="-122"/>
              </a:rPr>
              <a:t>时，且</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L</a:t>
            </a:r>
            <a:r>
              <a:rPr lang="en-US" altLang="zh-CN" sz="2400">
                <a:solidFill>
                  <a:srgbClr val="000000"/>
                </a:solidFill>
                <a:latin typeface="华文中宋" panose="02010600040101010101" pitchFamily="2" charset="-122"/>
                <a:ea typeface="华文中宋" panose="02010600040101010101" pitchFamily="2" charset="-122"/>
              </a:rPr>
              <a:t>&gt;&gt;Us</a:t>
            </a:r>
            <a:r>
              <a:rPr lang="zh-CN" altLang="en-US" sz="2400">
                <a:solidFill>
                  <a:srgbClr val="000000"/>
                </a:solidFill>
                <a:latin typeface="华文中宋" panose="02010600040101010101" pitchFamily="2" charset="-122"/>
                <a:ea typeface="华文中宋" panose="02010600040101010101" pitchFamily="2" charset="-122"/>
              </a:rPr>
              <a:t>，求混频器的中频变频跨导</a:t>
            </a:r>
            <a:r>
              <a:rPr lang="en-US" altLang="zh-CN" sz="2400">
                <a:solidFill>
                  <a:srgbClr val="000000"/>
                </a:solidFill>
                <a:latin typeface="华文中宋" panose="02010600040101010101" pitchFamily="2" charset="-122"/>
                <a:ea typeface="华文中宋" panose="02010600040101010101" pitchFamily="2" charset="-122"/>
              </a:rPr>
              <a:t>g</a:t>
            </a:r>
            <a:r>
              <a:rPr lang="en-US" altLang="zh-CN" sz="2400" baseline="-30000">
                <a:solidFill>
                  <a:srgbClr val="000000"/>
                </a:solidFill>
                <a:latin typeface="华文中宋" panose="02010600040101010101" pitchFamily="2" charset="-122"/>
                <a:ea typeface="华文中宋" panose="0201060004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rPr>
              <a:t>为多少？</a:t>
            </a:r>
          </a:p>
        </p:txBody>
      </p:sp>
      <p:sp>
        <p:nvSpPr>
          <p:cNvPr id="76804" name="Rectangle 4"/>
          <p:cNvSpPr>
            <a:spLocks noChangeArrowheads="1"/>
          </p:cNvSpPr>
          <p:nvPr/>
        </p:nvSpPr>
        <p:spPr bwMode="auto">
          <a:xfrm>
            <a:off x="323850" y="1916113"/>
            <a:ext cx="8175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66675">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华文中宋" panose="02010600040101010101" pitchFamily="2" charset="-122"/>
                <a:ea typeface="华文中宋" panose="02010600040101010101" pitchFamily="2" charset="-122"/>
                <a:cs typeface="宋体" panose="02010600030101010101" pitchFamily="2" charset="-122"/>
              </a:rPr>
              <a:t>解：</a:t>
            </a:r>
          </a:p>
          <a:p>
            <a:pPr eaLnBrk="0" hangingPunct="0"/>
            <a:r>
              <a:rPr lang="zh-CN" altLang="en-US">
                <a:latin typeface="华文中宋" panose="02010600040101010101" pitchFamily="2" charset="-122"/>
                <a:ea typeface="华文中宋" panose="02010600040101010101" pitchFamily="2" charset="-122"/>
                <a:cs typeface="宋体" panose="02010600030101010101" pitchFamily="2" charset="-122"/>
              </a:rPr>
              <a:t>根据已知条件，电路符合线性时变条件。则线性时变跨导为</a:t>
            </a:r>
          </a:p>
        </p:txBody>
      </p:sp>
      <p:graphicFrame>
        <p:nvGraphicFramePr>
          <p:cNvPr id="76805" name="Object 5"/>
          <p:cNvGraphicFramePr>
            <a:graphicFrameLocks noChangeAspect="1"/>
          </p:cNvGraphicFramePr>
          <p:nvPr/>
        </p:nvGraphicFramePr>
        <p:xfrm>
          <a:off x="611188" y="3141663"/>
          <a:ext cx="7272337" cy="3275012"/>
        </p:xfrm>
        <a:graphic>
          <a:graphicData uri="http://schemas.openxmlformats.org/presentationml/2006/ole">
            <mc:AlternateContent xmlns:mc="http://schemas.openxmlformats.org/markup-compatibility/2006">
              <mc:Choice xmlns:v="urn:schemas-microsoft-com:vml" Requires="v">
                <p:oleObj spid="_x0000_s76813" name="Equation" r:id="rId3" imgW="2590560" imgH="1168200" progId="Equation.DSMT4">
                  <p:embed/>
                </p:oleObj>
              </mc:Choice>
              <mc:Fallback>
                <p:oleObj name="Equation" r:id="rId3" imgW="2590560" imgH="1168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141663"/>
                        <a:ext cx="7272337"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6806"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7A133D48-5893-43B9-8A3E-AA13418B52C0}" type="slidenum">
              <a:rPr lang="en-US" altLang="zh-CN"/>
              <a:pPr/>
              <a:t>71</a:t>
            </a:fld>
            <a:endParaRPr lang="en-US" altLang="zh-CN"/>
          </a:p>
        </p:txBody>
      </p:sp>
      <p:sp>
        <p:nvSpPr>
          <p:cNvPr id="77826" name="Rectangle 2"/>
          <p:cNvSpPr>
            <a:spLocks noGrp="1" noChangeArrowheads="1"/>
          </p:cNvSpPr>
          <p:nvPr>
            <p:ph type="title"/>
          </p:nvPr>
        </p:nvSpPr>
        <p:spPr>
          <a:xfrm>
            <a:off x="395288" y="476250"/>
            <a:ext cx="8305800" cy="1354138"/>
          </a:xfrm>
          <a:noFill/>
        </p:spPr>
        <p:txBody>
          <a:bodyPr>
            <a:spAutoFit/>
          </a:bodyPr>
          <a:lstStyle/>
          <a:p>
            <a:pPr marL="838200" indent="-838200"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31</a:t>
            </a:r>
            <a:r>
              <a:rPr lang="zh-CN" altLang="en-US" sz="2400">
                <a:solidFill>
                  <a:srgbClr val="000000"/>
                </a:solidFill>
                <a:latin typeface="华文中宋" panose="02010600040101010101" pitchFamily="2" charset="-122"/>
                <a:ea typeface="华文中宋" panose="02010600040101010101" pitchFamily="2" charset="-122"/>
              </a:rPr>
              <a:t>、电视</a:t>
            </a:r>
            <a:r>
              <a:rPr lang="en-US" altLang="zh-CN" sz="2400">
                <a:solidFill>
                  <a:srgbClr val="000000"/>
                </a:solidFill>
                <a:latin typeface="华文中宋" panose="02010600040101010101" pitchFamily="2" charset="-122"/>
                <a:ea typeface="华文中宋" panose="02010600040101010101" pitchFamily="2" charset="-122"/>
              </a:rPr>
              <a:t>4</a:t>
            </a:r>
            <a:r>
              <a:rPr lang="zh-CN" altLang="en-US" sz="2400">
                <a:solidFill>
                  <a:srgbClr val="000000"/>
                </a:solidFill>
                <a:latin typeface="华文中宋" panose="02010600040101010101" pitchFamily="2" charset="-122"/>
                <a:ea typeface="华文中宋" panose="02010600040101010101" pitchFamily="2" charset="-122"/>
              </a:rPr>
              <a:t>频道的伴音载频为</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=83.75MHz</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Δf</a:t>
            </a:r>
            <a:r>
              <a:rPr lang="en-US" altLang="zh-CN" sz="2400" baseline="-30000">
                <a:solidFill>
                  <a:srgbClr val="000000"/>
                </a:solidFill>
                <a:latin typeface="华文中宋" panose="02010600040101010101" pitchFamily="2" charset="-122"/>
                <a:ea typeface="华文中宋" panose="02010600040101010101" pitchFamily="2" charset="-122"/>
              </a:rPr>
              <a:t>m</a:t>
            </a:r>
            <a:r>
              <a:rPr lang="en-US" altLang="zh-CN" sz="2400">
                <a:solidFill>
                  <a:srgbClr val="000000"/>
                </a:solidFill>
                <a:latin typeface="华文中宋" panose="02010600040101010101" pitchFamily="2" charset="-122"/>
                <a:ea typeface="华文中宋" panose="02010600040101010101" pitchFamily="2" charset="-122"/>
              </a:rPr>
              <a:t>=50kHz</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rPr>
              <a:t>max</a:t>
            </a:r>
            <a:r>
              <a:rPr lang="en-US" altLang="zh-CN" sz="2400">
                <a:solidFill>
                  <a:srgbClr val="000000"/>
                </a:solidFill>
                <a:latin typeface="华文中宋" panose="02010600040101010101" pitchFamily="2" charset="-122"/>
                <a:ea typeface="华文中宋" panose="02010600040101010101" pitchFamily="2" charset="-122"/>
              </a:rPr>
              <a:t>=15kHz</a:t>
            </a:r>
            <a:r>
              <a:rPr lang="zh-CN" altLang="en-US" sz="2400">
                <a:solidFill>
                  <a:srgbClr val="000000"/>
                </a:solidFill>
                <a:latin typeface="华文中宋" panose="02010600040101010101" pitchFamily="2" charset="-122"/>
                <a:ea typeface="华文中宋" panose="02010600040101010101" pitchFamily="2" charset="-122"/>
              </a:rPr>
              <a:t>，请画出伴音信号频谱图、计算电视信号带宽，以及瞬时频率的变化范围。</a:t>
            </a:r>
          </a:p>
        </p:txBody>
      </p:sp>
      <p:sp>
        <p:nvSpPr>
          <p:cNvPr id="77829" name="Rectangle 5"/>
          <p:cNvSpPr>
            <a:spLocks noChangeArrowheads="1"/>
          </p:cNvSpPr>
          <p:nvPr/>
        </p:nvSpPr>
        <p:spPr bwMode="auto">
          <a:xfrm>
            <a:off x="323850" y="1844675"/>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华文中宋" panose="02010600040101010101" pitchFamily="2" charset="-122"/>
                <a:ea typeface="华文中宋" panose="02010600040101010101" pitchFamily="2" charset="-122"/>
                <a:cs typeface="宋体" panose="02010600030101010101" pitchFamily="2" charset="-122"/>
              </a:rPr>
              <a:t>解：</a:t>
            </a:r>
          </a:p>
        </p:txBody>
      </p:sp>
      <p:graphicFrame>
        <p:nvGraphicFramePr>
          <p:cNvPr id="77828" name="Object 4"/>
          <p:cNvGraphicFramePr>
            <a:graphicFrameLocks noChangeAspect="1"/>
          </p:cNvGraphicFramePr>
          <p:nvPr/>
        </p:nvGraphicFramePr>
        <p:xfrm>
          <a:off x="2484438" y="5661025"/>
          <a:ext cx="5399087" cy="547688"/>
        </p:xfrm>
        <a:graphic>
          <a:graphicData uri="http://schemas.openxmlformats.org/presentationml/2006/ole">
            <mc:AlternateContent xmlns:mc="http://schemas.openxmlformats.org/markup-compatibility/2006">
              <mc:Choice xmlns:v="urn:schemas-microsoft-com:vml" Requires="v">
                <p:oleObj spid="_x0000_s77841" name="Equation" r:id="rId3" imgW="1841500" imgH="177800" progId="Equation.DSMT4">
                  <p:embed/>
                </p:oleObj>
              </mc:Choice>
              <mc:Fallback>
                <p:oleObj name="Equation" r:id="rId3" imgW="1841500" imgH="177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661025"/>
                        <a:ext cx="53990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0" name="Rectangle 6"/>
          <p:cNvSpPr>
            <a:spLocks noChangeArrowheads="1"/>
          </p:cNvSpPr>
          <p:nvPr/>
        </p:nvSpPr>
        <p:spPr bwMode="auto">
          <a:xfrm>
            <a:off x="468313" y="56610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r>
              <a:rPr lang="zh-CN" altLang="en-US">
                <a:ea typeface="华文中宋" panose="02010600040101010101" pitchFamily="2" charset="-122"/>
                <a:cs typeface="宋体" panose="02010600030101010101" pitchFamily="2" charset="-122"/>
              </a:rPr>
              <a:t>信号带宽为</a:t>
            </a:r>
          </a:p>
        </p:txBody>
      </p:sp>
      <p:sp>
        <p:nvSpPr>
          <p:cNvPr id="77833" name="Rectangle 9"/>
          <p:cNvSpPr>
            <a:spLocks noChangeArrowheads="1"/>
          </p:cNvSpPr>
          <p:nvPr/>
        </p:nvSpPr>
        <p:spPr bwMode="auto">
          <a:xfrm>
            <a:off x="250825" y="2205038"/>
            <a:ext cx="84963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28600" algn="l"/>
              </a:tabLst>
              <a:defRPr kumimoji="1" sz="2400">
                <a:solidFill>
                  <a:schemeClr val="tx1"/>
                </a:solidFill>
                <a:latin typeface="Times New Roman" panose="02020603050405020304" pitchFamily="18" charset="0"/>
                <a:ea typeface="宋体" panose="02010600030101010101" pitchFamily="2" charset="-122"/>
              </a:defRPr>
            </a:lvl1pPr>
            <a:lvl2pPr>
              <a:tabLst>
                <a:tab pos="228600" algn="l"/>
              </a:tabLst>
              <a:defRPr kumimoji="1" sz="2400">
                <a:solidFill>
                  <a:schemeClr val="tx1"/>
                </a:solidFill>
                <a:latin typeface="Times New Roman" panose="02020603050405020304" pitchFamily="18" charset="0"/>
                <a:ea typeface="宋体" panose="02010600030101010101" pitchFamily="2" charset="-122"/>
              </a:defRPr>
            </a:lvl2pPr>
            <a:lvl3pPr>
              <a:tabLst>
                <a:tab pos="228600" algn="l"/>
              </a:tabLst>
              <a:defRPr kumimoji="1" sz="2400">
                <a:solidFill>
                  <a:schemeClr val="tx1"/>
                </a:solidFill>
                <a:latin typeface="Times New Roman" panose="02020603050405020304" pitchFamily="18" charset="0"/>
                <a:ea typeface="宋体" panose="02010600030101010101" pitchFamily="2" charset="-122"/>
              </a:defRPr>
            </a:lvl3pPr>
            <a:lvl4pPr>
              <a:tabLst>
                <a:tab pos="228600" algn="l"/>
              </a:tabLst>
              <a:defRPr kumimoji="1" sz="2400">
                <a:solidFill>
                  <a:schemeClr val="tx1"/>
                </a:solidFill>
                <a:latin typeface="Times New Roman" panose="02020603050405020304" pitchFamily="18" charset="0"/>
                <a:ea typeface="宋体" panose="02010600030101010101" pitchFamily="2" charset="-122"/>
              </a:defRPr>
            </a:lvl4pPr>
            <a:lvl5pPr>
              <a:tabLst>
                <a:tab pos="2286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228600"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pPr>
            <a:r>
              <a:rPr lang="en-US" altLang="zh-CN">
                <a:latin typeface="华文中宋" panose="02010600040101010101" pitchFamily="2" charset="-122"/>
                <a:ea typeface="华文中宋" panose="02010600040101010101" pitchFamily="2" charset="-122"/>
                <a:cs typeface="宋体" panose="02010600030101010101" pitchFamily="2" charset="-122"/>
              </a:rPr>
              <a:t>   </a:t>
            </a:r>
            <a:r>
              <a:rPr lang="zh-CN" altLang="en-US">
                <a:latin typeface="华文中宋" panose="02010600040101010101" pitchFamily="2" charset="-122"/>
                <a:ea typeface="华文中宋" panose="02010600040101010101" pitchFamily="2" charset="-122"/>
                <a:cs typeface="宋体" panose="02010600030101010101" pitchFamily="2" charset="-122"/>
              </a:rPr>
              <a:t>因为没有给定伴音调制信号的频谱，而且伴音是一个多频调制调频波。由于调频是非线性频谱搬移，多个频率分量调频所产生的结果不能看作是每个频率分量单独调频所得结果的线性叠加。因此，伴音信号的频谱中除了包含载频与调制信号各频率分量的</a:t>
            </a:r>
            <a:r>
              <a:rPr lang="en-US" altLang="zh-CN">
                <a:latin typeface="华文中宋" panose="02010600040101010101" pitchFamily="2" charset="-122"/>
                <a:ea typeface="华文中宋" panose="02010600040101010101" pitchFamily="2" charset="-122"/>
                <a:cs typeface="宋体" panose="02010600030101010101" pitchFamily="2" charset="-122"/>
              </a:rPr>
              <a:t>n</a:t>
            </a:r>
            <a:r>
              <a:rPr lang="zh-CN" altLang="en-US">
                <a:latin typeface="华文中宋" panose="02010600040101010101" pitchFamily="2" charset="-122"/>
                <a:ea typeface="华文中宋" panose="02010600040101010101" pitchFamily="2" charset="-122"/>
                <a:cs typeface="宋体" panose="02010600030101010101" pitchFamily="2" charset="-122"/>
              </a:rPr>
              <a:t>次谐波的组合频率分量外，还包含着载频与调制信号的每一频率分量的各次谐波分量一起产生的组合频率分量。所以伴音信号的频谱很复杂，无法正确画出。</a:t>
            </a:r>
          </a:p>
        </p:txBody>
      </p:sp>
      <p:pic>
        <p:nvPicPr>
          <p:cNvPr id="77834" name="Picture 10"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8B74B52-811B-4E01-976A-F537EDA0B53B}" type="slidenum">
              <a:rPr lang="en-US" altLang="zh-CN"/>
              <a:pPr/>
              <a:t>72</a:t>
            </a:fld>
            <a:endParaRPr lang="en-US" altLang="zh-CN"/>
          </a:p>
        </p:txBody>
      </p:sp>
      <p:graphicFrame>
        <p:nvGraphicFramePr>
          <p:cNvPr id="78852" name="Object 4"/>
          <p:cNvGraphicFramePr>
            <a:graphicFrameLocks noChangeAspect="1"/>
          </p:cNvGraphicFramePr>
          <p:nvPr/>
        </p:nvGraphicFramePr>
        <p:xfrm>
          <a:off x="611188" y="1196975"/>
          <a:ext cx="7986712" cy="1866900"/>
        </p:xfrm>
        <a:graphic>
          <a:graphicData uri="http://schemas.openxmlformats.org/presentationml/2006/ole">
            <mc:AlternateContent xmlns:mc="http://schemas.openxmlformats.org/markup-compatibility/2006">
              <mc:Choice xmlns:v="urn:schemas-microsoft-com:vml" Requires="v">
                <p:oleObj spid="_x0000_s78860" name="Equation" r:id="rId3" imgW="2730240" imgH="634680" progId="Equation.DSMT4">
                  <p:embed/>
                </p:oleObj>
              </mc:Choice>
              <mc:Fallback>
                <p:oleObj name="Equation" r:id="rId3" imgW="2730240" imgH="634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86712"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8853" name="Picture 5"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9D8EE6A-3AE1-451A-8931-09237F3CDD9A}" type="slidenum">
              <a:rPr lang="en-US" altLang="zh-CN"/>
              <a:pPr/>
              <a:t>73</a:t>
            </a:fld>
            <a:endParaRPr lang="en-US" altLang="zh-CN"/>
          </a:p>
        </p:txBody>
      </p:sp>
      <p:sp>
        <p:nvSpPr>
          <p:cNvPr id="79874" name="Rectangle 2"/>
          <p:cNvSpPr>
            <a:spLocks noGrp="1" noChangeArrowheads="1"/>
          </p:cNvSpPr>
          <p:nvPr>
            <p:ph type="title"/>
          </p:nvPr>
        </p:nvSpPr>
        <p:spPr>
          <a:xfrm>
            <a:off x="250825" y="685800"/>
            <a:ext cx="8893175" cy="2616200"/>
          </a:xfrm>
          <a:noFill/>
        </p:spPr>
        <p:txBody>
          <a:bodyPr>
            <a:spAutoFit/>
          </a:bodyPr>
          <a:lstStyle/>
          <a:p>
            <a:pPr marL="361950" indent="-361950" algn="l">
              <a:lnSpc>
                <a:spcPct val="115000"/>
              </a:lnSpc>
            </a:pPr>
            <a:r>
              <a:rPr lang="en-US" altLang="zh-CN" sz="2400">
                <a:solidFill>
                  <a:srgbClr val="000000"/>
                </a:solidFill>
                <a:latin typeface="华文中宋" panose="02010600040101010101" pitchFamily="2" charset="-122"/>
                <a:ea typeface="华文中宋" panose="02010600040101010101" pitchFamily="2" charset="-122"/>
              </a:rPr>
              <a:t>32</a:t>
            </a: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rPr>
              <a:t>）如果</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Ω</a:t>
            </a:r>
            <a:r>
              <a:rPr lang="en-US" altLang="zh-CN" sz="2400">
                <a:solidFill>
                  <a:srgbClr val="000000"/>
                </a:solidFill>
                <a:latin typeface="华文中宋" panose="02010600040101010101" pitchFamily="2" charset="-122"/>
                <a:ea typeface="华文中宋" panose="02010600040101010101" pitchFamily="2" charset="-122"/>
              </a:rPr>
              <a:t>=0.6cos4000πt V</a:t>
            </a:r>
            <a:r>
              <a:rPr lang="zh-CN" altLang="en-US" sz="2400">
                <a:solidFill>
                  <a:srgbClr val="000000"/>
                </a:solidFill>
                <a:latin typeface="华文中宋" panose="02010600040101010101" pitchFamily="2" charset="-122"/>
                <a:ea typeface="华文中宋" panose="02010600040101010101" pitchFamily="2" charset="-122"/>
              </a:rPr>
              <a:t>的单音信号对</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=2cos2πX10</a:t>
            </a:r>
            <a:r>
              <a:rPr lang="en-US" altLang="zh-CN" sz="2400" baseline="30000">
                <a:solidFill>
                  <a:srgbClr val="000000"/>
                </a:solidFill>
                <a:latin typeface="华文中宋" panose="02010600040101010101" pitchFamily="2" charset="-122"/>
                <a:ea typeface="华文中宋" panose="02010600040101010101" pitchFamily="2" charset="-122"/>
              </a:rPr>
              <a:t>6</a:t>
            </a:r>
            <a:r>
              <a:rPr lang="en-US" altLang="zh-CN" sz="2400">
                <a:solidFill>
                  <a:srgbClr val="000000"/>
                </a:solidFill>
                <a:latin typeface="华文中宋" panose="02010600040101010101" pitchFamily="2" charset="-122"/>
                <a:ea typeface="华文中宋" panose="02010600040101010101" pitchFamily="2" charset="-122"/>
              </a:rPr>
              <a:t>t V</a:t>
            </a:r>
            <a:r>
              <a:rPr lang="zh-CN" altLang="en-US" sz="2400">
                <a:solidFill>
                  <a:srgbClr val="000000"/>
                </a:solidFill>
                <a:latin typeface="华文中宋" panose="02010600040101010101" pitchFamily="2" charset="-122"/>
                <a:ea typeface="华文中宋" panose="02010600040101010101" pitchFamily="2" charset="-122"/>
              </a:rPr>
              <a:t>载波进行</a:t>
            </a:r>
            <a:r>
              <a:rPr lang="en-US" altLang="zh-CN" sz="2400">
                <a:solidFill>
                  <a:srgbClr val="000000"/>
                </a:solidFill>
                <a:latin typeface="华文中宋" panose="02010600040101010101" pitchFamily="2" charset="-122"/>
                <a:ea typeface="华文中宋" panose="02010600040101010101" pitchFamily="2" charset="-122"/>
              </a:rPr>
              <a:t>AM</a:t>
            </a:r>
            <a:r>
              <a:rPr lang="zh-CN" altLang="en-US" sz="2400">
                <a:solidFill>
                  <a:srgbClr val="000000"/>
                </a:solidFill>
                <a:latin typeface="华文中宋" panose="02010600040101010101" pitchFamily="2" charset="-122"/>
                <a:ea typeface="华文中宋" panose="02010600040101010101" pitchFamily="2" charset="-122"/>
              </a:rPr>
              <a:t>调幅时，已调幅波的带宽为多少？，边频频率为多少？</a:t>
            </a:r>
            <a:br>
              <a:rPr lang="zh-CN" altLang="en-US" sz="2400">
                <a:solidFill>
                  <a:srgbClr val="000000"/>
                </a:solidFill>
                <a:latin typeface="华文中宋" panose="02010600040101010101" pitchFamily="2" charset="-122"/>
                <a:ea typeface="华文中宋" panose="02010600040101010101" pitchFamily="2" charset="-122"/>
              </a:rPr>
            </a:br>
            <a:r>
              <a:rPr lang="zh-CN" altLang="en-US" sz="2400">
                <a:solidFill>
                  <a:srgbClr val="000000"/>
                </a:solidFill>
                <a:latin typeface="华文中宋" panose="02010600040101010101" pitchFamily="2" charset="-122"/>
                <a:ea typeface="华文中宋" panose="0201060004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rPr>
              <a:t>）如果</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Ω</a:t>
            </a:r>
            <a:r>
              <a:rPr lang="en-US" altLang="zh-CN" sz="2400">
                <a:solidFill>
                  <a:srgbClr val="000000"/>
                </a:solidFill>
                <a:latin typeface="华文中宋" panose="02010600040101010101" pitchFamily="2" charset="-122"/>
                <a:ea typeface="华文中宋" panose="02010600040101010101" pitchFamily="2" charset="-122"/>
              </a:rPr>
              <a:t>=cos4000πt V</a:t>
            </a:r>
            <a:r>
              <a:rPr lang="zh-CN" altLang="en-US" sz="2400">
                <a:solidFill>
                  <a:srgbClr val="000000"/>
                </a:solidFill>
                <a:latin typeface="华文中宋" panose="02010600040101010101" pitchFamily="2" charset="-122"/>
                <a:ea typeface="华文中宋" panose="02010600040101010101" pitchFamily="2" charset="-122"/>
              </a:rPr>
              <a:t>的单音信号对</a:t>
            </a:r>
            <a:r>
              <a:rPr lang="en-US" altLang="zh-CN" sz="2400">
                <a:solidFill>
                  <a:srgbClr val="000000"/>
                </a:solidFill>
                <a:latin typeface="华文中宋" panose="02010600040101010101" pitchFamily="2" charset="-122"/>
                <a:ea typeface="华文中宋" panose="02010600040101010101" pitchFamily="2" charset="-122"/>
              </a:rPr>
              <a:t>u</a:t>
            </a:r>
            <a:r>
              <a:rPr lang="en-US" altLang="zh-CN" sz="2400" baseline="-30000">
                <a:solidFill>
                  <a:srgbClr val="000000"/>
                </a:solidFill>
                <a:latin typeface="华文中宋" panose="02010600040101010101" pitchFamily="2" charset="-122"/>
                <a:ea typeface="华文中宋" panose="02010600040101010101" pitchFamily="2" charset="-122"/>
              </a:rPr>
              <a:t>c</a:t>
            </a:r>
            <a:r>
              <a:rPr lang="en-US" altLang="zh-CN" sz="2400">
                <a:solidFill>
                  <a:srgbClr val="000000"/>
                </a:solidFill>
                <a:latin typeface="华文中宋" panose="02010600040101010101" pitchFamily="2" charset="-122"/>
                <a:ea typeface="华文中宋" panose="02010600040101010101" pitchFamily="2" charset="-122"/>
              </a:rPr>
              <a:t>=2cos2πX10</a:t>
            </a:r>
            <a:r>
              <a:rPr lang="en-US" altLang="zh-CN" sz="2400" baseline="30000">
                <a:solidFill>
                  <a:srgbClr val="000000"/>
                </a:solidFill>
                <a:latin typeface="华文中宋" panose="02010600040101010101" pitchFamily="2" charset="-122"/>
                <a:ea typeface="华文中宋" panose="02010600040101010101" pitchFamily="2" charset="-122"/>
              </a:rPr>
              <a:t>6</a:t>
            </a:r>
            <a:r>
              <a:rPr lang="en-US" altLang="zh-CN" sz="2400">
                <a:solidFill>
                  <a:srgbClr val="000000"/>
                </a:solidFill>
                <a:latin typeface="华文中宋" panose="02010600040101010101" pitchFamily="2" charset="-122"/>
                <a:ea typeface="华文中宋" panose="02010600040101010101" pitchFamily="2" charset="-122"/>
              </a:rPr>
              <a:t>t V</a:t>
            </a:r>
            <a:r>
              <a:rPr lang="zh-CN" altLang="en-US" sz="2400">
                <a:solidFill>
                  <a:srgbClr val="000000"/>
                </a:solidFill>
                <a:latin typeface="华文中宋" panose="02010600040101010101" pitchFamily="2" charset="-122"/>
                <a:ea typeface="华文中宋" panose="02010600040101010101" pitchFamily="2" charset="-122"/>
              </a:rPr>
              <a:t>载波进行调频和调相时，已知调频灵敏度</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f</a:t>
            </a:r>
            <a:r>
              <a:rPr lang="zh-CN" altLang="en-US" sz="2400">
                <a:solidFill>
                  <a:srgbClr val="000000"/>
                </a:solidFill>
                <a:latin typeface="华文中宋" panose="02010600040101010101" pitchFamily="2" charset="-122"/>
                <a:ea typeface="华文中宋" panose="02010600040101010101" pitchFamily="2" charset="-122"/>
              </a:rPr>
              <a:t>是</a:t>
            </a:r>
            <a:r>
              <a:rPr lang="en-US" altLang="zh-CN" sz="2400">
                <a:solidFill>
                  <a:srgbClr val="000000"/>
                </a:solidFill>
                <a:latin typeface="华文中宋" panose="02010600040101010101" pitchFamily="2" charset="-122"/>
                <a:ea typeface="华文中宋" panose="02010600040101010101" pitchFamily="2" charset="-122"/>
              </a:rPr>
              <a:t>50kHz/V</a:t>
            </a:r>
            <a:r>
              <a:rPr lang="zh-CN" altLang="en-US" sz="2400">
                <a:solidFill>
                  <a:srgbClr val="000000"/>
                </a:solidFill>
                <a:latin typeface="华文中宋" panose="02010600040101010101" pitchFamily="2" charset="-122"/>
                <a:ea typeface="华文中宋" panose="02010600040101010101" pitchFamily="2" charset="-122"/>
              </a:rPr>
              <a:t>，调相灵敏度</a:t>
            </a:r>
            <a:r>
              <a:rPr lang="en-US" altLang="zh-CN" sz="2400">
                <a:solidFill>
                  <a:srgbClr val="000000"/>
                </a:solidFill>
                <a:latin typeface="华文中宋" panose="02010600040101010101" pitchFamily="2" charset="-122"/>
                <a:ea typeface="华文中宋" panose="02010600040101010101" pitchFamily="2" charset="-122"/>
              </a:rPr>
              <a:t>K</a:t>
            </a:r>
            <a:r>
              <a:rPr lang="en-US" altLang="zh-CN" sz="2400" baseline="-30000">
                <a:solidFill>
                  <a:srgbClr val="000000"/>
                </a:solidFill>
                <a:latin typeface="华文中宋" panose="02010600040101010101" pitchFamily="2" charset="-122"/>
                <a:ea typeface="华文中宋" panose="02010600040101010101" pitchFamily="2" charset="-122"/>
              </a:rPr>
              <a:t>P</a:t>
            </a:r>
            <a:r>
              <a:rPr lang="zh-CN" altLang="en-US" sz="2400">
                <a:solidFill>
                  <a:srgbClr val="000000"/>
                </a:solidFill>
                <a:latin typeface="华文中宋" panose="02010600040101010101" pitchFamily="2" charset="-122"/>
                <a:ea typeface="华文中宋" panose="02010600040101010101" pitchFamily="2" charset="-122"/>
              </a:rPr>
              <a:t>是</a:t>
            </a:r>
            <a:r>
              <a:rPr lang="en-US" altLang="zh-CN" sz="2400">
                <a:solidFill>
                  <a:srgbClr val="000000"/>
                </a:solidFill>
                <a:latin typeface="华文中宋" panose="02010600040101010101" pitchFamily="2" charset="-122"/>
                <a:ea typeface="华文中宋" panose="02010600040101010101" pitchFamily="2" charset="-122"/>
              </a:rPr>
              <a:t>50rad/V</a:t>
            </a:r>
            <a:r>
              <a:rPr lang="zh-CN" altLang="en-US" sz="2400">
                <a:solidFill>
                  <a:srgbClr val="000000"/>
                </a:solidFill>
                <a:latin typeface="华文中宋" panose="02010600040101010101" pitchFamily="2" charset="-122"/>
                <a:ea typeface="华文中宋" panose="02010600040101010101" pitchFamily="2" charset="-122"/>
              </a:rPr>
              <a:t>，则最大频偏为和调制指数各为多少？</a:t>
            </a:r>
          </a:p>
        </p:txBody>
      </p:sp>
      <p:graphicFrame>
        <p:nvGraphicFramePr>
          <p:cNvPr id="79877" name="Object 5"/>
          <p:cNvGraphicFramePr>
            <a:graphicFrameLocks noGrp="1" noChangeAspect="1"/>
          </p:cNvGraphicFramePr>
          <p:nvPr>
            <p:ph type="body" idx="1"/>
          </p:nvPr>
        </p:nvGraphicFramePr>
        <p:xfrm>
          <a:off x="179388" y="3284538"/>
          <a:ext cx="8713787" cy="3267075"/>
        </p:xfrm>
        <a:graphic>
          <a:graphicData uri="http://schemas.openxmlformats.org/presentationml/2006/ole">
            <mc:AlternateContent xmlns:mc="http://schemas.openxmlformats.org/markup-compatibility/2006">
              <mc:Choice xmlns:v="urn:schemas-microsoft-com:vml" Requires="v">
                <p:oleObj spid="_x0000_s79885" name="Equation" r:id="rId3" imgW="3149280" imgH="1180800" progId="Equation.DSMT4">
                  <p:embed/>
                </p:oleObj>
              </mc:Choice>
              <mc:Fallback>
                <p:oleObj name="Equation" r:id="rId3" imgW="3149280" imgH="1180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284538"/>
                        <a:ext cx="8713787" cy="326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9878"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7A222F87-B659-4007-AB59-2EC91CC73463}" type="slidenum">
              <a:rPr lang="en-US" altLang="zh-CN"/>
              <a:pPr/>
              <a:t>74</a:t>
            </a:fld>
            <a:endParaRPr lang="en-US" altLang="zh-CN"/>
          </a:p>
        </p:txBody>
      </p:sp>
      <p:sp>
        <p:nvSpPr>
          <p:cNvPr id="81922" name="Rectangle 2"/>
          <p:cNvSpPr>
            <a:spLocks noGrp="1" noChangeArrowheads="1"/>
          </p:cNvSpPr>
          <p:nvPr>
            <p:ph type="title"/>
          </p:nvPr>
        </p:nvSpPr>
        <p:spPr>
          <a:xfrm>
            <a:off x="358775" y="476250"/>
            <a:ext cx="8785225" cy="1354138"/>
          </a:xfrm>
          <a:noFill/>
        </p:spPr>
        <p:txBody>
          <a:bodyPr>
            <a:spAutoFit/>
          </a:bodyPr>
          <a:lstStyle/>
          <a:p>
            <a:pPr marL="536575" indent="-536575" algn="l">
              <a:lnSpc>
                <a:spcPct val="115000"/>
              </a:lnSpc>
            </a:pPr>
            <a:r>
              <a:rPr lang="en-US" altLang="zh-CN" sz="2400">
                <a:latin typeface="华文中宋" panose="02010600040101010101" pitchFamily="2" charset="-122"/>
                <a:ea typeface="华文中宋" panose="02010600040101010101" pitchFamily="2" charset="-122"/>
              </a:rPr>
              <a:t> 33</a:t>
            </a:r>
            <a:r>
              <a:rPr lang="zh-CN" altLang="en-US" sz="2400">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-20</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为一个三回路振荡器的等效电路，设下列二种情况：</a:t>
            </a:r>
            <a:b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b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(1) L</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&gt;L</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&gt;L</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L</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&lt;L</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&lt;L</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3</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问上述二种情况是否都能振荡，振荡频率</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f</a:t>
            </a:r>
            <a:r>
              <a:rPr lang="en-US" altLang="zh-CN" sz="2400" baseline="-300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与回路谐振频率有何关系？</a:t>
            </a:r>
          </a:p>
        </p:txBody>
      </p:sp>
      <p:pic>
        <p:nvPicPr>
          <p:cNvPr id="81924" name="Picture 4" descr="4-2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2276475"/>
            <a:ext cx="26638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9" name="Rectangle 9"/>
          <p:cNvSpPr>
            <a:spLocks noChangeArrowheads="1"/>
          </p:cNvSpPr>
          <p:nvPr/>
        </p:nvSpPr>
        <p:spPr bwMode="auto">
          <a:xfrm>
            <a:off x="468313" y="1939925"/>
            <a:ext cx="5545137" cy="303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解：</a:t>
            </a:r>
          </a:p>
          <a:p>
            <a:pPr eaLnBrk="0" hangingPunct="0">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根据给定条件，可知</a:t>
            </a:r>
          </a:p>
          <a:p>
            <a:pPr eaLnBrk="0" hangingPunct="0">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a:t>
            </a:r>
            <a:r>
              <a:rPr lang="en-US" altLang="zh-CN">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a:t>
            </a:r>
            <a:r>
              <a:rPr lang="en-US" altLang="zh-CN">
                <a:latin typeface="华文中宋" panose="02010600040101010101" pitchFamily="2" charset="-122"/>
                <a:ea typeface="华文中宋" panose="02010600040101010101" pitchFamily="2" charset="-122"/>
                <a:cs typeface="宋体" panose="02010600030101010101" pitchFamily="2" charset="-122"/>
              </a:rPr>
              <a: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o1</a:t>
            </a:r>
            <a:r>
              <a:rPr lang="en-US" altLang="zh-CN">
                <a:latin typeface="华文中宋" panose="02010600040101010101" pitchFamily="2" charset="-122"/>
                <a:ea typeface="华文中宋" panose="02010600040101010101" pitchFamily="2" charset="-122"/>
                <a:cs typeface="宋体" panose="02010600030101010101" pitchFamily="2" charset="-122"/>
              </a:rPr>
              <a:t>&lt;f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02</a:t>
            </a:r>
            <a:r>
              <a:rPr lang="en-US" altLang="zh-CN">
                <a:latin typeface="华文中宋" panose="02010600040101010101" pitchFamily="2" charset="-122"/>
                <a:ea typeface="华文中宋" panose="02010600040101010101" pitchFamily="2" charset="-122"/>
                <a:cs typeface="宋体" panose="02010600030101010101" pitchFamily="2" charset="-122"/>
              </a:rPr>
              <a:t>&lt;f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03</a:t>
            </a:r>
            <a:r>
              <a:rPr lang="en-US" altLang="zh-CN">
                <a:latin typeface="华文中宋" panose="02010600040101010101" pitchFamily="2" charset="-122"/>
                <a:ea typeface="华文中宋" panose="02010600040101010101" pitchFamily="2" charset="-122"/>
                <a:cs typeface="宋体" panose="02010600030101010101" pitchFamily="2" charset="-122"/>
              </a:rPr>
              <a:t>,</a:t>
            </a:r>
            <a:r>
              <a:rPr lang="zh-CN" altLang="en-US">
                <a:latin typeface="华文中宋" panose="02010600040101010101" pitchFamily="2" charset="-122"/>
                <a:ea typeface="华文中宋" panose="02010600040101010101" pitchFamily="2" charset="-122"/>
                <a:cs typeface="宋体" panose="02010600030101010101" pitchFamily="2" charset="-122"/>
              </a:rPr>
              <a:t>因此，当满足</a:t>
            </a:r>
            <a:r>
              <a:rPr lang="en-US" altLang="zh-CN">
                <a:latin typeface="华文中宋" panose="02010600040101010101" pitchFamily="2" charset="-122"/>
                <a:ea typeface="华文中宋" panose="02010600040101010101" pitchFamily="2" charset="-122"/>
                <a:cs typeface="宋体" panose="02010600030101010101" pitchFamily="2" charset="-122"/>
              </a:rPr>
              <a: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o1</a:t>
            </a:r>
            <a:r>
              <a:rPr lang="en-US" altLang="zh-CN">
                <a:latin typeface="华文中宋" panose="02010600040101010101" pitchFamily="2" charset="-122"/>
                <a:ea typeface="华文中宋" panose="02010600040101010101" pitchFamily="2" charset="-122"/>
                <a:cs typeface="宋体" panose="02010600030101010101" pitchFamily="2" charset="-122"/>
              </a:rPr>
              <a:t>&lt;f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02</a:t>
            </a:r>
            <a:r>
              <a:rPr lang="en-US" altLang="zh-CN">
                <a:latin typeface="华文中宋" panose="02010600040101010101" pitchFamily="2" charset="-122"/>
                <a:ea typeface="华文中宋" panose="02010600040101010101" pitchFamily="2" charset="-122"/>
                <a:cs typeface="宋体" panose="02010600030101010101" pitchFamily="2" charset="-122"/>
              </a:rPr>
              <a:t>&lt;f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en-US" altLang="zh-CN">
                <a:latin typeface="华文中宋" panose="02010600040101010101" pitchFamily="2" charset="-122"/>
                <a:ea typeface="华文中宋" panose="02010600040101010101" pitchFamily="2" charset="-122"/>
                <a:cs typeface="宋体" panose="02010600030101010101" pitchFamily="2" charset="-122"/>
              </a:rPr>
              <a:t>&lt;f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03</a:t>
            </a:r>
            <a:r>
              <a:rPr lang="en-US" altLang="zh-CN">
                <a:latin typeface="华文中宋" panose="02010600040101010101" pitchFamily="2" charset="-122"/>
                <a:ea typeface="华文中宋" panose="02010600040101010101" pitchFamily="2" charset="-122"/>
                <a:cs typeface="宋体" panose="02010600030101010101" pitchFamily="2" charset="-122"/>
              </a:rPr>
              <a:t>,</a:t>
            </a:r>
            <a:r>
              <a:rPr lang="zh-CN" altLang="en-US">
                <a:latin typeface="华文中宋" panose="02010600040101010101" pitchFamily="2" charset="-122"/>
                <a:ea typeface="华文中宋" panose="02010600040101010101" pitchFamily="2" charset="-122"/>
                <a:cs typeface="宋体" panose="02010600030101010101" pitchFamily="2" charset="-122"/>
              </a:rPr>
              <a:t>就可能振荡，</a:t>
            </a:r>
          </a:p>
          <a:p>
            <a:pPr eaLnBrk="0" hangingPunct="0">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此时</a:t>
            </a:r>
            <a:r>
              <a:rPr lang="en-US" altLang="zh-CN">
                <a:latin typeface="华文中宋" panose="02010600040101010101" pitchFamily="2" charset="-122"/>
                <a:ea typeface="华文中宋" panose="02010600040101010101" pitchFamily="2" charset="-122"/>
                <a:cs typeface="宋体" panose="02010600030101010101" pitchFamily="2" charset="-122"/>
              </a:rPr>
              <a:t>L</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en-US" altLang="zh-CN">
                <a:latin typeface="华文中宋" panose="02010600040101010101" pitchFamily="2" charset="-122"/>
                <a:ea typeface="华文中宋" panose="02010600040101010101" pitchFamily="2" charset="-122"/>
                <a:cs typeface="宋体" panose="02010600030101010101" pitchFamily="2" charset="-122"/>
              </a:rPr>
              <a:t>C</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回路和</a:t>
            </a:r>
            <a:r>
              <a:rPr lang="en-US" altLang="zh-CN">
                <a:latin typeface="华文中宋" panose="02010600040101010101" pitchFamily="2" charset="-122"/>
                <a:ea typeface="华文中宋" panose="02010600040101010101" pitchFamily="2" charset="-122"/>
                <a:cs typeface="宋体" panose="02010600030101010101" pitchFamily="2" charset="-122"/>
              </a:rPr>
              <a:t>L</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en-US" altLang="zh-CN">
                <a:latin typeface="华文中宋" panose="02010600040101010101" pitchFamily="2" charset="-122"/>
                <a:ea typeface="华文中宋" panose="02010600040101010101" pitchFamily="2" charset="-122"/>
                <a:cs typeface="宋体" panose="02010600030101010101" pitchFamily="2" charset="-122"/>
              </a:rPr>
              <a:t>C</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回路呈容性，而</a:t>
            </a:r>
            <a:r>
              <a:rPr lang="en-US" altLang="zh-CN">
                <a:latin typeface="华文中宋" panose="02010600040101010101" pitchFamily="2" charset="-122"/>
                <a:ea typeface="华文中宋" panose="02010600040101010101" pitchFamily="2" charset="-122"/>
                <a:cs typeface="宋体" panose="02010600030101010101" pitchFamily="2" charset="-122"/>
              </a:rPr>
              <a:t>L</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3</a:t>
            </a:r>
            <a:r>
              <a:rPr lang="en-US" altLang="zh-CN">
                <a:latin typeface="华文中宋" panose="02010600040101010101" pitchFamily="2" charset="-122"/>
                <a:ea typeface="华文中宋" panose="02010600040101010101" pitchFamily="2" charset="-122"/>
                <a:cs typeface="宋体" panose="02010600030101010101" pitchFamily="2" charset="-122"/>
              </a:rPr>
              <a:t>C</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3</a:t>
            </a:r>
            <a:r>
              <a:rPr lang="zh-CN" altLang="en-US">
                <a:latin typeface="华文中宋" panose="02010600040101010101" pitchFamily="2" charset="-122"/>
                <a:ea typeface="华文中宋" panose="02010600040101010101" pitchFamily="2" charset="-122"/>
                <a:cs typeface="宋体" panose="02010600030101010101" pitchFamily="2" charset="-122"/>
              </a:rPr>
              <a:t>回路呈感性，构成一个电容反馈振荡器。</a:t>
            </a:r>
          </a:p>
        </p:txBody>
      </p:sp>
      <p:graphicFrame>
        <p:nvGraphicFramePr>
          <p:cNvPr id="81928" name="Object 8"/>
          <p:cNvGraphicFramePr>
            <a:graphicFrameLocks noChangeAspect="1"/>
          </p:cNvGraphicFramePr>
          <p:nvPr/>
        </p:nvGraphicFramePr>
        <p:xfrm>
          <a:off x="6556375" y="3687763"/>
          <a:ext cx="342900" cy="188912"/>
        </p:xfrm>
        <a:graphic>
          <a:graphicData uri="http://schemas.openxmlformats.org/presentationml/2006/ole">
            <mc:AlternateContent xmlns:mc="http://schemas.openxmlformats.org/markup-compatibility/2006">
              <mc:Choice xmlns:v="urn:schemas-microsoft-com:vml" Requires="v">
                <p:oleObj spid="_x0000_s81939" name="Equation" r:id="rId4" imgW="279279" imgH="152334" progId="Equation.DSMT4">
                  <p:embed/>
                </p:oleObj>
              </mc:Choice>
              <mc:Fallback>
                <p:oleObj name="Equation" r:id="rId4" imgW="279279" imgH="152334"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375" y="3687763"/>
                        <a:ext cx="342900" cy="18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30" name="Rectangle 10"/>
          <p:cNvSpPr>
            <a:spLocks noChangeArrowheads="1"/>
          </p:cNvSpPr>
          <p:nvPr/>
        </p:nvSpPr>
        <p:spPr bwMode="auto">
          <a:xfrm>
            <a:off x="468313" y="5002213"/>
            <a:ext cx="81534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lnSpc>
                <a:spcPct val="115000"/>
              </a:lnSpc>
            </a:pPr>
            <a:r>
              <a:rPr lang="zh-CN" altLang="en-US"/>
              <a:t>（</a:t>
            </a:r>
            <a:r>
              <a:rPr lang="en-US" altLang="zh-CN"/>
              <a:t>2</a:t>
            </a:r>
            <a:r>
              <a:rPr lang="zh-CN" altLang="en-US"/>
              <a:t>）</a:t>
            </a:r>
            <a:r>
              <a:rPr lang="en-US" altLang="zh-CN"/>
              <a:t>fo1&gt;f02&gt;f03,</a:t>
            </a:r>
            <a:r>
              <a:rPr lang="zh-CN" altLang="en-US"/>
              <a:t>因此，当满足</a:t>
            </a:r>
            <a:r>
              <a:rPr lang="en-US" altLang="zh-CN"/>
              <a:t>fo1&gt;f02&gt;f&gt;f03,</a:t>
            </a:r>
            <a:r>
              <a:rPr lang="zh-CN" altLang="en-US"/>
              <a:t>就可能振荡，</a:t>
            </a:r>
          </a:p>
          <a:p>
            <a:pPr>
              <a:lnSpc>
                <a:spcPct val="115000"/>
              </a:lnSpc>
            </a:pPr>
            <a:r>
              <a:rPr lang="zh-CN" altLang="en-US">
                <a:latin typeface="华文中宋" panose="02010600040101010101" pitchFamily="2" charset="-122"/>
                <a:ea typeface="华文中宋" panose="02010600040101010101" pitchFamily="2" charset="-122"/>
                <a:cs typeface="宋体" panose="02010600030101010101" pitchFamily="2" charset="-122"/>
              </a:rPr>
              <a:t>此时</a:t>
            </a:r>
            <a:r>
              <a:rPr lang="en-US" altLang="zh-CN">
                <a:latin typeface="华文中宋" panose="02010600040101010101" pitchFamily="2" charset="-122"/>
                <a:ea typeface="华文中宋" panose="02010600040101010101" pitchFamily="2" charset="-122"/>
                <a:cs typeface="宋体" panose="02010600030101010101" pitchFamily="2" charset="-122"/>
              </a:rPr>
              <a:t>L</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en-US" altLang="zh-CN">
                <a:latin typeface="华文中宋" panose="02010600040101010101" pitchFamily="2" charset="-122"/>
                <a:ea typeface="华文中宋" panose="02010600040101010101" pitchFamily="2" charset="-122"/>
                <a:cs typeface="宋体" panose="02010600030101010101" pitchFamily="2" charset="-122"/>
              </a:rPr>
              <a:t>C</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1</a:t>
            </a:r>
            <a:r>
              <a:rPr lang="zh-CN" altLang="en-US">
                <a:latin typeface="华文中宋" panose="02010600040101010101" pitchFamily="2" charset="-122"/>
                <a:ea typeface="华文中宋" panose="02010600040101010101" pitchFamily="2" charset="-122"/>
                <a:cs typeface="宋体" panose="02010600030101010101" pitchFamily="2" charset="-122"/>
              </a:rPr>
              <a:t>回路和</a:t>
            </a:r>
            <a:r>
              <a:rPr lang="en-US" altLang="zh-CN">
                <a:latin typeface="华文中宋" panose="02010600040101010101" pitchFamily="2" charset="-122"/>
                <a:ea typeface="华文中宋" panose="02010600040101010101" pitchFamily="2" charset="-122"/>
                <a:cs typeface="宋体" panose="02010600030101010101" pitchFamily="2" charset="-122"/>
              </a:rPr>
              <a:t>L</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en-US" altLang="zh-CN">
                <a:latin typeface="华文中宋" panose="02010600040101010101" pitchFamily="2" charset="-122"/>
                <a:ea typeface="华文中宋" panose="02010600040101010101" pitchFamily="2" charset="-122"/>
                <a:cs typeface="宋体" panose="02010600030101010101" pitchFamily="2" charset="-122"/>
              </a:rPr>
              <a:t>C</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回路呈感性，而</a:t>
            </a:r>
            <a:r>
              <a:rPr lang="en-US" altLang="zh-CN">
                <a:latin typeface="华文中宋" panose="02010600040101010101" pitchFamily="2" charset="-122"/>
                <a:ea typeface="华文中宋" panose="02010600040101010101" pitchFamily="2" charset="-122"/>
                <a:cs typeface="宋体" panose="02010600030101010101" pitchFamily="2" charset="-122"/>
              </a:rPr>
              <a:t>L</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3</a:t>
            </a:r>
            <a:r>
              <a:rPr lang="en-US" altLang="zh-CN">
                <a:latin typeface="华文中宋" panose="02010600040101010101" pitchFamily="2" charset="-122"/>
                <a:ea typeface="华文中宋" panose="02010600040101010101" pitchFamily="2" charset="-122"/>
                <a:cs typeface="宋体" panose="02010600030101010101" pitchFamily="2" charset="-122"/>
              </a:rPr>
              <a:t>C</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3</a:t>
            </a:r>
            <a:r>
              <a:rPr lang="zh-CN" altLang="en-US">
                <a:latin typeface="华文中宋" panose="02010600040101010101" pitchFamily="2" charset="-122"/>
                <a:ea typeface="华文中宋" panose="02010600040101010101" pitchFamily="2" charset="-122"/>
                <a:cs typeface="宋体" panose="02010600030101010101" pitchFamily="2" charset="-122"/>
              </a:rPr>
              <a:t>回路呈容性，</a:t>
            </a:r>
            <a:endParaRPr lang="zh-CN" altLang="en-US">
              <a:latin typeface="华文中宋" panose="02010600040101010101" pitchFamily="2" charset="-122"/>
              <a:ea typeface="华文中宋" panose="02010600040101010101" pitchFamily="2" charset="-122"/>
            </a:endParaRPr>
          </a:p>
          <a:p>
            <a:pPr eaLnBrk="0" hangingPunct="0">
              <a:lnSpc>
                <a:spcPct val="115000"/>
              </a:lnSpc>
            </a:pPr>
            <a:r>
              <a:rPr lang="zh-CN" altLang="en-US">
                <a:latin typeface="华文中宋" panose="02010600040101010101" pitchFamily="2" charset="-122"/>
                <a:ea typeface="华文中宋" panose="02010600040101010101" pitchFamily="2" charset="-122"/>
              </a:rPr>
              <a:t>构成一个电感反馈振荡器。</a:t>
            </a:r>
          </a:p>
        </p:txBody>
      </p:sp>
      <p:sp>
        <p:nvSpPr>
          <p:cNvPr id="81931" name="Rectangle 11"/>
          <p:cNvSpPr>
            <a:spLocks noChangeArrowheads="1"/>
          </p:cNvSpPr>
          <p:nvPr/>
        </p:nvSpPr>
        <p:spPr bwMode="auto">
          <a:xfrm>
            <a:off x="7092950" y="42926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-20</a:t>
            </a:r>
          </a:p>
        </p:txBody>
      </p:sp>
      <p:pic>
        <p:nvPicPr>
          <p:cNvPr id="81932" name="Picture 12" descr="0004">
            <a:hlinkClick r:id="rId6" action="ppaction://hlinksldjump"/>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4920D1B-2FCF-4F01-ACFB-897401B17110}" type="slidenum">
              <a:rPr lang="en-US" altLang="zh-CN"/>
              <a:pPr/>
              <a:t>75</a:t>
            </a:fld>
            <a:endParaRPr lang="en-US" altLang="zh-CN"/>
          </a:p>
        </p:txBody>
      </p:sp>
      <p:sp>
        <p:nvSpPr>
          <p:cNvPr id="82946" name="Rectangle 2"/>
          <p:cNvSpPr>
            <a:spLocks noGrp="1" noChangeArrowheads="1"/>
          </p:cNvSpPr>
          <p:nvPr>
            <p:ph type="title"/>
          </p:nvPr>
        </p:nvSpPr>
        <p:spPr>
          <a:xfrm>
            <a:off x="468313" y="476250"/>
            <a:ext cx="8305800" cy="1774825"/>
          </a:xfrm>
          <a:noFill/>
        </p:spPr>
        <p:txBody>
          <a:bodyPr>
            <a:spAutoFit/>
          </a:bodyPr>
          <a:lstStyle/>
          <a:p>
            <a:pPr marL="361950" indent="-361950" algn="l">
              <a:lnSpc>
                <a:spcPct val="115000"/>
              </a:lnSpc>
            </a:pP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34</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、差分对调制器电路如图</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-21</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所示。设：若</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=10</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7</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rad/S</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，并联谐振回路对</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谐振，谐振电阻</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R</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L</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=5kΩ</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E</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e</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=E</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=10 V,R</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e</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=10kΩ,u</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=300cosω</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 mV, u</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=5.63cos10</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4</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 V</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。试求</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u</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o</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p>
        </p:txBody>
      </p:sp>
      <p:pic>
        <p:nvPicPr>
          <p:cNvPr id="82948" name="Picture 4" descr="6-3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875" y="2133600"/>
            <a:ext cx="40005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Rectangle 6"/>
          <p:cNvSpPr>
            <a:spLocks noChangeArrowheads="1"/>
          </p:cNvSpPr>
          <p:nvPr/>
        </p:nvSpPr>
        <p:spPr bwMode="auto">
          <a:xfrm>
            <a:off x="3851275" y="609282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-21</a:t>
            </a:r>
          </a:p>
        </p:txBody>
      </p:sp>
    </p:spTree>
  </p:cSld>
  <p:clrMapOvr>
    <a:masterClrMapping/>
  </p:clrMapOvr>
  <p:transition spd="slow">
    <p:blinds/>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13D8CDA-750A-45DC-A6C2-4B45250DA38D}" type="slidenum">
              <a:rPr lang="en-US" altLang="zh-CN"/>
              <a:pPr/>
              <a:t>76</a:t>
            </a:fld>
            <a:endParaRPr lang="en-US" altLang="zh-CN"/>
          </a:p>
        </p:txBody>
      </p:sp>
      <p:graphicFrame>
        <p:nvGraphicFramePr>
          <p:cNvPr id="83972" name="Object 4"/>
          <p:cNvGraphicFramePr>
            <a:graphicFrameLocks noGrp="1" noChangeAspect="1"/>
          </p:cNvGraphicFramePr>
          <p:nvPr>
            <p:ph type="body" idx="1"/>
          </p:nvPr>
        </p:nvGraphicFramePr>
        <p:xfrm>
          <a:off x="468313" y="981075"/>
          <a:ext cx="7559675" cy="5603875"/>
        </p:xfrm>
        <a:graphic>
          <a:graphicData uri="http://schemas.openxmlformats.org/presentationml/2006/ole">
            <mc:AlternateContent xmlns:mc="http://schemas.openxmlformats.org/markup-compatibility/2006">
              <mc:Choice xmlns:v="urn:schemas-microsoft-com:vml" Requires="v">
                <p:oleObj spid="_x0000_s83981" name="Equation" r:id="rId3" imgW="2552400" imgH="1892160" progId="Equation.DSMT4">
                  <p:embed/>
                </p:oleObj>
              </mc:Choice>
              <mc:Fallback>
                <p:oleObj name="Equation" r:id="rId3" imgW="2552400" imgH="1892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81075"/>
                        <a:ext cx="7559675" cy="560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3" name="Text Box 5"/>
          <p:cNvSpPr txBox="1">
            <a:spLocks noChangeArrowheads="1"/>
          </p:cNvSpPr>
          <p:nvPr/>
        </p:nvSpPr>
        <p:spPr bwMode="auto">
          <a:xfrm>
            <a:off x="250825" y="476250"/>
            <a:ext cx="122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a:t>
            </a:r>
          </a:p>
        </p:txBody>
      </p:sp>
      <p:pic>
        <p:nvPicPr>
          <p:cNvPr id="83974"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灯片编号占位符 5"/>
          <p:cNvSpPr>
            <a:spLocks noGrp="1"/>
          </p:cNvSpPr>
          <p:nvPr>
            <p:ph type="sldNum" sz="quarter" idx="12"/>
          </p:nvPr>
        </p:nvSpPr>
        <p:spPr/>
        <p:txBody>
          <a:bodyPr/>
          <a:lstStyle/>
          <a:p>
            <a:fld id="{5B44153D-5307-45A1-A6AA-9DB697281421}" type="slidenum">
              <a:rPr lang="en-US" altLang="zh-CN"/>
              <a:pPr/>
              <a:t>77</a:t>
            </a:fld>
            <a:endParaRPr lang="en-US" altLang="zh-CN"/>
          </a:p>
        </p:txBody>
      </p:sp>
      <p:sp>
        <p:nvSpPr>
          <p:cNvPr id="84997" name="Rectangle 5"/>
          <p:cNvSpPr>
            <a:spLocks noGrp="1" noChangeArrowheads="1"/>
          </p:cNvSpPr>
          <p:nvPr>
            <p:ph type="title"/>
          </p:nvPr>
        </p:nvSpPr>
        <p:spPr>
          <a:xfrm>
            <a:off x="395288" y="476250"/>
            <a:ext cx="8305800" cy="1774825"/>
          </a:xfrm>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993775" indent="-993775" algn="l">
              <a:lnSpc>
                <a:spcPct val="115000"/>
              </a:lnSpc>
            </a:pP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35</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 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-22</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为单边带（上边带）发射机方框图。调制信号为 </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500</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5000 HZ</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的信号，其频谱分布如图中所示。试画出图中</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B</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D</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E</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各点的频谱图，并标明频率值。</a:t>
            </a:r>
          </a:p>
        </p:txBody>
      </p:sp>
      <p:grpSp>
        <p:nvGrpSpPr>
          <p:cNvPr id="85025" name="Group 33"/>
          <p:cNvGrpSpPr>
            <a:grpSpLocks/>
          </p:cNvGrpSpPr>
          <p:nvPr/>
        </p:nvGrpSpPr>
        <p:grpSpPr bwMode="auto">
          <a:xfrm>
            <a:off x="468313" y="2852738"/>
            <a:ext cx="7920037" cy="2808287"/>
            <a:chOff x="295" y="1207"/>
            <a:chExt cx="4989" cy="1769"/>
          </a:xfrm>
        </p:grpSpPr>
        <p:grpSp>
          <p:nvGrpSpPr>
            <p:cNvPr id="84998" name="Group 6"/>
            <p:cNvGrpSpPr>
              <a:grpSpLocks/>
            </p:cNvGrpSpPr>
            <p:nvPr/>
          </p:nvGrpSpPr>
          <p:grpSpPr bwMode="auto">
            <a:xfrm>
              <a:off x="295" y="1207"/>
              <a:ext cx="4989" cy="1769"/>
              <a:chOff x="2872" y="12142"/>
              <a:chExt cx="6215" cy="1610"/>
            </a:xfrm>
          </p:grpSpPr>
          <p:pic>
            <p:nvPicPr>
              <p:cNvPr id="84999" name="Picture 7" descr="6-25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2" y="12142"/>
                <a:ext cx="6215" cy="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5000" name="Object 8"/>
              <p:cNvGraphicFramePr>
                <a:graphicFrameLocks noChangeAspect="1"/>
              </p:cNvGraphicFramePr>
              <p:nvPr/>
            </p:nvGraphicFramePr>
            <p:xfrm>
              <a:off x="4699" y="13009"/>
              <a:ext cx="140" cy="155"/>
            </p:xfrm>
            <a:graphic>
              <a:graphicData uri="http://schemas.openxmlformats.org/presentationml/2006/ole">
                <mc:AlternateContent xmlns:mc="http://schemas.openxmlformats.org/markup-compatibility/2006">
                  <mc:Choice xmlns:v="urn:schemas-microsoft-com:vml" Requires="v">
                    <p:oleObj spid="_x0000_s85117" name="Equation" r:id="rId4" imgW="114120" imgH="126720" progId="Equation.DSMT4">
                      <p:embed/>
                    </p:oleObj>
                  </mc:Choice>
                  <mc:Fallback>
                    <p:oleObj name="Equation" r:id="rId4" imgW="114120" imgH="12672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 y="13009"/>
                            <a:ext cx="14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1" name="Object 9"/>
              <p:cNvGraphicFramePr>
                <a:graphicFrameLocks noChangeAspect="1"/>
              </p:cNvGraphicFramePr>
              <p:nvPr/>
            </p:nvGraphicFramePr>
            <p:xfrm>
              <a:off x="6442" y="13009"/>
              <a:ext cx="139" cy="154"/>
            </p:xfrm>
            <a:graphic>
              <a:graphicData uri="http://schemas.openxmlformats.org/presentationml/2006/ole">
                <mc:AlternateContent xmlns:mc="http://schemas.openxmlformats.org/markup-compatibility/2006">
                  <mc:Choice xmlns:v="urn:schemas-microsoft-com:vml" Requires="v">
                    <p:oleObj spid="_x0000_s85118" name="Equation" r:id="rId6" imgW="114120" imgH="126720" progId="Equation.DSMT4">
                      <p:embed/>
                    </p:oleObj>
                  </mc:Choice>
                  <mc:Fallback>
                    <p:oleObj name="Equation" r:id="rId6" imgW="114120" imgH="12672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2" y="13009"/>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2" name="Object 10"/>
              <p:cNvGraphicFramePr>
                <a:graphicFrameLocks noChangeAspect="1"/>
              </p:cNvGraphicFramePr>
              <p:nvPr/>
            </p:nvGraphicFramePr>
            <p:xfrm>
              <a:off x="8858" y="12639"/>
              <a:ext cx="154" cy="171"/>
            </p:xfrm>
            <a:graphic>
              <a:graphicData uri="http://schemas.openxmlformats.org/presentationml/2006/ole">
                <mc:AlternateContent xmlns:mc="http://schemas.openxmlformats.org/markup-compatibility/2006">
                  <mc:Choice xmlns:v="urn:schemas-microsoft-com:vml" Requires="v">
                    <p:oleObj spid="_x0000_s85119" name="Equation" r:id="rId8" imgW="126720" imgH="139680" progId="Equation.DSMT4">
                      <p:embed/>
                    </p:oleObj>
                  </mc:Choice>
                  <mc:Fallback>
                    <p:oleObj name="Equation" r:id="rId8" imgW="126720" imgH="13968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8" y="12639"/>
                            <a:ext cx="15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3" name="Object 11"/>
              <p:cNvGraphicFramePr>
                <a:graphicFrameLocks noChangeAspect="1"/>
              </p:cNvGraphicFramePr>
              <p:nvPr/>
            </p:nvGraphicFramePr>
            <p:xfrm>
              <a:off x="4412" y="12515"/>
              <a:ext cx="155" cy="155"/>
            </p:xfrm>
            <a:graphic>
              <a:graphicData uri="http://schemas.openxmlformats.org/presentationml/2006/ole">
                <mc:AlternateContent xmlns:mc="http://schemas.openxmlformats.org/markup-compatibility/2006">
                  <mc:Choice xmlns:v="urn:schemas-microsoft-com:vml" Requires="v">
                    <p:oleObj spid="_x0000_s85120" name="Equation" r:id="rId10" imgW="126720" imgH="126720" progId="Equation.DSMT4">
                      <p:embed/>
                    </p:oleObj>
                  </mc:Choice>
                  <mc:Fallback>
                    <p:oleObj name="Equation" r:id="rId10" imgW="126720" imgH="12672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2" y="12515"/>
                            <a:ext cx="1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4" name="Object 12"/>
              <p:cNvGraphicFramePr>
                <a:graphicFrameLocks noChangeAspect="1"/>
              </p:cNvGraphicFramePr>
              <p:nvPr/>
            </p:nvGraphicFramePr>
            <p:xfrm>
              <a:off x="5280" y="12514"/>
              <a:ext cx="139" cy="170"/>
            </p:xfrm>
            <a:graphic>
              <a:graphicData uri="http://schemas.openxmlformats.org/presentationml/2006/ole">
                <mc:AlternateContent xmlns:mc="http://schemas.openxmlformats.org/markup-compatibility/2006">
                  <mc:Choice xmlns:v="urn:schemas-microsoft-com:vml" Requires="v">
                    <p:oleObj spid="_x0000_s85121" name="Equation" r:id="rId12" imgW="114120" imgH="139680" progId="Equation.DSMT4">
                      <p:embed/>
                    </p:oleObj>
                  </mc:Choice>
                  <mc:Fallback>
                    <p:oleObj name="Equation" r:id="rId12" imgW="114120" imgH="13968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0" y="12514"/>
                            <a:ext cx="13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5" name="Object 13"/>
              <p:cNvGraphicFramePr>
                <a:graphicFrameLocks noChangeAspect="1"/>
              </p:cNvGraphicFramePr>
              <p:nvPr/>
            </p:nvGraphicFramePr>
            <p:xfrm>
              <a:off x="6193" y="12514"/>
              <a:ext cx="154" cy="154"/>
            </p:xfrm>
            <a:graphic>
              <a:graphicData uri="http://schemas.openxmlformats.org/presentationml/2006/ole">
                <mc:AlternateContent xmlns:mc="http://schemas.openxmlformats.org/markup-compatibility/2006">
                  <mc:Choice xmlns:v="urn:schemas-microsoft-com:vml" Requires="v">
                    <p:oleObj spid="_x0000_s85122" name="Equation" r:id="rId14" imgW="126720" imgH="126720" progId="Equation.DSMT4">
                      <p:embed/>
                    </p:oleObj>
                  </mc:Choice>
                  <mc:Fallback>
                    <p:oleObj name="Equation" r:id="rId14" imgW="126720" imgH="12672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3" y="12514"/>
                            <a:ext cx="15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6" name="Object 14"/>
              <p:cNvGraphicFramePr>
                <a:graphicFrameLocks noChangeAspect="1"/>
              </p:cNvGraphicFramePr>
              <p:nvPr/>
            </p:nvGraphicFramePr>
            <p:xfrm>
              <a:off x="7106" y="12514"/>
              <a:ext cx="140" cy="154"/>
            </p:xfrm>
            <a:graphic>
              <a:graphicData uri="http://schemas.openxmlformats.org/presentationml/2006/ole">
                <mc:AlternateContent xmlns:mc="http://schemas.openxmlformats.org/markup-compatibility/2006">
                  <mc:Choice xmlns:v="urn:schemas-microsoft-com:vml" Requires="v">
                    <p:oleObj spid="_x0000_s85123" name="Equation" r:id="rId16" imgW="114120" imgH="126720" progId="Equation.DSMT4">
                      <p:embed/>
                    </p:oleObj>
                  </mc:Choice>
                  <mc:Fallback>
                    <p:oleObj name="Equation" r:id="rId16" imgW="114120" imgH="12672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06" y="12514"/>
                            <a:ext cx="1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5007" name="Rectangle 15"/>
            <p:cNvSpPr>
              <a:spLocks noChangeArrowheads="1"/>
            </p:cNvSpPr>
            <p:nvPr/>
          </p:nvSpPr>
          <p:spPr bwMode="auto">
            <a:xfrm>
              <a:off x="552" y="2555"/>
              <a:ext cx="454"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5008" name="Object 16"/>
            <p:cNvGraphicFramePr>
              <a:graphicFrameLocks noChangeAspect="1"/>
            </p:cNvGraphicFramePr>
            <p:nvPr/>
          </p:nvGraphicFramePr>
          <p:xfrm>
            <a:off x="521" y="2508"/>
            <a:ext cx="454" cy="204"/>
          </p:xfrm>
          <a:graphic>
            <a:graphicData uri="http://schemas.openxmlformats.org/presentationml/2006/ole">
              <mc:AlternateContent xmlns:mc="http://schemas.openxmlformats.org/markup-compatibility/2006">
                <mc:Choice xmlns:v="urn:schemas-microsoft-com:vml" Requires="v">
                  <p:oleObj spid="_x0000_s85124" name="Equation" r:id="rId18" imgW="368280" imgH="164880" progId="Equation.DSMT4">
                    <p:embed/>
                  </p:oleObj>
                </mc:Choice>
                <mc:Fallback>
                  <p:oleObj name="Equation" r:id="rId18" imgW="368280" imgH="164880"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1" y="2508"/>
                          <a:ext cx="45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9" name="Rectangle 17"/>
            <p:cNvSpPr>
              <a:spLocks noChangeArrowheads="1"/>
            </p:cNvSpPr>
            <p:nvPr/>
          </p:nvSpPr>
          <p:spPr bwMode="auto">
            <a:xfrm>
              <a:off x="1066" y="2387"/>
              <a:ext cx="226" cy="4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5010" name="Object 18"/>
            <p:cNvGraphicFramePr>
              <a:graphicFrameLocks noChangeAspect="1"/>
            </p:cNvGraphicFramePr>
            <p:nvPr/>
          </p:nvGraphicFramePr>
          <p:xfrm>
            <a:off x="975" y="2523"/>
            <a:ext cx="434" cy="180"/>
          </p:xfrm>
          <a:graphic>
            <a:graphicData uri="http://schemas.openxmlformats.org/presentationml/2006/ole">
              <mc:AlternateContent xmlns:mc="http://schemas.openxmlformats.org/markup-compatibility/2006">
                <mc:Choice xmlns:v="urn:schemas-microsoft-com:vml" Requires="v">
                  <p:oleObj spid="_x0000_s85125" name="Equation" r:id="rId20" imgW="368280" imgH="152280" progId="Equation.DSMT4">
                    <p:embed/>
                  </p:oleObj>
                </mc:Choice>
                <mc:Fallback>
                  <p:oleObj name="Equation" r:id="rId20" imgW="368280" imgH="152280"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5" y="2523"/>
                          <a:ext cx="43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3" name="Rectangle 21"/>
            <p:cNvSpPr>
              <a:spLocks noChangeArrowheads="1"/>
            </p:cNvSpPr>
            <p:nvPr/>
          </p:nvSpPr>
          <p:spPr bwMode="auto">
            <a:xfrm>
              <a:off x="1958" y="2195"/>
              <a:ext cx="499"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4" name="Rectangle 22"/>
            <p:cNvSpPr>
              <a:spLocks noChangeArrowheads="1"/>
            </p:cNvSpPr>
            <p:nvPr/>
          </p:nvSpPr>
          <p:spPr bwMode="auto">
            <a:xfrm>
              <a:off x="3446" y="2205"/>
              <a:ext cx="499"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5011" name="Object 19"/>
            <p:cNvGraphicFramePr>
              <a:graphicFrameLocks noChangeAspect="1"/>
            </p:cNvGraphicFramePr>
            <p:nvPr/>
          </p:nvGraphicFramePr>
          <p:xfrm>
            <a:off x="1973" y="2205"/>
            <a:ext cx="628" cy="210"/>
          </p:xfrm>
          <a:graphic>
            <a:graphicData uri="http://schemas.openxmlformats.org/presentationml/2006/ole">
              <mc:AlternateContent xmlns:mc="http://schemas.openxmlformats.org/markup-compatibility/2006">
                <mc:Choice xmlns:v="urn:schemas-microsoft-com:vml" Requires="v">
                  <p:oleObj spid="_x0000_s85126" name="Equation" r:id="rId22" imgW="533160" imgH="177480" progId="Equation.DSMT4">
                    <p:embed/>
                  </p:oleObj>
                </mc:Choice>
                <mc:Fallback>
                  <p:oleObj name="Equation" r:id="rId22" imgW="533160" imgH="177480" progId="Equation.DSMT4">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73" y="2205"/>
                          <a:ext cx="628"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12" name="Object 20"/>
            <p:cNvGraphicFramePr>
              <a:graphicFrameLocks noChangeAspect="1"/>
            </p:cNvGraphicFramePr>
            <p:nvPr/>
          </p:nvGraphicFramePr>
          <p:xfrm>
            <a:off x="3379" y="2160"/>
            <a:ext cx="688" cy="210"/>
          </p:xfrm>
          <a:graphic>
            <a:graphicData uri="http://schemas.openxmlformats.org/presentationml/2006/ole">
              <mc:AlternateContent xmlns:mc="http://schemas.openxmlformats.org/markup-compatibility/2006">
                <mc:Choice xmlns:v="urn:schemas-microsoft-com:vml" Requires="v">
                  <p:oleObj spid="_x0000_s85127" name="Equation" r:id="rId24" imgW="583920" imgH="177480" progId="Equation.DSMT4">
                    <p:embed/>
                  </p:oleObj>
                </mc:Choice>
                <mc:Fallback>
                  <p:oleObj name="Equation" r:id="rId24" imgW="583920" imgH="177480" progId="Equation.DSMT4">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79" y="2160"/>
                          <a:ext cx="688"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5" name="Rectangle 23"/>
            <p:cNvSpPr>
              <a:spLocks noChangeArrowheads="1"/>
            </p:cNvSpPr>
            <p:nvPr/>
          </p:nvSpPr>
          <p:spPr bwMode="auto">
            <a:xfrm>
              <a:off x="1746" y="2160"/>
              <a:ext cx="136"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6" name="Rectangle 24"/>
            <p:cNvSpPr>
              <a:spLocks noChangeArrowheads="1"/>
            </p:cNvSpPr>
            <p:nvPr/>
          </p:nvSpPr>
          <p:spPr bwMode="auto">
            <a:xfrm>
              <a:off x="3152" y="2160"/>
              <a:ext cx="136" cy="2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7" name="Rectangle 25"/>
            <p:cNvSpPr>
              <a:spLocks noChangeArrowheads="1"/>
            </p:cNvSpPr>
            <p:nvPr/>
          </p:nvSpPr>
          <p:spPr bwMode="auto">
            <a:xfrm>
              <a:off x="2200" y="1616"/>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8" name="Rectangle 26"/>
            <p:cNvSpPr>
              <a:spLocks noChangeArrowheads="1"/>
            </p:cNvSpPr>
            <p:nvPr/>
          </p:nvSpPr>
          <p:spPr bwMode="auto">
            <a:xfrm>
              <a:off x="2925" y="1616"/>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9" name="Rectangle 27"/>
            <p:cNvSpPr>
              <a:spLocks noChangeArrowheads="1"/>
            </p:cNvSpPr>
            <p:nvPr/>
          </p:nvSpPr>
          <p:spPr bwMode="auto">
            <a:xfrm>
              <a:off x="3651" y="1616"/>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20" name="Rectangle 28"/>
            <p:cNvSpPr>
              <a:spLocks noChangeArrowheads="1"/>
            </p:cNvSpPr>
            <p:nvPr/>
          </p:nvSpPr>
          <p:spPr bwMode="auto">
            <a:xfrm>
              <a:off x="5103" y="1752"/>
              <a:ext cx="181" cy="1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5021" name="Object 29"/>
            <p:cNvGraphicFramePr>
              <a:graphicFrameLocks noChangeAspect="1"/>
            </p:cNvGraphicFramePr>
            <p:nvPr/>
          </p:nvGraphicFramePr>
          <p:xfrm>
            <a:off x="2200" y="1616"/>
            <a:ext cx="176" cy="176"/>
          </p:xfrm>
          <a:graphic>
            <a:graphicData uri="http://schemas.openxmlformats.org/presentationml/2006/ole">
              <mc:AlternateContent xmlns:mc="http://schemas.openxmlformats.org/markup-compatibility/2006">
                <mc:Choice xmlns:v="urn:schemas-microsoft-com:vml" Requires="v">
                  <p:oleObj spid="_x0000_s85128" name="Equation" r:id="rId26" imgW="126720" imgH="126720" progId="Equation.DSMT4">
                    <p:embed/>
                  </p:oleObj>
                </mc:Choice>
                <mc:Fallback>
                  <p:oleObj name="Equation" r:id="rId26" imgW="126720" imgH="126720" progId="Equation.DSMT4">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00" y="1616"/>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2" name="Object 30"/>
            <p:cNvGraphicFramePr>
              <a:graphicFrameLocks noChangeAspect="1"/>
            </p:cNvGraphicFramePr>
            <p:nvPr/>
          </p:nvGraphicFramePr>
          <p:xfrm>
            <a:off x="2925" y="1608"/>
            <a:ext cx="176" cy="193"/>
          </p:xfrm>
          <a:graphic>
            <a:graphicData uri="http://schemas.openxmlformats.org/presentationml/2006/ole">
              <mc:AlternateContent xmlns:mc="http://schemas.openxmlformats.org/markup-compatibility/2006">
                <mc:Choice xmlns:v="urn:schemas-microsoft-com:vml" Requires="v">
                  <p:oleObj spid="_x0000_s85129" name="Equation" r:id="rId28" imgW="126720" imgH="139680" progId="Equation.DSMT4">
                    <p:embed/>
                  </p:oleObj>
                </mc:Choice>
                <mc:Fallback>
                  <p:oleObj name="Equation" r:id="rId28" imgW="126720" imgH="139680" progId="Equation.DSMT4">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25" y="1608"/>
                          <a:ext cx="176"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3" name="Object 31"/>
            <p:cNvGraphicFramePr>
              <a:graphicFrameLocks noChangeAspect="1"/>
            </p:cNvGraphicFramePr>
            <p:nvPr/>
          </p:nvGraphicFramePr>
          <p:xfrm>
            <a:off x="3696" y="1661"/>
            <a:ext cx="176" cy="176"/>
          </p:xfrm>
          <a:graphic>
            <a:graphicData uri="http://schemas.openxmlformats.org/presentationml/2006/ole">
              <mc:AlternateContent xmlns:mc="http://schemas.openxmlformats.org/markup-compatibility/2006">
                <mc:Choice xmlns:v="urn:schemas-microsoft-com:vml" Requires="v">
                  <p:oleObj spid="_x0000_s85130" name="Equation" r:id="rId30" imgW="126720" imgH="126720" progId="Equation.DSMT4">
                    <p:embed/>
                  </p:oleObj>
                </mc:Choice>
                <mc:Fallback>
                  <p:oleObj name="Equation" r:id="rId30" imgW="126720" imgH="126720" progId="Equation.DSMT4">
                    <p:embed/>
                    <p:pic>
                      <p:nvPicPr>
                        <p:cNvPr id="0" name="Object 3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696" y="1661"/>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24" name="Object 32"/>
            <p:cNvGraphicFramePr>
              <a:graphicFrameLocks noChangeAspect="1"/>
            </p:cNvGraphicFramePr>
            <p:nvPr/>
          </p:nvGraphicFramePr>
          <p:xfrm>
            <a:off x="5103" y="1752"/>
            <a:ext cx="176" cy="176"/>
          </p:xfrm>
          <a:graphic>
            <a:graphicData uri="http://schemas.openxmlformats.org/presentationml/2006/ole">
              <mc:AlternateContent xmlns:mc="http://schemas.openxmlformats.org/markup-compatibility/2006">
                <mc:Choice xmlns:v="urn:schemas-microsoft-com:vml" Requires="v">
                  <p:oleObj spid="_x0000_s85131" name="Equation" r:id="rId32" imgW="126720" imgH="126720" progId="Equation.DSMT4">
                    <p:embed/>
                  </p:oleObj>
                </mc:Choice>
                <mc:Fallback>
                  <p:oleObj name="Equation" r:id="rId32" imgW="126720" imgH="126720" progId="Equation.DSMT4">
                    <p:embed/>
                    <p:pic>
                      <p:nvPicPr>
                        <p:cNvPr id="0" name="Object 3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03" y="1752"/>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5026" name="Rectangle 34"/>
          <p:cNvSpPr>
            <a:spLocks noChangeArrowheads="1"/>
          </p:cNvSpPr>
          <p:nvPr/>
        </p:nvSpPr>
        <p:spPr bwMode="auto">
          <a:xfrm>
            <a:off x="3851275" y="587692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-22</a:t>
            </a:r>
          </a:p>
        </p:txBody>
      </p:sp>
    </p:spTree>
  </p:cSld>
  <p:clrMapOvr>
    <a:masterClrMapping/>
  </p:clrMapOvr>
  <p:transition spd="slow">
    <p:blinds/>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 name="灯片编号占位符 5"/>
          <p:cNvSpPr>
            <a:spLocks noGrp="1"/>
          </p:cNvSpPr>
          <p:nvPr>
            <p:ph type="sldNum" sz="quarter" idx="12"/>
          </p:nvPr>
        </p:nvSpPr>
        <p:spPr/>
        <p:txBody>
          <a:bodyPr/>
          <a:lstStyle/>
          <a:p>
            <a:fld id="{79068BAC-8CB6-4565-B5EB-27EC2C11B052}" type="slidenum">
              <a:rPr lang="en-US" altLang="zh-CN"/>
              <a:pPr/>
              <a:t>78</a:t>
            </a:fld>
            <a:endParaRPr lang="en-US" altLang="zh-CN"/>
          </a:p>
        </p:txBody>
      </p:sp>
      <p:grpSp>
        <p:nvGrpSpPr>
          <p:cNvPr id="86176" name="Group 160"/>
          <p:cNvGrpSpPr>
            <a:grpSpLocks/>
          </p:cNvGrpSpPr>
          <p:nvPr/>
        </p:nvGrpSpPr>
        <p:grpSpPr bwMode="auto">
          <a:xfrm>
            <a:off x="971550" y="2492375"/>
            <a:ext cx="7056438" cy="2160588"/>
            <a:chOff x="1066" y="935"/>
            <a:chExt cx="4445" cy="1361"/>
          </a:xfrm>
        </p:grpSpPr>
        <p:sp>
          <p:nvSpPr>
            <p:cNvPr id="86031" name="Line 15"/>
            <p:cNvSpPr>
              <a:spLocks noChangeShapeType="1"/>
            </p:cNvSpPr>
            <p:nvPr/>
          </p:nvSpPr>
          <p:spPr bwMode="auto">
            <a:xfrm flipV="1">
              <a:off x="2497" y="1013"/>
              <a:ext cx="1" cy="36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86032" name="Group 16"/>
            <p:cNvGrpSpPr>
              <a:grpSpLocks/>
            </p:cNvGrpSpPr>
            <p:nvPr/>
          </p:nvGrpSpPr>
          <p:grpSpPr bwMode="auto">
            <a:xfrm>
              <a:off x="2609" y="1342"/>
              <a:ext cx="120" cy="64"/>
              <a:chOff x="7200" y="7710"/>
              <a:chExt cx="191" cy="109"/>
            </a:xfrm>
          </p:grpSpPr>
          <p:sp>
            <p:nvSpPr>
              <p:cNvPr id="86033" name="Freeform 17"/>
              <p:cNvSpPr>
                <a:spLocks/>
              </p:cNvSpPr>
              <p:nvPr/>
            </p:nvSpPr>
            <p:spPr bwMode="auto">
              <a:xfrm>
                <a:off x="7200" y="7710"/>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34" name="Freeform 18"/>
              <p:cNvSpPr>
                <a:spLocks/>
              </p:cNvSpPr>
              <p:nvPr/>
            </p:nvSpPr>
            <p:spPr bwMode="auto">
              <a:xfrm>
                <a:off x="7271" y="7714"/>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035" name="Line 19"/>
            <p:cNvSpPr>
              <a:spLocks noChangeShapeType="1"/>
            </p:cNvSpPr>
            <p:nvPr/>
          </p:nvSpPr>
          <p:spPr bwMode="auto">
            <a:xfrm>
              <a:off x="2497" y="1381"/>
              <a:ext cx="1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6" name="Line 20"/>
            <p:cNvSpPr>
              <a:spLocks noChangeShapeType="1"/>
            </p:cNvSpPr>
            <p:nvPr/>
          </p:nvSpPr>
          <p:spPr bwMode="auto">
            <a:xfrm>
              <a:off x="2694" y="1381"/>
              <a:ext cx="111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6037" name="Object 21"/>
            <p:cNvGraphicFramePr>
              <a:graphicFrameLocks noChangeAspect="1"/>
            </p:cNvGraphicFramePr>
            <p:nvPr/>
          </p:nvGraphicFramePr>
          <p:xfrm>
            <a:off x="3611" y="1407"/>
            <a:ext cx="393" cy="135"/>
          </p:xfrm>
          <a:graphic>
            <a:graphicData uri="http://schemas.openxmlformats.org/presentationml/2006/ole">
              <mc:AlternateContent xmlns:mc="http://schemas.openxmlformats.org/markup-compatibility/2006">
                <mc:Choice xmlns:v="urn:schemas-microsoft-com:vml" Requires="v">
                  <p:oleObj spid="_x0000_s86347" name="Equation" r:id="rId3" imgW="419040" imgH="152280" progId="Equation.DSMT4">
                    <p:embed/>
                  </p:oleObj>
                </mc:Choice>
                <mc:Fallback>
                  <p:oleObj name="Equation" r:id="rId3" imgW="419040" imgH="15228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 y="1407"/>
                          <a:ext cx="3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045" name="Group 29"/>
            <p:cNvGrpSpPr>
              <a:grpSpLocks/>
            </p:cNvGrpSpPr>
            <p:nvPr/>
          </p:nvGrpSpPr>
          <p:grpSpPr bwMode="auto">
            <a:xfrm>
              <a:off x="4201" y="1013"/>
              <a:ext cx="1310" cy="547"/>
              <a:chOff x="1781" y="3934"/>
              <a:chExt cx="2100" cy="929"/>
            </a:xfrm>
          </p:grpSpPr>
          <p:grpSp>
            <p:nvGrpSpPr>
              <p:cNvPr id="86046" name="Group 30"/>
              <p:cNvGrpSpPr>
                <a:grpSpLocks/>
              </p:cNvGrpSpPr>
              <p:nvPr/>
            </p:nvGrpSpPr>
            <p:grpSpPr bwMode="auto">
              <a:xfrm>
                <a:off x="2621" y="4090"/>
                <a:ext cx="574" cy="468"/>
                <a:chOff x="3881" y="5780"/>
                <a:chExt cx="829" cy="498"/>
              </a:xfrm>
            </p:grpSpPr>
            <p:sp>
              <p:nvSpPr>
                <p:cNvPr id="86047" name="Freeform 31"/>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48" name="Line 32"/>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9" name="Line 33"/>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0" name="Line 34"/>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1" name="Freeform 35"/>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52" name="Freeform 36"/>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53" name="Freeform 37"/>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54" name="Freeform 38"/>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055" name="Line 39"/>
              <p:cNvSpPr>
                <a:spLocks noChangeShapeType="1"/>
              </p:cNvSpPr>
              <p:nvPr/>
            </p:nvSpPr>
            <p:spPr bwMode="auto">
              <a:xfrm flipV="1">
                <a:off x="1781" y="3934"/>
                <a:ext cx="1" cy="6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86056" name="Group 40"/>
              <p:cNvGrpSpPr>
                <a:grpSpLocks/>
              </p:cNvGrpSpPr>
              <p:nvPr/>
            </p:nvGrpSpPr>
            <p:grpSpPr bwMode="auto">
              <a:xfrm>
                <a:off x="1961" y="4492"/>
                <a:ext cx="191" cy="109"/>
                <a:chOff x="7200" y="7710"/>
                <a:chExt cx="191" cy="109"/>
              </a:xfrm>
            </p:grpSpPr>
            <p:sp>
              <p:nvSpPr>
                <p:cNvPr id="86057" name="Freeform 41"/>
                <p:cNvSpPr>
                  <a:spLocks/>
                </p:cNvSpPr>
                <p:nvPr/>
              </p:nvSpPr>
              <p:spPr bwMode="auto">
                <a:xfrm>
                  <a:off x="7200" y="7710"/>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58" name="Freeform 42"/>
                <p:cNvSpPr>
                  <a:spLocks/>
                </p:cNvSpPr>
                <p:nvPr/>
              </p:nvSpPr>
              <p:spPr bwMode="auto">
                <a:xfrm>
                  <a:off x="7271" y="7714"/>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059" name="Line 43"/>
              <p:cNvSpPr>
                <a:spLocks noChangeShapeType="1"/>
              </p:cNvSpPr>
              <p:nvPr/>
            </p:nvSpPr>
            <p:spPr bwMode="auto">
              <a:xfrm>
                <a:off x="1781" y="4558"/>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6060" name="Object 44"/>
              <p:cNvGraphicFramePr>
                <a:graphicFrameLocks noChangeAspect="1"/>
              </p:cNvGraphicFramePr>
              <p:nvPr/>
            </p:nvGraphicFramePr>
            <p:xfrm>
              <a:off x="3251" y="4634"/>
              <a:ext cx="630" cy="229"/>
            </p:xfrm>
            <a:graphic>
              <a:graphicData uri="http://schemas.openxmlformats.org/presentationml/2006/ole">
                <mc:AlternateContent xmlns:mc="http://schemas.openxmlformats.org/markup-compatibility/2006">
                  <mc:Choice xmlns:v="urn:schemas-microsoft-com:vml" Requires="v">
                    <p:oleObj spid="_x0000_s86348" name="Equation" r:id="rId5" imgW="419040" imgH="152280" progId="Equation.DSMT4">
                      <p:embed/>
                    </p:oleObj>
                  </mc:Choice>
                  <mc:Fallback>
                    <p:oleObj name="Equation" r:id="rId5" imgW="419040" imgH="152280"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1" y="4634"/>
                            <a:ext cx="6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61" name="Line 45"/>
              <p:cNvSpPr>
                <a:spLocks noChangeShapeType="1"/>
              </p:cNvSpPr>
              <p:nvPr/>
            </p:nvSpPr>
            <p:spPr bwMode="auto">
              <a:xfrm>
                <a:off x="2096" y="4558"/>
                <a:ext cx="168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nvGrpSpPr>
            <p:cNvPr id="86071" name="Group 55"/>
            <p:cNvGrpSpPr>
              <a:grpSpLocks/>
            </p:cNvGrpSpPr>
            <p:nvPr/>
          </p:nvGrpSpPr>
          <p:grpSpPr bwMode="auto">
            <a:xfrm>
              <a:off x="2759" y="1105"/>
              <a:ext cx="358" cy="276"/>
              <a:chOff x="3881" y="5780"/>
              <a:chExt cx="829" cy="498"/>
            </a:xfrm>
          </p:grpSpPr>
          <p:sp>
            <p:nvSpPr>
              <p:cNvPr id="86072" name="Freeform 56"/>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73" name="Line 57"/>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4" name="Line 58"/>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5" name="Line 59"/>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6" name="Freeform 60"/>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77" name="Freeform 61"/>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78" name="Freeform 62"/>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79" name="Freeform 63"/>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6080" name="Group 64"/>
            <p:cNvGrpSpPr>
              <a:grpSpLocks/>
            </p:cNvGrpSpPr>
            <p:nvPr/>
          </p:nvGrpSpPr>
          <p:grpSpPr bwMode="auto">
            <a:xfrm>
              <a:off x="3218" y="1105"/>
              <a:ext cx="358" cy="276"/>
              <a:chOff x="3881" y="5780"/>
              <a:chExt cx="829" cy="498"/>
            </a:xfrm>
          </p:grpSpPr>
          <p:sp>
            <p:nvSpPr>
              <p:cNvPr id="86081" name="Freeform 65"/>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82" name="Line 66"/>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3" name="Line 67"/>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4" name="Line 68"/>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5" name="Freeform 69"/>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86" name="Freeform 70"/>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87" name="Freeform 71"/>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88" name="Freeform 72"/>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6119" name="Group 103"/>
            <p:cNvGrpSpPr>
              <a:grpSpLocks/>
            </p:cNvGrpSpPr>
            <p:nvPr/>
          </p:nvGrpSpPr>
          <p:grpSpPr bwMode="auto">
            <a:xfrm>
              <a:off x="3808" y="1749"/>
              <a:ext cx="1310" cy="547"/>
              <a:chOff x="1781" y="3934"/>
              <a:chExt cx="2100" cy="929"/>
            </a:xfrm>
          </p:grpSpPr>
          <p:grpSp>
            <p:nvGrpSpPr>
              <p:cNvPr id="86120" name="Group 104"/>
              <p:cNvGrpSpPr>
                <a:grpSpLocks/>
              </p:cNvGrpSpPr>
              <p:nvPr/>
            </p:nvGrpSpPr>
            <p:grpSpPr bwMode="auto">
              <a:xfrm>
                <a:off x="2621" y="4090"/>
                <a:ext cx="574" cy="468"/>
                <a:chOff x="3881" y="5780"/>
                <a:chExt cx="829" cy="498"/>
              </a:xfrm>
            </p:grpSpPr>
            <p:sp>
              <p:nvSpPr>
                <p:cNvPr id="86121" name="Freeform 105"/>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22" name="Line 106"/>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23" name="Line 107"/>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24" name="Line 108"/>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25" name="Freeform 109"/>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26" name="Freeform 110"/>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27" name="Freeform 111"/>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28" name="Freeform 112"/>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129" name="Line 113"/>
              <p:cNvSpPr>
                <a:spLocks noChangeShapeType="1"/>
              </p:cNvSpPr>
              <p:nvPr/>
            </p:nvSpPr>
            <p:spPr bwMode="auto">
              <a:xfrm flipV="1">
                <a:off x="1781" y="3934"/>
                <a:ext cx="1" cy="6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86130" name="Group 114"/>
              <p:cNvGrpSpPr>
                <a:grpSpLocks/>
              </p:cNvGrpSpPr>
              <p:nvPr/>
            </p:nvGrpSpPr>
            <p:grpSpPr bwMode="auto">
              <a:xfrm>
                <a:off x="1961" y="4492"/>
                <a:ext cx="191" cy="109"/>
                <a:chOff x="7200" y="7710"/>
                <a:chExt cx="191" cy="109"/>
              </a:xfrm>
            </p:grpSpPr>
            <p:sp>
              <p:nvSpPr>
                <p:cNvPr id="86131" name="Freeform 115"/>
                <p:cNvSpPr>
                  <a:spLocks/>
                </p:cNvSpPr>
                <p:nvPr/>
              </p:nvSpPr>
              <p:spPr bwMode="auto">
                <a:xfrm>
                  <a:off x="7200" y="7710"/>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32" name="Freeform 116"/>
                <p:cNvSpPr>
                  <a:spLocks/>
                </p:cNvSpPr>
                <p:nvPr/>
              </p:nvSpPr>
              <p:spPr bwMode="auto">
                <a:xfrm>
                  <a:off x="7271" y="7714"/>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133" name="Line 117"/>
              <p:cNvSpPr>
                <a:spLocks noChangeShapeType="1"/>
              </p:cNvSpPr>
              <p:nvPr/>
            </p:nvSpPr>
            <p:spPr bwMode="auto">
              <a:xfrm>
                <a:off x="1781" y="4558"/>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6134" name="Object 118"/>
              <p:cNvGraphicFramePr>
                <a:graphicFrameLocks noChangeAspect="1"/>
              </p:cNvGraphicFramePr>
              <p:nvPr/>
            </p:nvGraphicFramePr>
            <p:xfrm>
              <a:off x="3251" y="4634"/>
              <a:ext cx="630" cy="229"/>
            </p:xfrm>
            <a:graphic>
              <a:graphicData uri="http://schemas.openxmlformats.org/presentationml/2006/ole">
                <mc:AlternateContent xmlns:mc="http://schemas.openxmlformats.org/markup-compatibility/2006">
                  <mc:Choice xmlns:v="urn:schemas-microsoft-com:vml" Requires="v">
                    <p:oleObj spid="_x0000_s86349" name="Equation" r:id="rId7" imgW="419040" imgH="152280" progId="Equation.DSMT4">
                      <p:embed/>
                    </p:oleObj>
                  </mc:Choice>
                  <mc:Fallback>
                    <p:oleObj name="Equation" r:id="rId7" imgW="419040" imgH="152280" progId="Equation.DSMT4">
                      <p:embed/>
                      <p:pic>
                        <p:nvPicPr>
                          <p:cNvPr id="0" name="Object 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1" y="4634"/>
                            <a:ext cx="6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135" name="Line 119"/>
              <p:cNvSpPr>
                <a:spLocks noChangeShapeType="1"/>
              </p:cNvSpPr>
              <p:nvPr/>
            </p:nvSpPr>
            <p:spPr bwMode="auto">
              <a:xfrm>
                <a:off x="2096" y="4558"/>
                <a:ext cx="168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86141" name="Object 125"/>
            <p:cNvGraphicFramePr>
              <a:graphicFrameLocks noChangeAspect="1"/>
            </p:cNvGraphicFramePr>
            <p:nvPr/>
          </p:nvGraphicFramePr>
          <p:xfrm>
            <a:off x="2381" y="1026"/>
            <a:ext cx="107" cy="113"/>
          </p:xfrm>
          <a:graphic>
            <a:graphicData uri="http://schemas.openxmlformats.org/presentationml/2006/ole">
              <mc:AlternateContent xmlns:mc="http://schemas.openxmlformats.org/markup-compatibility/2006">
                <mc:Choice xmlns:v="urn:schemas-microsoft-com:vml" Requires="v">
                  <p:oleObj spid="_x0000_s86350" name="Equation" r:id="rId9" imgW="114120" imgH="126720" progId="Equation.DSMT4">
                    <p:embed/>
                  </p:oleObj>
                </mc:Choice>
                <mc:Fallback>
                  <p:oleObj name="Equation" r:id="rId9" imgW="114120" imgH="126720" progId="Equation.DSMT4">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 y="1026"/>
                          <a:ext cx="10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42" name="Object 126"/>
            <p:cNvGraphicFramePr>
              <a:graphicFrameLocks noChangeAspect="1"/>
            </p:cNvGraphicFramePr>
            <p:nvPr/>
          </p:nvGraphicFramePr>
          <p:xfrm>
            <a:off x="4059" y="981"/>
            <a:ext cx="107" cy="124"/>
          </p:xfrm>
          <a:graphic>
            <a:graphicData uri="http://schemas.openxmlformats.org/presentationml/2006/ole">
              <mc:AlternateContent xmlns:mc="http://schemas.openxmlformats.org/markup-compatibility/2006">
                <mc:Choice xmlns:v="urn:schemas-microsoft-com:vml" Requires="v">
                  <p:oleObj spid="_x0000_s86351" name="Equation" r:id="rId11" imgW="114120" imgH="139680" progId="Equation.DSMT4">
                    <p:embed/>
                  </p:oleObj>
                </mc:Choice>
                <mc:Fallback>
                  <p:oleObj name="Equation" r:id="rId11" imgW="114120" imgH="139680" progId="Equation.DSMT4">
                    <p:embed/>
                    <p:pic>
                      <p:nvPicPr>
                        <p:cNvPr id="0" name="Object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9" y="981"/>
                          <a:ext cx="10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44" name="Object 128"/>
            <p:cNvGraphicFramePr>
              <a:graphicFrameLocks noChangeAspect="1"/>
            </p:cNvGraphicFramePr>
            <p:nvPr/>
          </p:nvGraphicFramePr>
          <p:xfrm>
            <a:off x="3651" y="1706"/>
            <a:ext cx="107" cy="112"/>
          </p:xfrm>
          <a:graphic>
            <a:graphicData uri="http://schemas.openxmlformats.org/presentationml/2006/ole">
              <mc:AlternateContent xmlns:mc="http://schemas.openxmlformats.org/markup-compatibility/2006">
                <mc:Choice xmlns:v="urn:schemas-microsoft-com:vml" Requires="v">
                  <p:oleObj spid="_x0000_s86352" name="Equation" r:id="rId13" imgW="114120" imgH="126720" progId="Equation.DSMT4">
                    <p:embed/>
                  </p:oleObj>
                </mc:Choice>
                <mc:Fallback>
                  <p:oleObj name="Equation" r:id="rId13" imgW="114120" imgH="126720" progId="Equation.DSMT4">
                    <p:embed/>
                    <p:pic>
                      <p:nvPicPr>
                        <p:cNvPr id="0" name="Object 1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 y="1706"/>
                          <a:ext cx="10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50" name="Object 134"/>
            <p:cNvGraphicFramePr>
              <a:graphicFrameLocks noChangeAspect="1"/>
            </p:cNvGraphicFramePr>
            <p:nvPr/>
          </p:nvGraphicFramePr>
          <p:xfrm>
            <a:off x="3143" y="1386"/>
            <a:ext cx="95" cy="113"/>
          </p:xfrm>
          <a:graphic>
            <a:graphicData uri="http://schemas.openxmlformats.org/presentationml/2006/ole">
              <mc:AlternateContent xmlns:mc="http://schemas.openxmlformats.org/markup-compatibility/2006">
                <mc:Choice xmlns:v="urn:schemas-microsoft-com:vml" Requires="v">
                  <p:oleObj spid="_x0000_s86353" name="Equation" r:id="rId15" imgW="101520" imgH="126720" progId="Equation.DSMT4">
                    <p:embed/>
                  </p:oleObj>
                </mc:Choice>
                <mc:Fallback>
                  <p:oleObj name="Equation" r:id="rId15" imgW="101520" imgH="126720" progId="Equation.DSMT4">
                    <p:embed/>
                    <p:pic>
                      <p:nvPicPr>
                        <p:cNvPr id="0" name="Object 1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43" y="1386"/>
                          <a:ext cx="9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152" name="Freeform 136"/>
            <p:cNvSpPr>
              <a:spLocks/>
            </p:cNvSpPr>
            <p:nvPr/>
          </p:nvSpPr>
          <p:spPr bwMode="auto">
            <a:xfrm>
              <a:off x="3162" y="1351"/>
              <a:ext cx="2" cy="48"/>
            </a:xfrm>
            <a:custGeom>
              <a:avLst/>
              <a:gdLst>
                <a:gd name="T0" fmla="*/ 0 w 4"/>
                <a:gd name="T1" fmla="*/ 0 h 82"/>
                <a:gd name="T2" fmla="*/ 4 w 4"/>
                <a:gd name="T3" fmla="*/ 82 h 82"/>
              </a:gdLst>
              <a:ahLst/>
              <a:cxnLst>
                <a:cxn ang="0">
                  <a:pos x="T0" y="T1"/>
                </a:cxn>
                <a:cxn ang="0">
                  <a:pos x="T2" y="T3"/>
                </a:cxn>
              </a:cxnLst>
              <a:rect l="0" t="0" r="r" b="b"/>
              <a:pathLst>
                <a:path w="4" h="82">
                  <a:moveTo>
                    <a:pt x="0" y="0"/>
                  </a:moveTo>
                  <a:cubicBezTo>
                    <a:pt x="1" y="14"/>
                    <a:pt x="3" y="65"/>
                    <a:pt x="4" y="8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53" name="Freeform 137"/>
            <p:cNvSpPr>
              <a:spLocks/>
            </p:cNvSpPr>
            <p:nvPr/>
          </p:nvSpPr>
          <p:spPr bwMode="auto">
            <a:xfrm>
              <a:off x="4687" y="1351"/>
              <a:ext cx="3" cy="48"/>
            </a:xfrm>
            <a:custGeom>
              <a:avLst/>
              <a:gdLst>
                <a:gd name="T0" fmla="*/ 0 w 4"/>
                <a:gd name="T1" fmla="*/ 0 h 82"/>
                <a:gd name="T2" fmla="*/ 4 w 4"/>
                <a:gd name="T3" fmla="*/ 82 h 82"/>
              </a:gdLst>
              <a:ahLst/>
              <a:cxnLst>
                <a:cxn ang="0">
                  <a:pos x="T0" y="T1"/>
                </a:cxn>
                <a:cxn ang="0">
                  <a:pos x="T2" y="T3"/>
                </a:cxn>
              </a:cxnLst>
              <a:rect l="0" t="0" r="r" b="b"/>
              <a:pathLst>
                <a:path w="4" h="82">
                  <a:moveTo>
                    <a:pt x="0" y="0"/>
                  </a:moveTo>
                  <a:cubicBezTo>
                    <a:pt x="1" y="14"/>
                    <a:pt x="3" y="65"/>
                    <a:pt x="4" y="8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86156" name="Object 140"/>
            <p:cNvGraphicFramePr>
              <a:graphicFrameLocks noChangeAspect="1"/>
            </p:cNvGraphicFramePr>
            <p:nvPr/>
          </p:nvGraphicFramePr>
          <p:xfrm>
            <a:off x="4650" y="1396"/>
            <a:ext cx="95" cy="111"/>
          </p:xfrm>
          <a:graphic>
            <a:graphicData uri="http://schemas.openxmlformats.org/presentationml/2006/ole">
              <mc:AlternateContent xmlns:mc="http://schemas.openxmlformats.org/markup-compatibility/2006">
                <mc:Choice xmlns:v="urn:schemas-microsoft-com:vml" Requires="v">
                  <p:oleObj spid="_x0000_s86354" name="Equation" r:id="rId17" imgW="101520" imgH="126720" progId="Equation.DSMT4">
                    <p:embed/>
                  </p:oleObj>
                </mc:Choice>
                <mc:Fallback>
                  <p:oleObj name="Equation" r:id="rId17" imgW="101520" imgH="126720" progId="Equation.DSMT4">
                    <p:embed/>
                    <p:pic>
                      <p:nvPicPr>
                        <p:cNvPr id="0" name="Object 1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0" y="1396"/>
                          <a:ext cx="9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159" name="Freeform 143"/>
            <p:cNvSpPr>
              <a:spLocks/>
            </p:cNvSpPr>
            <p:nvPr/>
          </p:nvSpPr>
          <p:spPr bwMode="auto">
            <a:xfrm>
              <a:off x="4294" y="2081"/>
              <a:ext cx="3" cy="48"/>
            </a:xfrm>
            <a:custGeom>
              <a:avLst/>
              <a:gdLst>
                <a:gd name="T0" fmla="*/ 0 w 4"/>
                <a:gd name="T1" fmla="*/ 0 h 82"/>
                <a:gd name="T2" fmla="*/ 4 w 4"/>
                <a:gd name="T3" fmla="*/ 82 h 82"/>
              </a:gdLst>
              <a:ahLst/>
              <a:cxnLst>
                <a:cxn ang="0">
                  <a:pos x="T0" y="T1"/>
                </a:cxn>
                <a:cxn ang="0">
                  <a:pos x="T2" y="T3"/>
                </a:cxn>
              </a:cxnLst>
              <a:rect l="0" t="0" r="r" b="b"/>
              <a:pathLst>
                <a:path w="4" h="82">
                  <a:moveTo>
                    <a:pt x="0" y="0"/>
                  </a:moveTo>
                  <a:cubicBezTo>
                    <a:pt x="1" y="14"/>
                    <a:pt x="3" y="65"/>
                    <a:pt x="4" y="8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86160" name="Object 144"/>
            <p:cNvGraphicFramePr>
              <a:graphicFrameLocks noChangeAspect="1"/>
            </p:cNvGraphicFramePr>
            <p:nvPr/>
          </p:nvGraphicFramePr>
          <p:xfrm>
            <a:off x="4238" y="2125"/>
            <a:ext cx="143" cy="124"/>
          </p:xfrm>
          <a:graphic>
            <a:graphicData uri="http://schemas.openxmlformats.org/presentationml/2006/ole">
              <mc:AlternateContent xmlns:mc="http://schemas.openxmlformats.org/markup-compatibility/2006">
                <mc:Choice xmlns:v="urn:schemas-microsoft-com:vml" Requires="v">
                  <p:oleObj spid="_x0000_s86355" name="Equation" r:id="rId19" imgW="152280" imgH="139680" progId="Equation.DSMT4">
                    <p:embed/>
                  </p:oleObj>
                </mc:Choice>
                <mc:Fallback>
                  <p:oleObj name="Equation" r:id="rId19" imgW="152280" imgH="139680" progId="Equation.DSMT4">
                    <p:embed/>
                    <p:pic>
                      <p:nvPicPr>
                        <p:cNvPr id="0" name="Object 1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38" y="2125"/>
                          <a:ext cx="14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174" name="Group 158"/>
            <p:cNvGrpSpPr>
              <a:grpSpLocks/>
            </p:cNvGrpSpPr>
            <p:nvPr/>
          </p:nvGrpSpPr>
          <p:grpSpPr bwMode="auto">
            <a:xfrm>
              <a:off x="1066" y="981"/>
              <a:ext cx="1089" cy="538"/>
              <a:chOff x="204" y="1013"/>
              <a:chExt cx="1089" cy="538"/>
            </a:xfrm>
          </p:grpSpPr>
          <p:sp>
            <p:nvSpPr>
              <p:cNvPr id="86022" name="Line 6"/>
              <p:cNvSpPr>
                <a:spLocks noChangeShapeType="1"/>
              </p:cNvSpPr>
              <p:nvPr/>
            </p:nvSpPr>
            <p:spPr bwMode="auto">
              <a:xfrm flipV="1">
                <a:off x="335" y="1013"/>
                <a:ext cx="0" cy="36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86023" name="Line 7"/>
              <p:cNvSpPr>
                <a:spLocks noChangeShapeType="1"/>
              </p:cNvSpPr>
              <p:nvPr/>
            </p:nvSpPr>
            <p:spPr bwMode="auto">
              <a:xfrm>
                <a:off x="335" y="1381"/>
                <a:ext cx="85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86062" name="Group 46"/>
              <p:cNvGrpSpPr>
                <a:grpSpLocks/>
              </p:cNvGrpSpPr>
              <p:nvPr/>
            </p:nvGrpSpPr>
            <p:grpSpPr bwMode="auto">
              <a:xfrm>
                <a:off x="466" y="1101"/>
                <a:ext cx="358" cy="276"/>
                <a:chOff x="3881" y="5780"/>
                <a:chExt cx="829" cy="498"/>
              </a:xfrm>
            </p:grpSpPr>
            <p:sp>
              <p:nvSpPr>
                <p:cNvPr id="86063" name="Freeform 47"/>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4" name="Line 48"/>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5" name="Line 49"/>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6" name="Line 50"/>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7" name="Freeform 51"/>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8" name="Freeform 52"/>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69" name="Freeform 53"/>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70" name="Freeform 54"/>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86139" name="Object 123"/>
              <p:cNvGraphicFramePr>
                <a:graphicFrameLocks noChangeAspect="1"/>
              </p:cNvGraphicFramePr>
              <p:nvPr/>
            </p:nvGraphicFramePr>
            <p:xfrm>
              <a:off x="204" y="1013"/>
              <a:ext cx="119" cy="113"/>
            </p:xfrm>
            <a:graphic>
              <a:graphicData uri="http://schemas.openxmlformats.org/presentationml/2006/ole">
                <mc:AlternateContent xmlns:mc="http://schemas.openxmlformats.org/markup-compatibility/2006">
                  <mc:Choice xmlns:v="urn:schemas-microsoft-com:vml" Requires="v">
                    <p:oleObj spid="_x0000_s86356" name="Equation" r:id="rId21" imgW="126720" imgH="126720" progId="Equation.DSMT4">
                      <p:embed/>
                    </p:oleObj>
                  </mc:Choice>
                  <mc:Fallback>
                    <p:oleObj name="Equation" r:id="rId21" imgW="126720" imgH="126720" progId="Equation.DSMT4">
                      <p:embed/>
                      <p:pic>
                        <p:nvPicPr>
                          <p:cNvPr id="0" name="Object 1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4" y="1013"/>
                            <a:ext cx="11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40" name="Object 124"/>
              <p:cNvGraphicFramePr>
                <a:graphicFrameLocks noChangeAspect="1"/>
              </p:cNvGraphicFramePr>
              <p:nvPr/>
            </p:nvGraphicFramePr>
            <p:xfrm>
              <a:off x="949" y="1416"/>
              <a:ext cx="344" cy="135"/>
            </p:xfrm>
            <a:graphic>
              <a:graphicData uri="http://schemas.openxmlformats.org/presentationml/2006/ole">
                <mc:AlternateContent xmlns:mc="http://schemas.openxmlformats.org/markup-compatibility/2006">
                  <mc:Choice xmlns:v="urn:schemas-microsoft-com:vml" Requires="v">
                    <p:oleObj spid="_x0000_s86357" name="Equation" r:id="rId23" imgW="368280" imgH="152280" progId="Equation.DSMT4">
                      <p:embed/>
                    </p:oleObj>
                  </mc:Choice>
                  <mc:Fallback>
                    <p:oleObj name="Equation" r:id="rId23" imgW="368280" imgH="152280" progId="Equation.DSMT4">
                      <p:embed/>
                      <p:pic>
                        <p:nvPicPr>
                          <p:cNvPr id="0" name="Object 1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9" y="1416"/>
                            <a:ext cx="34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47" name="Object 131"/>
              <p:cNvGraphicFramePr>
                <a:graphicFrameLocks noChangeAspect="1"/>
              </p:cNvGraphicFramePr>
              <p:nvPr/>
            </p:nvGraphicFramePr>
            <p:xfrm>
              <a:off x="347" y="1381"/>
              <a:ext cx="167" cy="124"/>
            </p:xfrm>
            <a:graphic>
              <a:graphicData uri="http://schemas.openxmlformats.org/presentationml/2006/ole">
                <mc:AlternateContent xmlns:mc="http://schemas.openxmlformats.org/markup-compatibility/2006">
                  <mc:Choice xmlns:v="urn:schemas-microsoft-com:vml" Requires="v">
                    <p:oleObj spid="_x0000_s86358" name="Equation" r:id="rId25" imgW="177480" imgH="139680" progId="Equation.DSMT4">
                      <p:embed/>
                    </p:oleObj>
                  </mc:Choice>
                  <mc:Fallback>
                    <p:oleObj name="Equation" r:id="rId25" imgW="177480" imgH="139680" progId="Equation.DSMT4">
                      <p:embed/>
                      <p:pic>
                        <p:nvPicPr>
                          <p:cNvPr id="0" name="Object 1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7" y="1381"/>
                            <a:ext cx="16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48" name="Object 132"/>
              <p:cNvGraphicFramePr>
                <a:graphicFrameLocks noChangeAspect="1"/>
              </p:cNvGraphicFramePr>
              <p:nvPr/>
            </p:nvGraphicFramePr>
            <p:xfrm>
              <a:off x="799" y="1381"/>
              <a:ext cx="96" cy="124"/>
            </p:xfrm>
            <a:graphic>
              <a:graphicData uri="http://schemas.openxmlformats.org/presentationml/2006/ole">
                <mc:AlternateContent xmlns:mc="http://schemas.openxmlformats.org/markup-compatibility/2006">
                  <mc:Choice xmlns:v="urn:schemas-microsoft-com:vml" Requires="v">
                    <p:oleObj spid="_x0000_s86359" name="Equation" r:id="rId27" imgW="101520" imgH="139680" progId="Equation.DSMT4">
                      <p:embed/>
                    </p:oleObj>
                  </mc:Choice>
                  <mc:Fallback>
                    <p:oleObj name="Equation" r:id="rId27" imgW="101520" imgH="139680" progId="Equation.DSMT4">
                      <p:embed/>
                      <p:pic>
                        <p:nvPicPr>
                          <p:cNvPr id="0" name="Object 1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9" y="1381"/>
                            <a:ext cx="96"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61" name="Object 145"/>
              <p:cNvGraphicFramePr>
                <a:graphicFrameLocks noChangeAspect="1"/>
              </p:cNvGraphicFramePr>
              <p:nvPr/>
            </p:nvGraphicFramePr>
            <p:xfrm>
              <a:off x="251" y="1363"/>
              <a:ext cx="100" cy="130"/>
            </p:xfrm>
            <a:graphic>
              <a:graphicData uri="http://schemas.openxmlformats.org/presentationml/2006/ole">
                <mc:AlternateContent xmlns:mc="http://schemas.openxmlformats.org/markup-compatibility/2006">
                  <mc:Choice xmlns:v="urn:schemas-microsoft-com:vml" Requires="v">
                    <p:oleObj spid="_x0000_s86360" name="Equation" r:id="rId29" imgW="101520" imgH="139680" progId="Equation.DSMT4">
                      <p:embed/>
                    </p:oleObj>
                  </mc:Choice>
                  <mc:Fallback>
                    <p:oleObj name="Equation" r:id="rId29" imgW="101520" imgH="139680" progId="Equation.DSMT4">
                      <p:embed/>
                      <p:pic>
                        <p:nvPicPr>
                          <p:cNvPr id="0" name="Object 14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1" y="1363"/>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6163" name="Object 147"/>
            <p:cNvGraphicFramePr>
              <a:graphicFrameLocks noChangeAspect="1"/>
            </p:cNvGraphicFramePr>
            <p:nvPr/>
          </p:nvGraphicFramePr>
          <p:xfrm>
            <a:off x="2422" y="1345"/>
            <a:ext cx="100" cy="130"/>
          </p:xfrm>
          <a:graphic>
            <a:graphicData uri="http://schemas.openxmlformats.org/presentationml/2006/ole">
              <mc:AlternateContent xmlns:mc="http://schemas.openxmlformats.org/markup-compatibility/2006">
                <mc:Choice xmlns:v="urn:schemas-microsoft-com:vml" Requires="v">
                  <p:oleObj spid="_x0000_s86361" name="Equation" r:id="rId31" imgW="101520" imgH="139680" progId="Equation.DSMT4">
                    <p:embed/>
                  </p:oleObj>
                </mc:Choice>
                <mc:Fallback>
                  <p:oleObj name="Equation" r:id="rId31" imgW="101520" imgH="139680" progId="Equation.DSMT4">
                    <p:embed/>
                    <p:pic>
                      <p:nvPicPr>
                        <p:cNvPr id="0" name="Object 14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22" y="1345"/>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64" name="Object 148"/>
            <p:cNvGraphicFramePr>
              <a:graphicFrameLocks noChangeAspect="1"/>
            </p:cNvGraphicFramePr>
            <p:nvPr/>
          </p:nvGraphicFramePr>
          <p:xfrm>
            <a:off x="4116" y="1345"/>
            <a:ext cx="100" cy="130"/>
          </p:xfrm>
          <a:graphic>
            <a:graphicData uri="http://schemas.openxmlformats.org/presentationml/2006/ole">
              <mc:AlternateContent xmlns:mc="http://schemas.openxmlformats.org/markup-compatibility/2006">
                <mc:Choice xmlns:v="urn:schemas-microsoft-com:vml" Requires="v">
                  <p:oleObj spid="_x0000_s86362" name="Equation" r:id="rId33" imgW="101520" imgH="139680" progId="Equation.DSMT4">
                    <p:embed/>
                  </p:oleObj>
                </mc:Choice>
                <mc:Fallback>
                  <p:oleObj name="Equation" r:id="rId33" imgW="101520" imgH="139680" progId="Equation.DSMT4">
                    <p:embed/>
                    <p:pic>
                      <p:nvPicPr>
                        <p:cNvPr id="0" name="Object 14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16" y="1345"/>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67" name="Object 151"/>
            <p:cNvGraphicFramePr>
              <a:graphicFrameLocks noChangeAspect="1"/>
            </p:cNvGraphicFramePr>
            <p:nvPr/>
          </p:nvGraphicFramePr>
          <p:xfrm>
            <a:off x="3723" y="2081"/>
            <a:ext cx="100" cy="130"/>
          </p:xfrm>
          <a:graphic>
            <a:graphicData uri="http://schemas.openxmlformats.org/presentationml/2006/ole">
              <mc:AlternateContent xmlns:mc="http://schemas.openxmlformats.org/markup-compatibility/2006">
                <mc:Choice xmlns:v="urn:schemas-microsoft-com:vml" Requires="v">
                  <p:oleObj spid="_x0000_s86363" name="Equation" r:id="rId35" imgW="101520" imgH="139680" progId="Equation.DSMT4">
                    <p:embed/>
                  </p:oleObj>
                </mc:Choice>
                <mc:Fallback>
                  <p:oleObj name="Equation" r:id="rId35" imgW="101520" imgH="139680" progId="Equation.DSMT4">
                    <p:embed/>
                    <p:pic>
                      <p:nvPicPr>
                        <p:cNvPr id="0" name="Object 15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23" y="2081"/>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68" name="Object 152"/>
            <p:cNvGraphicFramePr>
              <a:graphicFrameLocks noChangeAspect="1"/>
            </p:cNvGraphicFramePr>
            <p:nvPr/>
          </p:nvGraphicFramePr>
          <p:xfrm>
            <a:off x="3198" y="935"/>
            <a:ext cx="617" cy="125"/>
          </p:xfrm>
          <a:graphic>
            <a:graphicData uri="http://schemas.openxmlformats.org/presentationml/2006/ole">
              <mc:AlternateContent xmlns:mc="http://schemas.openxmlformats.org/markup-compatibility/2006">
                <mc:Choice xmlns:v="urn:schemas-microsoft-com:vml" Requires="v">
                  <p:oleObj spid="_x0000_s86364" name="Equation" r:id="rId37" imgW="660240" imgH="139680" progId="Equation.DSMT4">
                    <p:embed/>
                  </p:oleObj>
                </mc:Choice>
                <mc:Fallback>
                  <p:oleObj name="Equation" r:id="rId37" imgW="660240" imgH="139680" progId="Equation.DSMT4">
                    <p:embed/>
                    <p:pic>
                      <p:nvPicPr>
                        <p:cNvPr id="0" name="Object 15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198" y="935"/>
                          <a:ext cx="6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69" name="Object 153"/>
            <p:cNvGraphicFramePr>
              <a:graphicFrameLocks noChangeAspect="1"/>
            </p:cNvGraphicFramePr>
            <p:nvPr/>
          </p:nvGraphicFramePr>
          <p:xfrm>
            <a:off x="2517" y="935"/>
            <a:ext cx="617" cy="125"/>
          </p:xfrm>
          <a:graphic>
            <a:graphicData uri="http://schemas.openxmlformats.org/presentationml/2006/ole">
              <mc:AlternateContent xmlns:mc="http://schemas.openxmlformats.org/markup-compatibility/2006">
                <mc:Choice xmlns:v="urn:schemas-microsoft-com:vml" Requires="v">
                  <p:oleObj spid="_x0000_s86365" name="Equation" r:id="rId39" imgW="660240" imgH="139680" progId="Equation.DSMT4">
                    <p:embed/>
                  </p:oleObj>
                </mc:Choice>
                <mc:Fallback>
                  <p:oleObj name="Equation" r:id="rId39" imgW="660240" imgH="139680" progId="Equation.DSMT4">
                    <p:embed/>
                    <p:pic>
                      <p:nvPicPr>
                        <p:cNvPr id="0" name="Object 15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17" y="935"/>
                          <a:ext cx="6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70" name="Object 154"/>
            <p:cNvGraphicFramePr>
              <a:graphicFrameLocks noChangeAspect="1"/>
            </p:cNvGraphicFramePr>
            <p:nvPr/>
          </p:nvGraphicFramePr>
          <p:xfrm>
            <a:off x="4604" y="935"/>
            <a:ext cx="617" cy="125"/>
          </p:xfrm>
          <a:graphic>
            <a:graphicData uri="http://schemas.openxmlformats.org/presentationml/2006/ole">
              <mc:AlternateContent xmlns:mc="http://schemas.openxmlformats.org/markup-compatibility/2006">
                <mc:Choice xmlns:v="urn:schemas-microsoft-com:vml" Requires="v">
                  <p:oleObj spid="_x0000_s86366" name="Equation" r:id="rId41" imgW="660240" imgH="139680" progId="Equation.DSMT4">
                    <p:embed/>
                  </p:oleObj>
                </mc:Choice>
                <mc:Fallback>
                  <p:oleObj name="Equation" r:id="rId41" imgW="660240" imgH="139680" progId="Equation.DSMT4">
                    <p:embed/>
                    <p:pic>
                      <p:nvPicPr>
                        <p:cNvPr id="0" name="Object 15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604" y="935"/>
                          <a:ext cx="61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6175" name="Group 159"/>
            <p:cNvGrpSpPr>
              <a:grpSpLocks/>
            </p:cNvGrpSpPr>
            <p:nvPr/>
          </p:nvGrpSpPr>
          <p:grpSpPr bwMode="auto">
            <a:xfrm>
              <a:off x="1111" y="1661"/>
              <a:ext cx="1734" cy="599"/>
              <a:chOff x="1746" y="1661"/>
              <a:chExt cx="1734" cy="599"/>
            </a:xfrm>
          </p:grpSpPr>
          <p:grpSp>
            <p:nvGrpSpPr>
              <p:cNvPr id="86089" name="Group 73"/>
              <p:cNvGrpSpPr>
                <a:grpSpLocks/>
              </p:cNvGrpSpPr>
              <p:nvPr/>
            </p:nvGrpSpPr>
            <p:grpSpPr bwMode="auto">
              <a:xfrm>
                <a:off x="1907" y="1749"/>
                <a:ext cx="1292" cy="396"/>
                <a:chOff x="6086" y="3934"/>
                <a:chExt cx="2070" cy="673"/>
              </a:xfrm>
            </p:grpSpPr>
            <p:sp>
              <p:nvSpPr>
                <p:cNvPr id="86090" name="Line 74"/>
                <p:cNvSpPr>
                  <a:spLocks noChangeShapeType="1"/>
                </p:cNvSpPr>
                <p:nvPr/>
              </p:nvSpPr>
              <p:spPr bwMode="auto">
                <a:xfrm flipV="1">
                  <a:off x="6086" y="3934"/>
                  <a:ext cx="0" cy="6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86091" name="Group 75"/>
                <p:cNvGrpSpPr>
                  <a:grpSpLocks/>
                </p:cNvGrpSpPr>
                <p:nvPr/>
              </p:nvGrpSpPr>
              <p:grpSpPr bwMode="auto">
                <a:xfrm>
                  <a:off x="6086" y="4492"/>
                  <a:ext cx="2070" cy="115"/>
                  <a:chOff x="6086" y="4492"/>
                  <a:chExt cx="2070" cy="115"/>
                </a:xfrm>
              </p:grpSpPr>
              <p:grpSp>
                <p:nvGrpSpPr>
                  <p:cNvPr id="86092" name="Group 76"/>
                  <p:cNvGrpSpPr>
                    <a:grpSpLocks/>
                  </p:cNvGrpSpPr>
                  <p:nvPr/>
                </p:nvGrpSpPr>
                <p:grpSpPr bwMode="auto">
                  <a:xfrm>
                    <a:off x="7091" y="4492"/>
                    <a:ext cx="191" cy="109"/>
                    <a:chOff x="7200" y="7710"/>
                    <a:chExt cx="191" cy="109"/>
                  </a:xfrm>
                </p:grpSpPr>
                <p:sp>
                  <p:nvSpPr>
                    <p:cNvPr id="86093" name="Freeform 77"/>
                    <p:cNvSpPr>
                      <a:spLocks/>
                    </p:cNvSpPr>
                    <p:nvPr/>
                  </p:nvSpPr>
                  <p:spPr bwMode="auto">
                    <a:xfrm>
                      <a:off x="7200" y="7710"/>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94" name="Freeform 78"/>
                    <p:cNvSpPr>
                      <a:spLocks/>
                    </p:cNvSpPr>
                    <p:nvPr/>
                  </p:nvSpPr>
                  <p:spPr bwMode="auto">
                    <a:xfrm>
                      <a:off x="7271" y="7714"/>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6095" name="Group 79"/>
                  <p:cNvGrpSpPr>
                    <a:grpSpLocks/>
                  </p:cNvGrpSpPr>
                  <p:nvPr/>
                </p:nvGrpSpPr>
                <p:grpSpPr bwMode="auto">
                  <a:xfrm>
                    <a:off x="6161" y="4498"/>
                    <a:ext cx="191" cy="109"/>
                    <a:chOff x="7200" y="7710"/>
                    <a:chExt cx="191" cy="109"/>
                  </a:xfrm>
                </p:grpSpPr>
                <p:sp>
                  <p:nvSpPr>
                    <p:cNvPr id="86096" name="Freeform 80"/>
                    <p:cNvSpPr>
                      <a:spLocks/>
                    </p:cNvSpPr>
                    <p:nvPr/>
                  </p:nvSpPr>
                  <p:spPr bwMode="auto">
                    <a:xfrm>
                      <a:off x="7200" y="7710"/>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097" name="Freeform 81"/>
                    <p:cNvSpPr>
                      <a:spLocks/>
                    </p:cNvSpPr>
                    <p:nvPr/>
                  </p:nvSpPr>
                  <p:spPr bwMode="auto">
                    <a:xfrm>
                      <a:off x="7271" y="7714"/>
                      <a:ext cx="120" cy="105"/>
                    </a:xfrm>
                    <a:custGeom>
                      <a:avLst/>
                      <a:gdLst>
                        <a:gd name="T0" fmla="*/ 0 w 120"/>
                        <a:gd name="T1" fmla="*/ 105 h 105"/>
                        <a:gd name="T2" fmla="*/ 45 w 120"/>
                        <a:gd name="T3" fmla="*/ 90 h 105"/>
                        <a:gd name="T4" fmla="*/ 45 w 120"/>
                        <a:gd name="T5" fmla="*/ 30 h 105"/>
                        <a:gd name="T6" fmla="*/ 120 w 120"/>
                        <a:gd name="T7" fmla="*/ 0 h 105"/>
                      </a:gdLst>
                      <a:ahLst/>
                      <a:cxnLst>
                        <a:cxn ang="0">
                          <a:pos x="T0" y="T1"/>
                        </a:cxn>
                        <a:cxn ang="0">
                          <a:pos x="T2" y="T3"/>
                        </a:cxn>
                        <a:cxn ang="0">
                          <a:pos x="T4" y="T5"/>
                        </a:cxn>
                        <a:cxn ang="0">
                          <a:pos x="T6" y="T7"/>
                        </a:cxn>
                      </a:cxnLst>
                      <a:rect l="0" t="0" r="r" b="b"/>
                      <a:pathLst>
                        <a:path w="120" h="105">
                          <a:moveTo>
                            <a:pt x="0" y="105"/>
                          </a:moveTo>
                          <a:cubicBezTo>
                            <a:pt x="7" y="100"/>
                            <a:pt x="38" y="102"/>
                            <a:pt x="45" y="90"/>
                          </a:cubicBezTo>
                          <a:cubicBezTo>
                            <a:pt x="52" y="78"/>
                            <a:pt x="33" y="45"/>
                            <a:pt x="45" y="30"/>
                          </a:cubicBezTo>
                          <a:cubicBezTo>
                            <a:pt x="57" y="15"/>
                            <a:pt x="105" y="6"/>
                            <a:pt x="1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6098" name="Line 82"/>
                  <p:cNvSpPr>
                    <a:spLocks noChangeShapeType="1"/>
                  </p:cNvSpPr>
                  <p:nvPr/>
                </p:nvSpPr>
                <p:spPr bwMode="auto">
                  <a:xfrm>
                    <a:off x="6086" y="455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99" name="Line 83"/>
                  <p:cNvSpPr>
                    <a:spLocks noChangeShapeType="1"/>
                  </p:cNvSpPr>
                  <p:nvPr/>
                </p:nvSpPr>
                <p:spPr bwMode="auto">
                  <a:xfrm>
                    <a:off x="6296" y="4558"/>
                    <a:ext cx="8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0" name="Line 84"/>
                  <p:cNvSpPr>
                    <a:spLocks noChangeShapeType="1"/>
                  </p:cNvSpPr>
                  <p:nvPr/>
                </p:nvSpPr>
                <p:spPr bwMode="auto">
                  <a:xfrm>
                    <a:off x="7211" y="4558"/>
                    <a:ext cx="945"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86101" name="Group 85"/>
              <p:cNvGrpSpPr>
                <a:grpSpLocks/>
              </p:cNvGrpSpPr>
              <p:nvPr/>
            </p:nvGrpSpPr>
            <p:grpSpPr bwMode="auto">
              <a:xfrm>
                <a:off x="2104" y="1840"/>
                <a:ext cx="358" cy="276"/>
                <a:chOff x="3881" y="5780"/>
                <a:chExt cx="829" cy="498"/>
              </a:xfrm>
            </p:grpSpPr>
            <p:sp>
              <p:nvSpPr>
                <p:cNvPr id="86102" name="Freeform 86"/>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03" name="Line 87"/>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4" name="Line 88"/>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5" name="Line 89"/>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06" name="Freeform 90"/>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07" name="Freeform 91"/>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08" name="Freeform 92"/>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09" name="Freeform 93"/>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6110" name="Group 94"/>
              <p:cNvGrpSpPr>
                <a:grpSpLocks/>
              </p:cNvGrpSpPr>
              <p:nvPr/>
            </p:nvGrpSpPr>
            <p:grpSpPr bwMode="auto">
              <a:xfrm>
                <a:off x="2694" y="1840"/>
                <a:ext cx="358" cy="276"/>
                <a:chOff x="3881" y="5780"/>
                <a:chExt cx="829" cy="498"/>
              </a:xfrm>
            </p:grpSpPr>
            <p:sp>
              <p:nvSpPr>
                <p:cNvPr id="86111" name="Freeform 95"/>
                <p:cNvSpPr>
                  <a:spLocks/>
                </p:cNvSpPr>
                <p:nvPr/>
              </p:nvSpPr>
              <p:spPr bwMode="auto">
                <a:xfrm>
                  <a:off x="3881" y="5780"/>
                  <a:ext cx="829" cy="494"/>
                </a:xfrm>
                <a:custGeom>
                  <a:avLst/>
                  <a:gdLst>
                    <a:gd name="T0" fmla="*/ 0 w 829"/>
                    <a:gd name="T1" fmla="*/ 494 h 494"/>
                    <a:gd name="T2" fmla="*/ 105 w 829"/>
                    <a:gd name="T3" fmla="*/ 182 h 494"/>
                    <a:gd name="T4" fmla="*/ 315 w 829"/>
                    <a:gd name="T5" fmla="*/ 26 h 494"/>
                    <a:gd name="T6" fmla="*/ 514 w 829"/>
                    <a:gd name="T7" fmla="*/ 28 h 494"/>
                    <a:gd name="T8" fmla="*/ 664 w 829"/>
                    <a:gd name="T9" fmla="*/ 118 h 494"/>
                    <a:gd name="T10" fmla="*/ 784 w 829"/>
                    <a:gd name="T11" fmla="*/ 328 h 494"/>
                    <a:gd name="T12" fmla="*/ 829 w 829"/>
                    <a:gd name="T13" fmla="*/ 493 h 494"/>
                  </a:gdLst>
                  <a:ahLst/>
                  <a:cxnLst>
                    <a:cxn ang="0">
                      <a:pos x="T0" y="T1"/>
                    </a:cxn>
                    <a:cxn ang="0">
                      <a:pos x="T2" y="T3"/>
                    </a:cxn>
                    <a:cxn ang="0">
                      <a:pos x="T4" y="T5"/>
                    </a:cxn>
                    <a:cxn ang="0">
                      <a:pos x="T6" y="T7"/>
                    </a:cxn>
                    <a:cxn ang="0">
                      <a:pos x="T8" y="T9"/>
                    </a:cxn>
                    <a:cxn ang="0">
                      <a:pos x="T10" y="T11"/>
                    </a:cxn>
                    <a:cxn ang="0">
                      <a:pos x="T12" y="T13"/>
                    </a:cxn>
                  </a:cxnLst>
                  <a:rect l="0" t="0" r="r" b="b"/>
                  <a:pathLst>
                    <a:path w="829" h="494">
                      <a:moveTo>
                        <a:pt x="0" y="494"/>
                      </a:moveTo>
                      <a:cubicBezTo>
                        <a:pt x="26" y="377"/>
                        <a:pt x="53" y="260"/>
                        <a:pt x="105" y="182"/>
                      </a:cubicBezTo>
                      <a:cubicBezTo>
                        <a:pt x="157" y="104"/>
                        <a:pt x="247" y="52"/>
                        <a:pt x="315" y="26"/>
                      </a:cubicBezTo>
                      <a:cubicBezTo>
                        <a:pt x="383" y="0"/>
                        <a:pt x="456" y="13"/>
                        <a:pt x="514" y="28"/>
                      </a:cubicBezTo>
                      <a:cubicBezTo>
                        <a:pt x="572" y="43"/>
                        <a:pt x="619" y="68"/>
                        <a:pt x="664" y="118"/>
                      </a:cubicBezTo>
                      <a:cubicBezTo>
                        <a:pt x="709" y="168"/>
                        <a:pt x="757" y="266"/>
                        <a:pt x="784" y="328"/>
                      </a:cubicBezTo>
                      <a:cubicBezTo>
                        <a:pt x="811" y="390"/>
                        <a:pt x="820" y="459"/>
                        <a:pt x="829" y="493"/>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12" name="Line 96"/>
                <p:cNvSpPr>
                  <a:spLocks noChangeShapeType="1"/>
                </p:cNvSpPr>
                <p:nvPr/>
              </p:nvSpPr>
              <p:spPr bwMode="auto">
                <a:xfrm flipV="1">
                  <a:off x="4301"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13" name="Line 97"/>
                <p:cNvSpPr>
                  <a:spLocks noChangeShapeType="1"/>
                </p:cNvSpPr>
                <p:nvPr/>
              </p:nvSpPr>
              <p:spPr bwMode="auto">
                <a:xfrm flipV="1">
                  <a:off x="4406" y="5806"/>
                  <a:ext cx="1"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14" name="Line 98"/>
                <p:cNvSpPr>
                  <a:spLocks noChangeShapeType="1"/>
                </p:cNvSpPr>
                <p:nvPr/>
              </p:nvSpPr>
              <p:spPr bwMode="auto">
                <a:xfrm flipV="1">
                  <a:off x="4196" y="580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115" name="Freeform 99"/>
                <p:cNvSpPr>
                  <a:spLocks/>
                </p:cNvSpPr>
                <p:nvPr/>
              </p:nvSpPr>
              <p:spPr bwMode="auto">
                <a:xfrm>
                  <a:off x="4080" y="5883"/>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16" name="Freeform 100"/>
                <p:cNvSpPr>
                  <a:spLocks/>
                </p:cNvSpPr>
                <p:nvPr/>
              </p:nvSpPr>
              <p:spPr bwMode="auto">
                <a:xfrm>
                  <a:off x="4511" y="5887"/>
                  <a:ext cx="11" cy="391"/>
                </a:xfrm>
                <a:custGeom>
                  <a:avLst/>
                  <a:gdLst>
                    <a:gd name="T0" fmla="*/ 11 w 11"/>
                    <a:gd name="T1" fmla="*/ 391 h 391"/>
                    <a:gd name="T2" fmla="*/ 0 w 11"/>
                    <a:gd name="T3" fmla="*/ 0 h 391"/>
                  </a:gdLst>
                  <a:ahLst/>
                  <a:cxnLst>
                    <a:cxn ang="0">
                      <a:pos x="T0" y="T1"/>
                    </a:cxn>
                    <a:cxn ang="0">
                      <a:pos x="T2" y="T3"/>
                    </a:cxn>
                  </a:cxnLst>
                  <a:rect l="0" t="0" r="r" b="b"/>
                  <a:pathLst>
                    <a:path w="11" h="391">
                      <a:moveTo>
                        <a:pt x="11" y="391"/>
                      </a:moveTo>
                      <a:cubicBezTo>
                        <a:pt x="9" y="326"/>
                        <a:pt x="2" y="81"/>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17" name="Freeform 101"/>
                <p:cNvSpPr>
                  <a:spLocks/>
                </p:cNvSpPr>
                <p:nvPr/>
              </p:nvSpPr>
              <p:spPr bwMode="auto">
                <a:xfrm>
                  <a:off x="398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18" name="Freeform 102"/>
                <p:cNvSpPr>
                  <a:spLocks/>
                </p:cNvSpPr>
                <p:nvPr/>
              </p:nvSpPr>
              <p:spPr bwMode="auto">
                <a:xfrm>
                  <a:off x="4616" y="5962"/>
                  <a:ext cx="1" cy="312"/>
                </a:xfrm>
                <a:custGeom>
                  <a:avLst/>
                  <a:gdLst>
                    <a:gd name="T0" fmla="*/ 0 w 1"/>
                    <a:gd name="T1" fmla="*/ 312 h 312"/>
                    <a:gd name="T2" fmla="*/ 0 w 1"/>
                    <a:gd name="T3" fmla="*/ 0 h 312"/>
                  </a:gdLst>
                  <a:ahLst/>
                  <a:cxnLst>
                    <a:cxn ang="0">
                      <a:pos x="T0" y="T1"/>
                    </a:cxn>
                    <a:cxn ang="0">
                      <a:pos x="T2" y="T3"/>
                    </a:cxn>
                  </a:cxnLst>
                  <a:rect l="0" t="0" r="r" b="b"/>
                  <a:pathLst>
                    <a:path w="1" h="312">
                      <a:moveTo>
                        <a:pt x="0" y="312"/>
                      </a:moveTo>
                      <a:cubicBezTo>
                        <a:pt x="0" y="182"/>
                        <a:pt x="0" y="52"/>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86138" name="Object 122"/>
              <p:cNvGraphicFramePr>
                <a:graphicFrameLocks noChangeAspect="1"/>
              </p:cNvGraphicFramePr>
              <p:nvPr/>
            </p:nvGraphicFramePr>
            <p:xfrm>
              <a:off x="3087" y="2125"/>
              <a:ext cx="393" cy="135"/>
            </p:xfrm>
            <a:graphic>
              <a:graphicData uri="http://schemas.openxmlformats.org/presentationml/2006/ole">
                <mc:AlternateContent xmlns:mc="http://schemas.openxmlformats.org/markup-compatibility/2006">
                  <mc:Choice xmlns:v="urn:schemas-microsoft-com:vml" Requires="v">
                    <p:oleObj spid="_x0000_s86367" name="Equation" r:id="rId42" imgW="419040" imgH="152280" progId="Equation.DSMT4">
                      <p:embed/>
                    </p:oleObj>
                  </mc:Choice>
                  <mc:Fallback>
                    <p:oleObj name="Equation" r:id="rId42" imgW="419040" imgH="152280" progId="Equation.DSMT4">
                      <p:embed/>
                      <p:pic>
                        <p:nvPicPr>
                          <p:cNvPr id="0" name="Object 12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087" y="2125"/>
                            <a:ext cx="3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43" name="Object 127"/>
              <p:cNvGraphicFramePr>
                <a:graphicFrameLocks noChangeAspect="1"/>
              </p:cNvGraphicFramePr>
              <p:nvPr/>
            </p:nvGraphicFramePr>
            <p:xfrm>
              <a:off x="1746" y="1752"/>
              <a:ext cx="119" cy="113"/>
            </p:xfrm>
            <a:graphic>
              <a:graphicData uri="http://schemas.openxmlformats.org/presentationml/2006/ole">
                <mc:AlternateContent xmlns:mc="http://schemas.openxmlformats.org/markup-compatibility/2006">
                  <mc:Choice xmlns:v="urn:schemas-microsoft-com:vml" Requires="v">
                    <p:oleObj spid="_x0000_s86368" name="Equation" r:id="rId44" imgW="126720" imgH="126720" progId="Equation.DSMT4">
                      <p:embed/>
                    </p:oleObj>
                  </mc:Choice>
                  <mc:Fallback>
                    <p:oleObj name="Equation" r:id="rId44" imgW="126720" imgH="126720" progId="Equation.DSMT4">
                      <p:embed/>
                      <p:pic>
                        <p:nvPicPr>
                          <p:cNvPr id="0" name="Object 12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746" y="1752"/>
                            <a:ext cx="11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151" name="Freeform 135"/>
              <p:cNvSpPr>
                <a:spLocks/>
              </p:cNvSpPr>
              <p:nvPr/>
            </p:nvSpPr>
            <p:spPr bwMode="auto">
              <a:xfrm>
                <a:off x="2656" y="2090"/>
                <a:ext cx="3" cy="48"/>
              </a:xfrm>
              <a:custGeom>
                <a:avLst/>
                <a:gdLst>
                  <a:gd name="T0" fmla="*/ 0 w 4"/>
                  <a:gd name="T1" fmla="*/ 0 h 82"/>
                  <a:gd name="T2" fmla="*/ 4 w 4"/>
                  <a:gd name="T3" fmla="*/ 82 h 82"/>
                </a:gdLst>
                <a:ahLst/>
                <a:cxnLst>
                  <a:cxn ang="0">
                    <a:pos x="T0" y="T1"/>
                  </a:cxn>
                  <a:cxn ang="0">
                    <a:pos x="T2" y="T3"/>
                  </a:cxn>
                </a:cxnLst>
                <a:rect l="0" t="0" r="r" b="b"/>
                <a:pathLst>
                  <a:path w="4" h="82">
                    <a:moveTo>
                      <a:pt x="0" y="0"/>
                    </a:moveTo>
                    <a:cubicBezTo>
                      <a:pt x="1" y="14"/>
                      <a:pt x="3" y="65"/>
                      <a:pt x="4" y="8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154" name="Freeform 138"/>
              <p:cNvSpPr>
                <a:spLocks/>
              </p:cNvSpPr>
              <p:nvPr/>
            </p:nvSpPr>
            <p:spPr bwMode="auto">
              <a:xfrm>
                <a:off x="2497" y="2086"/>
                <a:ext cx="3" cy="49"/>
              </a:xfrm>
              <a:custGeom>
                <a:avLst/>
                <a:gdLst>
                  <a:gd name="T0" fmla="*/ 0 w 4"/>
                  <a:gd name="T1" fmla="*/ 0 h 82"/>
                  <a:gd name="T2" fmla="*/ 4 w 4"/>
                  <a:gd name="T3" fmla="*/ 82 h 82"/>
                </a:gdLst>
                <a:ahLst/>
                <a:cxnLst>
                  <a:cxn ang="0">
                    <a:pos x="T0" y="T1"/>
                  </a:cxn>
                  <a:cxn ang="0">
                    <a:pos x="T2" y="T3"/>
                  </a:cxn>
                </a:cxnLst>
                <a:rect l="0" t="0" r="r" b="b"/>
                <a:pathLst>
                  <a:path w="4" h="82">
                    <a:moveTo>
                      <a:pt x="0" y="0"/>
                    </a:moveTo>
                    <a:cubicBezTo>
                      <a:pt x="1" y="14"/>
                      <a:pt x="3" y="65"/>
                      <a:pt x="4" y="8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86157" name="Object 141"/>
              <p:cNvGraphicFramePr>
                <a:graphicFrameLocks noChangeAspect="1"/>
              </p:cNvGraphicFramePr>
              <p:nvPr/>
            </p:nvGraphicFramePr>
            <p:xfrm>
              <a:off x="2432" y="2130"/>
              <a:ext cx="131" cy="113"/>
            </p:xfrm>
            <a:graphic>
              <a:graphicData uri="http://schemas.openxmlformats.org/presentationml/2006/ole">
                <mc:AlternateContent xmlns:mc="http://schemas.openxmlformats.org/markup-compatibility/2006">
                  <mc:Choice xmlns:v="urn:schemas-microsoft-com:vml" Requires="v">
                    <p:oleObj spid="_x0000_s86369" name="Equation" r:id="rId46" imgW="139680" imgH="126720" progId="Equation.DSMT4">
                      <p:embed/>
                    </p:oleObj>
                  </mc:Choice>
                  <mc:Fallback>
                    <p:oleObj name="Equation" r:id="rId46" imgW="139680" imgH="126720" progId="Equation.DSMT4">
                      <p:embed/>
                      <p:pic>
                        <p:nvPicPr>
                          <p:cNvPr id="0" name="Object 14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432" y="2130"/>
                            <a:ext cx="1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58" name="Object 142"/>
              <p:cNvGraphicFramePr>
                <a:graphicFrameLocks noChangeAspect="1"/>
              </p:cNvGraphicFramePr>
              <p:nvPr/>
            </p:nvGraphicFramePr>
            <p:xfrm>
              <a:off x="2600" y="2125"/>
              <a:ext cx="143" cy="124"/>
            </p:xfrm>
            <a:graphic>
              <a:graphicData uri="http://schemas.openxmlformats.org/presentationml/2006/ole">
                <mc:AlternateContent xmlns:mc="http://schemas.openxmlformats.org/markup-compatibility/2006">
                  <mc:Choice xmlns:v="urn:schemas-microsoft-com:vml" Requires="v">
                    <p:oleObj spid="_x0000_s86370" name="Equation" r:id="rId48" imgW="152280" imgH="139680" progId="Equation.DSMT4">
                      <p:embed/>
                    </p:oleObj>
                  </mc:Choice>
                  <mc:Fallback>
                    <p:oleObj name="Equation" r:id="rId48" imgW="152280" imgH="139680" progId="Equation.DSMT4">
                      <p:embed/>
                      <p:pic>
                        <p:nvPicPr>
                          <p:cNvPr id="0" name="Object 14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600" y="2125"/>
                            <a:ext cx="14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66" name="Object 150"/>
              <p:cNvGraphicFramePr>
                <a:graphicFrameLocks noChangeAspect="1"/>
              </p:cNvGraphicFramePr>
              <p:nvPr/>
            </p:nvGraphicFramePr>
            <p:xfrm>
              <a:off x="1823" y="2081"/>
              <a:ext cx="100" cy="130"/>
            </p:xfrm>
            <a:graphic>
              <a:graphicData uri="http://schemas.openxmlformats.org/presentationml/2006/ole">
                <mc:AlternateContent xmlns:mc="http://schemas.openxmlformats.org/markup-compatibility/2006">
                  <mc:Choice xmlns:v="urn:schemas-microsoft-com:vml" Requires="v">
                    <p:oleObj spid="_x0000_s86371" name="Equation" r:id="rId50" imgW="101520" imgH="139680" progId="Equation.DSMT4">
                      <p:embed/>
                    </p:oleObj>
                  </mc:Choice>
                  <mc:Fallback>
                    <p:oleObj name="Equation" r:id="rId50" imgW="101520" imgH="139680" progId="Equation.DSMT4">
                      <p:embed/>
                      <p:pic>
                        <p:nvPicPr>
                          <p:cNvPr id="0" name="Object 150"/>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1823" y="2081"/>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71" name="Object 155"/>
              <p:cNvGraphicFramePr>
                <a:graphicFrameLocks noChangeAspect="1"/>
              </p:cNvGraphicFramePr>
              <p:nvPr/>
            </p:nvGraphicFramePr>
            <p:xfrm>
              <a:off x="2652" y="1661"/>
              <a:ext cx="712" cy="125"/>
            </p:xfrm>
            <a:graphic>
              <a:graphicData uri="http://schemas.openxmlformats.org/presentationml/2006/ole">
                <mc:AlternateContent xmlns:mc="http://schemas.openxmlformats.org/markup-compatibility/2006">
                  <mc:Choice xmlns:v="urn:schemas-microsoft-com:vml" Requires="v">
                    <p:oleObj spid="_x0000_s86372" name="Equation" r:id="rId52" imgW="761760" imgH="139680" progId="Equation.DSMT4">
                      <p:embed/>
                    </p:oleObj>
                  </mc:Choice>
                  <mc:Fallback>
                    <p:oleObj name="Equation" r:id="rId52" imgW="761760" imgH="139680" progId="Equation.DSMT4">
                      <p:embed/>
                      <p:pic>
                        <p:nvPicPr>
                          <p:cNvPr id="0" name="Object 155"/>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2652" y="1661"/>
                            <a:ext cx="7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172" name="Object 156"/>
              <p:cNvGraphicFramePr>
                <a:graphicFrameLocks noChangeAspect="1"/>
              </p:cNvGraphicFramePr>
              <p:nvPr/>
            </p:nvGraphicFramePr>
            <p:xfrm>
              <a:off x="1977" y="1661"/>
              <a:ext cx="700" cy="125"/>
            </p:xfrm>
            <a:graphic>
              <a:graphicData uri="http://schemas.openxmlformats.org/presentationml/2006/ole">
                <mc:AlternateContent xmlns:mc="http://schemas.openxmlformats.org/markup-compatibility/2006">
                  <mc:Choice xmlns:v="urn:schemas-microsoft-com:vml" Requires="v">
                    <p:oleObj spid="_x0000_s86373" name="Equation" r:id="rId54" imgW="749160" imgH="139680" progId="Equation.DSMT4">
                      <p:embed/>
                    </p:oleObj>
                  </mc:Choice>
                  <mc:Fallback>
                    <p:oleObj name="Equation" r:id="rId54" imgW="749160" imgH="139680" progId="Equation.DSMT4">
                      <p:embed/>
                      <p:pic>
                        <p:nvPicPr>
                          <p:cNvPr id="0" name="Object 156"/>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977" y="1661"/>
                            <a:ext cx="70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6173" name="Object 157"/>
            <p:cNvGraphicFramePr>
              <a:graphicFrameLocks noChangeAspect="1"/>
            </p:cNvGraphicFramePr>
            <p:nvPr/>
          </p:nvGraphicFramePr>
          <p:xfrm>
            <a:off x="4195" y="1706"/>
            <a:ext cx="712" cy="125"/>
          </p:xfrm>
          <a:graphic>
            <a:graphicData uri="http://schemas.openxmlformats.org/presentationml/2006/ole">
              <mc:AlternateContent xmlns:mc="http://schemas.openxmlformats.org/markup-compatibility/2006">
                <mc:Choice xmlns:v="urn:schemas-microsoft-com:vml" Requires="v">
                  <p:oleObj spid="_x0000_s86374" name="Equation" r:id="rId56" imgW="761760" imgH="139680" progId="Equation.DSMT4">
                    <p:embed/>
                  </p:oleObj>
                </mc:Choice>
                <mc:Fallback>
                  <p:oleObj name="Equation" r:id="rId56" imgW="761760" imgH="139680" progId="Equation.DSMT4">
                    <p:embed/>
                    <p:pic>
                      <p:nvPicPr>
                        <p:cNvPr id="0" name="Object 157"/>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195" y="1706"/>
                          <a:ext cx="7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6177" name="Text Box 161"/>
          <p:cNvSpPr txBox="1">
            <a:spLocks noChangeArrowheads="1"/>
          </p:cNvSpPr>
          <p:nvPr/>
        </p:nvSpPr>
        <p:spPr bwMode="auto">
          <a:xfrm>
            <a:off x="250825" y="476250"/>
            <a:ext cx="38163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华文中宋" panose="02010600040101010101" pitchFamily="2" charset="-122"/>
                <a:ea typeface="华文中宋" panose="02010600040101010101" pitchFamily="2" charset="-122"/>
              </a:rPr>
              <a:t>解</a:t>
            </a:r>
            <a:r>
              <a:rPr lang="en-US" altLang="zh-CN">
                <a:latin typeface="华文中宋" panose="02010600040101010101" pitchFamily="2" charset="-122"/>
                <a:ea typeface="华文中宋" panose="02010600040101010101" pitchFamily="2" charset="-122"/>
              </a:rPr>
              <a:t>35</a:t>
            </a:r>
          </a:p>
          <a:p>
            <a:pPr>
              <a:spcBef>
                <a:spcPct val="50000"/>
              </a:spcBef>
            </a:pPr>
            <a:r>
              <a:rPr lang="zh-CN" altLang="en-US">
                <a:latin typeface="华文中宋" panose="02010600040101010101" pitchFamily="2" charset="-122"/>
                <a:ea typeface="华文中宋" panose="02010600040101010101" pitchFamily="2" charset="-122"/>
              </a:rPr>
              <a:t>各点频谱波形如下</a:t>
            </a:r>
          </a:p>
        </p:txBody>
      </p:sp>
      <p:pic>
        <p:nvPicPr>
          <p:cNvPr id="86178" name="Picture 162" descr="0004">
            <a:hlinkClick r:id="rId58" action="ppaction://hlinksldjump"/>
          </p:cNvPr>
          <p:cNvPicPr>
            <a:picLocks noChangeAspect="1" noChangeArrowheads="1" noCrop="1"/>
          </p:cNvPicPr>
          <p:nvPr/>
        </p:nvPicPr>
        <p:blipFill>
          <a:blip r:embed="rId59">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03CD1F-52A5-4961-8317-711126D416B4}" type="slidenum">
              <a:rPr lang="en-US" altLang="zh-CN"/>
              <a:pPr/>
              <a:t>79</a:t>
            </a:fld>
            <a:endParaRPr lang="en-US" altLang="zh-CN"/>
          </a:p>
        </p:txBody>
      </p:sp>
      <p:sp>
        <p:nvSpPr>
          <p:cNvPr id="87045" name="Rectangle 5"/>
          <p:cNvSpPr>
            <a:spLocks noGrp="1" noChangeArrowheads="1"/>
          </p:cNvSpPr>
          <p:nvPr>
            <p:ph type="title"/>
          </p:nvPr>
        </p:nvSpPr>
        <p:spPr>
          <a:xfrm>
            <a:off x="395288" y="554038"/>
            <a:ext cx="8305800" cy="2195512"/>
          </a:xfrm>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1950" indent="-361950" algn="l">
              <a:lnSpc>
                <a:spcPct val="115000"/>
              </a:lnSpc>
            </a:pPr>
            <a:r>
              <a:rPr lang="en-US" altLang="zh-CN" sz="2400">
                <a:solidFill>
                  <a:srgbClr val="000000"/>
                </a:solidFill>
                <a:ea typeface="华文中宋" panose="02010600040101010101" pitchFamily="2" charset="-122"/>
                <a:cs typeface="宋体" panose="02010600030101010101" pitchFamily="2" charset="-122"/>
              </a:rPr>
              <a:t>36</a:t>
            </a:r>
            <a:r>
              <a:rPr lang="zh-CN" altLang="en-US" sz="2400">
                <a:solidFill>
                  <a:srgbClr val="000000"/>
                </a:solidFill>
                <a:ea typeface="华文中宋" panose="02010600040101010101" pitchFamily="2" charset="-122"/>
                <a:cs typeface="宋体" panose="02010600030101010101" pitchFamily="2" charset="-122"/>
              </a:rPr>
              <a:t>、 某发射机发出某一频率的信号。现打开接收机在全波段寻找（设无任何其它信号），发现在接收机度盘的三个频率（</a:t>
            </a:r>
            <a:r>
              <a:rPr lang="en-US" altLang="zh-CN" sz="2400">
                <a:solidFill>
                  <a:srgbClr val="000000"/>
                </a:solidFill>
                <a:ea typeface="华文中宋" panose="02010600040101010101" pitchFamily="2" charset="-122"/>
                <a:cs typeface="宋体" panose="02010600030101010101" pitchFamily="2" charset="-122"/>
              </a:rPr>
              <a:t>6.5 MHz</a:t>
            </a:r>
            <a:r>
              <a:rPr lang="zh-CN" altLang="en-US" sz="2400">
                <a:solidFill>
                  <a:srgbClr val="000000"/>
                </a:solidFill>
                <a:ea typeface="华文中宋" panose="02010600040101010101" pitchFamily="2" charset="-122"/>
                <a:cs typeface="宋体" panose="02010600030101010101" pitchFamily="2" charset="-122"/>
              </a:rPr>
              <a:t>、</a:t>
            </a:r>
            <a:r>
              <a:rPr lang="en-US" altLang="zh-CN" sz="2400">
                <a:solidFill>
                  <a:srgbClr val="000000"/>
                </a:solidFill>
                <a:ea typeface="华文中宋" panose="02010600040101010101" pitchFamily="2" charset="-122"/>
                <a:cs typeface="宋体" panose="02010600030101010101" pitchFamily="2" charset="-122"/>
              </a:rPr>
              <a:t>7.25 MHz</a:t>
            </a:r>
            <a:r>
              <a:rPr lang="zh-CN" altLang="en-US" sz="2400">
                <a:solidFill>
                  <a:srgbClr val="000000"/>
                </a:solidFill>
                <a:ea typeface="华文中宋" panose="02010600040101010101" pitchFamily="2" charset="-122"/>
                <a:cs typeface="宋体" panose="02010600030101010101" pitchFamily="2" charset="-122"/>
              </a:rPr>
              <a:t>、</a:t>
            </a:r>
            <a:r>
              <a:rPr lang="en-US" altLang="zh-CN" sz="2400">
                <a:solidFill>
                  <a:srgbClr val="000000"/>
                </a:solidFill>
                <a:ea typeface="华文中宋" panose="02010600040101010101" pitchFamily="2" charset="-122"/>
                <a:cs typeface="宋体" panose="02010600030101010101" pitchFamily="2" charset="-122"/>
              </a:rPr>
              <a:t>7.5 MHZ</a:t>
            </a:r>
            <a:r>
              <a:rPr lang="zh-CN" altLang="en-US" sz="2400">
                <a:solidFill>
                  <a:srgbClr val="000000"/>
                </a:solidFill>
                <a:ea typeface="华文中宋" panose="02010600040101010101" pitchFamily="2" charset="-122"/>
                <a:cs typeface="宋体" panose="02010600030101010101" pitchFamily="2" charset="-122"/>
              </a:rPr>
              <a:t>）上均能听到对方的信号，其中以 </a:t>
            </a:r>
            <a:r>
              <a:rPr lang="en-US" altLang="zh-CN" sz="2400">
                <a:solidFill>
                  <a:srgbClr val="000000"/>
                </a:solidFill>
                <a:ea typeface="华文中宋" panose="02010600040101010101" pitchFamily="2" charset="-122"/>
                <a:cs typeface="宋体" panose="02010600030101010101" pitchFamily="2" charset="-122"/>
              </a:rPr>
              <a:t>7.5 MHZ</a:t>
            </a:r>
            <a:r>
              <a:rPr lang="zh-CN" altLang="en-US" sz="2400">
                <a:solidFill>
                  <a:srgbClr val="000000"/>
                </a:solidFill>
                <a:ea typeface="华文中宋" panose="02010600040101010101" pitchFamily="2" charset="-122"/>
                <a:cs typeface="宋体" panose="02010600030101010101" pitchFamily="2" charset="-122"/>
              </a:rPr>
              <a:t>的信号最强。问接收机是如何收到的？设接收机</a:t>
            </a:r>
            <a:r>
              <a:rPr lang="en-US" altLang="zh-CN" sz="2400">
                <a:solidFill>
                  <a:srgbClr val="000000"/>
                </a:solidFill>
                <a:ea typeface="华文中宋" panose="02010600040101010101" pitchFamily="2" charset="-122"/>
                <a:cs typeface="宋体" panose="02010600030101010101" pitchFamily="2" charset="-122"/>
              </a:rPr>
              <a:t>f</a:t>
            </a:r>
            <a:r>
              <a:rPr lang="en-US" altLang="zh-CN" sz="2400" baseline="-30000">
                <a:solidFill>
                  <a:srgbClr val="000000"/>
                </a:solidFill>
                <a:ea typeface="华文中宋" panose="02010600040101010101" pitchFamily="2" charset="-122"/>
                <a:cs typeface="宋体" panose="02010600030101010101" pitchFamily="2" charset="-122"/>
              </a:rPr>
              <a:t>I</a:t>
            </a:r>
            <a:r>
              <a:rPr lang="en-US" altLang="zh-CN" sz="2400">
                <a:solidFill>
                  <a:srgbClr val="000000"/>
                </a:solidFill>
                <a:ea typeface="华文中宋" panose="02010600040101010101" pitchFamily="2" charset="-122"/>
                <a:cs typeface="宋体" panose="02010600030101010101" pitchFamily="2" charset="-122"/>
              </a:rPr>
              <a:t>=0.5 MHZ</a:t>
            </a:r>
            <a:r>
              <a:rPr lang="zh-CN" altLang="en-US" sz="2400">
                <a:solidFill>
                  <a:srgbClr val="000000"/>
                </a:solidFill>
                <a:ea typeface="华文中宋" panose="02010600040101010101" pitchFamily="2" charset="-122"/>
                <a:cs typeface="宋体" panose="02010600030101010101" pitchFamily="2" charset="-122"/>
              </a:rPr>
              <a:t>，</a:t>
            </a:r>
            <a:r>
              <a:rPr lang="en-US" altLang="zh-CN" sz="2400">
                <a:solidFill>
                  <a:srgbClr val="000000"/>
                </a:solidFill>
                <a:ea typeface="华文中宋" panose="02010600040101010101" pitchFamily="2" charset="-122"/>
                <a:cs typeface="宋体" panose="02010600030101010101" pitchFamily="2" charset="-122"/>
              </a:rPr>
              <a:t>f</a:t>
            </a:r>
            <a:r>
              <a:rPr lang="en-US" altLang="zh-CN" sz="2400" baseline="-30000">
                <a:solidFill>
                  <a:srgbClr val="000000"/>
                </a:solidFill>
                <a:ea typeface="华文中宋" panose="02010600040101010101" pitchFamily="2" charset="-122"/>
                <a:cs typeface="宋体" panose="02010600030101010101" pitchFamily="2" charset="-122"/>
              </a:rPr>
              <a:t>L</a:t>
            </a:r>
            <a:r>
              <a:rPr lang="en-US" altLang="zh-CN" sz="2400">
                <a:solidFill>
                  <a:srgbClr val="000000"/>
                </a:solidFill>
                <a:ea typeface="华文中宋" panose="02010600040101010101" pitchFamily="2" charset="-122"/>
                <a:cs typeface="宋体" panose="02010600030101010101" pitchFamily="2" charset="-122"/>
              </a:rPr>
              <a:t>&gt;f</a:t>
            </a:r>
            <a:r>
              <a:rPr lang="en-US" altLang="zh-CN" sz="2400" baseline="-30000">
                <a:solidFill>
                  <a:srgbClr val="000000"/>
                </a:solidFill>
                <a:ea typeface="华文中宋" panose="02010600040101010101" pitchFamily="2" charset="-122"/>
                <a:cs typeface="宋体" panose="02010600030101010101" pitchFamily="2" charset="-122"/>
              </a:rPr>
              <a:t>s</a:t>
            </a:r>
            <a:r>
              <a:rPr lang="en-US" altLang="zh-CN" sz="2400">
                <a:solidFill>
                  <a:srgbClr val="000000"/>
                </a:solidFill>
                <a:ea typeface="华文中宋" panose="02010600040101010101" pitchFamily="2" charset="-122"/>
                <a:cs typeface="宋体" panose="02010600030101010101" pitchFamily="2" charset="-122"/>
              </a:rPr>
              <a:t>. </a:t>
            </a:r>
          </a:p>
        </p:txBody>
      </p:sp>
      <p:sp>
        <p:nvSpPr>
          <p:cNvPr id="87046" name="Rectangle 6"/>
          <p:cNvSpPr>
            <a:spLocks noChangeArrowheads="1"/>
          </p:cNvSpPr>
          <p:nvPr/>
        </p:nvSpPr>
        <p:spPr bwMode="auto">
          <a:xfrm>
            <a:off x="323850" y="2884488"/>
            <a:ext cx="85693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zh-CN" altLang="en-US">
                <a:ea typeface="华文中宋" panose="02010600040101010101" pitchFamily="2" charset="-122"/>
                <a:cs typeface="宋体" panose="02010600030101010101" pitchFamily="2" charset="-122"/>
              </a:rPr>
              <a:t>解</a:t>
            </a:r>
            <a:r>
              <a:rPr lang="en-US" altLang="zh-CN">
                <a:ea typeface="华文中宋" panose="02010600040101010101" pitchFamily="2" charset="-122"/>
                <a:cs typeface="宋体" panose="02010600030101010101" pitchFamily="2" charset="-122"/>
              </a:rPr>
              <a:t>36</a:t>
            </a:r>
            <a:r>
              <a:rPr lang="zh-CN" altLang="en-US">
                <a:ea typeface="华文中宋" panose="02010600040101010101" pitchFamily="2" charset="-122"/>
                <a:cs typeface="宋体" panose="02010600030101010101" pitchFamily="2" charset="-122"/>
              </a:rPr>
              <a:t>：</a:t>
            </a:r>
          </a:p>
          <a:p>
            <a:pPr eaLnBrk="0" hangingPunct="0">
              <a:lnSpc>
                <a:spcPct val="115000"/>
              </a:lnSpc>
            </a:pPr>
            <a:r>
              <a:rPr lang="zh-CN" altLang="en-US">
                <a:ea typeface="华文中宋" panose="02010600040101010101" pitchFamily="2" charset="-122"/>
                <a:cs typeface="宋体" panose="02010600030101010101" pitchFamily="2" charset="-122"/>
              </a:rPr>
              <a:t>（</a:t>
            </a:r>
            <a:r>
              <a:rPr lang="en-US" altLang="zh-CN">
                <a:ea typeface="华文中宋" panose="02010600040101010101" pitchFamily="2" charset="-122"/>
                <a:cs typeface="宋体" panose="02010600030101010101" pitchFamily="2" charset="-122"/>
              </a:rPr>
              <a:t>1</a:t>
            </a:r>
            <a:r>
              <a:rPr lang="zh-CN" altLang="en-US">
                <a:ea typeface="华文中宋" panose="02010600040101010101" pitchFamily="2" charset="-122"/>
                <a:cs typeface="宋体" panose="02010600030101010101" pitchFamily="2" charset="-122"/>
              </a:rPr>
              <a:t>）从给定的题可以看出，</a:t>
            </a:r>
            <a:r>
              <a:rPr lang="en-US" altLang="zh-CN">
                <a:ea typeface="华文中宋" panose="02010600040101010101" pitchFamily="2" charset="-122"/>
                <a:cs typeface="宋体" panose="02010600030101010101" pitchFamily="2" charset="-122"/>
              </a:rPr>
              <a:t>7.5MHz</a:t>
            </a:r>
            <a:r>
              <a:rPr lang="zh-CN" altLang="en-US">
                <a:ea typeface="华文中宋" panose="02010600040101010101" pitchFamily="2" charset="-122"/>
                <a:cs typeface="宋体" panose="02010600030101010101" pitchFamily="2" charset="-122"/>
              </a:rPr>
              <a:t>信号最强，说明发射频率就是</a:t>
            </a:r>
            <a:r>
              <a:rPr lang="en-US" altLang="zh-CN">
                <a:ea typeface="华文中宋" panose="02010600040101010101" pitchFamily="2" charset="-122"/>
                <a:cs typeface="宋体" panose="02010600030101010101" pitchFamily="2" charset="-122"/>
              </a:rPr>
              <a:t>7.5MHz</a:t>
            </a:r>
            <a:r>
              <a:rPr lang="zh-CN" altLang="en-US">
                <a:ea typeface="华文中宋" panose="02010600040101010101" pitchFamily="2" charset="-122"/>
                <a:cs typeface="宋体" panose="02010600030101010101" pitchFamily="2" charset="-122"/>
              </a:rPr>
              <a:t>。而调谐到在</a:t>
            </a:r>
            <a:r>
              <a:rPr lang="en-US" altLang="zh-CN">
                <a:ea typeface="华文中宋" panose="02010600040101010101" pitchFamily="2" charset="-122"/>
                <a:cs typeface="宋体" panose="02010600030101010101" pitchFamily="2" charset="-122"/>
              </a:rPr>
              <a:t>6.5 MHz</a:t>
            </a:r>
            <a:r>
              <a:rPr lang="zh-CN" altLang="en-US">
                <a:ea typeface="华文中宋" panose="02010600040101010101" pitchFamily="2" charset="-122"/>
                <a:cs typeface="宋体" panose="02010600030101010101" pitchFamily="2" charset="-122"/>
              </a:rPr>
              <a:t>和</a:t>
            </a:r>
            <a:r>
              <a:rPr lang="en-US" altLang="zh-CN">
                <a:ea typeface="华文中宋" panose="02010600040101010101" pitchFamily="2" charset="-122"/>
                <a:cs typeface="宋体" panose="02010600030101010101" pitchFamily="2" charset="-122"/>
              </a:rPr>
              <a:t>7.25 MHz</a:t>
            </a:r>
            <a:r>
              <a:rPr lang="zh-CN" altLang="en-US">
                <a:ea typeface="华文中宋" panose="02010600040101010101" pitchFamily="2" charset="-122"/>
                <a:cs typeface="宋体" panose="02010600030101010101" pitchFamily="2" charset="-122"/>
              </a:rPr>
              <a:t>时听到的信号是</a:t>
            </a:r>
            <a:r>
              <a:rPr lang="en-US" altLang="zh-CN">
                <a:ea typeface="华文中宋" panose="02010600040101010101" pitchFamily="2" charset="-122"/>
                <a:cs typeface="宋体" panose="02010600030101010101" pitchFamily="2" charset="-122"/>
              </a:rPr>
              <a:t>7.5MHz</a:t>
            </a:r>
            <a:r>
              <a:rPr lang="zh-CN" altLang="en-US">
                <a:ea typeface="华文中宋" panose="02010600040101010101" pitchFamily="2" charset="-122"/>
                <a:cs typeface="宋体" panose="02010600030101010101" pitchFamily="2" charset="-122"/>
              </a:rPr>
              <a:t>信号对其形成的干扰</a:t>
            </a:r>
          </a:p>
          <a:p>
            <a:pPr eaLnBrk="0" hangingPunct="0">
              <a:lnSpc>
                <a:spcPct val="115000"/>
              </a:lnSpc>
            </a:pPr>
            <a:r>
              <a:rPr lang="zh-CN" altLang="en-US">
                <a:ea typeface="华文中宋" panose="02010600040101010101" pitchFamily="2" charset="-122"/>
                <a:cs typeface="宋体" panose="02010600030101010101" pitchFamily="2" charset="-122"/>
              </a:rPr>
              <a:t>（</a:t>
            </a:r>
            <a:r>
              <a:rPr lang="en-US" altLang="zh-CN">
                <a:ea typeface="华文中宋" panose="02010600040101010101" pitchFamily="2" charset="-122"/>
                <a:cs typeface="宋体" panose="02010600030101010101" pitchFamily="2" charset="-122"/>
              </a:rPr>
              <a:t>2</a:t>
            </a:r>
            <a:r>
              <a:rPr lang="zh-CN" altLang="en-US">
                <a:ea typeface="华文中宋" panose="02010600040101010101" pitchFamily="2" charset="-122"/>
                <a:cs typeface="宋体" panose="02010600030101010101" pitchFamily="2" charset="-122"/>
              </a:rPr>
              <a:t>）在调谐到</a:t>
            </a:r>
            <a:r>
              <a:rPr lang="en-US" altLang="zh-CN">
                <a:ea typeface="华文中宋" panose="02010600040101010101" pitchFamily="2" charset="-122"/>
                <a:cs typeface="宋体" panose="02010600030101010101" pitchFamily="2" charset="-122"/>
              </a:rPr>
              <a:t>6.5 MHz</a:t>
            </a:r>
            <a:r>
              <a:rPr lang="zh-CN" altLang="en-US">
                <a:ea typeface="华文中宋" panose="02010600040101010101" pitchFamily="2" charset="-122"/>
                <a:cs typeface="宋体" panose="02010600030101010101" pitchFamily="2" charset="-122"/>
              </a:rPr>
              <a:t>时</a:t>
            </a:r>
          </a:p>
          <a:p>
            <a:pPr eaLnBrk="0" hangingPunct="0">
              <a:lnSpc>
                <a:spcPct val="115000"/>
              </a:lnSpc>
            </a:pPr>
            <a:r>
              <a:rPr lang="zh-CN" altLang="en-US">
                <a:ea typeface="华文中宋" panose="02010600040101010101" pitchFamily="2" charset="-122"/>
                <a:cs typeface="宋体" panose="02010600030101010101" pitchFamily="2" charset="-122"/>
              </a:rPr>
              <a:t>此时，</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S</a:t>
            </a:r>
            <a:r>
              <a:rPr lang="en-US" altLang="zh-CN">
                <a:ea typeface="华文中宋" panose="02010600040101010101" pitchFamily="2" charset="-122"/>
                <a:cs typeface="宋体" panose="02010600030101010101" pitchFamily="2" charset="-122"/>
              </a:rPr>
              <a:t>=6.5 MHz</a:t>
            </a:r>
            <a:r>
              <a:rPr lang="zh-CN" altLang="en-US">
                <a:ea typeface="华文中宋" panose="02010600040101010101" pitchFamily="2" charset="-122"/>
                <a:cs typeface="宋体" panose="02010600030101010101" pitchFamily="2" charset="-122"/>
              </a:rPr>
              <a:t>，本振频率</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L</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S</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I</a:t>
            </a:r>
            <a:r>
              <a:rPr lang="en-US" altLang="zh-CN">
                <a:ea typeface="华文中宋" panose="02010600040101010101" pitchFamily="2" charset="-122"/>
                <a:cs typeface="宋体" panose="02010600030101010101" pitchFamily="2" charset="-122"/>
              </a:rPr>
              <a:t>=6.5+0.5=7MHz,</a:t>
            </a:r>
            <a:r>
              <a:rPr lang="zh-CN" altLang="en-US">
                <a:ea typeface="华文中宋" panose="02010600040101010101" pitchFamily="2" charset="-122"/>
                <a:cs typeface="宋体" panose="02010600030101010101" pitchFamily="2" charset="-122"/>
              </a:rPr>
              <a:t>干扰信号频率</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J</a:t>
            </a:r>
            <a:r>
              <a:rPr lang="en-US" altLang="zh-CN">
                <a:ea typeface="华文中宋" panose="02010600040101010101" pitchFamily="2" charset="-122"/>
                <a:cs typeface="宋体" panose="02010600030101010101" pitchFamily="2" charset="-122"/>
              </a:rPr>
              <a:t>=7.5MHz</a:t>
            </a:r>
            <a:r>
              <a:rPr lang="zh-CN" altLang="en-US">
                <a:ea typeface="华文中宋" panose="02010600040101010101" pitchFamily="2" charset="-122"/>
                <a:cs typeface="宋体" panose="02010600030101010101" pitchFamily="2" charset="-122"/>
              </a:rPr>
              <a:t>，且</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J</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L</a:t>
            </a:r>
            <a:r>
              <a:rPr lang="en-US" altLang="zh-CN">
                <a:ea typeface="华文中宋" panose="02010600040101010101" pitchFamily="2" charset="-122"/>
                <a:cs typeface="宋体" panose="02010600030101010101" pitchFamily="2" charset="-122"/>
              </a:rPr>
              <a:t>=7.5-7=0.5 MHz = f</a:t>
            </a:r>
            <a:r>
              <a:rPr lang="en-US" altLang="zh-CN" baseline="-30000">
                <a:ea typeface="华文中宋" panose="02010600040101010101" pitchFamily="2" charset="-122"/>
                <a:cs typeface="宋体" panose="02010600030101010101" pitchFamily="2" charset="-122"/>
              </a:rPr>
              <a:t>I</a:t>
            </a:r>
            <a:r>
              <a:rPr lang="en-US" altLang="zh-CN">
                <a:ea typeface="华文中宋" panose="02010600040101010101" pitchFamily="2" charset="-122"/>
                <a:cs typeface="宋体" panose="02010600030101010101" pitchFamily="2" charset="-122"/>
              </a:rPr>
              <a:t>,</a:t>
            </a:r>
            <a:r>
              <a:rPr lang="zh-CN" altLang="en-US">
                <a:ea typeface="华文中宋" panose="02010600040101010101" pitchFamily="2" charset="-122"/>
                <a:cs typeface="宋体" panose="02010600030101010101" pitchFamily="2" charset="-122"/>
              </a:rPr>
              <a:t>所以</a:t>
            </a:r>
            <a:r>
              <a:rPr lang="en-US" altLang="zh-CN">
                <a:ea typeface="华文中宋" panose="02010600040101010101" pitchFamily="2" charset="-122"/>
                <a:cs typeface="宋体" panose="02010600030101010101" pitchFamily="2" charset="-122"/>
              </a:rPr>
              <a:t>7.5MHz</a:t>
            </a:r>
            <a:r>
              <a:rPr lang="zh-CN" altLang="en-US">
                <a:ea typeface="华文中宋" panose="02010600040101010101" pitchFamily="2" charset="-122"/>
                <a:cs typeface="宋体" panose="02010600030101010101" pitchFamily="2" charset="-122"/>
              </a:rPr>
              <a:t>信号正好是</a:t>
            </a:r>
            <a:r>
              <a:rPr lang="en-US" altLang="zh-CN">
                <a:ea typeface="华文中宋" panose="02010600040101010101" pitchFamily="2" charset="-122"/>
                <a:cs typeface="宋体" panose="02010600030101010101" pitchFamily="2" charset="-122"/>
              </a:rPr>
              <a:t>6.5 MHz</a:t>
            </a:r>
            <a:r>
              <a:rPr lang="zh-CN" altLang="en-US">
                <a:ea typeface="华文中宋" panose="02010600040101010101" pitchFamily="2" charset="-122"/>
                <a:cs typeface="宋体" panose="02010600030101010101" pitchFamily="2" charset="-122"/>
              </a:rPr>
              <a:t>信号的镜像干扰信号。</a:t>
            </a:r>
          </a:p>
        </p:txBody>
      </p:sp>
    </p:spTree>
  </p:cSld>
  <p:clrMapOvr>
    <a:masterClrMapping/>
  </p:clrMapOvr>
  <p:transition spd="slow">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DC4E6D9-E650-4128-92D5-30F9A385BD21}" type="slidenum">
              <a:rPr lang="en-US" altLang="zh-CN"/>
              <a:pPr/>
              <a:t>8</a:t>
            </a:fld>
            <a:endParaRPr lang="en-US" altLang="zh-CN"/>
          </a:p>
        </p:txBody>
      </p:sp>
      <p:sp>
        <p:nvSpPr>
          <p:cNvPr id="12291" name="Rectangle 3"/>
          <p:cNvSpPr>
            <a:spLocks noGrp="1" noChangeArrowheads="1"/>
          </p:cNvSpPr>
          <p:nvPr>
            <p:ph type="body" idx="1"/>
          </p:nvPr>
        </p:nvSpPr>
        <p:spPr>
          <a:xfrm>
            <a:off x="468313" y="549275"/>
            <a:ext cx="8305800" cy="5808663"/>
          </a:xfrm>
          <a:noFill/>
        </p:spPr>
        <p:txBody>
          <a:bodyPr>
            <a:spAutoFit/>
          </a:bodyPr>
          <a:lstStyle/>
          <a:p>
            <a:pPr marL="801688" lvl="1" indent="-53340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48.</a:t>
            </a:r>
            <a:r>
              <a:rPr lang="zh-CN" altLang="en-US" sz="2400">
                <a:solidFill>
                  <a:srgbClr val="000000"/>
                </a:solidFill>
                <a:latin typeface="华文中宋" panose="02010600040101010101" pitchFamily="2" charset="-122"/>
                <a:ea typeface="华文中宋" panose="02010600040101010101" pitchFamily="2" charset="-122"/>
              </a:rPr>
              <a:t>混频跨导是如何定义的？如何计算？</a:t>
            </a:r>
          </a:p>
          <a:p>
            <a:pPr marL="801688" lvl="1" indent="-53340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49.</a:t>
            </a:r>
            <a:r>
              <a:rPr lang="zh-CN" altLang="en-US" sz="2400">
                <a:solidFill>
                  <a:srgbClr val="000000"/>
                </a:solidFill>
                <a:latin typeface="华文中宋" panose="02010600040101010101" pitchFamily="2" charset="-122"/>
                <a:ea typeface="华文中宋" panose="02010600040101010101" pitchFamily="2" charset="-122"/>
              </a:rPr>
              <a:t>混频器的主要干扰是什么？它们是如何产生的？在电路设计中应采取什么措施减少这些干扰的影响？</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50.</a:t>
            </a:r>
            <a:r>
              <a:rPr lang="zh-CN" altLang="en-US" sz="2400">
                <a:solidFill>
                  <a:srgbClr val="000000"/>
                </a:solidFill>
                <a:latin typeface="华文中宋" panose="02010600040101010101" pitchFamily="2" charset="-122"/>
                <a:ea typeface="华文中宋" panose="02010600040101010101" pitchFamily="2" charset="-122"/>
              </a:rPr>
              <a:t>请正确写出</a:t>
            </a: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PM</a:t>
            </a:r>
            <a:r>
              <a:rPr lang="zh-CN" altLang="en-US" sz="2400">
                <a:solidFill>
                  <a:srgbClr val="000000"/>
                </a:solidFill>
                <a:latin typeface="华文中宋" panose="02010600040101010101" pitchFamily="2" charset="-122"/>
                <a:ea typeface="华文中宋" panose="02010600040101010101" pitchFamily="2" charset="-122"/>
              </a:rPr>
              <a:t>信号的表达式。</a:t>
            </a:r>
          </a:p>
          <a:p>
            <a:pPr marL="801688" lvl="1" indent="-533400" algn="just">
              <a:lnSpc>
                <a:spcPct val="115000"/>
              </a:lnSpc>
              <a:buFontTx/>
              <a:buNone/>
            </a:pPr>
            <a:r>
              <a:rPr lang="en-US" altLang="zh-CN" sz="2400">
                <a:solidFill>
                  <a:srgbClr val="000000"/>
                </a:solidFill>
                <a:latin typeface="华文中宋" panose="02010600040101010101" pitchFamily="2" charset="-122"/>
                <a:ea typeface="华文中宋" panose="02010600040101010101" pitchFamily="2" charset="-122"/>
              </a:rPr>
              <a:t>51.</a:t>
            </a:r>
            <a:r>
              <a:rPr lang="zh-CN" altLang="en-US" sz="2400">
                <a:solidFill>
                  <a:srgbClr val="000000"/>
                </a:solidFill>
                <a:latin typeface="华文中宋" panose="02010600040101010101" pitchFamily="2" charset="-122"/>
                <a:ea typeface="华文中宋" panose="02010600040101010101" pitchFamily="2" charset="-122"/>
              </a:rPr>
              <a:t>什么是调相和调频指数？在单音调制时，</a:t>
            </a: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和</a:t>
            </a:r>
            <a:r>
              <a:rPr lang="en-US" altLang="zh-CN" sz="2400">
                <a:solidFill>
                  <a:srgbClr val="000000"/>
                </a:solidFill>
                <a:latin typeface="华文中宋" panose="02010600040101010101" pitchFamily="2" charset="-122"/>
                <a:ea typeface="华文中宋" panose="02010600040101010101" pitchFamily="2" charset="-122"/>
              </a:rPr>
              <a:t>PM</a:t>
            </a:r>
            <a:r>
              <a:rPr lang="zh-CN" altLang="en-US" sz="2400">
                <a:solidFill>
                  <a:srgbClr val="000000"/>
                </a:solidFill>
                <a:latin typeface="华文中宋" panose="02010600040101010101" pitchFamily="2" charset="-122"/>
                <a:ea typeface="华文中宋" panose="02010600040101010101" pitchFamily="2" charset="-122"/>
              </a:rPr>
              <a:t>信号的带宽是多少？最大频偏和调制指数是多少？</a:t>
            </a:r>
          </a:p>
          <a:p>
            <a:pPr marL="801688" lvl="1" indent="-533400" algn="just">
              <a:lnSpc>
                <a:spcPct val="120000"/>
              </a:lnSpc>
            </a:pPr>
            <a:endParaRPr lang="zh-CN" altLang="en-US" sz="2400">
              <a:solidFill>
                <a:srgbClr val="000000"/>
              </a:solidFill>
              <a:latin typeface="华文中宋" panose="02010600040101010101" pitchFamily="2" charset="-122"/>
              <a:ea typeface="华文中宋" panose="02010600040101010101" pitchFamily="2" charset="-122"/>
            </a:endParaRPr>
          </a:p>
          <a:p>
            <a:pPr marL="801688" lvl="1" indent="-53340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52.</a:t>
            </a:r>
            <a:r>
              <a:rPr lang="zh-CN" altLang="en-US" sz="2400">
                <a:solidFill>
                  <a:srgbClr val="000000"/>
                </a:solidFill>
                <a:latin typeface="华文中宋" panose="02010600040101010101" pitchFamily="2" charset="-122"/>
                <a:ea typeface="华文中宋" panose="02010600040101010101" pitchFamily="2" charset="-122"/>
              </a:rPr>
              <a:t>对于</a:t>
            </a:r>
            <a:r>
              <a:rPr lang="en-US" altLang="zh-CN" sz="2400">
                <a:solidFill>
                  <a:srgbClr val="000000"/>
                </a:solidFill>
                <a:latin typeface="华文中宋" panose="02010600040101010101" pitchFamily="2" charset="-122"/>
                <a:ea typeface="华文中宋" panose="02010600040101010101" pitchFamily="2" charset="-122"/>
              </a:rPr>
              <a:t>FM</a:t>
            </a:r>
            <a:r>
              <a:rPr lang="zh-CN" altLang="en-US" sz="2400">
                <a:solidFill>
                  <a:srgbClr val="000000"/>
                </a:solidFill>
                <a:latin typeface="华文中宋" panose="02010600040101010101" pitchFamily="2" charset="-122"/>
                <a:ea typeface="华文中宋" panose="02010600040101010101" pitchFamily="2" charset="-122"/>
              </a:rPr>
              <a:t>信号</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一般采用那些解调方式</a:t>
            </a:r>
            <a:r>
              <a:rPr lang="en-US" altLang="zh-CN" sz="2400">
                <a:solidFill>
                  <a:srgbClr val="000000"/>
                </a:solidFill>
                <a:latin typeface="华文中宋" panose="02010600040101010101" pitchFamily="2" charset="-122"/>
                <a:ea typeface="华文中宋" panose="02010600040101010101" pitchFamily="2" charset="-122"/>
              </a:rPr>
              <a:t>?</a:t>
            </a:r>
          </a:p>
          <a:p>
            <a:pPr marL="801688" lvl="1" indent="-53340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53.</a:t>
            </a:r>
            <a:r>
              <a:rPr lang="zh-CN" altLang="en-US" sz="2400">
                <a:solidFill>
                  <a:srgbClr val="000000"/>
                </a:solidFill>
                <a:latin typeface="华文中宋" panose="02010600040101010101" pitchFamily="2" charset="-122"/>
                <a:ea typeface="华文中宋" panose="02010600040101010101" pitchFamily="2" charset="-122"/>
              </a:rPr>
              <a:t>对一个调频电路中的调频特性主要考虑那些指标</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而对于一个鉴频器主要考虑那些指标</a:t>
            </a:r>
            <a:r>
              <a:rPr lang="en-US" altLang="zh-CN" sz="2400">
                <a:solidFill>
                  <a:srgbClr val="000000"/>
                </a:solidFill>
                <a:latin typeface="华文中宋" panose="02010600040101010101" pitchFamily="2" charset="-122"/>
                <a:ea typeface="华文中宋" panose="02010600040101010101" pitchFamily="2" charset="-122"/>
              </a:rPr>
              <a:t>?</a:t>
            </a:r>
          </a:p>
          <a:p>
            <a:pPr marL="801688" lvl="1" indent="-53340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54.</a:t>
            </a:r>
            <a:r>
              <a:rPr lang="zh-CN" altLang="en-US" sz="2400">
                <a:solidFill>
                  <a:srgbClr val="000000"/>
                </a:solidFill>
                <a:latin typeface="华文中宋" panose="02010600040101010101" pitchFamily="2" charset="-122"/>
                <a:ea typeface="华文中宋" panose="02010600040101010101" pitchFamily="2" charset="-122"/>
              </a:rPr>
              <a:t>在用变容二极管直接调频时</a:t>
            </a:r>
            <a:r>
              <a:rPr lang="en-US" altLang="zh-CN" sz="2400">
                <a:solidFill>
                  <a:srgbClr val="000000"/>
                </a:solidFill>
                <a:latin typeface="华文中宋" panose="02010600040101010101" pitchFamily="2" charset="-122"/>
                <a:ea typeface="华文中宋" panose="0201060004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rPr>
              <a:t>全接入和部分接入时在调频性能上有什么不同</a:t>
            </a:r>
            <a:r>
              <a:rPr lang="en-US" altLang="zh-CN" sz="2400">
                <a:solidFill>
                  <a:srgbClr val="000000"/>
                </a:solidFill>
                <a:latin typeface="华文中宋" panose="02010600040101010101" pitchFamily="2" charset="-122"/>
                <a:ea typeface="华文中宋" panose="02010600040101010101" pitchFamily="2" charset="-122"/>
              </a:rPr>
              <a:t>?</a:t>
            </a:r>
          </a:p>
        </p:txBody>
      </p:sp>
    </p:spTree>
  </p:cSld>
  <p:clrMapOvr>
    <a:masterClrMapping/>
  </p:clrMapOvr>
  <p:transition spd="slow">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B6377F3-2EB7-4B90-81F2-C87033BD91EC}" type="slidenum">
              <a:rPr lang="en-US" altLang="zh-CN"/>
              <a:pPr/>
              <a:t>80</a:t>
            </a:fld>
            <a:endParaRPr lang="en-US" altLang="zh-CN"/>
          </a:p>
        </p:txBody>
      </p:sp>
      <p:sp>
        <p:nvSpPr>
          <p:cNvPr id="88068" name="Rectangle 4"/>
          <p:cNvSpPr>
            <a:spLocks noChangeArrowheads="1"/>
          </p:cNvSpPr>
          <p:nvPr/>
        </p:nvSpPr>
        <p:spPr bwMode="auto">
          <a:xfrm>
            <a:off x="323850" y="692150"/>
            <a:ext cx="856932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zh-CN" altLang="en-US">
                <a:ea typeface="华文中宋" panose="02010600040101010101" pitchFamily="2" charset="-122"/>
                <a:cs typeface="宋体" panose="02010600030101010101" pitchFamily="2" charset="-122"/>
              </a:rPr>
              <a:t>（</a:t>
            </a:r>
            <a:r>
              <a:rPr lang="en-US" altLang="zh-CN">
                <a:ea typeface="华文中宋" panose="02010600040101010101" pitchFamily="2" charset="-122"/>
                <a:cs typeface="宋体" panose="02010600030101010101" pitchFamily="2" charset="-122"/>
              </a:rPr>
              <a:t>3</a:t>
            </a:r>
            <a:r>
              <a:rPr lang="zh-CN" altLang="en-US">
                <a:ea typeface="华文中宋" panose="02010600040101010101" pitchFamily="2" charset="-122"/>
                <a:cs typeface="宋体" panose="02010600030101010101" pitchFamily="2" charset="-122"/>
              </a:rPr>
              <a:t>）在调谐到</a:t>
            </a:r>
            <a:r>
              <a:rPr lang="en-US" altLang="zh-CN">
                <a:ea typeface="华文中宋" panose="02010600040101010101" pitchFamily="2" charset="-122"/>
                <a:cs typeface="宋体" panose="02010600030101010101" pitchFamily="2" charset="-122"/>
              </a:rPr>
              <a:t>7.25 MHz</a:t>
            </a:r>
            <a:r>
              <a:rPr lang="zh-CN" altLang="en-US">
                <a:ea typeface="华文中宋" panose="02010600040101010101" pitchFamily="2" charset="-122"/>
                <a:cs typeface="宋体" panose="02010600030101010101" pitchFamily="2" charset="-122"/>
              </a:rPr>
              <a:t>时</a:t>
            </a:r>
          </a:p>
          <a:p>
            <a:pPr eaLnBrk="0" hangingPunct="0">
              <a:lnSpc>
                <a:spcPct val="115000"/>
              </a:lnSpc>
            </a:pPr>
            <a:r>
              <a:rPr lang="zh-CN" altLang="en-US">
                <a:ea typeface="华文中宋" panose="02010600040101010101" pitchFamily="2" charset="-122"/>
                <a:cs typeface="宋体" panose="02010600030101010101" pitchFamily="2" charset="-122"/>
              </a:rPr>
              <a:t>此时，</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S</a:t>
            </a:r>
            <a:r>
              <a:rPr lang="en-US" altLang="zh-CN">
                <a:ea typeface="华文中宋" panose="02010600040101010101" pitchFamily="2" charset="-122"/>
                <a:cs typeface="宋体" panose="02010600030101010101" pitchFamily="2" charset="-122"/>
              </a:rPr>
              <a:t>=7.25 MHz,</a:t>
            </a:r>
            <a:r>
              <a:rPr lang="zh-CN" altLang="en-US">
                <a:ea typeface="华文中宋" panose="02010600040101010101" pitchFamily="2" charset="-122"/>
                <a:cs typeface="宋体" panose="02010600030101010101" pitchFamily="2" charset="-122"/>
              </a:rPr>
              <a:t>本振频率</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L</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S</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I</a:t>
            </a:r>
            <a:r>
              <a:rPr lang="en-US" altLang="zh-CN">
                <a:ea typeface="华文中宋" panose="02010600040101010101" pitchFamily="2" charset="-122"/>
                <a:cs typeface="宋体" panose="02010600030101010101" pitchFamily="2" charset="-122"/>
              </a:rPr>
              <a:t>=7.25+0.5=7.75MHz, </a:t>
            </a:r>
            <a:r>
              <a:rPr lang="zh-CN" altLang="en-US">
                <a:ea typeface="华文中宋" panose="02010600040101010101" pitchFamily="2" charset="-122"/>
                <a:cs typeface="宋体" panose="02010600030101010101" pitchFamily="2" charset="-122"/>
              </a:rPr>
              <a:t>干扰信号频率</a:t>
            </a:r>
            <a:r>
              <a:rPr lang="en-US" altLang="zh-CN">
                <a:ea typeface="华文中宋" panose="02010600040101010101" pitchFamily="2" charset="-122"/>
                <a:cs typeface="宋体" panose="02010600030101010101" pitchFamily="2" charset="-122"/>
              </a:rPr>
              <a:t>f</a:t>
            </a:r>
            <a:r>
              <a:rPr lang="en-US" altLang="zh-CN" baseline="-30000">
                <a:ea typeface="华文中宋" panose="02010600040101010101" pitchFamily="2" charset="-122"/>
                <a:cs typeface="宋体" panose="02010600030101010101" pitchFamily="2" charset="-122"/>
              </a:rPr>
              <a:t>J</a:t>
            </a:r>
            <a:r>
              <a:rPr lang="en-US" altLang="zh-CN">
                <a:ea typeface="华文中宋" panose="02010600040101010101" pitchFamily="2" charset="-122"/>
                <a:cs typeface="宋体" panose="02010600030101010101" pitchFamily="2" charset="-122"/>
              </a:rPr>
              <a:t>=7.5MHz</a:t>
            </a:r>
            <a:r>
              <a:rPr lang="zh-CN" altLang="en-US">
                <a:ea typeface="华文中宋" panose="02010600040101010101" pitchFamily="2" charset="-122"/>
                <a:cs typeface="宋体" panose="02010600030101010101" pitchFamily="2" charset="-122"/>
              </a:rPr>
              <a:t>，且有 </a:t>
            </a:r>
            <a:r>
              <a:rPr lang="en-US" altLang="zh-CN">
                <a:ea typeface="华文中宋" panose="02010600040101010101" pitchFamily="2" charset="-122"/>
                <a:cs typeface="宋体" panose="02010600030101010101" pitchFamily="2" charset="-122"/>
              </a:rPr>
              <a:t>2f</a:t>
            </a:r>
            <a:r>
              <a:rPr lang="en-US" altLang="zh-CN" baseline="-30000">
                <a:ea typeface="华文中宋" panose="02010600040101010101" pitchFamily="2" charset="-122"/>
                <a:cs typeface="宋体" panose="02010600030101010101" pitchFamily="2" charset="-122"/>
              </a:rPr>
              <a:t>L</a:t>
            </a:r>
            <a:r>
              <a:rPr lang="en-US" altLang="zh-CN">
                <a:ea typeface="华文中宋" panose="02010600040101010101" pitchFamily="2" charset="-122"/>
                <a:cs typeface="宋体" panose="02010600030101010101" pitchFamily="2" charset="-122"/>
              </a:rPr>
              <a:t>-2f</a:t>
            </a:r>
            <a:r>
              <a:rPr lang="en-US" altLang="zh-CN" baseline="-30000">
                <a:ea typeface="华文中宋" panose="02010600040101010101" pitchFamily="2" charset="-122"/>
                <a:cs typeface="宋体" panose="02010600030101010101" pitchFamily="2" charset="-122"/>
              </a:rPr>
              <a:t>J</a:t>
            </a:r>
            <a:r>
              <a:rPr lang="en-US" altLang="zh-CN">
                <a:ea typeface="华文中宋" panose="02010600040101010101" pitchFamily="2" charset="-122"/>
                <a:cs typeface="宋体" panose="02010600030101010101" pitchFamily="2" charset="-122"/>
              </a:rPr>
              <a:t>=15.5-15=0.5 MHz= f</a:t>
            </a:r>
            <a:r>
              <a:rPr lang="en-US" altLang="zh-CN" baseline="-30000">
                <a:ea typeface="华文中宋" panose="02010600040101010101" pitchFamily="2" charset="-122"/>
                <a:cs typeface="宋体" panose="02010600030101010101" pitchFamily="2" charset="-122"/>
              </a:rPr>
              <a:t>I</a:t>
            </a:r>
            <a:r>
              <a:rPr lang="en-US" altLang="zh-CN">
                <a:ea typeface="华文中宋" panose="02010600040101010101" pitchFamily="2" charset="-122"/>
                <a:cs typeface="宋体" panose="02010600030101010101" pitchFamily="2" charset="-122"/>
              </a:rPr>
              <a:t>,</a:t>
            </a:r>
            <a:r>
              <a:rPr lang="zh-CN" altLang="en-US">
                <a:ea typeface="华文中宋" panose="02010600040101010101" pitchFamily="2" charset="-122"/>
                <a:cs typeface="宋体" panose="02010600030101010101" pitchFamily="2" charset="-122"/>
              </a:rPr>
              <a:t>显然，这是干扰信号与本振信号的组合频率产生的</a:t>
            </a:r>
            <a:r>
              <a:rPr lang="en-US" altLang="zh-CN">
                <a:ea typeface="华文中宋" panose="02010600040101010101" pitchFamily="2" charset="-122"/>
                <a:cs typeface="宋体" panose="02010600030101010101" pitchFamily="2" charset="-122"/>
              </a:rPr>
              <a:t>4</a:t>
            </a:r>
            <a:r>
              <a:rPr lang="zh-CN" altLang="en-US">
                <a:ea typeface="华文中宋" panose="02010600040101010101" pitchFamily="2" charset="-122"/>
                <a:cs typeface="宋体" panose="02010600030101010101" pitchFamily="2" charset="-122"/>
              </a:rPr>
              <a:t>阶副波道干扰。</a:t>
            </a:r>
          </a:p>
        </p:txBody>
      </p:sp>
      <p:pic>
        <p:nvPicPr>
          <p:cNvPr id="88069" name="Picture 5" descr="0004">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701CE0B-C6E7-4D64-8635-91F2721F22EF}" type="slidenum">
              <a:rPr lang="en-US" altLang="zh-CN"/>
              <a:pPr/>
              <a:t>81</a:t>
            </a:fld>
            <a:endParaRPr lang="en-US" altLang="zh-CN"/>
          </a:p>
        </p:txBody>
      </p:sp>
      <p:sp>
        <p:nvSpPr>
          <p:cNvPr id="89090" name="Rectangle 2"/>
          <p:cNvSpPr>
            <a:spLocks noGrp="1" noChangeArrowheads="1"/>
          </p:cNvSpPr>
          <p:nvPr>
            <p:ph type="title"/>
          </p:nvPr>
        </p:nvSpPr>
        <p:spPr>
          <a:xfrm>
            <a:off x="457200" y="601663"/>
            <a:ext cx="8305800" cy="1006475"/>
          </a:xfrm>
          <a:noFill/>
        </p:spPr>
        <p:txBody>
          <a:bodyPr>
            <a:spAutoFit/>
          </a:bodyPr>
          <a:lstStyle/>
          <a:p>
            <a:pPr marL="361950" indent="-361950" algn="l">
              <a:lnSpc>
                <a:spcPct val="125000"/>
              </a:lnSpc>
            </a:pP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37</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、在图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-23</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所示的两个电路中，那个能实现包络检波，哪个能实现鉴频，相应的回路参数如何配置</a:t>
            </a:r>
            <a:r>
              <a:rPr lang="zh-CN" altLang="en-US" sz="2400">
                <a:latin typeface="华文中宋" panose="02010600040101010101" pitchFamily="2" charset="-122"/>
                <a:ea typeface="华文中宋" panose="02010600040101010101" pitchFamily="2" charset="-122"/>
                <a:cs typeface="宋体" panose="02010600030101010101" pitchFamily="2" charset="-122"/>
              </a:rPr>
              <a:t> </a:t>
            </a:r>
          </a:p>
        </p:txBody>
      </p:sp>
      <p:pic>
        <p:nvPicPr>
          <p:cNvPr id="89092" name="Picture 4" descr="7-14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2565400"/>
            <a:ext cx="6624637"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5"/>
          <p:cNvSpPr>
            <a:spLocks noChangeArrowheads="1"/>
          </p:cNvSpPr>
          <p:nvPr/>
        </p:nvSpPr>
        <p:spPr bwMode="auto">
          <a:xfrm>
            <a:off x="4067175" y="5229225"/>
            <a:ext cx="854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00"/>
                </a:solidFill>
                <a:latin typeface="华文中宋" panose="02010600040101010101" pitchFamily="2" charset="-122"/>
                <a:ea typeface="华文中宋" panose="02010600040101010101" pitchFamily="2" charset="-122"/>
              </a:rPr>
              <a:t>图</a:t>
            </a:r>
            <a:r>
              <a:rPr lang="en-US" altLang="zh-CN" sz="2000">
                <a:solidFill>
                  <a:srgbClr val="000000"/>
                </a:solidFill>
                <a:latin typeface="华文中宋" panose="02010600040101010101" pitchFamily="2" charset="-122"/>
                <a:ea typeface="华文中宋" panose="02010600040101010101" pitchFamily="2" charset="-122"/>
              </a:rPr>
              <a:t>-23</a:t>
            </a:r>
          </a:p>
        </p:txBody>
      </p:sp>
    </p:spTree>
  </p:cSld>
  <p:clrMapOvr>
    <a:masterClrMapping/>
  </p:clrMapOvr>
  <p:transition spd="slow">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E86D558-370D-4C65-B677-73EC39B75F7B}" type="slidenum">
              <a:rPr lang="en-US" altLang="zh-CN"/>
              <a:pPr/>
              <a:t>82</a:t>
            </a:fld>
            <a:endParaRPr lang="en-US" altLang="zh-CN"/>
          </a:p>
        </p:txBody>
      </p:sp>
      <p:sp>
        <p:nvSpPr>
          <p:cNvPr id="90116" name="Rectangle 4"/>
          <p:cNvSpPr>
            <a:spLocks noChangeArrowheads="1"/>
          </p:cNvSpPr>
          <p:nvPr/>
        </p:nvSpPr>
        <p:spPr bwMode="auto">
          <a:xfrm>
            <a:off x="539750" y="422275"/>
            <a:ext cx="82804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a:latin typeface="华文中宋" panose="02010600040101010101" pitchFamily="2" charset="-122"/>
                <a:ea typeface="华文中宋" panose="02010600040101010101" pitchFamily="2" charset="-122"/>
                <a:cs typeface="宋体" panose="02010600030101010101" pitchFamily="2" charset="-122"/>
              </a:rPr>
              <a:t>解</a:t>
            </a:r>
            <a:r>
              <a:rPr lang="en-US" altLang="zh-CN">
                <a:latin typeface="华文中宋" panose="02010600040101010101" pitchFamily="2" charset="-122"/>
                <a:ea typeface="华文中宋" panose="02010600040101010101" pitchFamily="2" charset="-122"/>
                <a:cs typeface="宋体" panose="02010600030101010101" pitchFamily="2" charset="-122"/>
              </a:rPr>
              <a:t>37</a:t>
            </a:r>
            <a:r>
              <a:rPr lang="zh-CN" altLang="en-US">
                <a:latin typeface="华文中宋" panose="02010600040101010101" pitchFamily="2" charset="-122"/>
                <a:ea typeface="华文中宋" panose="02010600040101010101" pitchFamily="2" charset="-122"/>
                <a:cs typeface="宋体" panose="02010600030101010101" pitchFamily="2" charset="-122"/>
              </a:rPr>
              <a:t>：</a:t>
            </a:r>
          </a:p>
          <a:p>
            <a:pPr eaLnBrk="0" hangingPunct="0">
              <a:lnSpc>
                <a:spcPct val="125000"/>
              </a:lnSpc>
            </a:pPr>
            <a:r>
              <a:rPr lang="zh-CN" altLang="en-US">
                <a:latin typeface="华文中宋" panose="02010600040101010101" pitchFamily="2" charset="-122"/>
                <a:ea typeface="华文中宋" panose="02010600040101010101" pitchFamily="2" charset="-122"/>
                <a:cs typeface="宋体" panose="02010600030101010101" pitchFamily="2" charset="-122"/>
              </a:rPr>
              <a:t>（</a:t>
            </a:r>
            <a:r>
              <a:rPr lang="en-US" altLang="zh-CN">
                <a:latin typeface="华文中宋" panose="02010600040101010101" pitchFamily="2" charset="-122"/>
                <a:ea typeface="华文中宋" panose="02010600040101010101" pitchFamily="2" charset="-122"/>
                <a:cs typeface="宋体" panose="02010600030101010101" pitchFamily="2" charset="-122"/>
              </a:rPr>
              <a:t>b</a:t>
            </a:r>
            <a:r>
              <a:rPr lang="zh-CN" altLang="en-US">
                <a:latin typeface="华文中宋" panose="02010600040101010101" pitchFamily="2" charset="-122"/>
                <a:ea typeface="华文中宋" panose="02010600040101010101" pitchFamily="2" charset="-122"/>
                <a:cs typeface="宋体" panose="02010600030101010101" pitchFamily="2" charset="-122"/>
              </a:rPr>
              <a:t>）电路可以实现包络检波，这时要求两个回路的参数应该相等，首先电感抽头应位于中点，而且要使</a:t>
            </a:r>
            <a:r>
              <a:rPr lang="en-US" altLang="zh-CN">
                <a:latin typeface="华文中宋" panose="02010600040101010101" pitchFamily="2" charset="-122"/>
                <a:ea typeface="华文中宋" panose="02010600040101010101" pitchFamily="2" charset="-122"/>
                <a:cs typeface="宋体" panose="02010600030101010101" pitchFamily="2" charset="-122"/>
              </a:rPr>
              <a: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01</a:t>
            </a:r>
            <a:r>
              <a:rPr lang="en-US" altLang="zh-CN">
                <a:latin typeface="华文中宋" panose="02010600040101010101" pitchFamily="2" charset="-122"/>
                <a:ea typeface="华文中宋" panose="02010600040101010101" pitchFamily="2" charset="-122"/>
                <a:cs typeface="宋体" panose="02010600030101010101" pitchFamily="2" charset="-122"/>
              </a:rPr>
              <a: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02</a:t>
            </a:r>
            <a:r>
              <a:rPr lang="en-US" altLang="zh-CN">
                <a:latin typeface="华文中宋" panose="02010600040101010101" pitchFamily="2" charset="-122"/>
                <a:ea typeface="华文中宋" panose="02010600040101010101" pitchFamily="2" charset="-122"/>
                <a:cs typeface="宋体" panose="02010600030101010101" pitchFamily="2" charset="-122"/>
              </a:rPr>
              <a:t>=f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c</a:t>
            </a:r>
            <a:r>
              <a:rPr lang="en-US" altLang="zh-CN">
                <a:latin typeface="华文中宋" panose="02010600040101010101" pitchFamily="2" charset="-122"/>
                <a:ea typeface="华文中宋" panose="02010600040101010101" pitchFamily="2" charset="-122"/>
                <a:cs typeface="宋体" panose="02010600030101010101" pitchFamily="2" charset="-122"/>
              </a:rPr>
              <a:t>,</a:t>
            </a:r>
            <a:r>
              <a:rPr lang="zh-CN" altLang="en-US">
                <a:latin typeface="华文中宋" panose="02010600040101010101" pitchFamily="2" charset="-122"/>
                <a:ea typeface="华文中宋" panose="02010600040101010101" pitchFamily="2" charset="-122"/>
                <a:cs typeface="宋体" panose="02010600030101010101" pitchFamily="2" charset="-122"/>
              </a:rPr>
              <a:t>回路带宽要大于等于输入</a:t>
            </a:r>
            <a:r>
              <a:rPr lang="en-US" altLang="zh-CN">
                <a:latin typeface="华文中宋" panose="02010600040101010101" pitchFamily="2" charset="-122"/>
                <a:ea typeface="华文中宋" panose="02010600040101010101" pitchFamily="2" charset="-122"/>
                <a:cs typeface="宋体" panose="02010600030101010101" pitchFamily="2" charset="-122"/>
              </a:rPr>
              <a:t>AM</a:t>
            </a:r>
            <a:r>
              <a:rPr lang="zh-CN" altLang="en-US">
                <a:latin typeface="华文中宋" panose="02010600040101010101" pitchFamily="2" charset="-122"/>
                <a:ea typeface="华文中宋" panose="02010600040101010101" pitchFamily="2" charset="-122"/>
                <a:cs typeface="宋体" panose="02010600030101010101" pitchFamily="2" charset="-122"/>
              </a:rPr>
              <a:t>信号中调制信号的最高频率分量的</a:t>
            </a:r>
            <a:r>
              <a:rPr lang="en-US" altLang="zh-CN">
                <a:latin typeface="华文中宋" panose="02010600040101010101" pitchFamily="2" charset="-122"/>
                <a:ea typeface="华文中宋" panose="02010600040101010101" pitchFamily="2" charset="-122"/>
                <a:cs typeface="宋体" panose="02010600030101010101" pitchFamily="2" charset="-122"/>
              </a:rPr>
              <a:t>2</a:t>
            </a:r>
            <a:r>
              <a:rPr lang="zh-CN" altLang="en-US">
                <a:latin typeface="华文中宋" panose="02010600040101010101" pitchFamily="2" charset="-122"/>
                <a:ea typeface="华文中宋" panose="02010600040101010101" pitchFamily="2" charset="-122"/>
                <a:cs typeface="宋体" panose="02010600030101010101" pitchFamily="2" charset="-122"/>
              </a:rPr>
              <a:t>倍。</a:t>
            </a:r>
          </a:p>
          <a:p>
            <a:pPr eaLnBrk="0" hangingPunct="0">
              <a:lnSpc>
                <a:spcPct val="125000"/>
              </a:lnSpc>
            </a:pPr>
            <a:r>
              <a:rPr lang="zh-CN" altLang="en-US">
                <a:latin typeface="华文中宋" panose="02010600040101010101" pitchFamily="2" charset="-122"/>
                <a:ea typeface="华文中宋" panose="02010600040101010101" pitchFamily="2" charset="-122"/>
                <a:cs typeface="宋体" panose="02010600030101010101" pitchFamily="2" charset="-122"/>
              </a:rPr>
              <a:t>（</a:t>
            </a:r>
            <a:r>
              <a:rPr lang="en-US" altLang="zh-CN">
                <a:latin typeface="华文中宋" panose="02010600040101010101" pitchFamily="2" charset="-122"/>
                <a:ea typeface="华文中宋" panose="02010600040101010101" pitchFamily="2" charset="-122"/>
                <a:cs typeface="宋体" panose="02010600030101010101" pitchFamily="2" charset="-122"/>
              </a:rPr>
              <a:t>a</a:t>
            </a:r>
            <a:r>
              <a:rPr lang="zh-CN" altLang="en-US">
                <a:latin typeface="华文中宋" panose="02010600040101010101" pitchFamily="2" charset="-122"/>
                <a:ea typeface="华文中宋" panose="02010600040101010101" pitchFamily="2" charset="-122"/>
                <a:cs typeface="宋体" panose="02010600030101010101" pitchFamily="2" charset="-122"/>
              </a:rPr>
              <a:t>）电路可以实现鉴频，即用做一个平衡斜率鉴频器，利用两个回路对输入信号失谐而实现鉴频的。为了减小失真，要合理的选择两个回路的谐振频率。当输入信号的最大频偏为</a:t>
            </a:r>
            <a:r>
              <a:rPr lang="en-US" altLang="zh-CN">
                <a:latin typeface="华文中宋" panose="02010600040101010101" pitchFamily="2" charset="-122"/>
                <a:ea typeface="华文中宋" panose="02010600040101010101" pitchFamily="2" charset="-122"/>
                <a:cs typeface="宋体" panose="02010600030101010101" pitchFamily="2" charset="-122"/>
              </a:rPr>
              <a:t>Δf</a:t>
            </a:r>
            <a:r>
              <a:rPr lang="en-US" altLang="zh-CN" baseline="-30000">
                <a:latin typeface="华文中宋" panose="02010600040101010101" pitchFamily="2" charset="-122"/>
                <a:ea typeface="华文中宋" panose="02010600040101010101" pitchFamily="2" charset="-122"/>
                <a:cs typeface="宋体" panose="02010600030101010101" pitchFamily="2" charset="-122"/>
              </a:rPr>
              <a:t>m</a:t>
            </a:r>
            <a:r>
              <a:rPr lang="zh-CN" altLang="en-US">
                <a:latin typeface="华文中宋" panose="02010600040101010101" pitchFamily="2" charset="-122"/>
                <a:ea typeface="华文中宋" panose="02010600040101010101" pitchFamily="2" charset="-122"/>
                <a:cs typeface="宋体" panose="02010600030101010101" pitchFamily="2" charset="-122"/>
              </a:rPr>
              <a:t>时，可选择</a:t>
            </a:r>
          </a:p>
        </p:txBody>
      </p:sp>
      <p:graphicFrame>
        <p:nvGraphicFramePr>
          <p:cNvPr id="90117" name="Object 5"/>
          <p:cNvGraphicFramePr>
            <a:graphicFrameLocks noChangeAspect="1"/>
          </p:cNvGraphicFramePr>
          <p:nvPr/>
        </p:nvGraphicFramePr>
        <p:xfrm>
          <a:off x="2916238" y="5157788"/>
          <a:ext cx="2808287" cy="944562"/>
        </p:xfrm>
        <a:graphic>
          <a:graphicData uri="http://schemas.openxmlformats.org/presentationml/2006/ole">
            <mc:AlternateContent xmlns:mc="http://schemas.openxmlformats.org/markup-compatibility/2006">
              <mc:Choice xmlns:v="urn:schemas-microsoft-com:vml" Requires="v">
                <p:oleObj spid="_x0000_s90125" name="Equation" r:id="rId3" imgW="1015920" imgH="342720" progId="Equation.DSMT4">
                  <p:embed/>
                </p:oleObj>
              </mc:Choice>
              <mc:Fallback>
                <p:oleObj name="Equation" r:id="rId3" imgW="1015920" imgH="3427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157788"/>
                        <a:ext cx="2808287"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0118"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D6F0C95-994B-437B-9415-50F22A8C9D1D}" type="slidenum">
              <a:rPr lang="en-US" altLang="zh-CN"/>
              <a:pPr/>
              <a:t>83</a:t>
            </a:fld>
            <a:endParaRPr lang="en-US" altLang="zh-CN"/>
          </a:p>
        </p:txBody>
      </p:sp>
      <p:sp>
        <p:nvSpPr>
          <p:cNvPr id="91138" name="Rectangle 2"/>
          <p:cNvSpPr>
            <a:spLocks noGrp="1" noChangeArrowheads="1"/>
          </p:cNvSpPr>
          <p:nvPr>
            <p:ph type="title"/>
          </p:nvPr>
        </p:nvSpPr>
        <p:spPr>
          <a:xfrm>
            <a:off x="468313" y="403225"/>
            <a:ext cx="8305800" cy="1844675"/>
          </a:xfrm>
          <a:noFill/>
        </p:spPr>
        <p:txBody>
          <a:bodyPr>
            <a:spAutoFit/>
          </a:bodyPr>
          <a:lstStyle/>
          <a:p>
            <a:pPr marL="725488" indent="-725488" algn="l">
              <a:lnSpc>
                <a:spcPct val="120000"/>
              </a:lnSpc>
            </a:pPr>
            <a:r>
              <a:rPr lang="en-US" altLang="zh-CN" sz="2400" b="1">
                <a:solidFill>
                  <a:srgbClr val="000000"/>
                </a:solidFill>
                <a:latin typeface="华文中宋" panose="02010600040101010101" pitchFamily="2" charset="-122"/>
                <a:ea typeface="华文中宋" panose="02010600040101010101" pitchFamily="2" charset="-122"/>
                <a:cs typeface="宋体" panose="02010600030101010101" pitchFamily="2" charset="-122"/>
              </a:rPr>
              <a:t>38</a:t>
            </a:r>
            <a:r>
              <a:rPr lang="zh-CN" altLang="en-US" sz="2400" b="1">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 己知某鉴频器的输入信号为</a:t>
            </a:r>
            <a:b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b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υ</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FM</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=3sin(ω</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t+10sin2πⅹ10</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3</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t)(V) </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，鉴频跨导为</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S</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D</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=-5mV/kHZ</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，线性鉴频范围大于</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2△f</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m</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。求输出电压的</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υ</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o</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的</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表示式。</a:t>
            </a:r>
            <a:r>
              <a:rPr lang="zh-CN" altLang="en-US" sz="2400">
                <a:latin typeface="华文中宋" panose="02010600040101010101" pitchFamily="2" charset="-122"/>
                <a:ea typeface="华文中宋" panose="02010600040101010101" pitchFamily="2" charset="-122"/>
              </a:rPr>
              <a:t> </a:t>
            </a:r>
          </a:p>
        </p:txBody>
      </p:sp>
      <p:graphicFrame>
        <p:nvGraphicFramePr>
          <p:cNvPr id="91140" name="Object 4"/>
          <p:cNvGraphicFramePr>
            <a:graphicFrameLocks noChangeAspect="1"/>
          </p:cNvGraphicFramePr>
          <p:nvPr/>
        </p:nvGraphicFramePr>
        <p:xfrm>
          <a:off x="827088" y="3068638"/>
          <a:ext cx="7848600" cy="2960687"/>
        </p:xfrm>
        <a:graphic>
          <a:graphicData uri="http://schemas.openxmlformats.org/presentationml/2006/ole">
            <mc:AlternateContent xmlns:mc="http://schemas.openxmlformats.org/markup-compatibility/2006">
              <mc:Choice xmlns:v="urn:schemas-microsoft-com:vml" Requires="v">
                <p:oleObj spid="_x0000_s91149" name="Equation" r:id="rId3" imgW="2806560" imgH="1054080" progId="Equation.DSMT4">
                  <p:embed/>
                </p:oleObj>
              </mc:Choice>
              <mc:Fallback>
                <p:oleObj name="Equation" r:id="rId3" imgW="2806560" imgH="1054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068638"/>
                        <a:ext cx="7848600" cy="296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1" name="Text Box 5"/>
          <p:cNvSpPr txBox="1">
            <a:spLocks noChangeArrowheads="1"/>
          </p:cNvSpPr>
          <p:nvPr/>
        </p:nvSpPr>
        <p:spPr bwMode="auto">
          <a:xfrm>
            <a:off x="539750" y="24923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解</a:t>
            </a:r>
            <a:r>
              <a:rPr lang="en-US" altLang="zh-CN"/>
              <a:t>38</a:t>
            </a:r>
            <a:r>
              <a:rPr lang="zh-CN" altLang="en-US"/>
              <a:t>：</a:t>
            </a:r>
          </a:p>
        </p:txBody>
      </p:sp>
      <p:pic>
        <p:nvPicPr>
          <p:cNvPr id="91142" name="Picture 6"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970A63D3-C642-49FD-8EB8-BB1210306A05}" type="slidenum">
              <a:rPr lang="en-US" altLang="zh-CN"/>
              <a:pPr/>
              <a:t>84</a:t>
            </a:fld>
            <a:endParaRPr lang="en-US" altLang="zh-CN"/>
          </a:p>
        </p:txBody>
      </p:sp>
      <p:sp>
        <p:nvSpPr>
          <p:cNvPr id="92162" name="Rectangle 2"/>
          <p:cNvSpPr>
            <a:spLocks noGrp="1" noChangeArrowheads="1"/>
          </p:cNvSpPr>
          <p:nvPr>
            <p:ph type="title"/>
          </p:nvPr>
        </p:nvSpPr>
        <p:spPr>
          <a:xfrm>
            <a:off x="468313" y="438150"/>
            <a:ext cx="8305800" cy="2282825"/>
          </a:xfrm>
          <a:noFill/>
        </p:spPr>
        <p:txBody>
          <a:bodyPr>
            <a:spAutoFit/>
          </a:bodyPr>
          <a:lstStyle/>
          <a:p>
            <a:pPr marL="630238" indent="-630238" algn="l">
              <a:lnSpc>
                <a:spcPct val="120000"/>
              </a:lnSpc>
            </a:pP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39</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、图</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-24</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变容管调频器的部分电路如图所示，其中，两个变容管的特性完全相同，均为</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j</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j0</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u</a:t>
            </a:r>
            <a:r>
              <a:rPr lang="zh-CN" altLang="en-US"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u</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φ</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γ</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ZL</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及</a:t>
            </a:r>
            <a:r>
              <a:rPr lang="en-US" altLang="zh-CN" sz="24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ZL</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为高频扼流圈，</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C</a:t>
            </a:r>
            <a:r>
              <a:rPr lang="en-US" altLang="zh-CN" sz="2400" baseline="-3000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对振荡频率短路。试推导：（</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1</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）振荡频率表示式；（</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2</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）基波最大频偏；（</a:t>
            </a:r>
            <a:r>
              <a:rPr lang="en-US" altLang="zh-CN"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3</a:t>
            </a:r>
            <a:r>
              <a:rPr lang="zh-CN" altLang="en-US" sz="2400">
                <a:solidFill>
                  <a:srgbClr val="000000"/>
                </a:solidFill>
                <a:latin typeface="华文中宋" panose="02010600040101010101" pitchFamily="2" charset="-122"/>
                <a:ea typeface="华文中宋" panose="02010600040101010101" pitchFamily="2" charset="-122"/>
                <a:cs typeface="宋体" panose="02010600030101010101" pitchFamily="2" charset="-122"/>
              </a:rPr>
              <a:t>）二次谐波失真系数。</a:t>
            </a:r>
          </a:p>
        </p:txBody>
      </p:sp>
      <p:pic>
        <p:nvPicPr>
          <p:cNvPr id="92164" name="Picture 4" descr="7-10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781300"/>
            <a:ext cx="4392612"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5"/>
          <p:cNvSpPr>
            <a:spLocks noChangeArrowheads="1"/>
          </p:cNvSpPr>
          <p:nvPr/>
        </p:nvSpPr>
        <p:spPr bwMode="auto">
          <a:xfrm>
            <a:off x="4572000" y="6021388"/>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图</a:t>
            </a:r>
            <a:r>
              <a:rPr lang="en-US" altLang="zh-CN">
                <a:solidFill>
                  <a:srgbClr val="000000"/>
                </a:solidFill>
              </a:rPr>
              <a:t>-24</a:t>
            </a:r>
          </a:p>
        </p:txBody>
      </p:sp>
      <p:graphicFrame>
        <p:nvGraphicFramePr>
          <p:cNvPr id="92166" name="Object 6"/>
          <p:cNvGraphicFramePr>
            <a:graphicFrameLocks noChangeAspect="1"/>
          </p:cNvGraphicFramePr>
          <p:nvPr/>
        </p:nvGraphicFramePr>
        <p:xfrm>
          <a:off x="3276600" y="4797425"/>
          <a:ext cx="295275" cy="376238"/>
        </p:xfrm>
        <a:graphic>
          <a:graphicData uri="http://schemas.openxmlformats.org/presentationml/2006/ole">
            <mc:AlternateContent xmlns:mc="http://schemas.openxmlformats.org/markup-compatibility/2006">
              <mc:Choice xmlns:v="urn:schemas-microsoft-com:vml" Requires="v">
                <p:oleObj spid="_x0000_s92180" name="Equation" r:id="rId4" imgW="139680" imgH="177480" progId="Equation.DSMT4">
                  <p:embed/>
                </p:oleObj>
              </mc:Choice>
              <mc:Fallback>
                <p:oleObj name="Equation" r:id="rId4" imgW="139680" imgH="177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797425"/>
                        <a:ext cx="295275"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7" name="Object 7"/>
          <p:cNvGraphicFramePr>
            <a:graphicFrameLocks noChangeAspect="1"/>
          </p:cNvGraphicFramePr>
          <p:nvPr/>
        </p:nvGraphicFramePr>
        <p:xfrm>
          <a:off x="3767138" y="4652963"/>
          <a:ext cx="322262" cy="376237"/>
        </p:xfrm>
        <a:graphic>
          <a:graphicData uri="http://schemas.openxmlformats.org/presentationml/2006/ole">
            <mc:AlternateContent xmlns:mc="http://schemas.openxmlformats.org/markup-compatibility/2006">
              <mc:Choice xmlns:v="urn:schemas-microsoft-com:vml" Requires="v">
                <p:oleObj spid="_x0000_s92181" name="Equation" r:id="rId6" imgW="152280" imgH="177480" progId="Equation.DSMT4">
                  <p:embed/>
                </p:oleObj>
              </mc:Choice>
              <mc:Fallback>
                <p:oleObj name="Equation" r:id="rId6" imgW="152280" imgH="1774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7138" y="4652963"/>
                        <a:ext cx="322262"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51B9097-3219-4A35-9037-0BC0E0537E4F}" type="slidenum">
              <a:rPr lang="en-US" altLang="zh-CN"/>
              <a:pPr/>
              <a:t>85</a:t>
            </a:fld>
            <a:endParaRPr lang="en-US" altLang="zh-CN"/>
          </a:p>
        </p:txBody>
      </p:sp>
      <p:sp>
        <p:nvSpPr>
          <p:cNvPr id="93188" name="Rectangle 4"/>
          <p:cNvSpPr>
            <a:spLocks noChangeArrowheads="1"/>
          </p:cNvSpPr>
          <p:nvPr/>
        </p:nvSpPr>
        <p:spPr bwMode="auto">
          <a:xfrm>
            <a:off x="323850" y="438150"/>
            <a:ext cx="31162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rPr>
              <a:t>解：</a:t>
            </a:r>
          </a:p>
          <a:p>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）从图中可以得到</a:t>
            </a:r>
          </a:p>
        </p:txBody>
      </p:sp>
      <p:graphicFrame>
        <p:nvGraphicFramePr>
          <p:cNvPr id="93189" name="Object 5"/>
          <p:cNvGraphicFramePr>
            <a:graphicFrameLocks noChangeAspect="1"/>
          </p:cNvGraphicFramePr>
          <p:nvPr/>
        </p:nvGraphicFramePr>
        <p:xfrm>
          <a:off x="827088" y="1557338"/>
          <a:ext cx="7416800" cy="4587875"/>
        </p:xfrm>
        <a:graphic>
          <a:graphicData uri="http://schemas.openxmlformats.org/presentationml/2006/ole">
            <mc:AlternateContent xmlns:mc="http://schemas.openxmlformats.org/markup-compatibility/2006">
              <mc:Choice xmlns:v="urn:schemas-microsoft-com:vml" Requires="v">
                <p:oleObj spid="_x0000_s93196" name="Equation" r:id="rId3" imgW="2666880" imgH="1650960" progId="Equation.DSMT4">
                  <p:embed/>
                </p:oleObj>
              </mc:Choice>
              <mc:Fallback>
                <p:oleObj name="Equation" r:id="rId3" imgW="2666880" imgH="1650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74168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F715E0E-CED1-417C-BAA2-147DC317929C}" type="slidenum">
              <a:rPr lang="en-US" altLang="zh-CN"/>
              <a:pPr/>
              <a:t>86</a:t>
            </a:fld>
            <a:endParaRPr lang="en-US" altLang="zh-CN"/>
          </a:p>
        </p:txBody>
      </p:sp>
      <p:graphicFrame>
        <p:nvGraphicFramePr>
          <p:cNvPr id="94212" name="Object 4"/>
          <p:cNvGraphicFramePr>
            <a:graphicFrameLocks noChangeAspect="1"/>
          </p:cNvGraphicFramePr>
          <p:nvPr/>
        </p:nvGraphicFramePr>
        <p:xfrm>
          <a:off x="395288" y="549275"/>
          <a:ext cx="8424862" cy="3763963"/>
        </p:xfrm>
        <a:graphic>
          <a:graphicData uri="http://schemas.openxmlformats.org/presentationml/2006/ole">
            <mc:AlternateContent xmlns:mc="http://schemas.openxmlformats.org/markup-compatibility/2006">
              <mc:Choice xmlns:v="urn:schemas-microsoft-com:vml" Requires="v">
                <p:oleObj spid="_x0000_s94228" name="Equation" r:id="rId3" imgW="2793960" imgH="1244520" progId="Equation.DSMT4">
                  <p:embed/>
                </p:oleObj>
              </mc:Choice>
              <mc:Fallback>
                <p:oleObj name="Equation" r:id="rId3" imgW="2793960" imgH="12445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549275"/>
                        <a:ext cx="8424862"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3" name="Rectangle 5"/>
          <p:cNvSpPr>
            <a:spLocks noChangeArrowheads="1"/>
          </p:cNvSpPr>
          <p:nvPr/>
        </p:nvSpPr>
        <p:spPr bwMode="auto">
          <a:xfrm>
            <a:off x="179388" y="4437063"/>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2</a:t>
            </a:r>
            <a:r>
              <a:rPr lang="zh-CN" altLang="en-US"/>
              <a:t>）</a:t>
            </a:r>
          </a:p>
        </p:txBody>
      </p:sp>
      <p:graphicFrame>
        <p:nvGraphicFramePr>
          <p:cNvPr id="94214" name="Object 6"/>
          <p:cNvGraphicFramePr>
            <a:graphicFrameLocks noChangeAspect="1"/>
          </p:cNvGraphicFramePr>
          <p:nvPr/>
        </p:nvGraphicFramePr>
        <p:xfrm>
          <a:off x="2771775" y="5661025"/>
          <a:ext cx="1727200" cy="866775"/>
        </p:xfrm>
        <a:graphic>
          <a:graphicData uri="http://schemas.openxmlformats.org/presentationml/2006/ole">
            <mc:AlternateContent xmlns:mc="http://schemas.openxmlformats.org/markup-compatibility/2006">
              <mc:Choice xmlns:v="urn:schemas-microsoft-com:vml" Requires="v">
                <p:oleObj spid="_x0000_s94229" name="Equation" r:id="rId5" imgW="583920" imgH="291960" progId="Equation.DSMT4">
                  <p:embed/>
                </p:oleObj>
              </mc:Choice>
              <mc:Fallback>
                <p:oleObj name="Equation" r:id="rId5" imgW="583920" imgH="291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661025"/>
                        <a:ext cx="17272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5" name="Rectangle 7"/>
          <p:cNvSpPr>
            <a:spLocks noChangeArrowheads="1"/>
          </p:cNvSpPr>
          <p:nvPr/>
        </p:nvSpPr>
        <p:spPr bwMode="auto">
          <a:xfrm>
            <a:off x="755650" y="4941888"/>
            <a:ext cx="210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rPr>
              <a:t>基波最大频偏 </a:t>
            </a:r>
          </a:p>
        </p:txBody>
      </p:sp>
    </p:spTree>
  </p:cSld>
  <p:clrMapOvr>
    <a:masterClrMapping/>
  </p:clrMapOvr>
  <p:transition spd="slow">
    <p:blinds/>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98C5031-09E3-4105-B823-6A05E9ECBA5D}" type="slidenum">
              <a:rPr lang="en-US" altLang="zh-CN"/>
              <a:pPr/>
              <a:t>87</a:t>
            </a:fld>
            <a:endParaRPr lang="en-US" altLang="zh-CN"/>
          </a:p>
        </p:txBody>
      </p:sp>
      <p:sp>
        <p:nvSpPr>
          <p:cNvPr id="95236" name="Rectangle 4"/>
          <p:cNvSpPr>
            <a:spLocks noChangeArrowheads="1"/>
          </p:cNvSpPr>
          <p:nvPr/>
        </p:nvSpPr>
        <p:spPr bwMode="auto">
          <a:xfrm>
            <a:off x="323850" y="692150"/>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3</a:t>
            </a:r>
            <a:r>
              <a:rPr lang="zh-CN" altLang="en-US">
                <a:latin typeface="华文中宋" panose="02010600040101010101" pitchFamily="2" charset="-122"/>
                <a:ea typeface="华文中宋" panose="02010600040101010101" pitchFamily="2" charset="-122"/>
              </a:rPr>
              <a:t>）</a:t>
            </a:r>
          </a:p>
        </p:txBody>
      </p:sp>
      <p:graphicFrame>
        <p:nvGraphicFramePr>
          <p:cNvPr id="95237" name="Object 5"/>
          <p:cNvGraphicFramePr>
            <a:graphicFrameLocks noChangeAspect="1"/>
          </p:cNvGraphicFramePr>
          <p:nvPr/>
        </p:nvGraphicFramePr>
        <p:xfrm>
          <a:off x="1476375" y="690563"/>
          <a:ext cx="5545138" cy="3375025"/>
        </p:xfrm>
        <a:graphic>
          <a:graphicData uri="http://schemas.openxmlformats.org/presentationml/2006/ole">
            <mc:AlternateContent xmlns:mc="http://schemas.openxmlformats.org/markup-compatibility/2006">
              <mc:Choice xmlns:v="urn:schemas-microsoft-com:vml" Requires="v">
                <p:oleObj spid="_x0000_s95246" name="Equation" r:id="rId3" imgW="1752480" imgH="1066680" progId="Equation.DSMT4">
                  <p:embed/>
                </p:oleObj>
              </mc:Choice>
              <mc:Fallback>
                <p:oleObj name="Equation" r:id="rId3" imgW="1752480" imgH="10666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690563"/>
                        <a:ext cx="5545138"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8" name="Rectangle 6"/>
          <p:cNvSpPr>
            <a:spLocks noChangeArrowheads="1"/>
          </p:cNvSpPr>
          <p:nvPr/>
        </p:nvSpPr>
        <p:spPr bwMode="auto">
          <a:xfrm>
            <a:off x="539750" y="2133600"/>
            <a:ext cx="3960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华文中宋" panose="02010600040101010101" pitchFamily="2" charset="-122"/>
                <a:ea typeface="华文中宋" panose="02010600040101010101" pitchFamily="2" charset="-122"/>
              </a:rPr>
              <a:t>二次谐波失真系数为： </a:t>
            </a:r>
          </a:p>
        </p:txBody>
      </p:sp>
      <p:pic>
        <p:nvPicPr>
          <p:cNvPr id="95239" name="Picture 7" descr="0004">
            <a:hlinkClick r:id="rId5" action="ppaction://hlinksldjump"/>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27C386B-5017-4F16-9C41-889A70195AE2}" type="slidenum">
              <a:rPr lang="en-US" altLang="zh-CN"/>
              <a:pPr/>
              <a:t>9</a:t>
            </a:fld>
            <a:endParaRPr lang="en-US" altLang="zh-CN"/>
          </a:p>
        </p:txBody>
      </p:sp>
      <p:sp>
        <p:nvSpPr>
          <p:cNvPr id="13315" name="Rectangle 3"/>
          <p:cNvSpPr>
            <a:spLocks noGrp="1" noChangeArrowheads="1"/>
          </p:cNvSpPr>
          <p:nvPr>
            <p:ph type="body" idx="1"/>
          </p:nvPr>
        </p:nvSpPr>
        <p:spPr>
          <a:xfrm>
            <a:off x="468313" y="549275"/>
            <a:ext cx="8305800" cy="5788025"/>
          </a:xfrm>
          <a:noFill/>
        </p:spPr>
        <p:txBody>
          <a:bodyPr>
            <a:spAutoFit/>
          </a:bodyPr>
          <a:lstStyle/>
          <a:p>
            <a:pPr marL="360363" lvl="1" indent="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55.</a:t>
            </a:r>
            <a:r>
              <a:rPr lang="zh-CN" altLang="en-US" sz="2400">
                <a:solidFill>
                  <a:srgbClr val="000000"/>
                </a:solidFill>
                <a:latin typeface="华文中宋" panose="02010600040101010101" pitchFamily="2" charset="-122"/>
                <a:ea typeface="华文中宋" panose="02010600040101010101" pitchFamily="2" charset="-122"/>
              </a:rPr>
              <a:t>如何进行扩大频偏</a:t>
            </a:r>
            <a:r>
              <a:rPr lang="en-US" altLang="zh-CN" sz="2400">
                <a:solidFill>
                  <a:srgbClr val="000000"/>
                </a:solidFill>
                <a:latin typeface="华文中宋" panose="02010600040101010101" pitchFamily="2" charset="-122"/>
                <a:ea typeface="华文中宋" panose="02010600040101010101" pitchFamily="2" charset="-122"/>
              </a:rPr>
              <a:t>?</a:t>
            </a:r>
          </a:p>
          <a:p>
            <a:pPr marL="360363" lvl="1" indent="0" algn="just">
              <a:lnSpc>
                <a:spcPct val="120000"/>
              </a:lnSpc>
              <a:buFontTx/>
              <a:buNone/>
            </a:pPr>
            <a:r>
              <a:rPr lang="en-US" altLang="zh-CN" sz="2400">
                <a:solidFill>
                  <a:srgbClr val="000000"/>
                </a:solidFill>
                <a:latin typeface="华文中宋" panose="02010600040101010101" pitchFamily="2" charset="-122"/>
                <a:ea typeface="华文中宋" panose="02010600040101010101" pitchFamily="2" charset="-122"/>
              </a:rPr>
              <a:t>56.</a:t>
            </a:r>
            <a:r>
              <a:rPr lang="zh-CN" altLang="en-US" sz="2400">
                <a:solidFill>
                  <a:srgbClr val="000000"/>
                </a:solidFill>
                <a:latin typeface="华文中宋" panose="02010600040101010101" pitchFamily="2" charset="-122"/>
                <a:ea typeface="华文中宋" panose="02010600040101010101" pitchFamily="2" charset="-122"/>
              </a:rPr>
              <a:t>为什么在频率解调时需要一个限幅器</a:t>
            </a:r>
            <a:r>
              <a:rPr lang="en-US" altLang="zh-CN" sz="2400">
                <a:solidFill>
                  <a:srgbClr val="000000"/>
                </a:solidFill>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   57.</a:t>
            </a:r>
            <a:r>
              <a:rPr lang="zh-CN" altLang="en-US" sz="2400">
                <a:latin typeface="华文中宋" panose="02010600040101010101" pitchFamily="2" charset="-122"/>
                <a:ea typeface="华文中宋" panose="02010600040101010101" pitchFamily="2" charset="-122"/>
              </a:rPr>
              <a:t>在调频发射机和接收机中为什么采用预加重和去加重处理</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   58.</a:t>
            </a:r>
            <a:r>
              <a:rPr lang="zh-CN" altLang="en-US" sz="2400">
                <a:latin typeface="华文中宋" panose="02010600040101010101" pitchFamily="2" charset="-122"/>
                <a:ea typeface="华文中宋" panose="02010600040101010101" pitchFamily="2" charset="-122"/>
              </a:rPr>
              <a:t>什么是</a:t>
            </a:r>
            <a:r>
              <a:rPr lang="en-US" altLang="zh-CN" sz="2400">
                <a:latin typeface="华文中宋" panose="02010600040101010101" pitchFamily="2" charset="-122"/>
                <a:ea typeface="华文中宋" panose="02010600040101010101" pitchFamily="2" charset="-122"/>
              </a:rPr>
              <a:t>AGC</a:t>
            </a:r>
            <a:r>
              <a:rPr lang="zh-CN" altLang="en-US" sz="2400">
                <a:latin typeface="华文中宋" panose="02010600040101010101" pitchFamily="2" charset="-122"/>
                <a:ea typeface="华文中宋" panose="02010600040101010101" pitchFamily="2" charset="-122"/>
              </a:rPr>
              <a:t>电路</a:t>
            </a: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如何衡量一个</a:t>
            </a:r>
            <a:r>
              <a:rPr lang="en-US" altLang="zh-CN" sz="2400">
                <a:latin typeface="华文中宋" panose="02010600040101010101" pitchFamily="2" charset="-122"/>
                <a:ea typeface="华文中宋" panose="02010600040101010101" pitchFamily="2" charset="-122"/>
              </a:rPr>
              <a:t>AGC</a:t>
            </a:r>
            <a:r>
              <a:rPr lang="zh-CN" altLang="en-US" sz="2400">
                <a:latin typeface="华文中宋" panose="02010600040101010101" pitchFamily="2" charset="-122"/>
                <a:ea typeface="华文中宋" panose="02010600040101010101" pitchFamily="2" charset="-122"/>
              </a:rPr>
              <a:t>电路的性能</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   59.</a:t>
            </a:r>
            <a:r>
              <a:rPr lang="zh-CN" altLang="en-US" sz="2400">
                <a:latin typeface="华文中宋" panose="02010600040101010101" pitchFamily="2" charset="-122"/>
                <a:ea typeface="华文中宋" panose="02010600040101010101" pitchFamily="2" charset="-122"/>
              </a:rPr>
              <a:t>什么是</a:t>
            </a:r>
            <a:r>
              <a:rPr lang="en-US" altLang="zh-CN" sz="2400">
                <a:latin typeface="华文中宋" panose="02010600040101010101" pitchFamily="2" charset="-122"/>
                <a:ea typeface="华文中宋" panose="02010600040101010101" pitchFamily="2" charset="-122"/>
              </a:rPr>
              <a:t>AFC</a:t>
            </a:r>
            <a:r>
              <a:rPr lang="zh-CN" altLang="en-US" sz="2400">
                <a:latin typeface="华文中宋" panose="02010600040101010101" pitchFamily="2" charset="-122"/>
                <a:ea typeface="华文中宋" panose="02010600040101010101" pitchFamily="2" charset="-122"/>
              </a:rPr>
              <a:t>电路</a:t>
            </a: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如何衡量一个</a:t>
            </a:r>
            <a:r>
              <a:rPr lang="en-US" altLang="zh-CN" sz="2400">
                <a:latin typeface="华文中宋" panose="02010600040101010101" pitchFamily="2" charset="-122"/>
                <a:ea typeface="华文中宋" panose="02010600040101010101" pitchFamily="2" charset="-122"/>
              </a:rPr>
              <a:t>AFC</a:t>
            </a:r>
            <a:r>
              <a:rPr lang="zh-CN" altLang="en-US" sz="2400">
                <a:latin typeface="华文中宋" panose="02010600040101010101" pitchFamily="2" charset="-122"/>
                <a:ea typeface="华文中宋" panose="02010600040101010101" pitchFamily="2" charset="-122"/>
              </a:rPr>
              <a:t>电路的性能</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60.</a:t>
            </a:r>
            <a:r>
              <a:rPr lang="zh-CN" altLang="en-US" sz="2400">
                <a:latin typeface="华文中宋" panose="02010600040101010101" pitchFamily="2" charset="-122"/>
                <a:ea typeface="华文中宋" panose="02010600040101010101" pitchFamily="2" charset="-122"/>
              </a:rPr>
              <a:t>什么是</a:t>
            </a:r>
            <a:r>
              <a:rPr lang="en-US" altLang="zh-CN" sz="2400">
                <a:latin typeface="华文中宋" panose="02010600040101010101" pitchFamily="2" charset="-122"/>
                <a:ea typeface="华文中宋" panose="02010600040101010101" pitchFamily="2" charset="-122"/>
              </a:rPr>
              <a:t>APC</a:t>
            </a:r>
            <a:r>
              <a:rPr lang="zh-CN" altLang="en-US" sz="2400">
                <a:latin typeface="华文中宋" panose="02010600040101010101" pitchFamily="2" charset="-122"/>
                <a:ea typeface="华文中宋" panose="02010600040101010101" pitchFamily="2" charset="-122"/>
              </a:rPr>
              <a:t>电路</a:t>
            </a:r>
            <a:r>
              <a:rPr lang="en-US" altLang="zh-CN" sz="2400">
                <a:latin typeface="华文中宋" panose="02010600040101010101" pitchFamily="2" charset="-122"/>
                <a:ea typeface="华文中宋" panose="02010600040101010101" pitchFamily="2" charset="-122"/>
              </a:rPr>
              <a:t>?</a:t>
            </a:r>
            <a:r>
              <a:rPr lang="zh-CN" altLang="en-US" sz="2400">
                <a:latin typeface="华文中宋" panose="02010600040101010101" pitchFamily="2" charset="-122"/>
                <a:ea typeface="华文中宋" panose="02010600040101010101" pitchFamily="2" charset="-122"/>
              </a:rPr>
              <a:t>它有几部分组成</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61.PLL</a:t>
            </a:r>
            <a:r>
              <a:rPr lang="zh-CN" altLang="en-US" sz="2400">
                <a:latin typeface="华文中宋" panose="02010600040101010101" pitchFamily="2" charset="-122"/>
                <a:ea typeface="华文中宋" panose="02010600040101010101" pitchFamily="2" charset="-122"/>
              </a:rPr>
              <a:t>电路为什么在所定情况下没有剩余频差</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62.</a:t>
            </a:r>
            <a:r>
              <a:rPr lang="zh-CN" altLang="en-US" sz="2400">
                <a:latin typeface="华文中宋" panose="02010600040101010101" pitchFamily="2" charset="-122"/>
                <a:ea typeface="华文中宋" panose="02010600040101010101" pitchFamily="2" charset="-122"/>
              </a:rPr>
              <a:t>如何利用</a:t>
            </a:r>
            <a:r>
              <a:rPr lang="en-US" altLang="zh-CN" sz="2400">
                <a:latin typeface="华文中宋" panose="02010600040101010101" pitchFamily="2" charset="-122"/>
                <a:ea typeface="华文中宋" panose="02010600040101010101" pitchFamily="2" charset="-122"/>
              </a:rPr>
              <a:t>PLL</a:t>
            </a:r>
            <a:r>
              <a:rPr lang="zh-CN" altLang="en-US" sz="2400">
                <a:latin typeface="华文中宋" panose="02010600040101010101" pitchFamily="2" charset="-122"/>
                <a:ea typeface="华文中宋" panose="02010600040101010101" pitchFamily="2" charset="-122"/>
              </a:rPr>
              <a:t>实现鉴频和同步检波</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63.</a:t>
            </a:r>
            <a:r>
              <a:rPr lang="zh-CN" altLang="en-US" sz="2400">
                <a:latin typeface="华文中宋" panose="02010600040101010101" pitchFamily="2" charset="-122"/>
                <a:ea typeface="华文中宋" panose="02010600040101010101" pitchFamily="2" charset="-122"/>
              </a:rPr>
              <a:t>一个频率合成电路主要性能是什么</a:t>
            </a:r>
            <a:r>
              <a:rPr lang="en-US" altLang="zh-CN" sz="2400">
                <a:latin typeface="华文中宋" panose="02010600040101010101" pitchFamily="2" charset="-122"/>
                <a:ea typeface="华文中宋" panose="02010600040101010101" pitchFamily="2" charset="-122"/>
              </a:rPr>
              <a:t>?</a:t>
            </a:r>
          </a:p>
          <a:p>
            <a:pPr marL="0" indent="0">
              <a:buFontTx/>
              <a:buNone/>
            </a:pPr>
            <a:r>
              <a:rPr lang="en-US" altLang="zh-CN" sz="2400">
                <a:latin typeface="华文中宋" panose="02010600040101010101" pitchFamily="2" charset="-122"/>
                <a:ea typeface="华文中宋" panose="02010600040101010101" pitchFamily="2" charset="-122"/>
              </a:rPr>
              <a:t>64.</a:t>
            </a:r>
            <a:r>
              <a:rPr lang="zh-CN" altLang="en-US" sz="2400">
                <a:latin typeface="华文中宋" panose="02010600040101010101" pitchFamily="2" charset="-122"/>
                <a:ea typeface="华文中宋" panose="02010600040101010101" pitchFamily="2" charset="-122"/>
              </a:rPr>
              <a:t>利用</a:t>
            </a:r>
            <a:r>
              <a:rPr lang="en-US" altLang="zh-CN" sz="2400">
                <a:latin typeface="华文中宋" panose="02010600040101010101" pitchFamily="2" charset="-122"/>
                <a:ea typeface="华文中宋" panose="02010600040101010101" pitchFamily="2" charset="-122"/>
              </a:rPr>
              <a:t>PLL</a:t>
            </a:r>
            <a:r>
              <a:rPr lang="zh-CN" altLang="en-US" sz="2400">
                <a:latin typeface="华文中宋" panose="02010600040101010101" pitchFamily="2" charset="-122"/>
                <a:ea typeface="华文中宋" panose="02010600040101010101" pitchFamily="2" charset="-122"/>
              </a:rPr>
              <a:t>如何实现频率合成</a:t>
            </a:r>
            <a:r>
              <a:rPr lang="en-US" altLang="zh-CN" sz="2400">
                <a:latin typeface="华文中宋" panose="02010600040101010101" pitchFamily="2" charset="-122"/>
                <a:ea typeface="华文中宋" panose="02010600040101010101" pitchFamily="2" charset="-122"/>
              </a:rPr>
              <a:t>?</a:t>
            </a:r>
          </a:p>
          <a:p>
            <a:pPr marL="0" indent="0">
              <a:buFontTx/>
              <a:buNone/>
            </a:pPr>
            <a:endParaRPr lang="en-US" altLang="zh-CN" sz="2400">
              <a:latin typeface="华文中宋" panose="02010600040101010101" pitchFamily="2" charset="-122"/>
              <a:ea typeface="华文中宋" panose="02010600040101010101" pitchFamily="2" charset="-122"/>
            </a:endParaRPr>
          </a:p>
          <a:p>
            <a:pPr marL="0" indent="0">
              <a:buFontTx/>
              <a:buNone/>
            </a:pPr>
            <a:endParaRPr lang="en-US" altLang="zh-CN" sz="2400">
              <a:latin typeface="华文中宋" panose="02010600040101010101" pitchFamily="2" charset="-122"/>
              <a:ea typeface="华文中宋" panose="02010600040101010101" pitchFamily="2" charset="-122"/>
            </a:endParaRPr>
          </a:p>
        </p:txBody>
      </p:sp>
      <p:pic>
        <p:nvPicPr>
          <p:cNvPr id="13316" name="Picture 4" descr="0004">
            <a:hlinkClick r:id="rId2" action="ppaction://hlinksldjump"/>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92875"/>
            <a:ext cx="914400" cy="365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8">
      <a:dk1>
        <a:srgbClr val="000000"/>
      </a:dk1>
      <a:lt1>
        <a:srgbClr val="FFFFFF"/>
      </a:lt1>
      <a:dk2>
        <a:srgbClr val="000000"/>
      </a:dk2>
      <a:lt2>
        <a:srgbClr val="808080"/>
      </a:lt2>
      <a:accent1>
        <a:srgbClr val="00CC99"/>
      </a:accent1>
      <a:accent2>
        <a:srgbClr val="99CCFF"/>
      </a:accent2>
      <a:accent3>
        <a:srgbClr val="FFFFFF"/>
      </a:accent3>
      <a:accent4>
        <a:srgbClr val="000000"/>
      </a:accent4>
      <a:accent5>
        <a:srgbClr val="AAE2CA"/>
      </a:accent5>
      <a:accent6>
        <a:srgbClr val="8AB9E7"/>
      </a:accent6>
      <a:hlink>
        <a:srgbClr val="3333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000000"/>
        </a:dk2>
        <a:lt2>
          <a:srgbClr val="808080"/>
        </a:lt2>
        <a:accent1>
          <a:srgbClr val="00CC99"/>
        </a:accent1>
        <a:accent2>
          <a:srgbClr val="99CCFF"/>
        </a:accent2>
        <a:accent3>
          <a:srgbClr val="FFFFFF"/>
        </a:accent3>
        <a:accent4>
          <a:srgbClr val="000000"/>
        </a:accent4>
        <a:accent5>
          <a:srgbClr val="AAE2CA"/>
        </a:accent5>
        <a:accent6>
          <a:srgbClr val="8AB9E7"/>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D:\office\Templates\Presentation Designs\Artsy.pot</Template>
  <TotalTime>0</TotalTime>
  <Words>5624</Words>
  <Application>Microsoft Office PowerPoint</Application>
  <PresentationFormat>全屏显示(4:3)</PresentationFormat>
  <Paragraphs>344</Paragraphs>
  <Slides>87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4" baseType="lpstr">
      <vt:lpstr>华文中宋</vt:lpstr>
      <vt:lpstr>宋体</vt:lpstr>
      <vt:lpstr>Arial</vt:lpstr>
      <vt:lpstr>Times New Roman</vt:lpstr>
      <vt:lpstr>Wingdings</vt:lpstr>
      <vt:lpstr>默认设计模板</vt:lpstr>
      <vt:lpstr>Equation</vt:lpstr>
      <vt:lpstr>高频电子线路练习题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二、填空题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三、综合练习题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9、现有一个晶体管丙类高频功率放大器工作在状态， 电源电压Ec=24V，电流通角θ=73o,且α0(θ)=0.263,α1(θ)=0.448,集电极电流中的直流分量Ic0=150mA，集电极谐振回路的谐振电阻RL为80Ω，请求出（1）集电极电流的峰值icmax，(2)集电极输出电压振幅Ucm（3）放大器的输出功率P1（4）放大器的输出效率η，（5）集电极耗散功率Pc。</vt:lpstr>
      <vt:lpstr>10、如果一个丙类功率放大器原来工作在临界状态，现分别单独(a)增大电源电压、(b)减小谐振电阻、(c)减小负向基极偏置、(d)减小激励电压的幅度，则放大器将由临界状态进入何种状态</vt:lpstr>
      <vt:lpstr>11、求以下各传输变压器电路的输入阻抗为多大？</vt:lpstr>
      <vt:lpstr>PowerPoint 演示文稿</vt:lpstr>
      <vt:lpstr>12、设一个二极管电路如图-6，且二极管的特性如图，当V(t)=2cosωt  V时，求电路中的电流i的表达式。</vt:lpstr>
      <vt:lpstr>13、请判断图-7中四种电路中那种电路可能振荡，如能，是何种振荡器？条件是：  (f)L1C1&gt;L2C2&gt;L3C3,(g):L1C1&lt;L2C2, (h) L1C1&lt;L2C2=L3C3 ,(i)L1C1&gt;L2C2&gt;L3C3</vt:lpstr>
      <vt:lpstr>PowerPoint 演示文稿</vt:lpstr>
      <vt:lpstr>PowerPoint 演示文稿</vt:lpstr>
      <vt:lpstr>PowerPoint 演示文稿</vt:lpstr>
      <vt:lpstr>15、图-9是一振荡电路，在忽略晶体管的输入和输出阻抗的条件下，已知C1=500pF,C2=2200pF,Re=2KΩ,RL=5KΩ（1）画出交流等效电路图（2）如果f0=5MHz，求回路L的值（3）设回路的无载品质因数Q0=50，晶体管的跨导为gm=ICQ/26mV，证明在ICQ=0.5mA时，能够起振。</vt:lpstr>
      <vt:lpstr>PowerPoint 演示文稿</vt:lpstr>
      <vt:lpstr>16、 图-11(a)为调制与解调方框图。调制信号及载波信号如图(b)所示。试写出u1、u2、u3、u4的表示式，并分别画出它们的波形与频谱图（设ωC&gt;&gt;Ω）。 </vt:lpstr>
      <vt:lpstr>PowerPoint 演示文稿</vt:lpstr>
      <vt:lpstr>PowerPoint 演示文稿</vt:lpstr>
      <vt:lpstr>PowerPoint 演示文稿</vt:lpstr>
      <vt:lpstr>17、图-12的检波电路中，输入信号回路为并联谐振回路，已知谐振频率为f0=2MHz，回路的C=1000pF，本身的无载品质因数Q0=80， 检波负载R=10kΩ，,二极管的rd=50Ω。输入电流is(t)=0.5[1+0.6cos(2πx103t)]cos4πx106t mA,求输出电压Uo(t)=?</vt:lpstr>
      <vt:lpstr>PowerPoint 演示文稿</vt:lpstr>
      <vt:lpstr>18、图-13是一个包络峰值检波器，已知vS(t)=2(1+0.5cos 6280t)· cos 2920000t V, 二极管导通电阻rd=100Ω，R1=5KΩ，R2=20KΩ，请分别求出检波系数Kd、检波器输入电阻Ri、输出电压vo(t)各为多少？该电路保证不产生底边切割失真时，R2最小值应为多大？ </vt:lpstr>
      <vt:lpstr>PowerPoint 演示文稿</vt:lpstr>
      <vt:lpstr>19、某发射机的输出级在RL=100Ω的负载上的输出电压信号为Vs(t)=4(1+0.5cosΩt)cosωCt (V),求发射机总的输出功率Pav，载波功率Po和边频功率PSB各为多少？</vt:lpstr>
      <vt:lpstr>20、单音AM调制时，如发射机输出总功率为20W，调制深度m=0.6，求载波功率和边频功率各为多少？</vt:lpstr>
      <vt:lpstr>21、知发射机在未调制时的载波功率P1为80W，发射的AM调幅信号为uAM=U (1+0.4cosΩ1t+0.3cosΩ2t +0.5 cosΩ3t)cosωct,请问发射机的发射总功率Pav为多少？在一个载波周期内功率的最大值Pcm为多大？,边带功率为多大？</vt:lpstr>
      <vt:lpstr>22、图-14 中，f1(t)和f2(t)为两种调制信号，当用他们对一个高频载波进行调幅时，请画出m=0.5和m=1时的AM信号UAM(t)和DSB信号UDSB(t)的波形。</vt:lpstr>
      <vt:lpstr>PowerPoint 演示文稿</vt:lpstr>
      <vt:lpstr>23、图-15 是一二极管平衡电路，二极管的伏-安特性如图所示，已知gd=10mS,R=500Ω,U1(t)=0.2cos 3140t V,  U2(t)=2cos 2π106t V, 谐振电路的谐振频率为1MHz，带宽为2500Hz，求输出电压Uo(t)</vt:lpstr>
      <vt:lpstr>PowerPoint 演示文稿</vt:lpstr>
      <vt:lpstr>24、在图-16电路中，u1=0.1cosω1t  V, u2=2cosω2t V,R0=500Ω, RL=2kΩ，各二极管的特性一致，均为自原点出发、斜率为gd的直线，状态。若设RL&gt;&gt;rd=1/gd，试写出uo的表示式,并说明电路分别做为AM调幅器、DSB调幅器和混频器时u1、u2应为什么信号。</vt:lpstr>
      <vt:lpstr>PowerPoint 演示文稿</vt:lpstr>
      <vt:lpstr>25、一个鉴频器的鉴频特性如图-17所示，鉴频器的输出电压为Uo(t)=cos 4πX103t (V),试问：（1）鉴频跨导Sd=？（2）最大频偏Δfm，（3）输入信号UFM(t),(4)原调制信号UΩ(t)，（设载波频率为fc）</vt:lpstr>
      <vt:lpstr>PowerPoint 演示文稿</vt:lpstr>
      <vt:lpstr>26、图-18所示为一个二极管平衡电路，两二极管完全一致，输入信号u1=U1cosω1t,u2=U2cosω2t,而且ω2&gt;&gt;ω1，U2&gt;&gt;U1。输出回路对ω2谐振，而且带宽为BW=2ω1，谐振阻抗为R0。在不考虑输出电压的反作用的情况下，求(1)负载电流io表达式（2）输出电压的表达式uo(t).</vt:lpstr>
      <vt:lpstr>PowerPoint 演示文稿</vt:lpstr>
      <vt:lpstr>27、有一调频电路的调频特性如图-19所示，已知UΩ(t)=2sin 2πX104t (V),求：（1）调制灵敏度Kf，（2）调频指数mf和带宽Bs（3）载频为fc时的调频信号的表达式。</vt:lpstr>
      <vt:lpstr>28、某晶体管混频器的的时变跨导为 gm(t)=1+2cos ωLt +0.5 cos2ωLt+……(mS),负载为RL=1kΩ，求出混频跨导gc，并当输入信号分别为以下三种信号时，分别求出输出中频信号uI(t)=?,</vt:lpstr>
      <vt:lpstr>PowerPoint 演示文稿</vt:lpstr>
      <vt:lpstr>29、（1）在某地，收音机接收1090kHz电台信号时，可以收到  1323kHz的电台信号。 （2）接收1080kHz电台信号时，可以收到540kHz的电台信号。 （3）接收930kHz电台信号时，可以同时收到690kHz和810KHz的电台信号，但不能单独收到其中一个台。（例如，一个台停播），请分析分别是什么干扰？</vt:lpstr>
      <vt:lpstr>PowerPoint 演示文稿</vt:lpstr>
      <vt:lpstr>30、已知混频器晶体三极管的转移特性为ic=a0+a2u2+a3u3,当u=Us.cosωst+ULcosωLt时，且UL&gt;&gt;Us，求混频器的中频变频跨导gc为多少？</vt:lpstr>
      <vt:lpstr>31、电视4频道的伴音载频为fc=83.75MHz，Δfm=50kHz，Fmax=15kHz，请画出伴音信号频谱图、计算电视信号带宽，以及瞬时频率的变化范围。</vt:lpstr>
      <vt:lpstr>PowerPoint 演示文稿</vt:lpstr>
      <vt:lpstr>32、（1）如果uΩ=0.6cos4000πt V的单音信号对uc=2cos2πX106t V载波进行AM调幅时，已调幅波的带宽为多少？，边频频率为多少？ （2）如果uΩ=cos4000πt V的单音信号对uc=2cos2πX106t V载波进行调频和调相时，已知调频灵敏度Kf是50kHz/V，调相灵敏度KP是50rad/V，则最大频偏为和调制指数各为多少？</vt:lpstr>
      <vt:lpstr> 33、图-20为一个三回路振荡器的等效电路，设下列二种情况： (1) L1C1&gt;L2C2&gt;L3C3;（2）L1C1&lt;L2C2&lt;L3C3;问上述二种情况是否都能振荡，振荡频率f1与回路谐振频率有何关系？</vt:lpstr>
      <vt:lpstr>34、差分对调制器电路如图-21所示。设：若ωC=107rad/S，并联谐振回路对ωC谐振，谐振电阻RL=5kΩ，Ee=Ec=10 V,Re=10kΩ,uC=300cosωCt mV, uΩ=5.63cos104t V。试求uo(t)。</vt:lpstr>
      <vt:lpstr>PowerPoint 演示文稿</vt:lpstr>
      <vt:lpstr>35、 图-22为单边带（上边带）发射机方框图。调制信号为 500～5000 HZ的信号，其频谱分布如图中所示。试画出图中A、B、C、D、E各点的频谱图，并标明频率值。</vt:lpstr>
      <vt:lpstr>PowerPoint 演示文稿</vt:lpstr>
      <vt:lpstr>36、 某发射机发出某一频率的信号。现打开接收机在全波段寻找（设无任何其它信号），发现在接收机度盘的三个频率（6.5 MHz、7.25 MHz、7.5 MHZ）上均能听到对方的信号，其中以 7.5 MHZ的信号最强。问接收机是如何收到的？设接收机fI=0.5 MHZ，fL&gt;fs. </vt:lpstr>
      <vt:lpstr>PowerPoint 演示文稿</vt:lpstr>
      <vt:lpstr>37、在图-23所示的两个电路中，那个能实现包络检波，哪个能实现鉴频，相应的回路参数如何配置 </vt:lpstr>
      <vt:lpstr>PowerPoint 演示文稿</vt:lpstr>
      <vt:lpstr>38、 己知某鉴频器的输入信号为 υFM（t）=3sin(ωct+10sin2πⅹ103t)(V) ，鉴频跨导为SD=-5mV/kHZ，线性鉴频范围大于2△fm。求输出电压的υo的表示式。 </vt:lpstr>
      <vt:lpstr>39、图-24变容管调频器的部分电路如图所示，其中，两个变容管的特性完全相同，均为Cj=Cj0／(1＋u／uφ) γ，ZL1及ZL2为高频扼流圈，C1对振荡频率短路。试推导：（1）振荡频率表示式；（2）基波最大频偏；（3）二次谐波失真系数。</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dcterms:created xsi:type="dcterms:W3CDTF">2023-02-19T08:35:10Z</dcterms:created>
  <dcterms:modified xsi:type="dcterms:W3CDTF">2023-02-19T10:50:43Z</dcterms:modified>
</cp:coreProperties>
</file>