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Gill Sans" panose="020B060402020202020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lay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3700FA-C8E2-4C6C-ACD8-FC125E2D80CD}">
  <a:tblStyle styleId="{3F3700FA-C8E2-4C6C-ACD8-FC125E2D80C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4"/>
          </a:solidFill>
        </a:fill>
      </a:tcStyle>
    </a:wholeTbl>
    <a:band1H>
      <a:tcTxStyle/>
      <a:tcStyle>
        <a:tcBdr/>
        <a:fill>
          <a:solidFill>
            <a:srgbClr val="E0E0E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15981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f699021f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f699021f6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ff699021f6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272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787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338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997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382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10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5c4b29bd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5c4b29bdea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15c4b29bdea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0388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c4b29bd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5c4b29bdea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15c4b29bdea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215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f699021f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f699021f6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ff699021f6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701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f699021f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ff699021f6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ff699021f6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4676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ff699021f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ff699021f6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ff699021f6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578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261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f69902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f699021f6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ff699021f6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671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1968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786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643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04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745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893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26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>
  <p:cSld name="1_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999414" y="1051551"/>
            <a:ext cx="3565500" cy="23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>
            <a:spLocks noGrp="1"/>
          </p:cNvSpPr>
          <p:nvPr>
            <p:ph type="pic" idx="2"/>
          </p:nvPr>
        </p:nvSpPr>
        <p:spPr>
          <a:xfrm>
            <a:off x="0" y="0"/>
            <a:ext cx="74523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8" name="Google Shape;18;p2"/>
          <p:cNvSpPr/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 rot="5400000">
            <a:off x="10835622" y="5500843"/>
            <a:ext cx="828239" cy="827162"/>
            <a:chOff x="10462655" y="1408306"/>
            <a:chExt cx="828239" cy="827162"/>
          </a:xfrm>
        </p:grpSpPr>
        <p:sp>
          <p:nvSpPr>
            <p:cNvPr id="20" name="Google Shape;20;p2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7999413" y="3568700"/>
            <a:ext cx="3565500" cy="1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marL="914400" lvl="1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marL="1371600" lvl="2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3pPr>
            <a:lvl4pPr marL="1828800" lvl="3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4pPr>
            <a:lvl5pPr marL="2286000" lvl="4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ontent 3 column">
  <p:cSld name="11_Content 3 colum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1"/>
          <p:cNvGrpSpPr/>
          <p:nvPr/>
        </p:nvGrpSpPr>
        <p:grpSpPr>
          <a:xfrm>
            <a:off x="99043" y="5036489"/>
            <a:ext cx="2083792" cy="2083792"/>
            <a:chOff x="4840714" y="3556951"/>
            <a:chExt cx="2083792" cy="2083792"/>
          </a:xfrm>
        </p:grpSpPr>
        <p:sp>
          <p:nvSpPr>
            <p:cNvPr id="119" name="Google Shape;119;p11"/>
            <p:cNvSpPr/>
            <p:nvPr/>
          </p:nvSpPr>
          <p:spPr>
            <a:xfrm rot="8100000" flipH="1">
              <a:off x="5006330" y="4192886"/>
              <a:ext cx="1851817" cy="925909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8100000" flipH="1">
              <a:off x="4956702" y="4051292"/>
              <a:ext cx="1851817" cy="109511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rot="2700000" flipH="1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2700000" flipH="1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3" name="Google Shape;123;p11"/>
          <p:cNvSpPr/>
          <p:nvPr/>
        </p:nvSpPr>
        <p:spPr>
          <a:xfrm rot="2700000">
            <a:off x="10834608" y="171377"/>
            <a:ext cx="1080601" cy="1263649"/>
          </a:xfrm>
          <a:custGeom>
            <a:avLst/>
            <a:gdLst/>
            <a:ahLst/>
            <a:cxnLst/>
            <a:rect l="l" t="t" r="r" b="b"/>
            <a:pathLst>
              <a:path w="1080000" h="1262947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11"/>
          <p:cNvSpPr/>
          <p:nvPr/>
        </p:nvSpPr>
        <p:spPr>
          <a:xfrm rot="8100000">
            <a:off x="10849206" y="518223"/>
            <a:ext cx="540088" cy="1080176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7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550864" y="1731375"/>
            <a:ext cx="3564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body" idx="2"/>
          </p:nvPr>
        </p:nvSpPr>
        <p:spPr>
          <a:xfrm>
            <a:off x="559476" y="2432304"/>
            <a:ext cx="3564000" cy="3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marL="914400" lvl="1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2pPr>
            <a:lvl3pPr marL="1371600" lvl="2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body" idx="3"/>
          </p:nvPr>
        </p:nvSpPr>
        <p:spPr>
          <a:xfrm>
            <a:off x="4341573" y="1731375"/>
            <a:ext cx="35661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4"/>
          </p:nvPr>
        </p:nvSpPr>
        <p:spPr>
          <a:xfrm>
            <a:off x="4341573" y="2427370"/>
            <a:ext cx="3508800" cy="3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marL="914400" lvl="1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marL="1371600" lvl="2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marL="1828800" lvl="3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marL="2286000" lvl="4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body" idx="5"/>
          </p:nvPr>
        </p:nvSpPr>
        <p:spPr>
          <a:xfrm>
            <a:off x="8139659" y="1731375"/>
            <a:ext cx="35661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body" idx="6"/>
          </p:nvPr>
        </p:nvSpPr>
        <p:spPr>
          <a:xfrm>
            <a:off x="8139659" y="2427370"/>
            <a:ext cx="3508800" cy="3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marL="914400" lvl="1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marL="1371600" lvl="2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marL="1828800" lvl="3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marL="2286000" lvl="4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Summary">
  <p:cSld name="12_Summar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550863" y="4508500"/>
            <a:ext cx="45006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77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9" name="Google Shape;139;p12"/>
          <p:cNvSpPr txBox="1">
            <a:spLocks noGrp="1"/>
          </p:cNvSpPr>
          <p:nvPr>
            <p:ph type="body" idx="1"/>
          </p:nvPr>
        </p:nvSpPr>
        <p:spPr>
          <a:xfrm>
            <a:off x="5262411" y="4508500"/>
            <a:ext cx="6221400" cy="1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marL="914400" lvl="1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marL="1371600" lvl="2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marL="1828800" lvl="3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marL="2286000" lvl="4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2"/>
          <p:cNvSpPr/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losing">
  <p:cSld name="13_Closing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ctrTitle"/>
          </p:nvPr>
        </p:nvSpPr>
        <p:spPr>
          <a:xfrm>
            <a:off x="550863" y="549275"/>
            <a:ext cx="5437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550863" y="3827610"/>
            <a:ext cx="5437200" cy="22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>
            <a:spLocks noGrp="1"/>
          </p:cNvSpPr>
          <p:nvPr>
            <p:ph type="pic" idx="2"/>
          </p:nvPr>
        </p:nvSpPr>
        <p:spPr>
          <a:xfrm>
            <a:off x="6556248" y="548640"/>
            <a:ext cx="5084100" cy="288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8" name="Google Shape;148;p13"/>
          <p:cNvSpPr>
            <a:spLocks noGrp="1"/>
          </p:cNvSpPr>
          <p:nvPr>
            <p:ph type="pic" idx="3"/>
          </p:nvPr>
        </p:nvSpPr>
        <p:spPr>
          <a:xfrm>
            <a:off x="6556248" y="3429000"/>
            <a:ext cx="5084100" cy="288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149" name="Google Shape;149;p13"/>
          <p:cNvGrpSpPr/>
          <p:nvPr/>
        </p:nvGrpSpPr>
        <p:grpSpPr>
          <a:xfrm>
            <a:off x="11030092" y="-213729"/>
            <a:ext cx="1709751" cy="1706769"/>
            <a:chOff x="11030092" y="-213729"/>
            <a:chExt cx="1709751" cy="1706769"/>
          </a:xfrm>
        </p:grpSpPr>
        <p:sp>
          <p:nvSpPr>
            <p:cNvPr id="150" name="Google Shape;150;p13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avLst/>
              <a:gdLst/>
              <a:ahLst/>
              <a:cxnLst/>
              <a:rect l="l" t="t" r="r" b="b"/>
              <a:pathLst>
                <a:path w="1341675" h="926985" extrusionOk="0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avLst/>
              <a:gdLst/>
              <a:ahLst/>
              <a:cxnLst/>
              <a:rect l="l" t="t" r="r" b="b"/>
              <a:pathLst>
                <a:path w="1337455" h="1042921" extrusionOk="0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3" name="Google Shape;153;p13"/>
          <p:cNvGrpSpPr/>
          <p:nvPr/>
        </p:nvGrpSpPr>
        <p:grpSpPr>
          <a:xfrm>
            <a:off x="577777" y="5512007"/>
            <a:ext cx="828239" cy="827162"/>
            <a:chOff x="10462655" y="1408306"/>
            <a:chExt cx="828239" cy="827162"/>
          </a:xfrm>
        </p:grpSpPr>
        <p:sp>
          <p:nvSpPr>
            <p:cNvPr id="154" name="Google Shape;154;p13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6" name="Google Shape;156;p13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ctrTitle"/>
          </p:nvPr>
        </p:nvSpPr>
        <p:spPr>
          <a:xfrm>
            <a:off x="3359149" y="389840"/>
            <a:ext cx="8282100" cy="29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subTitle" idx="1"/>
          </p:nvPr>
        </p:nvSpPr>
        <p:spPr>
          <a:xfrm>
            <a:off x="3359149" y="3536951"/>
            <a:ext cx="8282100" cy="2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4"/>
          <p:cNvSpPr/>
          <p:nvPr/>
        </p:nvSpPr>
        <p:spPr>
          <a:xfrm rot="2700000">
            <a:off x="612109" y="481997"/>
            <a:ext cx="1080601" cy="1263649"/>
          </a:xfrm>
          <a:custGeom>
            <a:avLst/>
            <a:gdLst/>
            <a:ahLst/>
            <a:cxnLst/>
            <a:rect l="l" t="t" r="r" b="b"/>
            <a:pathLst>
              <a:path w="1080000" h="1262947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14"/>
          <p:cNvSpPr/>
          <p:nvPr/>
        </p:nvSpPr>
        <p:spPr>
          <a:xfrm rot="8100000">
            <a:off x="626707" y="828843"/>
            <a:ext cx="540088" cy="1080176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9" name="Google Shape;169;p14"/>
          <p:cNvGrpSpPr/>
          <p:nvPr/>
        </p:nvGrpSpPr>
        <p:grpSpPr>
          <a:xfrm>
            <a:off x="1291064" y="4299901"/>
            <a:ext cx="2083792" cy="2083792"/>
            <a:chOff x="4840714" y="3556951"/>
            <a:chExt cx="2083792" cy="2083792"/>
          </a:xfrm>
        </p:grpSpPr>
        <p:sp>
          <p:nvSpPr>
            <p:cNvPr id="170" name="Google Shape;170;p14"/>
            <p:cNvSpPr/>
            <p:nvPr/>
          </p:nvSpPr>
          <p:spPr>
            <a:xfrm rot="8100000" flipH="1">
              <a:off x="5006330" y="4192886"/>
              <a:ext cx="1851817" cy="925909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 rot="8100000" flipH="1">
              <a:off x="4956702" y="4051292"/>
              <a:ext cx="1851817" cy="109511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 rot="2700000" flipH="1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 rot="2700000" flipH="1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6" name="Google Shape;176;p15"/>
          <p:cNvGrpSpPr/>
          <p:nvPr/>
        </p:nvGrpSpPr>
        <p:grpSpPr>
          <a:xfrm>
            <a:off x="233401" y="5384019"/>
            <a:ext cx="827163" cy="828238"/>
            <a:chOff x="2895768" y="1234487"/>
            <a:chExt cx="827163" cy="828238"/>
          </a:xfrm>
        </p:grpSpPr>
        <p:sp>
          <p:nvSpPr>
            <p:cNvPr id="177" name="Google Shape;177;p15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9" name="Google Shape;179;p15"/>
          <p:cNvSpPr txBox="1">
            <a:spLocks noGrp="1"/>
          </p:cNvSpPr>
          <p:nvPr>
            <p:ph type="title"/>
          </p:nvPr>
        </p:nvSpPr>
        <p:spPr>
          <a:xfrm>
            <a:off x="550863" y="549275"/>
            <a:ext cx="110904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1"/>
          </p:nvPr>
        </p:nvSpPr>
        <p:spPr>
          <a:xfrm>
            <a:off x="550862" y="2097175"/>
            <a:ext cx="5435700" cy="3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body" idx="2"/>
          </p:nvPr>
        </p:nvSpPr>
        <p:spPr>
          <a:xfrm>
            <a:off x="6205538" y="2097175"/>
            <a:ext cx="5435700" cy="3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4752252" y="4823504"/>
            <a:ext cx="1657635" cy="1657635"/>
            <a:chOff x="2481038" y="2139594"/>
            <a:chExt cx="1657635" cy="1657635"/>
          </a:xfrm>
        </p:grpSpPr>
        <p:sp>
          <p:nvSpPr>
            <p:cNvPr id="191" name="Google Shape;191;p17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550863" y="549275"/>
            <a:ext cx="110904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1"/>
          </p:nvPr>
        </p:nvSpPr>
        <p:spPr>
          <a:xfrm>
            <a:off x="4295775" y="1750060"/>
            <a:ext cx="7345500" cy="4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marL="914400" lvl="1" indent="-330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2"/>
          </p:nvPr>
        </p:nvSpPr>
        <p:spPr>
          <a:xfrm>
            <a:off x="550863" y="1750060"/>
            <a:ext cx="3565500" cy="4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genda">
  <p:cSld name="2_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50864" y="549275"/>
            <a:ext cx="35655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550863" y="2677306"/>
            <a:ext cx="3565500" cy="3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pic" idx="2"/>
          </p:nvPr>
        </p:nvSpPr>
        <p:spPr>
          <a:xfrm>
            <a:off x="5208928" y="1596771"/>
            <a:ext cx="3448500" cy="344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7" name="Google Shape;27;p3"/>
          <p:cNvSpPr>
            <a:spLocks noGrp="1"/>
          </p:cNvSpPr>
          <p:nvPr>
            <p:ph type="pic" idx="3"/>
          </p:nvPr>
        </p:nvSpPr>
        <p:spPr>
          <a:xfrm>
            <a:off x="8918575" y="596392"/>
            <a:ext cx="2263800" cy="226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8" name="Google Shape;28;p3"/>
          <p:cNvSpPr>
            <a:spLocks noGrp="1"/>
          </p:cNvSpPr>
          <p:nvPr>
            <p:ph type="pic" idx="4"/>
          </p:nvPr>
        </p:nvSpPr>
        <p:spPr>
          <a:xfrm>
            <a:off x="9091612" y="3324733"/>
            <a:ext cx="2937000" cy="293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3" name="Google Shape;33;p3"/>
          <p:cNvGrpSpPr/>
          <p:nvPr/>
        </p:nvGrpSpPr>
        <p:grpSpPr>
          <a:xfrm>
            <a:off x="5586038" y="5592622"/>
            <a:ext cx="828239" cy="827162"/>
            <a:chOff x="3393298" y="4842044"/>
            <a:chExt cx="828239" cy="827162"/>
          </a:xfrm>
        </p:grpSpPr>
        <p:sp>
          <p:nvSpPr>
            <p:cNvPr id="34" name="Google Shape;34;p3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 2 column (comparison slide)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1451612" y="5827878"/>
            <a:ext cx="378900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7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550864" y="1731375"/>
            <a:ext cx="543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2"/>
          </p:nvPr>
        </p:nvSpPr>
        <p:spPr>
          <a:xfrm>
            <a:off x="550863" y="2427370"/>
            <a:ext cx="5429100" cy="3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30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3"/>
          </p:nvPr>
        </p:nvSpPr>
        <p:spPr>
          <a:xfrm>
            <a:off x="6212024" y="1731375"/>
            <a:ext cx="5436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cap="none"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4"/>
          </p:nvPr>
        </p:nvSpPr>
        <p:spPr>
          <a:xfrm>
            <a:off x="6212023" y="2427370"/>
            <a:ext cx="5436300" cy="3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30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ntroduction">
  <p:cSld name="3_Introduc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550863" y="4507200"/>
            <a:ext cx="45006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>
            <a:spLocks noGrp="1"/>
          </p:cNvSpPr>
          <p:nvPr>
            <p:ph type="pic" idx="2"/>
          </p:nvPr>
        </p:nvSpPr>
        <p:spPr>
          <a:xfrm>
            <a:off x="0" y="0"/>
            <a:ext cx="3054000" cy="377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0" name="Google Shape;50;p5"/>
          <p:cNvSpPr>
            <a:spLocks noGrp="1"/>
          </p:cNvSpPr>
          <p:nvPr>
            <p:ph type="pic" idx="3"/>
          </p:nvPr>
        </p:nvSpPr>
        <p:spPr>
          <a:xfrm>
            <a:off x="3054096" y="0"/>
            <a:ext cx="3054000" cy="377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1" name="Google Shape;51;p5"/>
          <p:cNvSpPr>
            <a:spLocks noGrp="1"/>
          </p:cNvSpPr>
          <p:nvPr>
            <p:ph type="pic" idx="4"/>
          </p:nvPr>
        </p:nvSpPr>
        <p:spPr>
          <a:xfrm>
            <a:off x="6083808" y="0"/>
            <a:ext cx="3054000" cy="377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2" name="Google Shape;52;p5"/>
          <p:cNvSpPr>
            <a:spLocks noGrp="1"/>
          </p:cNvSpPr>
          <p:nvPr>
            <p:ph type="pic" idx="5"/>
          </p:nvPr>
        </p:nvSpPr>
        <p:spPr>
          <a:xfrm>
            <a:off x="9137904" y="0"/>
            <a:ext cx="3054000" cy="377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5262411" y="4508500"/>
            <a:ext cx="6221400" cy="1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1pPr>
            <a:lvl2pPr marL="914400" lvl="1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marL="1371600" lvl="2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marL="1828800" lvl="3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marL="2286000" lvl="4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hart Table Timeline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361326" y="5319277"/>
            <a:ext cx="1033588" cy="1033588"/>
            <a:chOff x="10238297" y="1433356"/>
            <a:chExt cx="1033588" cy="1033588"/>
          </a:xfrm>
        </p:grpSpPr>
        <p:sp>
          <p:nvSpPr>
            <p:cNvPr id="59" name="Google Shape;59;p6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550863" y="2113199"/>
            <a:ext cx="11090400" cy="3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ection break">
  <p:cSld name="4_Section break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0" name="Google Shape;70;p7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0" y="5773729"/>
            <a:ext cx="12192000" cy="10842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 rot="10800000">
            <a:off x="0" y="-5"/>
            <a:ext cx="9000000" cy="68580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 txBox="1">
            <a:spLocks noGrp="1"/>
          </p:cNvSpPr>
          <p:nvPr>
            <p:ph type="ctrTitle"/>
          </p:nvPr>
        </p:nvSpPr>
        <p:spPr>
          <a:xfrm>
            <a:off x="550863" y="549275"/>
            <a:ext cx="5437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ubTitle" idx="1"/>
          </p:nvPr>
        </p:nvSpPr>
        <p:spPr>
          <a:xfrm>
            <a:off x="550863" y="3816724"/>
            <a:ext cx="5437200" cy="22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ection break">
  <p:cSld name="5_Section break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79" name="Google Shape;79;p8"/>
          <p:cNvSpPr txBox="1">
            <a:spLocks noGrp="1"/>
          </p:cNvSpPr>
          <p:nvPr>
            <p:ph type="subTitle" idx="1"/>
          </p:nvPr>
        </p:nvSpPr>
        <p:spPr>
          <a:xfrm>
            <a:off x="0" y="3557281"/>
            <a:ext cx="6640200" cy="3300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640200" cy="3535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803"/>
                </a:srgbClr>
              </a:gs>
              <a:gs pos="100000">
                <a:srgbClr val="1B192E">
                  <a:alpha val="6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Quote">
  <p:cSld name="7_Quo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550864" y="549275"/>
            <a:ext cx="35661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" name="Google Shape;83;p9"/>
          <p:cNvGrpSpPr/>
          <p:nvPr/>
        </p:nvGrpSpPr>
        <p:grpSpPr>
          <a:xfrm>
            <a:off x="10708082" y="4012605"/>
            <a:ext cx="897877" cy="934082"/>
            <a:chOff x="5129685" y="1232940"/>
            <a:chExt cx="897877" cy="934082"/>
          </a:xfrm>
        </p:grpSpPr>
        <p:sp>
          <p:nvSpPr>
            <p:cNvPr id="84" name="Google Shape;84;p9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avLst/>
              <a:gdLst/>
              <a:ahLst/>
              <a:cxnLst/>
              <a:rect l="l" t="t" r="r" b="b"/>
              <a:pathLst>
                <a:path w="540" h="317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avLst/>
              <a:gdLst/>
              <a:ahLst/>
              <a:cxnLst/>
              <a:rect l="l" t="t" r="r" b="b"/>
              <a:pathLst>
                <a:path w="266" h="468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avLst/>
              <a:gdLst/>
              <a:ahLst/>
              <a:cxnLst/>
              <a:rect l="l" t="t" r="r" b="b"/>
              <a:pathLst>
                <a:path w="274" h="468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7" name="Google Shape;87;p9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1"/>
          </p:nvPr>
        </p:nvSpPr>
        <p:spPr>
          <a:xfrm>
            <a:off x="550863" y="4097338"/>
            <a:ext cx="3565500" cy="23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marL="1371600" lvl="2" indent="-355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55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>
            <a:spLocks noGrp="1"/>
          </p:cNvSpPr>
          <p:nvPr>
            <p:ph type="pic" idx="2"/>
          </p:nvPr>
        </p:nvSpPr>
        <p:spPr>
          <a:xfrm>
            <a:off x="5535809" y="656633"/>
            <a:ext cx="5132400" cy="513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0" name="Google Shape;90;p9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eam">
  <p:cSld name="8_Team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/>
          <p:nvPr/>
        </p:nvSpPr>
        <p:spPr>
          <a:xfrm>
            <a:off x="0" y="5773729"/>
            <a:ext cx="12192000" cy="10842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10"/>
          <p:cNvSpPr txBox="1">
            <a:spLocks noGrp="1"/>
          </p:cNvSpPr>
          <p:nvPr>
            <p:ph type="ctrTitle"/>
          </p:nvPr>
        </p:nvSpPr>
        <p:spPr>
          <a:xfrm>
            <a:off x="548640" y="548640"/>
            <a:ext cx="8282100" cy="12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10"/>
          <p:cNvGrpSpPr/>
          <p:nvPr/>
        </p:nvGrpSpPr>
        <p:grpSpPr>
          <a:xfrm>
            <a:off x="1761677" y="4294468"/>
            <a:ext cx="2083792" cy="2083792"/>
            <a:chOff x="4840714" y="3556951"/>
            <a:chExt cx="2083792" cy="2083792"/>
          </a:xfrm>
        </p:grpSpPr>
        <p:sp>
          <p:nvSpPr>
            <p:cNvPr id="98" name="Google Shape;98;p10"/>
            <p:cNvSpPr/>
            <p:nvPr/>
          </p:nvSpPr>
          <p:spPr>
            <a:xfrm rot="8100000" flipH="1">
              <a:off x="5006330" y="4192886"/>
              <a:ext cx="1851817" cy="925909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 rot="8100000" flipH="1">
              <a:off x="4956702" y="4051292"/>
              <a:ext cx="1851817" cy="109511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rot="2700000" flipH="1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rot="2700000" flipH="1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1078992" y="1990724"/>
            <a:ext cx="1691700" cy="143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03" name="Google Shape;103;p10"/>
          <p:cNvSpPr>
            <a:spLocks noGrp="1"/>
          </p:cNvSpPr>
          <p:nvPr>
            <p:ph type="pic" idx="3"/>
          </p:nvPr>
        </p:nvSpPr>
        <p:spPr>
          <a:xfrm>
            <a:off x="3838384" y="1990724"/>
            <a:ext cx="1691700" cy="143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04" name="Google Shape;104;p10"/>
          <p:cNvSpPr>
            <a:spLocks noGrp="1"/>
          </p:cNvSpPr>
          <p:nvPr>
            <p:ph type="pic" idx="4"/>
          </p:nvPr>
        </p:nvSpPr>
        <p:spPr>
          <a:xfrm>
            <a:off x="6661976" y="1993392"/>
            <a:ext cx="1691700" cy="143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05" name="Google Shape;105;p10"/>
          <p:cNvSpPr>
            <a:spLocks noGrp="1"/>
          </p:cNvSpPr>
          <p:nvPr>
            <p:ph type="pic" idx="5"/>
          </p:nvPr>
        </p:nvSpPr>
        <p:spPr>
          <a:xfrm>
            <a:off x="9485568" y="1990724"/>
            <a:ext cx="1691700" cy="143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06" name="Google Shape;106;p10"/>
          <p:cNvSpPr txBox="1">
            <a:spLocks noGrp="1"/>
          </p:cNvSpPr>
          <p:nvPr>
            <p:ph type="body" idx="1"/>
          </p:nvPr>
        </p:nvSpPr>
        <p:spPr>
          <a:xfrm>
            <a:off x="1079500" y="3781425"/>
            <a:ext cx="171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6"/>
          </p:nvPr>
        </p:nvSpPr>
        <p:spPr>
          <a:xfrm>
            <a:off x="1078733" y="4232949"/>
            <a:ext cx="1711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body" idx="7"/>
          </p:nvPr>
        </p:nvSpPr>
        <p:spPr>
          <a:xfrm>
            <a:off x="3839151" y="3781425"/>
            <a:ext cx="171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8"/>
          </p:nvPr>
        </p:nvSpPr>
        <p:spPr>
          <a:xfrm>
            <a:off x="3838384" y="4232949"/>
            <a:ext cx="1711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body" idx="9"/>
          </p:nvPr>
        </p:nvSpPr>
        <p:spPr>
          <a:xfrm>
            <a:off x="6662743" y="3781425"/>
            <a:ext cx="171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13"/>
          </p:nvPr>
        </p:nvSpPr>
        <p:spPr>
          <a:xfrm>
            <a:off x="6661976" y="4232949"/>
            <a:ext cx="1711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4"/>
          </p:nvPr>
        </p:nvSpPr>
        <p:spPr>
          <a:xfrm>
            <a:off x="9433112" y="3787288"/>
            <a:ext cx="171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15"/>
          </p:nvPr>
        </p:nvSpPr>
        <p:spPr>
          <a:xfrm>
            <a:off x="9432345" y="4238812"/>
            <a:ext cx="1711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50863" y="550800"/>
            <a:ext cx="110904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824">
          <p15:clr>
            <a:srgbClr val="A4A3A4"/>
          </p15:clr>
        </p15:guide>
        <p15:guide id="8" pos="937">
          <p15:clr>
            <a:srgbClr val="A4A3A4"/>
          </p15:clr>
        </p15:guide>
        <p15:guide id="9" pos="1413">
          <p15:clr>
            <a:srgbClr val="A4A3A4"/>
          </p15:clr>
        </p15:guide>
        <p15:guide id="10" pos="1527">
          <p15:clr>
            <a:srgbClr val="A4A3A4"/>
          </p15:clr>
        </p15:guide>
        <p15:guide id="11" pos="2003">
          <p15:clr>
            <a:srgbClr val="A4A3A4"/>
          </p15:clr>
        </p15:guide>
        <p15:guide id="12" pos="2116">
          <p15:clr>
            <a:srgbClr val="A4A3A4"/>
          </p15:clr>
        </p15:guide>
        <p15:guide id="13" pos="2593">
          <p15:clr>
            <a:srgbClr val="A4A3A4"/>
          </p15:clr>
        </p15:guide>
        <p15:guide id="14" pos="2706">
          <p15:clr>
            <a:srgbClr val="A4A3A4"/>
          </p15:clr>
        </p15:guide>
        <p15:guide id="15" pos="3182">
          <p15:clr>
            <a:srgbClr val="A4A3A4"/>
          </p15:clr>
        </p15:guide>
        <p15:guide id="16" pos="3318">
          <p15:clr>
            <a:srgbClr val="A4A3A4"/>
          </p15:clr>
        </p15:guide>
        <p15:guide id="17" pos="3772">
          <p15:clr>
            <a:srgbClr val="A4A3A4"/>
          </p15:clr>
        </p15:guide>
        <p15:guide id="18" pos="3908">
          <p15:clr>
            <a:srgbClr val="A4A3A4"/>
          </p15:clr>
        </p15:guide>
        <p15:guide id="19" pos="4362">
          <p15:clr>
            <a:srgbClr val="A4A3A4"/>
          </p15:clr>
        </p15:guide>
        <p15:guide id="20" pos="4498">
          <p15:clr>
            <a:srgbClr val="A4A3A4"/>
          </p15:clr>
        </p15:guide>
        <p15:guide id="21" pos="4951">
          <p15:clr>
            <a:srgbClr val="A4A3A4"/>
          </p15:clr>
        </p15:guide>
        <p15:guide id="22" pos="5087">
          <p15:clr>
            <a:srgbClr val="A4A3A4"/>
          </p15:clr>
        </p15:guide>
        <p15:guide id="23" pos="5541">
          <p15:clr>
            <a:srgbClr val="A4A3A4"/>
          </p15:clr>
        </p15:guide>
        <p15:guide id="24" pos="5677">
          <p15:clr>
            <a:srgbClr val="A4A3A4"/>
          </p15:clr>
        </p15:guide>
        <p15:guide id="25" pos="6153">
          <p15:clr>
            <a:srgbClr val="A4A3A4"/>
          </p15:clr>
        </p15:guide>
        <p15:guide id="26" pos="6267">
          <p15:clr>
            <a:srgbClr val="A4A3A4"/>
          </p15:clr>
        </p15:guide>
        <p15:guide id="27" pos="6743">
          <p15:clr>
            <a:srgbClr val="A4A3A4"/>
          </p15:clr>
        </p15:guide>
        <p15:guide id="28" pos="6856">
          <p15:clr>
            <a:srgbClr val="A4A3A4"/>
          </p15:clr>
        </p15:guide>
        <p15:guide id="29" orient="horz" pos="3838">
          <p15:clr>
            <a:srgbClr val="A4A3A4"/>
          </p15:clr>
        </p15:guide>
        <p15:guide id="30" orient="horz" pos="2092">
          <p15:clr>
            <a:srgbClr val="A4A3A4"/>
          </p15:clr>
        </p15:guide>
        <p15:guide id="31" orient="horz" pos="2228">
          <p15:clr>
            <a:srgbClr val="A4A3A4"/>
          </p15:clr>
        </p15:guide>
        <p15:guide id="32" orient="horz" pos="845">
          <p15:clr>
            <a:srgbClr val="A4A3A4"/>
          </p15:clr>
        </p15:guide>
        <p15:guide id="33" orient="horz" pos="958">
          <p15:clr>
            <a:srgbClr val="A4A3A4"/>
          </p15:clr>
        </p15:guide>
        <p15:guide id="34" orient="horz" pos="1480">
          <p15:clr>
            <a:srgbClr val="A4A3A4"/>
          </p15:clr>
        </p15:guide>
        <p15:guide id="35" orient="horz" pos="1593">
          <p15:clr>
            <a:srgbClr val="A4A3A4"/>
          </p15:clr>
        </p15:guide>
        <p15:guide id="36" orient="horz" pos="2727">
          <p15:clr>
            <a:srgbClr val="A4A3A4"/>
          </p15:clr>
        </p15:guide>
        <p15:guide id="37" orient="horz" pos="2840">
          <p15:clr>
            <a:srgbClr val="A4A3A4"/>
          </p15:clr>
        </p15:guide>
        <p15:guide id="38" orient="horz" pos="3339">
          <p15:clr>
            <a:srgbClr val="A4A3A4"/>
          </p15:clr>
        </p15:guide>
        <p15:guide id="39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8"/>
          <p:cNvPicPr preferRelativeResize="0"/>
          <p:nvPr/>
        </p:nvPicPr>
        <p:blipFill rotWithShape="1">
          <a:blip r:embed="rId3">
            <a:alphaModFix/>
          </a:blip>
          <a:srcRect t="2856" r="285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61860" y="4285561"/>
            <a:ext cx="3161841" cy="848299"/>
          </a:xfrm>
          <a:prstGeom prst="rect">
            <a:avLst/>
          </a:prstGeom>
          <a:solidFill>
            <a:srgbClr val="0023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40675" y="3211416"/>
            <a:ext cx="3701668" cy="2148289"/>
          </a:xfrm>
          <a:prstGeom prst="rect">
            <a:avLst/>
          </a:prstGeom>
          <a:solidFill>
            <a:srgbClr val="002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446554" y="27063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Data And some Details </a:t>
            </a:r>
            <a:endParaRPr sz="2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446554" y="2474703"/>
            <a:ext cx="7039863" cy="24133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63" b="-65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pic>
        <p:nvPicPr>
          <p:cNvPr id="322" name="Google Shape;32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6514" y="2035177"/>
            <a:ext cx="6201640" cy="385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28" name="Google Shape;328;p28"/>
          <p:cNvSpPr txBox="1"/>
          <p:nvPr/>
        </p:nvSpPr>
        <p:spPr>
          <a:xfrm>
            <a:off x="446554" y="27063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Data And some Details </a:t>
            </a:r>
            <a:endParaRPr sz="2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446550" y="3413809"/>
            <a:ext cx="4605000" cy="12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r>
              <a:rPr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Diameter  is the maximum distance between two vertices of a graph</a:t>
            </a:r>
            <a:endParaRPr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endParaRPr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r>
              <a:rPr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● Diameter of the graph 23</a:t>
            </a:r>
            <a:endParaRPr/>
          </a:p>
        </p:txBody>
      </p:sp>
      <p:pic>
        <p:nvPicPr>
          <p:cNvPr id="330" name="Google Shape;33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325" y="2245715"/>
            <a:ext cx="6373814" cy="361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36" name="Google Shape;336;p29"/>
          <p:cNvSpPr txBox="1"/>
          <p:nvPr/>
        </p:nvSpPr>
        <p:spPr>
          <a:xfrm>
            <a:off x="442250" y="549275"/>
            <a:ext cx="110916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Proposed Workflow</a:t>
            </a:r>
            <a:endParaRPr sz="2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1892817" y="1883506"/>
            <a:ext cx="3564000" cy="786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D8A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Applying  Graph Theory</a:t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1892855" y="3516827"/>
            <a:ext cx="3564000" cy="786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D8A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Analysis </a:t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1892817" y="5150072"/>
            <a:ext cx="3563938" cy="78680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D8A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Predictive Insight </a:t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3508732" y="2730878"/>
            <a:ext cx="382800" cy="772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D8A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1" name="Google Shape;341;p29"/>
          <p:cNvSpPr/>
          <p:nvPr/>
        </p:nvSpPr>
        <p:spPr>
          <a:xfrm>
            <a:off x="3508744" y="4377587"/>
            <a:ext cx="382772" cy="7724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D8A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2" name="Google Shape;342;p29"/>
          <p:cNvCxnSpPr>
            <a:stCxn id="338" idx="3"/>
          </p:cNvCxnSpPr>
          <p:nvPr/>
        </p:nvCxnSpPr>
        <p:spPr>
          <a:xfrm>
            <a:off x="5456855" y="3910277"/>
            <a:ext cx="14679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3" name="Google Shape;343;p29"/>
          <p:cNvSpPr txBox="1"/>
          <p:nvPr/>
        </p:nvSpPr>
        <p:spPr>
          <a:xfrm>
            <a:off x="6924675" y="3218604"/>
            <a:ext cx="3959100" cy="1200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● Cumulative Degree Distribution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● Spectral Graph drawing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● HOP distribution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● In/out degree scatter plot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49" name="Google Shape;349;p30"/>
          <p:cNvSpPr txBox="1"/>
          <p:nvPr/>
        </p:nvSpPr>
        <p:spPr>
          <a:xfrm>
            <a:off x="446554" y="27063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Cumulative Degree Distribution</a:t>
            </a:r>
            <a:endParaRPr sz="4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350" name="Google Shape;35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48" y="2349500"/>
            <a:ext cx="5220429" cy="359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0147" y="2349500"/>
            <a:ext cx="5068008" cy="359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/>
          <p:nvPr/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7" name="Google Shape;357;p31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59" name="Google Shape;359;p31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360" name="Google Shape;360;p31"/>
            <p:cNvSpPr/>
            <p:nvPr/>
          </p:nvSpPr>
          <p:spPr>
            <a:xfrm rot="8100000" flipH="1">
              <a:off x="5005634" y="4191206"/>
              <a:ext cx="1853969" cy="92698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 rot="8100000" flipH="1">
              <a:off x="4957101" y="4052255"/>
              <a:ext cx="1853969" cy="109309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 rot="2700000" flipH="1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 rot="2700000" flipH="1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64" name="Google Shape;364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5" name="Google Shape;365;p31"/>
          <p:cNvSpPr/>
          <p:nvPr/>
        </p:nvSpPr>
        <p:spPr>
          <a:xfrm>
            <a:off x="281171" y="13882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66" name="Google Shape;366;p31"/>
          <p:cNvGrpSpPr/>
          <p:nvPr/>
        </p:nvGrpSpPr>
        <p:grpSpPr>
          <a:xfrm>
            <a:off x="2530792" y="624"/>
            <a:ext cx="1656714" cy="1656714"/>
            <a:chOff x="2481534" y="2139594"/>
            <a:chExt cx="1656714" cy="1656714"/>
          </a:xfrm>
        </p:grpSpPr>
        <p:sp>
          <p:nvSpPr>
            <p:cNvPr id="367" name="Google Shape;367;p31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69" name="Google Shape;369;p31"/>
          <p:cNvSpPr txBox="1"/>
          <p:nvPr/>
        </p:nvSpPr>
        <p:spPr>
          <a:xfrm>
            <a:off x="550864" y="549275"/>
            <a:ext cx="3565524" cy="3034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Cumulative Degree Distribution</a:t>
            </a:r>
            <a:endParaRPr/>
          </a:p>
        </p:txBody>
      </p:sp>
      <p:grpSp>
        <p:nvGrpSpPr>
          <p:cNvPr id="370" name="Google Shape;370;p31"/>
          <p:cNvGrpSpPr/>
          <p:nvPr/>
        </p:nvGrpSpPr>
        <p:grpSpPr>
          <a:xfrm>
            <a:off x="2084822" y="5385544"/>
            <a:ext cx="934081" cy="897876"/>
            <a:chOff x="7909909" y="1251044"/>
            <a:chExt cx="934081" cy="897876"/>
          </a:xfrm>
        </p:grpSpPr>
        <p:sp>
          <p:nvSpPr>
            <p:cNvPr id="371" name="Google Shape;371;p31"/>
            <p:cNvSpPr/>
            <p:nvPr/>
          </p:nvSpPr>
          <p:spPr>
            <a:xfrm rot="3600000">
              <a:off x="8220298" y="1428832"/>
              <a:ext cx="621086" cy="364601"/>
            </a:xfrm>
            <a:custGeom>
              <a:avLst/>
              <a:gdLst/>
              <a:ahLst/>
              <a:cxnLst/>
              <a:rect l="l" t="t" r="r" b="b"/>
              <a:pathLst>
                <a:path w="540" h="317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60000"/>
                  </a:srgbClr>
                </a:gs>
                <a:gs pos="20000">
                  <a:srgbClr val="2B274A">
                    <a:alpha val="60000"/>
                  </a:srgbClr>
                </a:gs>
                <a:gs pos="100000">
                  <a:srgbClr val="59EFC0">
                    <a:alpha val="6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 rot="3600000">
              <a:off x="8066503" y="1339815"/>
              <a:ext cx="305942" cy="538275"/>
            </a:xfrm>
            <a:custGeom>
              <a:avLst/>
              <a:gdLst/>
              <a:ahLst/>
              <a:cxnLst/>
              <a:rect l="l" t="t" r="r" b="b"/>
              <a:pathLst>
                <a:path w="266" h="468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60000"/>
                  </a:srgbClr>
                </a:gs>
                <a:gs pos="20000">
                  <a:srgbClr val="2B274A">
                    <a:alpha val="60000"/>
                  </a:srgbClr>
                </a:gs>
                <a:gs pos="100000">
                  <a:srgbClr val="59EFC0"/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 rot="3600000">
              <a:off x="8217173" y="1608753"/>
              <a:ext cx="315144" cy="538275"/>
            </a:xfrm>
            <a:custGeom>
              <a:avLst/>
              <a:gdLst/>
              <a:ahLst/>
              <a:cxnLst/>
              <a:rect l="l" t="t" r="r" b="b"/>
              <a:pathLst>
                <a:path w="274" h="468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60000"/>
                  </a:srgbClr>
                </a:gs>
                <a:gs pos="20000">
                  <a:srgbClr val="2B274A">
                    <a:alpha val="60000"/>
                  </a:srgbClr>
                </a:gs>
                <a:gs pos="100000">
                  <a:srgbClr val="59EFC0">
                    <a:alpha val="6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374" name="Google Shape;37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776" y="904825"/>
            <a:ext cx="7345363" cy="5049937"/>
          </a:xfrm>
          <a:custGeom>
            <a:avLst/>
            <a:gdLst/>
            <a:ahLst/>
            <a:cxnLst/>
            <a:rect l="l" t="t" r="r" b="b"/>
            <a:pathLst>
              <a:path w="7345363" h="5761037" extrusionOk="0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75" name="Google Shape;375;p31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p31"/>
          <p:cNvSpPr txBox="1"/>
          <p:nvPr/>
        </p:nvSpPr>
        <p:spPr>
          <a:xfrm>
            <a:off x="4240021" y="6051605"/>
            <a:ext cx="76685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Figure: In-degree and out-degree nodes plotted simultaneously for comparison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>
            <a:spLocks noGrp="1"/>
          </p:cNvSpPr>
          <p:nvPr>
            <p:ph type="ctrTitle"/>
          </p:nvPr>
        </p:nvSpPr>
        <p:spPr>
          <a:xfrm>
            <a:off x="550863" y="285125"/>
            <a:ext cx="5437200" cy="298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Spectral Graph Drawing </a:t>
            </a:r>
            <a:endParaRPr/>
          </a:p>
        </p:txBody>
      </p:sp>
      <p:sp>
        <p:nvSpPr>
          <p:cNvPr id="383" name="Google Shape;383;p32"/>
          <p:cNvSpPr txBox="1">
            <a:spLocks noGrp="1"/>
          </p:cNvSpPr>
          <p:nvPr>
            <p:ph type="subTitle" idx="1"/>
          </p:nvPr>
        </p:nvSpPr>
        <p:spPr>
          <a:xfrm>
            <a:off x="550863" y="3827610"/>
            <a:ext cx="54372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The spectral approach for graph visualization computes the layout of a graph using certain eigenvectors of related matrices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Some important advantages of this approach are an ability to compute optimal layouts in a compact computation time </a:t>
            </a:r>
            <a:endParaRPr sz="2100"/>
          </a:p>
        </p:txBody>
      </p:sp>
      <p:sp>
        <p:nvSpPr>
          <p:cNvPr id="384" name="Google Shape;384;p32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85" name="Google Shape;3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775" y="1436700"/>
            <a:ext cx="3014775" cy="460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>
            <a:spLocks noGrp="1"/>
          </p:cNvSpPr>
          <p:nvPr>
            <p:ph type="ctrTitle"/>
          </p:nvPr>
        </p:nvSpPr>
        <p:spPr>
          <a:xfrm>
            <a:off x="550874" y="99025"/>
            <a:ext cx="4835400" cy="298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HOP Distribution </a:t>
            </a:r>
            <a:endParaRPr/>
          </a:p>
        </p:txBody>
      </p:sp>
      <p:sp>
        <p:nvSpPr>
          <p:cNvPr id="392" name="Google Shape;392;p33"/>
          <p:cNvSpPr txBox="1">
            <a:spLocks noGrp="1"/>
          </p:cNvSpPr>
          <p:nvPr>
            <p:ph type="subTitle" idx="1"/>
          </p:nvPr>
        </p:nvSpPr>
        <p:spPr>
          <a:xfrm>
            <a:off x="550863" y="3714410"/>
            <a:ext cx="54372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HOP distribution is a graphical representation of certain nodes in a network if they can be defined in pairwise distance criteria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393" name="Google Shape;393;p3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94" name="Google Shape;394;p33"/>
          <p:cNvPicPr preferRelativeResize="0"/>
          <p:nvPr/>
        </p:nvPicPr>
        <p:blipFill rotWithShape="1">
          <a:blip r:embed="rId3">
            <a:alphaModFix/>
          </a:blip>
          <a:srcRect r="1787"/>
          <a:stretch/>
        </p:blipFill>
        <p:spPr>
          <a:xfrm>
            <a:off x="6556250" y="265850"/>
            <a:ext cx="4508999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6250" y="3536950"/>
            <a:ext cx="4509001" cy="292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ctrTitle"/>
          </p:nvPr>
        </p:nvSpPr>
        <p:spPr>
          <a:xfrm>
            <a:off x="550863" y="549275"/>
            <a:ext cx="5437200" cy="298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In/Out Degree Scatter Plot</a:t>
            </a:r>
            <a:endParaRPr/>
          </a:p>
        </p:txBody>
      </p:sp>
      <p:sp>
        <p:nvSpPr>
          <p:cNvPr id="402" name="Google Shape;402;p34"/>
          <p:cNvSpPr txBox="1">
            <a:spLocks noGrp="1"/>
          </p:cNvSpPr>
          <p:nvPr>
            <p:ph type="subTitle" idx="1"/>
          </p:nvPr>
        </p:nvSpPr>
        <p:spPr>
          <a:xfrm>
            <a:off x="550863" y="3827610"/>
            <a:ext cx="54372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Scatter plot graphs are useful for comparing large numbers of data points without regard to time</a:t>
            </a:r>
            <a:endParaRPr/>
          </a:p>
        </p:txBody>
      </p:sp>
      <p:sp>
        <p:nvSpPr>
          <p:cNvPr id="403" name="Google Shape;403;p34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404" name="Google Shape;404;p34"/>
          <p:cNvPicPr preferRelativeResize="0"/>
          <p:nvPr/>
        </p:nvPicPr>
        <p:blipFill rotWithShape="1">
          <a:blip r:embed="rId3">
            <a:alphaModFix/>
          </a:blip>
          <a:srcRect l="-4130" t="-2370" r="4130" b="2370"/>
          <a:stretch/>
        </p:blipFill>
        <p:spPr>
          <a:xfrm>
            <a:off x="6656825" y="151750"/>
            <a:ext cx="4116101" cy="327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9752" y="3471540"/>
            <a:ext cx="3953175" cy="32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>
            <a:spLocks noGrp="1"/>
          </p:cNvSpPr>
          <p:nvPr>
            <p:ph type="title"/>
          </p:nvPr>
        </p:nvSpPr>
        <p:spPr>
          <a:xfrm>
            <a:off x="550200" y="2604225"/>
            <a:ext cx="11091600" cy="10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body" idx="1"/>
          </p:nvPr>
        </p:nvSpPr>
        <p:spPr>
          <a:xfrm>
            <a:off x="737050" y="3865849"/>
            <a:ext cx="10933800" cy="190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● Difficulty in monetizing huge dataset </a:t>
            </a:r>
            <a:endParaRPr sz="3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● Issue in collecting data due to lack of access </a:t>
            </a:r>
            <a:endParaRPr sz="3000"/>
          </a:p>
          <a:p>
            <a:pPr marL="457200" lvl="0" indent="0" algn="l" rtl="0">
              <a:spcBef>
                <a:spcPts val="1000"/>
              </a:spcBef>
              <a:spcAft>
                <a:spcPts val="800"/>
              </a:spcAft>
              <a:buNone/>
            </a:pPr>
            <a:r>
              <a:rPr lang="en-US" sz="3000"/>
              <a:t>● Problem regarding the process of plotting metrics</a:t>
            </a:r>
            <a:endParaRPr sz="3000"/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414" name="Google Shape;4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850" y="229400"/>
            <a:ext cx="6672300" cy="22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body" idx="1"/>
          </p:nvPr>
        </p:nvSpPr>
        <p:spPr>
          <a:xfrm>
            <a:off x="1773950" y="4353275"/>
            <a:ext cx="9216900" cy="18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9250" algn="just" rtl="0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Some of the nodes in test dataset showed biasedness, Hence proved our preliminary expectation of celebrity biased distortion</a:t>
            </a:r>
            <a:endParaRPr sz="19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Our analysis showed us possible ways of directing apprehensive nodes</a:t>
            </a:r>
            <a:endParaRPr sz="19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We propose a dynamic framework that will leverage our analysis techniques to predict apprehensive activities</a:t>
            </a:r>
            <a:endParaRPr sz="1900"/>
          </a:p>
        </p:txBody>
      </p:sp>
      <p:sp>
        <p:nvSpPr>
          <p:cNvPr id="421" name="Google Shape;421;p36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422" name="Google Shape;422;p36"/>
          <p:cNvPicPr preferRelativeResize="0"/>
          <p:nvPr/>
        </p:nvPicPr>
        <p:blipFill rotWithShape="1">
          <a:blip r:embed="rId3">
            <a:alphaModFix/>
          </a:blip>
          <a:srcRect t="1484" r="586" b="1484"/>
          <a:stretch/>
        </p:blipFill>
        <p:spPr>
          <a:xfrm>
            <a:off x="-100" y="0"/>
            <a:ext cx="12192000" cy="37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6"/>
          <p:cNvSpPr txBox="1">
            <a:spLocks noGrp="1"/>
          </p:cNvSpPr>
          <p:nvPr>
            <p:ph type="title"/>
          </p:nvPr>
        </p:nvSpPr>
        <p:spPr>
          <a:xfrm>
            <a:off x="3953650" y="3429000"/>
            <a:ext cx="4500600" cy="95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Thoughts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376276" y="1960850"/>
            <a:ext cx="67644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▪"/>
            </a:pPr>
            <a:r>
              <a:rPr lang="en-US" sz="3200"/>
              <a:t>Social Network Analysis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pic>
        <p:nvPicPr>
          <p:cNvPr id="210" name="Google Shape;210;p19" descr="Digital Data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91831" y="1720470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211" name="Google Shape;211;p19" descr="Data Points 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212" name="Google Shape;212;p19" descr="Data Background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376239" y="2579813"/>
            <a:ext cx="67644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Twitter and our motivation</a:t>
            </a:r>
            <a:r>
              <a:rPr lang="en-US" sz="4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/>
            </a:r>
            <a:br>
              <a:rPr lang="en-US" sz="4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</a:br>
            <a:endParaRPr sz="4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>
            <a:spLocks noGrp="1"/>
          </p:cNvSpPr>
          <p:nvPr>
            <p:ph type="ctrTitle"/>
          </p:nvPr>
        </p:nvSpPr>
        <p:spPr>
          <a:xfrm>
            <a:off x="3359150" y="1229393"/>
            <a:ext cx="8282100" cy="9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30" name="Google Shape;430;p37"/>
          <p:cNvSpPr txBox="1">
            <a:spLocks noGrp="1"/>
          </p:cNvSpPr>
          <p:nvPr>
            <p:ph type="subTitle" idx="1"/>
          </p:nvPr>
        </p:nvSpPr>
        <p:spPr>
          <a:xfrm>
            <a:off x="3359150" y="2735650"/>
            <a:ext cx="8282100" cy="291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CEDF8"/>
              </a:buClr>
              <a:buSzPts val="1500"/>
              <a:buChar char="●"/>
            </a:pPr>
            <a:r>
              <a:rPr lang="en-US" sz="1500">
                <a:solidFill>
                  <a:srgbClr val="ECEDF8"/>
                </a:solidFill>
                <a:latin typeface="Arial"/>
                <a:ea typeface="Arial"/>
                <a:cs typeface="Arial"/>
                <a:sym typeface="Arial"/>
              </a:rPr>
              <a:t>THE TWITTER EXPLORER: A FRAMEWORK FOR OBSERVING TWITTER THROUGH INTERACTIVE NETWORKS [https://arxiv.org/ftp/arxiv/papers/2003/2003.03599.pdf]</a:t>
            </a:r>
            <a:endParaRPr sz="1500">
              <a:solidFill>
                <a:srgbClr val="ECEDF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DF8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rgbClr val="ECEDF8"/>
                </a:solidFill>
                <a:latin typeface="Arial"/>
                <a:ea typeface="Arial"/>
                <a:cs typeface="Arial"/>
                <a:sym typeface="Arial"/>
              </a:rPr>
              <a:t>Social Network Analysis and Mining: Privacy and Security on Twitter [https://www.researchgate.net/profile/Zahraddeen-Gwarzo-2/publication/356172278_Social_Network_Analysis_and_Mining_Privacy_and_Security_on_Twitter/links/618e9584d7d1a f224be0d1d8/Social-Network-Analysis-and-Mining-Privacy-and-Security-on-Twitter.pdf]</a:t>
            </a:r>
            <a:endParaRPr sz="1500">
              <a:solidFill>
                <a:srgbClr val="ECEDF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DF8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rgbClr val="ECEDF8"/>
                </a:solidFill>
                <a:latin typeface="Arial"/>
                <a:ea typeface="Arial"/>
                <a:cs typeface="Arial"/>
                <a:sym typeface="Arial"/>
              </a:rPr>
              <a:t>What is Twitter, a Social Network or a News Media?[https://citeseerx.ist.psu.edu/viewdoc/download?doi=10.1.1.947.64&amp;rep=rep1&amp;typ e=pdf]</a:t>
            </a:r>
            <a:endParaRPr sz="1500">
              <a:solidFill>
                <a:srgbClr val="ECEDF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DF8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rgbClr val="ECEDF8"/>
                </a:solidFill>
                <a:latin typeface="Arial"/>
                <a:ea typeface="Arial"/>
                <a:cs typeface="Arial"/>
                <a:sym typeface="Arial"/>
              </a:rPr>
              <a:t>dynamic Analysis of Twitter and Facebook Through Social Network Analysis [https://www.iaras.org/iaras/filedownloads/ijels/2021/002-0001(2021).pdf]</a:t>
            </a:r>
            <a:endParaRPr sz="2800"/>
          </a:p>
        </p:txBody>
      </p:sp>
      <p:sp>
        <p:nvSpPr>
          <p:cNvPr id="431" name="Google Shape;431;p37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432" name="Google Shape;4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75" y="2349500"/>
            <a:ext cx="2667375" cy="26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0"/>
          <p:cNvGrpSpPr/>
          <p:nvPr/>
        </p:nvGrpSpPr>
        <p:grpSpPr>
          <a:xfrm>
            <a:off x="10346504" y="1833152"/>
            <a:ext cx="1656714" cy="1656714"/>
            <a:chOff x="10112258" y="2147095"/>
            <a:chExt cx="1656714" cy="1656714"/>
          </a:xfrm>
        </p:grpSpPr>
        <p:sp>
          <p:nvSpPr>
            <p:cNvPr id="221" name="Google Shape;221;p20"/>
            <p:cNvSpPr/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 rot="-81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3" name="Google Shape;223;p20"/>
          <p:cNvSpPr txBox="1">
            <a:spLocks noGrp="1"/>
          </p:cNvSpPr>
          <p:nvPr>
            <p:ph type="title"/>
          </p:nvPr>
        </p:nvSpPr>
        <p:spPr>
          <a:xfrm>
            <a:off x="547200" y="1461050"/>
            <a:ext cx="110976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Problem Definition</a:t>
            </a:r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body" idx="2"/>
          </p:nvPr>
        </p:nvSpPr>
        <p:spPr>
          <a:xfrm>
            <a:off x="588625" y="2934574"/>
            <a:ext cx="11097600" cy="27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Analysis of the flow of information with restrictive small statements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Study connections that occur in complex social network structures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Celebrity Bias Distortion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Network structures could be classified in different segments using density,  modularity</a:t>
            </a: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4295775" y="0"/>
            <a:ext cx="360000" cy="274638"/>
          </a:xfrm>
          <a:custGeom>
            <a:avLst/>
            <a:gdLst/>
            <a:ahLst/>
            <a:cxnLst/>
            <a:rect l="l" t="t" r="r" b="b"/>
            <a:pathLst>
              <a:path w="360000" h="274638" extrusionOk="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title"/>
          </p:nvPr>
        </p:nvSpPr>
        <p:spPr>
          <a:xfrm>
            <a:off x="737425" y="4183575"/>
            <a:ext cx="65898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Data Source</a:t>
            </a:r>
            <a:endParaRPr sz="3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/>
            </a:r>
            <a:br>
              <a:rPr lang="en-US"/>
            </a:br>
            <a:r>
              <a:rPr lang="en-US" sz="1800"/>
              <a:t>Tweeter-Dynamic-net (https://www.aminer.org/data-sna#Twitter-Dynamic-Net)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4294967295"/>
          </p:nvPr>
        </p:nvSpPr>
        <p:spPr>
          <a:xfrm>
            <a:off x="7936662" y="4449000"/>
            <a:ext cx="3733800" cy="1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0000" lnSpcReduction="20000"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156,487 users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99,696,204 tweets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28,699,842 replies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11,408,918 retweets</a:t>
            </a:r>
            <a:endParaRPr/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8" y="50425"/>
            <a:ext cx="12069225" cy="40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Data Format</a:t>
            </a:r>
            <a:br>
              <a:rPr lang="en-US"/>
            </a:br>
            <a:r>
              <a:rPr lang="en-US" sz="2800"/>
              <a:t>Network Data</a:t>
            </a:r>
            <a:endParaRPr/>
          </a:p>
        </p:txBody>
      </p:sp>
      <p:graphicFrame>
        <p:nvGraphicFramePr>
          <p:cNvPr id="241" name="Google Shape;241;p22"/>
          <p:cNvGraphicFramePr/>
          <p:nvPr/>
        </p:nvGraphicFramePr>
        <p:xfrm>
          <a:off x="551513" y="221735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{3F3700FA-C8E2-4C6C-ACD8-FC125E2D80CD}</a:tableStyleId>
              </a:tblPr>
              <a:tblGrid>
                <a:gridCol w="3696750"/>
                <a:gridCol w="3696750"/>
                <a:gridCol w="3696750"/>
              </a:tblGrid>
              <a:tr h="493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First Column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Second Column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Third Column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  <a:tr h="493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Person ID 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Person ID 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Timestamp of follow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(P1-&gt;P2)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243" name="Google Shape;243;p22"/>
          <p:cNvGraphicFramePr/>
          <p:nvPr/>
        </p:nvGraphicFramePr>
        <p:xfrm>
          <a:off x="550863" y="492037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{3F3700FA-C8E2-4C6C-ACD8-FC125E2D80CD}</a:tableStyleId>
              </a:tblPr>
              <a:tblGrid>
                <a:gridCol w="3696750"/>
                <a:gridCol w="3696750"/>
                <a:gridCol w="3696750"/>
              </a:tblGrid>
              <a:tr h="493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First Column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Second Column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Third Column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  <a:tr h="493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44" name="Google Shape;244;p22"/>
          <p:cNvSpPr txBox="1"/>
          <p:nvPr/>
        </p:nvSpPr>
        <p:spPr>
          <a:xfrm>
            <a:off x="550862" y="3686864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Sample Data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/>
          <p:nvPr/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p23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53" name="Google Shape;253;p23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54" name="Google Shape;254;p23"/>
            <p:cNvSpPr/>
            <p:nvPr/>
          </p:nvSpPr>
          <p:spPr>
            <a:xfrm rot="8100000" flipH="1">
              <a:off x="5005634" y="4191206"/>
              <a:ext cx="1853969" cy="92698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 rot="8100000" flipH="1">
              <a:off x="4957101" y="4052255"/>
              <a:ext cx="1853969" cy="109309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 rot="2700000" flipH="1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 rot="2700000" flipH="1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8" name="Google Shape;25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9" name="Google Shape;259;p23" descr="Data Points Digital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60" name="Google Shape;260;p23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1" name="Google Shape;261;p23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2" name="Google Shape;262;p23"/>
          <p:cNvSpPr txBox="1">
            <a:spLocks noGrp="1"/>
          </p:cNvSpPr>
          <p:nvPr>
            <p:ph type="ctrTitle"/>
          </p:nvPr>
        </p:nvSpPr>
        <p:spPr>
          <a:xfrm>
            <a:off x="550863" y="549275"/>
            <a:ext cx="5437187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</a:pPr>
            <a:r>
              <a:rPr lang="en-US" sz="5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DATA FORMAT</a:t>
            </a:r>
            <a:r>
              <a:rPr lang="en-US" sz="6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/>
            </a:r>
            <a:br>
              <a:rPr lang="en-US" sz="6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en-US"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TWEET DATA</a:t>
            </a:r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1"/>
          </p:nvPr>
        </p:nvSpPr>
        <p:spPr>
          <a:xfrm>
            <a:off x="550863" y="2188649"/>
            <a:ext cx="3565521" cy="390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FORMAT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User Name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Tweet_ID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Time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Via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retweet_from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reply_to_user reply_to_tweet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content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Number_of_link_in_tweet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URL, @user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type_of_link1 link1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type_of_link2 link2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type_of_link3 link3</a:t>
            </a:r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65" name="Google Shape;265;p23"/>
          <p:cNvSpPr txBox="1"/>
          <p:nvPr/>
        </p:nvSpPr>
        <p:spPr>
          <a:xfrm>
            <a:off x="4520489" y="2188649"/>
            <a:ext cx="5932251" cy="390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SAMPLE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Joes_face</a:t>
            </a:r>
            <a:endParaRPr sz="2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8977943263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Thu Feb 11 21:13:40 +0000 2022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via TwitPic</a:t>
            </a:r>
            <a:endParaRPr sz="2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21589626 20760882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tweet-url web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http://twitpic.com/12ndbp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tweet-url username/joejonas</a:t>
            </a:r>
            <a:endParaRPr sz="2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tweet-url username /nickjonas</a:t>
            </a:r>
            <a:endParaRPr sz="2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6" name="Google Shape;266;p23"/>
          <p:cNvCxnSpPr/>
          <p:nvPr/>
        </p:nvCxnSpPr>
        <p:spPr>
          <a:xfrm>
            <a:off x="4159431" y="2188645"/>
            <a:ext cx="0" cy="3721501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331104" y="27063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Data And some Details </a:t>
            </a:r>
            <a:endParaRPr sz="2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243376" y="2690800"/>
            <a:ext cx="5872800" cy="19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● All follow relationships of Twitter at year 201</a:t>
            </a:r>
            <a:r>
              <a:rPr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8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● Unipartite, directed network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● Unweighted edges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● No multiple edge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● Contains directed cycles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● A snapshot, hence not the whole picture</a:t>
            </a:r>
            <a:endParaRPr/>
          </a:p>
        </p:txBody>
      </p:sp>
      <p:grpSp>
        <p:nvGrpSpPr>
          <p:cNvPr id="274" name="Google Shape;274;p24"/>
          <p:cNvGrpSpPr/>
          <p:nvPr/>
        </p:nvGrpSpPr>
        <p:grpSpPr>
          <a:xfrm>
            <a:off x="9465987" y="2031317"/>
            <a:ext cx="2277346" cy="2745559"/>
            <a:chOff x="6850548" y="1809283"/>
            <a:chExt cx="3116745" cy="3757535"/>
          </a:xfrm>
        </p:grpSpPr>
        <p:sp>
          <p:nvSpPr>
            <p:cNvPr id="275" name="Google Shape;275;p24"/>
            <p:cNvSpPr/>
            <p:nvPr/>
          </p:nvSpPr>
          <p:spPr>
            <a:xfrm>
              <a:off x="6850548" y="3212034"/>
              <a:ext cx="1009165" cy="100916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D8A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8958128" y="3212034"/>
              <a:ext cx="1009165" cy="100916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D8A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7355130" y="1809283"/>
              <a:ext cx="2156860" cy="1297359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0D8A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 flipH="1">
              <a:off x="7187861" y="4305808"/>
              <a:ext cx="2274849" cy="1261010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0D8A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9" name="Google Shape;279;p24"/>
          <p:cNvGrpSpPr/>
          <p:nvPr/>
        </p:nvGrpSpPr>
        <p:grpSpPr>
          <a:xfrm>
            <a:off x="5798267" y="2547830"/>
            <a:ext cx="2277346" cy="1762340"/>
            <a:chOff x="6850548" y="1809284"/>
            <a:chExt cx="3116745" cy="2411915"/>
          </a:xfrm>
        </p:grpSpPr>
        <p:sp>
          <p:nvSpPr>
            <p:cNvPr id="280" name="Google Shape;280;p24"/>
            <p:cNvSpPr/>
            <p:nvPr/>
          </p:nvSpPr>
          <p:spPr>
            <a:xfrm>
              <a:off x="6850548" y="3212034"/>
              <a:ext cx="1009165" cy="100916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D8A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8958128" y="3212034"/>
              <a:ext cx="1009165" cy="100916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D8A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7355128" y="1809284"/>
              <a:ext cx="2156859" cy="1297358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0D8A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3" name="Google Shape;283;p24"/>
          <p:cNvSpPr txBox="1"/>
          <p:nvPr/>
        </p:nvSpPr>
        <p:spPr>
          <a:xfrm>
            <a:off x="5531005" y="4594302"/>
            <a:ext cx="25166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 is following B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But B is not following  A</a:t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9285242" y="4966389"/>
            <a:ext cx="25166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 is following B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and B is following  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/>
        </p:nvSpPr>
        <p:spPr>
          <a:xfrm>
            <a:off x="1308100" y="2004425"/>
            <a:ext cx="74601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Data And some Details </a:t>
            </a:r>
            <a:endParaRPr sz="2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1625825" y="3275400"/>
            <a:ext cx="5764800" cy="18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r>
              <a:rPr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● </a:t>
            </a:r>
            <a:r>
              <a:rPr lang="en-US" sz="2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1,468,365,182 follow relations (edges) among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● 41,652,230 users (nodes)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● Maximum out degree 5,000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● Maximum in degree 2,997,469</a:t>
            </a:r>
            <a:endParaRPr/>
          </a:p>
        </p:txBody>
      </p:sp>
      <p:pic>
        <p:nvPicPr>
          <p:cNvPr id="291" name="Google Shape;2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350" y="2833362"/>
            <a:ext cx="8315051" cy="277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97" name="Google Shape;297;p26"/>
          <p:cNvSpPr txBox="1"/>
          <p:nvPr/>
        </p:nvSpPr>
        <p:spPr>
          <a:xfrm>
            <a:off x="446554" y="27063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Data And some Details </a:t>
            </a:r>
            <a:endParaRPr sz="2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446554" y="2848878"/>
            <a:ext cx="7039800" cy="24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● Number of triplets 123,435,589,564,841</a:t>
            </a:r>
            <a:endParaRPr/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● Number of triangles 34,824,916,864 </a:t>
            </a:r>
            <a:endParaRPr sz="20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endParaRPr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● Clustering coefficient 0.000 846 391</a:t>
            </a:r>
            <a:endParaRPr/>
          </a:p>
        </p:txBody>
      </p:sp>
      <p:grpSp>
        <p:nvGrpSpPr>
          <p:cNvPr id="299" name="Google Shape;299;p26"/>
          <p:cNvGrpSpPr/>
          <p:nvPr/>
        </p:nvGrpSpPr>
        <p:grpSpPr>
          <a:xfrm>
            <a:off x="8776010" y="1237360"/>
            <a:ext cx="1237785" cy="1291528"/>
            <a:chOff x="8776010" y="2029522"/>
            <a:chExt cx="1237785" cy="1291528"/>
          </a:xfrm>
        </p:grpSpPr>
        <p:sp>
          <p:nvSpPr>
            <p:cNvPr id="300" name="Google Shape;300;p26"/>
            <p:cNvSpPr/>
            <p:nvPr/>
          </p:nvSpPr>
          <p:spPr>
            <a:xfrm>
              <a:off x="9188605" y="2029522"/>
              <a:ext cx="412595" cy="41259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D8A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8776010" y="2908455"/>
              <a:ext cx="412595" cy="41259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D8A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9601200" y="2908455"/>
              <a:ext cx="412595" cy="41259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D8A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03" name="Google Shape;303;p26"/>
            <p:cNvCxnSpPr/>
            <p:nvPr/>
          </p:nvCxnSpPr>
          <p:spPr>
            <a:xfrm rot="10800000" flipH="1">
              <a:off x="8982307" y="2235819"/>
              <a:ext cx="412595" cy="878933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4" name="Google Shape;304;p26"/>
            <p:cNvCxnSpPr/>
            <p:nvPr/>
          </p:nvCxnSpPr>
          <p:spPr>
            <a:xfrm rot="10800000">
              <a:off x="9394902" y="2235819"/>
              <a:ext cx="412596" cy="878933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5" name="Google Shape;305;p26"/>
          <p:cNvGrpSpPr/>
          <p:nvPr/>
        </p:nvGrpSpPr>
        <p:grpSpPr>
          <a:xfrm>
            <a:off x="8776010" y="4009135"/>
            <a:ext cx="1237785" cy="1291528"/>
            <a:chOff x="8776010" y="2029522"/>
            <a:chExt cx="1237785" cy="1291528"/>
          </a:xfrm>
        </p:grpSpPr>
        <p:sp>
          <p:nvSpPr>
            <p:cNvPr id="306" name="Google Shape;306;p26"/>
            <p:cNvSpPr/>
            <p:nvPr/>
          </p:nvSpPr>
          <p:spPr>
            <a:xfrm>
              <a:off x="9188605" y="2029522"/>
              <a:ext cx="412595" cy="41259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D8A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8776010" y="2908455"/>
              <a:ext cx="412595" cy="41259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D8A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9601200" y="2908455"/>
              <a:ext cx="412595" cy="41259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D8A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09" name="Google Shape;309;p26"/>
            <p:cNvCxnSpPr/>
            <p:nvPr/>
          </p:nvCxnSpPr>
          <p:spPr>
            <a:xfrm rot="10800000" flipH="1">
              <a:off x="8982307" y="2235819"/>
              <a:ext cx="412595" cy="878933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0" name="Google Shape;310;p26"/>
            <p:cNvCxnSpPr/>
            <p:nvPr/>
          </p:nvCxnSpPr>
          <p:spPr>
            <a:xfrm rot="10800000">
              <a:off x="9394902" y="2235819"/>
              <a:ext cx="412596" cy="878933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1" name="Google Shape;311;p26"/>
            <p:cNvCxnSpPr/>
            <p:nvPr/>
          </p:nvCxnSpPr>
          <p:spPr>
            <a:xfrm>
              <a:off x="8982308" y="3141444"/>
              <a:ext cx="825189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2" name="Google Shape;312;p26"/>
          <p:cNvSpPr txBox="1"/>
          <p:nvPr/>
        </p:nvSpPr>
        <p:spPr>
          <a:xfrm>
            <a:off x="8776010" y="2848865"/>
            <a:ext cx="1237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Triplet</a:t>
            </a:r>
            <a:endParaRPr/>
          </a:p>
        </p:txBody>
      </p:sp>
      <p:sp>
        <p:nvSpPr>
          <p:cNvPr id="313" name="Google Shape;313;p26"/>
          <p:cNvSpPr txBox="1"/>
          <p:nvPr/>
        </p:nvSpPr>
        <p:spPr>
          <a:xfrm>
            <a:off x="8776010" y="5534605"/>
            <a:ext cx="1237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Triangle</a:t>
            </a:r>
            <a:endParaRPr/>
          </a:p>
        </p:txBody>
      </p:sp>
      <p:pic>
        <p:nvPicPr>
          <p:cNvPr id="314" name="Google Shape;3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50" y="3813193"/>
            <a:ext cx="48768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Widescreen</PresentationFormat>
  <Paragraphs>147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Noto Sans Symbols</vt:lpstr>
      <vt:lpstr>Gill Sans</vt:lpstr>
      <vt:lpstr>Calibri</vt:lpstr>
      <vt:lpstr>Play</vt:lpstr>
      <vt:lpstr>Arial</vt:lpstr>
      <vt:lpstr>3DFloatVTI</vt:lpstr>
      <vt:lpstr>PowerPoint Presentation</vt:lpstr>
      <vt:lpstr>Social Network Analysis </vt:lpstr>
      <vt:lpstr>Problem Definition</vt:lpstr>
      <vt:lpstr>Data Source  Tweeter-Dynamic-net (https://www.aminer.org/data-sna#Twitter-Dynamic-Net)  </vt:lpstr>
      <vt:lpstr>Data Format Network Data</vt:lpstr>
      <vt:lpstr>DATA FORMAT TWEET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Spectral Graph Drawing </vt:lpstr>
      <vt:lpstr>HOP Distribution </vt:lpstr>
      <vt:lpstr>In/Out Degree Scatter Plot</vt:lpstr>
      <vt:lpstr>Challenges</vt:lpstr>
      <vt:lpstr>Final Thoughts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</cp:revision>
  <dcterms:modified xsi:type="dcterms:W3CDTF">2022-11-18T18:05:45Z</dcterms:modified>
</cp:coreProperties>
</file>