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74" r:id="rId4"/>
    <p:sldId id="275" r:id="rId5"/>
    <p:sldId id="298" r:id="rId6"/>
    <p:sldId id="277" r:id="rId7"/>
    <p:sldId id="276" r:id="rId8"/>
    <p:sldId id="299" r:id="rId9"/>
    <p:sldId id="290" r:id="rId10"/>
    <p:sldId id="289" r:id="rId11"/>
    <p:sldId id="301" r:id="rId12"/>
    <p:sldId id="302" r:id="rId13"/>
    <p:sldId id="303" r:id="rId14"/>
    <p:sldId id="304" r:id="rId15"/>
    <p:sldId id="305" r:id="rId16"/>
    <p:sldId id="306" r:id="rId17"/>
    <p:sldId id="300" r:id="rId18"/>
    <p:sldId id="294" r:id="rId19"/>
    <p:sldId id="292" r:id="rId20"/>
    <p:sldId id="296" r:id="rId21"/>
    <p:sldId id="29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19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3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Gambar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0400" y="0"/>
            <a:ext cx="5943600" cy="6858000"/>
          </a:xfrm>
          <a:prstGeom prst="rect">
            <a:avLst/>
          </a:prstGeom>
        </p:spPr>
      </p:pic>
      <p:sp>
        <p:nvSpPr>
          <p:cNvPr id="8" name="Flowchart: Document 4"/>
          <p:cNvSpPr/>
          <p:nvPr/>
        </p:nvSpPr>
        <p:spPr>
          <a:xfrm rot="16200000">
            <a:off x="-777568" y="777570"/>
            <a:ext cx="6842086" cy="5286948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4563"/>
              <a:gd name="connsiteX1" fmla="*/ 21600 w 21600"/>
              <a:gd name="connsiteY1" fmla="*/ 0 h 24563"/>
              <a:gd name="connsiteX2" fmla="*/ 21525 w 21600"/>
              <a:gd name="connsiteY2" fmla="*/ 24563 h 24563"/>
              <a:gd name="connsiteX3" fmla="*/ 0 w 21600"/>
              <a:gd name="connsiteY3" fmla="*/ 20172 h 24563"/>
              <a:gd name="connsiteX4" fmla="*/ 0 w 21600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37" h="24563">
                <a:moveTo>
                  <a:pt x="0" y="0"/>
                </a:moveTo>
                <a:lnTo>
                  <a:pt x="21600" y="0"/>
                </a:lnTo>
                <a:cubicBezTo>
                  <a:pt x="21600" y="5774"/>
                  <a:pt x="21637" y="18789"/>
                  <a:pt x="21637" y="24563"/>
                </a:cubicBezTo>
                <a:cubicBezTo>
                  <a:pt x="18130" y="13598"/>
                  <a:pt x="3731" y="15025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Flowchart: Document 4"/>
          <p:cNvSpPr/>
          <p:nvPr/>
        </p:nvSpPr>
        <p:spPr>
          <a:xfrm rot="16200000">
            <a:off x="-821428" y="825325"/>
            <a:ext cx="6854104" cy="5211246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4563"/>
              <a:gd name="connsiteX1" fmla="*/ 21600 w 21600"/>
              <a:gd name="connsiteY1" fmla="*/ 0 h 24563"/>
              <a:gd name="connsiteX2" fmla="*/ 21525 w 21600"/>
              <a:gd name="connsiteY2" fmla="*/ 24563 h 24563"/>
              <a:gd name="connsiteX3" fmla="*/ 0 w 21600"/>
              <a:gd name="connsiteY3" fmla="*/ 20172 h 24563"/>
              <a:gd name="connsiteX4" fmla="*/ 0 w 21600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37 w 21637"/>
              <a:gd name="connsiteY3" fmla="*/ 18227 h 24563"/>
              <a:gd name="connsiteX4" fmla="*/ 0 w 21637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8517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8517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8227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8227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8227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7730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7730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7151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7606 h 24563"/>
              <a:gd name="connsiteX4" fmla="*/ 3 w 21640"/>
              <a:gd name="connsiteY4" fmla="*/ 0 h 24563"/>
              <a:gd name="connsiteX0" fmla="*/ 38 w 21675"/>
              <a:gd name="connsiteY0" fmla="*/ 0 h 24563"/>
              <a:gd name="connsiteX1" fmla="*/ 21638 w 21675"/>
              <a:gd name="connsiteY1" fmla="*/ 0 h 24563"/>
              <a:gd name="connsiteX2" fmla="*/ 21675 w 21675"/>
              <a:gd name="connsiteY2" fmla="*/ 24563 h 24563"/>
              <a:gd name="connsiteX3" fmla="*/ 1 w 21675"/>
              <a:gd name="connsiteY3" fmla="*/ 18061 h 24563"/>
              <a:gd name="connsiteX4" fmla="*/ 38 w 21675"/>
              <a:gd name="connsiteY4" fmla="*/ 0 h 24563"/>
              <a:gd name="connsiteX0" fmla="*/ 38 w 21675"/>
              <a:gd name="connsiteY0" fmla="*/ 0 h 24563"/>
              <a:gd name="connsiteX1" fmla="*/ 21638 w 21675"/>
              <a:gd name="connsiteY1" fmla="*/ 0 h 24563"/>
              <a:gd name="connsiteX2" fmla="*/ 21675 w 21675"/>
              <a:gd name="connsiteY2" fmla="*/ 24563 h 24563"/>
              <a:gd name="connsiteX3" fmla="*/ 1 w 21675"/>
              <a:gd name="connsiteY3" fmla="*/ 18061 h 24563"/>
              <a:gd name="connsiteX4" fmla="*/ 38 w 21675"/>
              <a:gd name="connsiteY4" fmla="*/ 0 h 24563"/>
              <a:gd name="connsiteX0" fmla="*/ 38 w 21675"/>
              <a:gd name="connsiteY0" fmla="*/ 0 h 24563"/>
              <a:gd name="connsiteX1" fmla="*/ 21638 w 21675"/>
              <a:gd name="connsiteY1" fmla="*/ 0 h 24563"/>
              <a:gd name="connsiteX2" fmla="*/ 21675 w 21675"/>
              <a:gd name="connsiteY2" fmla="*/ 24563 h 24563"/>
              <a:gd name="connsiteX3" fmla="*/ 1 w 21675"/>
              <a:gd name="connsiteY3" fmla="*/ 18061 h 24563"/>
              <a:gd name="connsiteX4" fmla="*/ 38 w 21675"/>
              <a:gd name="connsiteY4" fmla="*/ 0 h 24563"/>
              <a:gd name="connsiteX0" fmla="*/ 38 w 21675"/>
              <a:gd name="connsiteY0" fmla="*/ 0 h 24563"/>
              <a:gd name="connsiteX1" fmla="*/ 21638 w 21675"/>
              <a:gd name="connsiteY1" fmla="*/ 0 h 24563"/>
              <a:gd name="connsiteX2" fmla="*/ 21675 w 21675"/>
              <a:gd name="connsiteY2" fmla="*/ 24563 h 24563"/>
              <a:gd name="connsiteX3" fmla="*/ 1 w 21675"/>
              <a:gd name="connsiteY3" fmla="*/ 18061 h 24563"/>
              <a:gd name="connsiteX4" fmla="*/ 38 w 21675"/>
              <a:gd name="connsiteY4" fmla="*/ 0 h 24563"/>
              <a:gd name="connsiteX0" fmla="*/ 38 w 21675"/>
              <a:gd name="connsiteY0" fmla="*/ 0 h 24563"/>
              <a:gd name="connsiteX1" fmla="*/ 21638 w 21675"/>
              <a:gd name="connsiteY1" fmla="*/ 0 h 24563"/>
              <a:gd name="connsiteX2" fmla="*/ 21675 w 21675"/>
              <a:gd name="connsiteY2" fmla="*/ 24563 h 24563"/>
              <a:gd name="connsiteX3" fmla="*/ 1 w 21675"/>
              <a:gd name="connsiteY3" fmla="*/ 18061 h 24563"/>
              <a:gd name="connsiteX4" fmla="*/ 38 w 21675"/>
              <a:gd name="connsiteY4" fmla="*/ 0 h 2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5" h="24563">
                <a:moveTo>
                  <a:pt x="38" y="0"/>
                </a:moveTo>
                <a:lnTo>
                  <a:pt x="21638" y="0"/>
                </a:lnTo>
                <a:cubicBezTo>
                  <a:pt x="21638" y="5774"/>
                  <a:pt x="21675" y="18789"/>
                  <a:pt x="21675" y="24563"/>
                </a:cubicBezTo>
                <a:cubicBezTo>
                  <a:pt x="17345" y="12812"/>
                  <a:pt x="5153" y="13908"/>
                  <a:pt x="1" y="18061"/>
                </a:cubicBezTo>
                <a:cubicBezTo>
                  <a:pt x="-11" y="11985"/>
                  <a:pt x="50" y="6076"/>
                  <a:pt x="38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3810000"/>
            <a:ext cx="4876800" cy="10668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680-A98A-4403-9B02-7463092161A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E67F-6FD7-4A84-BDC3-701DFA980E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lowchart: Document 4"/>
          <p:cNvSpPr/>
          <p:nvPr/>
        </p:nvSpPr>
        <p:spPr>
          <a:xfrm rot="16200000">
            <a:off x="-838199" y="838198"/>
            <a:ext cx="6858000" cy="518160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4563"/>
              <a:gd name="connsiteX1" fmla="*/ 21600 w 21600"/>
              <a:gd name="connsiteY1" fmla="*/ 0 h 24563"/>
              <a:gd name="connsiteX2" fmla="*/ 21525 w 21600"/>
              <a:gd name="connsiteY2" fmla="*/ 24563 h 24563"/>
              <a:gd name="connsiteX3" fmla="*/ 0 w 21600"/>
              <a:gd name="connsiteY3" fmla="*/ 20172 h 24563"/>
              <a:gd name="connsiteX4" fmla="*/ 0 w 21600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37 w 21637"/>
              <a:gd name="connsiteY3" fmla="*/ 18227 h 24563"/>
              <a:gd name="connsiteX4" fmla="*/ 0 w 21637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8517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5869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5869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5869 h 24563"/>
              <a:gd name="connsiteX4" fmla="*/ 3 w 21640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5290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5290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4793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4793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384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384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384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112 w 21637"/>
              <a:gd name="connsiteY3" fmla="*/ 15372 h 24563"/>
              <a:gd name="connsiteX4" fmla="*/ 0 w 21637"/>
              <a:gd name="connsiteY4" fmla="*/ 0 h 24563"/>
              <a:gd name="connsiteX0" fmla="*/ 39 w 21676"/>
              <a:gd name="connsiteY0" fmla="*/ 0 h 24563"/>
              <a:gd name="connsiteX1" fmla="*/ 21639 w 21676"/>
              <a:gd name="connsiteY1" fmla="*/ 0 h 24563"/>
              <a:gd name="connsiteX2" fmla="*/ 21676 w 21676"/>
              <a:gd name="connsiteY2" fmla="*/ 24563 h 24563"/>
              <a:gd name="connsiteX3" fmla="*/ 1 w 21676"/>
              <a:gd name="connsiteY3" fmla="*/ 15455 h 24563"/>
              <a:gd name="connsiteX4" fmla="*/ 39 w 21676"/>
              <a:gd name="connsiteY4" fmla="*/ 0 h 2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24563">
                <a:moveTo>
                  <a:pt x="39" y="0"/>
                </a:moveTo>
                <a:lnTo>
                  <a:pt x="21639" y="0"/>
                </a:lnTo>
                <a:cubicBezTo>
                  <a:pt x="21639" y="5774"/>
                  <a:pt x="21676" y="18789"/>
                  <a:pt x="21676" y="24563"/>
                </a:cubicBezTo>
                <a:cubicBezTo>
                  <a:pt x="17757" y="12646"/>
                  <a:pt x="4667" y="12005"/>
                  <a:pt x="1" y="15455"/>
                </a:cubicBezTo>
                <a:cubicBezTo>
                  <a:pt x="-11" y="9379"/>
                  <a:pt x="51" y="6076"/>
                  <a:pt x="39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1" name="Flowchart: Document 4"/>
          <p:cNvSpPr/>
          <p:nvPr/>
        </p:nvSpPr>
        <p:spPr>
          <a:xfrm rot="16200000">
            <a:off x="-825289" y="773001"/>
            <a:ext cx="6856089" cy="5310088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4563"/>
              <a:gd name="connsiteX1" fmla="*/ 21600 w 21600"/>
              <a:gd name="connsiteY1" fmla="*/ 0 h 24563"/>
              <a:gd name="connsiteX2" fmla="*/ 21525 w 21600"/>
              <a:gd name="connsiteY2" fmla="*/ 24563 h 24563"/>
              <a:gd name="connsiteX3" fmla="*/ 0 w 21600"/>
              <a:gd name="connsiteY3" fmla="*/ 20172 h 24563"/>
              <a:gd name="connsiteX4" fmla="*/ 0 w 21600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37 w 21637"/>
              <a:gd name="connsiteY3" fmla="*/ 18227 h 24563"/>
              <a:gd name="connsiteX4" fmla="*/ 0 w 21637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8517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5869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5869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5869 h 24563"/>
              <a:gd name="connsiteX4" fmla="*/ 3 w 21640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5290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5290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4793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4793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384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384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384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150 w 21637"/>
              <a:gd name="connsiteY3" fmla="*/ 11110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150 w 21637"/>
              <a:gd name="connsiteY3" fmla="*/ 11110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235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235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235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2351 h 24563"/>
              <a:gd name="connsiteX4" fmla="*/ 0 w 21637"/>
              <a:gd name="connsiteY4" fmla="*/ 0 h 24563"/>
              <a:gd name="connsiteX0" fmla="*/ 5 w 21642"/>
              <a:gd name="connsiteY0" fmla="*/ 0 h 24563"/>
              <a:gd name="connsiteX1" fmla="*/ 21605 w 21642"/>
              <a:gd name="connsiteY1" fmla="*/ 0 h 24563"/>
              <a:gd name="connsiteX2" fmla="*/ 21642 w 21642"/>
              <a:gd name="connsiteY2" fmla="*/ 24563 h 24563"/>
              <a:gd name="connsiteX3" fmla="*/ 3 w 21642"/>
              <a:gd name="connsiteY3" fmla="*/ 12394 h 24563"/>
              <a:gd name="connsiteX4" fmla="*/ 5 w 21642"/>
              <a:gd name="connsiteY4" fmla="*/ 0 h 24563"/>
              <a:gd name="connsiteX0" fmla="*/ 5 w 21605"/>
              <a:gd name="connsiteY0" fmla="*/ 0 h 24733"/>
              <a:gd name="connsiteX1" fmla="*/ 21605 w 21605"/>
              <a:gd name="connsiteY1" fmla="*/ 0 h 24733"/>
              <a:gd name="connsiteX2" fmla="*/ 21604 w 21605"/>
              <a:gd name="connsiteY2" fmla="*/ 24733 h 24733"/>
              <a:gd name="connsiteX3" fmla="*/ 3 w 21605"/>
              <a:gd name="connsiteY3" fmla="*/ 12394 h 24733"/>
              <a:gd name="connsiteX4" fmla="*/ 5 w 21605"/>
              <a:gd name="connsiteY4" fmla="*/ 0 h 2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5" h="24733">
                <a:moveTo>
                  <a:pt x="5" y="0"/>
                </a:moveTo>
                <a:lnTo>
                  <a:pt x="21605" y="0"/>
                </a:lnTo>
                <a:cubicBezTo>
                  <a:pt x="21605" y="5774"/>
                  <a:pt x="21604" y="18959"/>
                  <a:pt x="21604" y="24733"/>
                </a:cubicBezTo>
                <a:cubicBezTo>
                  <a:pt x="17947" y="12734"/>
                  <a:pt x="5866" y="10020"/>
                  <a:pt x="3" y="12394"/>
                </a:cubicBezTo>
                <a:cubicBezTo>
                  <a:pt x="-9" y="6318"/>
                  <a:pt x="17" y="6076"/>
                  <a:pt x="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2133600"/>
            <a:ext cx="4495800" cy="1470025"/>
          </a:xfr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819400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680-A98A-4403-9B02-7463092161A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E67F-6FD7-4A84-BDC3-701DFA980E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819400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680-A98A-4403-9B02-7463092161A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E67F-6FD7-4A84-BDC3-701DFA980E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819400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680-A98A-4403-9B02-7463092161A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E67F-6FD7-4A84-BDC3-701DFA980E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819400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680-A98A-4403-9B02-7463092161A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E67F-6FD7-4A84-BDC3-701DFA980E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819400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680-A98A-4403-9B02-7463092161A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E67F-6FD7-4A84-BDC3-701DFA980E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819400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680-A98A-4403-9B02-7463092161A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E67F-6FD7-4A84-BDC3-701DFA980E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-129365" y="5943600"/>
            <a:ext cx="9273365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ocument 4"/>
          <p:cNvSpPr/>
          <p:nvPr/>
        </p:nvSpPr>
        <p:spPr>
          <a:xfrm rot="16200000">
            <a:off x="-777568" y="777570"/>
            <a:ext cx="6842086" cy="5286948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4563"/>
              <a:gd name="connsiteX1" fmla="*/ 21600 w 21600"/>
              <a:gd name="connsiteY1" fmla="*/ 0 h 24563"/>
              <a:gd name="connsiteX2" fmla="*/ 21525 w 21600"/>
              <a:gd name="connsiteY2" fmla="*/ 24563 h 24563"/>
              <a:gd name="connsiteX3" fmla="*/ 0 w 21600"/>
              <a:gd name="connsiteY3" fmla="*/ 20172 h 24563"/>
              <a:gd name="connsiteX4" fmla="*/ 0 w 21600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37" h="24563">
                <a:moveTo>
                  <a:pt x="0" y="0"/>
                </a:moveTo>
                <a:lnTo>
                  <a:pt x="21600" y="0"/>
                </a:lnTo>
                <a:cubicBezTo>
                  <a:pt x="21600" y="5774"/>
                  <a:pt x="21637" y="18789"/>
                  <a:pt x="21637" y="24563"/>
                </a:cubicBezTo>
                <a:cubicBezTo>
                  <a:pt x="18130" y="13598"/>
                  <a:pt x="3731" y="15025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Flowchart: Document 4"/>
          <p:cNvSpPr/>
          <p:nvPr/>
        </p:nvSpPr>
        <p:spPr>
          <a:xfrm rot="16200000">
            <a:off x="-821428" y="825325"/>
            <a:ext cx="6854104" cy="5211246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4563"/>
              <a:gd name="connsiteX1" fmla="*/ 21600 w 21600"/>
              <a:gd name="connsiteY1" fmla="*/ 0 h 24563"/>
              <a:gd name="connsiteX2" fmla="*/ 21525 w 21600"/>
              <a:gd name="connsiteY2" fmla="*/ 24563 h 24563"/>
              <a:gd name="connsiteX3" fmla="*/ 0 w 21600"/>
              <a:gd name="connsiteY3" fmla="*/ 20172 h 24563"/>
              <a:gd name="connsiteX4" fmla="*/ 0 w 21600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37 w 21637"/>
              <a:gd name="connsiteY3" fmla="*/ 18227 h 24563"/>
              <a:gd name="connsiteX4" fmla="*/ 0 w 21637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8517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8517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8227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8227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8227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7730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7730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7151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7606 h 24563"/>
              <a:gd name="connsiteX4" fmla="*/ 3 w 21640"/>
              <a:gd name="connsiteY4" fmla="*/ 0 h 24563"/>
              <a:gd name="connsiteX0" fmla="*/ 38 w 21675"/>
              <a:gd name="connsiteY0" fmla="*/ 0 h 24563"/>
              <a:gd name="connsiteX1" fmla="*/ 21638 w 21675"/>
              <a:gd name="connsiteY1" fmla="*/ 0 h 24563"/>
              <a:gd name="connsiteX2" fmla="*/ 21675 w 21675"/>
              <a:gd name="connsiteY2" fmla="*/ 24563 h 24563"/>
              <a:gd name="connsiteX3" fmla="*/ 1 w 21675"/>
              <a:gd name="connsiteY3" fmla="*/ 18061 h 24563"/>
              <a:gd name="connsiteX4" fmla="*/ 38 w 21675"/>
              <a:gd name="connsiteY4" fmla="*/ 0 h 24563"/>
              <a:gd name="connsiteX0" fmla="*/ 38 w 21675"/>
              <a:gd name="connsiteY0" fmla="*/ 0 h 24563"/>
              <a:gd name="connsiteX1" fmla="*/ 21638 w 21675"/>
              <a:gd name="connsiteY1" fmla="*/ 0 h 24563"/>
              <a:gd name="connsiteX2" fmla="*/ 21675 w 21675"/>
              <a:gd name="connsiteY2" fmla="*/ 24563 h 24563"/>
              <a:gd name="connsiteX3" fmla="*/ 1 w 21675"/>
              <a:gd name="connsiteY3" fmla="*/ 18061 h 24563"/>
              <a:gd name="connsiteX4" fmla="*/ 38 w 21675"/>
              <a:gd name="connsiteY4" fmla="*/ 0 h 24563"/>
              <a:gd name="connsiteX0" fmla="*/ 38 w 21675"/>
              <a:gd name="connsiteY0" fmla="*/ 0 h 24563"/>
              <a:gd name="connsiteX1" fmla="*/ 21638 w 21675"/>
              <a:gd name="connsiteY1" fmla="*/ 0 h 24563"/>
              <a:gd name="connsiteX2" fmla="*/ 21675 w 21675"/>
              <a:gd name="connsiteY2" fmla="*/ 24563 h 24563"/>
              <a:gd name="connsiteX3" fmla="*/ 1 w 21675"/>
              <a:gd name="connsiteY3" fmla="*/ 18061 h 24563"/>
              <a:gd name="connsiteX4" fmla="*/ 38 w 21675"/>
              <a:gd name="connsiteY4" fmla="*/ 0 h 24563"/>
              <a:gd name="connsiteX0" fmla="*/ 38 w 21675"/>
              <a:gd name="connsiteY0" fmla="*/ 0 h 24563"/>
              <a:gd name="connsiteX1" fmla="*/ 21638 w 21675"/>
              <a:gd name="connsiteY1" fmla="*/ 0 h 24563"/>
              <a:gd name="connsiteX2" fmla="*/ 21675 w 21675"/>
              <a:gd name="connsiteY2" fmla="*/ 24563 h 24563"/>
              <a:gd name="connsiteX3" fmla="*/ 1 w 21675"/>
              <a:gd name="connsiteY3" fmla="*/ 18061 h 24563"/>
              <a:gd name="connsiteX4" fmla="*/ 38 w 21675"/>
              <a:gd name="connsiteY4" fmla="*/ 0 h 24563"/>
              <a:gd name="connsiteX0" fmla="*/ 38 w 21675"/>
              <a:gd name="connsiteY0" fmla="*/ 0 h 24563"/>
              <a:gd name="connsiteX1" fmla="*/ 21638 w 21675"/>
              <a:gd name="connsiteY1" fmla="*/ 0 h 24563"/>
              <a:gd name="connsiteX2" fmla="*/ 21675 w 21675"/>
              <a:gd name="connsiteY2" fmla="*/ 24563 h 24563"/>
              <a:gd name="connsiteX3" fmla="*/ 1 w 21675"/>
              <a:gd name="connsiteY3" fmla="*/ 18061 h 24563"/>
              <a:gd name="connsiteX4" fmla="*/ 38 w 21675"/>
              <a:gd name="connsiteY4" fmla="*/ 0 h 2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5" h="24563">
                <a:moveTo>
                  <a:pt x="38" y="0"/>
                </a:moveTo>
                <a:lnTo>
                  <a:pt x="21638" y="0"/>
                </a:lnTo>
                <a:cubicBezTo>
                  <a:pt x="21638" y="5774"/>
                  <a:pt x="21675" y="18789"/>
                  <a:pt x="21675" y="24563"/>
                </a:cubicBezTo>
                <a:cubicBezTo>
                  <a:pt x="17345" y="12812"/>
                  <a:pt x="5153" y="13908"/>
                  <a:pt x="1" y="18061"/>
                </a:cubicBezTo>
                <a:cubicBezTo>
                  <a:pt x="-11" y="11985"/>
                  <a:pt x="50" y="6076"/>
                  <a:pt x="38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3810000"/>
            <a:ext cx="4876800" cy="10668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680-A98A-4403-9B02-7463092161AD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E67F-6FD7-4A84-BDC3-701DFA980E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lowchart: Document 4"/>
          <p:cNvSpPr/>
          <p:nvPr/>
        </p:nvSpPr>
        <p:spPr>
          <a:xfrm rot="16200000">
            <a:off x="-838199" y="838198"/>
            <a:ext cx="6858000" cy="518160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4563"/>
              <a:gd name="connsiteX1" fmla="*/ 21600 w 21600"/>
              <a:gd name="connsiteY1" fmla="*/ 0 h 24563"/>
              <a:gd name="connsiteX2" fmla="*/ 21525 w 21600"/>
              <a:gd name="connsiteY2" fmla="*/ 24563 h 24563"/>
              <a:gd name="connsiteX3" fmla="*/ 0 w 21600"/>
              <a:gd name="connsiteY3" fmla="*/ 20172 h 24563"/>
              <a:gd name="connsiteX4" fmla="*/ 0 w 21600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37 w 21637"/>
              <a:gd name="connsiteY3" fmla="*/ 18227 h 24563"/>
              <a:gd name="connsiteX4" fmla="*/ 0 w 21637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8517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5869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5869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5869 h 24563"/>
              <a:gd name="connsiteX4" fmla="*/ 3 w 21640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5290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5290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4793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4793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384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384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384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112 w 21637"/>
              <a:gd name="connsiteY3" fmla="*/ 15372 h 24563"/>
              <a:gd name="connsiteX4" fmla="*/ 0 w 21637"/>
              <a:gd name="connsiteY4" fmla="*/ 0 h 24563"/>
              <a:gd name="connsiteX0" fmla="*/ 39 w 21676"/>
              <a:gd name="connsiteY0" fmla="*/ 0 h 24563"/>
              <a:gd name="connsiteX1" fmla="*/ 21639 w 21676"/>
              <a:gd name="connsiteY1" fmla="*/ 0 h 24563"/>
              <a:gd name="connsiteX2" fmla="*/ 21676 w 21676"/>
              <a:gd name="connsiteY2" fmla="*/ 24563 h 24563"/>
              <a:gd name="connsiteX3" fmla="*/ 1 w 21676"/>
              <a:gd name="connsiteY3" fmla="*/ 15455 h 24563"/>
              <a:gd name="connsiteX4" fmla="*/ 39 w 21676"/>
              <a:gd name="connsiteY4" fmla="*/ 0 h 2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24563">
                <a:moveTo>
                  <a:pt x="39" y="0"/>
                </a:moveTo>
                <a:lnTo>
                  <a:pt x="21639" y="0"/>
                </a:lnTo>
                <a:cubicBezTo>
                  <a:pt x="21639" y="5774"/>
                  <a:pt x="21676" y="18789"/>
                  <a:pt x="21676" y="24563"/>
                </a:cubicBezTo>
                <a:cubicBezTo>
                  <a:pt x="17757" y="12646"/>
                  <a:pt x="4667" y="12005"/>
                  <a:pt x="1" y="15455"/>
                </a:cubicBezTo>
                <a:cubicBezTo>
                  <a:pt x="-11" y="9379"/>
                  <a:pt x="51" y="6076"/>
                  <a:pt x="39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1" name="Flowchart: Document 4"/>
          <p:cNvSpPr/>
          <p:nvPr/>
        </p:nvSpPr>
        <p:spPr>
          <a:xfrm rot="16200000">
            <a:off x="-901489" y="773001"/>
            <a:ext cx="6856089" cy="5310088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4563"/>
              <a:gd name="connsiteX1" fmla="*/ 21600 w 21600"/>
              <a:gd name="connsiteY1" fmla="*/ 0 h 24563"/>
              <a:gd name="connsiteX2" fmla="*/ 21525 w 21600"/>
              <a:gd name="connsiteY2" fmla="*/ 24563 h 24563"/>
              <a:gd name="connsiteX3" fmla="*/ 0 w 21600"/>
              <a:gd name="connsiteY3" fmla="*/ 20172 h 24563"/>
              <a:gd name="connsiteX4" fmla="*/ 0 w 21600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37 w 21637"/>
              <a:gd name="connsiteY3" fmla="*/ 18227 h 24563"/>
              <a:gd name="connsiteX4" fmla="*/ 0 w 21637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8517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5869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5869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5869 h 24563"/>
              <a:gd name="connsiteX4" fmla="*/ 3 w 21640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5290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5290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4793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4793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384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384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384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150 w 21637"/>
              <a:gd name="connsiteY3" fmla="*/ 11110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150 w 21637"/>
              <a:gd name="connsiteY3" fmla="*/ 11110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235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235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235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2351 h 24563"/>
              <a:gd name="connsiteX4" fmla="*/ 0 w 21637"/>
              <a:gd name="connsiteY4" fmla="*/ 0 h 24563"/>
              <a:gd name="connsiteX0" fmla="*/ 5 w 21642"/>
              <a:gd name="connsiteY0" fmla="*/ 0 h 24563"/>
              <a:gd name="connsiteX1" fmla="*/ 21605 w 21642"/>
              <a:gd name="connsiteY1" fmla="*/ 0 h 24563"/>
              <a:gd name="connsiteX2" fmla="*/ 21642 w 21642"/>
              <a:gd name="connsiteY2" fmla="*/ 24563 h 24563"/>
              <a:gd name="connsiteX3" fmla="*/ 3 w 21642"/>
              <a:gd name="connsiteY3" fmla="*/ 12394 h 24563"/>
              <a:gd name="connsiteX4" fmla="*/ 5 w 21642"/>
              <a:gd name="connsiteY4" fmla="*/ 0 h 24563"/>
              <a:gd name="connsiteX0" fmla="*/ 5 w 21605"/>
              <a:gd name="connsiteY0" fmla="*/ 0 h 24733"/>
              <a:gd name="connsiteX1" fmla="*/ 21605 w 21605"/>
              <a:gd name="connsiteY1" fmla="*/ 0 h 24733"/>
              <a:gd name="connsiteX2" fmla="*/ 21604 w 21605"/>
              <a:gd name="connsiteY2" fmla="*/ 24733 h 24733"/>
              <a:gd name="connsiteX3" fmla="*/ 3 w 21605"/>
              <a:gd name="connsiteY3" fmla="*/ 12394 h 24733"/>
              <a:gd name="connsiteX4" fmla="*/ 5 w 21605"/>
              <a:gd name="connsiteY4" fmla="*/ 0 h 2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5" h="24733">
                <a:moveTo>
                  <a:pt x="5" y="0"/>
                </a:moveTo>
                <a:lnTo>
                  <a:pt x="21605" y="0"/>
                </a:lnTo>
                <a:cubicBezTo>
                  <a:pt x="21605" y="5774"/>
                  <a:pt x="21604" y="18959"/>
                  <a:pt x="21604" y="24733"/>
                </a:cubicBezTo>
                <a:cubicBezTo>
                  <a:pt x="17947" y="12734"/>
                  <a:pt x="5866" y="10020"/>
                  <a:pt x="3" y="12394"/>
                </a:cubicBezTo>
                <a:cubicBezTo>
                  <a:pt x="-9" y="6318"/>
                  <a:pt x="17" y="6076"/>
                  <a:pt x="5" y="0"/>
                </a:cubicBezTo>
                <a:close/>
              </a:path>
            </a:pathLst>
          </a:custGeom>
          <a:blipFill dpi="0" rotWithShape="0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2133600"/>
            <a:ext cx="4495800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Gambar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0400" y="0"/>
            <a:ext cx="5943600" cy="6858000"/>
          </a:xfrm>
          <a:prstGeom prst="rect">
            <a:avLst/>
          </a:prstGeom>
        </p:spPr>
      </p:pic>
      <p:sp>
        <p:nvSpPr>
          <p:cNvPr id="8" name="Flowchart: Document 4"/>
          <p:cNvSpPr/>
          <p:nvPr/>
        </p:nvSpPr>
        <p:spPr>
          <a:xfrm rot="16200000">
            <a:off x="-777568" y="777570"/>
            <a:ext cx="6842086" cy="5286948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4563"/>
              <a:gd name="connsiteX1" fmla="*/ 21600 w 21600"/>
              <a:gd name="connsiteY1" fmla="*/ 0 h 24563"/>
              <a:gd name="connsiteX2" fmla="*/ 21525 w 21600"/>
              <a:gd name="connsiteY2" fmla="*/ 24563 h 24563"/>
              <a:gd name="connsiteX3" fmla="*/ 0 w 21600"/>
              <a:gd name="connsiteY3" fmla="*/ 20172 h 24563"/>
              <a:gd name="connsiteX4" fmla="*/ 0 w 21600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37" h="24563">
                <a:moveTo>
                  <a:pt x="0" y="0"/>
                </a:moveTo>
                <a:lnTo>
                  <a:pt x="21600" y="0"/>
                </a:lnTo>
                <a:cubicBezTo>
                  <a:pt x="21600" y="5774"/>
                  <a:pt x="21637" y="18789"/>
                  <a:pt x="21637" y="24563"/>
                </a:cubicBezTo>
                <a:cubicBezTo>
                  <a:pt x="18130" y="13598"/>
                  <a:pt x="3731" y="15025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Flowchart: Document 4"/>
          <p:cNvSpPr/>
          <p:nvPr/>
        </p:nvSpPr>
        <p:spPr>
          <a:xfrm rot="16200000">
            <a:off x="-821428" y="825325"/>
            <a:ext cx="6854104" cy="5211246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4563"/>
              <a:gd name="connsiteX1" fmla="*/ 21600 w 21600"/>
              <a:gd name="connsiteY1" fmla="*/ 0 h 24563"/>
              <a:gd name="connsiteX2" fmla="*/ 21525 w 21600"/>
              <a:gd name="connsiteY2" fmla="*/ 24563 h 24563"/>
              <a:gd name="connsiteX3" fmla="*/ 0 w 21600"/>
              <a:gd name="connsiteY3" fmla="*/ 20172 h 24563"/>
              <a:gd name="connsiteX4" fmla="*/ 0 w 21600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37 w 21637"/>
              <a:gd name="connsiteY3" fmla="*/ 18227 h 24563"/>
              <a:gd name="connsiteX4" fmla="*/ 0 w 21637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8517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8517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8227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8227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8227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7730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7730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7151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7606 h 24563"/>
              <a:gd name="connsiteX4" fmla="*/ 3 w 21640"/>
              <a:gd name="connsiteY4" fmla="*/ 0 h 24563"/>
              <a:gd name="connsiteX0" fmla="*/ 38 w 21675"/>
              <a:gd name="connsiteY0" fmla="*/ 0 h 24563"/>
              <a:gd name="connsiteX1" fmla="*/ 21638 w 21675"/>
              <a:gd name="connsiteY1" fmla="*/ 0 h 24563"/>
              <a:gd name="connsiteX2" fmla="*/ 21675 w 21675"/>
              <a:gd name="connsiteY2" fmla="*/ 24563 h 24563"/>
              <a:gd name="connsiteX3" fmla="*/ 1 w 21675"/>
              <a:gd name="connsiteY3" fmla="*/ 18061 h 24563"/>
              <a:gd name="connsiteX4" fmla="*/ 38 w 21675"/>
              <a:gd name="connsiteY4" fmla="*/ 0 h 24563"/>
              <a:gd name="connsiteX0" fmla="*/ 38 w 21675"/>
              <a:gd name="connsiteY0" fmla="*/ 0 h 24563"/>
              <a:gd name="connsiteX1" fmla="*/ 21638 w 21675"/>
              <a:gd name="connsiteY1" fmla="*/ 0 h 24563"/>
              <a:gd name="connsiteX2" fmla="*/ 21675 w 21675"/>
              <a:gd name="connsiteY2" fmla="*/ 24563 h 24563"/>
              <a:gd name="connsiteX3" fmla="*/ 1 w 21675"/>
              <a:gd name="connsiteY3" fmla="*/ 18061 h 24563"/>
              <a:gd name="connsiteX4" fmla="*/ 38 w 21675"/>
              <a:gd name="connsiteY4" fmla="*/ 0 h 24563"/>
              <a:gd name="connsiteX0" fmla="*/ 38 w 21675"/>
              <a:gd name="connsiteY0" fmla="*/ 0 h 24563"/>
              <a:gd name="connsiteX1" fmla="*/ 21638 w 21675"/>
              <a:gd name="connsiteY1" fmla="*/ 0 h 24563"/>
              <a:gd name="connsiteX2" fmla="*/ 21675 w 21675"/>
              <a:gd name="connsiteY2" fmla="*/ 24563 h 24563"/>
              <a:gd name="connsiteX3" fmla="*/ 1 w 21675"/>
              <a:gd name="connsiteY3" fmla="*/ 18061 h 24563"/>
              <a:gd name="connsiteX4" fmla="*/ 38 w 21675"/>
              <a:gd name="connsiteY4" fmla="*/ 0 h 24563"/>
              <a:gd name="connsiteX0" fmla="*/ 38 w 21675"/>
              <a:gd name="connsiteY0" fmla="*/ 0 h 24563"/>
              <a:gd name="connsiteX1" fmla="*/ 21638 w 21675"/>
              <a:gd name="connsiteY1" fmla="*/ 0 h 24563"/>
              <a:gd name="connsiteX2" fmla="*/ 21675 w 21675"/>
              <a:gd name="connsiteY2" fmla="*/ 24563 h 24563"/>
              <a:gd name="connsiteX3" fmla="*/ 1 w 21675"/>
              <a:gd name="connsiteY3" fmla="*/ 18061 h 24563"/>
              <a:gd name="connsiteX4" fmla="*/ 38 w 21675"/>
              <a:gd name="connsiteY4" fmla="*/ 0 h 24563"/>
              <a:gd name="connsiteX0" fmla="*/ 38 w 21675"/>
              <a:gd name="connsiteY0" fmla="*/ 0 h 24563"/>
              <a:gd name="connsiteX1" fmla="*/ 21638 w 21675"/>
              <a:gd name="connsiteY1" fmla="*/ 0 h 24563"/>
              <a:gd name="connsiteX2" fmla="*/ 21675 w 21675"/>
              <a:gd name="connsiteY2" fmla="*/ 24563 h 24563"/>
              <a:gd name="connsiteX3" fmla="*/ 1 w 21675"/>
              <a:gd name="connsiteY3" fmla="*/ 18061 h 24563"/>
              <a:gd name="connsiteX4" fmla="*/ 38 w 21675"/>
              <a:gd name="connsiteY4" fmla="*/ 0 h 2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5" h="24563">
                <a:moveTo>
                  <a:pt x="38" y="0"/>
                </a:moveTo>
                <a:lnTo>
                  <a:pt x="21638" y="0"/>
                </a:lnTo>
                <a:cubicBezTo>
                  <a:pt x="21638" y="5774"/>
                  <a:pt x="21675" y="18789"/>
                  <a:pt x="21675" y="24563"/>
                </a:cubicBezTo>
                <a:cubicBezTo>
                  <a:pt x="17345" y="12812"/>
                  <a:pt x="5153" y="13908"/>
                  <a:pt x="1" y="18061"/>
                </a:cubicBezTo>
                <a:cubicBezTo>
                  <a:pt x="-11" y="11985"/>
                  <a:pt x="50" y="6076"/>
                  <a:pt x="38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3810000"/>
            <a:ext cx="4876800" cy="10668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680-A98A-4403-9B02-7463092161A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E67F-6FD7-4A84-BDC3-701DFA980E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lowchart: Document 4"/>
          <p:cNvSpPr/>
          <p:nvPr/>
        </p:nvSpPr>
        <p:spPr>
          <a:xfrm rot="16200000">
            <a:off x="-838199" y="838198"/>
            <a:ext cx="6858000" cy="518160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4563"/>
              <a:gd name="connsiteX1" fmla="*/ 21600 w 21600"/>
              <a:gd name="connsiteY1" fmla="*/ 0 h 24563"/>
              <a:gd name="connsiteX2" fmla="*/ 21525 w 21600"/>
              <a:gd name="connsiteY2" fmla="*/ 24563 h 24563"/>
              <a:gd name="connsiteX3" fmla="*/ 0 w 21600"/>
              <a:gd name="connsiteY3" fmla="*/ 20172 h 24563"/>
              <a:gd name="connsiteX4" fmla="*/ 0 w 21600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37 w 21637"/>
              <a:gd name="connsiteY3" fmla="*/ 18227 h 24563"/>
              <a:gd name="connsiteX4" fmla="*/ 0 w 21637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8517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5869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5869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5869 h 24563"/>
              <a:gd name="connsiteX4" fmla="*/ 3 w 21640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5290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5290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4793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4793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384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384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384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112 w 21637"/>
              <a:gd name="connsiteY3" fmla="*/ 15372 h 24563"/>
              <a:gd name="connsiteX4" fmla="*/ 0 w 21637"/>
              <a:gd name="connsiteY4" fmla="*/ 0 h 24563"/>
              <a:gd name="connsiteX0" fmla="*/ 39 w 21676"/>
              <a:gd name="connsiteY0" fmla="*/ 0 h 24563"/>
              <a:gd name="connsiteX1" fmla="*/ 21639 w 21676"/>
              <a:gd name="connsiteY1" fmla="*/ 0 h 24563"/>
              <a:gd name="connsiteX2" fmla="*/ 21676 w 21676"/>
              <a:gd name="connsiteY2" fmla="*/ 24563 h 24563"/>
              <a:gd name="connsiteX3" fmla="*/ 1 w 21676"/>
              <a:gd name="connsiteY3" fmla="*/ 15455 h 24563"/>
              <a:gd name="connsiteX4" fmla="*/ 39 w 21676"/>
              <a:gd name="connsiteY4" fmla="*/ 0 h 2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24563">
                <a:moveTo>
                  <a:pt x="39" y="0"/>
                </a:moveTo>
                <a:lnTo>
                  <a:pt x="21639" y="0"/>
                </a:lnTo>
                <a:cubicBezTo>
                  <a:pt x="21639" y="5774"/>
                  <a:pt x="21676" y="18789"/>
                  <a:pt x="21676" y="24563"/>
                </a:cubicBezTo>
                <a:cubicBezTo>
                  <a:pt x="17757" y="12646"/>
                  <a:pt x="4667" y="12005"/>
                  <a:pt x="1" y="15455"/>
                </a:cubicBezTo>
                <a:cubicBezTo>
                  <a:pt x="-11" y="9379"/>
                  <a:pt x="51" y="6076"/>
                  <a:pt x="39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1" name="Flowchart: Document 4"/>
          <p:cNvSpPr/>
          <p:nvPr/>
        </p:nvSpPr>
        <p:spPr>
          <a:xfrm rot="16200000">
            <a:off x="-825289" y="773001"/>
            <a:ext cx="6856089" cy="5310088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4563"/>
              <a:gd name="connsiteX1" fmla="*/ 21600 w 21600"/>
              <a:gd name="connsiteY1" fmla="*/ 0 h 24563"/>
              <a:gd name="connsiteX2" fmla="*/ 21525 w 21600"/>
              <a:gd name="connsiteY2" fmla="*/ 24563 h 24563"/>
              <a:gd name="connsiteX3" fmla="*/ 0 w 21600"/>
              <a:gd name="connsiteY3" fmla="*/ 20172 h 24563"/>
              <a:gd name="connsiteX4" fmla="*/ 0 w 21600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37 w 21637"/>
              <a:gd name="connsiteY3" fmla="*/ 18227 h 24563"/>
              <a:gd name="connsiteX4" fmla="*/ 0 w 21637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8517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5869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5869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5869 h 24563"/>
              <a:gd name="connsiteX4" fmla="*/ 3 w 21640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5290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5290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4793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4793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384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384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384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150 w 21637"/>
              <a:gd name="connsiteY3" fmla="*/ 11110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150 w 21637"/>
              <a:gd name="connsiteY3" fmla="*/ 11110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235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235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235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2351 h 24563"/>
              <a:gd name="connsiteX4" fmla="*/ 0 w 21637"/>
              <a:gd name="connsiteY4" fmla="*/ 0 h 24563"/>
              <a:gd name="connsiteX0" fmla="*/ 5 w 21642"/>
              <a:gd name="connsiteY0" fmla="*/ 0 h 24563"/>
              <a:gd name="connsiteX1" fmla="*/ 21605 w 21642"/>
              <a:gd name="connsiteY1" fmla="*/ 0 h 24563"/>
              <a:gd name="connsiteX2" fmla="*/ 21642 w 21642"/>
              <a:gd name="connsiteY2" fmla="*/ 24563 h 24563"/>
              <a:gd name="connsiteX3" fmla="*/ 3 w 21642"/>
              <a:gd name="connsiteY3" fmla="*/ 12394 h 24563"/>
              <a:gd name="connsiteX4" fmla="*/ 5 w 21642"/>
              <a:gd name="connsiteY4" fmla="*/ 0 h 24563"/>
              <a:gd name="connsiteX0" fmla="*/ 5 w 21605"/>
              <a:gd name="connsiteY0" fmla="*/ 0 h 24733"/>
              <a:gd name="connsiteX1" fmla="*/ 21605 w 21605"/>
              <a:gd name="connsiteY1" fmla="*/ 0 h 24733"/>
              <a:gd name="connsiteX2" fmla="*/ 21604 w 21605"/>
              <a:gd name="connsiteY2" fmla="*/ 24733 h 24733"/>
              <a:gd name="connsiteX3" fmla="*/ 3 w 21605"/>
              <a:gd name="connsiteY3" fmla="*/ 12394 h 24733"/>
              <a:gd name="connsiteX4" fmla="*/ 5 w 21605"/>
              <a:gd name="connsiteY4" fmla="*/ 0 h 2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5" h="24733">
                <a:moveTo>
                  <a:pt x="5" y="0"/>
                </a:moveTo>
                <a:lnTo>
                  <a:pt x="21605" y="0"/>
                </a:lnTo>
                <a:cubicBezTo>
                  <a:pt x="21605" y="5774"/>
                  <a:pt x="21604" y="18959"/>
                  <a:pt x="21604" y="24733"/>
                </a:cubicBezTo>
                <a:cubicBezTo>
                  <a:pt x="17947" y="12734"/>
                  <a:pt x="5866" y="10020"/>
                  <a:pt x="3" y="12394"/>
                </a:cubicBezTo>
                <a:cubicBezTo>
                  <a:pt x="-9" y="6318"/>
                  <a:pt x="17" y="6076"/>
                  <a:pt x="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2133600"/>
            <a:ext cx="4495800" cy="1470025"/>
          </a:xfr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6" name="Picture 15" descr="Logo_Dis 02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84095" y="5638800"/>
            <a:ext cx="578905" cy="7236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Logo-Gunadarma_200.gi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543800" y="5638800"/>
            <a:ext cx="533400" cy="533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 userDrawn="1"/>
        </p:nvSpPr>
        <p:spPr>
          <a:xfrm>
            <a:off x="4572000" y="62484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KERJASAMA UNIVERSITAS GUNADARMA </a:t>
            </a:r>
          </a:p>
          <a:p>
            <a:pPr algn="r"/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DENGAN DISINFOLAHTAD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228600" y="5867400"/>
            <a:ext cx="189346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LABORATORIUM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DISINFOLAHTAD</a:t>
            </a:r>
          </a:p>
          <a:p>
            <a:r>
              <a:rPr lang="en-US" sz="1100" b="1" dirty="0" smtClean="0">
                <a:latin typeface="Arial Narrow" pitchFamily="34" charset="0"/>
              </a:rPr>
              <a:t>31 Oktober-6 November 2018</a:t>
            </a:r>
            <a:endParaRPr lang="en-US" sz="800" b="1" dirty="0">
              <a:latin typeface="+mn-lt"/>
            </a:endParaRPr>
          </a:p>
        </p:txBody>
      </p:sp>
      <p:sp>
        <p:nvSpPr>
          <p:cNvPr id="1026" name="WordArt 2"/>
          <p:cNvSpPr>
            <a:spLocks noChangeArrowheads="1" noChangeShapeType="1" noTextEdit="1"/>
          </p:cNvSpPr>
          <p:nvPr userDrawn="1"/>
        </p:nvSpPr>
        <p:spPr bwMode="auto">
          <a:xfrm>
            <a:off x="381000" y="1066800"/>
            <a:ext cx="25908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kern="10" spc="0" dirty="0" err="1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/>
              </a:rPr>
              <a:t>Sistem</a:t>
            </a:r>
            <a:r>
              <a:rPr lang="en-US" sz="3600" kern="10" spc="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/>
              </a:rPr>
              <a:t> </a:t>
            </a:r>
            <a:r>
              <a:rPr lang="en-US" sz="3600" kern="10" spc="0" dirty="0" err="1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/>
              </a:rPr>
              <a:t>Analis</a:t>
            </a:r>
            <a:endParaRPr lang="en-US" sz="3600" kern="10" spc="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/>
            </a:endParaRPr>
          </a:p>
        </p:txBody>
      </p:sp>
      <p:sp>
        <p:nvSpPr>
          <p:cNvPr id="26" name="WordArt 2"/>
          <p:cNvSpPr>
            <a:spLocks noChangeArrowheads="1" noChangeShapeType="1" noTextEdit="1"/>
          </p:cNvSpPr>
          <p:nvPr userDrawn="1"/>
        </p:nvSpPr>
        <p:spPr bwMode="auto">
          <a:xfrm>
            <a:off x="381000" y="457200"/>
            <a:ext cx="17780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kern="10" spc="0" dirty="0" err="1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/>
              </a:rPr>
              <a:t>Pelatihan</a:t>
            </a:r>
            <a:endParaRPr lang="en-US" sz="3600" kern="10" spc="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/>
            </a:endParaRPr>
          </a:p>
        </p:txBody>
      </p:sp>
      <p:sp>
        <p:nvSpPr>
          <p:cNvPr id="27" name="WordArt 2"/>
          <p:cNvSpPr>
            <a:spLocks noChangeArrowheads="1" noChangeShapeType="1" noTextEdit="1"/>
          </p:cNvSpPr>
          <p:nvPr userDrawn="1"/>
        </p:nvSpPr>
        <p:spPr bwMode="auto">
          <a:xfrm>
            <a:off x="381000" y="2095500"/>
            <a:ext cx="1752600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kern="10" spc="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Tingkat </a:t>
            </a:r>
            <a:r>
              <a:rPr lang="en-US" sz="3600" kern="10" spc="0" dirty="0" err="1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Lanjut</a:t>
            </a:r>
            <a:endParaRPr lang="en-US" sz="3600" kern="10" spc="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Document 4"/>
          <p:cNvSpPr/>
          <p:nvPr/>
        </p:nvSpPr>
        <p:spPr>
          <a:xfrm rot="16200000">
            <a:off x="-777568" y="777570"/>
            <a:ext cx="6842086" cy="5286948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4563"/>
              <a:gd name="connsiteX1" fmla="*/ 21600 w 21600"/>
              <a:gd name="connsiteY1" fmla="*/ 0 h 24563"/>
              <a:gd name="connsiteX2" fmla="*/ 21525 w 21600"/>
              <a:gd name="connsiteY2" fmla="*/ 24563 h 24563"/>
              <a:gd name="connsiteX3" fmla="*/ 0 w 21600"/>
              <a:gd name="connsiteY3" fmla="*/ 20172 h 24563"/>
              <a:gd name="connsiteX4" fmla="*/ 0 w 21600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37" h="24563">
                <a:moveTo>
                  <a:pt x="0" y="0"/>
                </a:moveTo>
                <a:lnTo>
                  <a:pt x="21600" y="0"/>
                </a:lnTo>
                <a:cubicBezTo>
                  <a:pt x="21600" y="5774"/>
                  <a:pt x="21637" y="18789"/>
                  <a:pt x="21637" y="24563"/>
                </a:cubicBezTo>
                <a:cubicBezTo>
                  <a:pt x="18130" y="13598"/>
                  <a:pt x="3731" y="15025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Flowchart: Document 4"/>
          <p:cNvSpPr/>
          <p:nvPr/>
        </p:nvSpPr>
        <p:spPr>
          <a:xfrm rot="16200000">
            <a:off x="-821428" y="825325"/>
            <a:ext cx="6854104" cy="5211246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4563"/>
              <a:gd name="connsiteX1" fmla="*/ 21600 w 21600"/>
              <a:gd name="connsiteY1" fmla="*/ 0 h 24563"/>
              <a:gd name="connsiteX2" fmla="*/ 21525 w 21600"/>
              <a:gd name="connsiteY2" fmla="*/ 24563 h 24563"/>
              <a:gd name="connsiteX3" fmla="*/ 0 w 21600"/>
              <a:gd name="connsiteY3" fmla="*/ 20172 h 24563"/>
              <a:gd name="connsiteX4" fmla="*/ 0 w 21600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37 w 21637"/>
              <a:gd name="connsiteY3" fmla="*/ 18227 h 24563"/>
              <a:gd name="connsiteX4" fmla="*/ 0 w 21637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8517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8517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8227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8227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8227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7730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7730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7151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7606 h 24563"/>
              <a:gd name="connsiteX4" fmla="*/ 3 w 21640"/>
              <a:gd name="connsiteY4" fmla="*/ 0 h 24563"/>
              <a:gd name="connsiteX0" fmla="*/ 38 w 21675"/>
              <a:gd name="connsiteY0" fmla="*/ 0 h 24563"/>
              <a:gd name="connsiteX1" fmla="*/ 21638 w 21675"/>
              <a:gd name="connsiteY1" fmla="*/ 0 h 24563"/>
              <a:gd name="connsiteX2" fmla="*/ 21675 w 21675"/>
              <a:gd name="connsiteY2" fmla="*/ 24563 h 24563"/>
              <a:gd name="connsiteX3" fmla="*/ 1 w 21675"/>
              <a:gd name="connsiteY3" fmla="*/ 18061 h 24563"/>
              <a:gd name="connsiteX4" fmla="*/ 38 w 21675"/>
              <a:gd name="connsiteY4" fmla="*/ 0 h 24563"/>
              <a:gd name="connsiteX0" fmla="*/ 38 w 21675"/>
              <a:gd name="connsiteY0" fmla="*/ 0 h 24563"/>
              <a:gd name="connsiteX1" fmla="*/ 21638 w 21675"/>
              <a:gd name="connsiteY1" fmla="*/ 0 h 24563"/>
              <a:gd name="connsiteX2" fmla="*/ 21675 w 21675"/>
              <a:gd name="connsiteY2" fmla="*/ 24563 h 24563"/>
              <a:gd name="connsiteX3" fmla="*/ 1 w 21675"/>
              <a:gd name="connsiteY3" fmla="*/ 18061 h 24563"/>
              <a:gd name="connsiteX4" fmla="*/ 38 w 21675"/>
              <a:gd name="connsiteY4" fmla="*/ 0 h 24563"/>
              <a:gd name="connsiteX0" fmla="*/ 38 w 21675"/>
              <a:gd name="connsiteY0" fmla="*/ 0 h 24563"/>
              <a:gd name="connsiteX1" fmla="*/ 21638 w 21675"/>
              <a:gd name="connsiteY1" fmla="*/ 0 h 24563"/>
              <a:gd name="connsiteX2" fmla="*/ 21675 w 21675"/>
              <a:gd name="connsiteY2" fmla="*/ 24563 h 24563"/>
              <a:gd name="connsiteX3" fmla="*/ 1 w 21675"/>
              <a:gd name="connsiteY3" fmla="*/ 18061 h 24563"/>
              <a:gd name="connsiteX4" fmla="*/ 38 w 21675"/>
              <a:gd name="connsiteY4" fmla="*/ 0 h 24563"/>
              <a:gd name="connsiteX0" fmla="*/ 38 w 21675"/>
              <a:gd name="connsiteY0" fmla="*/ 0 h 24563"/>
              <a:gd name="connsiteX1" fmla="*/ 21638 w 21675"/>
              <a:gd name="connsiteY1" fmla="*/ 0 h 24563"/>
              <a:gd name="connsiteX2" fmla="*/ 21675 w 21675"/>
              <a:gd name="connsiteY2" fmla="*/ 24563 h 24563"/>
              <a:gd name="connsiteX3" fmla="*/ 1 w 21675"/>
              <a:gd name="connsiteY3" fmla="*/ 18061 h 24563"/>
              <a:gd name="connsiteX4" fmla="*/ 38 w 21675"/>
              <a:gd name="connsiteY4" fmla="*/ 0 h 24563"/>
              <a:gd name="connsiteX0" fmla="*/ 38 w 21675"/>
              <a:gd name="connsiteY0" fmla="*/ 0 h 24563"/>
              <a:gd name="connsiteX1" fmla="*/ 21638 w 21675"/>
              <a:gd name="connsiteY1" fmla="*/ 0 h 24563"/>
              <a:gd name="connsiteX2" fmla="*/ 21675 w 21675"/>
              <a:gd name="connsiteY2" fmla="*/ 24563 h 24563"/>
              <a:gd name="connsiteX3" fmla="*/ 1 w 21675"/>
              <a:gd name="connsiteY3" fmla="*/ 18061 h 24563"/>
              <a:gd name="connsiteX4" fmla="*/ 38 w 21675"/>
              <a:gd name="connsiteY4" fmla="*/ 0 h 2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5" h="24563">
                <a:moveTo>
                  <a:pt x="38" y="0"/>
                </a:moveTo>
                <a:lnTo>
                  <a:pt x="21638" y="0"/>
                </a:lnTo>
                <a:cubicBezTo>
                  <a:pt x="21638" y="5774"/>
                  <a:pt x="21675" y="18789"/>
                  <a:pt x="21675" y="24563"/>
                </a:cubicBezTo>
                <a:cubicBezTo>
                  <a:pt x="17345" y="12812"/>
                  <a:pt x="5153" y="13908"/>
                  <a:pt x="1" y="18061"/>
                </a:cubicBezTo>
                <a:cubicBezTo>
                  <a:pt x="-11" y="11985"/>
                  <a:pt x="50" y="6076"/>
                  <a:pt x="38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3810000"/>
            <a:ext cx="4876800" cy="10668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680-A98A-4403-9B02-7463092161AD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E67F-6FD7-4A84-BDC3-701DFA980E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lowchart: Document 4"/>
          <p:cNvSpPr/>
          <p:nvPr/>
        </p:nvSpPr>
        <p:spPr>
          <a:xfrm rot="16200000">
            <a:off x="-838199" y="838198"/>
            <a:ext cx="6858000" cy="518160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4563"/>
              <a:gd name="connsiteX1" fmla="*/ 21600 w 21600"/>
              <a:gd name="connsiteY1" fmla="*/ 0 h 24563"/>
              <a:gd name="connsiteX2" fmla="*/ 21525 w 21600"/>
              <a:gd name="connsiteY2" fmla="*/ 24563 h 24563"/>
              <a:gd name="connsiteX3" fmla="*/ 0 w 21600"/>
              <a:gd name="connsiteY3" fmla="*/ 20172 h 24563"/>
              <a:gd name="connsiteX4" fmla="*/ 0 w 21600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37 w 21637"/>
              <a:gd name="connsiteY3" fmla="*/ 18227 h 24563"/>
              <a:gd name="connsiteX4" fmla="*/ 0 w 21637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8517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5869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5869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5869 h 24563"/>
              <a:gd name="connsiteX4" fmla="*/ 3 w 21640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5290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5290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4793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4793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384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384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384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112 w 21637"/>
              <a:gd name="connsiteY3" fmla="*/ 15372 h 24563"/>
              <a:gd name="connsiteX4" fmla="*/ 0 w 21637"/>
              <a:gd name="connsiteY4" fmla="*/ 0 h 24563"/>
              <a:gd name="connsiteX0" fmla="*/ 39 w 21676"/>
              <a:gd name="connsiteY0" fmla="*/ 0 h 24563"/>
              <a:gd name="connsiteX1" fmla="*/ 21639 w 21676"/>
              <a:gd name="connsiteY1" fmla="*/ 0 h 24563"/>
              <a:gd name="connsiteX2" fmla="*/ 21676 w 21676"/>
              <a:gd name="connsiteY2" fmla="*/ 24563 h 24563"/>
              <a:gd name="connsiteX3" fmla="*/ 1 w 21676"/>
              <a:gd name="connsiteY3" fmla="*/ 15455 h 24563"/>
              <a:gd name="connsiteX4" fmla="*/ 39 w 21676"/>
              <a:gd name="connsiteY4" fmla="*/ 0 h 2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24563">
                <a:moveTo>
                  <a:pt x="39" y="0"/>
                </a:moveTo>
                <a:lnTo>
                  <a:pt x="21639" y="0"/>
                </a:lnTo>
                <a:cubicBezTo>
                  <a:pt x="21639" y="5774"/>
                  <a:pt x="21676" y="18789"/>
                  <a:pt x="21676" y="24563"/>
                </a:cubicBezTo>
                <a:cubicBezTo>
                  <a:pt x="17757" y="12646"/>
                  <a:pt x="4667" y="12005"/>
                  <a:pt x="1" y="15455"/>
                </a:cubicBezTo>
                <a:cubicBezTo>
                  <a:pt x="-11" y="9379"/>
                  <a:pt x="51" y="6076"/>
                  <a:pt x="39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1" name="Flowchart: Document 4"/>
          <p:cNvSpPr/>
          <p:nvPr/>
        </p:nvSpPr>
        <p:spPr>
          <a:xfrm rot="16200000">
            <a:off x="-901489" y="773001"/>
            <a:ext cx="6856089" cy="5310088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4563"/>
              <a:gd name="connsiteX1" fmla="*/ 21600 w 21600"/>
              <a:gd name="connsiteY1" fmla="*/ 0 h 24563"/>
              <a:gd name="connsiteX2" fmla="*/ 21525 w 21600"/>
              <a:gd name="connsiteY2" fmla="*/ 24563 h 24563"/>
              <a:gd name="connsiteX3" fmla="*/ 0 w 21600"/>
              <a:gd name="connsiteY3" fmla="*/ 20172 h 24563"/>
              <a:gd name="connsiteX4" fmla="*/ 0 w 21600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37 w 21637"/>
              <a:gd name="connsiteY3" fmla="*/ 18227 h 24563"/>
              <a:gd name="connsiteX4" fmla="*/ 0 w 21637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8517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5869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5869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5869 h 24563"/>
              <a:gd name="connsiteX4" fmla="*/ 3 w 21640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5290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5290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4793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4793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384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384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384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150 w 21637"/>
              <a:gd name="connsiteY3" fmla="*/ 11110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150 w 21637"/>
              <a:gd name="connsiteY3" fmla="*/ 11110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235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235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235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2351 h 24563"/>
              <a:gd name="connsiteX4" fmla="*/ 0 w 21637"/>
              <a:gd name="connsiteY4" fmla="*/ 0 h 24563"/>
              <a:gd name="connsiteX0" fmla="*/ 5 w 21642"/>
              <a:gd name="connsiteY0" fmla="*/ 0 h 24563"/>
              <a:gd name="connsiteX1" fmla="*/ 21605 w 21642"/>
              <a:gd name="connsiteY1" fmla="*/ 0 h 24563"/>
              <a:gd name="connsiteX2" fmla="*/ 21642 w 21642"/>
              <a:gd name="connsiteY2" fmla="*/ 24563 h 24563"/>
              <a:gd name="connsiteX3" fmla="*/ 3 w 21642"/>
              <a:gd name="connsiteY3" fmla="*/ 12394 h 24563"/>
              <a:gd name="connsiteX4" fmla="*/ 5 w 21642"/>
              <a:gd name="connsiteY4" fmla="*/ 0 h 24563"/>
              <a:gd name="connsiteX0" fmla="*/ 5 w 21605"/>
              <a:gd name="connsiteY0" fmla="*/ 0 h 24733"/>
              <a:gd name="connsiteX1" fmla="*/ 21605 w 21605"/>
              <a:gd name="connsiteY1" fmla="*/ 0 h 24733"/>
              <a:gd name="connsiteX2" fmla="*/ 21604 w 21605"/>
              <a:gd name="connsiteY2" fmla="*/ 24733 h 24733"/>
              <a:gd name="connsiteX3" fmla="*/ 3 w 21605"/>
              <a:gd name="connsiteY3" fmla="*/ 12394 h 24733"/>
              <a:gd name="connsiteX4" fmla="*/ 5 w 21605"/>
              <a:gd name="connsiteY4" fmla="*/ 0 h 2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5" h="24733">
                <a:moveTo>
                  <a:pt x="5" y="0"/>
                </a:moveTo>
                <a:lnTo>
                  <a:pt x="21605" y="0"/>
                </a:lnTo>
                <a:cubicBezTo>
                  <a:pt x="21605" y="5774"/>
                  <a:pt x="21604" y="18959"/>
                  <a:pt x="21604" y="24733"/>
                </a:cubicBezTo>
                <a:cubicBezTo>
                  <a:pt x="17947" y="12734"/>
                  <a:pt x="5866" y="10020"/>
                  <a:pt x="3" y="12394"/>
                </a:cubicBezTo>
                <a:cubicBezTo>
                  <a:pt x="-9" y="6318"/>
                  <a:pt x="17" y="6076"/>
                  <a:pt x="5" y="0"/>
                </a:cubicBezTo>
                <a:close/>
              </a:path>
            </a:pathLst>
          </a:custGeom>
          <a:blipFill dpi="0" rotWithShape="0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2133600"/>
            <a:ext cx="4495800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 descr="Logo_Dis 02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84095" y="5638800"/>
            <a:ext cx="578905" cy="7236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Logo-Gunadarma_200.gi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543800" y="5638800"/>
            <a:ext cx="533400" cy="533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 userDrawn="1"/>
        </p:nvSpPr>
        <p:spPr>
          <a:xfrm>
            <a:off x="4572000" y="62484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KERJASAMA UNIVERSITAS GUNADARMA </a:t>
            </a:r>
          </a:p>
          <a:p>
            <a:pPr algn="r"/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DENGAN DISINFOLAHTAD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28600" y="5867400"/>
            <a:ext cx="189346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LABORATORIUM</a:t>
            </a:r>
            <a:endParaRPr 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DISINFOLAHTAD</a:t>
            </a:r>
          </a:p>
          <a:p>
            <a:r>
              <a:rPr lang="en-US" sz="1100" b="1" dirty="0" smtClean="0">
                <a:solidFill>
                  <a:schemeClr val="bg1"/>
                </a:solidFill>
                <a:latin typeface="Arial Narrow" pitchFamily="34" charset="0"/>
              </a:rPr>
              <a:t>31 Oktober-6 November 2018</a:t>
            </a:r>
            <a:endParaRPr lang="en-US" sz="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WordArt 2"/>
          <p:cNvSpPr>
            <a:spLocks noChangeArrowheads="1" noChangeShapeType="1" noTextEdit="1"/>
          </p:cNvSpPr>
          <p:nvPr userDrawn="1"/>
        </p:nvSpPr>
        <p:spPr bwMode="auto">
          <a:xfrm>
            <a:off x="381000" y="1066800"/>
            <a:ext cx="25908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kern="10" spc="0" dirty="0" err="1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/>
              </a:rPr>
              <a:t>Sistem</a:t>
            </a:r>
            <a:r>
              <a:rPr lang="en-US" sz="3600" kern="10" spc="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/>
              </a:rPr>
              <a:t> </a:t>
            </a:r>
            <a:r>
              <a:rPr lang="en-US" sz="3600" kern="10" spc="0" dirty="0" err="1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/>
              </a:rPr>
              <a:t>Analis</a:t>
            </a:r>
            <a:endParaRPr lang="en-US" sz="3600" kern="10" spc="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/>
            </a:endParaRPr>
          </a:p>
        </p:txBody>
      </p:sp>
      <p:sp>
        <p:nvSpPr>
          <p:cNvPr id="17" name="WordArt 2"/>
          <p:cNvSpPr>
            <a:spLocks noChangeArrowheads="1" noChangeShapeType="1" noTextEdit="1"/>
          </p:cNvSpPr>
          <p:nvPr userDrawn="1"/>
        </p:nvSpPr>
        <p:spPr bwMode="auto">
          <a:xfrm>
            <a:off x="381000" y="457200"/>
            <a:ext cx="17780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kern="10" spc="0" dirty="0" err="1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/>
              </a:rPr>
              <a:t>Pelatihan</a:t>
            </a:r>
            <a:endParaRPr lang="en-US" sz="3600" kern="10" spc="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/>
            </a:endParaRPr>
          </a:p>
        </p:txBody>
      </p:sp>
      <p:sp>
        <p:nvSpPr>
          <p:cNvPr id="18" name="WordArt 2"/>
          <p:cNvSpPr>
            <a:spLocks noChangeArrowheads="1" noChangeShapeType="1" noTextEdit="1"/>
          </p:cNvSpPr>
          <p:nvPr userDrawn="1"/>
        </p:nvSpPr>
        <p:spPr bwMode="auto">
          <a:xfrm>
            <a:off x="381000" y="2095500"/>
            <a:ext cx="1752600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b="1" kern="10" spc="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Tingkat </a:t>
            </a:r>
            <a:r>
              <a:rPr lang="en-US" sz="3600" b="1" kern="10" spc="0" dirty="0" err="1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Lanjut</a:t>
            </a:r>
            <a:endParaRPr lang="en-US" sz="3600" b="1" kern="10" spc="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ocument 4"/>
          <p:cNvSpPr/>
          <p:nvPr/>
        </p:nvSpPr>
        <p:spPr>
          <a:xfrm rot="16200000">
            <a:off x="-777568" y="777570"/>
            <a:ext cx="6842086" cy="5286948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4563"/>
              <a:gd name="connsiteX1" fmla="*/ 21600 w 21600"/>
              <a:gd name="connsiteY1" fmla="*/ 0 h 24563"/>
              <a:gd name="connsiteX2" fmla="*/ 21525 w 21600"/>
              <a:gd name="connsiteY2" fmla="*/ 24563 h 24563"/>
              <a:gd name="connsiteX3" fmla="*/ 0 w 21600"/>
              <a:gd name="connsiteY3" fmla="*/ 20172 h 24563"/>
              <a:gd name="connsiteX4" fmla="*/ 0 w 21600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37" h="24563">
                <a:moveTo>
                  <a:pt x="0" y="0"/>
                </a:moveTo>
                <a:lnTo>
                  <a:pt x="21600" y="0"/>
                </a:lnTo>
                <a:cubicBezTo>
                  <a:pt x="21600" y="5774"/>
                  <a:pt x="21637" y="18789"/>
                  <a:pt x="21637" y="24563"/>
                </a:cubicBezTo>
                <a:cubicBezTo>
                  <a:pt x="18130" y="13598"/>
                  <a:pt x="3731" y="15025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Flowchart: Document 4"/>
          <p:cNvSpPr/>
          <p:nvPr/>
        </p:nvSpPr>
        <p:spPr>
          <a:xfrm rot="16200000">
            <a:off x="-821428" y="825325"/>
            <a:ext cx="6854104" cy="5211246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4563"/>
              <a:gd name="connsiteX1" fmla="*/ 21600 w 21600"/>
              <a:gd name="connsiteY1" fmla="*/ 0 h 24563"/>
              <a:gd name="connsiteX2" fmla="*/ 21525 w 21600"/>
              <a:gd name="connsiteY2" fmla="*/ 24563 h 24563"/>
              <a:gd name="connsiteX3" fmla="*/ 0 w 21600"/>
              <a:gd name="connsiteY3" fmla="*/ 20172 h 24563"/>
              <a:gd name="connsiteX4" fmla="*/ 0 w 21600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37 w 21637"/>
              <a:gd name="connsiteY3" fmla="*/ 18227 h 24563"/>
              <a:gd name="connsiteX4" fmla="*/ 0 w 21637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8517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8517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8227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8227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8227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7730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7730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7151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7606 h 24563"/>
              <a:gd name="connsiteX4" fmla="*/ 3 w 21640"/>
              <a:gd name="connsiteY4" fmla="*/ 0 h 24563"/>
              <a:gd name="connsiteX0" fmla="*/ 38 w 21675"/>
              <a:gd name="connsiteY0" fmla="*/ 0 h 24563"/>
              <a:gd name="connsiteX1" fmla="*/ 21638 w 21675"/>
              <a:gd name="connsiteY1" fmla="*/ 0 h 24563"/>
              <a:gd name="connsiteX2" fmla="*/ 21675 w 21675"/>
              <a:gd name="connsiteY2" fmla="*/ 24563 h 24563"/>
              <a:gd name="connsiteX3" fmla="*/ 1 w 21675"/>
              <a:gd name="connsiteY3" fmla="*/ 18061 h 24563"/>
              <a:gd name="connsiteX4" fmla="*/ 38 w 21675"/>
              <a:gd name="connsiteY4" fmla="*/ 0 h 24563"/>
              <a:gd name="connsiteX0" fmla="*/ 38 w 21675"/>
              <a:gd name="connsiteY0" fmla="*/ 0 h 24563"/>
              <a:gd name="connsiteX1" fmla="*/ 21638 w 21675"/>
              <a:gd name="connsiteY1" fmla="*/ 0 h 24563"/>
              <a:gd name="connsiteX2" fmla="*/ 21675 w 21675"/>
              <a:gd name="connsiteY2" fmla="*/ 24563 h 24563"/>
              <a:gd name="connsiteX3" fmla="*/ 1 w 21675"/>
              <a:gd name="connsiteY3" fmla="*/ 18061 h 24563"/>
              <a:gd name="connsiteX4" fmla="*/ 38 w 21675"/>
              <a:gd name="connsiteY4" fmla="*/ 0 h 24563"/>
              <a:gd name="connsiteX0" fmla="*/ 38 w 21675"/>
              <a:gd name="connsiteY0" fmla="*/ 0 h 24563"/>
              <a:gd name="connsiteX1" fmla="*/ 21638 w 21675"/>
              <a:gd name="connsiteY1" fmla="*/ 0 h 24563"/>
              <a:gd name="connsiteX2" fmla="*/ 21675 w 21675"/>
              <a:gd name="connsiteY2" fmla="*/ 24563 h 24563"/>
              <a:gd name="connsiteX3" fmla="*/ 1 w 21675"/>
              <a:gd name="connsiteY3" fmla="*/ 18061 h 24563"/>
              <a:gd name="connsiteX4" fmla="*/ 38 w 21675"/>
              <a:gd name="connsiteY4" fmla="*/ 0 h 24563"/>
              <a:gd name="connsiteX0" fmla="*/ 38 w 21675"/>
              <a:gd name="connsiteY0" fmla="*/ 0 h 24563"/>
              <a:gd name="connsiteX1" fmla="*/ 21638 w 21675"/>
              <a:gd name="connsiteY1" fmla="*/ 0 h 24563"/>
              <a:gd name="connsiteX2" fmla="*/ 21675 w 21675"/>
              <a:gd name="connsiteY2" fmla="*/ 24563 h 24563"/>
              <a:gd name="connsiteX3" fmla="*/ 1 w 21675"/>
              <a:gd name="connsiteY3" fmla="*/ 18061 h 24563"/>
              <a:gd name="connsiteX4" fmla="*/ 38 w 21675"/>
              <a:gd name="connsiteY4" fmla="*/ 0 h 24563"/>
              <a:gd name="connsiteX0" fmla="*/ 38 w 21675"/>
              <a:gd name="connsiteY0" fmla="*/ 0 h 24563"/>
              <a:gd name="connsiteX1" fmla="*/ 21638 w 21675"/>
              <a:gd name="connsiteY1" fmla="*/ 0 h 24563"/>
              <a:gd name="connsiteX2" fmla="*/ 21675 w 21675"/>
              <a:gd name="connsiteY2" fmla="*/ 24563 h 24563"/>
              <a:gd name="connsiteX3" fmla="*/ 1 w 21675"/>
              <a:gd name="connsiteY3" fmla="*/ 18061 h 24563"/>
              <a:gd name="connsiteX4" fmla="*/ 38 w 21675"/>
              <a:gd name="connsiteY4" fmla="*/ 0 h 2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5" h="24563">
                <a:moveTo>
                  <a:pt x="38" y="0"/>
                </a:moveTo>
                <a:lnTo>
                  <a:pt x="21638" y="0"/>
                </a:lnTo>
                <a:cubicBezTo>
                  <a:pt x="21638" y="5774"/>
                  <a:pt x="21675" y="18789"/>
                  <a:pt x="21675" y="24563"/>
                </a:cubicBezTo>
                <a:cubicBezTo>
                  <a:pt x="17345" y="12812"/>
                  <a:pt x="5153" y="13908"/>
                  <a:pt x="1" y="18061"/>
                </a:cubicBezTo>
                <a:cubicBezTo>
                  <a:pt x="-11" y="11985"/>
                  <a:pt x="50" y="6076"/>
                  <a:pt x="38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3810000"/>
            <a:ext cx="4876800" cy="10668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680-A98A-4403-9B02-7463092161AD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E67F-6FD7-4A84-BDC3-701DFA980E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lowchart: Document 4"/>
          <p:cNvSpPr/>
          <p:nvPr/>
        </p:nvSpPr>
        <p:spPr>
          <a:xfrm rot="16200000">
            <a:off x="-838199" y="838198"/>
            <a:ext cx="6858000" cy="518160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4563"/>
              <a:gd name="connsiteX1" fmla="*/ 21600 w 21600"/>
              <a:gd name="connsiteY1" fmla="*/ 0 h 24563"/>
              <a:gd name="connsiteX2" fmla="*/ 21525 w 21600"/>
              <a:gd name="connsiteY2" fmla="*/ 24563 h 24563"/>
              <a:gd name="connsiteX3" fmla="*/ 0 w 21600"/>
              <a:gd name="connsiteY3" fmla="*/ 20172 h 24563"/>
              <a:gd name="connsiteX4" fmla="*/ 0 w 21600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37 w 21637"/>
              <a:gd name="connsiteY3" fmla="*/ 18227 h 24563"/>
              <a:gd name="connsiteX4" fmla="*/ 0 w 21637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8517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5869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5869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5869 h 24563"/>
              <a:gd name="connsiteX4" fmla="*/ 3 w 21640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5290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5290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4793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4793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384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384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384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112 w 21637"/>
              <a:gd name="connsiteY3" fmla="*/ 15372 h 24563"/>
              <a:gd name="connsiteX4" fmla="*/ 0 w 21637"/>
              <a:gd name="connsiteY4" fmla="*/ 0 h 24563"/>
              <a:gd name="connsiteX0" fmla="*/ 39 w 21676"/>
              <a:gd name="connsiteY0" fmla="*/ 0 h 24563"/>
              <a:gd name="connsiteX1" fmla="*/ 21639 w 21676"/>
              <a:gd name="connsiteY1" fmla="*/ 0 h 24563"/>
              <a:gd name="connsiteX2" fmla="*/ 21676 w 21676"/>
              <a:gd name="connsiteY2" fmla="*/ 24563 h 24563"/>
              <a:gd name="connsiteX3" fmla="*/ 1 w 21676"/>
              <a:gd name="connsiteY3" fmla="*/ 15455 h 24563"/>
              <a:gd name="connsiteX4" fmla="*/ 39 w 21676"/>
              <a:gd name="connsiteY4" fmla="*/ 0 h 2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24563">
                <a:moveTo>
                  <a:pt x="39" y="0"/>
                </a:moveTo>
                <a:lnTo>
                  <a:pt x="21639" y="0"/>
                </a:lnTo>
                <a:cubicBezTo>
                  <a:pt x="21639" y="5774"/>
                  <a:pt x="21676" y="18789"/>
                  <a:pt x="21676" y="24563"/>
                </a:cubicBezTo>
                <a:cubicBezTo>
                  <a:pt x="17757" y="12646"/>
                  <a:pt x="4667" y="12005"/>
                  <a:pt x="1" y="15455"/>
                </a:cubicBezTo>
                <a:cubicBezTo>
                  <a:pt x="-11" y="9379"/>
                  <a:pt x="51" y="6076"/>
                  <a:pt x="39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1" name="Flowchart: Document 4"/>
          <p:cNvSpPr/>
          <p:nvPr/>
        </p:nvSpPr>
        <p:spPr>
          <a:xfrm rot="16200000">
            <a:off x="-901489" y="773001"/>
            <a:ext cx="6856089" cy="5310088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4563"/>
              <a:gd name="connsiteX1" fmla="*/ 21600 w 21600"/>
              <a:gd name="connsiteY1" fmla="*/ 0 h 24563"/>
              <a:gd name="connsiteX2" fmla="*/ 21525 w 21600"/>
              <a:gd name="connsiteY2" fmla="*/ 24563 h 24563"/>
              <a:gd name="connsiteX3" fmla="*/ 0 w 21600"/>
              <a:gd name="connsiteY3" fmla="*/ 20172 h 24563"/>
              <a:gd name="connsiteX4" fmla="*/ 0 w 21600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0 w 21637"/>
              <a:gd name="connsiteY3" fmla="*/ 20172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37 w 21637"/>
              <a:gd name="connsiteY3" fmla="*/ 18227 h 24563"/>
              <a:gd name="connsiteX4" fmla="*/ 0 w 21637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8517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5869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5869 h 24563"/>
              <a:gd name="connsiteX4" fmla="*/ 3 w 21640"/>
              <a:gd name="connsiteY4" fmla="*/ 0 h 24563"/>
              <a:gd name="connsiteX0" fmla="*/ 3 w 21640"/>
              <a:gd name="connsiteY0" fmla="*/ 0 h 24563"/>
              <a:gd name="connsiteX1" fmla="*/ 21603 w 21640"/>
              <a:gd name="connsiteY1" fmla="*/ 0 h 24563"/>
              <a:gd name="connsiteX2" fmla="*/ 21640 w 21640"/>
              <a:gd name="connsiteY2" fmla="*/ 24563 h 24563"/>
              <a:gd name="connsiteX3" fmla="*/ 3 w 21640"/>
              <a:gd name="connsiteY3" fmla="*/ 15869 h 24563"/>
              <a:gd name="connsiteX4" fmla="*/ 3 w 21640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5290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5290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4793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4793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384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384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384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150 w 21637"/>
              <a:gd name="connsiteY3" fmla="*/ 11110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150 w 21637"/>
              <a:gd name="connsiteY3" fmla="*/ 11110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235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235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2351 h 24563"/>
              <a:gd name="connsiteX4" fmla="*/ 0 w 21637"/>
              <a:gd name="connsiteY4" fmla="*/ 0 h 24563"/>
              <a:gd name="connsiteX0" fmla="*/ 0 w 21637"/>
              <a:gd name="connsiteY0" fmla="*/ 0 h 24563"/>
              <a:gd name="connsiteX1" fmla="*/ 21600 w 21637"/>
              <a:gd name="connsiteY1" fmla="*/ 0 h 24563"/>
              <a:gd name="connsiteX2" fmla="*/ 21637 w 21637"/>
              <a:gd name="connsiteY2" fmla="*/ 24563 h 24563"/>
              <a:gd name="connsiteX3" fmla="*/ 75 w 21637"/>
              <a:gd name="connsiteY3" fmla="*/ 12351 h 24563"/>
              <a:gd name="connsiteX4" fmla="*/ 0 w 21637"/>
              <a:gd name="connsiteY4" fmla="*/ 0 h 24563"/>
              <a:gd name="connsiteX0" fmla="*/ 5 w 21642"/>
              <a:gd name="connsiteY0" fmla="*/ 0 h 24563"/>
              <a:gd name="connsiteX1" fmla="*/ 21605 w 21642"/>
              <a:gd name="connsiteY1" fmla="*/ 0 h 24563"/>
              <a:gd name="connsiteX2" fmla="*/ 21642 w 21642"/>
              <a:gd name="connsiteY2" fmla="*/ 24563 h 24563"/>
              <a:gd name="connsiteX3" fmla="*/ 3 w 21642"/>
              <a:gd name="connsiteY3" fmla="*/ 12394 h 24563"/>
              <a:gd name="connsiteX4" fmla="*/ 5 w 21642"/>
              <a:gd name="connsiteY4" fmla="*/ 0 h 24563"/>
              <a:gd name="connsiteX0" fmla="*/ 5 w 21605"/>
              <a:gd name="connsiteY0" fmla="*/ 0 h 24733"/>
              <a:gd name="connsiteX1" fmla="*/ 21605 w 21605"/>
              <a:gd name="connsiteY1" fmla="*/ 0 h 24733"/>
              <a:gd name="connsiteX2" fmla="*/ 21604 w 21605"/>
              <a:gd name="connsiteY2" fmla="*/ 24733 h 24733"/>
              <a:gd name="connsiteX3" fmla="*/ 3 w 21605"/>
              <a:gd name="connsiteY3" fmla="*/ 12394 h 24733"/>
              <a:gd name="connsiteX4" fmla="*/ 5 w 21605"/>
              <a:gd name="connsiteY4" fmla="*/ 0 h 2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5" h="24733">
                <a:moveTo>
                  <a:pt x="5" y="0"/>
                </a:moveTo>
                <a:lnTo>
                  <a:pt x="21605" y="0"/>
                </a:lnTo>
                <a:cubicBezTo>
                  <a:pt x="21605" y="5774"/>
                  <a:pt x="21604" y="18959"/>
                  <a:pt x="21604" y="24733"/>
                </a:cubicBezTo>
                <a:cubicBezTo>
                  <a:pt x="17947" y="12734"/>
                  <a:pt x="5866" y="10020"/>
                  <a:pt x="3" y="12394"/>
                </a:cubicBezTo>
                <a:cubicBezTo>
                  <a:pt x="-9" y="6318"/>
                  <a:pt x="17" y="6076"/>
                  <a:pt x="5" y="0"/>
                </a:cubicBezTo>
                <a:close/>
              </a:path>
            </a:pathLst>
          </a:custGeom>
          <a:blipFill dpi="0" rotWithShape="0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2133600"/>
            <a:ext cx="4495800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 descr="Logo_Dis 02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84095" y="5638800"/>
            <a:ext cx="578905" cy="7236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Logo-Gunadarma_200.gi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543800" y="5638800"/>
            <a:ext cx="533400" cy="533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 userDrawn="1"/>
        </p:nvSpPr>
        <p:spPr>
          <a:xfrm>
            <a:off x="4572000" y="62484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KERJASAMA UNIVERSITAS GUNADARMA </a:t>
            </a:r>
          </a:p>
          <a:p>
            <a:pPr algn="r"/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DENGAN DISINFOLAHTAD</a:t>
            </a:r>
            <a:endParaRPr lang="en-US" sz="1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28600" y="5867400"/>
            <a:ext cx="189346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LABORATORIUM</a:t>
            </a:r>
            <a:endParaRPr 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DISINFOLAHTAD</a:t>
            </a:r>
          </a:p>
          <a:p>
            <a:r>
              <a:rPr lang="en-US" sz="1100" b="1" dirty="0" smtClean="0">
                <a:solidFill>
                  <a:schemeClr val="bg1"/>
                </a:solidFill>
                <a:latin typeface="Arial Narrow" pitchFamily="34" charset="0"/>
              </a:rPr>
              <a:t>31 Oktober-6 November 2018</a:t>
            </a:r>
            <a:endParaRPr lang="en-US" sz="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WordArt 2"/>
          <p:cNvSpPr>
            <a:spLocks noChangeArrowheads="1" noChangeShapeType="1" noTextEdit="1"/>
          </p:cNvSpPr>
          <p:nvPr userDrawn="1"/>
        </p:nvSpPr>
        <p:spPr bwMode="auto">
          <a:xfrm>
            <a:off x="381000" y="1066800"/>
            <a:ext cx="25908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kern="10" spc="0" dirty="0" err="1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/>
              </a:rPr>
              <a:t>Sistem</a:t>
            </a:r>
            <a:r>
              <a:rPr lang="en-US" sz="3600" kern="10" spc="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/>
              </a:rPr>
              <a:t> </a:t>
            </a:r>
            <a:r>
              <a:rPr lang="en-US" sz="3600" kern="10" spc="0" dirty="0" err="1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/>
              </a:rPr>
              <a:t>Analis</a:t>
            </a:r>
            <a:endParaRPr lang="en-US" sz="3600" kern="10" spc="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/>
            </a:endParaRPr>
          </a:p>
        </p:txBody>
      </p:sp>
      <p:sp>
        <p:nvSpPr>
          <p:cNvPr id="17" name="WordArt 2"/>
          <p:cNvSpPr>
            <a:spLocks noChangeArrowheads="1" noChangeShapeType="1" noTextEdit="1"/>
          </p:cNvSpPr>
          <p:nvPr userDrawn="1"/>
        </p:nvSpPr>
        <p:spPr bwMode="auto">
          <a:xfrm>
            <a:off x="381000" y="457200"/>
            <a:ext cx="17780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kern="10" spc="0" dirty="0" err="1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/>
              </a:rPr>
              <a:t>Pelatihan</a:t>
            </a:r>
            <a:endParaRPr lang="en-US" sz="3600" kern="10" spc="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/>
            </a:endParaRPr>
          </a:p>
        </p:txBody>
      </p:sp>
      <p:sp>
        <p:nvSpPr>
          <p:cNvPr id="18" name="WordArt 2"/>
          <p:cNvSpPr>
            <a:spLocks noChangeArrowheads="1" noChangeShapeType="1" noTextEdit="1"/>
          </p:cNvSpPr>
          <p:nvPr userDrawn="1"/>
        </p:nvSpPr>
        <p:spPr bwMode="auto">
          <a:xfrm>
            <a:off x="381000" y="2095500"/>
            <a:ext cx="1752600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b="1" kern="10" spc="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Tingkat </a:t>
            </a:r>
            <a:r>
              <a:rPr lang="en-US" sz="3600" b="1" kern="10" spc="0" dirty="0" err="1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Lanjut</a:t>
            </a:r>
            <a:endParaRPr lang="en-US" sz="3600" b="1" kern="10" spc="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819400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680-A98A-4403-9B02-7463092161A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E67F-6FD7-4A84-BDC3-701DFA980E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819400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680-A98A-4403-9B02-7463092161A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E67F-6FD7-4A84-BDC3-701DFA980E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819400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680-A98A-4403-9B02-7463092161A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E67F-6FD7-4A84-BDC3-701DFA980E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819400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680-A98A-4403-9B02-7463092161A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E67F-6FD7-4A84-BDC3-701DFA980E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BE680-A98A-4403-9B02-7463092161A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EE67F-6FD7-4A84-BDC3-701DFA980ED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awah01.jp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0" y="6019800"/>
            <a:ext cx="9144000" cy="838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49" r:id="rId3"/>
    <p:sldLayoutId id="2147483664" r:id="rId4"/>
    <p:sldLayoutId id="2147483661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Widiastuti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Integrated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DEFinition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(IDEF)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lgerian" panose="04020705040A02060702" pitchFamily="82" charset="0"/>
              </a:rPr>
              <a:t>Relasi</a:t>
            </a:r>
            <a:r>
              <a:rPr lang="en-US" dirty="0" smtClean="0">
                <a:latin typeface="Algerian" panose="04020705040A02060702" pitchFamily="82" charset="0"/>
              </a:rPr>
              <a:t> Class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17638"/>
            <a:ext cx="4343400" cy="429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9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10000" y="2133600"/>
            <a:ext cx="50292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IDEF1X</a:t>
            </a:r>
            <a:br>
              <a:rPr lang="en-US" dirty="0" smtClean="0">
                <a:latin typeface="Algerian" panose="04020705040A02060702" pitchFamily="82" charset="0"/>
              </a:rPr>
            </a:br>
            <a:r>
              <a:rPr lang="en-US" dirty="0" err="1" smtClean="0">
                <a:latin typeface="Algerian" panose="04020705040A02060702" pitchFamily="82" charset="0"/>
              </a:rPr>
              <a:t>Pemodelan</a:t>
            </a:r>
            <a:r>
              <a:rPr lang="en-US" dirty="0" smtClean="0">
                <a:latin typeface="Algerian" panose="04020705040A02060702" pitchFamily="82" charset="0"/>
              </a:rPr>
              <a:t> Data 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35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339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KEKUATAN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>
                <a:latin typeface="Cambria" panose="02040503050406030204" pitchFamily="18" charset="0"/>
                <a:ea typeface="Cambria" panose="02040503050406030204" pitchFamily="18" charset="0"/>
              </a:rPr>
              <a:t>Alat </a:t>
            </a:r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kuat </a:t>
            </a:r>
            <a:r>
              <a:rPr lang="id-ID" dirty="0">
                <a:latin typeface="Cambria" panose="02040503050406030204" pitchFamily="18" charset="0"/>
                <a:ea typeface="Cambria" panose="02040503050406030204" pitchFamily="18" charset="0"/>
              </a:rPr>
              <a:t>untuk pemodelan data</a:t>
            </a:r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IDEF1X </a:t>
            </a:r>
            <a:r>
              <a:rPr lang="id-ID" dirty="0">
                <a:latin typeface="Cambria" panose="02040503050406030204" pitchFamily="18" charset="0"/>
                <a:ea typeface="Cambria" panose="02040503050406030204" pitchFamily="18" charset="0"/>
              </a:rPr>
              <a:t>tidak memiliki banyak </a:t>
            </a:r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varian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Menggambarkan </a:t>
            </a:r>
            <a:r>
              <a:rPr lang="id-ID" dirty="0">
                <a:latin typeface="Cambria" panose="02040503050406030204" pitchFamily="18" charset="0"/>
                <a:ea typeface="Cambria" panose="02040503050406030204" pitchFamily="18" charset="0"/>
              </a:rPr>
              <a:t>aturan yang mengatur manajemen informasi</a:t>
            </a:r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Digunakan </a:t>
            </a:r>
            <a:r>
              <a:rPr lang="id-ID" dirty="0">
                <a:latin typeface="Cambria" panose="02040503050406030204" pitchFamily="18" charset="0"/>
                <a:ea typeface="Cambria" panose="02040503050406030204" pitchFamily="18" charset="0"/>
              </a:rPr>
              <a:t>untuk memvalidasi konsep </a:t>
            </a:r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IDEFO.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Membantu </a:t>
            </a:r>
            <a:r>
              <a:rPr lang="id-ID" dirty="0">
                <a:latin typeface="Cambria" panose="02040503050406030204" pitchFamily="18" charset="0"/>
                <a:ea typeface="Cambria" panose="02040503050406030204" pitchFamily="18" charset="0"/>
              </a:rPr>
              <a:t>menemukan penyebab masalah.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63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KELEMAHAN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>
                <a:latin typeface="Cambria" panose="02040503050406030204" pitchFamily="18" charset="0"/>
                <a:ea typeface="Cambria" panose="02040503050406030204" pitchFamily="18" charset="0"/>
              </a:rPr>
              <a:t>Pemodel harus berpengalaman untuk menciptakan model yang baik</a:t>
            </a:r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Tidak </a:t>
            </a:r>
            <a:r>
              <a:rPr lang="id-ID" dirty="0">
                <a:latin typeface="Cambria" panose="02040503050406030204" pitchFamily="18" charset="0"/>
                <a:ea typeface="Cambria" panose="02040503050406030204" pitchFamily="18" charset="0"/>
              </a:rPr>
              <a:t>cocok untuk digunakan sebagai alat </a:t>
            </a:r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analisis.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99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PERBEDAAN </a:t>
            </a:r>
            <a:r>
              <a:rPr lang="en-US" dirty="0">
                <a:latin typeface="Algerian" panose="04020705040A02060702" pitchFamily="82" charset="0"/>
              </a:rPr>
              <a:t>FOKUS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idef1 </a:t>
            </a:r>
            <a:r>
              <a:rPr lang="en-US" dirty="0" err="1">
                <a:latin typeface="Algerian" panose="04020705040A02060702" pitchFamily="82" charset="0"/>
              </a:rPr>
              <a:t>dan</a:t>
            </a:r>
            <a:r>
              <a:rPr lang="en-US" dirty="0">
                <a:latin typeface="Algerian" panose="04020705040A02060702" pitchFamily="82" charset="0"/>
              </a:rPr>
              <a:t> idef1x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Model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Informasi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Informasi </a:t>
            </a:r>
            <a:r>
              <a:rPr lang="id-ID" dirty="0">
                <a:latin typeface="Cambria" panose="02040503050406030204" pitchFamily="18" charset="0"/>
                <a:ea typeface="Cambria" panose="02040503050406030204" pitchFamily="18" charset="0"/>
              </a:rPr>
              <a:t>yang dikumpulkan, disimpan, dan dikelola </a:t>
            </a:r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organisasi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Hubungan </a:t>
            </a:r>
            <a:r>
              <a:rPr lang="id-ID" dirty="0">
                <a:latin typeface="Cambria" panose="02040503050406030204" pitchFamily="18" charset="0"/>
                <a:ea typeface="Cambria" panose="02040503050406030204" pitchFamily="18" charset="0"/>
              </a:rPr>
              <a:t>logis dalam organisasi tercermin dalam informasi</a:t>
            </a:r>
            <a:br>
              <a:rPr lang="id-ID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Model Data</a:t>
            </a:r>
          </a:p>
          <a:p>
            <a:pPr marL="0" indent="0" algn="ctr"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Elemen </a:t>
            </a:r>
            <a:r>
              <a:rPr lang="id-ID" dirty="0">
                <a:latin typeface="Cambria" panose="02040503050406030204" pitchFamily="18" charset="0"/>
                <a:ea typeface="Cambria" panose="02040503050406030204" pitchFamily="18" charset="0"/>
              </a:rPr>
              <a:t>data yang sebenarnya dalam basis data </a:t>
            </a:r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relasional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Representasi </a:t>
            </a:r>
            <a:r>
              <a:rPr lang="id-ID" dirty="0">
                <a:latin typeface="Cambria" panose="02040503050406030204" pitchFamily="18" charset="0"/>
                <a:ea typeface="Cambria" panose="02040503050406030204" pitchFamily="18" charset="0"/>
              </a:rPr>
              <a:t>&amp; struktur data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98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PERBEDAAN </a:t>
            </a:r>
            <a:r>
              <a:rPr lang="en-US" dirty="0" smtClean="0">
                <a:latin typeface="Algerian" panose="04020705040A02060702" pitchFamily="82" charset="0"/>
              </a:rPr>
              <a:t>FUNGSI </a:t>
            </a:r>
            <a:br>
              <a:rPr lang="en-US" dirty="0" smtClean="0">
                <a:latin typeface="Algerian" panose="04020705040A02060702" pitchFamily="82" charset="0"/>
              </a:rPr>
            </a:br>
            <a:r>
              <a:rPr lang="en-US" dirty="0" smtClean="0">
                <a:latin typeface="Algerian" panose="04020705040A02060702" pitchFamily="82" charset="0"/>
              </a:rPr>
              <a:t>idef1 </a:t>
            </a:r>
            <a:r>
              <a:rPr lang="en-US" dirty="0" err="1" smtClean="0">
                <a:latin typeface="Algerian" panose="04020705040A02060702" pitchFamily="82" charset="0"/>
              </a:rPr>
              <a:t>dan</a:t>
            </a:r>
            <a:r>
              <a:rPr lang="en-US" dirty="0" smtClean="0">
                <a:latin typeface="Algerian" panose="04020705040A02060702" pitchFamily="82" charset="0"/>
              </a:rPr>
              <a:t> idef1x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MODEL INFORMASI</a:t>
            </a:r>
          </a:p>
          <a:p>
            <a:pPr marL="0" indent="0" algn="ctr"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Masalah identifikasi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Persyaratan </a:t>
            </a:r>
            <a:r>
              <a:rPr lang="id-ID" dirty="0">
                <a:latin typeface="Cambria" panose="02040503050406030204" pitchFamily="18" charset="0"/>
                <a:ea typeface="Cambria" panose="02040503050406030204" pitchFamily="18" charset="0"/>
              </a:rPr>
              <a:t>definisi Desain sistem </a:t>
            </a:r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informasi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MODEL DATA</a:t>
            </a:r>
          </a:p>
          <a:p>
            <a:pPr marL="0" indent="0" algn="ctr"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Desain </a:t>
            </a:r>
            <a:r>
              <a:rPr lang="id-ID" dirty="0">
                <a:latin typeface="Cambria" panose="02040503050406030204" pitchFamily="18" charset="0"/>
                <a:ea typeface="Cambria" panose="02040503050406030204" pitchFamily="18" charset="0"/>
              </a:rPr>
              <a:t>logis dari database &amp; </a:t>
            </a:r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aplikasi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Desain </a:t>
            </a:r>
            <a:r>
              <a:rPr lang="id-ID" dirty="0">
                <a:latin typeface="Cambria" panose="02040503050406030204" pitchFamily="18" charset="0"/>
                <a:ea typeface="Cambria" panose="02040503050406030204" pitchFamily="18" charset="0"/>
              </a:rPr>
              <a:t>fisik implementasi database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4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Algerian" panose="04020705040A02060702" pitchFamily="82" charset="0"/>
              </a:rPr>
              <a:t>Langkah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err="1">
                <a:latin typeface="Algerian" panose="04020705040A02060702" pitchFamily="82" charset="0"/>
              </a:rPr>
              <a:t>pembuatan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smtClean="0">
                <a:latin typeface="Algerian" panose="04020705040A02060702" pitchFamily="82" charset="0"/>
              </a:rPr>
              <a:t>idef1X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2743200"/>
            <a:ext cx="12192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76576" y="3657600"/>
            <a:ext cx="1414523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81400" y="1600200"/>
            <a:ext cx="1409698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 flipV="1">
            <a:off x="2133600" y="2247900"/>
            <a:ext cx="1447800" cy="1143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48400" y="3657600"/>
            <a:ext cx="12954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133600" y="3390900"/>
            <a:ext cx="1442976" cy="9144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9" idx="1"/>
          </p:cNvCxnSpPr>
          <p:nvPr/>
        </p:nvCxnSpPr>
        <p:spPr>
          <a:xfrm>
            <a:off x="4991099" y="4305300"/>
            <a:ext cx="1257301" cy="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76575" y="1711087"/>
            <a:ext cx="141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50016" y="2882384"/>
            <a:ext cx="141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76576" y="3657600"/>
            <a:ext cx="141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22357" y="3713601"/>
            <a:ext cx="141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647954" y="2390487"/>
            <a:ext cx="914400" cy="37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Atribut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222357" y="4558256"/>
            <a:ext cx="914400" cy="37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Atribut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575610" y="4528742"/>
            <a:ext cx="914400" cy="37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Atribut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54912" y="3612357"/>
            <a:ext cx="914400" cy="37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Atribut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59788" y="3657600"/>
            <a:ext cx="990600" cy="36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memiliki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98407" y="3895536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38400" y="2514600"/>
            <a:ext cx="990600" cy="36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memiliki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65845" y="4237242"/>
            <a:ext cx="914400" cy="37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Atribut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54912" y="3286930"/>
            <a:ext cx="914400" cy="37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Atribut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47954" y="2061369"/>
            <a:ext cx="914400" cy="37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Atribut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96315" y="4245248"/>
            <a:ext cx="914400" cy="37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Atribut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55357" y="3970338"/>
            <a:ext cx="914400" cy="37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Atribut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8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IDEF0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43000"/>
            <a:ext cx="4953000" cy="5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1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lgerian" panose="04020705040A02060702" pitchFamily="82" charset="0"/>
              </a:rPr>
              <a:t>Menetapkan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r>
              <a:rPr lang="en-US" dirty="0" err="1" smtClean="0">
                <a:latin typeface="Algerian" panose="04020705040A02060702" pitchFamily="82" charset="0"/>
              </a:rPr>
              <a:t>informasi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Barang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Supplier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List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Pemesanan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Barang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Faktur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Pembayaran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Laporan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Pemesanan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Barang</a:t>
            </a:r>
            <a:r>
              <a:rPr lang="id-ID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id-ID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Permintaan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Tetap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Permintaan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Darurat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Pemesanan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Tetap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Pemesanan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Darurat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Laporan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Pengeluaran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Barang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7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lgerian" panose="04020705040A02060702" pitchFamily="82" charset="0"/>
              </a:rPr>
              <a:t>Matriks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r>
              <a:rPr lang="en-US" dirty="0" err="1" smtClean="0">
                <a:latin typeface="Algerian" panose="04020705040A02060702" pitchFamily="82" charset="0"/>
              </a:rPr>
              <a:t>Relasi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7791850" cy="4032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752392"/>
            <a:ext cx="7791850" cy="40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2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819400" y="2133600"/>
            <a:ext cx="6248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IDEF1</a:t>
            </a:r>
            <a:br>
              <a:rPr lang="en-US" dirty="0" smtClean="0">
                <a:latin typeface="Algerian" panose="04020705040A02060702" pitchFamily="82" charset="0"/>
              </a:rPr>
            </a:br>
            <a:r>
              <a:rPr lang="en-US" dirty="0" err="1" smtClean="0">
                <a:latin typeface="Algerian" panose="04020705040A02060702" pitchFamily="82" charset="0"/>
              </a:rPr>
              <a:t>Pemodelan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r>
              <a:rPr lang="en-US" dirty="0" err="1" smtClean="0">
                <a:latin typeface="Algerian" panose="04020705040A02060702" pitchFamily="82" charset="0"/>
              </a:rPr>
              <a:t>Informasi</a:t>
            </a:r>
            <a:endParaRPr lang="en-US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MODEL IDEF1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51" y="1600200"/>
            <a:ext cx="81343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5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0541"/>
            <a:ext cx="866775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DEFINISI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499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etode </a:t>
            </a:r>
            <a:r>
              <a:rPr lang="id-ID" dirty="0">
                <a:latin typeface="Cambria" panose="02040503050406030204" pitchFamily="18" charset="0"/>
                <a:ea typeface="Cambria" panose="02040503050406030204" pitchFamily="18" charset="0"/>
              </a:rPr>
              <a:t>untuk menganalisis dan mengkomunikasikan struktur dan semantik informasi dalam suatu sistem.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99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FUNGSI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>
                <a:latin typeface="Cambria" panose="02040503050406030204" pitchFamily="18" charset="0"/>
                <a:ea typeface="Cambria" panose="02040503050406030204" pitchFamily="18" charset="0"/>
              </a:rPr>
              <a:t>Identifikasi informasi </a:t>
            </a:r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yang dikelola sistem </a:t>
            </a:r>
            <a:r>
              <a:rPr lang="id-ID" dirty="0">
                <a:latin typeface="Cambria" panose="02040503050406030204" pitchFamily="18" charset="0"/>
                <a:ea typeface="Cambria" panose="02040503050406030204" pitchFamily="18" charset="0"/>
              </a:rPr>
              <a:t>dunia </a:t>
            </a:r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nyata.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id-ID" dirty="0">
                <a:latin typeface="Cambria" panose="02040503050406030204" pitchFamily="18" charset="0"/>
                <a:ea typeface="Cambria" panose="02040503050406030204" pitchFamily="18" charset="0"/>
              </a:rPr>
              <a:t>Identifikasi aturan untuk mengelola informasi</a:t>
            </a:r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id-ID" dirty="0">
                <a:latin typeface="Cambria" panose="02040503050406030204" pitchFamily="18" charset="0"/>
                <a:ea typeface="Cambria" panose="02040503050406030204" pitchFamily="18" charset="0"/>
              </a:rPr>
              <a:t>Identifikasi kekurangan dalam manajemen informasi saat ini</a:t>
            </a:r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id-ID" dirty="0">
                <a:latin typeface="Cambria" panose="02040503050406030204" pitchFamily="18" charset="0"/>
                <a:ea typeface="Cambria" panose="02040503050406030204" pitchFamily="18" charset="0"/>
              </a:rPr>
              <a:t>Tentukan informasi apa yang akan dikelola dalam </a:t>
            </a:r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implementasi.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60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lgerian" panose="04020705040A02060702" pitchFamily="82" charset="0"/>
              </a:rPr>
              <a:t>Konversi</a:t>
            </a:r>
            <a:r>
              <a:rPr lang="en-US" dirty="0" smtClean="0">
                <a:latin typeface="Algerian" panose="04020705040A02060702" pitchFamily="82" charset="0"/>
              </a:rPr>
              <a:t>  </a:t>
            </a:r>
            <a:br>
              <a:rPr lang="en-US" dirty="0" smtClean="0">
                <a:latin typeface="Algerian" panose="04020705040A02060702" pitchFamily="82" charset="0"/>
              </a:rPr>
            </a:br>
            <a:r>
              <a:rPr lang="en-US" dirty="0" err="1" smtClean="0">
                <a:latin typeface="Algerian" panose="04020705040A02060702" pitchFamily="82" charset="0"/>
              </a:rPr>
              <a:t>antara</a:t>
            </a:r>
            <a:r>
              <a:rPr lang="en-US" dirty="0" smtClean="0">
                <a:latin typeface="Algerian" panose="04020705040A02060702" pitchFamily="82" charset="0"/>
              </a:rPr>
              <a:t> IDEF0 </a:t>
            </a:r>
            <a:r>
              <a:rPr lang="en-US" dirty="0" err="1" smtClean="0">
                <a:latin typeface="Algerian" panose="04020705040A02060702" pitchFamily="82" charset="0"/>
              </a:rPr>
              <a:t>dan</a:t>
            </a:r>
            <a:r>
              <a:rPr lang="en-US" dirty="0" smtClean="0">
                <a:latin typeface="Algerian" panose="04020705040A02060702" pitchFamily="82" charset="0"/>
              </a:rPr>
              <a:t> IDEF1</a:t>
            </a:r>
            <a:endParaRPr lang="en-US" dirty="0">
              <a:latin typeface="Algerian" panose="04020705040A02060702" pitchFamily="82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34859"/>
              </p:ext>
            </p:extLst>
          </p:nvPr>
        </p:nvGraphicFramePr>
        <p:xfrm>
          <a:off x="429228" y="25908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IDEF0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IDEF1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Entity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Relationship :</a:t>
                      </a:r>
                      <a:r>
                        <a:rPr lang="en-US" baseline="0" dirty="0" smtClean="0"/>
                        <a:t> Output-Input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Memiliki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atau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bagian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dari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Relationship : Output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1..1, 1…*, *..*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74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Algerian" panose="04020705040A02060702" pitchFamily="82" charset="0"/>
              </a:rPr>
              <a:t>KEKUATAN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emerlukan </a:t>
            </a:r>
            <a:r>
              <a:rPr lang="id-ID" dirty="0">
                <a:latin typeface="Cambria" panose="02040503050406030204" pitchFamily="18" charset="0"/>
                <a:ea typeface="Cambria" panose="02040503050406030204" pitchFamily="18" charset="0"/>
              </a:rPr>
              <a:t>partisipasi aktif dari pengguna </a:t>
            </a:r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informasi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id-ID" dirty="0">
                <a:latin typeface="Cambria" panose="02040503050406030204" pitchFamily="18" charset="0"/>
                <a:ea typeface="Cambria" panose="02040503050406030204" pitchFamily="18" charset="0"/>
              </a:rPr>
              <a:t>Metode </a:t>
            </a:r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efektif </a:t>
            </a:r>
            <a:r>
              <a:rPr lang="id-ID" dirty="0">
                <a:latin typeface="Cambria" panose="02040503050406030204" pitchFamily="18" charset="0"/>
                <a:ea typeface="Cambria" panose="02040503050406030204" pitchFamily="18" charset="0"/>
              </a:rPr>
              <a:t>untuk mendokumentasikan persyaratan informasi dari suatu </a:t>
            </a:r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perusahaan.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emberlakukan </a:t>
            </a:r>
            <a:r>
              <a:rPr lang="id-ID" dirty="0">
                <a:latin typeface="Cambria" panose="02040503050406030204" pitchFamily="18" charset="0"/>
                <a:ea typeface="Cambria" panose="02040503050406030204" pitchFamily="18" charset="0"/>
              </a:rPr>
              <a:t>modularitas yang menghilangkan </a:t>
            </a:r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ketidaklengkapan, </a:t>
            </a:r>
            <a:r>
              <a:rPr lang="id-ID" dirty="0">
                <a:latin typeface="Cambria" panose="02040503050406030204" pitchFamily="18" charset="0"/>
                <a:ea typeface="Cambria" panose="02040503050406030204" pitchFamily="18" charset="0"/>
              </a:rPr>
              <a:t>ketidakkonsistenan, dan ketidaktepatan yang ditemukan dalam proses pemodelan.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KONSEP UTAMA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Entitas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Mewakili </a:t>
            </a:r>
            <a:r>
              <a:rPr lang="id-ID" dirty="0">
                <a:latin typeface="Cambria" panose="02040503050406030204" pitchFamily="18" charset="0"/>
                <a:ea typeface="Cambria" panose="02040503050406030204" pitchFamily="18" charset="0"/>
              </a:rPr>
              <a:t>informasi yang dikelola dalam sistem tentang objek dunia </a:t>
            </a:r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nyata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Atribut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Kunci</a:t>
            </a:r>
            <a:b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Non-kunci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Hubungan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id-ID" dirty="0" smtClean="0">
                <a:latin typeface="Cambria" panose="02040503050406030204" pitchFamily="18" charset="0"/>
                <a:ea typeface="Cambria" panose="02040503050406030204" pitchFamily="18" charset="0"/>
              </a:rPr>
              <a:t>Asosiasi </a:t>
            </a:r>
            <a:r>
              <a:rPr lang="id-ID" dirty="0">
                <a:latin typeface="Cambria" panose="02040503050406030204" pitchFamily="18" charset="0"/>
                <a:ea typeface="Cambria" panose="02040503050406030204" pitchFamily="18" charset="0"/>
              </a:rPr>
              <a:t>antar entitas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3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sv-SE" dirty="0">
                <a:latin typeface="Algerian" panose="04020705040A02060702" pitchFamily="82" charset="0"/>
              </a:rPr>
              <a:t>Matriks Hubungan </a:t>
            </a:r>
            <a:r>
              <a:rPr lang="sv-SE" dirty="0" smtClean="0">
                <a:latin typeface="Algerian" panose="04020705040A02060702" pitchFamily="82" charset="0"/>
              </a:rPr>
              <a:t>Entitas </a:t>
            </a:r>
            <a:br>
              <a:rPr lang="sv-SE" dirty="0" smtClean="0">
                <a:latin typeface="Algerian" panose="04020705040A02060702" pitchFamily="82" charset="0"/>
              </a:rPr>
            </a:br>
            <a:r>
              <a:rPr lang="sv-SE" dirty="0" smtClean="0">
                <a:latin typeface="Algerian" panose="04020705040A02060702" pitchFamily="82" charset="0"/>
              </a:rPr>
              <a:t>Dalam IDEF1</a:t>
            </a:r>
            <a:endParaRPr lang="en-US" dirty="0">
              <a:latin typeface="Algerian" panose="04020705040A02060702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392887"/>
              </p:ext>
            </p:extLst>
          </p:nvPr>
        </p:nvGraphicFramePr>
        <p:xfrm>
          <a:off x="457200" y="2819400"/>
          <a:ext cx="16459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Tabel</a:t>
                      </a:r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Tabel</a:t>
                      </a:r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Tabel</a:t>
                      </a:r>
                      <a:r>
                        <a:rPr lang="en-US" dirty="0" smtClean="0"/>
                        <a:t>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Tabel</a:t>
                      </a:r>
                      <a:r>
                        <a:rPr lang="en-US" dirty="0" smtClean="0"/>
                        <a:t> 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6444160"/>
              </p:ext>
            </p:extLst>
          </p:nvPr>
        </p:nvGraphicFramePr>
        <p:xfrm>
          <a:off x="457200" y="2819400"/>
          <a:ext cx="8229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Tabel</a:t>
                      </a:r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Tabel</a:t>
                      </a:r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Tabel</a:t>
                      </a:r>
                      <a:r>
                        <a:rPr lang="en-US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Tabel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Tabel</a:t>
                      </a:r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Tabel</a:t>
                      </a:r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Tabel</a:t>
                      </a:r>
                      <a:r>
                        <a:rPr lang="en-US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Tabel</a:t>
                      </a:r>
                      <a:r>
                        <a:rPr lang="en-US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866997"/>
              </p:ext>
            </p:extLst>
          </p:nvPr>
        </p:nvGraphicFramePr>
        <p:xfrm>
          <a:off x="457200" y="2819400"/>
          <a:ext cx="8229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Tabel</a:t>
                      </a:r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Tabel</a:t>
                      </a:r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Tabel</a:t>
                      </a:r>
                      <a:r>
                        <a:rPr lang="en-US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Tabel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Tabel</a:t>
                      </a:r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Tabel</a:t>
                      </a:r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Tabel</a:t>
                      </a:r>
                      <a:r>
                        <a:rPr lang="en-US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Tabel</a:t>
                      </a:r>
                      <a:r>
                        <a:rPr lang="en-US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80609"/>
              </p:ext>
            </p:extLst>
          </p:nvPr>
        </p:nvGraphicFramePr>
        <p:xfrm>
          <a:off x="457200" y="2819400"/>
          <a:ext cx="8229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Tabel</a:t>
                      </a:r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Tabel</a:t>
                      </a:r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Tabel</a:t>
                      </a:r>
                      <a:r>
                        <a:rPr lang="en-US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Tabel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Tabel</a:t>
                      </a:r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Tabel</a:t>
                      </a:r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Tabel</a:t>
                      </a:r>
                      <a:r>
                        <a:rPr lang="en-US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Tabel</a:t>
                      </a:r>
                      <a:r>
                        <a:rPr lang="en-US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46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lgerian" panose="04020705040A02060702" pitchFamily="82" charset="0"/>
              </a:rPr>
              <a:t>Langkah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err="1">
                <a:latin typeface="Algerian" panose="04020705040A02060702" pitchFamily="82" charset="0"/>
              </a:rPr>
              <a:t>pembuatan</a:t>
            </a:r>
            <a:r>
              <a:rPr lang="en-US" dirty="0">
                <a:latin typeface="Algerian" panose="04020705040A02060702" pitchFamily="82" charset="0"/>
              </a:rPr>
              <a:t> idef1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743200"/>
            <a:ext cx="12192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76576" y="3657600"/>
            <a:ext cx="1414523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81400" y="1600200"/>
            <a:ext cx="1409698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 flipV="1">
            <a:off x="2133600" y="2247900"/>
            <a:ext cx="1447800" cy="11430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48400" y="3657600"/>
            <a:ext cx="12954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133600" y="3390900"/>
            <a:ext cx="1442976" cy="91440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9" idx="1"/>
          </p:cNvCxnSpPr>
          <p:nvPr/>
        </p:nvCxnSpPr>
        <p:spPr>
          <a:xfrm>
            <a:off x="4991099" y="4305300"/>
            <a:ext cx="1257301" cy="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76575" y="1711087"/>
            <a:ext cx="141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50016" y="2882384"/>
            <a:ext cx="141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76576" y="3657600"/>
            <a:ext cx="141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22357" y="3713601"/>
            <a:ext cx="141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647954" y="2390487"/>
            <a:ext cx="914400" cy="37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Atribut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222357" y="4558256"/>
            <a:ext cx="914400" cy="37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Atribut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575610" y="4528742"/>
            <a:ext cx="914400" cy="37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Atribut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54912" y="3612357"/>
            <a:ext cx="914400" cy="37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Atribut</a:t>
            </a:r>
            <a:endParaRPr lang="en-US" dirty="0"/>
          </a:p>
        </p:txBody>
      </p:sp>
      <p:cxnSp>
        <p:nvCxnSpPr>
          <p:cNvPr id="7" name="Straight Connector 6"/>
          <p:cNvCxnSpPr>
            <a:stCxn id="6" idx="3"/>
            <a:endCxn id="9" idx="0"/>
          </p:cNvCxnSpPr>
          <p:nvPr/>
        </p:nvCxnSpPr>
        <p:spPr>
          <a:xfrm>
            <a:off x="4991098" y="2247900"/>
            <a:ext cx="1905002" cy="1409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76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23" grpId="0"/>
      <p:bldP spid="25" grpId="0"/>
      <p:bldP spid="30" grpId="0"/>
      <p:bldP spid="34" grpId="0"/>
      <p:bldP spid="36" grpId="0"/>
      <p:bldP spid="37" grpId="0"/>
      <p:bldP spid="38" grpId="0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</TotalTime>
  <Words>377</Words>
  <Application>Microsoft Office PowerPoint</Application>
  <PresentationFormat>On-screen Show (4:3)</PresentationFormat>
  <Paragraphs>139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Algerian</vt:lpstr>
      <vt:lpstr>Arial</vt:lpstr>
      <vt:lpstr>Arial Black</vt:lpstr>
      <vt:lpstr>Arial Narrow</vt:lpstr>
      <vt:lpstr>Calibri</vt:lpstr>
      <vt:lpstr>Cambria</vt:lpstr>
      <vt:lpstr>Office Theme</vt:lpstr>
      <vt:lpstr>Integrated DEFinition (IDEF)</vt:lpstr>
      <vt:lpstr>IDEF1 Pemodelan Informasi</vt:lpstr>
      <vt:lpstr>DEFINISI</vt:lpstr>
      <vt:lpstr>FUNGSI</vt:lpstr>
      <vt:lpstr>Konversi   antara IDEF0 dan IDEF1</vt:lpstr>
      <vt:lpstr>KEKUATAN</vt:lpstr>
      <vt:lpstr>KONSEP UTAMA</vt:lpstr>
      <vt:lpstr>Matriks Hubungan Entitas  Dalam IDEF1</vt:lpstr>
      <vt:lpstr>Langkah pembuatan idef1</vt:lpstr>
      <vt:lpstr>Relasi Class</vt:lpstr>
      <vt:lpstr>IDEF1X Pemodelan Data </vt:lpstr>
      <vt:lpstr>KEKUATAN</vt:lpstr>
      <vt:lpstr>KELEMAHAN</vt:lpstr>
      <vt:lpstr>PERBEDAAN FOKUS idef1 dan idef1x</vt:lpstr>
      <vt:lpstr>PERBEDAAN FUNGSI  idef1 dan idef1x</vt:lpstr>
      <vt:lpstr>Langkah pembuatan idef1X</vt:lpstr>
      <vt:lpstr>IDEF0</vt:lpstr>
      <vt:lpstr>Menetapkan informasi</vt:lpstr>
      <vt:lpstr>Matriks Relasi</vt:lpstr>
      <vt:lpstr>MODEL IDEF1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widiastuti</dc:creator>
  <cp:lastModifiedBy>widiastuti</cp:lastModifiedBy>
  <cp:revision>52</cp:revision>
  <dcterms:created xsi:type="dcterms:W3CDTF">2018-10-30T05:18:43Z</dcterms:created>
  <dcterms:modified xsi:type="dcterms:W3CDTF">2018-11-01T03:42:16Z</dcterms:modified>
</cp:coreProperties>
</file>