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01" r:id="rId3"/>
    <p:sldId id="300" r:id="rId4"/>
    <p:sldId id="302" r:id="rId5"/>
    <p:sldId id="303" r:id="rId6"/>
    <p:sldId id="261" r:id="rId7"/>
    <p:sldId id="283" r:id="rId8"/>
    <p:sldId id="280" r:id="rId9"/>
    <p:sldId id="281" r:id="rId10"/>
    <p:sldId id="282" r:id="rId11"/>
    <p:sldId id="284" r:id="rId12"/>
    <p:sldId id="286" r:id="rId13"/>
    <p:sldId id="285" r:id="rId14"/>
    <p:sldId id="278" r:id="rId15"/>
    <p:sldId id="287" r:id="rId16"/>
    <p:sldId id="262" r:id="rId17"/>
    <p:sldId id="289" r:id="rId18"/>
    <p:sldId id="291" r:id="rId19"/>
    <p:sldId id="296" r:id="rId20"/>
    <p:sldId id="290" r:id="rId21"/>
    <p:sldId id="297" r:id="rId22"/>
    <p:sldId id="292" r:id="rId23"/>
    <p:sldId id="298" r:id="rId24"/>
    <p:sldId id="293" r:id="rId25"/>
    <p:sldId id="299" r:id="rId26"/>
    <p:sldId id="294" r:id="rId27"/>
    <p:sldId id="295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279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77B89-6298-4336-818B-204061B83A92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A85E8-4AF3-454A-9921-4C361B89A5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WordArt 2"/>
          <p:cNvSpPr>
            <a:spLocks noChangeArrowheads="1" noChangeShapeType="1" noTextEdit="1"/>
          </p:cNvSpPr>
          <p:nvPr userDrawn="1"/>
        </p:nvSpPr>
        <p:spPr bwMode="auto">
          <a:xfrm>
            <a:off x="381000" y="457200"/>
            <a:ext cx="17780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10000"/>
            <a:ext cx="4876800" cy="10668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2133600"/>
            <a:ext cx="4495800" cy="1470025"/>
          </a:xfrm>
        </p:spPr>
        <p:txBody>
          <a:bodyPr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5019675" cy="4419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E680-A98A-4403-9B02-7463092161AD}" type="datetimeFigureOut">
              <a:rPr lang="en-US" smtClean="0"/>
              <a:pPr/>
              <a:t>31/10/2019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E67F-6FD7-4A84-BDC3-701DFA980E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he.com/business/mis/obrien/obrien9e/student/olc/graphics/obrien9emis_s/ch01/others/ch01s_kt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2133600"/>
            <a:ext cx="4800600" cy="14700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6000" i="1" dirty="0" smtClean="0"/>
              <a:t>STAKEHOLDER</a:t>
            </a:r>
            <a:br>
              <a:rPr lang="en-US" sz="6000" i="1" dirty="0" smtClean="0"/>
            </a:br>
            <a:r>
              <a:rPr lang="en-US" sz="6000" i="1" dirty="0" smtClean="0"/>
              <a:t>ANALYSIS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0635" y="2157222"/>
            <a:ext cx="6172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400" i="1" dirty="0" err="1" smtClean="0">
                <a:solidFill>
                  <a:schemeClr val="tx1"/>
                </a:solidFill>
              </a:rPr>
              <a:t>Arsitektur</a:t>
            </a:r>
            <a:r>
              <a:rPr lang="en-US" sz="4400" i="1" dirty="0" smtClean="0">
                <a:solidFill>
                  <a:schemeClr val="tx1"/>
                </a:solidFill>
              </a:rPr>
              <a:t> </a:t>
            </a:r>
            <a:r>
              <a:rPr lang="en-US" sz="4400" i="1" dirty="0" err="1" smtClean="0">
                <a:solidFill>
                  <a:schemeClr val="tx1"/>
                </a:solidFill>
              </a:rPr>
              <a:t>Bisnis</a:t>
            </a:r>
            <a:r>
              <a:rPr lang="en-US" sz="4400" i="1" dirty="0" smtClean="0">
                <a:solidFill>
                  <a:schemeClr val="tx1"/>
                </a:solidFill>
              </a:rPr>
              <a:t> &amp; </a:t>
            </a:r>
            <a:r>
              <a:rPr lang="en-US" sz="4400" i="1" dirty="0" err="1" smtClean="0">
                <a:solidFill>
                  <a:schemeClr val="tx1"/>
                </a:solidFill>
              </a:rPr>
              <a:t>Analisis</a:t>
            </a:r>
            <a:r>
              <a:rPr lang="en-US" sz="4400" i="1" dirty="0" smtClean="0">
                <a:solidFill>
                  <a:schemeClr val="tx1"/>
                </a:solidFill>
              </a:rPr>
              <a:t> Stakeholder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9861" y="3810000"/>
            <a:ext cx="2432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Dr. Setia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Wirawan</a:t>
            </a:r>
            <a:endParaRPr lang="en-US" dirty="0"/>
          </a:p>
        </p:txBody>
      </p:sp>
      <p:pic>
        <p:nvPicPr>
          <p:cNvPr id="8" name="Picture 7" descr="Logo-Gunadarma_20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75600" y="251744"/>
            <a:ext cx="870619" cy="870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813801" cy="107122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75836" y="405187"/>
            <a:ext cx="6476999" cy="685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FGD </a:t>
            </a:r>
            <a:r>
              <a:rPr lang="en-US" sz="4000" b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Penyusunan</a:t>
            </a:r>
            <a:r>
              <a:rPr lang="en-US" sz="4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BPMN</a:t>
            </a:r>
            <a:endParaRPr lang="en-US" sz="105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330" y="6019800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Kementerian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Pendayagunaan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Aparatur</a:t>
            </a:r>
            <a:r>
              <a:rPr lang="en-US" b="1" dirty="0" smtClean="0">
                <a:latin typeface="Agency FB" panose="020B0503020202020204" pitchFamily="34" charset="0"/>
              </a:rPr>
              <a:t> Negara </a:t>
            </a:r>
            <a:r>
              <a:rPr lang="en-US" b="1" dirty="0" err="1" smtClean="0">
                <a:latin typeface="Agency FB" panose="020B0503020202020204" pitchFamily="34" charset="0"/>
              </a:rPr>
              <a:t>dan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Reformasi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Birokrasi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2329" y="630578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Agency FB" panose="020B0503020202020204" pitchFamily="34" charset="0"/>
              </a:rPr>
              <a:t>Jalan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Jenderal</a:t>
            </a:r>
            <a:r>
              <a:rPr lang="en-US" b="1" dirty="0" smtClean="0">
                <a:latin typeface="Agency FB" panose="020B0503020202020204" pitchFamily="34" charset="0"/>
              </a:rPr>
              <a:t> </a:t>
            </a:r>
            <a:r>
              <a:rPr lang="en-US" b="1" dirty="0" err="1" smtClean="0">
                <a:latin typeface="Agency FB" panose="020B0503020202020204" pitchFamily="34" charset="0"/>
              </a:rPr>
              <a:t>Sudirman</a:t>
            </a:r>
            <a:r>
              <a:rPr lang="en-US" b="1" dirty="0" smtClean="0">
                <a:latin typeface="Agency FB" panose="020B0503020202020204" pitchFamily="34" charset="0"/>
              </a:rPr>
              <a:t> Kav.69 Jakarta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14202" y="6019800"/>
            <a:ext cx="143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err="1" smtClean="0">
                <a:latin typeface="Agency FB" panose="020B0503020202020204" pitchFamily="34" charset="0"/>
              </a:rPr>
              <a:t>Kamis</a:t>
            </a:r>
            <a:endParaRPr lang="en-US" b="1" dirty="0" smtClean="0">
              <a:latin typeface="Agency FB" panose="020B0503020202020204" pitchFamily="34" charset="0"/>
            </a:endParaRPr>
          </a:p>
          <a:p>
            <a:pPr algn="r"/>
            <a:r>
              <a:rPr lang="en-US" b="1" dirty="0" smtClean="0">
                <a:latin typeface="Agency FB" panose="020B0503020202020204" pitchFamily="34" charset="0"/>
              </a:rPr>
              <a:t>31 </a:t>
            </a:r>
            <a:r>
              <a:rPr lang="en-US" b="1" dirty="0" err="1" smtClean="0">
                <a:latin typeface="Agency FB" panose="020B0503020202020204" pitchFamily="34" charset="0"/>
              </a:rPr>
              <a:t>Oktober</a:t>
            </a:r>
            <a:r>
              <a:rPr lang="en-US" b="1" dirty="0" smtClean="0">
                <a:latin typeface="Agency FB" panose="020B0503020202020204" pitchFamily="34" charset="0"/>
              </a:rPr>
              <a:t> 2019</a:t>
            </a:r>
            <a:endParaRPr lang="en-US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individu</a:t>
            </a:r>
            <a:r>
              <a:rPr lang="en-US" sz="2800" dirty="0" smtClean="0"/>
              <a:t>,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perlu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caranya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melibatkan</a:t>
            </a:r>
            <a:r>
              <a:rPr lang="en-US" sz="2800" dirty="0" smtClean="0"/>
              <a:t> </a:t>
            </a:r>
            <a:r>
              <a:rPr lang="en-US" sz="2800" dirty="0" err="1" smtClean="0"/>
              <a:t>individu</a:t>
            </a:r>
            <a:r>
              <a:rPr lang="en-US" sz="2800" dirty="0" smtClean="0"/>
              <a:t>,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lembaga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yang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perlu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dibangun</a:t>
            </a:r>
            <a:r>
              <a:rPr lang="en-US" sz="2800" dirty="0" smtClean="0"/>
              <a:t> </a:t>
            </a:r>
            <a:r>
              <a:rPr lang="en-US" sz="2800" dirty="0" err="1" smtClean="0"/>
              <a:t>kapasitasnya</a:t>
            </a:r>
            <a:r>
              <a:rPr lang="en-US" sz="2800" dirty="0" smtClean="0"/>
              <a:t> agar </a:t>
            </a:r>
            <a:r>
              <a:rPr lang="en-US" sz="2800" dirty="0" err="1" smtClean="0"/>
              <a:t>turut</a:t>
            </a:r>
            <a:r>
              <a:rPr lang="en-US" sz="2800" dirty="0" smtClean="0"/>
              <a:t> </a:t>
            </a:r>
            <a:r>
              <a:rPr lang="en-US" sz="2800" dirty="0" err="1" smtClean="0"/>
              <a:t>berpartisipasi</a:t>
            </a:r>
            <a:r>
              <a:rPr lang="en-US" sz="2800" dirty="0" smtClean="0"/>
              <a:t> </a:t>
            </a:r>
            <a:r>
              <a:rPr lang="en-US" sz="2800" dirty="0" err="1" smtClean="0"/>
              <a:t>aktif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dalamnya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Informasi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(</a:t>
            </a:r>
            <a:r>
              <a:rPr lang="en-US" dirty="0" err="1" smtClean="0">
                <a:latin typeface="Arial Black" pitchFamily="34" charset="0"/>
              </a:rPr>
              <a:t>lanjutan</a:t>
            </a:r>
            <a:r>
              <a:rPr lang="en-US" dirty="0" smtClean="0">
                <a:latin typeface="Arial Black" pitchFamily="34" charset="0"/>
              </a:rPr>
              <a:t>…)</a:t>
            </a:r>
            <a:endParaRPr lang="en-US" sz="3200" dirty="0" smtClean="0">
              <a:latin typeface="Arial Black" pitchFamily="34" charset="0"/>
            </a:endParaRP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penerima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potensial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mungkin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menerima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dampak</a:t>
            </a:r>
            <a:r>
              <a:rPr lang="en-US" sz="2800" dirty="0" smtClean="0"/>
              <a:t> </a:t>
            </a:r>
            <a:r>
              <a:rPr lang="en-US" sz="2800" dirty="0" err="1" smtClean="0"/>
              <a:t>buruk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kelompok-kelompok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rentan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diidentifikasi</a:t>
            </a:r>
            <a:r>
              <a:rPr lang="en-US" sz="2800" dirty="0" smtClean="0"/>
              <a:t> ?  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kelompok-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pendukung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kelompok-kelompok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diidentifikasi</a:t>
            </a:r>
            <a:r>
              <a:rPr lang="en-US" sz="2800" dirty="0" smtClean="0"/>
              <a:t> ?  </a:t>
            </a:r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hubungan-hubungan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stakeholder-stakeholder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?</a:t>
            </a:r>
          </a:p>
          <a:p>
            <a:pPr lvl="0"/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Analysis</a:t>
            </a: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143000"/>
            <a:ext cx="4564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Step 1</a:t>
            </a:r>
            <a:r>
              <a:rPr lang="en-US" sz="32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: </a:t>
            </a:r>
            <a:r>
              <a:rPr lang="en-US" sz="32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Identifikasi</a:t>
            </a:r>
            <a:endParaRPr lang="en-US" sz="3200" dirty="0"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harapan-harapan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Keuntungan-keuntungan</a:t>
            </a:r>
            <a:r>
              <a:rPr lang="en-US" sz="2800" dirty="0" smtClean="0"/>
              <a:t> /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manfaat-manfaat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stakeholder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Sumberdaya-sumberdaya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bahkan</a:t>
            </a:r>
            <a:r>
              <a:rPr lang="en-US" sz="2800" dirty="0" smtClean="0"/>
              <a:t>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ingin</a:t>
            </a:r>
            <a:r>
              <a:rPr lang="en-US" sz="2800" dirty="0" smtClean="0"/>
              <a:t> </a:t>
            </a:r>
            <a:r>
              <a:rPr lang="en-US" sz="2800" dirty="0" err="1" smtClean="0"/>
              <a:t>dimobilisasi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stakeholeder</a:t>
            </a:r>
            <a:r>
              <a:rPr lang="en-US" sz="2800" dirty="0" smtClean="0"/>
              <a:t> 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kepentingan-kepentingan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stakeholder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berlawanan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tujuan-tujuan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?</a:t>
            </a:r>
          </a:p>
          <a:p>
            <a:pPr lvl="0"/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Analysis</a:t>
            </a: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indent="-1714500"/>
            <a:r>
              <a:rPr lang="en-US" sz="32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Step 2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: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Asessment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Kepentingan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dampak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potensial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yang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muncul</a:t>
            </a:r>
            <a:endParaRPr lang="en-US" sz="2400" dirty="0"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lakukan</a:t>
            </a:r>
            <a:r>
              <a:rPr lang="en-US" sz="2800" dirty="0" smtClean="0"/>
              <a:t> assessment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;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Kekuasaan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statusnya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politik</a:t>
            </a:r>
            <a:r>
              <a:rPr lang="en-US" sz="2800" dirty="0" smtClean="0"/>
              <a:t>, </a:t>
            </a:r>
            <a:r>
              <a:rPr lang="en-US" sz="2800" dirty="0" err="1" smtClean="0"/>
              <a:t>sosial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ekonomi</a:t>
            </a:r>
            <a:r>
              <a:rPr lang="en-US" sz="2800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Derajat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level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lembaga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organisasinya</a:t>
            </a:r>
            <a:endParaRPr lang="en-US" sz="28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Penguasaan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sumber-sumber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strategis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Pengaruh-pengaruh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informal</a:t>
            </a:r>
            <a:r>
              <a:rPr lang="en-US" sz="2800" dirty="0" smtClean="0"/>
              <a:t> (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hubungan-hubungan</a:t>
            </a:r>
            <a:r>
              <a:rPr lang="en-US" sz="2800" dirty="0" smtClean="0"/>
              <a:t> personal)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Relasi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kekuasaan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lainnya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penting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keberhasilan</a:t>
            </a:r>
            <a:r>
              <a:rPr lang="en-US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/ </a:t>
            </a:r>
            <a:r>
              <a:rPr lang="en-US" sz="2800" b="1" i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</a:t>
            </a:r>
            <a:endParaRPr lang="en-US" sz="2800" b="1" i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  <a:p>
            <a:pPr lvl="0"/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Analysis</a:t>
            </a: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indent="-1714500"/>
            <a:r>
              <a:rPr lang="en-US" sz="32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Step 3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: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Asessment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terhadap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pengaruh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dan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kepentingan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para</a:t>
            </a:r>
            <a:r>
              <a:rPr lang="en-US" sz="2400" dirty="0" smtClean="0">
                <a:solidFill>
                  <a:schemeClr val="accent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stakeholder</a:t>
            </a:r>
            <a:endParaRPr lang="en-US" sz="2400" dirty="0">
              <a:solidFill>
                <a:schemeClr val="accent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asil gambar untuk stakeholder analysis adalah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676004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asil gambar untuk matrik influent vs impor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2" y="304800"/>
            <a:ext cx="8646648" cy="62164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295400" y="9906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6576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Pengaruh</a:t>
            </a:r>
            <a:r>
              <a:rPr lang="en-US" sz="2800" dirty="0" smtClean="0"/>
              <a:t>/influence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menunjukkan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tingkat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kekuasaan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dimiliki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jalannya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  </a:t>
            </a:r>
          </a:p>
          <a:p>
            <a:endParaRPr lang="en-US" sz="2000" dirty="0" smtClean="0"/>
          </a:p>
          <a:p>
            <a:r>
              <a:rPr lang="en-US" sz="2000" dirty="0" smtClean="0"/>
              <a:t>Hal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diuji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cara-cara</a:t>
            </a:r>
            <a:r>
              <a:rPr lang="en-US" sz="2000" dirty="0" smtClean="0"/>
              <a:t> </a:t>
            </a:r>
            <a:r>
              <a:rPr lang="en-US" sz="2000" dirty="0" err="1" smtClean="0"/>
              <a:t>pengendalian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penguasaan</a:t>
            </a:r>
            <a:r>
              <a:rPr lang="en-US" sz="2000" dirty="0" smtClean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proses-proses</a:t>
            </a:r>
            <a:r>
              <a:rPr lang="en-US" sz="2000" dirty="0" smtClean="0"/>
              <a:t> </a:t>
            </a:r>
            <a:r>
              <a:rPr lang="en-US" sz="2000" dirty="0" err="1" smtClean="0"/>
              <a:t>pengambilan</a:t>
            </a:r>
            <a:r>
              <a:rPr lang="en-US" sz="2000" dirty="0" smtClean="0"/>
              <a:t> </a:t>
            </a:r>
            <a:r>
              <a:rPr lang="en-US" sz="2000" dirty="0" err="1" smtClean="0"/>
              <a:t>keputusan</a:t>
            </a:r>
            <a:r>
              <a:rPr lang="en-US" sz="2000" dirty="0" smtClean="0"/>
              <a:t> </a:t>
            </a:r>
            <a:r>
              <a:rPr lang="en-US" sz="2000" dirty="0" err="1" smtClean="0"/>
              <a:t>baik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maupun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penguasaan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jalannya</a:t>
            </a:r>
            <a:r>
              <a:rPr lang="en-US" sz="2000" dirty="0" smtClean="0"/>
              <a:t> program /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sebaliknya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</a:t>
            </a:r>
            <a:r>
              <a:rPr lang="en-US" sz="2000" dirty="0" err="1" smtClean="0"/>
              <a:t>jalannya</a:t>
            </a:r>
            <a:r>
              <a:rPr lang="en-US" sz="2000" dirty="0" smtClean="0"/>
              <a:t> program / </a:t>
            </a:r>
            <a:r>
              <a:rPr lang="en-US" sz="2000" dirty="0" err="1" smtClean="0"/>
              <a:t>proyek</a:t>
            </a:r>
            <a:r>
              <a:rPr lang="en-US" sz="2000" dirty="0" smtClean="0"/>
              <a:t>.  </a:t>
            </a:r>
            <a:r>
              <a:rPr lang="en-US" sz="2000" dirty="0" err="1" smtClean="0"/>
              <a:t>Penguasaan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kekuasaan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memang</a:t>
            </a:r>
            <a:r>
              <a:rPr lang="en-US" sz="2000" dirty="0" smtClean="0"/>
              <a:t>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, </a:t>
            </a:r>
            <a:r>
              <a:rPr lang="en-US" sz="2000" dirty="0" err="1" smtClean="0"/>
              <a:t>ataupun</a:t>
            </a:r>
            <a:r>
              <a:rPr lang="en-US" sz="2000" dirty="0" smtClean="0"/>
              <a:t>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informal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pemimpin-pemimpin</a:t>
            </a:r>
            <a:r>
              <a:rPr lang="en-US" sz="2000" dirty="0" smtClean="0"/>
              <a:t> formal yang </a:t>
            </a:r>
            <a:r>
              <a:rPr lang="en-US" sz="2000" dirty="0" err="1" smtClean="0"/>
              <a:t>dia</a:t>
            </a:r>
            <a:r>
              <a:rPr lang="en-US" sz="2000" dirty="0" smtClean="0"/>
              <a:t> </a:t>
            </a:r>
            <a:r>
              <a:rPr lang="en-US" sz="2000" dirty="0" err="1" smtClean="0"/>
              <a:t>miliki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66314" y="228600"/>
            <a:ext cx="2544286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Influence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berkaitan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mana</a:t>
            </a:r>
            <a:r>
              <a:rPr lang="en-US" sz="2800" dirty="0" smtClean="0"/>
              <a:t> </a:t>
            </a:r>
            <a:r>
              <a:rPr lang="en-US" sz="2800" dirty="0" err="1" smtClean="0"/>
              <a:t>pencapaian</a:t>
            </a:r>
            <a:r>
              <a:rPr lang="en-US" sz="2800" dirty="0" smtClean="0"/>
              <a:t> </a:t>
            </a:r>
            <a:r>
              <a:rPr lang="en-US" sz="2800" dirty="0" err="1" smtClean="0"/>
              <a:t>tujuan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tergantung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keterlibatan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aktif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bersangkutan</a:t>
            </a:r>
            <a:r>
              <a:rPr lang="en-US" sz="2800" dirty="0" smtClean="0"/>
              <a:t>.</a:t>
            </a:r>
            <a:r>
              <a:rPr lang="en-US" sz="2400" dirty="0" smtClean="0"/>
              <a:t> </a:t>
            </a:r>
            <a:r>
              <a:rPr lang="en-US" sz="28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Stakeholder yang </a:t>
            </a:r>
            <a:r>
              <a:rPr lang="en-US" sz="2000" dirty="0" err="1" smtClean="0"/>
              <a:t>berkepentingan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terhadap</a:t>
            </a:r>
            <a:r>
              <a:rPr lang="en-US" sz="2000" dirty="0" smtClean="0"/>
              <a:t> program / </a:t>
            </a:r>
            <a:r>
              <a:rPr lang="en-US" sz="2000" dirty="0" err="1" smtClean="0"/>
              <a:t>proyek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umumnya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yang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kebutuhan-kebutuhannya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bersesuaian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/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2200" y="228600"/>
            <a:ext cx="245156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Importance</a:t>
            </a:r>
            <a:endParaRPr lang="en-US" sz="28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Rencana</a:t>
            </a:r>
            <a:r>
              <a:rPr lang="en-US" sz="2800" dirty="0" smtClean="0"/>
              <a:t> </a:t>
            </a:r>
            <a:r>
              <a:rPr lang="en-US" sz="2800" dirty="0" err="1" smtClean="0"/>
              <a:t>pelibatan</a:t>
            </a:r>
            <a:r>
              <a:rPr lang="en-US" sz="2800" dirty="0" smtClean="0"/>
              <a:t> stakeholder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Ketertarikan</a:t>
            </a:r>
            <a:r>
              <a:rPr lang="en-US" sz="2800" dirty="0" smtClean="0"/>
              <a:t>, </a:t>
            </a:r>
            <a:r>
              <a:rPr lang="en-US" sz="2800" dirty="0" err="1" smtClean="0"/>
              <a:t>pengaruh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kepentingan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kelompok</a:t>
            </a:r>
            <a:r>
              <a:rPr lang="en-US" sz="2800" dirty="0" smtClean="0"/>
              <a:t> stakeholder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Upaya-upaya</a:t>
            </a:r>
            <a:r>
              <a:rPr lang="en-US" sz="2800" dirty="0" smtClean="0"/>
              <a:t>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diperlukan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melibatkan</a:t>
            </a:r>
            <a:r>
              <a:rPr lang="en-US" sz="2800" dirty="0" smtClean="0"/>
              <a:t> stakeholder-stakeholder yang </a:t>
            </a:r>
            <a:r>
              <a:rPr lang="en-US" sz="2800" dirty="0" err="1" smtClean="0"/>
              <a:t>penting</a:t>
            </a:r>
            <a:r>
              <a:rPr lang="en-US" sz="2800" dirty="0" smtClean="0"/>
              <a:t> / yang </a:t>
            </a:r>
            <a:r>
              <a:rPr lang="en-US" sz="2800" dirty="0" err="1" smtClean="0"/>
              <a:t>bekepentingan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pengaruh</a:t>
            </a:r>
            <a:r>
              <a:rPr lang="en-US" sz="28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 smtClean="0"/>
              <a:t>Bentuk-bentuk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partisipasi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memadai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siklus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US" sz="2800" dirty="0" smtClean="0"/>
          </a:p>
          <a:p>
            <a:pPr lvl="0"/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5791200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Langkah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Analysis</a:t>
            </a:r>
          </a:p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1650" indent="-1771650"/>
            <a:r>
              <a:rPr lang="en-US" sz="32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Step 4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: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Membuat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satu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kerangka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untuk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menentukan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strategi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pelibatan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 stakeholder</a:t>
            </a:r>
            <a:endParaRPr lang="en-US" sz="2400" dirty="0">
              <a:solidFill>
                <a:srgbClr val="0070C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asil gambar untuk matrik influent vs impor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2" y="304800"/>
            <a:ext cx="8646648" cy="62164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295400" y="9906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6576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1219200"/>
            <a:ext cx="2743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g0800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4356" y="304800"/>
            <a:ext cx="7033844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2200" y="5486400"/>
            <a:ext cx="4580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 Black" pitchFamily="34" charset="0"/>
              </a:rPr>
              <a:t>Piramida</a:t>
            </a:r>
            <a:r>
              <a:rPr lang="en-US" sz="1600" dirty="0" smtClean="0">
                <a:latin typeface="Arial Black" pitchFamily="34" charset="0"/>
              </a:rPr>
              <a:t> </a:t>
            </a:r>
            <a:r>
              <a:rPr lang="en-US" sz="1600" dirty="0" err="1" smtClean="0">
                <a:latin typeface="Arial Black" pitchFamily="34" charset="0"/>
              </a:rPr>
              <a:t>Sisitem</a:t>
            </a:r>
            <a:r>
              <a:rPr lang="en-US" sz="1600" dirty="0" smtClean="0">
                <a:latin typeface="Arial Black" pitchFamily="34" charset="0"/>
              </a:rPr>
              <a:t> </a:t>
            </a:r>
            <a:r>
              <a:rPr lang="en-US" sz="1600" dirty="0" err="1" smtClean="0">
                <a:latin typeface="Arial Black" pitchFamily="34" charset="0"/>
              </a:rPr>
              <a:t>Informasi</a:t>
            </a:r>
            <a:r>
              <a:rPr lang="en-US" sz="1600" dirty="0" smtClean="0">
                <a:latin typeface="Arial Black" pitchFamily="34" charset="0"/>
              </a:rPr>
              <a:t> </a:t>
            </a:r>
            <a:r>
              <a:rPr lang="en-US" sz="1600" dirty="0" err="1" smtClean="0">
                <a:latin typeface="Arial Black" pitchFamily="34" charset="0"/>
              </a:rPr>
              <a:t>Manajemen</a:t>
            </a:r>
            <a:endParaRPr lang="en-US" sz="1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sepenuhnya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program /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demi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keyakinan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keberhasilan</a:t>
            </a:r>
            <a:r>
              <a:rPr lang="en-US" sz="2400" dirty="0" smtClean="0"/>
              <a:t> program /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dukungan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.</a:t>
            </a:r>
          </a:p>
          <a:p>
            <a:pPr lvl="0" algn="ctr"/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Strategi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836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mempunyai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tinggi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kepentingan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tinggi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asil gambar untuk matrik influent vs impor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2" y="304800"/>
            <a:ext cx="8646648" cy="62164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295400" y="9906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6576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1066800"/>
            <a:ext cx="2743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bukanlah</a:t>
            </a:r>
            <a:r>
              <a:rPr lang="en-US" sz="2400" dirty="0" smtClean="0"/>
              <a:t> target </a:t>
            </a:r>
            <a:r>
              <a:rPr lang="en-US" sz="2400" dirty="0" err="1" smtClean="0"/>
              <a:t>utama</a:t>
            </a:r>
            <a:r>
              <a:rPr lang="en-US" sz="2400" dirty="0" smtClean="0"/>
              <a:t> program / </a:t>
            </a:r>
            <a:r>
              <a:rPr lang="en-US" sz="2400" dirty="0" err="1" smtClean="0"/>
              <a:t>proyek</a:t>
            </a:r>
            <a:r>
              <a:rPr lang="en-US" sz="2400" dirty="0" smtClean="0"/>
              <a:t>,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mungkin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penentang</a:t>
            </a:r>
            <a:r>
              <a:rPr lang="en-US" sz="2400" dirty="0" smtClean="0"/>
              <a:t> / </a:t>
            </a:r>
            <a:r>
              <a:rPr lang="en-US" sz="2400" dirty="0" err="1" smtClean="0"/>
              <a:t>opposan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minimal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mengintervensi</a:t>
            </a:r>
            <a:r>
              <a:rPr lang="en-US" sz="2400" dirty="0" smtClean="0"/>
              <a:t>.  Dari </a:t>
            </a:r>
            <a:r>
              <a:rPr lang="en-US" sz="2400" dirty="0" err="1" smtClean="0"/>
              <a:t>sini</a:t>
            </a:r>
            <a:r>
              <a:rPr lang="en-US" sz="2400" dirty="0" smtClean="0"/>
              <a:t>,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perlakuan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keberadaan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,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informasi-informasi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pengakuan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pandangan-pandangan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, </a:t>
            </a:r>
            <a:r>
              <a:rPr lang="en-US" sz="2400" dirty="0" err="1" smtClean="0"/>
              <a:t>hal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agar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timbul</a:t>
            </a:r>
            <a:r>
              <a:rPr lang="en-US" sz="2400" dirty="0" smtClean="0"/>
              <a:t> </a:t>
            </a:r>
            <a:r>
              <a:rPr lang="en-US" sz="2400" dirty="0" err="1" smtClean="0"/>
              <a:t>keonaran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konflik</a:t>
            </a:r>
            <a:r>
              <a:rPr lang="en-US" sz="2400" dirty="0" smtClean="0"/>
              <a:t> </a:t>
            </a:r>
            <a:r>
              <a:rPr lang="en-US" sz="2400" dirty="0" err="1" smtClean="0"/>
              <a:t>terbuka</a:t>
            </a:r>
            <a:r>
              <a:rPr lang="en-US" sz="2400" dirty="0" smtClean="0"/>
              <a:t>.</a:t>
            </a:r>
          </a:p>
          <a:p>
            <a:pPr lvl="0" algn="ctr"/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Strategi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endParaRPr 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mempunyai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tinggi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namun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terlalu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berkepentingan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asil gambar untuk matrik influent vs impor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2" y="304800"/>
            <a:ext cx="8646648" cy="62164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295400" y="9906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6576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3657600"/>
            <a:ext cx="2743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upaya-upaya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strategi-strategi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, agar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yakin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kebutuhan-kebutuhan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sejalan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program /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keterlibatkan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sungguh-sungguh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bermakna</a:t>
            </a:r>
            <a:r>
              <a:rPr lang="en-US" sz="2400" dirty="0" smtClean="0"/>
              <a:t>..</a:t>
            </a:r>
          </a:p>
          <a:p>
            <a:pPr lvl="0" algn="ctr"/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Strategi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mempunyai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kecil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namun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kepentingan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sangat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tinggi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asil gambar untuk matrik influent vs impor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2" y="304800"/>
            <a:ext cx="8646648" cy="6216431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295400" y="9906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29200" y="11430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5814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3733800"/>
            <a:ext cx="2895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6800" y="914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43000" y="36576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3581400"/>
            <a:ext cx="320040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3733800"/>
            <a:ext cx="2743200" cy="167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65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/>
              <a:t>mau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mau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dilibatkan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program /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statregi</a:t>
            </a:r>
            <a:r>
              <a:rPr lang="en-US" sz="2400" dirty="0" smtClean="0"/>
              <a:t> </a:t>
            </a:r>
            <a:r>
              <a:rPr lang="en-US" sz="2400" dirty="0" err="1" smtClean="0"/>
              <a:t>partisipasi</a:t>
            </a:r>
            <a:r>
              <a:rPr lang="en-US" sz="2400" dirty="0" smtClean="0"/>
              <a:t> / </a:t>
            </a:r>
            <a:r>
              <a:rPr lang="en-US" sz="2400" dirty="0" err="1" smtClean="0"/>
              <a:t>pelibatan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r>
              <a:rPr lang="en-US" sz="2400" dirty="0" smtClean="0"/>
              <a:t>.</a:t>
            </a:r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Strategi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 yang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mempunyai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kepentingannya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kecil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1336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Sumber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Pustaka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sz="2400" i="1" dirty="0" smtClean="0"/>
              <a:t>Participation and Social Assessment, Tools and Techniques, compiled by Jennifer </a:t>
            </a:r>
            <a:r>
              <a:rPr lang="en-US" sz="2400" i="1" dirty="0" err="1" smtClean="0"/>
              <a:t>Rietbergen</a:t>
            </a:r>
            <a:r>
              <a:rPr lang="en-US" sz="2400" i="1" dirty="0" smtClean="0"/>
              <a:t>-McCracken, </a:t>
            </a:r>
            <a:r>
              <a:rPr lang="en-US" sz="2400" i="1" dirty="0" err="1" smtClean="0"/>
              <a:t>Deepa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Narayan</a:t>
            </a:r>
            <a:r>
              <a:rPr lang="en-US" sz="2400" i="1" dirty="0" smtClean="0"/>
              <a:t>-Parker, Word Bank Publications, 1998.</a:t>
            </a:r>
            <a:endParaRPr lang="en-US" sz="2400" dirty="0" smtClean="0"/>
          </a:p>
          <a:p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229600" cy="3639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2971800" y="160347"/>
            <a:ext cx="5791200" cy="7540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Pendekatan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Lain</a:t>
            </a:r>
          </a:p>
          <a:p>
            <a:pPr algn="r"/>
            <a:endParaRPr 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Hasil gambar untuk arsitektur bisn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99318" cy="4953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8194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1371600"/>
            <a:ext cx="23845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</a:t>
            </a:r>
          </a:p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</a:t>
            </a:r>
          </a:p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g01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2961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676400" y="5410200"/>
            <a:ext cx="6013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b="1"/>
              <a:t>Figure 1.2</a:t>
            </a:r>
            <a:r>
              <a:rPr lang="en-US"/>
              <a:t> This framework outlines the major areas of information systems knowledge needed by business </a:t>
            </a:r>
            <a:r>
              <a:rPr lang="en-US">
                <a:hlinkClick r:id="rId3"/>
              </a:rPr>
              <a:t>end users</a:t>
            </a:r>
            <a:r>
              <a:rPr lang="en-US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AutoShape 2" descr="Gambar terkait"/>
          <p:cNvSpPr>
            <a:spLocks noChangeAspect="1" noChangeArrowheads="1"/>
          </p:cNvSpPr>
          <p:nvPr/>
        </p:nvSpPr>
        <p:spPr bwMode="auto">
          <a:xfrm>
            <a:off x="155575" y="-1608138"/>
            <a:ext cx="338137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28" name="AutoShape 4" descr="Gambar terkait"/>
          <p:cNvSpPr>
            <a:spLocks noChangeAspect="1" noChangeArrowheads="1"/>
          </p:cNvSpPr>
          <p:nvPr/>
        </p:nvSpPr>
        <p:spPr bwMode="auto">
          <a:xfrm>
            <a:off x="155575" y="-1608138"/>
            <a:ext cx="3381375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Development-Life-Cyc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8286" y="1905001"/>
            <a:ext cx="1761873" cy="1752600"/>
          </a:xfrm>
          <a:prstGeom prst="rect">
            <a:avLst/>
          </a:prstGeom>
        </p:spPr>
      </p:pic>
      <p:pic>
        <p:nvPicPr>
          <p:cNvPr id="5" name="Picture 4" descr="VMod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3733800"/>
            <a:ext cx="1816043" cy="1752600"/>
          </a:xfrm>
          <a:prstGeom prst="rect">
            <a:avLst/>
          </a:prstGeom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886200"/>
            <a:ext cx="438312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gile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52799" y="1676400"/>
            <a:ext cx="5092213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47800" y="160347"/>
            <a:ext cx="7696200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Metode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Pengembangan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teknik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analisis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stakeholder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mengklasifikasi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stakeholder</a:t>
            </a:r>
            <a:r>
              <a:rPr lang="en-US" sz="2800" dirty="0" smtClean="0"/>
              <a:t>. </a:t>
            </a:r>
          </a:p>
          <a:p>
            <a:pPr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Model yang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grid power / interest</a:t>
            </a:r>
            <a:r>
              <a:rPr lang="en-US" sz="2800" dirty="0" smtClean="0"/>
              <a:t>. </a:t>
            </a: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mengklasifikasi</a:t>
            </a:r>
            <a:r>
              <a:rPr lang="en-US" sz="2800" dirty="0" smtClean="0"/>
              <a:t> </a:t>
            </a:r>
            <a:r>
              <a:rPr lang="en-US" sz="2800" b="1" dirty="0" smtClean="0"/>
              <a:t>stakeholder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Power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project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juga</a:t>
            </a:r>
            <a:r>
              <a:rPr lang="en-US" sz="2800" dirty="0" smtClean="0"/>
              <a:t> Interest </a:t>
            </a:r>
            <a:r>
              <a:rPr lang="en-US" sz="2800" dirty="0" err="1" smtClean="0"/>
              <a:t>mereka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project </a:t>
            </a:r>
            <a:r>
              <a:rPr lang="en-US" sz="2800" dirty="0" err="1" smtClean="0"/>
              <a:t>kita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60347"/>
            <a:ext cx="5791200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DEFINISI</a:t>
            </a:r>
          </a:p>
          <a:p>
            <a:pPr algn="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5511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Stakeholder Analysis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58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orang-orang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kelompok-kelompok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lembaga-lembaga</a:t>
            </a:r>
            <a:r>
              <a:rPr lang="en-US" sz="2800" dirty="0" smtClean="0"/>
              <a:t> yang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terkena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kegiatan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pengaruh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itu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positif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maupun</a:t>
            </a:r>
            <a:r>
              <a:rPr lang="en-US" sz="2800" b="1" i="1" dirty="0" smtClean="0">
                <a:solidFill>
                  <a:srgbClr val="00B050"/>
                </a:solidFill>
              </a:rPr>
              <a:t> </a:t>
            </a:r>
            <a:r>
              <a:rPr lang="en-US" sz="2800" b="1" i="1" dirty="0" err="1" smtClean="0">
                <a:solidFill>
                  <a:srgbClr val="00B050"/>
                </a:solidFill>
              </a:rPr>
              <a:t>negatif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sebaliknya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mungkin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keluaran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0" y="160347"/>
            <a:ext cx="5791200" cy="10464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DEFINISI</a:t>
            </a:r>
          </a:p>
          <a:p>
            <a:pPr algn="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3528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Stakeholder :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minat</a:t>
            </a:r>
            <a:r>
              <a:rPr lang="en-US" sz="2800" dirty="0" smtClean="0"/>
              <a:t>,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kepentingan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stakeholder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terhadap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kegiatan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program /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proyek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sedang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berjalan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mengidentifikasi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kelembagaan-kelembagaan</a:t>
            </a:r>
            <a:r>
              <a:rPr lang="en-US" sz="28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 </a:t>
            </a:r>
            <a:r>
              <a:rPr lang="en-US" sz="2800" dirty="0" err="1" smtClean="0"/>
              <a:t>proses-proses</a:t>
            </a:r>
            <a:r>
              <a:rPr lang="en-US" sz="2800" dirty="0" smtClean="0"/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pengembangan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kapasitasnya</a:t>
            </a:r>
            <a:endParaRPr lang="en-US" sz="28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membangun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pondasi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partisipasi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masyarakat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Manfaat</a:t>
            </a:r>
            <a:endParaRPr lang="en-US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5511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Stakeholder Analysis</a:t>
            </a:r>
            <a:endParaRPr lang="en-US" sz="36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dipengaruhi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 </a:t>
            </a:r>
            <a:r>
              <a:rPr lang="en-US" sz="2800" dirty="0" err="1" smtClean="0"/>
              <a:t>ataupun</a:t>
            </a:r>
            <a:r>
              <a:rPr lang="en-US" sz="2800" dirty="0" smtClean="0"/>
              <a:t> </a:t>
            </a:r>
            <a:r>
              <a:rPr lang="en-US" sz="2800" dirty="0" err="1" smtClean="0"/>
              <a:t>negatif</a:t>
            </a:r>
            <a:r>
              <a:rPr lang="en-US" sz="2800" dirty="0" smtClean="0"/>
              <a:t>.</a:t>
            </a:r>
          </a:p>
          <a:p>
            <a:pPr lvl="0"/>
            <a:r>
              <a:rPr lang="en-US" sz="2800" dirty="0" err="1" smtClean="0"/>
              <a:t>siapa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yang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mungkin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memberikan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pengaruh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program / </a:t>
            </a:r>
            <a:r>
              <a:rPr lang="en-US" sz="2800" dirty="0" err="1" smtClean="0"/>
              <a:t>proyek</a:t>
            </a:r>
            <a:r>
              <a:rPr lang="en-US" sz="2800" dirty="0" smtClean="0"/>
              <a:t> </a:t>
            </a:r>
            <a:r>
              <a:rPr lang="en-US" sz="2800" dirty="0" err="1" smtClean="0"/>
              <a:t>baik</a:t>
            </a:r>
            <a:r>
              <a:rPr lang="en-US" sz="2800" dirty="0" smtClean="0"/>
              <a:t> </a:t>
            </a:r>
            <a:r>
              <a:rPr lang="en-US" sz="2800" dirty="0" err="1" smtClean="0"/>
              <a:t>positif</a:t>
            </a:r>
            <a:r>
              <a:rPr lang="en-US" sz="2800" dirty="0" smtClean="0"/>
              <a:t> </a:t>
            </a:r>
            <a:r>
              <a:rPr lang="en-US" sz="2800" dirty="0" err="1" smtClean="0"/>
              <a:t>ataupun</a:t>
            </a:r>
            <a:r>
              <a:rPr lang="en-US" sz="2800" dirty="0" smtClean="0"/>
              <a:t> </a:t>
            </a:r>
            <a:r>
              <a:rPr lang="en-US" sz="2800" dirty="0" err="1" smtClean="0"/>
              <a:t>negatif</a:t>
            </a:r>
            <a:r>
              <a:rPr lang="en-US" sz="2800" dirty="0" smtClean="0"/>
              <a:t>.</a:t>
            </a:r>
          </a:p>
          <a:p>
            <a:pPr lvl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347"/>
            <a:ext cx="5791200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en-US" sz="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algn="r"/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Informasi</a:t>
            </a:r>
            <a:endParaRPr lang="en-US" sz="4400" dirty="0" smtClean="0">
              <a:latin typeface="Arial Black" pitchFamily="34" charset="0"/>
            </a:endParaRPr>
          </a:p>
          <a:p>
            <a:pPr algn="r"/>
            <a:endParaRPr lang="en-US"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752600"/>
            <a:ext cx="5325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Informasi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diperoleh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608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Gothic Std B</vt:lpstr>
      <vt:lpstr>Agency FB</vt:lpstr>
      <vt:lpstr>Arial</vt:lpstr>
      <vt:lpstr>Arial Black</vt:lpstr>
      <vt:lpstr>Calibri</vt:lpstr>
      <vt:lpstr>Office Theme</vt:lpstr>
      <vt:lpstr>STAKEHOLDER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setia</dc:creator>
  <cp:lastModifiedBy>setia</cp:lastModifiedBy>
  <cp:revision>40</cp:revision>
  <dcterms:created xsi:type="dcterms:W3CDTF">2018-10-30T05:18:43Z</dcterms:created>
  <dcterms:modified xsi:type="dcterms:W3CDTF">2019-10-31T02:11:23Z</dcterms:modified>
</cp:coreProperties>
</file>