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0"/>
  </p:notes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87" r:id="rId12"/>
    <p:sldId id="279" r:id="rId13"/>
    <p:sldId id="280" r:id="rId14"/>
    <p:sldId id="281" r:id="rId15"/>
    <p:sldId id="283" r:id="rId16"/>
    <p:sldId id="284" r:id="rId17"/>
    <p:sldId id="285" r:id="rId18"/>
    <p:sldId id="286" r:id="rId19"/>
    <p:sldId id="271" r:id="rId20"/>
    <p:sldId id="278" r:id="rId21"/>
    <p:sldId id="272" r:id="rId22"/>
    <p:sldId id="273" r:id="rId23"/>
    <p:sldId id="274" r:id="rId24"/>
    <p:sldId id="275" r:id="rId25"/>
    <p:sldId id="262" r:id="rId26"/>
    <p:sldId id="259" r:id="rId27"/>
    <p:sldId id="277" r:id="rId28"/>
    <p:sldId id="26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27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189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8315D-FB97-4FFF-8FB0-EBF887A00BC8}" type="datetimeFigureOut">
              <a:rPr lang="en-US" smtClean="0"/>
              <a:t>31/10/2019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EA533-E4F7-4615-91DB-ADE5AC677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72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680-A98A-4403-9B02-7463092161AD}" type="datetimeFigureOut">
              <a:rPr lang="en-US" smtClean="0"/>
              <a:pPr/>
              <a:t>31/10/2019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E67F-6FD7-4A84-BDC3-701DFA980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1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680-A98A-4403-9B02-7463092161AD}" type="datetimeFigureOut">
              <a:rPr lang="en-US" smtClean="0"/>
              <a:pPr/>
              <a:t>31/10/2019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E67F-6FD7-4A84-BDC3-701DFA980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2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680-A98A-4403-9B02-7463092161AD}" type="datetimeFigureOut">
              <a:rPr lang="en-US" smtClean="0"/>
              <a:pPr/>
              <a:t>31/10/2019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E67F-6FD7-4A84-BDC3-701DFA980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79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680-A98A-4403-9B02-7463092161AD}" type="datetimeFigureOut">
              <a:rPr lang="en-US" smtClean="0"/>
              <a:pPr/>
              <a:t>31/10/2019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E67F-6FD7-4A84-BDC3-701DFA980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680-A98A-4403-9B02-7463092161AD}" type="datetimeFigureOut">
              <a:rPr lang="en-US" smtClean="0"/>
              <a:pPr/>
              <a:t>31/10/2019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E67F-6FD7-4A84-BDC3-701DFA980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0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680-A98A-4403-9B02-7463092161AD}" type="datetimeFigureOut">
              <a:rPr lang="en-US" smtClean="0"/>
              <a:pPr/>
              <a:t>31/10/2019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E67F-6FD7-4A84-BDC3-701DFA980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9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680-A98A-4403-9B02-7463092161AD}" type="datetimeFigureOut">
              <a:rPr lang="en-US" smtClean="0"/>
              <a:pPr/>
              <a:t>31/10/2019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E67F-6FD7-4A84-BDC3-701DFA980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680-A98A-4403-9B02-7463092161AD}" type="datetimeFigureOut">
              <a:rPr lang="en-US" smtClean="0"/>
              <a:pPr/>
              <a:t>31/10/2019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E67F-6FD7-4A84-BDC3-701DFA980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680-A98A-4403-9B02-7463092161AD}" type="datetimeFigureOut">
              <a:rPr lang="en-US" smtClean="0"/>
              <a:pPr/>
              <a:t>31/10/2019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E67F-6FD7-4A84-BDC3-701DFA980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6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680-A98A-4403-9B02-7463092161AD}" type="datetimeFigureOut">
              <a:rPr lang="en-US" smtClean="0"/>
              <a:pPr/>
              <a:t>31/10/2019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E67F-6FD7-4A84-BDC3-701DFA980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5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680-A98A-4403-9B02-7463092161AD}" type="datetimeFigureOut">
              <a:rPr lang="en-US" smtClean="0"/>
              <a:pPr/>
              <a:t>31/10/2019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E67F-6FD7-4A84-BDC3-701DFA980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2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5019675" cy="44196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BE680-A98A-4403-9B02-7463092161AD}" type="datetimeFigureOut">
              <a:rPr lang="en-US" smtClean="0"/>
              <a:pPr/>
              <a:t>31/10/2019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EE67F-6FD7-4A84-BDC3-701DFA980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7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897668"/>
            <a:ext cx="5791200" cy="1470025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9800" b="1" i="1" dirty="0" smtClean="0"/>
              <a:t>BPMN</a:t>
            </a:r>
            <a:r>
              <a:rPr lang="en-US" sz="9800" i="1" dirty="0" smtClean="0"/>
              <a:t>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4000" i="1" dirty="0" smtClean="0"/>
              <a:t>(</a:t>
            </a:r>
            <a:r>
              <a:rPr lang="en-US" sz="2700" i="1" dirty="0" smtClean="0"/>
              <a:t>Business Process Model and Notation)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3581400"/>
            <a:ext cx="4876800" cy="7620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“</a:t>
            </a:r>
            <a:r>
              <a:rPr lang="en-US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Notasi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BPMN”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6913" y="4301654"/>
            <a:ext cx="2432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Dr. Setia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Wirawan</a:t>
            </a:r>
            <a:endParaRPr lang="en-US" dirty="0"/>
          </a:p>
        </p:txBody>
      </p:sp>
      <p:pic>
        <p:nvPicPr>
          <p:cNvPr id="5" name="Picture 4" descr="Logo-Gunadarma_20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75600" y="251744"/>
            <a:ext cx="870619" cy="8706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"/>
            <a:ext cx="813801" cy="107122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375836" y="405187"/>
            <a:ext cx="6476999" cy="685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FGD </a:t>
            </a:r>
            <a:r>
              <a:rPr lang="en-US" sz="4000" b="1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Penyusunan</a:t>
            </a:r>
            <a:r>
              <a:rPr lang="en-US" sz="4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BPMN</a:t>
            </a:r>
            <a:endParaRPr lang="en-US" sz="105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2330" y="6019800"/>
            <a:ext cx="5791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Agency FB" panose="020B0503020202020204" pitchFamily="34" charset="0"/>
              </a:rPr>
              <a:t>Kementerian</a:t>
            </a:r>
            <a:r>
              <a:rPr lang="en-US" b="1" dirty="0" smtClean="0"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latin typeface="Agency FB" panose="020B0503020202020204" pitchFamily="34" charset="0"/>
              </a:rPr>
              <a:t>Pendaya</a:t>
            </a:r>
            <a:r>
              <a:rPr lang="en-US" b="1" dirty="0" err="1" smtClean="0">
                <a:latin typeface="Agency FB" panose="020B0503020202020204" pitchFamily="34" charset="0"/>
              </a:rPr>
              <a:t>gunaan</a:t>
            </a:r>
            <a:r>
              <a:rPr lang="en-US" b="1" dirty="0" smtClean="0"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latin typeface="Agency FB" panose="020B0503020202020204" pitchFamily="34" charset="0"/>
              </a:rPr>
              <a:t>Aparatur</a:t>
            </a:r>
            <a:r>
              <a:rPr lang="en-US" b="1" dirty="0" smtClean="0">
                <a:latin typeface="Agency FB" panose="020B0503020202020204" pitchFamily="34" charset="0"/>
              </a:rPr>
              <a:t> Negara </a:t>
            </a:r>
            <a:r>
              <a:rPr lang="en-US" b="1" dirty="0" err="1" smtClean="0">
                <a:latin typeface="Agency FB" panose="020B0503020202020204" pitchFamily="34" charset="0"/>
              </a:rPr>
              <a:t>dan</a:t>
            </a:r>
            <a:r>
              <a:rPr lang="en-US" b="1" dirty="0" smtClean="0"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latin typeface="Agency FB" panose="020B0503020202020204" pitchFamily="34" charset="0"/>
              </a:rPr>
              <a:t>Reformasi</a:t>
            </a:r>
            <a:r>
              <a:rPr lang="en-US" b="1" dirty="0" smtClean="0"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latin typeface="Agency FB" panose="020B0503020202020204" pitchFamily="34" charset="0"/>
              </a:rPr>
              <a:t>Birokrasi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2329" y="6305781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Agency FB" panose="020B0503020202020204" pitchFamily="34" charset="0"/>
              </a:rPr>
              <a:t>Jalan</a:t>
            </a:r>
            <a:r>
              <a:rPr lang="en-US" b="1" dirty="0" smtClean="0"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latin typeface="Agency FB" panose="020B0503020202020204" pitchFamily="34" charset="0"/>
              </a:rPr>
              <a:t>Jenderal</a:t>
            </a:r>
            <a:r>
              <a:rPr lang="en-US" b="1" dirty="0" smtClean="0"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latin typeface="Agency FB" panose="020B0503020202020204" pitchFamily="34" charset="0"/>
              </a:rPr>
              <a:t>Sudirman</a:t>
            </a:r>
            <a:r>
              <a:rPr lang="en-US" b="1" dirty="0" smtClean="0">
                <a:latin typeface="Agency FB" panose="020B0503020202020204" pitchFamily="34" charset="0"/>
              </a:rPr>
              <a:t> Kav.69 Jakarta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14202" y="6019800"/>
            <a:ext cx="14382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err="1" smtClean="0">
                <a:latin typeface="Agency FB" panose="020B0503020202020204" pitchFamily="34" charset="0"/>
              </a:rPr>
              <a:t>Kamis</a:t>
            </a:r>
            <a:endParaRPr lang="en-US" b="1" dirty="0" smtClean="0">
              <a:latin typeface="Agency FB" panose="020B0503020202020204" pitchFamily="34" charset="0"/>
            </a:endParaRPr>
          </a:p>
          <a:p>
            <a:pPr algn="r"/>
            <a:r>
              <a:rPr lang="en-US" b="1" dirty="0" smtClean="0">
                <a:latin typeface="Agency FB" panose="020B0503020202020204" pitchFamily="34" charset="0"/>
              </a:rPr>
              <a:t>31 </a:t>
            </a:r>
            <a:r>
              <a:rPr lang="en-US" b="1" dirty="0" err="1" smtClean="0">
                <a:latin typeface="Agency FB" panose="020B0503020202020204" pitchFamily="34" charset="0"/>
              </a:rPr>
              <a:t>Oktober</a:t>
            </a:r>
            <a:r>
              <a:rPr lang="en-US" b="1" dirty="0" smtClean="0">
                <a:latin typeface="Agency FB" panose="020B0503020202020204" pitchFamily="34" charset="0"/>
              </a:rPr>
              <a:t> 2019</a:t>
            </a:r>
            <a:endParaRPr lang="en-US" b="1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362200"/>
            <a:ext cx="7315200" cy="2086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981200" y="68759"/>
            <a:ext cx="6781800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800" dirty="0" err="1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Aktivitas</a:t>
            </a:r>
            <a:r>
              <a:rPr lang="en-US" sz="36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</a:t>
            </a:r>
            <a:r>
              <a:rPr lang="en-US" sz="2000" b="1" i="1" dirty="0" smtClean="0">
                <a:solidFill>
                  <a:schemeClr val="accent3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i="1" dirty="0" err="1" smtClean="0">
                <a:solidFill>
                  <a:schemeClr val="accent3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lanjutan</a:t>
            </a:r>
            <a:r>
              <a:rPr lang="en-US" sz="2000" b="1" i="1" dirty="0" smtClean="0">
                <a:solidFill>
                  <a:schemeClr val="accent3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…)</a:t>
            </a:r>
            <a:endParaRPr lang="en-US" sz="3600" b="1" i="1" dirty="0" smtClean="0">
              <a:solidFill>
                <a:schemeClr val="accent3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endParaRPr lang="en-US" sz="800" b="1" dirty="0" smtClean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5600" y="38862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 hoc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143000"/>
            <a:ext cx="7391400" cy="52685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2"/>
          <p:cNvSpPr/>
          <p:nvPr/>
        </p:nvSpPr>
        <p:spPr>
          <a:xfrm>
            <a:off x="2057400" y="144959"/>
            <a:ext cx="6705600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800" dirty="0" err="1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Aktivitas</a:t>
            </a:r>
            <a:r>
              <a:rPr lang="en-US" sz="36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</a:t>
            </a:r>
            <a:r>
              <a:rPr lang="en-US" sz="2000" b="1" i="1" dirty="0" smtClean="0">
                <a:solidFill>
                  <a:schemeClr val="accent3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i="1" dirty="0" err="1" smtClean="0">
                <a:solidFill>
                  <a:schemeClr val="accent3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lanjutan</a:t>
            </a:r>
            <a:r>
              <a:rPr lang="en-US" sz="2000" b="1" i="1" dirty="0" smtClean="0">
                <a:solidFill>
                  <a:schemeClr val="accent3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…)</a:t>
            </a:r>
            <a:endParaRPr lang="en-US" sz="3600" b="1" i="1" dirty="0" smtClean="0">
              <a:solidFill>
                <a:schemeClr val="accent3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r"/>
            <a:endParaRPr lang="en-US" sz="800" b="1" dirty="0" smtClean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68759"/>
            <a:ext cx="6705600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800" dirty="0" err="1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Aktivitas</a:t>
            </a:r>
            <a:r>
              <a:rPr lang="en-US" sz="36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</a:t>
            </a:r>
            <a:r>
              <a:rPr lang="en-US" sz="2000" b="1" i="1" dirty="0" smtClean="0">
                <a:solidFill>
                  <a:schemeClr val="accent3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i="1" dirty="0" err="1" smtClean="0">
                <a:solidFill>
                  <a:schemeClr val="accent3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lanjutan</a:t>
            </a:r>
            <a:r>
              <a:rPr lang="en-US" sz="2000" b="1" i="1" dirty="0" smtClean="0">
                <a:solidFill>
                  <a:schemeClr val="accent3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…)</a:t>
            </a:r>
            <a:endParaRPr lang="en-US" sz="3600" b="1" i="1" dirty="0" smtClean="0">
              <a:solidFill>
                <a:schemeClr val="accent3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r"/>
            <a:endParaRPr lang="en-US" sz="800" b="1" dirty="0" smtClean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Contoh</a:t>
            </a:r>
            <a:r>
              <a:rPr lang="en-US" sz="360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: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4" t="34330" r="9862" b="31463"/>
          <a:stretch/>
        </p:blipFill>
        <p:spPr bwMode="auto">
          <a:xfrm>
            <a:off x="0" y="1295400"/>
            <a:ext cx="9144000" cy="257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5" t="31510" r="14482" b="34245"/>
          <a:stretch/>
        </p:blipFill>
        <p:spPr bwMode="auto">
          <a:xfrm>
            <a:off x="381000" y="4380544"/>
            <a:ext cx="8382000" cy="2477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24000" y="4191000"/>
            <a:ext cx="182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Sub </a:t>
            </a:r>
            <a:r>
              <a:rPr lang="en-US" sz="2800" dirty="0" err="1" smtClean="0"/>
              <a:t>Proses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68759"/>
            <a:ext cx="6781800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800" dirty="0" err="1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Aktivitas</a:t>
            </a:r>
            <a:r>
              <a:rPr lang="en-US" sz="36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</a:t>
            </a:r>
            <a:r>
              <a:rPr lang="en-US" sz="2000" b="1" i="1" dirty="0" smtClean="0">
                <a:solidFill>
                  <a:schemeClr val="accent3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i="1" dirty="0" err="1" smtClean="0">
                <a:solidFill>
                  <a:schemeClr val="accent3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lanjutan</a:t>
            </a:r>
            <a:r>
              <a:rPr lang="en-US" sz="2000" b="1" i="1" dirty="0" smtClean="0">
                <a:solidFill>
                  <a:schemeClr val="accent3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…)</a:t>
            </a:r>
            <a:endParaRPr lang="en-US" sz="3600" b="1" i="1" dirty="0" smtClean="0">
              <a:solidFill>
                <a:schemeClr val="accent3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r"/>
            <a:endParaRPr lang="en-US" sz="800" b="1" dirty="0" smtClean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Contoh</a:t>
            </a:r>
            <a:r>
              <a:rPr lang="en-US" sz="360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: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5" t="31510" r="14482" b="34245"/>
          <a:stretch/>
        </p:blipFill>
        <p:spPr bwMode="auto">
          <a:xfrm>
            <a:off x="304800" y="1371600"/>
            <a:ext cx="8382000" cy="2477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29303" r="13586" b="23004"/>
          <a:stretch/>
        </p:blipFill>
        <p:spPr bwMode="auto">
          <a:xfrm>
            <a:off x="609600" y="3810000"/>
            <a:ext cx="4951629" cy="206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33400" y="3581400"/>
            <a:ext cx="5029200" cy="2438400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00200" y="1981200"/>
            <a:ext cx="1524000" cy="1066800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19800" y="4267200"/>
            <a:ext cx="2739981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Check Applicants </a:t>
            </a:r>
          </a:p>
          <a:p>
            <a:pPr algn="ctr"/>
            <a:r>
              <a:rPr lang="id-ID" sz="2800" dirty="0" smtClean="0"/>
              <a:t>S</a:t>
            </a:r>
            <a:r>
              <a:rPr lang="en-US" sz="2800" dirty="0" err="1" smtClean="0"/>
              <a:t>ubprocess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144959"/>
            <a:ext cx="6705600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800" dirty="0" err="1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Aktivitas</a:t>
            </a:r>
            <a:r>
              <a:rPr lang="en-US" sz="36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</a:t>
            </a:r>
            <a:r>
              <a:rPr lang="en-US" sz="2000" b="1" i="1" dirty="0" smtClean="0">
                <a:solidFill>
                  <a:schemeClr val="accent3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i="1" dirty="0" err="1" smtClean="0">
                <a:solidFill>
                  <a:schemeClr val="accent3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lanjutan</a:t>
            </a:r>
            <a:r>
              <a:rPr lang="en-US" sz="2000" b="1" i="1" dirty="0" smtClean="0">
                <a:solidFill>
                  <a:schemeClr val="accent3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…)</a:t>
            </a:r>
            <a:endParaRPr lang="en-US" sz="3600" b="1" i="1" dirty="0" smtClean="0">
              <a:solidFill>
                <a:schemeClr val="accent3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r"/>
            <a:endParaRPr lang="en-US" sz="800" b="1" dirty="0" smtClean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Contoh</a:t>
            </a:r>
            <a:r>
              <a:rPr lang="en-US" sz="360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: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5" t="31510" r="14482" b="34245"/>
          <a:stretch/>
        </p:blipFill>
        <p:spPr bwMode="auto">
          <a:xfrm>
            <a:off x="304800" y="1371600"/>
            <a:ext cx="8382000" cy="2477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1" t="39234" r="14483" b="29256"/>
          <a:stretch/>
        </p:blipFill>
        <p:spPr bwMode="auto">
          <a:xfrm>
            <a:off x="0" y="3810000"/>
            <a:ext cx="9144000" cy="249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1219200" y="4191000"/>
            <a:ext cx="3124200" cy="1828800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6" t="35188" r="20621" b="27295"/>
          <a:stretch/>
        </p:blipFill>
        <p:spPr bwMode="auto">
          <a:xfrm>
            <a:off x="0" y="0"/>
            <a:ext cx="8912773" cy="3216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7" t="23417" r="13241" b="33916"/>
          <a:stretch/>
        </p:blipFill>
        <p:spPr bwMode="auto">
          <a:xfrm>
            <a:off x="0" y="3606370"/>
            <a:ext cx="9144000" cy="3251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" y="2590800"/>
            <a:ext cx="395089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sz="2800" dirty="0" smtClean="0"/>
              <a:t>Disbursement </a:t>
            </a:r>
            <a:r>
              <a:rPr lang="id-ID" sz="2800" dirty="0" smtClean="0"/>
              <a:t>S</a:t>
            </a:r>
            <a:r>
              <a:rPr lang="en-US" sz="2800" dirty="0" err="1" smtClean="0"/>
              <a:t>ubprocess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6705600" y="1981200"/>
            <a:ext cx="1524000" cy="1066800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29303" r="13586" b="23004"/>
          <a:stretch/>
        </p:blipFill>
        <p:spPr bwMode="auto">
          <a:xfrm>
            <a:off x="0" y="1"/>
            <a:ext cx="91440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86" t="26850" r="15448" b="21042"/>
          <a:stretch/>
        </p:blipFill>
        <p:spPr bwMode="auto">
          <a:xfrm>
            <a:off x="0" y="3124200"/>
            <a:ext cx="91440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57200" y="2743200"/>
            <a:ext cx="388620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id-ID" sz="3200" dirty="0" smtClean="0"/>
              <a:t>Automatic Activities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7" t="23417" r="13241" b="33916"/>
          <a:stretch/>
        </p:blipFill>
        <p:spPr bwMode="auto">
          <a:xfrm>
            <a:off x="0" y="0"/>
            <a:ext cx="9144000" cy="3251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3" t="25747" r="14690" b="32322"/>
          <a:stretch/>
        </p:blipFill>
        <p:spPr bwMode="auto">
          <a:xfrm>
            <a:off x="0" y="3519100"/>
            <a:ext cx="9144000" cy="333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2895600"/>
            <a:ext cx="22098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Disbursement </a:t>
            </a:r>
            <a:r>
              <a:rPr lang="id-ID" dirty="0" smtClean="0"/>
              <a:t>with Some Type of Tasks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3" t="25747" r="14690" b="32322"/>
          <a:stretch/>
        </p:blipFill>
        <p:spPr bwMode="auto">
          <a:xfrm>
            <a:off x="0" y="0"/>
            <a:ext cx="9144000" cy="333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2895600"/>
            <a:ext cx="22098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Disbursement </a:t>
            </a:r>
            <a:r>
              <a:rPr lang="id-ID" dirty="0" smtClean="0"/>
              <a:t>with </a:t>
            </a:r>
            <a:r>
              <a:rPr lang="en-US" dirty="0" smtClean="0"/>
              <a:t>Timer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2" t="28568" r="13724" b="31586"/>
          <a:stretch/>
        </p:blipFill>
        <p:spPr bwMode="auto">
          <a:xfrm>
            <a:off x="0" y="3791610"/>
            <a:ext cx="8991600" cy="3066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438400" y="4953000"/>
            <a:ext cx="914400" cy="838200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752600"/>
            <a:ext cx="76200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800" b="1" dirty="0" smtClean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Sequence Flow</a:t>
            </a:r>
          </a:p>
          <a:p>
            <a:pPr marL="457200" indent="-457200"/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Menunjukkan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kegiatan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dituju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semata-mata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merupakan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kelanjutan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kegiatan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sebelumnya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/>
            <a:endParaRPr lang="en-US" sz="2000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 startAt="2"/>
            </a:pP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Message Flow</a:t>
            </a:r>
          </a:p>
          <a:p>
            <a:pPr marL="457200" indent="-457200"/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Menunjukkan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adanya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aliran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pesan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dimana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proses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dituju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bukan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kelanjutan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proses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sebelumnya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/>
            <a:endParaRPr lang="en-US" sz="2000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3.	Associate Flow</a:t>
            </a:r>
          </a:p>
          <a:p>
            <a:pPr marL="457200" indent="-457200"/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Menunjukan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bentuk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hubungan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antara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dua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proses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atau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kegiatan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buAutoNum type="arabicPeriod"/>
            </a:pPr>
            <a:endParaRPr lang="en-US" sz="2000" dirty="0" smtClean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7400" y="144959"/>
            <a:ext cx="6781800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3600" dirty="0" err="1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Notasi</a:t>
            </a:r>
            <a:r>
              <a:rPr lang="en-US" sz="36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</a:t>
            </a:r>
            <a:r>
              <a:rPr lang="en-US" sz="3600" dirty="0" err="1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Penghubung</a:t>
            </a:r>
            <a:endParaRPr lang="en-US" sz="3600" b="1" i="1" dirty="0" smtClean="0">
              <a:solidFill>
                <a:schemeClr val="accent3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endParaRPr lang="en-US" sz="800" b="1" dirty="0" smtClean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notasi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menggmbarkan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sederhana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terdiri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: 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</a:t>
            </a:r>
            <a:r>
              <a:rPr lang="en-US" sz="2400" b="1" i="1" dirty="0" smtClean="0">
                <a:solidFill>
                  <a:srgbClr val="00B050"/>
                </a:solidFill>
              </a:rPr>
              <a:t>(</a:t>
            </a:r>
            <a:r>
              <a:rPr lang="en-US" sz="2400" b="1" i="1" dirty="0" err="1" smtClean="0">
                <a:solidFill>
                  <a:srgbClr val="00B050"/>
                </a:solidFill>
              </a:rPr>
              <a:t>Penanda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suatu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Kejadian</a:t>
            </a:r>
            <a:r>
              <a:rPr lang="en-US" sz="2400" b="1" i="1" dirty="0" smtClean="0">
                <a:solidFill>
                  <a:srgbClr val="00B050"/>
                </a:solidFill>
              </a:rPr>
              <a:t>)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AKTIVITAS </a:t>
            </a:r>
            <a:r>
              <a:rPr lang="en-US" sz="2400" b="1" i="1" dirty="0" smtClean="0">
                <a:solidFill>
                  <a:srgbClr val="00B050"/>
                </a:solidFill>
              </a:rPr>
              <a:t>(</a:t>
            </a:r>
            <a:r>
              <a:rPr lang="en-US" sz="2400" b="1" i="1" dirty="0" err="1" smtClean="0">
                <a:solidFill>
                  <a:srgbClr val="00B050"/>
                </a:solidFill>
              </a:rPr>
              <a:t>penanda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suatu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Kegiatan</a:t>
            </a:r>
            <a:r>
              <a:rPr lang="en-US" sz="2400" b="1" i="1" dirty="0" smtClean="0">
                <a:solidFill>
                  <a:srgbClr val="00B050"/>
                </a:solidFill>
              </a:rPr>
              <a:t> yang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dilakukan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dalam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suatu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proses</a:t>
            </a:r>
            <a:r>
              <a:rPr lang="en-US" sz="2400" b="1" i="1" dirty="0" smtClean="0">
                <a:solidFill>
                  <a:srgbClr val="00B050"/>
                </a:solidFill>
              </a:rPr>
              <a:t>)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GATEWAY </a:t>
            </a:r>
            <a:r>
              <a:rPr lang="en-US" sz="2400" b="1" i="1" dirty="0" smtClean="0">
                <a:solidFill>
                  <a:srgbClr val="00B050"/>
                </a:solidFill>
              </a:rPr>
              <a:t>(</a:t>
            </a:r>
            <a:r>
              <a:rPr lang="en-US" sz="2400" b="1" i="1" dirty="0" err="1" smtClean="0">
                <a:solidFill>
                  <a:srgbClr val="00B050"/>
                </a:solidFill>
              </a:rPr>
              <a:t>penanda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pengambilan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keputusan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atau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kontrol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alur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kegiatan</a:t>
            </a:r>
            <a:r>
              <a:rPr lang="en-US" sz="2400" b="1" i="1" dirty="0" smtClean="0">
                <a:solidFill>
                  <a:srgbClr val="00B050"/>
                </a:solidFill>
              </a:rPr>
              <a:t>)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PENGHUBUNG, </a:t>
            </a:r>
            <a:r>
              <a:rPr lang="en-US" sz="2400" b="1" i="1" dirty="0" smtClean="0">
                <a:solidFill>
                  <a:srgbClr val="00B050"/>
                </a:solidFill>
              </a:rPr>
              <a:t>(</a:t>
            </a:r>
            <a:r>
              <a:rPr lang="en-US" sz="2400" b="1" i="1" dirty="0" err="1" smtClean="0">
                <a:solidFill>
                  <a:srgbClr val="00B050"/>
                </a:solidFill>
              </a:rPr>
              <a:t>penanda</a:t>
            </a:r>
            <a:r>
              <a:rPr lang="en-US" sz="2400" b="1" i="1" dirty="0" smtClean="0">
                <a:solidFill>
                  <a:srgbClr val="00B050"/>
                </a:solidFill>
              </a:rPr>
              <a:t> yang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menunjukkan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hubungan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antar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elemen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proses</a:t>
            </a:r>
            <a:r>
              <a:rPr lang="en-US" sz="2400" b="1" i="1" dirty="0" smtClean="0">
                <a:solidFill>
                  <a:srgbClr val="00B050"/>
                </a:solidFill>
              </a:rPr>
              <a:t>) </a:t>
            </a:r>
            <a:r>
              <a:rPr lang="en-US" sz="2800" dirty="0" err="1" smtClean="0"/>
              <a:t>dan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POOL </a:t>
            </a:r>
            <a:r>
              <a:rPr lang="en-US" sz="2400" b="1" i="1" dirty="0" smtClean="0">
                <a:solidFill>
                  <a:srgbClr val="00B050"/>
                </a:solidFill>
              </a:rPr>
              <a:t>(</a:t>
            </a:r>
            <a:r>
              <a:rPr lang="en-US" sz="2400" b="1" i="1" dirty="0" err="1" smtClean="0">
                <a:solidFill>
                  <a:srgbClr val="00B050"/>
                </a:solidFill>
              </a:rPr>
              <a:t>suatu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bidang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gambar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berupa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kotak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persegi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panjang</a:t>
            </a:r>
            <a:r>
              <a:rPr lang="en-US" sz="2400" b="1" i="1" dirty="0" smtClean="0">
                <a:solidFill>
                  <a:srgbClr val="00B050"/>
                </a:solidFill>
              </a:rPr>
              <a:t> yang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menjadi</a:t>
            </a:r>
            <a:r>
              <a:rPr lang="en-US" sz="2400" b="1" i="1" dirty="0" smtClean="0">
                <a:solidFill>
                  <a:srgbClr val="00B050"/>
                </a:solidFill>
              </a:rPr>
              <a:t> area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penulisan</a:t>
            </a:r>
            <a:r>
              <a:rPr lang="en-US" sz="2400" b="1" i="1" dirty="0" smtClean="0">
                <a:solidFill>
                  <a:srgbClr val="00B050"/>
                </a:solidFill>
              </a:rPr>
              <a:t> diagram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tatalaksana</a:t>
            </a:r>
            <a:r>
              <a:rPr lang="en-US" sz="2400" b="1" i="1" dirty="0" smtClean="0">
                <a:solidFill>
                  <a:srgbClr val="00B050"/>
                </a:solidFill>
              </a:rPr>
              <a:t>)</a:t>
            </a:r>
            <a:endParaRPr lang="en-US" sz="28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110753" y="0"/>
            <a:ext cx="5576047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endParaRPr lang="en-US" sz="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algn="r"/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NOTASI </a:t>
            </a:r>
          </a:p>
          <a:p>
            <a:pPr algn="r"/>
            <a:endParaRPr lang="en-U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524000"/>
            <a:ext cx="28264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Notasi</a:t>
            </a:r>
            <a:r>
              <a:rPr lang="en-US" sz="36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</a:t>
            </a:r>
            <a:r>
              <a:rPr lang="en-US" sz="3600" dirty="0" err="1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Inti</a:t>
            </a:r>
            <a:endParaRPr lang="en-US" sz="36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Grp="1" noChangeAspect="1"/>
          </p:cNvGraphicFramePr>
          <p:nvPr/>
        </p:nvGraphicFramePr>
        <p:xfrm>
          <a:off x="914400" y="1905000"/>
          <a:ext cx="7620000" cy="298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Visio" r:id="rId3" imgW="4103963" imgH="1610689" progId="">
                  <p:embed/>
                </p:oleObj>
              </mc:Choice>
              <mc:Fallback>
                <p:oleObj name="Visio" r:id="rId3" imgW="4103963" imgH="1610689" progId="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05000"/>
                        <a:ext cx="7620000" cy="298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2133600" y="144959"/>
            <a:ext cx="6705600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3600" dirty="0" err="1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Notasi</a:t>
            </a:r>
            <a:r>
              <a:rPr lang="en-US" sz="36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</a:t>
            </a:r>
            <a:r>
              <a:rPr lang="en-US" sz="3600" dirty="0" err="1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Penghubung</a:t>
            </a:r>
            <a:r>
              <a:rPr lang="en-US" sz="36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</a:t>
            </a:r>
            <a:r>
              <a:rPr lang="en-US" sz="2000" b="1" i="1" dirty="0" smtClean="0">
                <a:solidFill>
                  <a:schemeClr val="accent3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i="1" dirty="0" err="1" smtClean="0">
                <a:solidFill>
                  <a:schemeClr val="accent3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lanjutan</a:t>
            </a:r>
            <a:r>
              <a:rPr lang="en-US" sz="2000" b="1" i="1" dirty="0" smtClean="0">
                <a:solidFill>
                  <a:schemeClr val="accent3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…)</a:t>
            </a:r>
            <a:endParaRPr lang="en-US" sz="3600" b="1" i="1" dirty="0" smtClean="0">
              <a:solidFill>
                <a:schemeClr val="accent3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r"/>
            <a:endParaRPr lang="en-US" sz="800" b="1" dirty="0" smtClean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600200"/>
            <a:ext cx="7620000" cy="4101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800" b="1" dirty="0" smtClean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Exclusive Decision</a:t>
            </a:r>
          </a:p>
          <a:p>
            <a:pPr marL="457200" indent="-457200"/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Pengambilan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keputusan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karena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tergantung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dari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kondisi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atau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masukan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sebelumnya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/>
            <a:endParaRPr lang="en-US" sz="1050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 startAt="2"/>
            </a:pP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Event</a:t>
            </a:r>
          </a:p>
          <a:p>
            <a:pPr marL="457200" indent="-457200"/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Pengambilan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keputusan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bergantung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dari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adanya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event (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misalnya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harus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ada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surat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keputusan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).</a:t>
            </a:r>
          </a:p>
          <a:p>
            <a:pPr marL="457200" indent="-457200"/>
            <a:endParaRPr lang="en-US" sz="1100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3.	</a:t>
            </a:r>
            <a:r>
              <a:rPr lang="en-US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Paralel</a:t>
            </a:r>
            <a:endParaRPr lang="en-US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Pengambilan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keputusan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hanya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dilakukan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bila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seluruh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kegiatan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sebelumnya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sudah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diterima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lengkap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buAutoNum type="arabicPeriod"/>
            </a:pPr>
            <a:endParaRPr lang="en-US" sz="2000" dirty="0" smtClean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5000" y="98048"/>
            <a:ext cx="6781800" cy="8925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4400" dirty="0" err="1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Notasi</a:t>
            </a:r>
            <a:r>
              <a:rPr lang="en-US" sz="44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Gateway</a:t>
            </a:r>
            <a:endParaRPr lang="en-US" sz="4400" b="1" i="1" dirty="0" smtClean="0">
              <a:solidFill>
                <a:schemeClr val="accent3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endParaRPr lang="en-US" sz="800" b="1" dirty="0" smtClean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133600"/>
            <a:ext cx="7315200" cy="444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057400" y="76200"/>
            <a:ext cx="6781800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3600" dirty="0" err="1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Notasi</a:t>
            </a:r>
            <a:r>
              <a:rPr lang="en-US" sz="36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Gateway </a:t>
            </a:r>
            <a:r>
              <a:rPr lang="en-US" sz="2000" b="1" i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i="1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lanjutan</a:t>
            </a:r>
            <a:r>
              <a:rPr lang="en-US" sz="2000" b="1" i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…)</a:t>
            </a:r>
            <a:endParaRPr lang="en-US" sz="3600" b="1" i="1" dirty="0" smtClean="0">
              <a:solidFill>
                <a:schemeClr val="accent3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r"/>
            <a:endParaRPr lang="en-US" sz="800" b="1" dirty="0" smtClean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2600" y="5943600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FF0000"/>
                </a:solidFill>
              </a:rPr>
              <a:t>(Merge/(or))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19600" y="5943600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FF0000"/>
                </a:solidFill>
              </a:rPr>
              <a:t>(Merge)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3200" y="6172200"/>
            <a:ext cx="1277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FF0000"/>
                </a:solidFill>
              </a:rPr>
              <a:t>(Joint/(And))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00800" y="3200400"/>
            <a:ext cx="1336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FF0000"/>
                </a:solidFill>
              </a:rPr>
              <a:t>(Event based)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62400" y="3200400"/>
            <a:ext cx="1365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FF0000"/>
                </a:solidFill>
              </a:rPr>
              <a:t>(Merge/(</a:t>
            </a:r>
            <a:r>
              <a:rPr lang="en-US" sz="1600" b="1" i="1" dirty="0" err="1" smtClean="0">
                <a:solidFill>
                  <a:srgbClr val="FF0000"/>
                </a:solidFill>
              </a:rPr>
              <a:t>xor</a:t>
            </a:r>
            <a:r>
              <a:rPr lang="en-US" sz="1600" b="1" i="1" dirty="0" smtClean="0">
                <a:solidFill>
                  <a:srgbClr val="FF0000"/>
                </a:solidFill>
              </a:rPr>
              <a:t>))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0200" y="3200400"/>
            <a:ext cx="1365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FF0000"/>
                </a:solidFill>
              </a:rPr>
              <a:t>(Merge/(</a:t>
            </a:r>
            <a:r>
              <a:rPr lang="en-US" sz="1600" b="1" i="1" dirty="0" err="1" smtClean="0">
                <a:solidFill>
                  <a:srgbClr val="FF0000"/>
                </a:solidFill>
              </a:rPr>
              <a:t>xor</a:t>
            </a:r>
            <a:r>
              <a:rPr lang="en-US" sz="1600" b="1" i="1" dirty="0" smtClean="0">
                <a:solidFill>
                  <a:srgbClr val="FF0000"/>
                </a:solidFill>
              </a:rPr>
              <a:t>))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400" y="1447800"/>
            <a:ext cx="76962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Notasi</a:t>
            </a:r>
            <a:r>
              <a:rPr lang="en-US" sz="36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Pool</a:t>
            </a:r>
          </a:p>
          <a:p>
            <a:endParaRPr lang="en-US" sz="800" b="1" dirty="0" smtClean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Bagian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inti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merupakan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kerangka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menunjukkan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suatu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proses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atau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kegiatan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dikerjakan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oleh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siapa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. 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Satu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pool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untuk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merepresen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-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tasikan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satu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unit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kerja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fungsi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atau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jabatan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tertentu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.</a:t>
            </a:r>
            <a:endParaRPr lang="en-US" sz="2000" i="1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3276600"/>
            <a:ext cx="74676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Swimlane</a:t>
            </a:r>
            <a:endParaRPr lang="en-US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suatu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proses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dikerjakan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oleh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suatu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unit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kerja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fungsi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atau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jabatan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tertentu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/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 startAt="2"/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Lane</a:t>
            </a:r>
          </a:p>
          <a:p>
            <a:pPr marL="457200" indent="-457200"/>
            <a:r>
              <a:rPr lang="en-US" dirty="0" smtClean="0">
                <a:latin typeface="Arial" pitchFamily="34" charset="0"/>
                <a:cs typeface="Arial" pitchFamily="34" charset="0"/>
              </a:rPr>
              <a:t>	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gabungan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beberapa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pool)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menunjukkan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adanya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beberapa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proses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suatu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unit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kerja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masing-masing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dikerjakan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oleh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satu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jabatan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unit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kerja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tersebut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98048"/>
            <a:ext cx="6705600" cy="8925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4400" dirty="0" err="1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Notasi</a:t>
            </a:r>
            <a:r>
              <a:rPr lang="en-US" sz="44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Pool</a:t>
            </a:r>
            <a:endParaRPr lang="en-US" sz="4400" b="1" i="1" dirty="0" smtClean="0">
              <a:solidFill>
                <a:schemeClr val="accent3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endParaRPr lang="en-US" sz="800" b="1" dirty="0" smtClean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400" y="1447800"/>
            <a:ext cx="7696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Notasi</a:t>
            </a:r>
            <a:r>
              <a:rPr lang="en-US" sz="36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Pool</a:t>
            </a:r>
          </a:p>
          <a:p>
            <a:endParaRPr lang="en-US" sz="800" b="1" dirty="0" smtClean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133600"/>
            <a:ext cx="7315200" cy="1229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505200"/>
            <a:ext cx="7315200" cy="2404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057400" y="152400"/>
            <a:ext cx="6705600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3600" dirty="0" err="1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Notasi</a:t>
            </a:r>
            <a:r>
              <a:rPr lang="en-US" sz="36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Pool </a:t>
            </a:r>
            <a:r>
              <a:rPr lang="en-US" sz="2000" b="1" i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i="1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lanjutan</a:t>
            </a:r>
            <a:r>
              <a:rPr lang="en-US" sz="2000" b="1" i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…)</a:t>
            </a:r>
            <a:endParaRPr lang="en-US" sz="3600" b="1" i="1" dirty="0" smtClean="0">
              <a:solidFill>
                <a:schemeClr val="accent3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r"/>
            <a:endParaRPr lang="en-US" sz="800" b="1" dirty="0" smtClean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dirty="0" err="1" smtClean="0"/>
              <a:t>permohonan</a:t>
            </a:r>
            <a:r>
              <a:rPr lang="en-US" sz="2800" dirty="0" smtClean="0"/>
              <a:t> </a:t>
            </a:r>
            <a:r>
              <a:rPr lang="en-US" sz="2800" dirty="0" err="1" smtClean="0"/>
              <a:t>kredit</a:t>
            </a:r>
            <a:r>
              <a:rPr lang="en-US" sz="2800" dirty="0" smtClean="0"/>
              <a:t> </a:t>
            </a:r>
            <a:r>
              <a:rPr lang="en-US" sz="2800" dirty="0" err="1" smtClean="0"/>
              <a:t>dimulai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pencatatan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aplikasi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mana</a:t>
            </a:r>
            <a:r>
              <a:rPr lang="en-US" sz="2800" dirty="0" smtClean="0"/>
              <a:t> </a:t>
            </a:r>
            <a:r>
              <a:rPr lang="en-US" sz="2800" dirty="0" err="1" smtClean="0"/>
              <a:t>klien</a:t>
            </a:r>
            <a:r>
              <a:rPr lang="en-US" sz="2800" dirty="0" smtClean="0"/>
              <a:t> </a:t>
            </a:r>
            <a:r>
              <a:rPr lang="en-US" sz="2800" dirty="0" err="1" smtClean="0"/>
              <a:t>menyatakan</a:t>
            </a:r>
            <a:r>
              <a:rPr lang="en-US" sz="2800" dirty="0" smtClean="0"/>
              <a:t> </a:t>
            </a:r>
            <a:r>
              <a:rPr lang="en-US" sz="2800" dirty="0" err="1" smtClean="0"/>
              <a:t>minat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memperoleh</a:t>
            </a:r>
            <a:r>
              <a:rPr lang="en-US" sz="2800" dirty="0" smtClean="0"/>
              <a:t> </a:t>
            </a:r>
            <a:r>
              <a:rPr lang="en-US" sz="2800" dirty="0" err="1" smtClean="0"/>
              <a:t>kredit</a:t>
            </a:r>
            <a:endParaRPr lang="en-US" sz="2800" dirty="0" smtClean="0"/>
          </a:p>
          <a:p>
            <a:r>
              <a:rPr lang="en-US" sz="2800" dirty="0" err="1" smtClean="0"/>
              <a:t>Tahap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termasuk</a:t>
            </a:r>
            <a:r>
              <a:rPr lang="en-US" sz="2800" dirty="0" smtClean="0"/>
              <a:t> </a:t>
            </a:r>
            <a:r>
              <a:rPr lang="en-US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penyampaian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aplikasi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dokumen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smtClean="0"/>
              <a:t>yang </a:t>
            </a:r>
            <a:r>
              <a:rPr lang="en-US" sz="2800" dirty="0" err="1" smtClean="0"/>
              <a:t>diperlukan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verifikasi</a:t>
            </a:r>
            <a:endParaRPr lang="en-US" sz="28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dirty="0" err="1" smtClean="0"/>
              <a:t>Dilanjutkan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analisis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kelayakan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aplikasi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kredit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akhirnya</a:t>
            </a:r>
            <a:r>
              <a:rPr lang="en-US" sz="2800" dirty="0" smtClean="0"/>
              <a:t> </a:t>
            </a:r>
            <a:r>
              <a:rPr lang="en-US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keputusan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menerima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menolak</a:t>
            </a:r>
            <a:r>
              <a:rPr lang="en-US" sz="2800" dirty="0" smtClean="0"/>
              <a:t> </a:t>
            </a:r>
            <a:r>
              <a:rPr lang="en-US" sz="2800" dirty="0" err="1" smtClean="0"/>
              <a:t>permohonan</a:t>
            </a:r>
            <a:r>
              <a:rPr lang="en-US" sz="2800" dirty="0" smtClean="0"/>
              <a:t> </a:t>
            </a:r>
            <a:r>
              <a:rPr lang="en-US" sz="2800" dirty="0" err="1" smtClean="0"/>
              <a:t>kredit</a:t>
            </a:r>
            <a:r>
              <a:rPr lang="en-US" sz="2800" dirty="0" smtClean="0"/>
              <a:t>.</a:t>
            </a:r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057400" y="51881"/>
            <a:ext cx="67818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500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algn="r"/>
            <a:r>
              <a:rPr lang="en-US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Pengajuan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Kredit</a:t>
            </a:r>
            <a:endParaRPr lang="en-US" sz="4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sz="6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524000"/>
            <a:ext cx="2287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Contoh</a:t>
            </a:r>
            <a:r>
              <a:rPr lang="en-US" sz="36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:</a:t>
            </a:r>
            <a:endParaRPr lang="en-US" sz="36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l="1096" t="1621" r="963" b="22834"/>
          <a:stretch/>
        </p:blipFill>
        <p:spPr>
          <a:xfrm>
            <a:off x="0" y="2743200"/>
            <a:ext cx="9114223" cy="34318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57400" y="152400"/>
            <a:ext cx="670560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800" dirty="0" err="1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Pengajuan</a:t>
            </a:r>
            <a:r>
              <a:rPr lang="en-US" sz="28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Kredit</a:t>
            </a:r>
            <a:r>
              <a:rPr lang="en-US" sz="28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</a:t>
            </a:r>
            <a:r>
              <a:rPr lang="en-US" sz="2000" b="1" i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i="1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lanjutan</a:t>
            </a:r>
            <a:r>
              <a:rPr lang="en-US" sz="2000" b="1" i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…)</a:t>
            </a:r>
            <a:endParaRPr lang="en-US" sz="3600" b="1" i="1" dirty="0" smtClean="0">
              <a:solidFill>
                <a:schemeClr val="accent3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r"/>
            <a:endParaRPr lang="en-US" sz="800" b="1" dirty="0" smtClean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b="14678"/>
          <a:stretch/>
        </p:blipFill>
        <p:spPr>
          <a:xfrm>
            <a:off x="255757" y="1143000"/>
            <a:ext cx="8632485" cy="49474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57400" y="152400"/>
            <a:ext cx="670560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800" dirty="0" err="1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Pengajuan</a:t>
            </a:r>
            <a:r>
              <a:rPr lang="en-US" sz="28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Kredit</a:t>
            </a:r>
            <a:r>
              <a:rPr lang="en-US" sz="28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</a:t>
            </a:r>
            <a:r>
              <a:rPr lang="en-US" sz="2000" b="1" i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i="1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lanjutan</a:t>
            </a:r>
            <a:r>
              <a:rPr lang="en-US" sz="2000" b="1" i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…)</a:t>
            </a:r>
            <a:endParaRPr lang="en-US" sz="3600" b="1" i="1" dirty="0" smtClean="0">
              <a:solidFill>
                <a:schemeClr val="accent3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r"/>
            <a:endParaRPr lang="en-US" sz="800" b="1" dirty="0" smtClean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1213" t="1724" r="1712" b="15774"/>
          <a:stretch/>
        </p:blipFill>
        <p:spPr>
          <a:xfrm>
            <a:off x="0" y="1143000"/>
            <a:ext cx="9144000" cy="572789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57400" y="152400"/>
            <a:ext cx="670560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800" dirty="0" err="1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Pengajuan</a:t>
            </a:r>
            <a:r>
              <a:rPr lang="en-US" sz="28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Kredit</a:t>
            </a:r>
            <a:r>
              <a:rPr lang="en-US" sz="28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</a:t>
            </a:r>
            <a:r>
              <a:rPr lang="en-US" sz="2000" b="1" i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i="1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lanjutan</a:t>
            </a:r>
            <a:r>
              <a:rPr lang="en-US" sz="2000" b="1" i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…)</a:t>
            </a:r>
            <a:endParaRPr lang="en-US" sz="3600" b="1" i="1" dirty="0" smtClean="0">
              <a:solidFill>
                <a:schemeClr val="accent3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r"/>
            <a:endParaRPr lang="en-US" sz="800" b="1" dirty="0" smtClean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399" y="67235"/>
            <a:ext cx="6029325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endParaRPr lang="en-US" sz="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algn="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NOTASI  </a:t>
            </a:r>
            <a:r>
              <a:rPr lang="en-US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lanjutan</a:t>
            </a:r>
            <a:r>
              <a:rPr lang="en-US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…) </a:t>
            </a:r>
            <a:endParaRPr lang="en-US" sz="32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r"/>
            <a:endParaRPr lang="en-US" sz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524000"/>
            <a:ext cx="2287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Contoh</a:t>
            </a:r>
            <a:r>
              <a:rPr lang="en-US" sz="36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:</a:t>
            </a:r>
            <a:endParaRPr lang="en-US" sz="36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28600" y="2438400"/>
            <a:ext cx="8382000" cy="2181999"/>
            <a:chOff x="228600" y="2819400"/>
            <a:chExt cx="8382000" cy="2181999"/>
          </a:xfrm>
        </p:grpSpPr>
        <p:sp>
          <p:nvSpPr>
            <p:cNvPr id="7" name="Oval 6"/>
            <p:cNvSpPr/>
            <p:nvPr/>
          </p:nvSpPr>
          <p:spPr>
            <a:xfrm>
              <a:off x="304800" y="4229100"/>
              <a:ext cx="457200" cy="4572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219200" y="4038600"/>
              <a:ext cx="1295400" cy="8382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tx1"/>
                  </a:solidFill>
                </a:rPr>
                <a:t>Terima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Tagihan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19400" y="4038600"/>
              <a:ext cx="1447800" cy="8382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tx1"/>
                  </a:solidFill>
                </a:rPr>
                <a:t>Persetujuan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324600" y="3990975"/>
              <a:ext cx="1295400" cy="8382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tx1"/>
                  </a:solidFill>
                </a:rPr>
                <a:t>Pembayaran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010525" y="4171950"/>
              <a:ext cx="457200" cy="4572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67325" y="2819400"/>
              <a:ext cx="1295400" cy="8382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tx1"/>
                  </a:solidFill>
                </a:rPr>
                <a:t>Kumpulkan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bukti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transaksi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Flowchart: Decision 12"/>
            <p:cNvSpPr/>
            <p:nvPr/>
          </p:nvSpPr>
          <p:spPr>
            <a:xfrm>
              <a:off x="4572000" y="4133850"/>
              <a:ext cx="609600" cy="609600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7" idx="6"/>
              <a:endCxn id="8" idx="1"/>
            </p:cNvCxnSpPr>
            <p:nvPr/>
          </p:nvCxnSpPr>
          <p:spPr>
            <a:xfrm>
              <a:off x="762000" y="4457700"/>
              <a:ext cx="4572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3"/>
            </p:cNvCxnSpPr>
            <p:nvPr/>
          </p:nvCxnSpPr>
          <p:spPr>
            <a:xfrm>
              <a:off x="2514600" y="4457700"/>
              <a:ext cx="304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3"/>
              <a:endCxn id="13" idx="1"/>
            </p:cNvCxnSpPr>
            <p:nvPr/>
          </p:nvCxnSpPr>
          <p:spPr>
            <a:xfrm flipV="1">
              <a:off x="4267200" y="4438650"/>
              <a:ext cx="304800" cy="1905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3" idx="3"/>
              <a:endCxn id="10" idx="1"/>
            </p:cNvCxnSpPr>
            <p:nvPr/>
          </p:nvCxnSpPr>
          <p:spPr>
            <a:xfrm flipV="1">
              <a:off x="5181600" y="4410075"/>
              <a:ext cx="1143000" cy="2857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3"/>
              <a:endCxn id="11" idx="2"/>
            </p:cNvCxnSpPr>
            <p:nvPr/>
          </p:nvCxnSpPr>
          <p:spPr>
            <a:xfrm flipV="1">
              <a:off x="7620000" y="4400550"/>
              <a:ext cx="390525" cy="952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 31"/>
            <p:cNvSpPr/>
            <p:nvPr/>
          </p:nvSpPr>
          <p:spPr>
            <a:xfrm>
              <a:off x="6172200" y="3200400"/>
              <a:ext cx="838200" cy="1524000"/>
            </a:xfrm>
            <a:prstGeom prst="arc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 flipH="1">
              <a:off x="4876800" y="3276600"/>
              <a:ext cx="838200" cy="1600200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29200" y="4538246"/>
              <a:ext cx="3803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/>
                <a:t>ya</a:t>
              </a:r>
              <a:endParaRPr lang="en-US" sz="16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88177" y="3730823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/>
                <a:t>Tidak</a:t>
              </a:r>
              <a:endParaRPr lang="en-US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28600" y="4724400"/>
              <a:ext cx="5549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Mulai</a:t>
              </a:r>
              <a:endParaRPr lang="en-US" sz="12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986711" y="4648200"/>
              <a:ext cx="6238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Selesai</a:t>
              </a:r>
              <a:endParaRPr lang="en-US" sz="1200" b="1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971800" y="4800600"/>
            <a:ext cx="3421258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/>
              <a:t>Gambar</a:t>
            </a:r>
            <a:r>
              <a:rPr lang="en-US" sz="1400" b="1" i="1" dirty="0" smtClean="0"/>
              <a:t> Diagram</a:t>
            </a:r>
          </a:p>
          <a:p>
            <a:pPr algn="ctr"/>
            <a:r>
              <a:rPr lang="en-US" sz="1400" b="1" i="1" dirty="0" err="1" smtClean="0"/>
              <a:t>Proses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Sederhana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Menggunakan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Notasi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Inti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895600"/>
            <a:ext cx="7315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914400" y="1828800"/>
            <a:ext cx="762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800" b="1" dirty="0" smtClean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Berdasarkan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kapan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terjadinya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:</a:t>
            </a:r>
          </a:p>
          <a:p>
            <a:r>
              <a:rPr lang="en-US" sz="2000" b="1" dirty="0" err="1" smtClean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Mulai</a:t>
            </a:r>
            <a:r>
              <a:rPr lang="en-US" sz="20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(start),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Antara</a:t>
            </a:r>
            <a:r>
              <a:rPr lang="en-US" sz="20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(Intermediate),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Selesai</a:t>
            </a:r>
            <a:r>
              <a:rPr lang="en-US" sz="20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(End)</a:t>
            </a:r>
            <a:endParaRPr lang="en-US" sz="2000" i="1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19400" y="76200"/>
            <a:ext cx="5791200" cy="8925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44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Event</a:t>
            </a:r>
          </a:p>
          <a:p>
            <a:pPr algn="r"/>
            <a:endParaRPr lang="en-US" sz="800" b="1" dirty="0" smtClean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09800"/>
            <a:ext cx="7315200" cy="3171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743200" y="76200"/>
            <a:ext cx="5791200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8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Event</a:t>
            </a:r>
            <a:r>
              <a:rPr lang="en-US" sz="36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</a:t>
            </a:r>
            <a:r>
              <a:rPr lang="en-US" sz="2000" b="1" i="1" dirty="0" smtClean="0">
                <a:solidFill>
                  <a:schemeClr val="accent3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i="1" dirty="0" err="1" smtClean="0">
                <a:solidFill>
                  <a:schemeClr val="accent3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lanjutan</a:t>
            </a:r>
            <a:r>
              <a:rPr lang="en-US" sz="2000" b="1" i="1" dirty="0" smtClean="0">
                <a:solidFill>
                  <a:schemeClr val="accent3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…)</a:t>
            </a:r>
            <a:endParaRPr lang="en-US" sz="3600" b="1" i="1" dirty="0" smtClean="0">
              <a:solidFill>
                <a:schemeClr val="accent3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r"/>
            <a:endParaRPr lang="en-US" sz="800" b="1" dirty="0" smtClean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86000"/>
            <a:ext cx="7315200" cy="315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895600" y="68759"/>
            <a:ext cx="5791200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8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Event</a:t>
            </a:r>
            <a:r>
              <a:rPr lang="en-US" sz="36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</a:t>
            </a:r>
            <a:r>
              <a:rPr lang="en-US" sz="2000" b="1" i="1" dirty="0" smtClean="0">
                <a:solidFill>
                  <a:schemeClr val="accent3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i="1" dirty="0" err="1" smtClean="0">
                <a:solidFill>
                  <a:schemeClr val="accent3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lanjutan</a:t>
            </a:r>
            <a:r>
              <a:rPr lang="en-US" sz="2000" b="1" i="1" dirty="0" smtClean="0">
                <a:solidFill>
                  <a:schemeClr val="accent3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…)</a:t>
            </a:r>
            <a:endParaRPr lang="en-US" sz="3600" b="1" i="1" dirty="0" smtClean="0">
              <a:solidFill>
                <a:schemeClr val="accent3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r"/>
            <a:endParaRPr lang="en-US" sz="800" b="1" dirty="0" smtClean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86000"/>
            <a:ext cx="7315200" cy="2849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905000" y="68759"/>
            <a:ext cx="6781800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8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Event</a:t>
            </a:r>
            <a:r>
              <a:rPr lang="en-US" sz="36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</a:t>
            </a:r>
            <a:r>
              <a:rPr lang="en-US" sz="2000" b="1" i="1" dirty="0" smtClean="0">
                <a:solidFill>
                  <a:schemeClr val="accent3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i="1" dirty="0" err="1" smtClean="0">
                <a:solidFill>
                  <a:schemeClr val="accent3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lanjutan</a:t>
            </a:r>
            <a:r>
              <a:rPr lang="en-US" sz="2000" b="1" i="1" dirty="0" smtClean="0">
                <a:solidFill>
                  <a:schemeClr val="accent3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…)</a:t>
            </a:r>
            <a:endParaRPr lang="en-US" sz="3600" b="1" i="1" dirty="0" smtClean="0">
              <a:solidFill>
                <a:schemeClr val="accent3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r"/>
            <a:endParaRPr lang="en-US" sz="800" b="1" dirty="0" smtClean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400" y="1828800"/>
            <a:ext cx="7620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800" b="1" dirty="0" smtClean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Aktivitas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dalam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suatu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proses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dapat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merupakan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suatu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kegiatan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Tunggal</a:t>
            </a:r>
            <a:r>
              <a:rPr lang="en-US" sz="20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(atomic)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dapat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pula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merupakan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suatu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kumpulan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kegiatan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atau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disebut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cs typeface="Arial" pitchFamily="34" charset="0"/>
              </a:rPr>
              <a:t>sebagai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Subproses</a:t>
            </a:r>
            <a:r>
              <a:rPr lang="en-US" sz="20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(non atomic)</a:t>
            </a:r>
            <a:endParaRPr lang="en-US" sz="2000" i="1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276600"/>
            <a:ext cx="7315200" cy="217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981200" y="98048"/>
            <a:ext cx="6705600" cy="8925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4400" dirty="0" err="1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Aktivitas</a:t>
            </a:r>
            <a:endParaRPr lang="en-US" sz="4400" dirty="0" smtClean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  <a:p>
            <a:endParaRPr lang="en-US" sz="800" b="1" dirty="0" smtClean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09800"/>
            <a:ext cx="7315200" cy="334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981200" y="144959"/>
            <a:ext cx="6705600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800" dirty="0" err="1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Aktivitas</a:t>
            </a:r>
            <a:r>
              <a:rPr lang="en-US" sz="36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</a:t>
            </a:r>
            <a:r>
              <a:rPr lang="en-US" sz="2000" b="1" i="1" dirty="0" smtClean="0">
                <a:solidFill>
                  <a:schemeClr val="accent3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i="1" dirty="0" err="1" smtClean="0">
                <a:solidFill>
                  <a:schemeClr val="accent3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lanjutan</a:t>
            </a:r>
            <a:r>
              <a:rPr lang="en-US" sz="2000" b="1" i="1" dirty="0" smtClean="0">
                <a:solidFill>
                  <a:schemeClr val="accent3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…)</a:t>
            </a:r>
            <a:endParaRPr lang="en-US" sz="3600" b="1" i="1" dirty="0" smtClean="0">
              <a:solidFill>
                <a:schemeClr val="accent3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r"/>
            <a:endParaRPr lang="en-US" sz="800" b="1" dirty="0" smtClean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1356</TotalTime>
  <Words>352</Words>
  <Application>Microsoft Office PowerPoint</Application>
  <PresentationFormat>On-screen Show (4:3)</PresentationFormat>
  <Paragraphs>100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Adobe Gothic Std B</vt:lpstr>
      <vt:lpstr>Agency FB</vt:lpstr>
      <vt:lpstr>Arial</vt:lpstr>
      <vt:lpstr>Arial Black</vt:lpstr>
      <vt:lpstr>Calibri</vt:lpstr>
      <vt:lpstr>Calibri Light</vt:lpstr>
      <vt:lpstr>Office Theme</vt:lpstr>
      <vt:lpstr>Visio</vt:lpstr>
      <vt:lpstr>BPMN  (Business Process Model and Notation)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setia</dc:creator>
  <cp:lastModifiedBy>setia</cp:lastModifiedBy>
  <cp:revision>35</cp:revision>
  <dcterms:created xsi:type="dcterms:W3CDTF">2018-10-30T05:18:43Z</dcterms:created>
  <dcterms:modified xsi:type="dcterms:W3CDTF">2019-10-30T23:37:56Z</dcterms:modified>
</cp:coreProperties>
</file>