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6" r:id="rId4"/>
    <p:sldId id="257" r:id="rId5"/>
    <p:sldId id="267" r:id="rId6"/>
    <p:sldId id="263" r:id="rId7"/>
    <p:sldId id="268" r:id="rId8"/>
    <p:sldId id="262" r:id="rId9"/>
    <p:sldId id="269" r:id="rId10"/>
    <p:sldId id="261" r:id="rId11"/>
    <p:sldId id="270" r:id="rId12"/>
    <p:sldId id="260" r:id="rId13"/>
    <p:sldId id="271" r:id="rId14"/>
    <p:sldId id="258" r:id="rId15"/>
    <p:sldId id="272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049639-6E3E-43AD-9CEB-C351BBF24892}">
          <p14:sldIdLst>
            <p14:sldId id="264"/>
            <p14:sldId id="256"/>
            <p14:sldId id="266"/>
            <p14:sldId id="257"/>
            <p14:sldId id="267"/>
            <p14:sldId id="263"/>
            <p14:sldId id="268"/>
            <p14:sldId id="262"/>
            <p14:sldId id="269"/>
            <p14:sldId id="261"/>
            <p14:sldId id="270"/>
            <p14:sldId id="260"/>
            <p14:sldId id="271"/>
            <p14:sldId id="258"/>
            <p14:sldId id="272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yah Zahira" initials="AZ" lastIdx="1" clrIdx="0">
    <p:extLst>
      <p:ext uri="{19B8F6BF-5375-455C-9EA6-DF929625EA0E}">
        <p15:presenceInfo xmlns:p15="http://schemas.microsoft.com/office/powerpoint/2012/main" userId="ecce647c773e05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5256" autoAdjust="0"/>
  </p:normalViewPr>
  <p:slideViewPr>
    <p:cSldViewPr snapToGrid="0">
      <p:cViewPr>
        <p:scale>
          <a:sx n="75" d="100"/>
          <a:sy n="75" d="100"/>
        </p:scale>
        <p:origin x="1128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808E-751B-4C2C-BF15-CF06A443E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68D5F-86D0-4640-847C-BA078A87E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111E3-B6E8-4E99-8844-27BACDE1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AA77-BD49-4662-9E65-050629DAC4BB}" type="datetimeFigureOut">
              <a:rPr lang="en-ID" smtClean="0"/>
              <a:pPr/>
              <a:t>02/10/2019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B1E72-ACFE-4DC5-9E16-AF272EDE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22CAE-17B0-4F94-9509-1CE6A987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2B06-F9B8-4921-B1D3-BDA3BB4140C0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491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F7DA-FF68-4853-9A23-8040E009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C0914-A727-46FD-AEC3-1B151BD9D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2ACA9-5BCB-4ABF-924F-CD536D6F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AA77-BD49-4662-9E65-050629DAC4BB}" type="datetimeFigureOut">
              <a:rPr lang="en-ID" smtClean="0"/>
              <a:pPr/>
              <a:t>02/10/2019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94E2D-038A-4ADF-BB0D-2BC1AE21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5B06C-7F7A-4CC7-9100-99AD8AAA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2B06-F9B8-4921-B1D3-BDA3BB4140C0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210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1264F-9D7C-403A-943D-A245E1D7C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93D12-209A-4113-B201-F81CA7259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1E602-70CD-484B-A346-ECB6B08B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AA77-BD49-4662-9E65-050629DAC4BB}" type="datetimeFigureOut">
              <a:rPr lang="en-ID" smtClean="0"/>
              <a:pPr/>
              <a:t>02/10/2019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ED6FB-DCBF-47A5-9507-07E52F78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CEC1A-E613-40EB-8B33-71C8F8D4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2B06-F9B8-4921-B1D3-BDA3BB4140C0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463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A0B3-B2EA-4F71-BFED-5B64EC1A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84871-9D7F-417D-9B19-37E632E4C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DACF5-9C8C-4EE9-9944-3FDDD371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AA77-BD49-4662-9E65-050629DAC4BB}" type="datetimeFigureOut">
              <a:rPr lang="en-ID" smtClean="0"/>
              <a:pPr/>
              <a:t>02/10/2019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C9A43-2CF5-472A-ADCC-F7756D18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49B0E-8CBE-4233-86A3-A465BEE7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2B06-F9B8-4921-B1D3-BDA3BB4140C0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565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5122-7FBC-4BDC-8B9F-618AE33D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641A8-6046-44E0-B7D8-DCA3D79CA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B072-35E8-4C35-A363-AF2C7149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AA77-BD49-4662-9E65-050629DAC4BB}" type="datetimeFigureOut">
              <a:rPr lang="en-ID" smtClean="0"/>
              <a:pPr/>
              <a:t>02/10/2019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F12F2-5D4F-44DE-AB21-9175B7B1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695D1-7A1F-481A-8E7F-2C9250CF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2B06-F9B8-4921-B1D3-BDA3BB4140C0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857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1B10-1163-45AA-855B-1F3689B5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5C853-ECE5-4D42-ACC2-5CA63C9C7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CFEBF-7A97-4774-A0B8-5BCB4B36C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D3D9B-9D32-4C22-8FD2-FBC63D3B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AA77-BD49-4662-9E65-050629DAC4BB}" type="datetimeFigureOut">
              <a:rPr lang="en-ID" smtClean="0"/>
              <a:pPr/>
              <a:t>02/10/2019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5E026-0380-449D-87B9-772E4AFA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F75-13C8-4A10-83AA-F3EC4977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2B06-F9B8-4921-B1D3-BDA3BB4140C0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451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8091-877B-430D-B38F-3BB3DC54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17897-EB83-4FAA-B3AF-E51C949AD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7AAA3-9DCE-4FF6-B326-69894CF3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1487D-6526-4B79-AF76-D404DAB33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72541-7820-4C32-8D89-1167DE7B4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F88C4-9622-43D9-A4A3-DDF8850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AA77-BD49-4662-9E65-050629DAC4BB}" type="datetimeFigureOut">
              <a:rPr lang="en-ID" smtClean="0"/>
              <a:pPr/>
              <a:t>02/10/2019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F5FD9-BE2C-4405-87D8-80C0619D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8F37D-559A-4FC4-AB25-B615B6B6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2B06-F9B8-4921-B1D3-BDA3BB4140C0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082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3237-D1A9-46C9-9E9A-DCEAF815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BE48C-8D27-46AE-B975-F413040C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AA77-BD49-4662-9E65-050629DAC4BB}" type="datetimeFigureOut">
              <a:rPr lang="en-ID" smtClean="0"/>
              <a:pPr/>
              <a:t>02/10/2019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7CF5B-9771-4E23-B010-27AAF69F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DD4D2-9B13-4CEC-BC9F-7C548E8B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2B06-F9B8-4921-B1D3-BDA3BB4140C0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179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9D8F0-AFF9-4F59-95C5-77A41879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AA77-BD49-4662-9E65-050629DAC4BB}" type="datetimeFigureOut">
              <a:rPr lang="en-ID" smtClean="0"/>
              <a:pPr/>
              <a:t>02/10/2019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755061-67AF-4DEC-8912-0AD8BA8D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28BDA-CD15-4C84-8996-01CB8299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2B06-F9B8-4921-B1D3-BDA3BB4140C0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022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3291-EBDB-4CC5-BF03-2CE31540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77B1-F61D-4B84-B213-164B59E29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C755B-C759-410A-AD38-BB20742FC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C8E1A-73C2-4F09-97E2-C7BFE82A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AA77-BD49-4662-9E65-050629DAC4BB}" type="datetimeFigureOut">
              <a:rPr lang="en-ID" smtClean="0"/>
              <a:pPr/>
              <a:t>02/10/2019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C196E-2D57-49C1-9E42-A9D71712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84748-6D63-4AED-A05D-BBB3392B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2B06-F9B8-4921-B1D3-BDA3BB4140C0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867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5F51-7838-4FE0-AF1B-BBE6D837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46A73-1CE5-4FBB-ABDB-5F0C55096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67D2E-1E9A-4BA1-9D8A-11D0ACC4A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82798-6F64-4C67-982A-C4A0C7A4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AA77-BD49-4662-9E65-050629DAC4BB}" type="datetimeFigureOut">
              <a:rPr lang="en-ID" smtClean="0"/>
              <a:pPr/>
              <a:t>02/10/2019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C6478-111F-4F08-B453-D84E6CB1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BB58F-0B55-4B58-A7FA-4B4FAB0A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2B06-F9B8-4921-B1D3-BDA3BB4140C0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951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9E32F-DED0-4307-B5B2-15B7B6718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6194F-16A6-47BA-BB7A-4E8717DFC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1739D-26FD-40D8-AFB3-6931723F0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AAA77-BD49-4662-9E65-050629DAC4BB}" type="datetimeFigureOut">
              <a:rPr lang="en-ID" smtClean="0"/>
              <a:pPr/>
              <a:t>02/10/2019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3A6D5-9C03-4159-88A6-252CDAC72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3A20C-A1BD-490E-A435-40310B9E6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2B06-F9B8-4921-B1D3-BDA3BB4140C0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3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45F6EC-DD61-47C7-9B3B-9F9C38810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52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70AA1-8EBB-4E26-8275-9B1FE39D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962" y="3200688"/>
            <a:ext cx="7012709" cy="2387312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ookman Old Style" panose="02050604050505020204" pitchFamily="18" charset="0"/>
              </a:rPr>
              <a:t>Alur Data </a:t>
            </a:r>
            <a:r>
              <a:rPr lang="en-US" sz="5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Sinkronisasi</a:t>
            </a:r>
            <a:r>
              <a:rPr lang="en-US" sz="5400" dirty="0">
                <a:solidFill>
                  <a:schemeClr val="bg1"/>
                </a:solidFill>
                <a:latin typeface="Bookman Old Style" panose="02050604050505020204" pitchFamily="18" charset="0"/>
              </a:rPr>
              <a:t> UDM SAPK</a:t>
            </a:r>
            <a:endParaRPr lang="en-ID" sz="5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5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3E994A7-1915-4412-BCDB-577EC7295388}"/>
              </a:ext>
            </a:extLst>
          </p:cNvPr>
          <p:cNvSpPr/>
          <p:nvPr/>
        </p:nvSpPr>
        <p:spPr>
          <a:xfrm>
            <a:off x="5067668" y="734289"/>
            <a:ext cx="2139299" cy="868219"/>
          </a:xfrm>
          <a:prstGeom prst="round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D95B-4B38-414B-AFA9-7C16D868F4A6}"/>
              </a:ext>
            </a:extLst>
          </p:cNvPr>
          <p:cNvSpPr/>
          <p:nvPr/>
        </p:nvSpPr>
        <p:spPr>
          <a:xfrm>
            <a:off x="5070764" y="912760"/>
            <a:ext cx="2136202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LATIHAN_STRUKTURAL_ID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F4B0B2-2014-47AA-B55C-4BB1ED5C1A07}"/>
              </a:ext>
            </a:extLst>
          </p:cNvPr>
          <p:cNvSpPr txBox="1"/>
          <p:nvPr/>
        </p:nvSpPr>
        <p:spPr>
          <a:xfrm>
            <a:off x="3408893" y="884110"/>
            <a:ext cx="1630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Bookman Old Style" panose="02050604050505020204" pitchFamily="18" charset="0"/>
              </a:rPr>
              <a:t>Insert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Riwayat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Diklat</a:t>
            </a:r>
            <a:endParaRPr lang="en-ID" sz="1100" dirty="0">
              <a:latin typeface="Bookman Old Style" panose="020506040505050202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78FB212-ADC8-4E72-B1CA-935A160DCBA2}"/>
              </a:ext>
            </a:extLst>
          </p:cNvPr>
          <p:cNvSpPr/>
          <p:nvPr/>
        </p:nvSpPr>
        <p:spPr>
          <a:xfrm>
            <a:off x="9118004" y="1507191"/>
            <a:ext cx="2482867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RW_LATIHAN_STRUKTURAL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C6CD91-596F-4D53-B8AF-3F76230ADE95}"/>
              </a:ext>
            </a:extLst>
          </p:cNvPr>
          <p:cNvSpPr/>
          <p:nvPr/>
        </p:nvSpPr>
        <p:spPr>
          <a:xfrm>
            <a:off x="8562035" y="1507191"/>
            <a:ext cx="555969" cy="5112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SAPK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F85E1B-2DB9-4060-8BDB-1F6D7D1E6F3E}"/>
              </a:ext>
            </a:extLst>
          </p:cNvPr>
          <p:cNvSpPr/>
          <p:nvPr/>
        </p:nvSpPr>
        <p:spPr>
          <a:xfrm>
            <a:off x="9118004" y="2167591"/>
            <a:ext cx="2482867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LOG_RIWAYAT_PERE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CD2F57-1022-434D-9736-3CCCB2A3A832}"/>
              </a:ext>
            </a:extLst>
          </p:cNvPr>
          <p:cNvSpPr/>
          <p:nvPr/>
        </p:nvSpPr>
        <p:spPr>
          <a:xfrm>
            <a:off x="8562035" y="2167591"/>
            <a:ext cx="555969" cy="5112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SAPK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A7412FF-C402-405E-AEE5-7AE0BC9730F6}"/>
              </a:ext>
            </a:extLst>
          </p:cNvPr>
          <p:cNvSpPr/>
          <p:nvPr/>
        </p:nvSpPr>
        <p:spPr>
          <a:xfrm>
            <a:off x="9118005" y="2846238"/>
            <a:ext cx="2482868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DE_RW_LATIHAN_STRUKTURAL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3AC93DC-0514-49C3-A73C-5DE94E1411DE}"/>
              </a:ext>
            </a:extLst>
          </p:cNvPr>
          <p:cNvSpPr/>
          <p:nvPr/>
        </p:nvSpPr>
        <p:spPr>
          <a:xfrm>
            <a:off x="8562035" y="2846238"/>
            <a:ext cx="555969" cy="511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UDM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C52E5FA-D05E-4373-A530-5217F531419E}"/>
              </a:ext>
            </a:extLst>
          </p:cNvPr>
          <p:cNvSpPr/>
          <p:nvPr/>
        </p:nvSpPr>
        <p:spPr>
          <a:xfrm>
            <a:off x="5088359" y="1944804"/>
            <a:ext cx="2118608" cy="868219"/>
          </a:xfrm>
          <a:prstGeom prst="round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18589EA-245F-4477-9BC2-C1A2BA74400F}"/>
              </a:ext>
            </a:extLst>
          </p:cNvPr>
          <p:cNvSpPr/>
          <p:nvPr/>
        </p:nvSpPr>
        <p:spPr>
          <a:xfrm>
            <a:off x="923636" y="2146366"/>
            <a:ext cx="1773683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RW_LATIHAN_STRUKTURAL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C1BF360-7F2F-4FAA-A2A7-8CDFD61C63FE}"/>
              </a:ext>
            </a:extLst>
          </p:cNvPr>
          <p:cNvSpPr/>
          <p:nvPr/>
        </p:nvSpPr>
        <p:spPr>
          <a:xfrm>
            <a:off x="5088359" y="2123275"/>
            <a:ext cx="2118607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LATIHAN_STRUKTURAL_ID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ID_RIWAYAT</a:t>
            </a:r>
            <a:endParaRPr lang="en-ID" sz="14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94CFA8C-BD85-46D5-885B-A9F9C5A85631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2697319" y="2378914"/>
            <a:ext cx="2391040" cy="230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665E549-55D9-4622-B6FC-49C4F2E533CE}"/>
              </a:ext>
            </a:extLst>
          </p:cNvPr>
          <p:cNvSpPr txBox="1"/>
          <p:nvPr/>
        </p:nvSpPr>
        <p:spPr>
          <a:xfrm>
            <a:off x="3360001" y="2097164"/>
            <a:ext cx="1728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Bookman Old Style" panose="02050604050505020204" pitchFamily="18" charset="0"/>
              </a:rPr>
              <a:t>Update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Riwayat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Diklat</a:t>
            </a:r>
            <a:endParaRPr lang="en-ID" sz="1100" dirty="0">
              <a:latin typeface="Bookman Old Style" panose="020506040505050202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49D0B0C-1319-4824-86BA-4B387CF9EA05}"/>
              </a:ext>
            </a:extLst>
          </p:cNvPr>
          <p:cNvSpPr/>
          <p:nvPr/>
        </p:nvSpPr>
        <p:spPr>
          <a:xfrm>
            <a:off x="397171" y="2146366"/>
            <a:ext cx="555969" cy="511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UDM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5FEE3D9-53F0-430F-A63D-93D892CAAEB2}"/>
              </a:ext>
            </a:extLst>
          </p:cNvPr>
          <p:cNvSpPr/>
          <p:nvPr/>
        </p:nvSpPr>
        <p:spPr>
          <a:xfrm>
            <a:off x="5064569" y="3179045"/>
            <a:ext cx="2168472" cy="868219"/>
          </a:xfrm>
          <a:prstGeom prst="round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4824D74-1885-456B-A328-38DA487817CC}"/>
              </a:ext>
            </a:extLst>
          </p:cNvPr>
          <p:cNvSpPr/>
          <p:nvPr/>
        </p:nvSpPr>
        <p:spPr>
          <a:xfrm>
            <a:off x="5067668" y="3357516"/>
            <a:ext cx="2165371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LATIHAN_STRUKTURAL_ID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ID_RIWAYAT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D809940-5958-4ADB-83D2-01F027DB4BA8}"/>
              </a:ext>
            </a:extLst>
          </p:cNvPr>
          <p:cNvSpPr txBox="1"/>
          <p:nvPr/>
        </p:nvSpPr>
        <p:spPr>
          <a:xfrm>
            <a:off x="3392862" y="3339767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Bookman Old Style" panose="02050604050505020204" pitchFamily="18" charset="0"/>
              </a:rPr>
              <a:t>Delete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Riwayat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Diklat</a:t>
            </a:r>
            <a:endParaRPr lang="en-ID" sz="1100" dirty="0">
              <a:latin typeface="Bookman Old Style" panose="02050604050505020204" pitchFamily="18" charset="0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5DEDF19-47A9-4D76-B0E5-193E1B53E66F}"/>
              </a:ext>
            </a:extLst>
          </p:cNvPr>
          <p:cNvCxnSpPr>
            <a:cxnSpLocks/>
            <a:stCxn id="66" idx="3"/>
            <a:endCxn id="74" idx="1"/>
          </p:cNvCxnSpPr>
          <p:nvPr/>
        </p:nvCxnSpPr>
        <p:spPr>
          <a:xfrm>
            <a:off x="2697319" y="2402005"/>
            <a:ext cx="2370349" cy="1211150"/>
          </a:xfrm>
          <a:prstGeom prst="bentConnector3">
            <a:avLst>
              <a:gd name="adj1" fmla="val 2778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95D3B54-0511-48EB-8EF8-7B154567700D}"/>
              </a:ext>
            </a:extLst>
          </p:cNvPr>
          <p:cNvCxnSpPr>
            <a:cxnSpLocks/>
            <a:stCxn id="66" idx="3"/>
            <a:endCxn id="9" idx="1"/>
          </p:cNvCxnSpPr>
          <p:nvPr/>
        </p:nvCxnSpPr>
        <p:spPr>
          <a:xfrm flipV="1">
            <a:off x="2697319" y="1168399"/>
            <a:ext cx="2373445" cy="1233606"/>
          </a:xfrm>
          <a:prstGeom prst="bentConnector3">
            <a:avLst>
              <a:gd name="adj1" fmla="val 2781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A5A69B4-1425-48E5-B2D4-3DA4602FBB7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6966" y="1168399"/>
            <a:ext cx="6439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3E6A099-CC75-41BF-B5B8-E74BF20D2F52}"/>
              </a:ext>
            </a:extLst>
          </p:cNvPr>
          <p:cNvCxnSpPr/>
          <p:nvPr/>
        </p:nvCxnSpPr>
        <p:spPr>
          <a:xfrm flipV="1">
            <a:off x="7218452" y="3614896"/>
            <a:ext cx="64394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88962F0-5AC5-4333-8B0E-09FEE60E6149}"/>
              </a:ext>
            </a:extLst>
          </p:cNvPr>
          <p:cNvCxnSpPr/>
          <p:nvPr/>
        </p:nvCxnSpPr>
        <p:spPr>
          <a:xfrm flipV="1">
            <a:off x="7203865" y="2402004"/>
            <a:ext cx="64394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819263-F8F3-413F-8080-EBFA3462CA8F}"/>
              </a:ext>
            </a:extLst>
          </p:cNvPr>
          <p:cNvCxnSpPr/>
          <p:nvPr/>
        </p:nvCxnSpPr>
        <p:spPr>
          <a:xfrm>
            <a:off x="7847807" y="1165700"/>
            <a:ext cx="0" cy="2456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EDDC9C3-8144-46FD-AC7A-771B6FC41CE5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7844707" y="1762830"/>
            <a:ext cx="717328" cy="66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E07D7B2-28EC-4019-92A2-A8966AC3CA46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7850907" y="2423230"/>
            <a:ext cx="711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6C5609D-78AD-4B72-B61B-AD0079328314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7844707" y="2402004"/>
            <a:ext cx="717328" cy="6998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Table 115">
            <a:extLst>
              <a:ext uri="{FF2B5EF4-FFF2-40B4-BE49-F238E27FC236}">
                <a16:creationId xmlns:a16="http://schemas.microsoft.com/office/drawing/2014/main" id="{DC838C1D-CF13-4237-A788-1D15EDF08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99053"/>
              </p:ext>
            </p:extLst>
          </p:nvPr>
        </p:nvGraphicFramePr>
        <p:xfrm>
          <a:off x="404248" y="4362485"/>
          <a:ext cx="11547604" cy="22401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3934">
                  <a:extLst>
                    <a:ext uri="{9D8B030D-6E8A-4147-A177-3AD203B41FA5}">
                      <a16:colId xmlns:a16="http://schemas.microsoft.com/office/drawing/2014/main" val="3391984392"/>
                    </a:ext>
                  </a:extLst>
                </a:gridCol>
                <a:gridCol w="1597891">
                  <a:extLst>
                    <a:ext uri="{9D8B030D-6E8A-4147-A177-3AD203B41FA5}">
                      <a16:colId xmlns:a16="http://schemas.microsoft.com/office/drawing/2014/main" val="2120034214"/>
                    </a:ext>
                  </a:extLst>
                </a:gridCol>
                <a:gridCol w="3158836">
                  <a:extLst>
                    <a:ext uri="{9D8B030D-6E8A-4147-A177-3AD203B41FA5}">
                      <a16:colId xmlns:a16="http://schemas.microsoft.com/office/drawing/2014/main" val="2626034400"/>
                    </a:ext>
                  </a:extLst>
                </a:gridCol>
                <a:gridCol w="3131127">
                  <a:extLst>
                    <a:ext uri="{9D8B030D-6E8A-4147-A177-3AD203B41FA5}">
                      <a16:colId xmlns:a16="http://schemas.microsoft.com/office/drawing/2014/main" val="2205984037"/>
                    </a:ext>
                  </a:extLst>
                </a:gridCol>
                <a:gridCol w="1985816">
                  <a:extLst>
                    <a:ext uri="{9D8B030D-6E8A-4147-A177-3AD203B41FA5}">
                      <a16:colId xmlns:a16="http://schemas.microsoft.com/office/drawing/2014/main" val="4221153884"/>
                    </a:ext>
                  </a:extLst>
                </a:gridCol>
              </a:tblGrid>
              <a:tr h="52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u="none" strike="noStrike" dirty="0">
                          <a:effectLst/>
                          <a:latin typeface="+mj-lt"/>
                        </a:rPr>
                        <a:t>Nama </a:t>
                      </a:r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Tabel</a:t>
                      </a:r>
                      <a:endParaRPr lang="en-ID" sz="1500" u="none" strike="noStrike" dirty="0">
                        <a:effectLst/>
                        <a:latin typeface="+mj-lt"/>
                      </a:endParaRPr>
                    </a:p>
                    <a:p>
                      <a:pPr algn="ctr" fontAlgn="b"/>
                      <a:r>
                        <a:rPr lang="en-ID" sz="1500" u="none" strike="noStrike" dirty="0">
                          <a:effectLst/>
                          <a:latin typeface="+mj-lt"/>
                        </a:rPr>
                        <a:t>Input UDM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Kolom</a:t>
                      </a:r>
                      <a:r>
                        <a:rPr lang="en-ID" sz="15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Pembanding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Keterangan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Tabel</a:t>
                      </a:r>
                      <a:r>
                        <a:rPr lang="en-ID" sz="1500" u="none" strike="noStrike" dirty="0">
                          <a:effectLst/>
                          <a:latin typeface="+mj-lt"/>
                        </a:rPr>
                        <a:t> SAPK yang di insert/update/delete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Table UDM yang di </a:t>
                      </a:r>
                      <a:r>
                        <a:rPr lang="en-ID" sz="1500" u="none" strike="noStrike" kern="1200" dirty="0">
                          <a:effectLst/>
                          <a:latin typeface="+mj-lt"/>
                        </a:rPr>
                        <a:t>insert/update/delete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3232820504"/>
                  </a:ext>
                </a:extLst>
              </a:tr>
              <a:tr h="146470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RW_LATIHAN_STRUKTURAL</a:t>
                      </a:r>
                      <a:endParaRPr lang="en-ID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LATIHAN_STRUKTURAL</a:t>
                      </a:r>
                      <a:r>
                        <a:rPr lang="en-ID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_ID</a:t>
                      </a: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marL="360363" marR="0" lvl="0" indent="-2032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n-ID" sz="14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jika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ada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LATIHAN_STRUKTURAL_ID yang </a:t>
                      </a:r>
                      <a:r>
                        <a:rPr lang="en-ID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sama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data UDM </a:t>
                      </a:r>
                      <a:r>
                        <a:rPr lang="en-ID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maka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data UDM yang </a:t>
                      </a:r>
                      <a:r>
                        <a:rPr lang="en-ID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diambil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360363" marR="0" lvl="0" indent="-2032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Untuk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ID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update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dan </a:t>
                      </a:r>
                      <a:r>
                        <a:rPr lang="en-ID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delete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menggunakan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LATIHAN_STRUKTURAL_ID dan ID_RIWAYAT.</a:t>
                      </a: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marL="442913" indent="-285750" algn="l" fontAlgn="b">
                        <a:buFont typeface="Wingdings" panose="05000000000000000000" pitchFamily="2" charset="2"/>
                        <a:buChar char="q"/>
                      </a:pPr>
                      <a:r>
                        <a:rPr lang="en-ID" sz="1400" u="none" strike="noStrike" dirty="0">
                          <a:effectLst/>
                          <a:latin typeface="+mj-lt"/>
                        </a:rPr>
                        <a:t>RW_LATIHAN_STRUKTURAL</a:t>
                      </a:r>
                    </a:p>
                    <a:p>
                      <a:pPr marL="442913" indent="-285750" algn="l" fontAlgn="b">
                        <a:buFont typeface="Wingdings" panose="05000000000000000000" pitchFamily="2" charset="2"/>
                        <a:buChar char="q"/>
                      </a:pPr>
                      <a:r>
                        <a:rPr lang="en-ID" sz="1400" u="none" strike="noStrike" kern="1200" dirty="0">
                          <a:effectLst/>
                          <a:latin typeface="+mj-lt"/>
                        </a:rPr>
                        <a:t>LOG_RIWAYAT_PERE</a:t>
                      </a:r>
                    </a:p>
                    <a:p>
                      <a:pPr marL="442913" indent="-285750" algn="l" fontAlgn="b">
                        <a:buFont typeface="Wingdings" panose="05000000000000000000" pitchFamily="2" charset="2"/>
                        <a:buChar char="q"/>
                      </a:pPr>
                      <a:r>
                        <a:rPr lang="en-ID" sz="1400" u="none" strike="noStrike" kern="1200" dirty="0">
                          <a:effectLst/>
                          <a:latin typeface="+mj-lt"/>
                        </a:rPr>
                        <a:t>PNS (</a:t>
                      </a:r>
                      <a:r>
                        <a:rPr lang="en-ID" sz="1400" u="none" strike="noStrike" kern="1200" dirty="0" err="1">
                          <a:effectLst/>
                          <a:latin typeface="+mj-lt"/>
                        </a:rPr>
                        <a:t>Jika</a:t>
                      </a:r>
                      <a:r>
                        <a:rPr lang="en-ID" sz="1400" u="none" strike="noStrike" kern="1200" dirty="0">
                          <a:effectLst/>
                          <a:latin typeface="+mj-lt"/>
                        </a:rPr>
                        <a:t> LATIHAN_STRUKTURAL_ID </a:t>
                      </a:r>
                      <a:r>
                        <a:rPr lang="en-ID" sz="1400" u="none" strike="noStrike" kern="1200" dirty="0" err="1">
                          <a:effectLst/>
                          <a:latin typeface="+mj-lt"/>
                        </a:rPr>
                        <a:t>adalah</a:t>
                      </a:r>
                      <a:r>
                        <a:rPr lang="en-ID" sz="1400" u="none" strike="noStrike" kern="1200" dirty="0">
                          <a:effectLst/>
                          <a:latin typeface="+mj-lt"/>
                        </a:rPr>
                        <a:t> LATIHAN_STRUKTURAL_ID yang paling </a:t>
                      </a:r>
                      <a:r>
                        <a:rPr lang="en-ID" sz="1400" u="none" strike="noStrike" kern="1200" dirty="0" err="1">
                          <a:effectLst/>
                          <a:latin typeface="+mj-lt"/>
                        </a:rPr>
                        <a:t>tinggi</a:t>
                      </a:r>
                      <a:r>
                        <a:rPr lang="en-ID" sz="1400" u="none" strike="noStrike" kern="1200" dirty="0">
                          <a:effectLst/>
                          <a:latin typeface="+mj-lt"/>
                        </a:rPr>
                        <a:t> </a:t>
                      </a:r>
                      <a:r>
                        <a:rPr lang="en-ID" sz="1400" u="none" strike="noStrike" kern="1200" dirty="0" err="1">
                          <a:effectLst/>
                          <a:latin typeface="+mj-lt"/>
                        </a:rPr>
                        <a:t>maka</a:t>
                      </a:r>
                      <a:r>
                        <a:rPr lang="en-ID" sz="1400" u="none" strike="noStrike" kern="1200" dirty="0">
                          <a:effectLst/>
                          <a:latin typeface="+mj-lt"/>
                        </a:rPr>
                        <a:t> </a:t>
                      </a:r>
                      <a:r>
                        <a:rPr lang="en-ID" sz="1400" u="none" strike="noStrike" kern="1200" dirty="0" err="1">
                          <a:effectLst/>
                          <a:latin typeface="+mj-lt"/>
                        </a:rPr>
                        <a:t>kolom</a:t>
                      </a:r>
                      <a:r>
                        <a:rPr lang="en-ID" sz="1400" u="none" strike="noStrike" kern="1200" dirty="0">
                          <a:effectLst/>
                          <a:latin typeface="+mj-lt"/>
                        </a:rPr>
                        <a:t> NAMA_LATIHAN_STRUKTURAL di update)</a:t>
                      </a: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q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DE_RW_LATIHAN_STRUKTURAL</a:t>
                      </a: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1800083063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DCB98824-41C8-46A9-8BEF-123C03E063F3}"/>
              </a:ext>
            </a:extLst>
          </p:cNvPr>
          <p:cNvSpPr txBox="1"/>
          <p:nvPr/>
        </p:nvSpPr>
        <p:spPr>
          <a:xfrm>
            <a:off x="24912" y="234390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Bookman Old Style" panose="02050604050505020204" pitchFamily="18" charset="0"/>
              </a:rPr>
              <a:t>Riwayat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Diklat</a:t>
            </a:r>
            <a:endParaRPr lang="en-ID" sz="2400" dirty="0">
              <a:latin typeface="Bookman Old Style" panose="02050604050505020204" pitchFamily="18" charset="0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03BC125-062C-48A3-8E29-A3783FF100DA}"/>
              </a:ext>
            </a:extLst>
          </p:cNvPr>
          <p:cNvCxnSpPr>
            <a:cxnSpLocks/>
          </p:cNvCxnSpPr>
          <p:nvPr/>
        </p:nvCxnSpPr>
        <p:spPr>
          <a:xfrm>
            <a:off x="0" y="775623"/>
            <a:ext cx="299258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0353FA-637A-4D05-AFE7-3745E6246292}"/>
              </a:ext>
            </a:extLst>
          </p:cNvPr>
          <p:cNvCxnSpPr>
            <a:cxnSpLocks/>
          </p:cNvCxnSpPr>
          <p:nvPr/>
        </p:nvCxnSpPr>
        <p:spPr>
          <a:xfrm>
            <a:off x="2608799" y="0"/>
            <a:ext cx="0" cy="1031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140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DA0C110-67BA-4937-BA6C-7A43B6CC2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844223"/>
              </p:ext>
            </p:extLst>
          </p:nvPr>
        </p:nvGraphicFramePr>
        <p:xfrm>
          <a:off x="121920" y="28786"/>
          <a:ext cx="11948161" cy="39480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721242054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231441147"/>
                    </a:ext>
                  </a:extLst>
                </a:gridCol>
                <a:gridCol w="7904481">
                  <a:extLst>
                    <a:ext uri="{9D8B030D-6E8A-4147-A177-3AD203B41FA5}">
                      <a16:colId xmlns:a16="http://schemas.microsoft.com/office/drawing/2014/main" val="1972917512"/>
                    </a:ext>
                  </a:extLst>
                </a:gridCol>
              </a:tblGrid>
              <a:tr h="444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PRODUCER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6725"/>
                  </a:ext>
                </a:extLst>
              </a:tr>
              <a:tr h="3503304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82770"/>
                  </a:ext>
                </a:extLst>
              </a:tr>
            </a:tbl>
          </a:graphicData>
        </a:graphic>
      </p:graphicFrame>
      <p:sp>
        <p:nvSpPr>
          <p:cNvPr id="19" name="Diamond 18">
            <a:extLst>
              <a:ext uri="{FF2B5EF4-FFF2-40B4-BE49-F238E27FC236}">
                <a16:creationId xmlns:a16="http://schemas.microsoft.com/office/drawing/2014/main" id="{09CB447D-FF07-4B63-944D-BD4D70E1627F}"/>
              </a:ext>
            </a:extLst>
          </p:cNvPr>
          <p:cNvSpPr/>
          <p:nvPr/>
        </p:nvSpPr>
        <p:spPr>
          <a:xfrm>
            <a:off x="6409143" y="603779"/>
            <a:ext cx="1039684" cy="783707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  <a:endParaRPr lang="en-ID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DCC02A-CB30-4C18-9BAE-370F0BD6BB41}"/>
              </a:ext>
            </a:extLst>
          </p:cNvPr>
          <p:cNvSpPr/>
          <p:nvPr/>
        </p:nvSpPr>
        <p:spPr>
          <a:xfrm>
            <a:off x="8244361" y="594223"/>
            <a:ext cx="2393159" cy="800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/>
              <a:t>INSERT 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RW_LATIHAN_STRUKTURAL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DE_RW_LATIHAN_STRUKTURAL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08CF24-186D-4958-A0FE-EE7B4F298F83}"/>
              </a:ext>
            </a:extLst>
          </p:cNvPr>
          <p:cNvSpPr/>
          <p:nvPr/>
        </p:nvSpPr>
        <p:spPr>
          <a:xfrm>
            <a:off x="4255714" y="718635"/>
            <a:ext cx="1394508" cy="5735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LATIHAN</a:t>
            </a:r>
          </a:p>
          <a:p>
            <a:pPr algn="ctr"/>
            <a:r>
              <a:rPr lang="en-ID" sz="1200" dirty="0"/>
              <a:t>_STRUKTURAL_ID PNS_ORANG_ID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1DDFA5-38E5-4CF3-819D-B00A05B548CC}"/>
              </a:ext>
            </a:extLst>
          </p:cNvPr>
          <p:cNvSpPr/>
          <p:nvPr/>
        </p:nvSpPr>
        <p:spPr>
          <a:xfrm>
            <a:off x="9402601" y="1460854"/>
            <a:ext cx="2400888" cy="8174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/>
              <a:t>UPDATE (REPLACE) 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RW_LATIHAN_STRUKTURAL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DE_RW_LATIHAN_STRUKTURAL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A4B572-3388-4DFF-9CA0-85A96F4CEAE0}"/>
              </a:ext>
            </a:extLst>
          </p:cNvPr>
          <p:cNvCxnSpPr>
            <a:cxnSpLocks/>
            <a:stCxn id="44" idx="3"/>
            <a:endCxn id="23" idx="1"/>
          </p:cNvCxnSpPr>
          <p:nvPr/>
        </p:nvCxnSpPr>
        <p:spPr>
          <a:xfrm flipV="1">
            <a:off x="2657746" y="1005401"/>
            <a:ext cx="1597968" cy="26010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232CF9-1EFE-4411-AEA9-424EE34C0CC2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5650222" y="995633"/>
            <a:ext cx="758921" cy="976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644FFB-0CFB-418D-99BD-2CD130BECC27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7448827" y="994636"/>
            <a:ext cx="795534" cy="99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71B40AB-324E-4CFD-9293-7516BC0B6501}"/>
              </a:ext>
            </a:extLst>
          </p:cNvPr>
          <p:cNvSpPr txBox="1"/>
          <p:nvPr/>
        </p:nvSpPr>
        <p:spPr>
          <a:xfrm>
            <a:off x="7392846" y="995214"/>
            <a:ext cx="338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</a:t>
            </a:r>
            <a:endParaRPr lang="en-ID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37360A-F8AA-41D0-B7A1-3BBE613C4B41}"/>
              </a:ext>
            </a:extLst>
          </p:cNvPr>
          <p:cNvSpPr txBox="1"/>
          <p:nvPr/>
        </p:nvSpPr>
        <p:spPr>
          <a:xfrm>
            <a:off x="7201433" y="534577"/>
            <a:ext cx="614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TIDAK</a:t>
            </a:r>
            <a:endParaRPr lang="en-ID" sz="1000" dirty="0"/>
          </a:p>
        </p:txBody>
      </p: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BB3C8D13-8264-4148-86F7-22AAC8248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43696"/>
              </p:ext>
            </p:extLst>
          </p:nvPr>
        </p:nvGraphicFramePr>
        <p:xfrm>
          <a:off x="121920" y="3976862"/>
          <a:ext cx="11948160" cy="28346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948160">
                  <a:extLst>
                    <a:ext uri="{9D8B030D-6E8A-4147-A177-3AD203B41FA5}">
                      <a16:colId xmlns:a16="http://schemas.microsoft.com/office/drawing/2014/main" val="3859236991"/>
                    </a:ext>
                  </a:extLst>
                </a:gridCol>
              </a:tblGrid>
              <a:tr h="633871">
                <a:tc>
                  <a:txBody>
                    <a:bodyPr/>
                    <a:lstStyle/>
                    <a:p>
                      <a:r>
                        <a:rPr lang="en-ID" sz="1200" b="1" dirty="0"/>
                        <a:t>Channel RW_LATIHAN_STRUKTURAL_INSERT:</a:t>
                      </a:r>
                    </a:p>
                    <a:p>
                      <a:r>
                        <a:rPr lang="en-ID" sz="1200" b="0" dirty="0"/>
                        <a:t>Worker </a:t>
                      </a:r>
                      <a:r>
                        <a:rPr lang="en-ID" sz="1200" b="0" dirty="0" err="1"/>
                        <a:t>membandingkan</a:t>
                      </a:r>
                      <a:r>
                        <a:rPr lang="en-ID" sz="1200" b="0" dirty="0"/>
                        <a:t> data di </a:t>
                      </a:r>
                      <a:r>
                        <a:rPr lang="en-ID" sz="1200" b="0" dirty="0" err="1"/>
                        <a:t>tabel</a:t>
                      </a:r>
                      <a:r>
                        <a:rPr lang="en-ID" sz="1200" b="0" dirty="0"/>
                        <a:t> RW_LATIHAN_STRUKTURAL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dengan</a:t>
                      </a:r>
                      <a:r>
                        <a:rPr lang="en-ID" sz="1200" b="0" dirty="0"/>
                        <a:t> key LATIHAN_STRUKTURAL_ID dan PNS_ORANG_ID.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Insert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/>
                        <a:t>table RW_LATIHAN_STRUKTURAL, LOG_RIWAYAT_PERE dan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Insert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DE_LATIHAN_STRUKTURAL.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not 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Update (replace data yang </a:t>
                      </a:r>
                      <a:r>
                        <a:rPr lang="en-ID" sz="1200" b="0" dirty="0" err="1"/>
                        <a:t>sudah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ada</a:t>
                      </a:r>
                      <a:r>
                        <a:rPr lang="en-ID" sz="1200" b="0" dirty="0"/>
                        <a:t>)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/>
                        <a:t>table RW_LATIHAN_STRUKTURAL, LOG_RIWAYAT_PERE dan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DE_LATIHAN_STRUKTURAL.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6322"/>
                  </a:ext>
                </a:extLst>
              </a:tr>
              <a:tr h="633871">
                <a:tc>
                  <a:txBody>
                    <a:bodyPr/>
                    <a:lstStyle/>
                    <a:p>
                      <a:r>
                        <a:rPr lang="en-ID" sz="1200" b="1" dirty="0"/>
                        <a:t>Channel RW_LATIHAN_STRUKTURAL_UPDATE:</a:t>
                      </a:r>
                    </a:p>
                    <a:p>
                      <a:r>
                        <a:rPr lang="en-ID" sz="1200" b="0" dirty="0"/>
                        <a:t>Worker </a:t>
                      </a:r>
                      <a:r>
                        <a:rPr lang="en-ID" sz="1200" b="0" dirty="0" err="1"/>
                        <a:t>membandingkan</a:t>
                      </a:r>
                      <a:r>
                        <a:rPr lang="en-ID" sz="1200" b="0" dirty="0"/>
                        <a:t> data di </a:t>
                      </a:r>
                      <a:r>
                        <a:rPr lang="en-ID" sz="1200" b="0" dirty="0" err="1"/>
                        <a:t>tabel</a:t>
                      </a:r>
                      <a:r>
                        <a:rPr lang="en-ID" sz="1200" b="0" dirty="0"/>
                        <a:t> RW_LATIHAN_STRUKTURAL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dengan</a:t>
                      </a:r>
                      <a:r>
                        <a:rPr lang="en-ID" sz="1200" b="0" dirty="0"/>
                        <a:t> key LATIHAN_STRUKTURAL_ID dan PNS_ORANG_ID.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bandingkan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lagi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dengan</a:t>
                      </a:r>
                      <a:r>
                        <a:rPr lang="en-ID" sz="1200" b="0" dirty="0"/>
                        <a:t> key yang </a:t>
                      </a:r>
                      <a:r>
                        <a:rPr lang="en-ID" sz="1200" b="0" dirty="0" err="1"/>
                        <a:t>dibawa</a:t>
                      </a:r>
                      <a:r>
                        <a:rPr lang="en-ID" sz="1200" b="0" dirty="0"/>
                        <a:t> Channel </a:t>
                      </a:r>
                      <a:r>
                        <a:rPr lang="en-ID" sz="1200" b="0" dirty="0" err="1"/>
                        <a:t>yaitu</a:t>
                      </a:r>
                      <a:r>
                        <a:rPr lang="en-ID" sz="1200" b="0" dirty="0"/>
                        <a:t> ID di table RW_LATIHAN_STRUKTURAL. </a:t>
                      </a:r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0070C0"/>
                          </a:solidFill>
                        </a:rPr>
                        <a:t>null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Insert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/>
                        <a:t>table RW_LATIHAN_STRUKTURAL, LOG_RIWAYAT_PERE dan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DE_LATIHAN_STRUKTURAL. </a:t>
                      </a:r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0070C0"/>
                          </a:solidFill>
                        </a:rPr>
                        <a:t>not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0070C0"/>
                          </a:solidFill>
                        </a:rPr>
                        <a:t>null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Update (replace data yang </a:t>
                      </a:r>
                      <a:r>
                        <a:rPr lang="en-ID" sz="1200" b="0" dirty="0" err="1"/>
                        <a:t>sudah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ada</a:t>
                      </a:r>
                      <a:r>
                        <a:rPr lang="en-ID" sz="1200" b="0" dirty="0"/>
                        <a:t>)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/>
                        <a:t>table RW_LATIHAN_STRUKTURAL, LOG_RIWAYAT_PERE dan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DE_LATIHAN_STRUKTURAL.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not 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Update (replace data yang </a:t>
                      </a:r>
                      <a:r>
                        <a:rPr lang="en-ID" sz="1200" b="0" dirty="0" err="1"/>
                        <a:t>sudah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ada</a:t>
                      </a:r>
                      <a:r>
                        <a:rPr lang="en-ID" sz="1200" b="0" dirty="0"/>
                        <a:t>)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/>
                        <a:t>table RW_LATIHAN_STRUKTURAL, LOG_RIWAYAT_PERE dan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DE_LATIHAN_STRUKTURAL.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773805"/>
                  </a:ext>
                </a:extLst>
              </a:tr>
              <a:tr h="633871">
                <a:tc>
                  <a:txBody>
                    <a:bodyPr/>
                    <a:lstStyle/>
                    <a:p>
                      <a:r>
                        <a:rPr lang="en-ID" sz="1200" b="1" dirty="0"/>
                        <a:t>Channel RW_LATIHAN_STRUKTURAL_DELETE:</a:t>
                      </a:r>
                    </a:p>
                    <a:p>
                      <a:r>
                        <a:rPr lang="en-ID" sz="1200" b="0" dirty="0"/>
                        <a:t>Worker </a:t>
                      </a:r>
                      <a:r>
                        <a:rPr lang="en-ID" sz="1200" b="0" dirty="0" err="1"/>
                        <a:t>membandingkan</a:t>
                      </a:r>
                      <a:r>
                        <a:rPr lang="en-ID" sz="1200" b="0" dirty="0"/>
                        <a:t> data di </a:t>
                      </a:r>
                      <a:r>
                        <a:rPr lang="en-ID" sz="1200" b="0" dirty="0" err="1"/>
                        <a:t>tabel</a:t>
                      </a:r>
                      <a:r>
                        <a:rPr lang="en-ID" sz="1200" b="0" dirty="0"/>
                        <a:t> RW_LATIHAN_STRUKTURAL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dengan</a:t>
                      </a:r>
                      <a:r>
                        <a:rPr lang="en-ID" sz="1200" b="0" dirty="0"/>
                        <a:t> key ID di table RW_LATIHAN_STRUKTURAL.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Delete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RW_LATIHAN_STRUKTURAL dan DE_LATIHAN_STRUKTURAL.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not 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Delete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/>
                        <a:t>table RW_LATIHAN_STRUKTURAL, LOG_RIWAYAT_PERE dan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DE_LATIHAN_STRUKTURAL.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806064"/>
                  </a:ext>
                </a:extLst>
              </a:tr>
            </a:tbl>
          </a:graphicData>
        </a:graphic>
      </p:graphicFrame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BBAC870-D031-436D-94F9-EC79B0F32B1B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H="1">
            <a:off x="8618829" y="-1086066"/>
            <a:ext cx="839407" cy="4219096"/>
          </a:xfrm>
          <a:prstGeom prst="bentConnector4">
            <a:avLst>
              <a:gd name="adj1" fmla="val -7626"/>
              <a:gd name="adj2" fmla="val 10008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10CF9-A72B-4A9E-A189-819702438B8B}"/>
              </a:ext>
            </a:extLst>
          </p:cNvPr>
          <p:cNvSpPr/>
          <p:nvPr/>
        </p:nvSpPr>
        <p:spPr>
          <a:xfrm>
            <a:off x="4255713" y="1570986"/>
            <a:ext cx="1371841" cy="5735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LATIHAN _STRUKTURAL_ID PNS_ORANG_ID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28F0F86-A339-458C-B913-BA7B0ECC2F6B}"/>
              </a:ext>
            </a:extLst>
          </p:cNvPr>
          <p:cNvCxnSpPr>
            <a:cxnSpLocks/>
            <a:stCxn id="46" idx="3"/>
            <a:endCxn id="82" idx="1"/>
          </p:cNvCxnSpPr>
          <p:nvPr/>
        </p:nvCxnSpPr>
        <p:spPr>
          <a:xfrm flipV="1">
            <a:off x="2645995" y="1857752"/>
            <a:ext cx="1609718" cy="5006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4DAC2A1D-F30B-4B2A-B0AA-8EA9C26E9A58}"/>
              </a:ext>
            </a:extLst>
          </p:cNvPr>
          <p:cNvSpPr/>
          <p:nvPr/>
        </p:nvSpPr>
        <p:spPr>
          <a:xfrm>
            <a:off x="5882047" y="1491194"/>
            <a:ext cx="1030134" cy="728891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  <a:endParaRPr lang="en-ID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39A98BC-E38D-4842-B9BF-73486361B9C5}"/>
              </a:ext>
            </a:extLst>
          </p:cNvPr>
          <p:cNvSpPr/>
          <p:nvPr/>
        </p:nvSpPr>
        <p:spPr>
          <a:xfrm>
            <a:off x="5764740" y="2319744"/>
            <a:ext cx="1264747" cy="55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ID di</a:t>
            </a:r>
          </a:p>
          <a:p>
            <a:pPr algn="ctr"/>
            <a:r>
              <a:rPr lang="en-ID" sz="1200" dirty="0"/>
              <a:t>RW_LATIHAN</a:t>
            </a:r>
          </a:p>
          <a:p>
            <a:pPr algn="ctr"/>
            <a:r>
              <a:rPr lang="en-ID" sz="1200" dirty="0"/>
              <a:t>_STRUKTURAL</a:t>
            </a:r>
          </a:p>
        </p:txBody>
      </p:sp>
      <p:sp>
        <p:nvSpPr>
          <p:cNvPr id="93" name="Diamond 92">
            <a:extLst>
              <a:ext uri="{FF2B5EF4-FFF2-40B4-BE49-F238E27FC236}">
                <a16:creationId xmlns:a16="http://schemas.microsoft.com/office/drawing/2014/main" id="{B88D8969-735A-4230-BFDF-48C3A3C0EC25}"/>
              </a:ext>
            </a:extLst>
          </p:cNvPr>
          <p:cNvSpPr/>
          <p:nvPr/>
        </p:nvSpPr>
        <p:spPr>
          <a:xfrm>
            <a:off x="7489444" y="2217755"/>
            <a:ext cx="1030134" cy="728891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  <a:endParaRPr lang="en-ID" sz="12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4AE4835-55EC-4F5E-ABCC-F3134BA51DD5}"/>
              </a:ext>
            </a:extLst>
          </p:cNvPr>
          <p:cNvCxnSpPr>
            <a:cxnSpLocks/>
            <a:stCxn id="82" idx="3"/>
            <a:endCxn id="89" idx="1"/>
          </p:cNvCxnSpPr>
          <p:nvPr/>
        </p:nvCxnSpPr>
        <p:spPr>
          <a:xfrm flipV="1">
            <a:off x="5627554" y="1855640"/>
            <a:ext cx="254493" cy="211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C2034F2-7A17-4437-9B69-4E112DBA1070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6397114" y="2169285"/>
            <a:ext cx="0" cy="15045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302D687-2744-48EF-B8A6-348A45BAA664}"/>
              </a:ext>
            </a:extLst>
          </p:cNvPr>
          <p:cNvCxnSpPr>
            <a:cxnSpLocks/>
            <a:stCxn id="90" idx="3"/>
            <a:endCxn id="93" idx="1"/>
          </p:cNvCxnSpPr>
          <p:nvPr/>
        </p:nvCxnSpPr>
        <p:spPr>
          <a:xfrm flipV="1">
            <a:off x="7029487" y="2582201"/>
            <a:ext cx="459957" cy="125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2834DE8-ECB9-4F14-9B2A-C42B96D4E893}"/>
              </a:ext>
            </a:extLst>
          </p:cNvPr>
          <p:cNvSpPr txBox="1"/>
          <p:nvPr/>
        </p:nvSpPr>
        <p:spPr>
          <a:xfrm>
            <a:off x="6418793" y="2075856"/>
            <a:ext cx="338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</a:t>
            </a:r>
            <a:endParaRPr lang="en-ID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53940E6-C9B2-4BCF-AEDA-F0E2184B2AE4}"/>
              </a:ext>
            </a:extLst>
          </p:cNvPr>
          <p:cNvSpPr txBox="1"/>
          <p:nvPr/>
        </p:nvSpPr>
        <p:spPr>
          <a:xfrm>
            <a:off x="8436956" y="2563719"/>
            <a:ext cx="338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</a:t>
            </a:r>
            <a:endParaRPr lang="en-ID" sz="1000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37579D5-EB8B-46F5-8330-B4198CCFC005}"/>
              </a:ext>
            </a:extLst>
          </p:cNvPr>
          <p:cNvCxnSpPr>
            <a:cxnSpLocks/>
          </p:cNvCxnSpPr>
          <p:nvPr/>
        </p:nvCxnSpPr>
        <p:spPr>
          <a:xfrm>
            <a:off x="6912181" y="1865141"/>
            <a:ext cx="2490420" cy="138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D5AF768-1384-4018-B8DF-2E981683BD55}"/>
              </a:ext>
            </a:extLst>
          </p:cNvPr>
          <p:cNvSpPr txBox="1"/>
          <p:nvPr/>
        </p:nvSpPr>
        <p:spPr>
          <a:xfrm>
            <a:off x="6825181" y="1837996"/>
            <a:ext cx="614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TIDAK</a:t>
            </a:r>
            <a:endParaRPr lang="en-ID" sz="1000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38AACD2B-61A0-4903-BADE-B19F81ABDE8D}"/>
              </a:ext>
            </a:extLst>
          </p:cNvPr>
          <p:cNvCxnSpPr>
            <a:cxnSpLocks/>
            <a:stCxn id="93" idx="0"/>
          </p:cNvCxnSpPr>
          <p:nvPr/>
        </p:nvCxnSpPr>
        <p:spPr>
          <a:xfrm rot="5400000" flipH="1" flipV="1">
            <a:off x="8599228" y="1414380"/>
            <a:ext cx="208658" cy="1398092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EC1C007A-F41B-4E39-A7CE-8F5BADF75132}"/>
              </a:ext>
            </a:extLst>
          </p:cNvPr>
          <p:cNvSpPr txBox="1"/>
          <p:nvPr/>
        </p:nvSpPr>
        <p:spPr>
          <a:xfrm>
            <a:off x="8039293" y="2008174"/>
            <a:ext cx="614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TIDAK</a:t>
            </a:r>
            <a:endParaRPr lang="en-ID" sz="10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B0CF179-A79B-4D15-871A-6AECC9B44186}"/>
              </a:ext>
            </a:extLst>
          </p:cNvPr>
          <p:cNvSpPr/>
          <p:nvPr/>
        </p:nvSpPr>
        <p:spPr>
          <a:xfrm>
            <a:off x="4255712" y="3098434"/>
            <a:ext cx="1154545" cy="5937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ID di</a:t>
            </a:r>
          </a:p>
          <a:p>
            <a:pPr algn="ctr"/>
            <a:r>
              <a:rPr lang="en-ID" sz="1200" dirty="0"/>
              <a:t>RW_LATIHAN_STRUKTURAL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0CDE0A7-1C38-4554-BA3C-04DF5E5CD5E7}"/>
              </a:ext>
            </a:extLst>
          </p:cNvPr>
          <p:cNvCxnSpPr>
            <a:cxnSpLocks/>
            <a:stCxn id="48" idx="3"/>
            <a:endCxn id="139" idx="1"/>
          </p:cNvCxnSpPr>
          <p:nvPr/>
        </p:nvCxnSpPr>
        <p:spPr>
          <a:xfrm flipV="1">
            <a:off x="2637149" y="3395306"/>
            <a:ext cx="1618563" cy="12233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Diamond 141">
            <a:extLst>
              <a:ext uri="{FF2B5EF4-FFF2-40B4-BE49-F238E27FC236}">
                <a16:creationId xmlns:a16="http://schemas.microsoft.com/office/drawing/2014/main" id="{A4A2EF40-0693-467B-BB94-0C429C930A13}"/>
              </a:ext>
            </a:extLst>
          </p:cNvPr>
          <p:cNvSpPr/>
          <p:nvPr/>
        </p:nvSpPr>
        <p:spPr>
          <a:xfrm>
            <a:off x="5639612" y="3037516"/>
            <a:ext cx="1030134" cy="728891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  <a:endParaRPr lang="en-ID" sz="12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748973C-8176-41A3-85A2-BFFEA7F0F1F0}"/>
              </a:ext>
            </a:extLst>
          </p:cNvPr>
          <p:cNvCxnSpPr>
            <a:cxnSpLocks/>
            <a:stCxn id="139" idx="3"/>
            <a:endCxn id="142" idx="1"/>
          </p:cNvCxnSpPr>
          <p:nvPr/>
        </p:nvCxnSpPr>
        <p:spPr>
          <a:xfrm>
            <a:off x="5410257" y="3395306"/>
            <a:ext cx="229355" cy="665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99D2788-81AF-4633-9FFA-8221A78B94FF}"/>
              </a:ext>
            </a:extLst>
          </p:cNvPr>
          <p:cNvSpPr/>
          <p:nvPr/>
        </p:nvSpPr>
        <p:spPr>
          <a:xfrm>
            <a:off x="7106841" y="3019926"/>
            <a:ext cx="2400888" cy="7741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/>
              <a:t>DELETE 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RW_LATIHAN_STRUKTURAL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DE_RW_LATIHAN_STRUKTURAL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CDB9D75-BC92-4399-B3DB-6DD1832D7872}"/>
              </a:ext>
            </a:extLst>
          </p:cNvPr>
          <p:cNvCxnSpPr>
            <a:cxnSpLocks/>
            <a:stCxn id="142" idx="3"/>
            <a:endCxn id="155" idx="1"/>
          </p:cNvCxnSpPr>
          <p:nvPr/>
        </p:nvCxnSpPr>
        <p:spPr>
          <a:xfrm>
            <a:off x="6669746" y="3401962"/>
            <a:ext cx="437095" cy="503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18CE7B18-676E-439B-B0E1-FB21A1F0D6EA}"/>
              </a:ext>
            </a:extLst>
          </p:cNvPr>
          <p:cNvCxnSpPr>
            <a:cxnSpLocks/>
            <a:stCxn id="142" idx="2"/>
            <a:endCxn id="53" idx="2"/>
          </p:cNvCxnSpPr>
          <p:nvPr/>
        </p:nvCxnSpPr>
        <p:spPr>
          <a:xfrm rot="16200000" flipH="1">
            <a:off x="8453374" y="1467711"/>
            <a:ext cx="15966" cy="4613357"/>
          </a:xfrm>
          <a:prstGeom prst="bentConnector3">
            <a:avLst>
              <a:gd name="adj1" fmla="val 1531793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D522B9C-5D79-43D4-875F-5992D5D72206}"/>
              </a:ext>
            </a:extLst>
          </p:cNvPr>
          <p:cNvSpPr/>
          <p:nvPr/>
        </p:nvSpPr>
        <p:spPr>
          <a:xfrm>
            <a:off x="214635" y="985659"/>
            <a:ext cx="2443111" cy="5596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RW_LATIHAN_STRUKTURAL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LOG_RIWAYAT_PERE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607A2CB-9180-4527-98A5-171BB6F49214}"/>
              </a:ext>
            </a:extLst>
          </p:cNvPr>
          <p:cNvSpPr/>
          <p:nvPr/>
        </p:nvSpPr>
        <p:spPr>
          <a:xfrm>
            <a:off x="214635" y="592692"/>
            <a:ext cx="2443111" cy="3929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Channel RW_LATIHAN_STRUKTURAL_INSERT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C476FB5-8133-44BC-A590-3A77EAF7CB23}"/>
              </a:ext>
            </a:extLst>
          </p:cNvPr>
          <p:cNvSpPr/>
          <p:nvPr/>
        </p:nvSpPr>
        <p:spPr>
          <a:xfrm>
            <a:off x="208539" y="2009097"/>
            <a:ext cx="2437456" cy="6986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RW_LATIHAN_STRUKTURAL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LOG_RIWAYAT_PERE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6F70F4-2964-4DB4-95B0-5C31B5C31597}"/>
              </a:ext>
            </a:extLst>
          </p:cNvPr>
          <p:cNvSpPr/>
          <p:nvPr/>
        </p:nvSpPr>
        <p:spPr>
          <a:xfrm>
            <a:off x="199404" y="1667999"/>
            <a:ext cx="2452246" cy="4179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Channel RW_ LATIHAN_STRUKTURAL_UPDATE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F9AD55E-32EC-43D5-B0F3-A19C18679C50}"/>
              </a:ext>
            </a:extLst>
          </p:cNvPr>
          <p:cNvSpPr/>
          <p:nvPr/>
        </p:nvSpPr>
        <p:spPr>
          <a:xfrm>
            <a:off x="199693" y="3191601"/>
            <a:ext cx="2437456" cy="6520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RW_LATIHAN_STRUKTURAL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LOG_RIWAYAT_PERE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793C0F-CF2F-4442-A6BA-5CF3083E07AE}"/>
              </a:ext>
            </a:extLst>
          </p:cNvPr>
          <p:cNvSpPr/>
          <p:nvPr/>
        </p:nvSpPr>
        <p:spPr>
          <a:xfrm>
            <a:off x="200232" y="2826941"/>
            <a:ext cx="2437456" cy="3910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Channel RW_ LATIHAN_STRUKTURAL_DELETE</a:t>
            </a:r>
          </a:p>
        </p:txBody>
      </p:sp>
      <p:sp>
        <p:nvSpPr>
          <p:cNvPr id="50" name="Flowchart: Multidocument 49">
            <a:extLst>
              <a:ext uri="{FF2B5EF4-FFF2-40B4-BE49-F238E27FC236}">
                <a16:creationId xmlns:a16="http://schemas.microsoft.com/office/drawing/2014/main" id="{A2276C96-CA0B-4242-834D-CE91A84C98E9}"/>
              </a:ext>
            </a:extLst>
          </p:cNvPr>
          <p:cNvSpPr/>
          <p:nvPr/>
        </p:nvSpPr>
        <p:spPr>
          <a:xfrm>
            <a:off x="2896483" y="627418"/>
            <a:ext cx="1154545" cy="775076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900" dirty="0"/>
              <a:t>RW_LATIHAN_STRUKTURAL</a:t>
            </a:r>
          </a:p>
          <a:p>
            <a:pPr algn="ctr"/>
            <a:r>
              <a:rPr lang="en-ID" sz="900" dirty="0"/>
              <a:t>_INSERT</a:t>
            </a:r>
          </a:p>
        </p:txBody>
      </p:sp>
      <p:sp>
        <p:nvSpPr>
          <p:cNvPr id="51" name="Flowchart: Multidocument 50">
            <a:extLst>
              <a:ext uri="{FF2B5EF4-FFF2-40B4-BE49-F238E27FC236}">
                <a16:creationId xmlns:a16="http://schemas.microsoft.com/office/drawing/2014/main" id="{B4D01228-AEA0-4BA1-BBE6-6C8DA0ABA622}"/>
              </a:ext>
            </a:extLst>
          </p:cNvPr>
          <p:cNvSpPr/>
          <p:nvPr/>
        </p:nvSpPr>
        <p:spPr>
          <a:xfrm>
            <a:off x="2896483" y="1690623"/>
            <a:ext cx="1154545" cy="775076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900" dirty="0"/>
              <a:t>RW_ LATIHAN_STRUKTURAL_UPDATE</a:t>
            </a:r>
          </a:p>
        </p:txBody>
      </p:sp>
      <p:sp>
        <p:nvSpPr>
          <p:cNvPr id="52" name="Flowchart: Multidocument 51">
            <a:extLst>
              <a:ext uri="{FF2B5EF4-FFF2-40B4-BE49-F238E27FC236}">
                <a16:creationId xmlns:a16="http://schemas.microsoft.com/office/drawing/2014/main" id="{01D807C2-11EE-4DB6-9A12-EEB7E6EDE3FE}"/>
              </a:ext>
            </a:extLst>
          </p:cNvPr>
          <p:cNvSpPr/>
          <p:nvPr/>
        </p:nvSpPr>
        <p:spPr>
          <a:xfrm>
            <a:off x="2892318" y="3052927"/>
            <a:ext cx="1154545" cy="775076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900" dirty="0"/>
              <a:t>RW_ LATIHAN_STRUKTURAL_DELETE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40957C-C9E8-4A62-A595-D6E6E42AD2E4}"/>
              </a:ext>
            </a:extLst>
          </p:cNvPr>
          <p:cNvSpPr txBox="1"/>
          <p:nvPr/>
        </p:nvSpPr>
        <p:spPr>
          <a:xfrm>
            <a:off x="4163298" y="476043"/>
            <a:ext cx="395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</a:t>
            </a:r>
            <a:endParaRPr lang="en-ID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E5DCA8E-6192-4BDD-831D-7C6C02F1EECC}"/>
              </a:ext>
            </a:extLst>
          </p:cNvPr>
          <p:cNvSpPr txBox="1"/>
          <p:nvPr/>
        </p:nvSpPr>
        <p:spPr>
          <a:xfrm>
            <a:off x="4178751" y="1326150"/>
            <a:ext cx="395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</a:t>
            </a:r>
            <a:endParaRPr lang="en-ID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B77293-0D1D-4911-A736-9CE66E8439BB}"/>
              </a:ext>
            </a:extLst>
          </p:cNvPr>
          <p:cNvSpPr txBox="1"/>
          <p:nvPr/>
        </p:nvSpPr>
        <p:spPr>
          <a:xfrm>
            <a:off x="4207008" y="2831372"/>
            <a:ext cx="395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</a:t>
            </a:r>
            <a:endParaRPr lang="en-ID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7863360-73BD-428B-B821-95262C310AB0}"/>
              </a:ext>
            </a:extLst>
          </p:cNvPr>
          <p:cNvSpPr txBox="1"/>
          <p:nvPr/>
        </p:nvSpPr>
        <p:spPr>
          <a:xfrm>
            <a:off x="6586902" y="3150340"/>
            <a:ext cx="614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TIDAK</a:t>
            </a:r>
            <a:endParaRPr lang="en-ID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245F41-94D0-4C6E-B799-00DC913CF576}"/>
              </a:ext>
            </a:extLst>
          </p:cNvPr>
          <p:cNvSpPr txBox="1"/>
          <p:nvPr/>
        </p:nvSpPr>
        <p:spPr>
          <a:xfrm>
            <a:off x="6154678" y="3723200"/>
            <a:ext cx="338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</a:t>
            </a:r>
            <a:endParaRPr lang="en-ID" sz="10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FBF304-8386-4C6C-BD4A-D97890701434}"/>
              </a:ext>
            </a:extLst>
          </p:cNvPr>
          <p:cNvSpPr/>
          <p:nvPr/>
        </p:nvSpPr>
        <p:spPr>
          <a:xfrm>
            <a:off x="9567592" y="3008238"/>
            <a:ext cx="2400888" cy="7741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/>
              <a:t>DELETE 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RW_LATIHAN_STRUKTURAL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DE_RW_LATIHAN_STRUKTURAL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69DEBCA-0230-49E6-B834-7DF55B800052}"/>
              </a:ext>
            </a:extLst>
          </p:cNvPr>
          <p:cNvCxnSpPr>
            <a:stCxn id="93" idx="3"/>
          </p:cNvCxnSpPr>
          <p:nvPr/>
        </p:nvCxnSpPr>
        <p:spPr>
          <a:xfrm flipV="1">
            <a:off x="8519578" y="1440113"/>
            <a:ext cx="616431" cy="1142088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904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3E994A7-1915-4412-BCDB-577EC7295388}"/>
              </a:ext>
            </a:extLst>
          </p:cNvPr>
          <p:cNvSpPr/>
          <p:nvPr/>
        </p:nvSpPr>
        <p:spPr>
          <a:xfrm>
            <a:off x="5467926" y="1020611"/>
            <a:ext cx="1739041" cy="868219"/>
          </a:xfrm>
          <a:prstGeom prst="round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D95B-4B38-414B-AFA9-7C16D868F4A6}"/>
              </a:ext>
            </a:extLst>
          </p:cNvPr>
          <p:cNvSpPr/>
          <p:nvPr/>
        </p:nvSpPr>
        <p:spPr>
          <a:xfrm>
            <a:off x="5467926" y="1199082"/>
            <a:ext cx="1739039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HARGA_ID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TAHUN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F4B0B2-2014-47AA-B55C-4BB1ED5C1A07}"/>
              </a:ext>
            </a:extLst>
          </p:cNvPr>
          <p:cNvSpPr txBox="1"/>
          <p:nvPr/>
        </p:nvSpPr>
        <p:spPr>
          <a:xfrm>
            <a:off x="3166843" y="1170432"/>
            <a:ext cx="2114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Bookman Old Style" panose="02050604050505020204" pitchFamily="18" charset="0"/>
              </a:rPr>
              <a:t>Insert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Riwayat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Penghargaan</a:t>
            </a:r>
            <a:endParaRPr lang="en-ID" sz="1100" dirty="0">
              <a:latin typeface="Bookman Old Style" panose="020506040505050202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78FB212-ADC8-4E72-B1CA-935A160DCBA2}"/>
              </a:ext>
            </a:extLst>
          </p:cNvPr>
          <p:cNvSpPr/>
          <p:nvPr/>
        </p:nvSpPr>
        <p:spPr>
          <a:xfrm>
            <a:off x="9118004" y="1793513"/>
            <a:ext cx="2482867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RW_PENHARGAAN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C6CD91-596F-4D53-B8AF-3F76230ADE95}"/>
              </a:ext>
            </a:extLst>
          </p:cNvPr>
          <p:cNvSpPr/>
          <p:nvPr/>
        </p:nvSpPr>
        <p:spPr>
          <a:xfrm>
            <a:off x="8562035" y="1793513"/>
            <a:ext cx="555969" cy="5112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SAPK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F85E1B-2DB9-4060-8BDB-1F6D7D1E6F3E}"/>
              </a:ext>
            </a:extLst>
          </p:cNvPr>
          <p:cNvSpPr/>
          <p:nvPr/>
        </p:nvSpPr>
        <p:spPr>
          <a:xfrm>
            <a:off x="9118004" y="2453913"/>
            <a:ext cx="2482867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LOG_RIWAYAT_PERE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CD2F57-1022-434D-9736-3CCCB2A3A832}"/>
              </a:ext>
            </a:extLst>
          </p:cNvPr>
          <p:cNvSpPr/>
          <p:nvPr/>
        </p:nvSpPr>
        <p:spPr>
          <a:xfrm>
            <a:off x="8562035" y="2453913"/>
            <a:ext cx="555969" cy="5112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SAPK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A7412FF-C402-405E-AEE5-7AE0BC9730F6}"/>
              </a:ext>
            </a:extLst>
          </p:cNvPr>
          <p:cNvSpPr/>
          <p:nvPr/>
        </p:nvSpPr>
        <p:spPr>
          <a:xfrm>
            <a:off x="9118005" y="3132560"/>
            <a:ext cx="2482868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DE_RW_PENHARGAAN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3AC93DC-0514-49C3-A73C-5DE94E1411DE}"/>
              </a:ext>
            </a:extLst>
          </p:cNvPr>
          <p:cNvSpPr/>
          <p:nvPr/>
        </p:nvSpPr>
        <p:spPr>
          <a:xfrm>
            <a:off x="8562035" y="3132560"/>
            <a:ext cx="555969" cy="511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UDM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C52E5FA-D05E-4373-A530-5217F531419E}"/>
              </a:ext>
            </a:extLst>
          </p:cNvPr>
          <p:cNvSpPr/>
          <p:nvPr/>
        </p:nvSpPr>
        <p:spPr>
          <a:xfrm>
            <a:off x="5488617" y="2067302"/>
            <a:ext cx="1718350" cy="1032044"/>
          </a:xfrm>
          <a:prstGeom prst="round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18589EA-245F-4477-9BC2-C1A2BA74400F}"/>
              </a:ext>
            </a:extLst>
          </p:cNvPr>
          <p:cNvSpPr/>
          <p:nvPr/>
        </p:nvSpPr>
        <p:spPr>
          <a:xfrm>
            <a:off x="923636" y="2312616"/>
            <a:ext cx="1773683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RW_PENHARGAAN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C1BF360-7F2F-4FAA-A2A7-8CDFD61C63FE}"/>
              </a:ext>
            </a:extLst>
          </p:cNvPr>
          <p:cNvSpPr/>
          <p:nvPr/>
        </p:nvSpPr>
        <p:spPr>
          <a:xfrm>
            <a:off x="5488617" y="2231126"/>
            <a:ext cx="1718349" cy="6897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HARGA_ID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TAHUN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ID_RIWAYAT</a:t>
            </a:r>
            <a:endParaRPr lang="en-ID" sz="14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94CFA8C-BD85-46D5-885B-A9F9C5A85631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2697319" y="2568255"/>
            <a:ext cx="2791298" cy="77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665E549-55D9-4622-B6FC-49C4F2E533CE}"/>
              </a:ext>
            </a:extLst>
          </p:cNvPr>
          <p:cNvSpPr txBox="1"/>
          <p:nvPr/>
        </p:nvSpPr>
        <p:spPr>
          <a:xfrm>
            <a:off x="3112188" y="2283924"/>
            <a:ext cx="22124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Bookman Old Style" panose="02050604050505020204" pitchFamily="18" charset="0"/>
              </a:rPr>
              <a:t>Update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Riwayat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Penghargaan</a:t>
            </a:r>
            <a:endParaRPr lang="en-ID" sz="1100" dirty="0">
              <a:latin typeface="Bookman Old Style" panose="020506040505050202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49D0B0C-1319-4824-86BA-4B387CF9EA05}"/>
              </a:ext>
            </a:extLst>
          </p:cNvPr>
          <p:cNvSpPr/>
          <p:nvPr/>
        </p:nvSpPr>
        <p:spPr>
          <a:xfrm>
            <a:off x="397171" y="2312616"/>
            <a:ext cx="555969" cy="511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UDM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5FEE3D9-53F0-430F-A63D-93D892CAAEB2}"/>
              </a:ext>
            </a:extLst>
          </p:cNvPr>
          <p:cNvSpPr/>
          <p:nvPr/>
        </p:nvSpPr>
        <p:spPr>
          <a:xfrm>
            <a:off x="5488617" y="3325033"/>
            <a:ext cx="1744424" cy="1008553"/>
          </a:xfrm>
          <a:prstGeom prst="round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4824D74-1885-456B-A328-38DA487817CC}"/>
              </a:ext>
            </a:extLst>
          </p:cNvPr>
          <p:cNvSpPr/>
          <p:nvPr/>
        </p:nvSpPr>
        <p:spPr>
          <a:xfrm>
            <a:off x="5488617" y="3487823"/>
            <a:ext cx="1744422" cy="6672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HARGA_ID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TAHUN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ID_RIWAYAT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D809940-5958-4ADB-83D2-01F027DB4BA8}"/>
              </a:ext>
            </a:extLst>
          </p:cNvPr>
          <p:cNvSpPr txBox="1"/>
          <p:nvPr/>
        </p:nvSpPr>
        <p:spPr>
          <a:xfrm>
            <a:off x="3145049" y="3528263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Bookman Old Style" panose="02050604050505020204" pitchFamily="18" charset="0"/>
              </a:rPr>
              <a:t>Delete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Riwayat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Penghargaan</a:t>
            </a:r>
            <a:endParaRPr lang="en-ID" sz="1100" dirty="0">
              <a:latin typeface="Bookman Old Style" panose="02050604050505020204" pitchFamily="18" charset="0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5DEDF19-47A9-4D76-B0E5-193E1B53E66F}"/>
              </a:ext>
            </a:extLst>
          </p:cNvPr>
          <p:cNvCxnSpPr>
            <a:cxnSpLocks/>
            <a:stCxn id="66" idx="3"/>
            <a:endCxn id="74" idx="1"/>
          </p:cNvCxnSpPr>
          <p:nvPr/>
        </p:nvCxnSpPr>
        <p:spPr>
          <a:xfrm>
            <a:off x="2697319" y="2568255"/>
            <a:ext cx="2791298" cy="1253215"/>
          </a:xfrm>
          <a:prstGeom prst="bentConnector3">
            <a:avLst>
              <a:gd name="adj1" fmla="val 1624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95D3B54-0511-48EB-8EF8-7B154567700D}"/>
              </a:ext>
            </a:extLst>
          </p:cNvPr>
          <p:cNvCxnSpPr>
            <a:cxnSpLocks/>
            <a:stCxn id="66" idx="3"/>
            <a:endCxn id="9" idx="1"/>
          </p:cNvCxnSpPr>
          <p:nvPr/>
        </p:nvCxnSpPr>
        <p:spPr>
          <a:xfrm flipV="1">
            <a:off x="2697319" y="1454721"/>
            <a:ext cx="2770607" cy="1113534"/>
          </a:xfrm>
          <a:prstGeom prst="bentConnector3">
            <a:avLst>
              <a:gd name="adj1" fmla="val 166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A5A69B4-1425-48E5-B2D4-3DA4602FBB7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6965" y="1454721"/>
            <a:ext cx="6439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3E6A099-CC75-41BF-B5B8-E74BF20D2F52}"/>
              </a:ext>
            </a:extLst>
          </p:cNvPr>
          <p:cNvCxnSpPr/>
          <p:nvPr/>
        </p:nvCxnSpPr>
        <p:spPr>
          <a:xfrm flipV="1">
            <a:off x="7218452" y="3901218"/>
            <a:ext cx="64394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88962F0-5AC5-4333-8B0E-09FEE60E6149}"/>
              </a:ext>
            </a:extLst>
          </p:cNvPr>
          <p:cNvCxnSpPr/>
          <p:nvPr/>
        </p:nvCxnSpPr>
        <p:spPr>
          <a:xfrm flipV="1">
            <a:off x="7203865" y="2688326"/>
            <a:ext cx="64394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819263-F8F3-413F-8080-EBFA3462CA8F}"/>
              </a:ext>
            </a:extLst>
          </p:cNvPr>
          <p:cNvCxnSpPr/>
          <p:nvPr/>
        </p:nvCxnSpPr>
        <p:spPr>
          <a:xfrm>
            <a:off x="7847807" y="1452022"/>
            <a:ext cx="0" cy="2456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EDDC9C3-8144-46FD-AC7A-771B6FC41CE5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7844707" y="2049152"/>
            <a:ext cx="717328" cy="66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E07D7B2-28EC-4019-92A2-A8966AC3CA46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7850907" y="2709552"/>
            <a:ext cx="711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6C5609D-78AD-4B72-B61B-AD0079328314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7844707" y="2688326"/>
            <a:ext cx="717328" cy="6998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Table 115">
            <a:extLst>
              <a:ext uri="{FF2B5EF4-FFF2-40B4-BE49-F238E27FC236}">
                <a16:creationId xmlns:a16="http://schemas.microsoft.com/office/drawing/2014/main" id="{DC838C1D-CF13-4237-A788-1D15EDF08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543953"/>
              </p:ext>
            </p:extLst>
          </p:nvPr>
        </p:nvGraphicFramePr>
        <p:xfrm>
          <a:off x="397171" y="4543647"/>
          <a:ext cx="11547604" cy="18394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3934">
                  <a:extLst>
                    <a:ext uri="{9D8B030D-6E8A-4147-A177-3AD203B41FA5}">
                      <a16:colId xmlns:a16="http://schemas.microsoft.com/office/drawing/2014/main" val="3391984392"/>
                    </a:ext>
                  </a:extLst>
                </a:gridCol>
                <a:gridCol w="1597891">
                  <a:extLst>
                    <a:ext uri="{9D8B030D-6E8A-4147-A177-3AD203B41FA5}">
                      <a16:colId xmlns:a16="http://schemas.microsoft.com/office/drawing/2014/main" val="2120034214"/>
                    </a:ext>
                  </a:extLst>
                </a:gridCol>
                <a:gridCol w="3655440">
                  <a:extLst>
                    <a:ext uri="{9D8B030D-6E8A-4147-A177-3AD203B41FA5}">
                      <a16:colId xmlns:a16="http://schemas.microsoft.com/office/drawing/2014/main" val="2626034400"/>
                    </a:ext>
                  </a:extLst>
                </a:gridCol>
                <a:gridCol w="2634523">
                  <a:extLst>
                    <a:ext uri="{9D8B030D-6E8A-4147-A177-3AD203B41FA5}">
                      <a16:colId xmlns:a16="http://schemas.microsoft.com/office/drawing/2014/main" val="2205984037"/>
                    </a:ext>
                  </a:extLst>
                </a:gridCol>
                <a:gridCol w="1985816">
                  <a:extLst>
                    <a:ext uri="{9D8B030D-6E8A-4147-A177-3AD203B41FA5}">
                      <a16:colId xmlns:a16="http://schemas.microsoft.com/office/drawing/2014/main" val="4221153884"/>
                    </a:ext>
                  </a:extLst>
                </a:gridCol>
              </a:tblGrid>
              <a:tr h="52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u="none" strike="noStrike" dirty="0">
                          <a:effectLst/>
                          <a:latin typeface="+mj-lt"/>
                        </a:rPr>
                        <a:t>Nama </a:t>
                      </a:r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Tabel</a:t>
                      </a:r>
                      <a:endParaRPr lang="en-ID" sz="1500" u="none" strike="noStrike" dirty="0">
                        <a:effectLst/>
                        <a:latin typeface="+mj-lt"/>
                      </a:endParaRPr>
                    </a:p>
                    <a:p>
                      <a:pPr algn="ctr" fontAlgn="b"/>
                      <a:r>
                        <a:rPr lang="en-ID" sz="1500" u="none" strike="noStrike" dirty="0">
                          <a:effectLst/>
                          <a:latin typeface="+mj-lt"/>
                        </a:rPr>
                        <a:t>Input UDM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Kolom</a:t>
                      </a:r>
                      <a:r>
                        <a:rPr lang="en-ID" sz="15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Pembanding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Keterangan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Tabel</a:t>
                      </a:r>
                      <a:r>
                        <a:rPr lang="en-ID" sz="1500" u="none" strike="noStrike" dirty="0">
                          <a:effectLst/>
                          <a:latin typeface="+mj-lt"/>
                        </a:rPr>
                        <a:t> SAPK yang di insert/update/delete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Table UDM yang di </a:t>
                      </a:r>
                      <a:r>
                        <a:rPr lang="en-ID" sz="1500" u="none" strike="noStrike" kern="1200" dirty="0">
                          <a:effectLst/>
                          <a:latin typeface="+mj-lt"/>
                        </a:rPr>
                        <a:t>insert/update/delete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3232820504"/>
                  </a:ext>
                </a:extLst>
              </a:tr>
              <a:tr h="1311992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RW_PENHARGAAN</a:t>
                      </a:r>
                      <a:endParaRPr lang="en-ID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HARGA_ID dan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TAHUN</a:t>
                      </a:r>
                      <a:endParaRPr lang="en-ID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marL="360363" marR="0" lvl="0" indent="-2032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n-ID" sz="14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jika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ada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HARGA_ID dan TAHUN yang </a:t>
                      </a:r>
                      <a:r>
                        <a:rPr lang="en-ID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sama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data UDM </a:t>
                      </a:r>
                      <a:r>
                        <a:rPr lang="en-ID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maka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data UDM yang </a:t>
                      </a:r>
                      <a:r>
                        <a:rPr lang="en-ID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diambil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360363" marR="0" lvl="0" indent="-2032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Untuk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ID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update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dan </a:t>
                      </a:r>
                      <a:r>
                        <a:rPr lang="en-ID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delete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menggunakan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HARGA_ID, TAHUN dan ID_RIWAYAT.</a:t>
                      </a: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marL="442913" indent="-285750" algn="l" fontAlgn="b">
                        <a:buFont typeface="Wingdings" panose="05000000000000000000" pitchFamily="2" charset="2"/>
                        <a:buChar char="q"/>
                      </a:pPr>
                      <a:r>
                        <a:rPr lang="en-ID" sz="1400" u="none" strike="noStrike" dirty="0">
                          <a:effectLst/>
                          <a:latin typeface="+mj-lt"/>
                        </a:rPr>
                        <a:t>RW_PENHARGAAN</a:t>
                      </a:r>
                    </a:p>
                    <a:p>
                      <a:pPr marL="442913" indent="-285750" algn="l" fontAlgn="b">
                        <a:buFont typeface="Wingdings" panose="05000000000000000000" pitchFamily="2" charset="2"/>
                        <a:buChar char="q"/>
                      </a:pPr>
                      <a:r>
                        <a:rPr lang="en-ID" sz="1400" u="none" strike="noStrike" kern="1200" dirty="0">
                          <a:effectLst/>
                          <a:latin typeface="+mj-lt"/>
                        </a:rPr>
                        <a:t>LOG_RIWAYAT_PERE</a:t>
                      </a: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q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DE_RW_PENHARGAAN</a:t>
                      </a: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1800083063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DCB98824-41C8-46A9-8BEF-123C03E063F3}"/>
              </a:ext>
            </a:extLst>
          </p:cNvPr>
          <p:cNvSpPr txBox="1"/>
          <p:nvPr/>
        </p:nvSpPr>
        <p:spPr>
          <a:xfrm>
            <a:off x="24912" y="234390"/>
            <a:ext cx="3440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Bookman Old Style" panose="02050604050505020204" pitchFamily="18" charset="0"/>
              </a:rPr>
              <a:t>Riwayat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Penghargaan</a:t>
            </a:r>
            <a:endParaRPr lang="en-ID" sz="2400" dirty="0">
              <a:latin typeface="Bookman Old Style" panose="02050604050505020204" pitchFamily="18" charset="0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03BC125-062C-48A3-8E29-A3783FF100DA}"/>
              </a:ext>
            </a:extLst>
          </p:cNvPr>
          <p:cNvCxnSpPr>
            <a:cxnSpLocks/>
          </p:cNvCxnSpPr>
          <p:nvPr/>
        </p:nvCxnSpPr>
        <p:spPr>
          <a:xfrm>
            <a:off x="0" y="775623"/>
            <a:ext cx="356523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0353FA-637A-4D05-AFE7-3745E6246292}"/>
              </a:ext>
            </a:extLst>
          </p:cNvPr>
          <p:cNvCxnSpPr>
            <a:cxnSpLocks/>
          </p:cNvCxnSpPr>
          <p:nvPr/>
        </p:nvCxnSpPr>
        <p:spPr>
          <a:xfrm>
            <a:off x="3408893" y="15892"/>
            <a:ext cx="0" cy="1031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450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DA0C110-67BA-4937-BA6C-7A43B6CC2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59353"/>
              </p:ext>
            </p:extLst>
          </p:nvPr>
        </p:nvGraphicFramePr>
        <p:xfrm>
          <a:off x="213360" y="28786"/>
          <a:ext cx="11723720" cy="39480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96589">
                  <a:extLst>
                    <a:ext uri="{9D8B030D-6E8A-4147-A177-3AD203B41FA5}">
                      <a16:colId xmlns:a16="http://schemas.microsoft.com/office/drawing/2014/main" val="2721242054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31441147"/>
                    </a:ext>
                  </a:extLst>
                </a:gridCol>
                <a:gridCol w="7712367">
                  <a:extLst>
                    <a:ext uri="{9D8B030D-6E8A-4147-A177-3AD203B41FA5}">
                      <a16:colId xmlns:a16="http://schemas.microsoft.com/office/drawing/2014/main" val="1972917512"/>
                    </a:ext>
                  </a:extLst>
                </a:gridCol>
              </a:tblGrid>
              <a:tr h="444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PRODUCER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6725"/>
                  </a:ext>
                </a:extLst>
              </a:tr>
              <a:tr h="3503304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82770"/>
                  </a:ext>
                </a:extLst>
              </a:tr>
            </a:tbl>
          </a:graphicData>
        </a:graphic>
      </p:graphicFrame>
      <p:sp>
        <p:nvSpPr>
          <p:cNvPr id="19" name="Diamond 18">
            <a:extLst>
              <a:ext uri="{FF2B5EF4-FFF2-40B4-BE49-F238E27FC236}">
                <a16:creationId xmlns:a16="http://schemas.microsoft.com/office/drawing/2014/main" id="{09CB447D-FF07-4B63-944D-BD4D70E1627F}"/>
              </a:ext>
            </a:extLst>
          </p:cNvPr>
          <p:cNvSpPr/>
          <p:nvPr/>
        </p:nvSpPr>
        <p:spPr>
          <a:xfrm>
            <a:off x="6632663" y="603779"/>
            <a:ext cx="1039684" cy="783707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  <a:endParaRPr lang="en-ID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DCC02A-CB30-4C18-9BAE-370F0BD6BB41}"/>
              </a:ext>
            </a:extLst>
          </p:cNvPr>
          <p:cNvSpPr/>
          <p:nvPr/>
        </p:nvSpPr>
        <p:spPr>
          <a:xfrm>
            <a:off x="8743099" y="618370"/>
            <a:ext cx="1860876" cy="7540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/>
              <a:t>INSERT 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RW_ </a:t>
            </a:r>
            <a:r>
              <a:rPr lang="en-US" sz="1200" b="1" dirty="0">
                <a:solidFill>
                  <a:srgbClr val="0070C0"/>
                </a:solidFill>
              </a:rPr>
              <a:t>PENHARGAAN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B050"/>
                </a:solidFill>
              </a:rPr>
              <a:t>DE_RW_PENHARGAAN</a:t>
            </a:r>
            <a:endParaRPr lang="en-ID" sz="1200" b="1" dirty="0">
              <a:solidFill>
                <a:srgbClr val="00B05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08CF24-186D-4958-A0FE-EE7B4F298F83}"/>
              </a:ext>
            </a:extLst>
          </p:cNvPr>
          <p:cNvSpPr/>
          <p:nvPr/>
        </p:nvSpPr>
        <p:spPr>
          <a:xfrm>
            <a:off x="4479234" y="718635"/>
            <a:ext cx="1394508" cy="5735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HARGA_ID</a:t>
            </a:r>
          </a:p>
          <a:p>
            <a:pPr algn="ctr"/>
            <a:r>
              <a:rPr lang="en-ID" sz="1200" dirty="0"/>
              <a:t>TAHUN</a:t>
            </a:r>
          </a:p>
          <a:p>
            <a:pPr algn="ctr"/>
            <a:r>
              <a:rPr lang="en-ID" sz="1200" dirty="0"/>
              <a:t>PNS_ORANG_ID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1DDFA5-38E5-4CF3-819D-B00A05B548CC}"/>
              </a:ext>
            </a:extLst>
          </p:cNvPr>
          <p:cNvSpPr/>
          <p:nvPr/>
        </p:nvSpPr>
        <p:spPr>
          <a:xfrm>
            <a:off x="9906000" y="1516012"/>
            <a:ext cx="1929476" cy="7916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/>
              <a:t>UPDATE (REPLACE) 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RW_ </a:t>
            </a:r>
            <a:r>
              <a:rPr lang="en-US" sz="1200" b="1" dirty="0">
                <a:solidFill>
                  <a:srgbClr val="0070C0"/>
                </a:solidFill>
              </a:rPr>
              <a:t>PENHARGAAN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B050"/>
                </a:solidFill>
              </a:rPr>
              <a:t>DE_RW_PENHARGAAN</a:t>
            </a:r>
            <a:endParaRPr lang="en-ID" sz="1200" b="1" dirty="0">
              <a:solidFill>
                <a:srgbClr val="00B05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A4B572-3388-4DFF-9CA0-85A96F4CEAE0}"/>
              </a:ext>
            </a:extLst>
          </p:cNvPr>
          <p:cNvCxnSpPr>
            <a:cxnSpLocks/>
            <a:stCxn id="44" idx="3"/>
            <a:endCxn id="23" idx="1"/>
          </p:cNvCxnSpPr>
          <p:nvPr/>
        </p:nvCxnSpPr>
        <p:spPr>
          <a:xfrm flipV="1">
            <a:off x="2509216" y="1005401"/>
            <a:ext cx="1970018" cy="32453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232CF9-1EFE-4411-AEA9-424EE34C0CC2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5873742" y="995633"/>
            <a:ext cx="758921" cy="976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644FFB-0CFB-418D-99BD-2CD130BECC27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7672347" y="995378"/>
            <a:ext cx="1070752" cy="25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71B40AB-324E-4CFD-9293-7516BC0B6501}"/>
              </a:ext>
            </a:extLst>
          </p:cNvPr>
          <p:cNvSpPr txBox="1"/>
          <p:nvPr/>
        </p:nvSpPr>
        <p:spPr>
          <a:xfrm>
            <a:off x="7616366" y="995214"/>
            <a:ext cx="338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</a:t>
            </a:r>
            <a:endParaRPr lang="en-ID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37360A-F8AA-41D0-B7A1-3BBE613C4B41}"/>
              </a:ext>
            </a:extLst>
          </p:cNvPr>
          <p:cNvSpPr txBox="1"/>
          <p:nvPr/>
        </p:nvSpPr>
        <p:spPr>
          <a:xfrm>
            <a:off x="7417148" y="537417"/>
            <a:ext cx="614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TIDAK</a:t>
            </a:r>
            <a:endParaRPr lang="en-ID" sz="1000" dirty="0"/>
          </a:p>
        </p:txBody>
      </p: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BB3C8D13-8264-4148-86F7-22AAC8248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455895"/>
              </p:ext>
            </p:extLst>
          </p:nvPr>
        </p:nvGraphicFramePr>
        <p:xfrm>
          <a:off x="213360" y="3976862"/>
          <a:ext cx="11723720" cy="28346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723720">
                  <a:extLst>
                    <a:ext uri="{9D8B030D-6E8A-4147-A177-3AD203B41FA5}">
                      <a16:colId xmlns:a16="http://schemas.microsoft.com/office/drawing/2014/main" val="3859236991"/>
                    </a:ext>
                  </a:extLst>
                </a:gridCol>
              </a:tblGrid>
              <a:tr h="633871">
                <a:tc>
                  <a:txBody>
                    <a:bodyPr/>
                    <a:lstStyle/>
                    <a:p>
                      <a:r>
                        <a:rPr lang="en-ID" sz="1200" b="1" dirty="0"/>
                        <a:t>Channel RW_PENGHARGAAN_INSERT:</a:t>
                      </a:r>
                    </a:p>
                    <a:p>
                      <a:r>
                        <a:rPr lang="en-ID" sz="1200" b="0" dirty="0"/>
                        <a:t>Worker </a:t>
                      </a:r>
                      <a:r>
                        <a:rPr lang="en-ID" sz="1200" b="0" dirty="0" err="1"/>
                        <a:t>membandingkan</a:t>
                      </a:r>
                      <a:r>
                        <a:rPr lang="en-ID" sz="1200" b="0" dirty="0"/>
                        <a:t> data di </a:t>
                      </a:r>
                      <a:r>
                        <a:rPr lang="en-ID" sz="1200" b="0" dirty="0" err="1"/>
                        <a:t>tabel</a:t>
                      </a:r>
                      <a:r>
                        <a:rPr lang="en-ID" sz="1200" b="0" dirty="0"/>
                        <a:t> RW_PENHARGAAN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dengan</a:t>
                      </a:r>
                      <a:r>
                        <a:rPr lang="en-ID" sz="1200" b="0" dirty="0"/>
                        <a:t> key HARGA_ID, TAHUN dan PNS_ORANG_ID.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Insert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/>
                        <a:t>table RW_PENHARGAAN, LOG_RIWAYAT_PERE dan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Insert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DE_RW_PENHARGAAN.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not 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Update (replace data yang </a:t>
                      </a:r>
                      <a:r>
                        <a:rPr lang="en-ID" sz="1200" b="0" dirty="0" err="1"/>
                        <a:t>sudah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ada</a:t>
                      </a:r>
                      <a:r>
                        <a:rPr lang="en-ID" sz="1200" b="0" dirty="0"/>
                        <a:t>)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/>
                        <a:t>table RW_PENHARGAAN, LOG_RIWAYAT_PERE dan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DE_RW_PENHARGAAN.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6322"/>
                  </a:ext>
                </a:extLst>
              </a:tr>
              <a:tr h="633871">
                <a:tc>
                  <a:txBody>
                    <a:bodyPr/>
                    <a:lstStyle/>
                    <a:p>
                      <a:r>
                        <a:rPr lang="en-ID" sz="1200" b="1" dirty="0"/>
                        <a:t>Channel RW_PENGHARGAAN_UPDATE:</a:t>
                      </a:r>
                    </a:p>
                    <a:p>
                      <a:r>
                        <a:rPr lang="en-ID" sz="1200" b="0" dirty="0"/>
                        <a:t>Worker </a:t>
                      </a:r>
                      <a:r>
                        <a:rPr lang="en-ID" sz="1200" b="0" dirty="0" err="1"/>
                        <a:t>membandingkan</a:t>
                      </a:r>
                      <a:r>
                        <a:rPr lang="en-ID" sz="1200" b="0" dirty="0"/>
                        <a:t> data di </a:t>
                      </a:r>
                      <a:r>
                        <a:rPr lang="en-ID" sz="1200" b="0" dirty="0" err="1"/>
                        <a:t>tabel</a:t>
                      </a:r>
                      <a:r>
                        <a:rPr lang="en-ID" sz="1200" b="0" dirty="0"/>
                        <a:t> RW_PENHARGAAN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dengan</a:t>
                      </a:r>
                      <a:r>
                        <a:rPr lang="en-ID" sz="1200" b="0" dirty="0"/>
                        <a:t> key HARGA_ID, TAHUN dan PNS_ORANG_ID.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bandingkan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lagi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dengan</a:t>
                      </a:r>
                      <a:r>
                        <a:rPr lang="en-ID" sz="1200" b="0" dirty="0"/>
                        <a:t> key yang </a:t>
                      </a:r>
                      <a:r>
                        <a:rPr lang="en-ID" sz="1200" b="0" dirty="0" err="1"/>
                        <a:t>dibawa</a:t>
                      </a:r>
                      <a:r>
                        <a:rPr lang="en-ID" sz="1200" b="0" dirty="0"/>
                        <a:t> Channel </a:t>
                      </a:r>
                      <a:r>
                        <a:rPr lang="en-ID" sz="1200" b="0" dirty="0" err="1"/>
                        <a:t>yaitu</a:t>
                      </a:r>
                      <a:r>
                        <a:rPr lang="en-ID" sz="1200" b="0" dirty="0"/>
                        <a:t> ID di table RW_PENHARGAAN. </a:t>
                      </a:r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0070C0"/>
                          </a:solidFill>
                        </a:rPr>
                        <a:t>null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Insert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/>
                        <a:t>table RW_PENHARGAAN, LOG_RIWAYAT_PERE dan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Insert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DE_RW_PENHARGAAN. </a:t>
                      </a:r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0070C0"/>
                          </a:solidFill>
                        </a:rPr>
                        <a:t>not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0070C0"/>
                          </a:solidFill>
                        </a:rPr>
                        <a:t>null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Update (replace data yang </a:t>
                      </a:r>
                      <a:r>
                        <a:rPr lang="en-ID" sz="1200" b="0" dirty="0" err="1"/>
                        <a:t>sudah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ada</a:t>
                      </a:r>
                      <a:r>
                        <a:rPr lang="en-ID" sz="1200" b="0" dirty="0"/>
                        <a:t>)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/>
                        <a:t>table RW_PENHARGAAN, LOG_RIWAYAT_PERE dan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DE_RW_PENHARGAAN.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not 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Update (replace data yang </a:t>
                      </a:r>
                      <a:r>
                        <a:rPr lang="en-ID" sz="1200" b="0" dirty="0" err="1"/>
                        <a:t>sudah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ada</a:t>
                      </a:r>
                      <a:r>
                        <a:rPr lang="en-ID" sz="1200" b="0" dirty="0"/>
                        <a:t>)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/>
                        <a:t>table RW_PENHARGAAN, LOG_RIWAYAT_PERE dan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DE_RW_PENHARGAAN.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773805"/>
                  </a:ext>
                </a:extLst>
              </a:tr>
              <a:tr h="633871">
                <a:tc>
                  <a:txBody>
                    <a:bodyPr/>
                    <a:lstStyle/>
                    <a:p>
                      <a:r>
                        <a:rPr lang="en-ID" sz="1200" b="1" dirty="0"/>
                        <a:t>Channel RW_PENGHARGAAN_DELETE:</a:t>
                      </a:r>
                    </a:p>
                    <a:p>
                      <a:r>
                        <a:rPr lang="en-ID" sz="1200" b="0" dirty="0"/>
                        <a:t>Worker </a:t>
                      </a:r>
                      <a:r>
                        <a:rPr lang="en-ID" sz="1200" b="0" dirty="0" err="1"/>
                        <a:t>membandingkan</a:t>
                      </a:r>
                      <a:r>
                        <a:rPr lang="en-ID" sz="1200" b="0" dirty="0"/>
                        <a:t> data di </a:t>
                      </a:r>
                      <a:r>
                        <a:rPr lang="en-ID" sz="1200" b="0" dirty="0" err="1"/>
                        <a:t>tabel</a:t>
                      </a:r>
                      <a:r>
                        <a:rPr lang="en-ID" sz="1200" b="0" dirty="0"/>
                        <a:t> RW_PENHARGAAN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dengan</a:t>
                      </a:r>
                      <a:r>
                        <a:rPr lang="en-ID" sz="1200" b="0" dirty="0"/>
                        <a:t> key ID di table RW_PENHARGAAN dan DE_RW_PENHARGAAN.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Delete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ID" sz="1200" b="0" dirty="0"/>
                        <a:t>table RW_PENHARGAAN, LOG_RIWAYAT_PERE dan DE_RW_PENHARGAAN.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not 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Delete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/>
                        <a:t>table RW_PENHARGAAN, LOG_RIWAYAT_PERE dan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DE_RW_PENHARGAAN.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806064"/>
                  </a:ext>
                </a:extLst>
              </a:tr>
            </a:tbl>
          </a:graphicData>
        </a:graphic>
      </p:graphicFrame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BBAC870-D031-436D-94F9-EC79B0F32B1B}"/>
              </a:ext>
            </a:extLst>
          </p:cNvPr>
          <p:cNvCxnSpPr>
            <a:cxnSpLocks/>
            <a:stCxn id="19" idx="0"/>
            <a:endCxn id="25" idx="0"/>
          </p:cNvCxnSpPr>
          <p:nvPr/>
        </p:nvCxnSpPr>
        <p:spPr>
          <a:xfrm rot="16200000" flipH="1">
            <a:off x="8555504" y="-799221"/>
            <a:ext cx="912233" cy="3718233"/>
          </a:xfrm>
          <a:prstGeom prst="bentConnector3">
            <a:avLst>
              <a:gd name="adj1" fmla="val -612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10CF9-A72B-4A9E-A189-819702438B8B}"/>
              </a:ext>
            </a:extLst>
          </p:cNvPr>
          <p:cNvSpPr/>
          <p:nvPr/>
        </p:nvSpPr>
        <p:spPr>
          <a:xfrm>
            <a:off x="4479233" y="1607562"/>
            <a:ext cx="1371841" cy="5735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HARGA_ID</a:t>
            </a:r>
          </a:p>
          <a:p>
            <a:pPr algn="ctr"/>
            <a:r>
              <a:rPr lang="en-ID" sz="1200" dirty="0"/>
              <a:t>TAHUN</a:t>
            </a:r>
          </a:p>
          <a:p>
            <a:pPr algn="ctr"/>
            <a:r>
              <a:rPr lang="en-ID" sz="1200" dirty="0"/>
              <a:t>PNS_ORANG_ID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28F0F86-A339-458C-B913-BA7B0ECC2F6B}"/>
              </a:ext>
            </a:extLst>
          </p:cNvPr>
          <p:cNvCxnSpPr>
            <a:cxnSpLocks/>
            <a:stCxn id="46" idx="3"/>
            <a:endCxn id="82" idx="1"/>
          </p:cNvCxnSpPr>
          <p:nvPr/>
        </p:nvCxnSpPr>
        <p:spPr>
          <a:xfrm flipV="1">
            <a:off x="2520302" y="1894328"/>
            <a:ext cx="1958931" cy="50239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4DAC2A1D-F30B-4B2A-B0AA-8EA9C26E9A58}"/>
              </a:ext>
            </a:extLst>
          </p:cNvPr>
          <p:cNvSpPr/>
          <p:nvPr/>
        </p:nvSpPr>
        <p:spPr>
          <a:xfrm>
            <a:off x="6105567" y="1527770"/>
            <a:ext cx="1030134" cy="728891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  <a:endParaRPr lang="en-ID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39A98BC-E38D-4842-B9BF-73486361B9C5}"/>
              </a:ext>
            </a:extLst>
          </p:cNvPr>
          <p:cNvSpPr/>
          <p:nvPr/>
        </p:nvSpPr>
        <p:spPr>
          <a:xfrm>
            <a:off x="5882488" y="2399056"/>
            <a:ext cx="1476292" cy="3614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ID di</a:t>
            </a:r>
          </a:p>
          <a:p>
            <a:pPr algn="ctr"/>
            <a:r>
              <a:rPr lang="en-ID" sz="1200" dirty="0"/>
              <a:t>RW_</a:t>
            </a:r>
            <a:r>
              <a:rPr lang="en-US" sz="1200" dirty="0">
                <a:solidFill>
                  <a:schemeClr val="tx1"/>
                </a:solidFill>
              </a:rPr>
              <a:t>PENHARGAAN</a:t>
            </a:r>
            <a:endParaRPr lang="en-ID" sz="1200" dirty="0"/>
          </a:p>
        </p:txBody>
      </p:sp>
      <p:sp>
        <p:nvSpPr>
          <p:cNvPr id="93" name="Diamond 92">
            <a:extLst>
              <a:ext uri="{FF2B5EF4-FFF2-40B4-BE49-F238E27FC236}">
                <a16:creationId xmlns:a16="http://schemas.microsoft.com/office/drawing/2014/main" id="{B88D8969-735A-4230-BFDF-48C3A3C0EC25}"/>
              </a:ext>
            </a:extLst>
          </p:cNvPr>
          <p:cNvSpPr/>
          <p:nvPr/>
        </p:nvSpPr>
        <p:spPr>
          <a:xfrm>
            <a:off x="7712964" y="2223380"/>
            <a:ext cx="1030134" cy="728891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  <a:endParaRPr lang="en-ID" sz="12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4AE4835-55EC-4F5E-ABCC-F3134BA51DD5}"/>
              </a:ext>
            </a:extLst>
          </p:cNvPr>
          <p:cNvCxnSpPr>
            <a:cxnSpLocks/>
            <a:stCxn id="82" idx="3"/>
            <a:endCxn id="89" idx="1"/>
          </p:cNvCxnSpPr>
          <p:nvPr/>
        </p:nvCxnSpPr>
        <p:spPr>
          <a:xfrm flipV="1">
            <a:off x="5851074" y="1892216"/>
            <a:ext cx="254493" cy="211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C2034F2-7A17-4437-9B69-4E112DBA1070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>
            <a:off x="6620634" y="2256661"/>
            <a:ext cx="0" cy="14239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302D687-2744-48EF-B8A6-348A45BAA664}"/>
              </a:ext>
            </a:extLst>
          </p:cNvPr>
          <p:cNvCxnSpPr>
            <a:cxnSpLocks/>
            <a:stCxn id="90" idx="3"/>
            <a:endCxn id="93" idx="1"/>
          </p:cNvCxnSpPr>
          <p:nvPr/>
        </p:nvCxnSpPr>
        <p:spPr>
          <a:xfrm>
            <a:off x="7358780" y="2579762"/>
            <a:ext cx="354184" cy="806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2834DE8-ECB9-4F14-9B2A-C42B96D4E893}"/>
              </a:ext>
            </a:extLst>
          </p:cNvPr>
          <p:cNvSpPr txBox="1"/>
          <p:nvPr/>
        </p:nvSpPr>
        <p:spPr>
          <a:xfrm>
            <a:off x="6642313" y="2163232"/>
            <a:ext cx="338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</a:t>
            </a:r>
            <a:endParaRPr lang="en-ID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53940E6-C9B2-4BCF-AEDA-F0E2184B2AE4}"/>
              </a:ext>
            </a:extLst>
          </p:cNvPr>
          <p:cNvSpPr txBox="1"/>
          <p:nvPr/>
        </p:nvSpPr>
        <p:spPr>
          <a:xfrm>
            <a:off x="8697555" y="2584802"/>
            <a:ext cx="338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</a:t>
            </a:r>
            <a:endParaRPr lang="en-ID" sz="1000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37579D5-EB8B-46F5-8330-B4198CCFC005}"/>
              </a:ext>
            </a:extLst>
          </p:cNvPr>
          <p:cNvCxnSpPr>
            <a:cxnSpLocks/>
            <a:stCxn id="89" idx="3"/>
            <a:endCxn id="25" idx="1"/>
          </p:cNvCxnSpPr>
          <p:nvPr/>
        </p:nvCxnSpPr>
        <p:spPr>
          <a:xfrm>
            <a:off x="7135701" y="1892216"/>
            <a:ext cx="2770299" cy="1959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D5AF768-1384-4018-B8DF-2E981683BD55}"/>
              </a:ext>
            </a:extLst>
          </p:cNvPr>
          <p:cNvSpPr txBox="1"/>
          <p:nvPr/>
        </p:nvSpPr>
        <p:spPr>
          <a:xfrm>
            <a:off x="7048701" y="1874572"/>
            <a:ext cx="614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TIDAK</a:t>
            </a:r>
            <a:endParaRPr lang="en-ID" sz="1000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38AACD2B-61A0-4903-BADE-B19F81ABDE8D}"/>
              </a:ext>
            </a:extLst>
          </p:cNvPr>
          <p:cNvCxnSpPr>
            <a:cxnSpLocks/>
            <a:stCxn id="93" idx="0"/>
          </p:cNvCxnSpPr>
          <p:nvPr/>
        </p:nvCxnSpPr>
        <p:spPr>
          <a:xfrm rot="5400000" flipH="1" flipV="1">
            <a:off x="8987662" y="1305041"/>
            <a:ext cx="158708" cy="1677971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EC1C007A-F41B-4E39-A7CE-8F5BADF75132}"/>
              </a:ext>
            </a:extLst>
          </p:cNvPr>
          <p:cNvSpPr txBox="1"/>
          <p:nvPr/>
        </p:nvSpPr>
        <p:spPr>
          <a:xfrm>
            <a:off x="8351379" y="2057983"/>
            <a:ext cx="614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TIDAK</a:t>
            </a:r>
            <a:endParaRPr lang="en-ID" sz="10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B0CF179-A79B-4D15-871A-6AECC9B44186}"/>
              </a:ext>
            </a:extLst>
          </p:cNvPr>
          <p:cNvSpPr/>
          <p:nvPr/>
        </p:nvSpPr>
        <p:spPr>
          <a:xfrm>
            <a:off x="4479233" y="3230175"/>
            <a:ext cx="1509027" cy="3614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ID di</a:t>
            </a:r>
          </a:p>
          <a:p>
            <a:pPr algn="ctr"/>
            <a:r>
              <a:rPr lang="en-ID" sz="1200" dirty="0"/>
              <a:t>RW_</a:t>
            </a:r>
            <a:r>
              <a:rPr lang="en-US" sz="1200" dirty="0">
                <a:solidFill>
                  <a:schemeClr val="tx1"/>
                </a:solidFill>
              </a:rPr>
              <a:t>PENHARGAAN</a:t>
            </a:r>
            <a:endParaRPr lang="en-ID" sz="120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0CDE0A7-1C38-4554-BA3C-04DF5E5CD5E7}"/>
              </a:ext>
            </a:extLst>
          </p:cNvPr>
          <p:cNvCxnSpPr>
            <a:cxnSpLocks/>
            <a:stCxn id="48" idx="3"/>
            <a:endCxn id="139" idx="1"/>
          </p:cNvCxnSpPr>
          <p:nvPr/>
        </p:nvCxnSpPr>
        <p:spPr>
          <a:xfrm flipV="1">
            <a:off x="2520301" y="3410881"/>
            <a:ext cx="1958932" cy="9543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Diamond 141">
            <a:extLst>
              <a:ext uri="{FF2B5EF4-FFF2-40B4-BE49-F238E27FC236}">
                <a16:creationId xmlns:a16="http://schemas.microsoft.com/office/drawing/2014/main" id="{A4A2EF40-0693-467B-BB94-0C429C930A13}"/>
              </a:ext>
            </a:extLst>
          </p:cNvPr>
          <p:cNvSpPr/>
          <p:nvPr/>
        </p:nvSpPr>
        <p:spPr>
          <a:xfrm>
            <a:off x="6269532" y="3047676"/>
            <a:ext cx="1030134" cy="728891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  <a:endParaRPr lang="en-ID" sz="12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748973C-8176-41A3-85A2-BFFEA7F0F1F0}"/>
              </a:ext>
            </a:extLst>
          </p:cNvPr>
          <p:cNvCxnSpPr>
            <a:cxnSpLocks/>
            <a:stCxn id="139" idx="3"/>
            <a:endCxn id="142" idx="1"/>
          </p:cNvCxnSpPr>
          <p:nvPr/>
        </p:nvCxnSpPr>
        <p:spPr>
          <a:xfrm>
            <a:off x="5988260" y="3410881"/>
            <a:ext cx="281272" cy="124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99D2788-81AF-4633-9FFA-8221A78B94FF}"/>
              </a:ext>
            </a:extLst>
          </p:cNvPr>
          <p:cNvSpPr/>
          <p:nvPr/>
        </p:nvSpPr>
        <p:spPr>
          <a:xfrm>
            <a:off x="7950618" y="3027871"/>
            <a:ext cx="1860877" cy="7643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/>
              <a:t>DELETE 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RW_ </a:t>
            </a:r>
            <a:r>
              <a:rPr lang="en-US" sz="1200" b="1" dirty="0">
                <a:solidFill>
                  <a:srgbClr val="0070C0"/>
                </a:solidFill>
              </a:rPr>
              <a:t>PENHARGAAN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B050"/>
                </a:solidFill>
              </a:rPr>
              <a:t>DE_RW_PENHARGAAN</a:t>
            </a:r>
            <a:endParaRPr lang="en-ID" sz="1200" b="1" dirty="0">
              <a:solidFill>
                <a:srgbClr val="00B050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CDB9D75-BC92-4399-B3DB-6DD1832D7872}"/>
              </a:ext>
            </a:extLst>
          </p:cNvPr>
          <p:cNvCxnSpPr>
            <a:cxnSpLocks/>
            <a:stCxn id="142" idx="3"/>
            <a:endCxn id="155" idx="1"/>
          </p:cNvCxnSpPr>
          <p:nvPr/>
        </p:nvCxnSpPr>
        <p:spPr>
          <a:xfrm flipV="1">
            <a:off x="7299666" y="3410027"/>
            <a:ext cx="650952" cy="209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18CE7B18-676E-439B-B0E1-FB21A1F0D6EA}"/>
              </a:ext>
            </a:extLst>
          </p:cNvPr>
          <p:cNvCxnSpPr>
            <a:cxnSpLocks/>
            <a:stCxn id="142" idx="2"/>
            <a:endCxn id="56" idx="2"/>
          </p:cNvCxnSpPr>
          <p:nvPr/>
        </p:nvCxnSpPr>
        <p:spPr>
          <a:xfrm rot="16200000" flipH="1">
            <a:off x="8842764" y="1718401"/>
            <a:ext cx="4108" cy="4120439"/>
          </a:xfrm>
          <a:prstGeom prst="bentConnector3">
            <a:avLst>
              <a:gd name="adj1" fmla="val 4180769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6A87ED5-A193-41BE-A367-6DD5E49A6CA4}"/>
              </a:ext>
            </a:extLst>
          </p:cNvPr>
          <p:cNvSpPr/>
          <p:nvPr/>
        </p:nvSpPr>
        <p:spPr>
          <a:xfrm>
            <a:off x="367035" y="1021051"/>
            <a:ext cx="2142181" cy="6177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RW_PENHARGAAN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LOG_RIWAYAT_PERE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F12BC4-E910-4642-884B-92C35661B6B8}"/>
              </a:ext>
            </a:extLst>
          </p:cNvPr>
          <p:cNvSpPr/>
          <p:nvPr/>
        </p:nvSpPr>
        <p:spPr>
          <a:xfrm>
            <a:off x="367037" y="683278"/>
            <a:ext cx="2142180" cy="3283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Channel RW_PENHARGAAN_INSERT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F48156-BB5C-4876-8922-21B61684A494}"/>
              </a:ext>
            </a:extLst>
          </p:cNvPr>
          <p:cNvSpPr/>
          <p:nvPr/>
        </p:nvSpPr>
        <p:spPr>
          <a:xfrm>
            <a:off x="363995" y="2047399"/>
            <a:ext cx="2156307" cy="6986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RW_PENHARGAAN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LOG_RIWAYAT_PERE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4AB4C8-65B2-4167-B14B-E7915A7B1DE3}"/>
              </a:ext>
            </a:extLst>
          </p:cNvPr>
          <p:cNvSpPr/>
          <p:nvPr/>
        </p:nvSpPr>
        <p:spPr>
          <a:xfrm>
            <a:off x="357900" y="1765408"/>
            <a:ext cx="2162402" cy="3452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Channel</a:t>
            </a:r>
          </a:p>
          <a:p>
            <a:pPr algn="ctr"/>
            <a:r>
              <a:rPr lang="en-ID" sz="1200" dirty="0"/>
              <a:t>RW_ PENHARGAAN_UPDATE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7C04D2-AD57-4CF0-AE15-5312BE3174C4}"/>
              </a:ext>
            </a:extLst>
          </p:cNvPr>
          <p:cNvSpPr/>
          <p:nvPr/>
        </p:nvSpPr>
        <p:spPr>
          <a:xfrm>
            <a:off x="357522" y="3180278"/>
            <a:ext cx="2162779" cy="6520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RW_PENHARGAAN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LOG_RIWAYAT_PERE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1C22D39-4D4A-4828-8E0F-B5BBB7B19F8D}"/>
              </a:ext>
            </a:extLst>
          </p:cNvPr>
          <p:cNvSpPr/>
          <p:nvPr/>
        </p:nvSpPr>
        <p:spPr>
          <a:xfrm>
            <a:off x="352632" y="2894518"/>
            <a:ext cx="2167669" cy="3541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Channel</a:t>
            </a:r>
          </a:p>
          <a:p>
            <a:pPr algn="ctr"/>
            <a:r>
              <a:rPr lang="en-ID" sz="1200" dirty="0"/>
              <a:t>RW_ PENHARGAAN_DELETE</a:t>
            </a:r>
          </a:p>
        </p:txBody>
      </p:sp>
      <p:sp>
        <p:nvSpPr>
          <p:cNvPr id="50" name="Flowchart: Multidocument 49">
            <a:extLst>
              <a:ext uri="{FF2B5EF4-FFF2-40B4-BE49-F238E27FC236}">
                <a16:creationId xmlns:a16="http://schemas.microsoft.com/office/drawing/2014/main" id="{1D439795-E75C-41B4-9C71-5E078ED3071C}"/>
              </a:ext>
            </a:extLst>
          </p:cNvPr>
          <p:cNvSpPr/>
          <p:nvPr/>
        </p:nvSpPr>
        <p:spPr>
          <a:xfrm>
            <a:off x="2858615" y="678218"/>
            <a:ext cx="1154545" cy="775076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/>
              <a:t>RW_PENHARGAAN_INSERT</a:t>
            </a:r>
          </a:p>
        </p:txBody>
      </p:sp>
      <p:sp>
        <p:nvSpPr>
          <p:cNvPr id="51" name="Flowchart: Multidocument 50">
            <a:extLst>
              <a:ext uri="{FF2B5EF4-FFF2-40B4-BE49-F238E27FC236}">
                <a16:creationId xmlns:a16="http://schemas.microsoft.com/office/drawing/2014/main" id="{E9CFAD1C-A644-4925-9C6A-80FE0C74A7E3}"/>
              </a:ext>
            </a:extLst>
          </p:cNvPr>
          <p:cNvSpPr/>
          <p:nvPr/>
        </p:nvSpPr>
        <p:spPr>
          <a:xfrm>
            <a:off x="2858615" y="1741423"/>
            <a:ext cx="1154545" cy="775076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/>
              <a:t>RW_PENHARGAAN_UPDATE</a:t>
            </a:r>
          </a:p>
        </p:txBody>
      </p:sp>
      <p:sp>
        <p:nvSpPr>
          <p:cNvPr id="52" name="Flowchart: Multidocument 51">
            <a:extLst>
              <a:ext uri="{FF2B5EF4-FFF2-40B4-BE49-F238E27FC236}">
                <a16:creationId xmlns:a16="http://schemas.microsoft.com/office/drawing/2014/main" id="{69FF5A00-54F5-4CD6-8FA9-D5E055E58AA9}"/>
              </a:ext>
            </a:extLst>
          </p:cNvPr>
          <p:cNvSpPr/>
          <p:nvPr/>
        </p:nvSpPr>
        <p:spPr>
          <a:xfrm>
            <a:off x="2853953" y="2991331"/>
            <a:ext cx="1154545" cy="775076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/>
              <a:t>RW_PENHARGAAN_DELETE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01573D-FA99-4272-98A1-E88C9E53C1BA}"/>
              </a:ext>
            </a:extLst>
          </p:cNvPr>
          <p:cNvSpPr txBox="1"/>
          <p:nvPr/>
        </p:nvSpPr>
        <p:spPr>
          <a:xfrm>
            <a:off x="4386818" y="476043"/>
            <a:ext cx="395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</a:t>
            </a:r>
            <a:endParaRPr lang="en-ID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D94C53-1E90-4E4C-A3BC-05974A76E123}"/>
              </a:ext>
            </a:extLst>
          </p:cNvPr>
          <p:cNvSpPr txBox="1"/>
          <p:nvPr/>
        </p:nvSpPr>
        <p:spPr>
          <a:xfrm>
            <a:off x="4386818" y="2990334"/>
            <a:ext cx="395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</a:t>
            </a:r>
            <a:endParaRPr lang="en-ID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CCEE73-14DF-4102-9A7A-BE14DEE7D75F}"/>
              </a:ext>
            </a:extLst>
          </p:cNvPr>
          <p:cNvSpPr txBox="1"/>
          <p:nvPr/>
        </p:nvSpPr>
        <p:spPr>
          <a:xfrm>
            <a:off x="4377629" y="1344293"/>
            <a:ext cx="395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</a:t>
            </a:r>
            <a:endParaRPr lang="en-ID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A4F791-8AA9-4F07-AD2A-FDDBC5A81D97}"/>
              </a:ext>
            </a:extLst>
          </p:cNvPr>
          <p:cNvSpPr txBox="1"/>
          <p:nvPr/>
        </p:nvSpPr>
        <p:spPr>
          <a:xfrm>
            <a:off x="7224473" y="3192700"/>
            <a:ext cx="614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TIDAK</a:t>
            </a:r>
            <a:endParaRPr lang="en-ID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70DF636-019C-44AA-9285-BF9F72151EC8}"/>
              </a:ext>
            </a:extLst>
          </p:cNvPr>
          <p:cNvSpPr txBox="1"/>
          <p:nvPr/>
        </p:nvSpPr>
        <p:spPr>
          <a:xfrm>
            <a:off x="6826344" y="3668491"/>
            <a:ext cx="338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</a:t>
            </a:r>
            <a:endParaRPr lang="en-ID" sz="10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AC16ACF-7D4A-4D53-A8B8-54EB55A0026B}"/>
              </a:ext>
            </a:extLst>
          </p:cNvPr>
          <p:cNvSpPr/>
          <p:nvPr/>
        </p:nvSpPr>
        <p:spPr>
          <a:xfrm>
            <a:off x="9974599" y="3016364"/>
            <a:ext cx="1860877" cy="7643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/>
              <a:t>DELETE 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RW_ </a:t>
            </a:r>
            <a:r>
              <a:rPr lang="en-US" sz="1200" b="1" dirty="0">
                <a:solidFill>
                  <a:srgbClr val="00B050"/>
                </a:solidFill>
              </a:rPr>
              <a:t>PENHARGAAN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B050"/>
                </a:solidFill>
              </a:rPr>
              <a:t>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B050"/>
                </a:solidFill>
              </a:rPr>
              <a:t>DE_RW_PENHARGAAN</a:t>
            </a:r>
            <a:endParaRPr lang="en-ID" sz="1200" b="1" dirty="0">
              <a:solidFill>
                <a:srgbClr val="00B050"/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3252AE7-12FF-49DC-B2DC-00A72DFB7754}"/>
              </a:ext>
            </a:extLst>
          </p:cNvPr>
          <p:cNvCxnSpPr>
            <a:stCxn id="93" idx="3"/>
            <a:endCxn id="20" idx="2"/>
          </p:cNvCxnSpPr>
          <p:nvPr/>
        </p:nvCxnSpPr>
        <p:spPr>
          <a:xfrm flipV="1">
            <a:off x="8743098" y="1372385"/>
            <a:ext cx="930439" cy="121544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611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3E994A7-1915-4412-BCDB-577EC7295388}"/>
              </a:ext>
            </a:extLst>
          </p:cNvPr>
          <p:cNvSpPr/>
          <p:nvPr/>
        </p:nvSpPr>
        <p:spPr>
          <a:xfrm>
            <a:off x="5519223" y="734289"/>
            <a:ext cx="1687744" cy="868219"/>
          </a:xfrm>
          <a:prstGeom prst="round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D95B-4B38-414B-AFA9-7C16D868F4A6}"/>
              </a:ext>
            </a:extLst>
          </p:cNvPr>
          <p:cNvSpPr/>
          <p:nvPr/>
        </p:nvSpPr>
        <p:spPr>
          <a:xfrm>
            <a:off x="5519222" y="912760"/>
            <a:ext cx="1687744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F4B0B2-2014-47AA-B55C-4BB1ED5C1A07}"/>
              </a:ext>
            </a:extLst>
          </p:cNvPr>
          <p:cNvSpPr txBox="1"/>
          <p:nvPr/>
        </p:nvSpPr>
        <p:spPr>
          <a:xfrm>
            <a:off x="3478004" y="894854"/>
            <a:ext cx="17155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Bookman Old Style" panose="02050604050505020204" pitchFamily="18" charset="0"/>
              </a:rPr>
              <a:t>Insert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Riwayat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Kursus</a:t>
            </a:r>
            <a:endParaRPr lang="en-ID" sz="1100" dirty="0">
              <a:latin typeface="Bookman Old Style" panose="020506040505050202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78FB212-ADC8-4E72-B1CA-935A160DCBA2}"/>
              </a:ext>
            </a:extLst>
          </p:cNvPr>
          <p:cNvSpPr/>
          <p:nvPr/>
        </p:nvSpPr>
        <p:spPr>
          <a:xfrm>
            <a:off x="9118005" y="1507191"/>
            <a:ext cx="2034172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RW_KURSUS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C6CD91-596F-4D53-B8AF-3F76230ADE95}"/>
              </a:ext>
            </a:extLst>
          </p:cNvPr>
          <p:cNvSpPr/>
          <p:nvPr/>
        </p:nvSpPr>
        <p:spPr>
          <a:xfrm>
            <a:off x="8562035" y="1507191"/>
            <a:ext cx="555969" cy="5112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SAPK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F85E1B-2DB9-4060-8BDB-1F6D7D1E6F3E}"/>
              </a:ext>
            </a:extLst>
          </p:cNvPr>
          <p:cNvSpPr/>
          <p:nvPr/>
        </p:nvSpPr>
        <p:spPr>
          <a:xfrm>
            <a:off x="9118005" y="2167591"/>
            <a:ext cx="2034172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LOG_RIWAYAT_PERE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CD2F57-1022-434D-9736-3CCCB2A3A832}"/>
              </a:ext>
            </a:extLst>
          </p:cNvPr>
          <p:cNvSpPr/>
          <p:nvPr/>
        </p:nvSpPr>
        <p:spPr>
          <a:xfrm>
            <a:off x="8562035" y="2167591"/>
            <a:ext cx="555969" cy="5112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SAPK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A7412FF-C402-405E-AEE5-7AE0BC9730F6}"/>
              </a:ext>
            </a:extLst>
          </p:cNvPr>
          <p:cNvSpPr/>
          <p:nvPr/>
        </p:nvSpPr>
        <p:spPr>
          <a:xfrm>
            <a:off x="9118005" y="2846238"/>
            <a:ext cx="2034172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DE_RW_KURSUS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3AC93DC-0514-49C3-A73C-5DE94E1411DE}"/>
              </a:ext>
            </a:extLst>
          </p:cNvPr>
          <p:cNvSpPr/>
          <p:nvPr/>
        </p:nvSpPr>
        <p:spPr>
          <a:xfrm>
            <a:off x="8562035" y="2846238"/>
            <a:ext cx="555969" cy="511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UDM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C52E5FA-D05E-4373-A530-5217F531419E}"/>
              </a:ext>
            </a:extLst>
          </p:cNvPr>
          <p:cNvSpPr/>
          <p:nvPr/>
        </p:nvSpPr>
        <p:spPr>
          <a:xfrm>
            <a:off x="5519223" y="1944804"/>
            <a:ext cx="1687744" cy="868219"/>
          </a:xfrm>
          <a:prstGeom prst="round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18589EA-245F-4477-9BC2-C1A2BA74400F}"/>
              </a:ext>
            </a:extLst>
          </p:cNvPr>
          <p:cNvSpPr/>
          <p:nvPr/>
        </p:nvSpPr>
        <p:spPr>
          <a:xfrm>
            <a:off x="923636" y="2146366"/>
            <a:ext cx="1773683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RW_KURSUS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C1BF360-7F2F-4FAA-A2A7-8CDFD61C63FE}"/>
              </a:ext>
            </a:extLst>
          </p:cNvPr>
          <p:cNvSpPr/>
          <p:nvPr/>
        </p:nvSpPr>
        <p:spPr>
          <a:xfrm>
            <a:off x="5519222" y="2123275"/>
            <a:ext cx="1687744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ID_RIWAYAT</a:t>
            </a:r>
            <a:endParaRPr lang="en-ID" sz="14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94CFA8C-BD85-46D5-885B-A9F9C5A85631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2697319" y="2378914"/>
            <a:ext cx="2821903" cy="230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665E549-55D9-4622-B6FC-49C4F2E533CE}"/>
              </a:ext>
            </a:extLst>
          </p:cNvPr>
          <p:cNvSpPr txBox="1"/>
          <p:nvPr/>
        </p:nvSpPr>
        <p:spPr>
          <a:xfrm>
            <a:off x="3473907" y="2094625"/>
            <a:ext cx="18133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Bookman Old Style" panose="02050604050505020204" pitchFamily="18" charset="0"/>
              </a:rPr>
              <a:t>Update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Riwayat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Kursus</a:t>
            </a:r>
            <a:endParaRPr lang="en-ID" sz="1100" dirty="0">
              <a:latin typeface="Bookman Old Style" panose="020506040505050202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49D0B0C-1319-4824-86BA-4B387CF9EA05}"/>
              </a:ext>
            </a:extLst>
          </p:cNvPr>
          <p:cNvSpPr/>
          <p:nvPr/>
        </p:nvSpPr>
        <p:spPr>
          <a:xfrm>
            <a:off x="397171" y="2146366"/>
            <a:ext cx="555969" cy="511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UDM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5FEE3D9-53F0-430F-A63D-93D892CAAEB2}"/>
              </a:ext>
            </a:extLst>
          </p:cNvPr>
          <p:cNvSpPr/>
          <p:nvPr/>
        </p:nvSpPr>
        <p:spPr>
          <a:xfrm>
            <a:off x="5545296" y="3179045"/>
            <a:ext cx="1687744" cy="868219"/>
          </a:xfrm>
          <a:prstGeom prst="round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4824D74-1885-456B-A328-38DA487817CC}"/>
              </a:ext>
            </a:extLst>
          </p:cNvPr>
          <p:cNvSpPr/>
          <p:nvPr/>
        </p:nvSpPr>
        <p:spPr>
          <a:xfrm>
            <a:off x="5545295" y="3357516"/>
            <a:ext cx="1687744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ID_RIWAYAT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D809940-5958-4ADB-83D2-01F027DB4BA8}"/>
              </a:ext>
            </a:extLst>
          </p:cNvPr>
          <p:cNvSpPr txBox="1"/>
          <p:nvPr/>
        </p:nvSpPr>
        <p:spPr>
          <a:xfrm>
            <a:off x="3532843" y="3328866"/>
            <a:ext cx="1747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Bookman Old Style" panose="02050604050505020204" pitchFamily="18" charset="0"/>
              </a:rPr>
              <a:t>Delete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Riwayat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Kursus</a:t>
            </a:r>
            <a:endParaRPr lang="en-ID" sz="1100" dirty="0">
              <a:latin typeface="Bookman Old Style" panose="02050604050505020204" pitchFamily="18" charset="0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5DEDF19-47A9-4D76-B0E5-193E1B53E66F}"/>
              </a:ext>
            </a:extLst>
          </p:cNvPr>
          <p:cNvCxnSpPr>
            <a:cxnSpLocks/>
            <a:stCxn id="66" idx="3"/>
            <a:endCxn id="74" idx="1"/>
          </p:cNvCxnSpPr>
          <p:nvPr/>
        </p:nvCxnSpPr>
        <p:spPr>
          <a:xfrm>
            <a:off x="2697319" y="2402005"/>
            <a:ext cx="2847976" cy="1211150"/>
          </a:xfrm>
          <a:prstGeom prst="bentConnector3">
            <a:avLst>
              <a:gd name="adj1" fmla="val 230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95D3B54-0511-48EB-8EF8-7B154567700D}"/>
              </a:ext>
            </a:extLst>
          </p:cNvPr>
          <p:cNvCxnSpPr>
            <a:cxnSpLocks/>
            <a:stCxn id="66" idx="3"/>
            <a:endCxn id="9" idx="1"/>
          </p:cNvCxnSpPr>
          <p:nvPr/>
        </p:nvCxnSpPr>
        <p:spPr>
          <a:xfrm flipV="1">
            <a:off x="2697319" y="1168399"/>
            <a:ext cx="2821903" cy="1233606"/>
          </a:xfrm>
          <a:prstGeom prst="bentConnector3">
            <a:avLst>
              <a:gd name="adj1" fmla="val 2348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A5A69B4-1425-48E5-B2D4-3DA4602FBB77}"/>
              </a:ext>
            </a:extLst>
          </p:cNvPr>
          <p:cNvCxnSpPr>
            <a:stCxn id="9" idx="3"/>
          </p:cNvCxnSpPr>
          <p:nvPr/>
        </p:nvCxnSpPr>
        <p:spPr>
          <a:xfrm flipV="1">
            <a:off x="7206966" y="1168398"/>
            <a:ext cx="64394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3E6A099-CC75-41BF-B5B8-E74BF20D2F52}"/>
              </a:ext>
            </a:extLst>
          </p:cNvPr>
          <p:cNvCxnSpPr/>
          <p:nvPr/>
        </p:nvCxnSpPr>
        <p:spPr>
          <a:xfrm flipV="1">
            <a:off x="7218452" y="3614896"/>
            <a:ext cx="64394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88962F0-5AC5-4333-8B0E-09FEE60E6149}"/>
              </a:ext>
            </a:extLst>
          </p:cNvPr>
          <p:cNvCxnSpPr/>
          <p:nvPr/>
        </p:nvCxnSpPr>
        <p:spPr>
          <a:xfrm flipV="1">
            <a:off x="7203865" y="2402004"/>
            <a:ext cx="64394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819263-F8F3-413F-8080-EBFA3462CA8F}"/>
              </a:ext>
            </a:extLst>
          </p:cNvPr>
          <p:cNvCxnSpPr/>
          <p:nvPr/>
        </p:nvCxnSpPr>
        <p:spPr>
          <a:xfrm>
            <a:off x="7847807" y="1165700"/>
            <a:ext cx="0" cy="2456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EDDC9C3-8144-46FD-AC7A-771B6FC41CE5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7844707" y="1762830"/>
            <a:ext cx="717328" cy="66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E07D7B2-28EC-4019-92A2-A8966AC3CA46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7850907" y="2423230"/>
            <a:ext cx="711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6C5609D-78AD-4B72-B61B-AD0079328314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7844707" y="2402004"/>
            <a:ext cx="717328" cy="6998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Table 115">
            <a:extLst>
              <a:ext uri="{FF2B5EF4-FFF2-40B4-BE49-F238E27FC236}">
                <a16:creationId xmlns:a16="http://schemas.microsoft.com/office/drawing/2014/main" id="{DC838C1D-CF13-4237-A788-1D15EDF08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28117"/>
              </p:ext>
            </p:extLst>
          </p:nvPr>
        </p:nvGraphicFramePr>
        <p:xfrm>
          <a:off x="404248" y="4362486"/>
          <a:ext cx="11547604" cy="15586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1570">
                  <a:extLst>
                    <a:ext uri="{9D8B030D-6E8A-4147-A177-3AD203B41FA5}">
                      <a16:colId xmlns:a16="http://schemas.microsoft.com/office/drawing/2014/main" val="3391984392"/>
                    </a:ext>
                  </a:extLst>
                </a:gridCol>
                <a:gridCol w="1228437">
                  <a:extLst>
                    <a:ext uri="{9D8B030D-6E8A-4147-A177-3AD203B41FA5}">
                      <a16:colId xmlns:a16="http://schemas.microsoft.com/office/drawing/2014/main" val="2120034214"/>
                    </a:ext>
                  </a:extLst>
                </a:gridCol>
                <a:gridCol w="3109627">
                  <a:extLst>
                    <a:ext uri="{9D8B030D-6E8A-4147-A177-3AD203B41FA5}">
                      <a16:colId xmlns:a16="http://schemas.microsoft.com/office/drawing/2014/main" val="2626034400"/>
                    </a:ext>
                  </a:extLst>
                </a:gridCol>
                <a:gridCol w="2847827">
                  <a:extLst>
                    <a:ext uri="{9D8B030D-6E8A-4147-A177-3AD203B41FA5}">
                      <a16:colId xmlns:a16="http://schemas.microsoft.com/office/drawing/2014/main" val="2205984037"/>
                    </a:ext>
                  </a:extLst>
                </a:gridCol>
                <a:gridCol w="2780143">
                  <a:extLst>
                    <a:ext uri="{9D8B030D-6E8A-4147-A177-3AD203B41FA5}">
                      <a16:colId xmlns:a16="http://schemas.microsoft.com/office/drawing/2014/main" val="4221153884"/>
                    </a:ext>
                  </a:extLst>
                </a:gridCol>
              </a:tblGrid>
              <a:tr h="416297"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u="none" strike="noStrike" dirty="0">
                          <a:effectLst/>
                          <a:latin typeface="+mj-lt"/>
                        </a:rPr>
                        <a:t>Nama </a:t>
                      </a:r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Tabel</a:t>
                      </a:r>
                      <a:endParaRPr lang="en-ID" sz="1500" u="none" strike="noStrike" dirty="0">
                        <a:effectLst/>
                        <a:latin typeface="+mj-lt"/>
                      </a:endParaRPr>
                    </a:p>
                    <a:p>
                      <a:pPr algn="ctr" fontAlgn="b"/>
                      <a:r>
                        <a:rPr lang="en-ID" sz="1500" u="none" strike="noStrike" dirty="0">
                          <a:effectLst/>
                          <a:latin typeface="+mj-lt"/>
                        </a:rPr>
                        <a:t>Input UDM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Kolom</a:t>
                      </a:r>
                      <a:r>
                        <a:rPr lang="en-ID" sz="15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Pembanding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Keterangan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Tabel</a:t>
                      </a:r>
                      <a:r>
                        <a:rPr lang="en-ID" sz="1500" u="none" strike="noStrike" dirty="0">
                          <a:effectLst/>
                          <a:latin typeface="+mj-lt"/>
                        </a:rPr>
                        <a:t> SAPK yang di insert/update/delete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Table UDM yang di </a:t>
                      </a:r>
                      <a:r>
                        <a:rPr lang="en-ID" sz="1500" u="none" strike="noStrike" kern="1200" dirty="0">
                          <a:effectLst/>
                          <a:latin typeface="+mj-lt"/>
                        </a:rPr>
                        <a:t>insert/update/delete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3232820504"/>
                  </a:ext>
                </a:extLst>
              </a:tr>
              <a:tr h="1095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RW_KURSUS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marL="360363" marR="0" lvl="0" indent="-2032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Untuk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ID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update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dan </a:t>
                      </a:r>
                      <a:r>
                        <a:rPr lang="en-ID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delete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menggunakan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ID_RIWAYAT.</a:t>
                      </a: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marL="442913" indent="-285750" algn="l" fontAlgn="b">
                        <a:buFont typeface="Wingdings" panose="05000000000000000000" pitchFamily="2" charset="2"/>
                        <a:buChar char="q"/>
                      </a:pPr>
                      <a:r>
                        <a:rPr lang="en-ID" sz="1400" u="none" strike="noStrike" dirty="0">
                          <a:effectLst/>
                          <a:latin typeface="+mj-lt"/>
                        </a:rPr>
                        <a:t>RW_KURSUS</a:t>
                      </a:r>
                    </a:p>
                    <a:p>
                      <a:pPr marL="442913" indent="-285750" algn="l" fontAlgn="b">
                        <a:buFont typeface="Wingdings" panose="05000000000000000000" pitchFamily="2" charset="2"/>
                        <a:buChar char="q"/>
                      </a:pPr>
                      <a:r>
                        <a:rPr lang="en-ID" sz="1400" u="none" strike="noStrike" kern="1200" dirty="0">
                          <a:effectLst/>
                          <a:latin typeface="+mj-lt"/>
                        </a:rPr>
                        <a:t>LOG_RIWAYAT_PERE</a:t>
                      </a: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marL="442913" indent="-285750" algn="l" fontAlgn="b">
                        <a:buFont typeface="Wingdings" panose="05000000000000000000" pitchFamily="2" charset="2"/>
                        <a:buChar char="q"/>
                      </a:pP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DE_RW_KURSUS</a:t>
                      </a:r>
                      <a:endParaRPr lang="en-ID" sz="1400" u="none" strike="noStrike" dirty="0"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1800083063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DCB98824-41C8-46A9-8BEF-123C03E063F3}"/>
              </a:ext>
            </a:extLst>
          </p:cNvPr>
          <p:cNvSpPr txBox="1"/>
          <p:nvPr/>
        </p:nvSpPr>
        <p:spPr>
          <a:xfrm>
            <a:off x="24912" y="234390"/>
            <a:ext cx="2573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Bookman Old Style" panose="02050604050505020204" pitchFamily="18" charset="0"/>
              </a:rPr>
              <a:t>Riwayat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Kursus</a:t>
            </a:r>
            <a:endParaRPr lang="en-ID" sz="2400" dirty="0">
              <a:latin typeface="Bookman Old Style" panose="02050604050505020204" pitchFamily="18" charset="0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03BC125-062C-48A3-8E29-A3783FF100DA}"/>
              </a:ext>
            </a:extLst>
          </p:cNvPr>
          <p:cNvCxnSpPr>
            <a:cxnSpLocks/>
          </p:cNvCxnSpPr>
          <p:nvPr/>
        </p:nvCxnSpPr>
        <p:spPr>
          <a:xfrm>
            <a:off x="0" y="775623"/>
            <a:ext cx="299258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0353FA-637A-4D05-AFE7-3745E6246292}"/>
              </a:ext>
            </a:extLst>
          </p:cNvPr>
          <p:cNvCxnSpPr>
            <a:cxnSpLocks/>
          </p:cNvCxnSpPr>
          <p:nvPr/>
        </p:nvCxnSpPr>
        <p:spPr>
          <a:xfrm>
            <a:off x="2608799" y="0"/>
            <a:ext cx="0" cy="1031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96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DA0C110-67BA-4937-BA6C-7A43B6CC2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156503"/>
              </p:ext>
            </p:extLst>
          </p:nvPr>
        </p:nvGraphicFramePr>
        <p:xfrm>
          <a:off x="203199" y="38946"/>
          <a:ext cx="11723720" cy="39480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86661">
                  <a:extLst>
                    <a:ext uri="{9D8B030D-6E8A-4147-A177-3AD203B41FA5}">
                      <a16:colId xmlns:a16="http://schemas.microsoft.com/office/drawing/2014/main" val="2721242054"/>
                    </a:ext>
                  </a:extLst>
                </a:gridCol>
                <a:gridCol w="1546860">
                  <a:extLst>
                    <a:ext uri="{9D8B030D-6E8A-4147-A177-3AD203B41FA5}">
                      <a16:colId xmlns:a16="http://schemas.microsoft.com/office/drawing/2014/main" val="231441147"/>
                    </a:ext>
                  </a:extLst>
                </a:gridCol>
                <a:gridCol w="7690199">
                  <a:extLst>
                    <a:ext uri="{9D8B030D-6E8A-4147-A177-3AD203B41FA5}">
                      <a16:colId xmlns:a16="http://schemas.microsoft.com/office/drawing/2014/main" val="1972917512"/>
                    </a:ext>
                  </a:extLst>
                </a:gridCol>
              </a:tblGrid>
              <a:tr h="444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PRODUCER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6725"/>
                  </a:ext>
                </a:extLst>
              </a:tr>
              <a:tr h="3503304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82770"/>
                  </a:ext>
                </a:extLst>
              </a:tr>
            </a:tbl>
          </a:graphicData>
        </a:graphic>
      </p:graphicFrame>
      <p:sp>
        <p:nvSpPr>
          <p:cNvPr id="19" name="Diamond 18">
            <a:extLst>
              <a:ext uri="{FF2B5EF4-FFF2-40B4-BE49-F238E27FC236}">
                <a16:creationId xmlns:a16="http://schemas.microsoft.com/office/drawing/2014/main" id="{09CB447D-FF07-4B63-944D-BD4D70E1627F}"/>
              </a:ext>
            </a:extLst>
          </p:cNvPr>
          <p:cNvSpPr/>
          <p:nvPr/>
        </p:nvSpPr>
        <p:spPr>
          <a:xfrm>
            <a:off x="6622503" y="654579"/>
            <a:ext cx="1039684" cy="783707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  <a:endParaRPr lang="en-ID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DCC02A-CB30-4C18-9BAE-370F0BD6BB41}"/>
              </a:ext>
            </a:extLst>
          </p:cNvPr>
          <p:cNvSpPr/>
          <p:nvPr/>
        </p:nvSpPr>
        <p:spPr>
          <a:xfrm>
            <a:off x="8622650" y="674095"/>
            <a:ext cx="1659040" cy="7438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/>
              <a:t>INSERT 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RW_ </a:t>
            </a:r>
            <a:r>
              <a:rPr lang="en-US" sz="1200" b="1" dirty="0">
                <a:solidFill>
                  <a:srgbClr val="0070C0"/>
                </a:solidFill>
              </a:rPr>
              <a:t>KURSUS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B050"/>
                </a:solidFill>
              </a:rPr>
              <a:t>DE_RW_KURSUS</a:t>
            </a:r>
            <a:endParaRPr lang="en-ID" sz="1200" b="1" dirty="0">
              <a:solidFill>
                <a:srgbClr val="00B05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08CF24-186D-4958-A0FE-EE7B4F298F83}"/>
              </a:ext>
            </a:extLst>
          </p:cNvPr>
          <p:cNvSpPr/>
          <p:nvPr/>
        </p:nvSpPr>
        <p:spPr>
          <a:xfrm>
            <a:off x="4469074" y="769435"/>
            <a:ext cx="1394508" cy="5735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PNS_ORANG_ID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1DDFA5-38E5-4CF3-819D-B00A05B548CC}"/>
              </a:ext>
            </a:extLst>
          </p:cNvPr>
          <p:cNvSpPr/>
          <p:nvPr/>
        </p:nvSpPr>
        <p:spPr>
          <a:xfrm>
            <a:off x="10166276" y="1505850"/>
            <a:ext cx="1659040" cy="7996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/>
              <a:t>UPDATE (REPLACE) 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RW_ </a:t>
            </a:r>
            <a:r>
              <a:rPr lang="en-US" sz="1200" b="1" dirty="0">
                <a:solidFill>
                  <a:srgbClr val="0070C0"/>
                </a:solidFill>
              </a:rPr>
              <a:t>KURSUS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B050"/>
                </a:solidFill>
              </a:rPr>
              <a:t>DE_RW_KURSUS</a:t>
            </a:r>
            <a:endParaRPr lang="en-ID" sz="1200" b="1" dirty="0">
              <a:solidFill>
                <a:srgbClr val="00B05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A4B572-3388-4DFF-9CA0-85A96F4CEAE0}"/>
              </a:ext>
            </a:extLst>
          </p:cNvPr>
          <p:cNvCxnSpPr>
            <a:cxnSpLocks/>
            <a:stCxn id="44" idx="3"/>
            <a:endCxn id="23" idx="1"/>
          </p:cNvCxnSpPr>
          <p:nvPr/>
        </p:nvCxnSpPr>
        <p:spPr>
          <a:xfrm flipV="1">
            <a:off x="2499056" y="1056201"/>
            <a:ext cx="1970018" cy="14165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232CF9-1EFE-4411-AEA9-424EE34C0CC2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5863582" y="1046433"/>
            <a:ext cx="758921" cy="976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644FFB-0CFB-418D-99BD-2CD130BECC27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7662187" y="1046014"/>
            <a:ext cx="960463" cy="41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71B40AB-324E-4CFD-9293-7516BC0B6501}"/>
              </a:ext>
            </a:extLst>
          </p:cNvPr>
          <p:cNvSpPr txBox="1"/>
          <p:nvPr/>
        </p:nvSpPr>
        <p:spPr>
          <a:xfrm>
            <a:off x="7606206" y="1046014"/>
            <a:ext cx="338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</a:t>
            </a:r>
            <a:endParaRPr lang="en-ID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37360A-F8AA-41D0-B7A1-3BBE613C4B41}"/>
              </a:ext>
            </a:extLst>
          </p:cNvPr>
          <p:cNvSpPr txBox="1"/>
          <p:nvPr/>
        </p:nvSpPr>
        <p:spPr>
          <a:xfrm>
            <a:off x="7378685" y="594191"/>
            <a:ext cx="614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TIDAK</a:t>
            </a:r>
            <a:endParaRPr lang="en-ID" sz="1000" dirty="0"/>
          </a:p>
        </p:txBody>
      </p: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BB3C8D13-8264-4148-86F7-22AAC8248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592174"/>
              </p:ext>
            </p:extLst>
          </p:nvPr>
        </p:nvGraphicFramePr>
        <p:xfrm>
          <a:off x="203200" y="3987022"/>
          <a:ext cx="11723720" cy="28346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723720">
                  <a:extLst>
                    <a:ext uri="{9D8B030D-6E8A-4147-A177-3AD203B41FA5}">
                      <a16:colId xmlns:a16="http://schemas.microsoft.com/office/drawing/2014/main" val="3859236991"/>
                    </a:ext>
                  </a:extLst>
                </a:gridCol>
              </a:tblGrid>
              <a:tr h="633871">
                <a:tc>
                  <a:txBody>
                    <a:bodyPr/>
                    <a:lstStyle/>
                    <a:p>
                      <a:r>
                        <a:rPr lang="en-ID" sz="1200" b="1" dirty="0"/>
                        <a:t>Channel RW_KURSUS_INSERT:</a:t>
                      </a:r>
                    </a:p>
                    <a:p>
                      <a:r>
                        <a:rPr lang="en-ID" sz="1200" b="0" dirty="0"/>
                        <a:t>Worker </a:t>
                      </a:r>
                      <a:r>
                        <a:rPr lang="en-ID" sz="1200" b="0" dirty="0" err="1"/>
                        <a:t>membandingkan</a:t>
                      </a:r>
                      <a:r>
                        <a:rPr lang="en-ID" sz="1200" b="0" dirty="0"/>
                        <a:t> data di </a:t>
                      </a:r>
                      <a:r>
                        <a:rPr lang="en-ID" sz="1200" b="0" dirty="0" err="1"/>
                        <a:t>tabel</a:t>
                      </a:r>
                      <a:r>
                        <a:rPr lang="en-ID" sz="1200" b="0" dirty="0"/>
                        <a:t> RW_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KURSUS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dengan</a:t>
                      </a:r>
                      <a:r>
                        <a:rPr lang="en-ID" sz="1200" b="0" dirty="0"/>
                        <a:t> key PNS_ORANG_ID.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Insert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/>
                        <a:t>table RW_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KURSUS, LOG_RIWAYAT_PERE dan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Insert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DE_RW_KURSUS</a:t>
                      </a:r>
                      <a:r>
                        <a:rPr lang="en-ID" sz="1200" b="0" dirty="0"/>
                        <a:t>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not 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Update (replace data yang </a:t>
                      </a:r>
                      <a:r>
                        <a:rPr lang="en-ID" sz="1200" b="0" dirty="0" err="1"/>
                        <a:t>sudah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ada</a:t>
                      </a:r>
                      <a:r>
                        <a:rPr lang="en-ID" sz="1200" b="0" dirty="0"/>
                        <a:t>)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/>
                        <a:t>table RW_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KURSUS, LOG_RIWAYAT_PERE dan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Insert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DE_RW_KURSUS</a:t>
                      </a:r>
                      <a:r>
                        <a:rPr lang="en-ID" sz="12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6322"/>
                  </a:ext>
                </a:extLst>
              </a:tr>
              <a:tr h="633871">
                <a:tc>
                  <a:txBody>
                    <a:bodyPr/>
                    <a:lstStyle/>
                    <a:p>
                      <a:r>
                        <a:rPr lang="en-ID" sz="1200" b="1" dirty="0"/>
                        <a:t>Channel RW_KURSUS_UPDATE:</a:t>
                      </a:r>
                    </a:p>
                    <a:p>
                      <a:r>
                        <a:rPr lang="en-ID" sz="1200" b="0" dirty="0"/>
                        <a:t>Worker </a:t>
                      </a:r>
                      <a:r>
                        <a:rPr lang="en-ID" sz="1200" b="0" dirty="0" err="1"/>
                        <a:t>membandingkan</a:t>
                      </a:r>
                      <a:r>
                        <a:rPr lang="en-ID" sz="1200" b="0" dirty="0"/>
                        <a:t> data di </a:t>
                      </a:r>
                      <a:r>
                        <a:rPr lang="en-ID" sz="1200" b="0" dirty="0" err="1"/>
                        <a:t>tabel</a:t>
                      </a:r>
                      <a:r>
                        <a:rPr lang="en-ID" sz="1200" b="0" dirty="0"/>
                        <a:t> RW_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KURSUS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dengan</a:t>
                      </a:r>
                      <a:r>
                        <a:rPr lang="en-ID" sz="1200" b="0" dirty="0"/>
                        <a:t> key PNS_ORANG_ID.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bandingkan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lagi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dengan</a:t>
                      </a:r>
                      <a:r>
                        <a:rPr lang="en-ID" sz="1200" b="0" dirty="0"/>
                        <a:t> key yang </a:t>
                      </a:r>
                      <a:r>
                        <a:rPr lang="en-ID" sz="1200" b="0" dirty="0" err="1"/>
                        <a:t>dibawa</a:t>
                      </a:r>
                      <a:r>
                        <a:rPr lang="en-ID" sz="1200" b="0" dirty="0"/>
                        <a:t> Channel </a:t>
                      </a:r>
                      <a:r>
                        <a:rPr lang="en-ID" sz="1200" b="0" dirty="0" err="1"/>
                        <a:t>yaitu</a:t>
                      </a:r>
                      <a:r>
                        <a:rPr lang="en-ID" sz="1200" b="0" dirty="0"/>
                        <a:t> ID di table RW_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KURSUS</a:t>
                      </a:r>
                      <a:r>
                        <a:rPr lang="en-ID" sz="1200" b="0" dirty="0"/>
                        <a:t>. </a:t>
                      </a:r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0070C0"/>
                          </a:solidFill>
                        </a:rPr>
                        <a:t>null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Insert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/>
                        <a:t>table RW_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KURSUS, LOG_RIWAYAT_PERE dan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DE_RW_KURSUS</a:t>
                      </a:r>
                      <a:r>
                        <a:rPr lang="en-ID" sz="1200" b="0" dirty="0"/>
                        <a:t>. </a:t>
                      </a:r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0070C0"/>
                          </a:solidFill>
                        </a:rPr>
                        <a:t>not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0070C0"/>
                          </a:solidFill>
                        </a:rPr>
                        <a:t>null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Update (replace data yang </a:t>
                      </a:r>
                      <a:r>
                        <a:rPr lang="en-ID" sz="1200" b="0" dirty="0" err="1"/>
                        <a:t>sudah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ada</a:t>
                      </a:r>
                      <a:r>
                        <a:rPr lang="en-ID" sz="1200" b="0" dirty="0"/>
                        <a:t>)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/>
                        <a:t>table RW_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KURSUS, LOG_RIWAYAT_PERE dan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Insert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DE_RW_KURSUS</a:t>
                      </a:r>
                      <a:r>
                        <a:rPr lang="en-ID" sz="1200" b="0" dirty="0"/>
                        <a:t>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not 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Update (replace data yang </a:t>
                      </a:r>
                      <a:r>
                        <a:rPr lang="en-ID" sz="1200" b="0" dirty="0" err="1"/>
                        <a:t>sudah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ada</a:t>
                      </a:r>
                      <a:r>
                        <a:rPr lang="en-ID" sz="1200" b="0" dirty="0"/>
                        <a:t>)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/>
                        <a:t>table RW_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KURSUS, LOG_RIWAYAT_PERE dan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Insert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DE_RW_KURSUS</a:t>
                      </a:r>
                      <a:r>
                        <a:rPr lang="en-ID" sz="12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773805"/>
                  </a:ext>
                </a:extLst>
              </a:tr>
              <a:tr h="633871">
                <a:tc>
                  <a:txBody>
                    <a:bodyPr/>
                    <a:lstStyle/>
                    <a:p>
                      <a:r>
                        <a:rPr lang="en-ID" sz="1200" b="1" dirty="0"/>
                        <a:t>Channel RW_KURSUS_DELETE:</a:t>
                      </a:r>
                    </a:p>
                    <a:p>
                      <a:r>
                        <a:rPr lang="en-ID" sz="1200" b="0" dirty="0"/>
                        <a:t>Worker </a:t>
                      </a:r>
                      <a:r>
                        <a:rPr lang="en-ID" sz="1200" b="0" dirty="0" err="1"/>
                        <a:t>membandingkan</a:t>
                      </a:r>
                      <a:r>
                        <a:rPr lang="en-ID" sz="1200" b="0" dirty="0"/>
                        <a:t> data di </a:t>
                      </a:r>
                      <a:r>
                        <a:rPr lang="en-ID" sz="1200" b="0" dirty="0" err="1"/>
                        <a:t>tabel</a:t>
                      </a:r>
                      <a:r>
                        <a:rPr lang="en-ID" sz="1200" b="0" dirty="0"/>
                        <a:t> RW_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KURSUS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dengan</a:t>
                      </a:r>
                      <a:r>
                        <a:rPr lang="en-ID" sz="1200" b="0" dirty="0"/>
                        <a:t> key ID di table RW_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KURSUS</a:t>
                      </a:r>
                      <a:r>
                        <a:rPr lang="en-ID" sz="1200" b="0" dirty="0"/>
                        <a:t>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Delete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ID" sz="1200" b="0" dirty="0"/>
                        <a:t>table RW_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KURSUS, LOG_RIWAYAT_PERE dan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DE_RW_KURSUS</a:t>
                      </a:r>
                      <a:r>
                        <a:rPr lang="en-ID" sz="1200" b="0" dirty="0"/>
                        <a:t>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not 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Delete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/>
                        <a:t>table RW_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KURSUS, LOG_RIWAYAT_PERE dan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Insert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DE_RW_KURSUS</a:t>
                      </a:r>
                      <a:r>
                        <a:rPr lang="en-ID" sz="12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806064"/>
                  </a:ext>
                </a:extLst>
              </a:tr>
            </a:tbl>
          </a:graphicData>
        </a:graphic>
      </p:graphicFrame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BBAC870-D031-436D-94F9-EC79B0F32B1B}"/>
              </a:ext>
            </a:extLst>
          </p:cNvPr>
          <p:cNvCxnSpPr>
            <a:cxnSpLocks/>
            <a:stCxn id="19" idx="0"/>
            <a:endCxn id="25" idx="0"/>
          </p:cNvCxnSpPr>
          <p:nvPr/>
        </p:nvCxnSpPr>
        <p:spPr>
          <a:xfrm rot="16200000" flipH="1">
            <a:off x="8643434" y="-846511"/>
            <a:ext cx="851271" cy="3853451"/>
          </a:xfrm>
          <a:prstGeom prst="bentConnector3">
            <a:avLst>
              <a:gd name="adj1" fmla="val -12532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10CF9-A72B-4A9E-A189-819702438B8B}"/>
              </a:ext>
            </a:extLst>
          </p:cNvPr>
          <p:cNvSpPr/>
          <p:nvPr/>
        </p:nvSpPr>
        <p:spPr>
          <a:xfrm>
            <a:off x="4469073" y="1597400"/>
            <a:ext cx="1371841" cy="5735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PNS_ORANG_ID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28F0F86-A339-458C-B913-BA7B0ECC2F6B}"/>
              </a:ext>
            </a:extLst>
          </p:cNvPr>
          <p:cNvCxnSpPr>
            <a:cxnSpLocks/>
            <a:stCxn id="46" idx="3"/>
            <a:endCxn id="82" idx="1"/>
          </p:cNvCxnSpPr>
          <p:nvPr/>
        </p:nvCxnSpPr>
        <p:spPr>
          <a:xfrm flipV="1">
            <a:off x="2510142" y="1884166"/>
            <a:ext cx="1958931" cy="38047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4DAC2A1D-F30B-4B2A-B0AA-8EA9C26E9A58}"/>
              </a:ext>
            </a:extLst>
          </p:cNvPr>
          <p:cNvSpPr/>
          <p:nvPr/>
        </p:nvSpPr>
        <p:spPr>
          <a:xfrm>
            <a:off x="6095407" y="1517608"/>
            <a:ext cx="1030134" cy="728891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  <a:endParaRPr lang="en-ID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39A98BC-E38D-4842-B9BF-73486361B9C5}"/>
              </a:ext>
            </a:extLst>
          </p:cNvPr>
          <p:cNvSpPr/>
          <p:nvPr/>
        </p:nvSpPr>
        <p:spPr>
          <a:xfrm>
            <a:off x="5969496" y="2396958"/>
            <a:ext cx="1270016" cy="3614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ID di</a:t>
            </a:r>
          </a:p>
          <a:p>
            <a:pPr algn="ctr"/>
            <a:r>
              <a:rPr lang="en-ID" sz="1200" dirty="0"/>
              <a:t>RW_</a:t>
            </a:r>
            <a:r>
              <a:rPr lang="en-US" sz="1200" dirty="0">
                <a:solidFill>
                  <a:schemeClr val="tx1"/>
                </a:solidFill>
              </a:rPr>
              <a:t> KURSUS</a:t>
            </a:r>
            <a:endParaRPr lang="en-ID" sz="1200" dirty="0"/>
          </a:p>
        </p:txBody>
      </p:sp>
      <p:sp>
        <p:nvSpPr>
          <p:cNvPr id="93" name="Diamond 92">
            <a:extLst>
              <a:ext uri="{FF2B5EF4-FFF2-40B4-BE49-F238E27FC236}">
                <a16:creationId xmlns:a16="http://schemas.microsoft.com/office/drawing/2014/main" id="{B88D8969-735A-4230-BFDF-48C3A3C0EC25}"/>
              </a:ext>
            </a:extLst>
          </p:cNvPr>
          <p:cNvSpPr/>
          <p:nvPr/>
        </p:nvSpPr>
        <p:spPr>
          <a:xfrm>
            <a:off x="7702804" y="2213218"/>
            <a:ext cx="1030134" cy="728891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  <a:endParaRPr lang="en-ID" sz="12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4AE4835-55EC-4F5E-ABCC-F3134BA51DD5}"/>
              </a:ext>
            </a:extLst>
          </p:cNvPr>
          <p:cNvCxnSpPr>
            <a:cxnSpLocks/>
            <a:stCxn id="82" idx="3"/>
            <a:endCxn id="89" idx="1"/>
          </p:cNvCxnSpPr>
          <p:nvPr/>
        </p:nvCxnSpPr>
        <p:spPr>
          <a:xfrm flipV="1">
            <a:off x="5840914" y="1882054"/>
            <a:ext cx="254493" cy="211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C2034F2-7A17-4437-9B69-4E112DBA1070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 flipH="1">
            <a:off x="6604504" y="2246499"/>
            <a:ext cx="5970" cy="15045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302D687-2744-48EF-B8A6-348A45BAA664}"/>
              </a:ext>
            </a:extLst>
          </p:cNvPr>
          <p:cNvCxnSpPr>
            <a:cxnSpLocks/>
            <a:stCxn id="90" idx="3"/>
            <a:endCxn id="93" idx="1"/>
          </p:cNvCxnSpPr>
          <p:nvPr/>
        </p:nvCxnSpPr>
        <p:spPr>
          <a:xfrm>
            <a:off x="7239512" y="2577664"/>
            <a:ext cx="463292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2834DE8-ECB9-4F14-9B2A-C42B96D4E893}"/>
              </a:ext>
            </a:extLst>
          </p:cNvPr>
          <p:cNvSpPr txBox="1"/>
          <p:nvPr/>
        </p:nvSpPr>
        <p:spPr>
          <a:xfrm>
            <a:off x="6632153" y="2153070"/>
            <a:ext cx="338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</a:t>
            </a:r>
            <a:endParaRPr lang="en-ID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53940E6-C9B2-4BCF-AEDA-F0E2184B2AE4}"/>
              </a:ext>
            </a:extLst>
          </p:cNvPr>
          <p:cNvSpPr txBox="1"/>
          <p:nvPr/>
        </p:nvSpPr>
        <p:spPr>
          <a:xfrm>
            <a:off x="8660054" y="2572777"/>
            <a:ext cx="338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</a:t>
            </a:r>
            <a:endParaRPr lang="en-ID" sz="1000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37579D5-EB8B-46F5-8330-B4198CCFC005}"/>
              </a:ext>
            </a:extLst>
          </p:cNvPr>
          <p:cNvCxnSpPr>
            <a:cxnSpLocks/>
            <a:stCxn id="89" idx="3"/>
            <a:endCxn id="25" idx="1"/>
          </p:cNvCxnSpPr>
          <p:nvPr/>
        </p:nvCxnSpPr>
        <p:spPr>
          <a:xfrm>
            <a:off x="7125541" y="1882054"/>
            <a:ext cx="3040735" cy="2363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D5AF768-1384-4018-B8DF-2E981683BD55}"/>
              </a:ext>
            </a:extLst>
          </p:cNvPr>
          <p:cNvSpPr txBox="1"/>
          <p:nvPr/>
        </p:nvSpPr>
        <p:spPr>
          <a:xfrm>
            <a:off x="7038541" y="1864410"/>
            <a:ext cx="614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TIDAK</a:t>
            </a:r>
            <a:endParaRPr lang="en-ID" sz="1000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38AACD2B-61A0-4903-BADE-B19F81ABDE8D}"/>
              </a:ext>
            </a:extLst>
          </p:cNvPr>
          <p:cNvCxnSpPr>
            <a:cxnSpLocks/>
            <a:stCxn id="93" idx="0"/>
          </p:cNvCxnSpPr>
          <p:nvPr/>
        </p:nvCxnSpPr>
        <p:spPr>
          <a:xfrm rot="5400000" flipH="1" flipV="1">
            <a:off x="9106539" y="1153480"/>
            <a:ext cx="171071" cy="1948406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EC1C007A-F41B-4E39-A7CE-8F5BADF75132}"/>
              </a:ext>
            </a:extLst>
          </p:cNvPr>
          <p:cNvSpPr txBox="1"/>
          <p:nvPr/>
        </p:nvSpPr>
        <p:spPr>
          <a:xfrm>
            <a:off x="8366673" y="2023357"/>
            <a:ext cx="614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TIDAK</a:t>
            </a:r>
            <a:endParaRPr lang="en-ID" sz="10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B0CF179-A79B-4D15-871A-6AECC9B44186}"/>
              </a:ext>
            </a:extLst>
          </p:cNvPr>
          <p:cNvSpPr/>
          <p:nvPr/>
        </p:nvSpPr>
        <p:spPr>
          <a:xfrm>
            <a:off x="4469073" y="3179375"/>
            <a:ext cx="1371841" cy="370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ID di</a:t>
            </a:r>
          </a:p>
          <a:p>
            <a:pPr algn="ctr"/>
            <a:r>
              <a:rPr lang="en-ID" sz="1200" dirty="0"/>
              <a:t>RW_</a:t>
            </a:r>
            <a:r>
              <a:rPr lang="en-US" sz="1200" dirty="0">
                <a:solidFill>
                  <a:schemeClr val="tx1"/>
                </a:solidFill>
              </a:rPr>
              <a:t> KURSUS</a:t>
            </a:r>
            <a:endParaRPr lang="en-ID" sz="120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0CDE0A7-1C38-4554-BA3C-04DF5E5CD5E7}"/>
              </a:ext>
            </a:extLst>
          </p:cNvPr>
          <p:cNvCxnSpPr>
            <a:cxnSpLocks/>
            <a:stCxn id="48" idx="3"/>
            <a:endCxn id="139" idx="1"/>
          </p:cNvCxnSpPr>
          <p:nvPr/>
        </p:nvCxnSpPr>
        <p:spPr>
          <a:xfrm>
            <a:off x="2510141" y="3327848"/>
            <a:ext cx="1958932" cy="3684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Diamond 141">
            <a:extLst>
              <a:ext uri="{FF2B5EF4-FFF2-40B4-BE49-F238E27FC236}">
                <a16:creationId xmlns:a16="http://schemas.microsoft.com/office/drawing/2014/main" id="{A4A2EF40-0693-467B-BB94-0C429C930A13}"/>
              </a:ext>
            </a:extLst>
          </p:cNvPr>
          <p:cNvSpPr/>
          <p:nvPr/>
        </p:nvSpPr>
        <p:spPr>
          <a:xfrm>
            <a:off x="6401612" y="2996876"/>
            <a:ext cx="1030134" cy="728891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  <a:endParaRPr lang="en-ID" sz="12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748973C-8176-41A3-85A2-BFFEA7F0F1F0}"/>
              </a:ext>
            </a:extLst>
          </p:cNvPr>
          <p:cNvCxnSpPr>
            <a:cxnSpLocks/>
            <a:stCxn id="139" idx="3"/>
            <a:endCxn id="142" idx="1"/>
          </p:cNvCxnSpPr>
          <p:nvPr/>
        </p:nvCxnSpPr>
        <p:spPr>
          <a:xfrm flipV="1">
            <a:off x="5840914" y="3361322"/>
            <a:ext cx="560698" cy="337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99D2788-81AF-4633-9FFA-8221A78B94FF}"/>
              </a:ext>
            </a:extLst>
          </p:cNvPr>
          <p:cNvSpPr/>
          <p:nvPr/>
        </p:nvSpPr>
        <p:spPr>
          <a:xfrm>
            <a:off x="8094044" y="2999606"/>
            <a:ext cx="1730675" cy="7288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/>
              <a:t>DELETE 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RW_ </a:t>
            </a:r>
            <a:r>
              <a:rPr lang="en-US" sz="1200" b="1" dirty="0">
                <a:solidFill>
                  <a:srgbClr val="0070C0"/>
                </a:solidFill>
              </a:rPr>
              <a:t>KURSUS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B050"/>
                </a:solidFill>
              </a:rPr>
              <a:t>DE_RW_KURSUS</a:t>
            </a:r>
            <a:endParaRPr lang="en-ID" sz="1200" b="1" dirty="0">
              <a:solidFill>
                <a:srgbClr val="00B050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CDB9D75-BC92-4399-B3DB-6DD1832D7872}"/>
              </a:ext>
            </a:extLst>
          </p:cNvPr>
          <p:cNvCxnSpPr>
            <a:cxnSpLocks/>
            <a:stCxn id="142" idx="3"/>
            <a:endCxn id="155" idx="1"/>
          </p:cNvCxnSpPr>
          <p:nvPr/>
        </p:nvCxnSpPr>
        <p:spPr>
          <a:xfrm>
            <a:off x="7431746" y="3361322"/>
            <a:ext cx="662298" cy="273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18CE7B18-676E-439B-B0E1-FB21A1F0D6EA}"/>
              </a:ext>
            </a:extLst>
          </p:cNvPr>
          <p:cNvCxnSpPr>
            <a:cxnSpLocks/>
            <a:stCxn id="142" idx="2"/>
            <a:endCxn id="59" idx="2"/>
          </p:cNvCxnSpPr>
          <p:nvPr/>
        </p:nvCxnSpPr>
        <p:spPr>
          <a:xfrm rot="16200000" flipH="1">
            <a:off x="8897183" y="1745262"/>
            <a:ext cx="3856" cy="3964865"/>
          </a:xfrm>
          <a:prstGeom prst="bentConnector3">
            <a:avLst>
              <a:gd name="adj1" fmla="val 5237915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22E019F-9C1D-438E-9968-B35BEB6F4C37}"/>
              </a:ext>
            </a:extLst>
          </p:cNvPr>
          <p:cNvSpPr/>
          <p:nvPr/>
        </p:nvSpPr>
        <p:spPr>
          <a:xfrm>
            <a:off x="356875" y="888971"/>
            <a:ext cx="2142181" cy="6177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RW_KURSUS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LOG_RIWAYAT_PERE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81E35E-4F09-4533-A9DB-E81C18DE6880}"/>
              </a:ext>
            </a:extLst>
          </p:cNvPr>
          <p:cNvSpPr/>
          <p:nvPr/>
        </p:nvSpPr>
        <p:spPr>
          <a:xfrm>
            <a:off x="356877" y="699682"/>
            <a:ext cx="2142180" cy="1798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Channel RW_KURSUS_INSERT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760B5E-DF93-4D6D-82D2-EF1C763FC9A4}"/>
              </a:ext>
            </a:extLst>
          </p:cNvPr>
          <p:cNvSpPr/>
          <p:nvPr/>
        </p:nvSpPr>
        <p:spPr>
          <a:xfrm>
            <a:off x="353835" y="1915319"/>
            <a:ext cx="2156307" cy="6986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RW_KURSUS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LOG_RIWAYAT_PERE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183544-46C5-40EB-8F4F-C067D0B96EA4}"/>
              </a:ext>
            </a:extLst>
          </p:cNvPr>
          <p:cNvSpPr/>
          <p:nvPr/>
        </p:nvSpPr>
        <p:spPr>
          <a:xfrm>
            <a:off x="347740" y="1696448"/>
            <a:ext cx="2162402" cy="2304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Channel RW_KURSUS _UPDATE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D94465-71B5-4FD8-8A17-1B42D5C59FFC}"/>
              </a:ext>
            </a:extLst>
          </p:cNvPr>
          <p:cNvSpPr/>
          <p:nvPr/>
        </p:nvSpPr>
        <p:spPr>
          <a:xfrm>
            <a:off x="347362" y="3001807"/>
            <a:ext cx="2162779" cy="6520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RW_KURSUS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LOG_RIWAYAT_PERE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AA9E73D-9BFC-4969-8EE8-7B709BF277BC}"/>
              </a:ext>
            </a:extLst>
          </p:cNvPr>
          <p:cNvSpPr/>
          <p:nvPr/>
        </p:nvSpPr>
        <p:spPr>
          <a:xfrm>
            <a:off x="342472" y="2788333"/>
            <a:ext cx="2167669" cy="2304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Channel RW_KURSUS _DELETE</a:t>
            </a:r>
          </a:p>
        </p:txBody>
      </p:sp>
      <p:sp>
        <p:nvSpPr>
          <p:cNvPr id="50" name="Flowchart: Multidocument 49">
            <a:extLst>
              <a:ext uri="{FF2B5EF4-FFF2-40B4-BE49-F238E27FC236}">
                <a16:creationId xmlns:a16="http://schemas.microsoft.com/office/drawing/2014/main" id="{BC37113A-348C-4FCA-9302-975C2A28D3A1}"/>
              </a:ext>
            </a:extLst>
          </p:cNvPr>
          <p:cNvSpPr/>
          <p:nvPr/>
        </p:nvSpPr>
        <p:spPr>
          <a:xfrm>
            <a:off x="2848455" y="637578"/>
            <a:ext cx="1154545" cy="775076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/>
              <a:t>RW_ KURSUS</a:t>
            </a:r>
          </a:p>
          <a:p>
            <a:pPr algn="ctr"/>
            <a:r>
              <a:rPr lang="en-ID" sz="1000" dirty="0"/>
              <a:t>_INSERT</a:t>
            </a:r>
          </a:p>
        </p:txBody>
      </p:sp>
      <p:sp>
        <p:nvSpPr>
          <p:cNvPr id="51" name="Flowchart: Multidocument 50">
            <a:extLst>
              <a:ext uri="{FF2B5EF4-FFF2-40B4-BE49-F238E27FC236}">
                <a16:creationId xmlns:a16="http://schemas.microsoft.com/office/drawing/2014/main" id="{84D02131-ED00-4AC7-90CD-06E25E75B10C}"/>
              </a:ext>
            </a:extLst>
          </p:cNvPr>
          <p:cNvSpPr/>
          <p:nvPr/>
        </p:nvSpPr>
        <p:spPr>
          <a:xfrm>
            <a:off x="2848455" y="1700783"/>
            <a:ext cx="1154545" cy="775076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/>
              <a:t>RW_ KURSUS</a:t>
            </a:r>
          </a:p>
          <a:p>
            <a:pPr algn="ctr"/>
            <a:r>
              <a:rPr lang="en-ID" sz="1000" dirty="0"/>
              <a:t>_UPDATE</a:t>
            </a:r>
          </a:p>
        </p:txBody>
      </p:sp>
      <p:sp>
        <p:nvSpPr>
          <p:cNvPr id="52" name="Flowchart: Multidocument 51">
            <a:extLst>
              <a:ext uri="{FF2B5EF4-FFF2-40B4-BE49-F238E27FC236}">
                <a16:creationId xmlns:a16="http://schemas.microsoft.com/office/drawing/2014/main" id="{9D56C2D7-335B-4A09-9A42-7B86D880A50A}"/>
              </a:ext>
            </a:extLst>
          </p:cNvPr>
          <p:cNvSpPr/>
          <p:nvPr/>
        </p:nvSpPr>
        <p:spPr>
          <a:xfrm>
            <a:off x="2843793" y="2950691"/>
            <a:ext cx="1154545" cy="775076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/>
              <a:t>RW_ KURSUS</a:t>
            </a:r>
          </a:p>
          <a:p>
            <a:pPr algn="ctr"/>
            <a:r>
              <a:rPr lang="en-ID" sz="1000" dirty="0"/>
              <a:t>_DELETE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5FEE13-9D86-4542-94D5-F347C295D7DC}"/>
              </a:ext>
            </a:extLst>
          </p:cNvPr>
          <p:cNvSpPr txBox="1"/>
          <p:nvPr/>
        </p:nvSpPr>
        <p:spPr>
          <a:xfrm>
            <a:off x="4404961" y="527473"/>
            <a:ext cx="395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</a:t>
            </a:r>
            <a:endParaRPr lang="en-ID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E95ED1-7D75-485D-A5FF-4B8A5D89249E}"/>
              </a:ext>
            </a:extLst>
          </p:cNvPr>
          <p:cNvSpPr txBox="1"/>
          <p:nvPr/>
        </p:nvSpPr>
        <p:spPr>
          <a:xfrm>
            <a:off x="4375490" y="2920221"/>
            <a:ext cx="395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</a:t>
            </a:r>
            <a:endParaRPr lang="en-ID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7678DA-806E-4D86-A4A7-CD1B2290AA0F}"/>
              </a:ext>
            </a:extLst>
          </p:cNvPr>
          <p:cNvSpPr txBox="1"/>
          <p:nvPr/>
        </p:nvSpPr>
        <p:spPr>
          <a:xfrm>
            <a:off x="4404962" y="1365391"/>
            <a:ext cx="395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</a:t>
            </a:r>
            <a:endParaRPr lang="en-ID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6818846-1FA4-4589-86FD-F793FCC4D5F4}"/>
              </a:ext>
            </a:extLst>
          </p:cNvPr>
          <p:cNvSpPr txBox="1"/>
          <p:nvPr/>
        </p:nvSpPr>
        <p:spPr>
          <a:xfrm>
            <a:off x="7332281" y="3141865"/>
            <a:ext cx="614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TIDAK</a:t>
            </a:r>
            <a:endParaRPr lang="en-ID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D3A79F-DD3B-4FE6-8F68-7DA4211351E4}"/>
              </a:ext>
            </a:extLst>
          </p:cNvPr>
          <p:cNvSpPr txBox="1"/>
          <p:nvPr/>
        </p:nvSpPr>
        <p:spPr>
          <a:xfrm>
            <a:off x="6928685" y="3656344"/>
            <a:ext cx="338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</a:t>
            </a:r>
            <a:endParaRPr lang="en-ID" sz="1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B34D440-DFC5-4570-9D3B-CF45A02163C2}"/>
              </a:ext>
            </a:extLst>
          </p:cNvPr>
          <p:cNvSpPr/>
          <p:nvPr/>
        </p:nvSpPr>
        <p:spPr>
          <a:xfrm>
            <a:off x="10016206" y="3000732"/>
            <a:ext cx="1730675" cy="7288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/>
              <a:t>DELETE 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RW_ </a:t>
            </a:r>
            <a:r>
              <a:rPr lang="en-US" sz="1200" b="1" dirty="0">
                <a:solidFill>
                  <a:srgbClr val="00B050"/>
                </a:solidFill>
              </a:rPr>
              <a:t>KURSUS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B050"/>
                </a:solidFill>
              </a:rPr>
              <a:t>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B050"/>
                </a:solidFill>
              </a:rPr>
              <a:t>DE_RW_KURSUS</a:t>
            </a:r>
            <a:endParaRPr lang="en-ID" sz="1200" b="1" dirty="0">
              <a:solidFill>
                <a:srgbClr val="00B05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159EB3B-B701-43F0-B486-E9A5130D9CEB}"/>
              </a:ext>
            </a:extLst>
          </p:cNvPr>
          <p:cNvCxnSpPr>
            <a:stCxn id="93" idx="3"/>
            <a:endCxn id="20" idx="2"/>
          </p:cNvCxnSpPr>
          <p:nvPr/>
        </p:nvCxnSpPr>
        <p:spPr>
          <a:xfrm flipV="1">
            <a:off x="8732938" y="1417932"/>
            <a:ext cx="719232" cy="1159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51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0FB4D7-BE5C-4568-B833-C4E8A17B6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18" y="54709"/>
            <a:ext cx="9596582" cy="680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6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3E994A7-1915-4412-BCDB-577EC7295388}"/>
              </a:ext>
            </a:extLst>
          </p:cNvPr>
          <p:cNvSpPr/>
          <p:nvPr/>
        </p:nvSpPr>
        <p:spPr>
          <a:xfrm>
            <a:off x="5519223" y="734289"/>
            <a:ext cx="1687744" cy="868219"/>
          </a:xfrm>
          <a:prstGeom prst="round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D95B-4B38-414B-AFA9-7C16D868F4A6}"/>
              </a:ext>
            </a:extLst>
          </p:cNvPr>
          <p:cNvSpPr/>
          <p:nvPr/>
        </p:nvSpPr>
        <p:spPr>
          <a:xfrm>
            <a:off x="5519222" y="912760"/>
            <a:ext cx="1687744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TMT_JABATAN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F4B0B2-2014-47AA-B55C-4BB1ED5C1A07}"/>
              </a:ext>
            </a:extLst>
          </p:cNvPr>
          <p:cNvSpPr txBox="1"/>
          <p:nvPr/>
        </p:nvSpPr>
        <p:spPr>
          <a:xfrm>
            <a:off x="3441132" y="894854"/>
            <a:ext cx="17892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Bookman Old Style" panose="02050604050505020204" pitchFamily="18" charset="0"/>
              </a:rPr>
              <a:t>Insert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Riwayat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Jabatan</a:t>
            </a:r>
            <a:endParaRPr lang="en-ID" sz="1100" dirty="0">
              <a:latin typeface="Bookman Old Style" panose="020506040505050202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D14911-B88A-49AE-A7B8-02A7BCDBEA69}"/>
              </a:ext>
            </a:extLst>
          </p:cNvPr>
          <p:cNvSpPr/>
          <p:nvPr/>
        </p:nvSpPr>
        <p:spPr>
          <a:xfrm>
            <a:off x="9132593" y="803331"/>
            <a:ext cx="1741466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RW_JABATAN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F99C26-5028-49E4-BB5B-B76EC0CEB6AD}"/>
              </a:ext>
            </a:extLst>
          </p:cNvPr>
          <p:cNvSpPr/>
          <p:nvPr/>
        </p:nvSpPr>
        <p:spPr>
          <a:xfrm>
            <a:off x="8576623" y="803331"/>
            <a:ext cx="555969" cy="5112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SAPK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F074BA-E468-44FF-90D1-07EF10E4C4F3}"/>
              </a:ext>
            </a:extLst>
          </p:cNvPr>
          <p:cNvSpPr/>
          <p:nvPr/>
        </p:nvSpPr>
        <p:spPr>
          <a:xfrm>
            <a:off x="9132593" y="1463731"/>
            <a:ext cx="1741466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RW_PNS_UNOR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CD11-EB74-4C6F-B4A8-5E7D66B28B1B}"/>
              </a:ext>
            </a:extLst>
          </p:cNvPr>
          <p:cNvSpPr/>
          <p:nvPr/>
        </p:nvSpPr>
        <p:spPr>
          <a:xfrm>
            <a:off x="8576623" y="1463731"/>
            <a:ext cx="555969" cy="5112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SAPK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78FB212-ADC8-4E72-B1CA-935A160DCBA2}"/>
              </a:ext>
            </a:extLst>
          </p:cNvPr>
          <p:cNvSpPr/>
          <p:nvPr/>
        </p:nvSpPr>
        <p:spPr>
          <a:xfrm>
            <a:off x="9132592" y="2124131"/>
            <a:ext cx="1741467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LOG_RIWAYAT_PERE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C6CD91-596F-4D53-B8AF-3F76230ADE95}"/>
              </a:ext>
            </a:extLst>
          </p:cNvPr>
          <p:cNvSpPr/>
          <p:nvPr/>
        </p:nvSpPr>
        <p:spPr>
          <a:xfrm>
            <a:off x="8576622" y="2124131"/>
            <a:ext cx="555969" cy="5112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SAPK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F85E1B-2DB9-4060-8BDB-1F6D7D1E6F3E}"/>
              </a:ext>
            </a:extLst>
          </p:cNvPr>
          <p:cNvSpPr/>
          <p:nvPr/>
        </p:nvSpPr>
        <p:spPr>
          <a:xfrm>
            <a:off x="9132592" y="2784531"/>
            <a:ext cx="1741467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PNS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CD2F57-1022-434D-9736-3CCCB2A3A832}"/>
              </a:ext>
            </a:extLst>
          </p:cNvPr>
          <p:cNvSpPr/>
          <p:nvPr/>
        </p:nvSpPr>
        <p:spPr>
          <a:xfrm>
            <a:off x="8576622" y="2784531"/>
            <a:ext cx="555969" cy="5112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SAPK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A7412FF-C402-405E-AEE5-7AE0BC9730F6}"/>
              </a:ext>
            </a:extLst>
          </p:cNvPr>
          <p:cNvSpPr/>
          <p:nvPr/>
        </p:nvSpPr>
        <p:spPr>
          <a:xfrm>
            <a:off x="9132592" y="3463178"/>
            <a:ext cx="1741467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DE_RW_JABATAN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3AC93DC-0514-49C3-A73C-5DE94E1411DE}"/>
              </a:ext>
            </a:extLst>
          </p:cNvPr>
          <p:cNvSpPr/>
          <p:nvPr/>
        </p:nvSpPr>
        <p:spPr>
          <a:xfrm>
            <a:off x="8576622" y="3463178"/>
            <a:ext cx="555969" cy="511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UDM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C52E5FA-D05E-4373-A530-5217F531419E}"/>
              </a:ext>
            </a:extLst>
          </p:cNvPr>
          <p:cNvSpPr/>
          <p:nvPr/>
        </p:nvSpPr>
        <p:spPr>
          <a:xfrm>
            <a:off x="5519223" y="1944804"/>
            <a:ext cx="1687744" cy="868219"/>
          </a:xfrm>
          <a:prstGeom prst="round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18589EA-245F-4477-9BC2-C1A2BA74400F}"/>
              </a:ext>
            </a:extLst>
          </p:cNvPr>
          <p:cNvSpPr/>
          <p:nvPr/>
        </p:nvSpPr>
        <p:spPr>
          <a:xfrm>
            <a:off x="1350300" y="2146366"/>
            <a:ext cx="1347019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RW_JABATAN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C1BF360-7F2F-4FAA-A2A7-8CDFD61C63FE}"/>
              </a:ext>
            </a:extLst>
          </p:cNvPr>
          <p:cNvSpPr/>
          <p:nvPr/>
        </p:nvSpPr>
        <p:spPr>
          <a:xfrm>
            <a:off x="5519222" y="2123275"/>
            <a:ext cx="1687744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TMT_JABATAN</a:t>
            </a:r>
            <a:endParaRPr lang="en-ID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ID_RIWAYAT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94CFA8C-BD85-46D5-885B-A9F9C5A85631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2697319" y="2378914"/>
            <a:ext cx="2821903" cy="230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665E549-55D9-4622-B6FC-49C4F2E533CE}"/>
              </a:ext>
            </a:extLst>
          </p:cNvPr>
          <p:cNvSpPr txBox="1"/>
          <p:nvPr/>
        </p:nvSpPr>
        <p:spPr>
          <a:xfrm>
            <a:off x="3440242" y="2094625"/>
            <a:ext cx="1880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Bookman Old Style" panose="02050604050505020204" pitchFamily="18" charset="0"/>
              </a:rPr>
              <a:t>Update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Riwayat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Jabatan</a:t>
            </a:r>
            <a:endParaRPr lang="en-ID" sz="1100" dirty="0">
              <a:latin typeface="Bookman Old Style" panose="020506040505050202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49D0B0C-1319-4824-86BA-4B387CF9EA05}"/>
              </a:ext>
            </a:extLst>
          </p:cNvPr>
          <p:cNvSpPr/>
          <p:nvPr/>
        </p:nvSpPr>
        <p:spPr>
          <a:xfrm>
            <a:off x="794330" y="2146366"/>
            <a:ext cx="555969" cy="511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UDM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5FEE3D9-53F0-430F-A63D-93D892CAAEB2}"/>
              </a:ext>
            </a:extLst>
          </p:cNvPr>
          <p:cNvSpPr/>
          <p:nvPr/>
        </p:nvSpPr>
        <p:spPr>
          <a:xfrm>
            <a:off x="5545296" y="3179045"/>
            <a:ext cx="1687744" cy="868219"/>
          </a:xfrm>
          <a:prstGeom prst="round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4824D74-1885-456B-A328-38DA487817CC}"/>
              </a:ext>
            </a:extLst>
          </p:cNvPr>
          <p:cNvSpPr/>
          <p:nvPr/>
        </p:nvSpPr>
        <p:spPr>
          <a:xfrm>
            <a:off x="5545295" y="3357516"/>
            <a:ext cx="1687744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ID_RIWAYAT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D809940-5958-4ADB-83D2-01F027DB4BA8}"/>
              </a:ext>
            </a:extLst>
          </p:cNvPr>
          <p:cNvSpPr txBox="1"/>
          <p:nvPr/>
        </p:nvSpPr>
        <p:spPr>
          <a:xfrm>
            <a:off x="3499979" y="3328866"/>
            <a:ext cx="18133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Bookman Old Style" panose="02050604050505020204" pitchFamily="18" charset="0"/>
              </a:rPr>
              <a:t>Delete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Riwayat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Jabatan</a:t>
            </a:r>
            <a:endParaRPr lang="en-ID" sz="1100" dirty="0">
              <a:latin typeface="Bookman Old Style" panose="02050604050505020204" pitchFamily="18" charset="0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5DEDF19-47A9-4D76-B0E5-193E1B53E66F}"/>
              </a:ext>
            </a:extLst>
          </p:cNvPr>
          <p:cNvCxnSpPr>
            <a:stCxn id="66" idx="3"/>
            <a:endCxn id="74" idx="1"/>
          </p:cNvCxnSpPr>
          <p:nvPr/>
        </p:nvCxnSpPr>
        <p:spPr>
          <a:xfrm>
            <a:off x="2697319" y="2402005"/>
            <a:ext cx="2847976" cy="1211150"/>
          </a:xfrm>
          <a:prstGeom prst="bentConnector3">
            <a:avLst>
              <a:gd name="adj1" fmla="val 1724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95D3B54-0511-48EB-8EF8-7B154567700D}"/>
              </a:ext>
            </a:extLst>
          </p:cNvPr>
          <p:cNvCxnSpPr>
            <a:stCxn id="66" idx="3"/>
            <a:endCxn id="9" idx="1"/>
          </p:cNvCxnSpPr>
          <p:nvPr/>
        </p:nvCxnSpPr>
        <p:spPr>
          <a:xfrm flipV="1">
            <a:off x="2697319" y="1168399"/>
            <a:ext cx="2821903" cy="1233606"/>
          </a:xfrm>
          <a:prstGeom prst="bentConnector3">
            <a:avLst>
              <a:gd name="adj1" fmla="val 175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A5A69B4-1425-48E5-B2D4-3DA4602FBB77}"/>
              </a:ext>
            </a:extLst>
          </p:cNvPr>
          <p:cNvCxnSpPr>
            <a:stCxn id="9" idx="3"/>
          </p:cNvCxnSpPr>
          <p:nvPr/>
        </p:nvCxnSpPr>
        <p:spPr>
          <a:xfrm flipV="1">
            <a:off x="7206966" y="1168398"/>
            <a:ext cx="64394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3E6A099-CC75-41BF-B5B8-E74BF20D2F52}"/>
              </a:ext>
            </a:extLst>
          </p:cNvPr>
          <p:cNvCxnSpPr/>
          <p:nvPr/>
        </p:nvCxnSpPr>
        <p:spPr>
          <a:xfrm flipV="1">
            <a:off x="7218452" y="3614896"/>
            <a:ext cx="64394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88962F0-5AC5-4333-8B0E-09FEE60E6149}"/>
              </a:ext>
            </a:extLst>
          </p:cNvPr>
          <p:cNvCxnSpPr/>
          <p:nvPr/>
        </p:nvCxnSpPr>
        <p:spPr>
          <a:xfrm flipV="1">
            <a:off x="7203865" y="2402004"/>
            <a:ext cx="64394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819263-F8F3-413F-8080-EBFA3462CA8F}"/>
              </a:ext>
            </a:extLst>
          </p:cNvPr>
          <p:cNvCxnSpPr/>
          <p:nvPr/>
        </p:nvCxnSpPr>
        <p:spPr>
          <a:xfrm>
            <a:off x="7847807" y="1165700"/>
            <a:ext cx="0" cy="2456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754221B-A479-4BE0-8EB1-557869341896}"/>
              </a:ext>
            </a:extLst>
          </p:cNvPr>
          <p:cNvCxnSpPr>
            <a:endCxn id="44" idx="1"/>
          </p:cNvCxnSpPr>
          <p:nvPr/>
        </p:nvCxnSpPr>
        <p:spPr>
          <a:xfrm flipV="1">
            <a:off x="7847807" y="1058970"/>
            <a:ext cx="728816" cy="1370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434A80D-A9B6-45FF-A976-231A440F8AC7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7847807" y="1719370"/>
            <a:ext cx="728816" cy="6826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EDDC9C3-8144-46FD-AC7A-771B6FC41CE5}"/>
              </a:ext>
            </a:extLst>
          </p:cNvPr>
          <p:cNvCxnSpPr>
            <a:endCxn id="49" idx="1"/>
          </p:cNvCxnSpPr>
          <p:nvPr/>
        </p:nvCxnSpPr>
        <p:spPr>
          <a:xfrm flipV="1">
            <a:off x="7847807" y="2379770"/>
            <a:ext cx="728815" cy="10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E07D7B2-28EC-4019-92A2-A8966AC3CA46}"/>
              </a:ext>
            </a:extLst>
          </p:cNvPr>
          <p:cNvCxnSpPr>
            <a:endCxn id="51" idx="1"/>
          </p:cNvCxnSpPr>
          <p:nvPr/>
        </p:nvCxnSpPr>
        <p:spPr>
          <a:xfrm>
            <a:off x="7844707" y="2390459"/>
            <a:ext cx="731915" cy="6497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6C5609D-78AD-4B72-B61B-AD0079328314}"/>
              </a:ext>
            </a:extLst>
          </p:cNvPr>
          <p:cNvCxnSpPr>
            <a:endCxn id="53" idx="1"/>
          </p:cNvCxnSpPr>
          <p:nvPr/>
        </p:nvCxnSpPr>
        <p:spPr>
          <a:xfrm>
            <a:off x="7847806" y="2410860"/>
            <a:ext cx="728816" cy="1307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Table 115">
            <a:extLst>
              <a:ext uri="{FF2B5EF4-FFF2-40B4-BE49-F238E27FC236}">
                <a16:creationId xmlns:a16="http://schemas.microsoft.com/office/drawing/2014/main" id="{DC838C1D-CF13-4237-A788-1D15EDF08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998608"/>
              </p:ext>
            </p:extLst>
          </p:nvPr>
        </p:nvGraphicFramePr>
        <p:xfrm>
          <a:off x="404248" y="4362486"/>
          <a:ext cx="11547604" cy="21399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0078">
                  <a:extLst>
                    <a:ext uri="{9D8B030D-6E8A-4147-A177-3AD203B41FA5}">
                      <a16:colId xmlns:a16="http://schemas.microsoft.com/office/drawing/2014/main" val="3391984392"/>
                    </a:ext>
                  </a:extLst>
                </a:gridCol>
                <a:gridCol w="1193601">
                  <a:extLst>
                    <a:ext uri="{9D8B030D-6E8A-4147-A177-3AD203B41FA5}">
                      <a16:colId xmlns:a16="http://schemas.microsoft.com/office/drawing/2014/main" val="2120034214"/>
                    </a:ext>
                  </a:extLst>
                </a:gridCol>
                <a:gridCol w="3395955">
                  <a:extLst>
                    <a:ext uri="{9D8B030D-6E8A-4147-A177-3AD203B41FA5}">
                      <a16:colId xmlns:a16="http://schemas.microsoft.com/office/drawing/2014/main" val="2626034400"/>
                    </a:ext>
                  </a:extLst>
                </a:gridCol>
                <a:gridCol w="3189573">
                  <a:extLst>
                    <a:ext uri="{9D8B030D-6E8A-4147-A177-3AD203B41FA5}">
                      <a16:colId xmlns:a16="http://schemas.microsoft.com/office/drawing/2014/main" val="2205984037"/>
                    </a:ext>
                  </a:extLst>
                </a:gridCol>
                <a:gridCol w="2438397">
                  <a:extLst>
                    <a:ext uri="{9D8B030D-6E8A-4147-A177-3AD203B41FA5}">
                      <a16:colId xmlns:a16="http://schemas.microsoft.com/office/drawing/2014/main" val="4221153884"/>
                    </a:ext>
                  </a:extLst>
                </a:gridCol>
              </a:tblGrid>
              <a:tr h="50494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u="none" strike="noStrike" dirty="0">
                          <a:effectLst/>
                          <a:latin typeface="+mj-lt"/>
                        </a:rPr>
                        <a:t>Nama </a:t>
                      </a:r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Tabel</a:t>
                      </a:r>
                      <a:endParaRPr lang="en-ID" sz="1500" u="none" strike="noStrike" dirty="0">
                        <a:effectLst/>
                        <a:latin typeface="+mj-lt"/>
                      </a:endParaRPr>
                    </a:p>
                    <a:p>
                      <a:pPr algn="ctr" fontAlgn="b"/>
                      <a:r>
                        <a:rPr lang="en-ID" sz="1500" u="none" strike="noStrike" dirty="0">
                          <a:effectLst/>
                          <a:latin typeface="+mj-lt"/>
                        </a:rPr>
                        <a:t>Input UDM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Kolom</a:t>
                      </a:r>
                      <a:r>
                        <a:rPr lang="en-ID" sz="15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Pembanding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Keterangan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Tabel</a:t>
                      </a:r>
                      <a:r>
                        <a:rPr lang="en-ID" sz="1500" u="none" strike="noStrike" dirty="0">
                          <a:effectLst/>
                          <a:latin typeface="+mj-lt"/>
                        </a:rPr>
                        <a:t> SAPK yang di insert/update/delete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Table UDM yang di </a:t>
                      </a:r>
                      <a:r>
                        <a:rPr lang="en-ID" sz="1500" u="none" strike="noStrike" kern="1200" dirty="0">
                          <a:effectLst/>
                          <a:latin typeface="+mj-lt"/>
                        </a:rPr>
                        <a:t>insert/update/delete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3232820504"/>
                  </a:ext>
                </a:extLst>
              </a:tr>
              <a:tr h="163496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>
                          <a:effectLst/>
                          <a:latin typeface="+mj-lt"/>
                        </a:rPr>
                        <a:t>RW_JABATAN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>
                          <a:effectLst/>
                          <a:latin typeface="+mj-lt"/>
                        </a:rPr>
                        <a:t>TMT_JABATAN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marL="360363" marR="0" lvl="0" indent="-2032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1400" u="none" strike="noStrike" dirty="0" err="1">
                          <a:effectLst/>
                          <a:latin typeface="+mj-lt"/>
                        </a:rPr>
                        <a:t>Untuk</a:t>
                      </a:r>
                      <a:r>
                        <a:rPr lang="en-ID" sz="1400" u="none" strike="noStrike" dirty="0">
                          <a:effectLst/>
                          <a:latin typeface="+mj-lt"/>
                        </a:rPr>
                        <a:t> data </a:t>
                      </a:r>
                      <a:r>
                        <a:rPr lang="en-ID" sz="1400" i="1" u="none" strike="noStrike" dirty="0">
                          <a:effectLst/>
                          <a:latin typeface="+mj-lt"/>
                        </a:rPr>
                        <a:t>Insert</a:t>
                      </a:r>
                      <a:r>
                        <a:rPr lang="en-ID" sz="14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ID" sz="1400" dirty="0" err="1">
                          <a:latin typeface="+mj-lt"/>
                        </a:rPr>
                        <a:t>Jika</a:t>
                      </a:r>
                      <a:r>
                        <a:rPr lang="en-ID" sz="1400" dirty="0">
                          <a:latin typeface="+mj-lt"/>
                        </a:rPr>
                        <a:t> </a:t>
                      </a:r>
                      <a:r>
                        <a:rPr lang="en-ID" sz="1400" dirty="0" err="1">
                          <a:latin typeface="+mj-lt"/>
                        </a:rPr>
                        <a:t>ada</a:t>
                      </a:r>
                      <a:r>
                        <a:rPr lang="en-ID" sz="1400" dirty="0">
                          <a:latin typeface="+mj-lt"/>
                        </a:rPr>
                        <a:t> TMT_JABATAN yang </a:t>
                      </a:r>
                      <a:r>
                        <a:rPr lang="en-ID" sz="1400" dirty="0" err="1">
                          <a:latin typeface="+mj-lt"/>
                        </a:rPr>
                        <a:t>sama</a:t>
                      </a:r>
                      <a:r>
                        <a:rPr lang="en-ID" sz="1400" dirty="0">
                          <a:latin typeface="+mj-lt"/>
                        </a:rPr>
                        <a:t> </a:t>
                      </a:r>
                      <a:r>
                        <a:rPr lang="en-ID" sz="1400" dirty="0" err="1">
                          <a:latin typeface="+mj-lt"/>
                        </a:rPr>
                        <a:t>antara</a:t>
                      </a:r>
                      <a:r>
                        <a:rPr lang="en-ID" sz="1400" dirty="0">
                          <a:latin typeface="+mj-lt"/>
                        </a:rPr>
                        <a:t> SAPK dan UDM </a:t>
                      </a:r>
                      <a:r>
                        <a:rPr lang="en-ID" sz="1400" dirty="0" err="1">
                          <a:latin typeface="+mj-lt"/>
                        </a:rPr>
                        <a:t>maka</a:t>
                      </a:r>
                      <a:r>
                        <a:rPr lang="en-ID" sz="1400" dirty="0">
                          <a:latin typeface="+mj-lt"/>
                        </a:rPr>
                        <a:t> data UDM yang </a:t>
                      </a:r>
                      <a:r>
                        <a:rPr lang="en-ID" sz="1400" dirty="0" err="1">
                          <a:latin typeface="+mj-lt"/>
                        </a:rPr>
                        <a:t>akan</a:t>
                      </a:r>
                      <a:r>
                        <a:rPr lang="en-ID" sz="1400" dirty="0">
                          <a:latin typeface="+mj-lt"/>
                        </a:rPr>
                        <a:t> </a:t>
                      </a:r>
                      <a:r>
                        <a:rPr lang="en-ID" sz="1400" dirty="0" err="1">
                          <a:latin typeface="+mj-lt"/>
                        </a:rPr>
                        <a:t>diambil</a:t>
                      </a:r>
                      <a:r>
                        <a:rPr lang="en-ID" sz="1400" u="none" strike="noStrike" dirty="0">
                          <a:effectLst/>
                          <a:latin typeface="+mj-lt"/>
                        </a:rPr>
                        <a:t>.</a:t>
                      </a:r>
                    </a:p>
                    <a:p>
                      <a:pPr marL="360363" marR="0" lvl="0" indent="-2032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1400" u="none" strike="noStrike" dirty="0" err="1">
                          <a:effectLst/>
                          <a:latin typeface="+mj-lt"/>
                        </a:rPr>
                        <a:t>Untuk</a:t>
                      </a:r>
                      <a:r>
                        <a:rPr lang="en-ID" sz="14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ID" sz="1400" i="1" u="none" strike="noStrike" dirty="0">
                          <a:effectLst/>
                          <a:latin typeface="+mj-lt"/>
                        </a:rPr>
                        <a:t>update</a:t>
                      </a:r>
                      <a:r>
                        <a:rPr lang="en-ID" sz="1400" u="none" strike="noStrike" dirty="0">
                          <a:effectLst/>
                          <a:latin typeface="+mj-lt"/>
                        </a:rPr>
                        <a:t> dan </a:t>
                      </a:r>
                      <a:r>
                        <a:rPr lang="en-ID" sz="1400" i="1" u="none" strike="noStrike" dirty="0">
                          <a:effectLst/>
                          <a:latin typeface="+mj-lt"/>
                        </a:rPr>
                        <a:t>delete</a:t>
                      </a:r>
                      <a:r>
                        <a:rPr lang="en-ID" sz="14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ID" sz="1400" u="none" strike="noStrike" dirty="0" err="1">
                          <a:effectLst/>
                          <a:latin typeface="+mj-lt"/>
                        </a:rPr>
                        <a:t>menggunakan</a:t>
                      </a:r>
                      <a:r>
                        <a:rPr lang="en-ID" sz="1400" u="none" strike="noStrike" dirty="0">
                          <a:effectLst/>
                          <a:latin typeface="+mj-lt"/>
                        </a:rPr>
                        <a:t> TMT_JABATAN dan ID_RIWAYAT.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marL="442913" indent="-285750" algn="l" fontAlgn="b">
                        <a:buFont typeface="Wingdings" panose="05000000000000000000" pitchFamily="2" charset="2"/>
                        <a:buChar char="q"/>
                      </a:pPr>
                      <a:r>
                        <a:rPr lang="en-ID" sz="1400" u="none" strike="noStrike" dirty="0">
                          <a:effectLst/>
                          <a:latin typeface="+mj-lt"/>
                        </a:rPr>
                        <a:t>RW_JABATAN</a:t>
                      </a:r>
                    </a:p>
                    <a:p>
                      <a:pPr marL="442913" indent="-285750" algn="l" fontAlgn="b">
                        <a:buFont typeface="Wingdings" panose="05000000000000000000" pitchFamily="2" charset="2"/>
                        <a:buChar char="q"/>
                      </a:pPr>
                      <a:r>
                        <a:rPr lang="en-ID" sz="1400" u="none" strike="noStrike" dirty="0">
                          <a:effectLst/>
                          <a:latin typeface="+mj-lt"/>
                        </a:rPr>
                        <a:t>RW_PNS_UNOR</a:t>
                      </a:r>
                    </a:p>
                    <a:p>
                      <a:pPr marL="442913" indent="-285750" algn="l" fontAlgn="b">
                        <a:buFont typeface="Wingdings" panose="05000000000000000000" pitchFamily="2" charset="2"/>
                        <a:buChar char="q"/>
                      </a:pPr>
                      <a:r>
                        <a:rPr lang="en-ID" sz="1400" u="none" strike="noStrike" kern="1200" dirty="0">
                          <a:effectLst/>
                          <a:latin typeface="+mj-lt"/>
                        </a:rPr>
                        <a:t>LOG_RIWAYAT_PERE</a:t>
                      </a:r>
                    </a:p>
                    <a:p>
                      <a:pPr marL="442913" indent="-285750" algn="l" fontAlgn="b">
                        <a:buFont typeface="Wingdings" panose="05000000000000000000" pitchFamily="2" charset="2"/>
                        <a:buChar char="q"/>
                      </a:pPr>
                      <a:r>
                        <a:rPr lang="en-ID" sz="1400" u="none" strike="noStrike" dirty="0">
                          <a:effectLst/>
                          <a:latin typeface="+mj-lt"/>
                        </a:rPr>
                        <a:t>PNS (</a:t>
                      </a:r>
                      <a:r>
                        <a:rPr lang="en-ID" sz="1400" u="none" strike="noStrike" dirty="0" err="1">
                          <a:effectLst/>
                          <a:latin typeface="+mj-lt"/>
                        </a:rPr>
                        <a:t>Jika</a:t>
                      </a:r>
                      <a:r>
                        <a:rPr lang="en-ID" sz="1400" u="none" strike="noStrike" dirty="0">
                          <a:effectLst/>
                          <a:latin typeface="+mj-lt"/>
                        </a:rPr>
                        <a:t> TMT_JABATAN </a:t>
                      </a:r>
                      <a:r>
                        <a:rPr lang="en-ID" sz="1400" u="none" strike="noStrike" dirty="0" err="1">
                          <a:effectLst/>
                          <a:latin typeface="+mj-lt"/>
                        </a:rPr>
                        <a:t>adalah</a:t>
                      </a:r>
                      <a:r>
                        <a:rPr lang="en-ID" sz="1400" u="none" strike="noStrike" dirty="0">
                          <a:effectLst/>
                          <a:latin typeface="+mj-lt"/>
                        </a:rPr>
                        <a:t> TMT_JABATAN yang paling </a:t>
                      </a:r>
                      <a:r>
                        <a:rPr lang="en-ID" sz="1400" u="none" strike="noStrike" dirty="0" err="1">
                          <a:effectLst/>
                          <a:latin typeface="+mj-lt"/>
                        </a:rPr>
                        <a:t>baru</a:t>
                      </a:r>
                      <a:r>
                        <a:rPr lang="en-ID" sz="14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ID" sz="1400" u="none" strike="noStrike" dirty="0" err="1">
                          <a:effectLst/>
                          <a:latin typeface="+mj-lt"/>
                        </a:rPr>
                        <a:t>dalam</a:t>
                      </a:r>
                      <a:r>
                        <a:rPr lang="en-ID" sz="14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ID" sz="1400" u="none" strike="noStrike" dirty="0" err="1">
                          <a:effectLst/>
                          <a:latin typeface="+mj-lt"/>
                        </a:rPr>
                        <a:t>riwayat</a:t>
                      </a:r>
                      <a:r>
                        <a:rPr lang="en-ID" sz="14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ID" sz="1400" u="none" strike="noStrike" dirty="0" err="1">
                          <a:effectLst/>
                          <a:latin typeface="+mj-lt"/>
                        </a:rPr>
                        <a:t>maka</a:t>
                      </a:r>
                      <a:r>
                        <a:rPr lang="en-ID" sz="14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ID" sz="1400" u="none" strike="noStrike" dirty="0" err="1">
                          <a:effectLst/>
                          <a:latin typeface="+mj-lt"/>
                        </a:rPr>
                        <a:t>kolom</a:t>
                      </a:r>
                      <a:r>
                        <a:rPr lang="en-ID" sz="1400" u="none" strike="noStrike" dirty="0">
                          <a:effectLst/>
                          <a:latin typeface="+mj-lt"/>
                        </a:rPr>
                        <a:t> UNOR dan JABATAN di </a:t>
                      </a:r>
                      <a:r>
                        <a:rPr lang="en-ID" sz="1400" i="1" u="none" strike="noStrike" dirty="0">
                          <a:effectLst/>
                          <a:latin typeface="+mj-lt"/>
                        </a:rPr>
                        <a:t>update</a:t>
                      </a:r>
                      <a:r>
                        <a:rPr lang="en-ID" sz="1400" u="none" strike="noStrike" dirty="0"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marL="442913" indent="-285750" algn="l" fontAlgn="b">
                        <a:buFont typeface="Wingdings" panose="05000000000000000000" pitchFamily="2" charset="2"/>
                        <a:buChar char="q"/>
                      </a:pP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DE_RW_JABATAN</a:t>
                      </a:r>
                      <a:endParaRPr lang="en-ID" sz="1400" u="none" strike="noStrike" dirty="0"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1800083063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DCB98824-41C8-46A9-8BEF-123C03E063F3}"/>
              </a:ext>
            </a:extLst>
          </p:cNvPr>
          <p:cNvSpPr txBox="1"/>
          <p:nvPr/>
        </p:nvSpPr>
        <p:spPr>
          <a:xfrm>
            <a:off x="24912" y="234390"/>
            <a:ext cx="2706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Bookman Old Style" panose="02050604050505020204" pitchFamily="18" charset="0"/>
              </a:rPr>
              <a:t>Riwayat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Jabatan</a:t>
            </a:r>
            <a:endParaRPr lang="en-ID" sz="2400" dirty="0">
              <a:latin typeface="Bookman Old Style" panose="02050604050505020204" pitchFamily="18" charset="0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03BC125-062C-48A3-8E29-A3783FF100DA}"/>
              </a:ext>
            </a:extLst>
          </p:cNvPr>
          <p:cNvCxnSpPr/>
          <p:nvPr/>
        </p:nvCxnSpPr>
        <p:spPr>
          <a:xfrm>
            <a:off x="0" y="775623"/>
            <a:ext cx="309418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0353FA-637A-4D05-AFE7-3745E6246292}"/>
              </a:ext>
            </a:extLst>
          </p:cNvPr>
          <p:cNvCxnSpPr>
            <a:cxnSpLocks/>
          </p:cNvCxnSpPr>
          <p:nvPr/>
        </p:nvCxnSpPr>
        <p:spPr>
          <a:xfrm>
            <a:off x="2800133" y="0"/>
            <a:ext cx="0" cy="1031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72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DA0C110-67BA-4937-BA6C-7A43B6CC2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669876"/>
              </p:ext>
            </p:extLst>
          </p:nvPr>
        </p:nvGraphicFramePr>
        <p:xfrm>
          <a:off x="172722" y="-4365"/>
          <a:ext cx="11723718" cy="396839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50771">
                  <a:extLst>
                    <a:ext uri="{9D8B030D-6E8A-4147-A177-3AD203B41FA5}">
                      <a16:colId xmlns:a16="http://schemas.microsoft.com/office/drawing/2014/main" val="2721242054"/>
                    </a:ext>
                  </a:extLst>
                </a:gridCol>
                <a:gridCol w="1432329">
                  <a:extLst>
                    <a:ext uri="{9D8B030D-6E8A-4147-A177-3AD203B41FA5}">
                      <a16:colId xmlns:a16="http://schemas.microsoft.com/office/drawing/2014/main" val="231441147"/>
                    </a:ext>
                  </a:extLst>
                </a:gridCol>
                <a:gridCol w="7240618">
                  <a:extLst>
                    <a:ext uri="{9D8B030D-6E8A-4147-A177-3AD203B41FA5}">
                      <a16:colId xmlns:a16="http://schemas.microsoft.com/office/drawing/2014/main" val="1972917512"/>
                    </a:ext>
                  </a:extLst>
                </a:gridCol>
              </a:tblGrid>
              <a:tr h="3588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PRODUCER</a:t>
                      </a:r>
                      <a:endParaRPr lang="en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QUEUE</a:t>
                      </a:r>
                      <a:endParaRPr lang="en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WORKER (</a:t>
                      </a:r>
                      <a:r>
                        <a:rPr lang="en-ID" sz="14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US" sz="1400" dirty="0"/>
                        <a:t>)</a:t>
                      </a:r>
                      <a:endParaRPr lang="en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6725"/>
                  </a:ext>
                </a:extLst>
              </a:tr>
              <a:tr h="3609542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8277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184B278-1E0F-40F1-9094-A213E7EA0778}"/>
              </a:ext>
            </a:extLst>
          </p:cNvPr>
          <p:cNvSpPr/>
          <p:nvPr/>
        </p:nvSpPr>
        <p:spPr>
          <a:xfrm>
            <a:off x="234956" y="582507"/>
            <a:ext cx="2702474" cy="8592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RW_JABATAN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RW_PNS_UNOR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TRUE/FALSE (Insert </a:t>
            </a:r>
            <a:r>
              <a:rPr lang="en-ID" sz="1200" dirty="0" err="1"/>
              <a:t>ke</a:t>
            </a:r>
            <a:r>
              <a:rPr lang="en-ID" sz="1200" dirty="0"/>
              <a:t> PNS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)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09CB447D-FF07-4B63-944D-BD4D70E1627F}"/>
              </a:ext>
            </a:extLst>
          </p:cNvPr>
          <p:cNvSpPr/>
          <p:nvPr/>
        </p:nvSpPr>
        <p:spPr>
          <a:xfrm>
            <a:off x="6943227" y="502179"/>
            <a:ext cx="1039684" cy="783707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  <a:endParaRPr lang="en-ID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DCC02A-CB30-4C18-9BAE-370F0BD6BB41}"/>
              </a:ext>
            </a:extLst>
          </p:cNvPr>
          <p:cNvSpPr/>
          <p:nvPr/>
        </p:nvSpPr>
        <p:spPr>
          <a:xfrm>
            <a:off x="8415906" y="367750"/>
            <a:ext cx="1658260" cy="11200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/>
              <a:t>INSERT 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RW_JABATAN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RW_PNS_UNOR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PNS (JIKA TRUE)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DE_RW_JABATAN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08CF24-186D-4958-A0FE-EE7B4F298F83}"/>
              </a:ext>
            </a:extLst>
          </p:cNvPr>
          <p:cNvSpPr/>
          <p:nvPr/>
        </p:nvSpPr>
        <p:spPr>
          <a:xfrm>
            <a:off x="4789798" y="617035"/>
            <a:ext cx="1394508" cy="5735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TMT_JABATAN</a:t>
            </a:r>
          </a:p>
          <a:p>
            <a:pPr algn="ctr"/>
            <a:r>
              <a:rPr lang="en-ID" sz="1200" dirty="0"/>
              <a:t>PNS_ORANG_ID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1DDFA5-38E5-4CF3-819D-B00A05B548CC}"/>
              </a:ext>
            </a:extLst>
          </p:cNvPr>
          <p:cNvSpPr/>
          <p:nvPr/>
        </p:nvSpPr>
        <p:spPr>
          <a:xfrm>
            <a:off x="10115150" y="1374128"/>
            <a:ext cx="1733950" cy="9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/>
              <a:t>UPDATE (REPLACE) 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RW_JABATAN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PNS (JIKA TRUE)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DE_RW_JABATAN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A4B572-3388-4DFF-9CA0-85A96F4CEAE0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 flipV="1">
            <a:off x="2937430" y="903801"/>
            <a:ext cx="1852368" cy="10835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232CF9-1EFE-4411-AEA9-424EE34C0CC2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6184306" y="894033"/>
            <a:ext cx="758921" cy="976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644FFB-0CFB-418D-99BD-2CD130BECC27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982911" y="894033"/>
            <a:ext cx="432995" cy="3373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71B40AB-324E-4CFD-9293-7516BC0B6501}"/>
              </a:ext>
            </a:extLst>
          </p:cNvPr>
          <p:cNvSpPr txBox="1"/>
          <p:nvPr/>
        </p:nvSpPr>
        <p:spPr>
          <a:xfrm>
            <a:off x="7926930" y="893614"/>
            <a:ext cx="338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</a:t>
            </a:r>
            <a:endParaRPr lang="en-ID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37360A-F8AA-41D0-B7A1-3BBE613C4B41}"/>
              </a:ext>
            </a:extLst>
          </p:cNvPr>
          <p:cNvSpPr txBox="1"/>
          <p:nvPr/>
        </p:nvSpPr>
        <p:spPr>
          <a:xfrm>
            <a:off x="7477419" y="276310"/>
            <a:ext cx="614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TIDAK</a:t>
            </a:r>
            <a:endParaRPr lang="en-ID" sz="1000" dirty="0"/>
          </a:p>
        </p:txBody>
      </p: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BB3C8D13-8264-4148-86F7-22AAC8248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510311"/>
              </p:ext>
            </p:extLst>
          </p:nvPr>
        </p:nvGraphicFramePr>
        <p:xfrm>
          <a:off x="172720" y="3875262"/>
          <a:ext cx="11723720" cy="3017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723720">
                  <a:extLst>
                    <a:ext uri="{9D8B030D-6E8A-4147-A177-3AD203B41FA5}">
                      <a16:colId xmlns:a16="http://schemas.microsoft.com/office/drawing/2014/main" val="3859236991"/>
                    </a:ext>
                  </a:extLst>
                </a:gridCol>
              </a:tblGrid>
              <a:tr h="633871">
                <a:tc>
                  <a:txBody>
                    <a:bodyPr/>
                    <a:lstStyle/>
                    <a:p>
                      <a:r>
                        <a:rPr lang="en-ID" sz="1200" b="1" dirty="0"/>
                        <a:t>Channel RW_JABATAN_INSERT:</a:t>
                      </a:r>
                    </a:p>
                    <a:p>
                      <a:r>
                        <a:rPr lang="en-ID" sz="1200" b="0" dirty="0"/>
                        <a:t>Worker </a:t>
                      </a:r>
                      <a:r>
                        <a:rPr lang="en-ID" sz="1200" b="0" dirty="0" err="1"/>
                        <a:t>membandingkan</a:t>
                      </a:r>
                      <a:r>
                        <a:rPr lang="en-ID" sz="1200" b="0" dirty="0"/>
                        <a:t> data di </a:t>
                      </a:r>
                      <a:r>
                        <a:rPr lang="en-ID" sz="1200" b="0" dirty="0" err="1"/>
                        <a:t>tabel</a:t>
                      </a:r>
                      <a:r>
                        <a:rPr lang="en-ID" sz="1200" b="0" dirty="0"/>
                        <a:t> RW_JABATAN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dengan</a:t>
                      </a:r>
                      <a:r>
                        <a:rPr lang="en-ID" sz="1200" b="0" dirty="0"/>
                        <a:t> key TMT_JABATAN dan PNS_ORANG_ID.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Insert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ID" sz="1200" b="0" dirty="0"/>
                        <a:t> table RW_JABATAN, RW_PNS_UNOR, LOG_RIWAYAT_PERE, PNS (</a:t>
                      </a:r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TRUE) dan </a:t>
                      </a:r>
                      <a:r>
                        <a:rPr lang="en-ID" sz="12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lang="en-ID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dirty="0"/>
                        <a:t>Insert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</a:t>
                      </a:r>
                      <a:r>
                        <a:rPr lang="en-ID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DE_RW_JABATAN</a:t>
                      </a:r>
                      <a:r>
                        <a:rPr lang="en-ID" sz="1200" b="0" dirty="0"/>
                        <a:t>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not 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Update (replace data yang </a:t>
                      </a:r>
                      <a:r>
                        <a:rPr lang="en-ID" sz="1200" b="0" dirty="0" err="1"/>
                        <a:t>sudah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ada</a:t>
                      </a:r>
                      <a:r>
                        <a:rPr lang="en-ID" sz="1200" b="0" dirty="0"/>
                        <a:t>)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ID" sz="1200" b="0" dirty="0"/>
                        <a:t> table RW_JABATAN, RW_PNS_UNOR, LOG_RIWAYAT_PERE, PNS (</a:t>
                      </a:r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TRUE) dan </a:t>
                      </a:r>
                      <a:r>
                        <a:rPr lang="en-ID" sz="12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lang="en-ID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dirty="0"/>
                        <a:t>Insert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</a:t>
                      </a:r>
                      <a:r>
                        <a:rPr lang="en-ID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DE_RW_JABATAN.</a:t>
                      </a:r>
                      <a:endParaRPr lang="en-ID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6322"/>
                  </a:ext>
                </a:extLst>
              </a:tr>
              <a:tr h="633871">
                <a:tc>
                  <a:txBody>
                    <a:bodyPr/>
                    <a:lstStyle/>
                    <a:p>
                      <a:r>
                        <a:rPr lang="en-ID" sz="1200" b="1" dirty="0"/>
                        <a:t>Channel RW_JABATAN_UPDATE:</a:t>
                      </a:r>
                    </a:p>
                    <a:p>
                      <a:r>
                        <a:rPr lang="en-ID" sz="1200" b="0" dirty="0"/>
                        <a:t>Worker </a:t>
                      </a:r>
                      <a:r>
                        <a:rPr lang="en-ID" sz="1200" b="0" dirty="0" err="1"/>
                        <a:t>membandingkan</a:t>
                      </a:r>
                      <a:r>
                        <a:rPr lang="en-ID" sz="1200" b="0" dirty="0"/>
                        <a:t> data di </a:t>
                      </a:r>
                      <a:r>
                        <a:rPr lang="en-ID" sz="1200" b="0" dirty="0" err="1"/>
                        <a:t>tabel</a:t>
                      </a:r>
                      <a:r>
                        <a:rPr lang="en-ID" sz="1200" b="0" dirty="0"/>
                        <a:t> RW_JABATAN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dengan</a:t>
                      </a:r>
                      <a:r>
                        <a:rPr lang="en-ID" sz="1200" b="0" dirty="0"/>
                        <a:t> key TMT_JABATAN dan PNS_ORANG_ID.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bandingkan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lagi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dengan</a:t>
                      </a:r>
                      <a:r>
                        <a:rPr lang="en-ID" sz="1200" b="0" dirty="0"/>
                        <a:t> key yang </a:t>
                      </a:r>
                      <a:r>
                        <a:rPr lang="en-ID" sz="1200" b="0" dirty="0" err="1"/>
                        <a:t>dibawa</a:t>
                      </a:r>
                      <a:r>
                        <a:rPr lang="en-ID" sz="1200" b="0" dirty="0"/>
                        <a:t> Channel </a:t>
                      </a:r>
                      <a:r>
                        <a:rPr lang="en-ID" sz="1200" b="0" dirty="0" err="1"/>
                        <a:t>yaitu</a:t>
                      </a:r>
                      <a:r>
                        <a:rPr lang="en-ID" sz="1200" b="0" dirty="0"/>
                        <a:t> ID di table RW_JABATAN. </a:t>
                      </a:r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0070C0"/>
                          </a:solidFill>
                        </a:rPr>
                        <a:t>null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Insert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ID" sz="1200" b="0" dirty="0"/>
                        <a:t> table RW_JABATAN, RW_PNS_UNOR, LOG_RIWAYAT_PERE, PNS (</a:t>
                      </a:r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TRUE) dan </a:t>
                      </a:r>
                      <a:r>
                        <a:rPr lang="en-ID" sz="12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lang="en-ID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dirty="0"/>
                        <a:t>Insert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</a:t>
                      </a:r>
                      <a:r>
                        <a:rPr lang="en-ID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DE_RW_JABATAN</a:t>
                      </a:r>
                      <a:r>
                        <a:rPr lang="en-ID" sz="1200" b="0" dirty="0"/>
                        <a:t>. </a:t>
                      </a:r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0070C0"/>
                          </a:solidFill>
                        </a:rPr>
                        <a:t>not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0070C0"/>
                          </a:solidFill>
                        </a:rPr>
                        <a:t>null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Update (replace data yang </a:t>
                      </a:r>
                      <a:r>
                        <a:rPr lang="en-ID" sz="1200" b="0" dirty="0" err="1"/>
                        <a:t>sudah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ada</a:t>
                      </a:r>
                      <a:r>
                        <a:rPr lang="en-ID" sz="1200" b="0" dirty="0"/>
                        <a:t>)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ID" sz="1200" b="0" dirty="0"/>
                        <a:t> table RW_JABATAN, PNS (</a:t>
                      </a:r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TRUE),</a:t>
                      </a:r>
                      <a:r>
                        <a:rPr lang="en-ID" sz="1200" dirty="0"/>
                        <a:t> LOG_RIWAYAT_PERE</a:t>
                      </a:r>
                      <a:r>
                        <a:rPr lang="en-ID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2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lang="en-ID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dirty="0"/>
                        <a:t>Update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</a:t>
                      </a:r>
                      <a:r>
                        <a:rPr lang="en-ID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DE_RW_JABATAN</a:t>
                      </a:r>
                      <a:r>
                        <a:rPr lang="en-ID" sz="1200" b="0" dirty="0"/>
                        <a:t>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not 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Update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ID" sz="1200" b="0" dirty="0"/>
                        <a:t> table RW_JABATAN, PNS (</a:t>
                      </a:r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TRUE),</a:t>
                      </a:r>
                      <a:r>
                        <a:rPr lang="en-ID" sz="1200" dirty="0"/>
                        <a:t> LOG_RIWAYAT_PERE</a:t>
                      </a:r>
                      <a:r>
                        <a:rPr lang="en-ID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2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lang="en-ID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dirty="0"/>
                        <a:t>Update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</a:t>
                      </a:r>
                      <a:r>
                        <a:rPr lang="en-ID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DE_RW_JABATAN</a:t>
                      </a:r>
                      <a:r>
                        <a:rPr lang="en-ID" sz="12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773805"/>
                  </a:ext>
                </a:extLst>
              </a:tr>
              <a:tr h="633871">
                <a:tc>
                  <a:txBody>
                    <a:bodyPr/>
                    <a:lstStyle/>
                    <a:p>
                      <a:r>
                        <a:rPr lang="en-ID" sz="1200" b="1" dirty="0"/>
                        <a:t>Channel RW_JABATAN_DELETE:</a:t>
                      </a:r>
                    </a:p>
                    <a:p>
                      <a:r>
                        <a:rPr lang="en-ID" sz="1200" b="0" dirty="0"/>
                        <a:t>Worker </a:t>
                      </a:r>
                      <a:r>
                        <a:rPr lang="en-ID" sz="1200" b="0" dirty="0" err="1"/>
                        <a:t>membandingkan</a:t>
                      </a:r>
                      <a:r>
                        <a:rPr lang="en-ID" sz="1200" b="0" dirty="0"/>
                        <a:t> data di </a:t>
                      </a:r>
                      <a:r>
                        <a:rPr lang="en-ID" sz="1200" b="0" dirty="0" err="1"/>
                        <a:t>tabel</a:t>
                      </a:r>
                      <a:r>
                        <a:rPr lang="en-ID" sz="1200" b="0" dirty="0"/>
                        <a:t> RW_JABATAN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dengan</a:t>
                      </a:r>
                      <a:r>
                        <a:rPr lang="en-ID" sz="1200" b="0" dirty="0"/>
                        <a:t> key ID di table RW_JABATAN.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Delete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ID" sz="1200" b="0" dirty="0"/>
                        <a:t>table RW_JABATAN, RW_PNS_UNOR, </a:t>
                      </a:r>
                      <a:r>
                        <a:rPr lang="en-ID" sz="1200" dirty="0"/>
                        <a:t>LOG_RIWAYAT_PERE, PNS (JIKA TRUE)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 DE_RW_JABATAN</a:t>
                      </a:r>
                      <a:r>
                        <a:rPr lang="en-ID" sz="1200" b="0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not 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Delete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/>
                        <a:t>table RW_JABATAN, RW_PNS_UNOR, </a:t>
                      </a:r>
                      <a:r>
                        <a:rPr lang="en-ID" sz="1200" dirty="0"/>
                        <a:t>LOG_RIWAYAT_PERE, PNS (JIKA TRUE)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 Delete </a:t>
                      </a:r>
                      <a:r>
                        <a:rPr lang="en-ID" sz="12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lang="en-ID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 </a:t>
                      </a:r>
                      <a:r>
                        <a:rPr lang="en-ID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 DE_RW_JABATAN</a:t>
                      </a:r>
                      <a:r>
                        <a:rPr lang="en-ID" sz="12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806064"/>
                  </a:ext>
                </a:extLst>
              </a:tr>
            </a:tbl>
          </a:graphicData>
        </a:graphic>
      </p:graphicFrame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BBAC870-D031-436D-94F9-EC79B0F32B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86622" y="-821374"/>
            <a:ext cx="871949" cy="3519056"/>
          </a:xfrm>
          <a:prstGeom prst="bentConnector3">
            <a:avLst>
              <a:gd name="adj1" fmla="val -20391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10CF9-A72B-4A9E-A189-819702438B8B}"/>
              </a:ext>
            </a:extLst>
          </p:cNvPr>
          <p:cNvSpPr/>
          <p:nvPr/>
        </p:nvSpPr>
        <p:spPr>
          <a:xfrm>
            <a:off x="4797530" y="1652912"/>
            <a:ext cx="1371841" cy="5735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TMT_JABATAN</a:t>
            </a:r>
          </a:p>
          <a:p>
            <a:pPr algn="ctr"/>
            <a:r>
              <a:rPr lang="en-ID" sz="1200" dirty="0"/>
              <a:t>PNS_ORANG_ID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28F0F86-A339-458C-B913-BA7B0ECC2F6B}"/>
              </a:ext>
            </a:extLst>
          </p:cNvPr>
          <p:cNvCxnSpPr>
            <a:cxnSpLocks/>
            <a:stCxn id="67" idx="3"/>
            <a:endCxn id="82" idx="1"/>
          </p:cNvCxnSpPr>
          <p:nvPr/>
        </p:nvCxnSpPr>
        <p:spPr>
          <a:xfrm flipV="1">
            <a:off x="2934390" y="1939678"/>
            <a:ext cx="1863140" cy="23293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4DAC2A1D-F30B-4B2A-B0AA-8EA9C26E9A58}"/>
              </a:ext>
            </a:extLst>
          </p:cNvPr>
          <p:cNvSpPr/>
          <p:nvPr/>
        </p:nvSpPr>
        <p:spPr>
          <a:xfrm>
            <a:off x="6591619" y="1227354"/>
            <a:ext cx="1030134" cy="728891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  <a:endParaRPr lang="en-ID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39A98BC-E38D-4842-B9BF-73486361B9C5}"/>
              </a:ext>
            </a:extLst>
          </p:cNvPr>
          <p:cNvSpPr/>
          <p:nvPr/>
        </p:nvSpPr>
        <p:spPr>
          <a:xfrm>
            <a:off x="6474312" y="2106704"/>
            <a:ext cx="1264747" cy="3614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ID di RW_JABATAN</a:t>
            </a:r>
          </a:p>
        </p:txBody>
      </p:sp>
      <p:sp>
        <p:nvSpPr>
          <p:cNvPr id="93" name="Diamond 92">
            <a:extLst>
              <a:ext uri="{FF2B5EF4-FFF2-40B4-BE49-F238E27FC236}">
                <a16:creationId xmlns:a16="http://schemas.microsoft.com/office/drawing/2014/main" id="{B88D8969-735A-4230-BFDF-48C3A3C0EC25}"/>
              </a:ext>
            </a:extLst>
          </p:cNvPr>
          <p:cNvSpPr/>
          <p:nvPr/>
        </p:nvSpPr>
        <p:spPr>
          <a:xfrm>
            <a:off x="7995819" y="1922964"/>
            <a:ext cx="1030134" cy="728891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  <a:endParaRPr lang="en-ID" sz="1200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C2034F2-7A17-4437-9B69-4E112DBA1070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>
            <a:off x="7106686" y="1956245"/>
            <a:ext cx="0" cy="15045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302D687-2744-48EF-B8A6-348A45BAA664}"/>
              </a:ext>
            </a:extLst>
          </p:cNvPr>
          <p:cNvCxnSpPr>
            <a:cxnSpLocks/>
            <a:stCxn id="90" idx="3"/>
            <a:endCxn id="93" idx="1"/>
          </p:cNvCxnSpPr>
          <p:nvPr/>
        </p:nvCxnSpPr>
        <p:spPr>
          <a:xfrm>
            <a:off x="7739059" y="2287410"/>
            <a:ext cx="25676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2834DE8-ECB9-4F14-9B2A-C42B96D4E893}"/>
              </a:ext>
            </a:extLst>
          </p:cNvPr>
          <p:cNvSpPr txBox="1"/>
          <p:nvPr/>
        </p:nvSpPr>
        <p:spPr>
          <a:xfrm>
            <a:off x="7139057" y="1861748"/>
            <a:ext cx="338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</a:t>
            </a:r>
            <a:endParaRPr lang="en-ID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53940E6-C9B2-4BCF-AEDA-F0E2184B2AE4}"/>
              </a:ext>
            </a:extLst>
          </p:cNvPr>
          <p:cNvSpPr txBox="1"/>
          <p:nvPr/>
        </p:nvSpPr>
        <p:spPr>
          <a:xfrm>
            <a:off x="9025951" y="2074033"/>
            <a:ext cx="338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</a:t>
            </a:r>
            <a:endParaRPr lang="en-ID" sz="1000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37579D5-EB8B-46F5-8330-B4198CCFC005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7621753" y="1591800"/>
            <a:ext cx="2446059" cy="1030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D5AF768-1384-4018-B8DF-2E981683BD55}"/>
              </a:ext>
            </a:extLst>
          </p:cNvPr>
          <p:cNvSpPr txBox="1"/>
          <p:nvPr/>
        </p:nvSpPr>
        <p:spPr>
          <a:xfrm>
            <a:off x="7565123" y="1363218"/>
            <a:ext cx="614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TIDAK</a:t>
            </a:r>
            <a:endParaRPr lang="en-ID" sz="1000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38AACD2B-61A0-4903-BADE-B19F81ABDE8D}"/>
              </a:ext>
            </a:extLst>
          </p:cNvPr>
          <p:cNvCxnSpPr>
            <a:cxnSpLocks/>
            <a:stCxn id="93" idx="0"/>
          </p:cNvCxnSpPr>
          <p:nvPr/>
        </p:nvCxnSpPr>
        <p:spPr>
          <a:xfrm rot="5400000" flipH="1" flipV="1">
            <a:off x="9210466" y="1065616"/>
            <a:ext cx="157768" cy="1556928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EC1C007A-F41B-4E39-A7CE-8F5BADF75132}"/>
              </a:ext>
            </a:extLst>
          </p:cNvPr>
          <p:cNvSpPr txBox="1"/>
          <p:nvPr/>
        </p:nvSpPr>
        <p:spPr>
          <a:xfrm>
            <a:off x="8504036" y="1733612"/>
            <a:ext cx="614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TIDAK</a:t>
            </a:r>
            <a:endParaRPr lang="en-ID" sz="10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B0CF179-A79B-4D15-871A-6AECC9B44186}"/>
              </a:ext>
            </a:extLst>
          </p:cNvPr>
          <p:cNvSpPr/>
          <p:nvPr/>
        </p:nvSpPr>
        <p:spPr>
          <a:xfrm>
            <a:off x="4789797" y="3067615"/>
            <a:ext cx="1366065" cy="3614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ID di RW_JABATAN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0CDE0A7-1C38-4554-BA3C-04DF5E5CD5E7}"/>
              </a:ext>
            </a:extLst>
          </p:cNvPr>
          <p:cNvCxnSpPr>
            <a:cxnSpLocks/>
            <a:stCxn id="69" idx="3"/>
            <a:endCxn id="139" idx="1"/>
          </p:cNvCxnSpPr>
          <p:nvPr/>
        </p:nvCxnSpPr>
        <p:spPr>
          <a:xfrm flipV="1">
            <a:off x="3120086" y="3248321"/>
            <a:ext cx="1669711" cy="12084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Diamond 141">
            <a:extLst>
              <a:ext uri="{FF2B5EF4-FFF2-40B4-BE49-F238E27FC236}">
                <a16:creationId xmlns:a16="http://schemas.microsoft.com/office/drawing/2014/main" id="{A4A2EF40-0693-467B-BB94-0C429C930A13}"/>
              </a:ext>
            </a:extLst>
          </p:cNvPr>
          <p:cNvSpPr/>
          <p:nvPr/>
        </p:nvSpPr>
        <p:spPr>
          <a:xfrm>
            <a:off x="6628356" y="2885116"/>
            <a:ext cx="1030134" cy="728891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  <a:endParaRPr lang="en-ID" sz="12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748973C-8176-41A3-85A2-BFFEA7F0F1F0}"/>
              </a:ext>
            </a:extLst>
          </p:cNvPr>
          <p:cNvCxnSpPr>
            <a:cxnSpLocks/>
            <a:stCxn id="139" idx="3"/>
            <a:endCxn id="142" idx="1"/>
          </p:cNvCxnSpPr>
          <p:nvPr/>
        </p:nvCxnSpPr>
        <p:spPr>
          <a:xfrm>
            <a:off x="6155862" y="3248321"/>
            <a:ext cx="472494" cy="124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99D2788-81AF-4633-9FFA-8221A78B94FF}"/>
              </a:ext>
            </a:extLst>
          </p:cNvPr>
          <p:cNvSpPr/>
          <p:nvPr/>
        </p:nvSpPr>
        <p:spPr>
          <a:xfrm>
            <a:off x="8434625" y="2697470"/>
            <a:ext cx="1661875" cy="10994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/>
              <a:t>DELETE KE: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RW_JABATAN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RW_PNS_UNOR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PNS (JIKA TRUE)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DE_RW_JABATAN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CDB9D75-BC92-4399-B3DB-6DD1832D7872}"/>
              </a:ext>
            </a:extLst>
          </p:cNvPr>
          <p:cNvCxnSpPr>
            <a:cxnSpLocks/>
            <a:stCxn id="142" idx="3"/>
            <a:endCxn id="155" idx="1"/>
          </p:cNvCxnSpPr>
          <p:nvPr/>
        </p:nvCxnSpPr>
        <p:spPr>
          <a:xfrm flipV="1">
            <a:off x="7658490" y="3247212"/>
            <a:ext cx="776135" cy="235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18CE7B18-676E-439B-B0E1-FB21A1F0D6EA}"/>
              </a:ext>
            </a:extLst>
          </p:cNvPr>
          <p:cNvCxnSpPr>
            <a:cxnSpLocks/>
            <a:stCxn id="142" idx="2"/>
            <a:endCxn id="76" idx="2"/>
          </p:cNvCxnSpPr>
          <p:nvPr/>
        </p:nvCxnSpPr>
        <p:spPr>
          <a:xfrm rot="16200000" flipH="1">
            <a:off x="8993399" y="1764030"/>
            <a:ext cx="167145" cy="3867097"/>
          </a:xfrm>
          <a:prstGeom prst="bentConnector3">
            <a:avLst>
              <a:gd name="adj1" fmla="val 236767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2B0117D-3E2F-450E-9F51-83B5537F6297}"/>
              </a:ext>
            </a:extLst>
          </p:cNvPr>
          <p:cNvSpPr/>
          <p:nvPr/>
        </p:nvSpPr>
        <p:spPr>
          <a:xfrm>
            <a:off x="234956" y="363636"/>
            <a:ext cx="2702472" cy="2166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Channel RW_JABATAN_INSERT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3A8F851-2CF7-46FB-8FBB-8A1767975955}"/>
              </a:ext>
            </a:extLst>
          </p:cNvPr>
          <p:cNvSpPr/>
          <p:nvPr/>
        </p:nvSpPr>
        <p:spPr>
          <a:xfrm>
            <a:off x="231916" y="1742967"/>
            <a:ext cx="2702474" cy="8592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RW_JABATAN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TRUE/FALSE (Update </a:t>
            </a:r>
            <a:r>
              <a:rPr lang="en-ID" sz="1200" dirty="0" err="1"/>
              <a:t>ke</a:t>
            </a:r>
            <a:r>
              <a:rPr lang="en-ID" sz="1200" dirty="0"/>
              <a:t> PNS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2580949-0992-4A42-B993-D0D2693554FA}"/>
              </a:ext>
            </a:extLst>
          </p:cNvPr>
          <p:cNvSpPr/>
          <p:nvPr/>
        </p:nvSpPr>
        <p:spPr>
          <a:xfrm>
            <a:off x="231916" y="1524096"/>
            <a:ext cx="2702472" cy="2166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Channel RW_JABATAN_UPDATE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A1F7597-2596-435E-AC1D-CB3365A3DA0B}"/>
              </a:ext>
            </a:extLst>
          </p:cNvPr>
          <p:cNvSpPr/>
          <p:nvPr/>
        </p:nvSpPr>
        <p:spPr>
          <a:xfrm>
            <a:off x="225442" y="2900014"/>
            <a:ext cx="2894644" cy="938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RW_JABATAN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TRUE/FALSE (Delete </a:t>
            </a:r>
            <a:r>
              <a:rPr lang="en-ID" sz="1200" dirty="0" err="1"/>
              <a:t>ke</a:t>
            </a:r>
            <a:r>
              <a:rPr lang="en-ID" sz="1200" dirty="0"/>
              <a:t> PNS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RW_JABATAN </a:t>
            </a:r>
            <a:r>
              <a:rPr lang="en-ID" sz="1200" dirty="0" err="1"/>
              <a:t>sebelum</a:t>
            </a:r>
            <a:r>
              <a:rPr lang="en-ID" sz="1200" dirty="0"/>
              <a:t> TMT_JABATAN yang </a:t>
            </a:r>
            <a:r>
              <a:rPr lang="en-ID" sz="1200" dirty="0" err="1"/>
              <a:t>terakhir</a:t>
            </a:r>
            <a:r>
              <a:rPr lang="en-ID" sz="1200" dirty="0"/>
              <a:t> di table RW_JABATAN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997FD63-C00B-4CAA-A337-907B6558A3F4}"/>
              </a:ext>
            </a:extLst>
          </p:cNvPr>
          <p:cNvSpPr/>
          <p:nvPr/>
        </p:nvSpPr>
        <p:spPr>
          <a:xfrm>
            <a:off x="225440" y="2684556"/>
            <a:ext cx="2894645" cy="213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Channel RW_JABATAN_DELETE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A989FB4-EC49-4328-93FB-25C8835F9A4F}"/>
              </a:ext>
            </a:extLst>
          </p:cNvPr>
          <p:cNvSpPr txBox="1"/>
          <p:nvPr/>
        </p:nvSpPr>
        <p:spPr>
          <a:xfrm>
            <a:off x="7604696" y="3029405"/>
            <a:ext cx="614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TIDAK</a:t>
            </a:r>
            <a:endParaRPr lang="en-ID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37F560D-3028-4EFA-A974-238FDAD92724}"/>
              </a:ext>
            </a:extLst>
          </p:cNvPr>
          <p:cNvSpPr txBox="1"/>
          <p:nvPr/>
        </p:nvSpPr>
        <p:spPr>
          <a:xfrm>
            <a:off x="7150948" y="3609367"/>
            <a:ext cx="338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</a:t>
            </a:r>
            <a:endParaRPr lang="en-ID" sz="1000" dirty="0"/>
          </a:p>
        </p:txBody>
      </p:sp>
      <p:sp>
        <p:nvSpPr>
          <p:cNvPr id="44" name="Flowchart: Multidocument 43">
            <a:extLst>
              <a:ext uri="{FF2B5EF4-FFF2-40B4-BE49-F238E27FC236}">
                <a16:creationId xmlns:a16="http://schemas.microsoft.com/office/drawing/2014/main" id="{B33808E6-852B-49C4-8440-D32C0DE4A875}"/>
              </a:ext>
            </a:extLst>
          </p:cNvPr>
          <p:cNvSpPr/>
          <p:nvPr/>
        </p:nvSpPr>
        <p:spPr>
          <a:xfrm>
            <a:off x="3351770" y="630328"/>
            <a:ext cx="1154545" cy="775076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RW_JABATAN_INSERT</a:t>
            </a:r>
          </a:p>
        </p:txBody>
      </p:sp>
      <p:sp>
        <p:nvSpPr>
          <p:cNvPr id="84" name="Flowchart: Multidocument 83">
            <a:extLst>
              <a:ext uri="{FF2B5EF4-FFF2-40B4-BE49-F238E27FC236}">
                <a16:creationId xmlns:a16="http://schemas.microsoft.com/office/drawing/2014/main" id="{2E28540F-7D6E-4D47-809C-0180DCA1D645}"/>
              </a:ext>
            </a:extLst>
          </p:cNvPr>
          <p:cNvSpPr/>
          <p:nvPr/>
        </p:nvSpPr>
        <p:spPr>
          <a:xfrm>
            <a:off x="3350999" y="1714152"/>
            <a:ext cx="1154545" cy="775076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RW_JABATAN_UPDATE</a:t>
            </a:r>
          </a:p>
        </p:txBody>
      </p:sp>
      <p:sp>
        <p:nvSpPr>
          <p:cNvPr id="86" name="Flowchart: Multidocument 85">
            <a:extLst>
              <a:ext uri="{FF2B5EF4-FFF2-40B4-BE49-F238E27FC236}">
                <a16:creationId xmlns:a16="http://schemas.microsoft.com/office/drawing/2014/main" id="{27147DEE-72B0-48A9-9F71-23FC321FDF01}"/>
              </a:ext>
            </a:extLst>
          </p:cNvPr>
          <p:cNvSpPr/>
          <p:nvPr/>
        </p:nvSpPr>
        <p:spPr>
          <a:xfrm>
            <a:off x="3350999" y="2919924"/>
            <a:ext cx="1154545" cy="775076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RW_JABATAN_DELETE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0036FA4-E51B-4354-AD78-75811F047F55}"/>
              </a:ext>
            </a:extLst>
          </p:cNvPr>
          <p:cNvCxnSpPr>
            <a:stCxn id="82" idx="3"/>
            <a:endCxn id="89" idx="1"/>
          </p:cNvCxnSpPr>
          <p:nvPr/>
        </p:nvCxnSpPr>
        <p:spPr>
          <a:xfrm flipV="1">
            <a:off x="6169371" y="1591800"/>
            <a:ext cx="422248" cy="347878"/>
          </a:xfrm>
          <a:prstGeom prst="bent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6D3E617-2A8D-4E3B-A78C-658124518C6E}"/>
              </a:ext>
            </a:extLst>
          </p:cNvPr>
          <p:cNvSpPr txBox="1"/>
          <p:nvPr/>
        </p:nvSpPr>
        <p:spPr>
          <a:xfrm>
            <a:off x="4742779" y="391678"/>
            <a:ext cx="395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</a:t>
            </a:r>
            <a:endParaRPr lang="en-ID" sz="12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973AACA-0A4C-4923-AC85-CA323D954A92}"/>
              </a:ext>
            </a:extLst>
          </p:cNvPr>
          <p:cNvSpPr txBox="1"/>
          <p:nvPr/>
        </p:nvSpPr>
        <p:spPr>
          <a:xfrm>
            <a:off x="4728446" y="1412801"/>
            <a:ext cx="395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</a:t>
            </a:r>
            <a:endParaRPr lang="en-ID" sz="12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8B84F57-0EDE-4ECD-AD68-D89DD064D45D}"/>
              </a:ext>
            </a:extLst>
          </p:cNvPr>
          <p:cNvSpPr txBox="1"/>
          <p:nvPr/>
        </p:nvSpPr>
        <p:spPr>
          <a:xfrm>
            <a:off x="4728445" y="2856774"/>
            <a:ext cx="395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</a:t>
            </a:r>
            <a:endParaRPr lang="en-ID" sz="12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A3186CA-15D0-49FC-BADF-05CD22BB4891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9025953" y="1440819"/>
            <a:ext cx="416570" cy="846591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12572D37-2A20-4EAC-B71E-602DACDF2C43}"/>
              </a:ext>
            </a:extLst>
          </p:cNvPr>
          <p:cNvSpPr/>
          <p:nvPr/>
        </p:nvSpPr>
        <p:spPr>
          <a:xfrm>
            <a:off x="10179582" y="2681669"/>
            <a:ext cx="1661875" cy="10994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/>
              <a:t>DELETE KE: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RW_JABATAN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RW_PNS_UNOR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PNS (JIKA TRUE)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DE_RW_JABATAN</a:t>
            </a:r>
          </a:p>
        </p:txBody>
      </p:sp>
    </p:spTree>
    <p:extLst>
      <p:ext uri="{BB962C8B-B14F-4D97-AF65-F5344CB8AC3E}">
        <p14:creationId xmlns:p14="http://schemas.microsoft.com/office/powerpoint/2010/main" val="266315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3E994A7-1915-4412-BCDB-577EC7295388}"/>
              </a:ext>
            </a:extLst>
          </p:cNvPr>
          <p:cNvSpPr/>
          <p:nvPr/>
        </p:nvSpPr>
        <p:spPr>
          <a:xfrm>
            <a:off x="5519223" y="734289"/>
            <a:ext cx="1687744" cy="868219"/>
          </a:xfrm>
          <a:prstGeom prst="round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D95B-4B38-414B-AFA9-7C16D868F4A6}"/>
              </a:ext>
            </a:extLst>
          </p:cNvPr>
          <p:cNvSpPr/>
          <p:nvPr/>
        </p:nvSpPr>
        <p:spPr>
          <a:xfrm>
            <a:off x="5519222" y="912760"/>
            <a:ext cx="1687744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PENDIDIKAN_ID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F4B0B2-2014-47AA-B55C-4BB1ED5C1A07}"/>
              </a:ext>
            </a:extLst>
          </p:cNvPr>
          <p:cNvSpPr txBox="1"/>
          <p:nvPr/>
        </p:nvSpPr>
        <p:spPr>
          <a:xfrm>
            <a:off x="3340947" y="894854"/>
            <a:ext cx="1989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Bookman Old Style" panose="02050604050505020204" pitchFamily="18" charset="0"/>
              </a:rPr>
              <a:t>Insert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Riwayat</a:t>
            </a:r>
            <a:r>
              <a:rPr lang="en-US" sz="1100" dirty="0">
                <a:latin typeface="Bookman Old Style" panose="02050604050505020204" pitchFamily="18" charset="0"/>
              </a:rPr>
              <a:t> Pendidikan</a:t>
            </a:r>
            <a:endParaRPr lang="en-ID" sz="1100" dirty="0">
              <a:latin typeface="Bookman Old Style" panose="020506040505050202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F074BA-E468-44FF-90D1-07EF10E4C4F3}"/>
              </a:ext>
            </a:extLst>
          </p:cNvPr>
          <p:cNvSpPr/>
          <p:nvPr/>
        </p:nvSpPr>
        <p:spPr>
          <a:xfrm>
            <a:off x="9132592" y="1131224"/>
            <a:ext cx="2034171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ORANG_PENDIDIKAN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CD11-EB74-4C6F-B4A8-5E7D66B28B1B}"/>
              </a:ext>
            </a:extLst>
          </p:cNvPr>
          <p:cNvSpPr/>
          <p:nvPr/>
        </p:nvSpPr>
        <p:spPr>
          <a:xfrm>
            <a:off x="8576623" y="1131224"/>
            <a:ext cx="555969" cy="5112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SAPK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78FB212-ADC8-4E72-B1CA-935A160DCBA2}"/>
              </a:ext>
            </a:extLst>
          </p:cNvPr>
          <p:cNvSpPr/>
          <p:nvPr/>
        </p:nvSpPr>
        <p:spPr>
          <a:xfrm>
            <a:off x="9132592" y="1791624"/>
            <a:ext cx="2034172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LOG_RIWAYAT_PERE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C6CD91-596F-4D53-B8AF-3F76230ADE95}"/>
              </a:ext>
            </a:extLst>
          </p:cNvPr>
          <p:cNvSpPr/>
          <p:nvPr/>
        </p:nvSpPr>
        <p:spPr>
          <a:xfrm>
            <a:off x="8576622" y="1791624"/>
            <a:ext cx="555969" cy="5112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SAPK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F85E1B-2DB9-4060-8BDB-1F6D7D1E6F3E}"/>
              </a:ext>
            </a:extLst>
          </p:cNvPr>
          <p:cNvSpPr/>
          <p:nvPr/>
        </p:nvSpPr>
        <p:spPr>
          <a:xfrm>
            <a:off x="9132592" y="2452024"/>
            <a:ext cx="2034172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ORANG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CD2F57-1022-434D-9736-3CCCB2A3A832}"/>
              </a:ext>
            </a:extLst>
          </p:cNvPr>
          <p:cNvSpPr/>
          <p:nvPr/>
        </p:nvSpPr>
        <p:spPr>
          <a:xfrm>
            <a:off x="8576622" y="2452024"/>
            <a:ext cx="555969" cy="5112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SAPK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A7412FF-C402-405E-AEE5-7AE0BC9730F6}"/>
              </a:ext>
            </a:extLst>
          </p:cNvPr>
          <p:cNvSpPr/>
          <p:nvPr/>
        </p:nvSpPr>
        <p:spPr>
          <a:xfrm>
            <a:off x="9132592" y="3130671"/>
            <a:ext cx="2034172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DE_ORANG_PENDIDIKAN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3AC93DC-0514-49C3-A73C-5DE94E1411DE}"/>
              </a:ext>
            </a:extLst>
          </p:cNvPr>
          <p:cNvSpPr/>
          <p:nvPr/>
        </p:nvSpPr>
        <p:spPr>
          <a:xfrm>
            <a:off x="8576622" y="3130671"/>
            <a:ext cx="555969" cy="511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UDM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C52E5FA-D05E-4373-A530-5217F531419E}"/>
              </a:ext>
            </a:extLst>
          </p:cNvPr>
          <p:cNvSpPr/>
          <p:nvPr/>
        </p:nvSpPr>
        <p:spPr>
          <a:xfrm>
            <a:off x="5519223" y="1944804"/>
            <a:ext cx="1687744" cy="1002933"/>
          </a:xfrm>
          <a:prstGeom prst="round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18589EA-245F-4477-9BC2-C1A2BA74400F}"/>
              </a:ext>
            </a:extLst>
          </p:cNvPr>
          <p:cNvSpPr/>
          <p:nvPr/>
        </p:nvSpPr>
        <p:spPr>
          <a:xfrm>
            <a:off x="923636" y="2146366"/>
            <a:ext cx="1773683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ORANG_PENDIDIKAN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C1BF360-7F2F-4FAA-A2A7-8CDFD61C63FE}"/>
              </a:ext>
            </a:extLst>
          </p:cNvPr>
          <p:cNvSpPr/>
          <p:nvPr/>
        </p:nvSpPr>
        <p:spPr>
          <a:xfrm>
            <a:off x="5519222" y="2063115"/>
            <a:ext cx="1687744" cy="7522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PENDIDIKAN_ID</a:t>
            </a:r>
            <a:endParaRPr lang="en-ID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ID_RIWAYAT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94CFA8C-BD85-46D5-885B-A9F9C5A85631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2697319" y="2402005"/>
            <a:ext cx="2821903" cy="37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665E549-55D9-4622-B6FC-49C4F2E533CE}"/>
              </a:ext>
            </a:extLst>
          </p:cNvPr>
          <p:cNvSpPr txBox="1"/>
          <p:nvPr/>
        </p:nvSpPr>
        <p:spPr>
          <a:xfrm>
            <a:off x="3336850" y="2094625"/>
            <a:ext cx="20874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Bookman Old Style" panose="02050604050505020204" pitchFamily="18" charset="0"/>
              </a:rPr>
              <a:t>Update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Riwayat</a:t>
            </a:r>
            <a:r>
              <a:rPr lang="en-US" sz="1100" dirty="0">
                <a:latin typeface="Bookman Old Style" panose="02050604050505020204" pitchFamily="18" charset="0"/>
              </a:rPr>
              <a:t> Pendidikan</a:t>
            </a:r>
            <a:endParaRPr lang="en-ID" sz="1100" dirty="0">
              <a:latin typeface="Bookman Old Style" panose="020506040505050202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49D0B0C-1319-4824-86BA-4B387CF9EA05}"/>
              </a:ext>
            </a:extLst>
          </p:cNvPr>
          <p:cNvSpPr/>
          <p:nvPr/>
        </p:nvSpPr>
        <p:spPr>
          <a:xfrm>
            <a:off x="397171" y="2146366"/>
            <a:ext cx="555969" cy="511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UDM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5FEE3D9-53F0-430F-A63D-93D892CAAEB2}"/>
              </a:ext>
            </a:extLst>
          </p:cNvPr>
          <p:cNvSpPr/>
          <p:nvPr/>
        </p:nvSpPr>
        <p:spPr>
          <a:xfrm>
            <a:off x="5545296" y="3179045"/>
            <a:ext cx="1687744" cy="868219"/>
          </a:xfrm>
          <a:prstGeom prst="round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4824D74-1885-456B-A328-38DA487817CC}"/>
              </a:ext>
            </a:extLst>
          </p:cNvPr>
          <p:cNvSpPr/>
          <p:nvPr/>
        </p:nvSpPr>
        <p:spPr>
          <a:xfrm>
            <a:off x="5545295" y="3357516"/>
            <a:ext cx="1687744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ID_RIWAYAT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D809940-5958-4ADB-83D2-01F027DB4BA8}"/>
              </a:ext>
            </a:extLst>
          </p:cNvPr>
          <p:cNvSpPr txBox="1"/>
          <p:nvPr/>
        </p:nvSpPr>
        <p:spPr>
          <a:xfrm>
            <a:off x="3395786" y="3328866"/>
            <a:ext cx="2021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Bookman Old Style" panose="02050604050505020204" pitchFamily="18" charset="0"/>
              </a:rPr>
              <a:t>Delete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Riwayat</a:t>
            </a:r>
            <a:r>
              <a:rPr lang="en-US" sz="1100" dirty="0">
                <a:latin typeface="Bookman Old Style" panose="02050604050505020204" pitchFamily="18" charset="0"/>
              </a:rPr>
              <a:t> Pendidikan</a:t>
            </a:r>
            <a:endParaRPr lang="en-ID" sz="1100" dirty="0">
              <a:latin typeface="Bookman Old Style" panose="02050604050505020204" pitchFamily="18" charset="0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5DEDF19-47A9-4D76-B0E5-193E1B53E66F}"/>
              </a:ext>
            </a:extLst>
          </p:cNvPr>
          <p:cNvCxnSpPr>
            <a:cxnSpLocks/>
            <a:stCxn id="66" idx="3"/>
            <a:endCxn id="74" idx="1"/>
          </p:cNvCxnSpPr>
          <p:nvPr/>
        </p:nvCxnSpPr>
        <p:spPr>
          <a:xfrm>
            <a:off x="2697319" y="2402005"/>
            <a:ext cx="2847976" cy="1211150"/>
          </a:xfrm>
          <a:prstGeom prst="bentConnector3">
            <a:avLst>
              <a:gd name="adj1" fmla="val 230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95D3B54-0511-48EB-8EF8-7B154567700D}"/>
              </a:ext>
            </a:extLst>
          </p:cNvPr>
          <p:cNvCxnSpPr>
            <a:cxnSpLocks/>
            <a:stCxn id="66" idx="3"/>
            <a:endCxn id="9" idx="1"/>
          </p:cNvCxnSpPr>
          <p:nvPr/>
        </p:nvCxnSpPr>
        <p:spPr>
          <a:xfrm flipV="1">
            <a:off x="2697319" y="1168399"/>
            <a:ext cx="2821903" cy="1233606"/>
          </a:xfrm>
          <a:prstGeom prst="bentConnector3">
            <a:avLst>
              <a:gd name="adj1" fmla="val 2348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A5A69B4-1425-48E5-B2D4-3DA4602FBB77}"/>
              </a:ext>
            </a:extLst>
          </p:cNvPr>
          <p:cNvCxnSpPr>
            <a:stCxn id="9" idx="3"/>
          </p:cNvCxnSpPr>
          <p:nvPr/>
        </p:nvCxnSpPr>
        <p:spPr>
          <a:xfrm flipV="1">
            <a:off x="7206966" y="1168398"/>
            <a:ext cx="64394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3E6A099-CC75-41BF-B5B8-E74BF20D2F52}"/>
              </a:ext>
            </a:extLst>
          </p:cNvPr>
          <p:cNvCxnSpPr/>
          <p:nvPr/>
        </p:nvCxnSpPr>
        <p:spPr>
          <a:xfrm flipV="1">
            <a:off x="7218452" y="3614896"/>
            <a:ext cx="64394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88962F0-5AC5-4333-8B0E-09FEE60E6149}"/>
              </a:ext>
            </a:extLst>
          </p:cNvPr>
          <p:cNvCxnSpPr/>
          <p:nvPr/>
        </p:nvCxnSpPr>
        <p:spPr>
          <a:xfrm flipV="1">
            <a:off x="7203865" y="2402004"/>
            <a:ext cx="64394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819263-F8F3-413F-8080-EBFA3462CA8F}"/>
              </a:ext>
            </a:extLst>
          </p:cNvPr>
          <p:cNvCxnSpPr/>
          <p:nvPr/>
        </p:nvCxnSpPr>
        <p:spPr>
          <a:xfrm>
            <a:off x="7847807" y="1165700"/>
            <a:ext cx="0" cy="2456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434A80D-A9B6-45FF-A976-231A440F8AC7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7841607" y="1386863"/>
            <a:ext cx="735016" cy="1032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EDDC9C3-8144-46FD-AC7A-771B6FC41CE5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7862394" y="2047263"/>
            <a:ext cx="714228" cy="362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E07D7B2-28EC-4019-92A2-A8966AC3CA46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7862394" y="2386554"/>
            <a:ext cx="714228" cy="3211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6C5609D-78AD-4B72-B61B-AD0079328314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7862394" y="2393008"/>
            <a:ext cx="714228" cy="9933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Table 115">
            <a:extLst>
              <a:ext uri="{FF2B5EF4-FFF2-40B4-BE49-F238E27FC236}">
                <a16:creationId xmlns:a16="http://schemas.microsoft.com/office/drawing/2014/main" id="{DC838C1D-CF13-4237-A788-1D15EDF08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373038"/>
              </p:ext>
            </p:extLst>
          </p:nvPr>
        </p:nvGraphicFramePr>
        <p:xfrm>
          <a:off x="404248" y="4362486"/>
          <a:ext cx="11547604" cy="21306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1570">
                  <a:extLst>
                    <a:ext uri="{9D8B030D-6E8A-4147-A177-3AD203B41FA5}">
                      <a16:colId xmlns:a16="http://schemas.microsoft.com/office/drawing/2014/main" val="3391984392"/>
                    </a:ext>
                  </a:extLst>
                </a:gridCol>
                <a:gridCol w="1228437">
                  <a:extLst>
                    <a:ext uri="{9D8B030D-6E8A-4147-A177-3AD203B41FA5}">
                      <a16:colId xmlns:a16="http://schemas.microsoft.com/office/drawing/2014/main" val="2120034214"/>
                    </a:ext>
                  </a:extLst>
                </a:gridCol>
                <a:gridCol w="3109627">
                  <a:extLst>
                    <a:ext uri="{9D8B030D-6E8A-4147-A177-3AD203B41FA5}">
                      <a16:colId xmlns:a16="http://schemas.microsoft.com/office/drawing/2014/main" val="2626034400"/>
                    </a:ext>
                  </a:extLst>
                </a:gridCol>
                <a:gridCol w="3189573">
                  <a:extLst>
                    <a:ext uri="{9D8B030D-6E8A-4147-A177-3AD203B41FA5}">
                      <a16:colId xmlns:a16="http://schemas.microsoft.com/office/drawing/2014/main" val="2205984037"/>
                    </a:ext>
                  </a:extLst>
                </a:gridCol>
                <a:gridCol w="2438397">
                  <a:extLst>
                    <a:ext uri="{9D8B030D-6E8A-4147-A177-3AD203B41FA5}">
                      <a16:colId xmlns:a16="http://schemas.microsoft.com/office/drawing/2014/main" val="4221153884"/>
                    </a:ext>
                  </a:extLst>
                </a:gridCol>
              </a:tblGrid>
              <a:tr h="50276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u="none" strike="noStrike" dirty="0">
                          <a:effectLst/>
                          <a:latin typeface="+mj-lt"/>
                        </a:rPr>
                        <a:t>Nama </a:t>
                      </a:r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Tabel</a:t>
                      </a:r>
                      <a:endParaRPr lang="en-ID" sz="1500" u="none" strike="noStrike" dirty="0">
                        <a:effectLst/>
                        <a:latin typeface="+mj-lt"/>
                      </a:endParaRPr>
                    </a:p>
                    <a:p>
                      <a:pPr algn="ctr" fontAlgn="b"/>
                      <a:r>
                        <a:rPr lang="en-ID" sz="1500" u="none" strike="noStrike" dirty="0">
                          <a:effectLst/>
                          <a:latin typeface="+mj-lt"/>
                        </a:rPr>
                        <a:t>Input UDM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Kolom</a:t>
                      </a:r>
                      <a:r>
                        <a:rPr lang="en-ID" sz="15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Pembanding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Keterangan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Tabel</a:t>
                      </a:r>
                      <a:r>
                        <a:rPr lang="en-ID" sz="1500" u="none" strike="noStrike" dirty="0">
                          <a:effectLst/>
                          <a:latin typeface="+mj-lt"/>
                        </a:rPr>
                        <a:t> SAPK yang di insert/update/delete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Table UDM yang di </a:t>
                      </a:r>
                      <a:r>
                        <a:rPr lang="en-ID" sz="1500" u="none" strike="noStrike" kern="1200" dirty="0">
                          <a:effectLst/>
                          <a:latin typeface="+mj-lt"/>
                        </a:rPr>
                        <a:t>insert/update/delete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3232820504"/>
                  </a:ext>
                </a:extLst>
              </a:tr>
              <a:tr h="16279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RANG_PENDIDIKAN</a:t>
                      </a: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>
                          <a:effectLst/>
                          <a:latin typeface="+mj-lt"/>
                        </a:rPr>
                        <a:t>PENDIDIKAN_ID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marL="360363" marR="0" lvl="0" indent="-2032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Untuk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data </a:t>
                      </a:r>
                      <a:r>
                        <a:rPr lang="en-ID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Insert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jika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ada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PENDIDIKAN_ID yang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sama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dengan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data UDM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maka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data UDM yang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diambil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</a:p>
                    <a:p>
                      <a:pPr marL="360363" marR="0" lvl="0" indent="-2032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Untuk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ID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update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dan </a:t>
                      </a:r>
                      <a:r>
                        <a:rPr lang="en-ID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delete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menggunakan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PENDIDIKAN_ID dan ID_RIWAYAT.</a:t>
                      </a: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marL="442913" indent="-285750" algn="l" fontAlgn="b">
                        <a:buFont typeface="Wingdings" panose="05000000000000000000" pitchFamily="2" charset="2"/>
                        <a:buChar char="q"/>
                      </a:pPr>
                      <a:r>
                        <a:rPr lang="en-ID" sz="1400" u="none" strike="noStrike" dirty="0">
                          <a:effectLst/>
                          <a:latin typeface="+mj-lt"/>
                        </a:rPr>
                        <a:t>ORANG_PENDIDIKAN</a:t>
                      </a:r>
                    </a:p>
                    <a:p>
                      <a:pPr marL="442913" indent="-285750" algn="l" fontAlgn="b">
                        <a:buFont typeface="Wingdings" panose="05000000000000000000" pitchFamily="2" charset="2"/>
                        <a:buChar char="q"/>
                      </a:pPr>
                      <a:r>
                        <a:rPr lang="en-ID" sz="1400" u="none" strike="noStrike" kern="1200" dirty="0">
                          <a:effectLst/>
                          <a:latin typeface="+mj-lt"/>
                        </a:rPr>
                        <a:t>LOG_RIWAYAT_PERE</a:t>
                      </a:r>
                    </a:p>
                    <a:p>
                      <a:pPr marL="442913" indent="-285750" algn="l" fontAlgn="b">
                        <a:buFont typeface="Wingdings" panose="05000000000000000000" pitchFamily="2" charset="2"/>
                        <a:buChar char="q"/>
                      </a:pPr>
                      <a:r>
                        <a:rPr lang="en-ID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ORANG (</a:t>
                      </a:r>
                      <a:r>
                        <a:rPr lang="en-ID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Jika</a:t>
                      </a:r>
                      <a:r>
                        <a:rPr lang="en-ID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TANGGAL_LULUS </a:t>
                      </a:r>
                      <a:r>
                        <a:rPr lang="en-ID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adalah</a:t>
                      </a:r>
                      <a:r>
                        <a:rPr lang="en-ID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TANGGAL_LULUS yang paling </a:t>
                      </a:r>
                      <a:r>
                        <a:rPr lang="en-ID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baru</a:t>
                      </a:r>
                      <a:r>
                        <a:rPr lang="en-ID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Riwayat</a:t>
                      </a:r>
                      <a:r>
                        <a:rPr lang="en-ID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Pendidikan</a:t>
                      </a:r>
                      <a:r>
                        <a:rPr lang="en-ID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maka</a:t>
                      </a:r>
                      <a:r>
                        <a:rPr lang="en-ID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kolom</a:t>
                      </a:r>
                      <a:r>
                        <a:rPr lang="en-ID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PENDIDIKAN </a:t>
                      </a:r>
                      <a:r>
                        <a:rPr lang="en-ID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ID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TANGGAL_TAHUN_LULUS </a:t>
                      </a:r>
                      <a:r>
                        <a:rPr lang="en-ID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di</a:t>
                      </a:r>
                      <a:r>
                        <a:rPr lang="en-ID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ID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marL="442913" indent="-285750" algn="l" fontAlgn="b">
                        <a:buFont typeface="Wingdings" panose="05000000000000000000" pitchFamily="2" charset="2"/>
                        <a:buChar char="q"/>
                      </a:pP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DE_ORANG_PENDIDIKAN</a:t>
                      </a:r>
                      <a:endParaRPr lang="en-ID" sz="1400" u="none" strike="noStrike" dirty="0"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1800083063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DCB98824-41C8-46A9-8BEF-123C03E063F3}"/>
              </a:ext>
            </a:extLst>
          </p:cNvPr>
          <p:cNvSpPr txBox="1"/>
          <p:nvPr/>
        </p:nvSpPr>
        <p:spPr>
          <a:xfrm>
            <a:off x="24912" y="234390"/>
            <a:ext cx="317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Bookman Old Style" panose="02050604050505020204" pitchFamily="18" charset="0"/>
              </a:rPr>
              <a:t>Riwayat</a:t>
            </a:r>
            <a:r>
              <a:rPr lang="en-US" sz="2400" dirty="0">
                <a:latin typeface="Bookman Old Style" panose="02050604050505020204" pitchFamily="18" charset="0"/>
              </a:rPr>
              <a:t> Pendidikan</a:t>
            </a:r>
            <a:endParaRPr lang="en-ID" sz="2400" dirty="0">
              <a:latin typeface="Bookman Old Style" panose="02050604050505020204" pitchFamily="18" charset="0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03BC125-062C-48A3-8E29-A3783FF100DA}"/>
              </a:ext>
            </a:extLst>
          </p:cNvPr>
          <p:cNvCxnSpPr>
            <a:cxnSpLocks/>
          </p:cNvCxnSpPr>
          <p:nvPr/>
        </p:nvCxnSpPr>
        <p:spPr>
          <a:xfrm>
            <a:off x="0" y="775623"/>
            <a:ext cx="327890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0353FA-637A-4D05-AFE7-3745E6246292}"/>
              </a:ext>
            </a:extLst>
          </p:cNvPr>
          <p:cNvCxnSpPr>
            <a:cxnSpLocks/>
          </p:cNvCxnSpPr>
          <p:nvPr/>
        </p:nvCxnSpPr>
        <p:spPr>
          <a:xfrm>
            <a:off x="3123402" y="0"/>
            <a:ext cx="0" cy="1031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68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DA0C110-67BA-4937-BA6C-7A43B6CC2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15901"/>
              </p:ext>
            </p:extLst>
          </p:nvPr>
        </p:nvGraphicFramePr>
        <p:xfrm>
          <a:off x="172720" y="-103294"/>
          <a:ext cx="11897360" cy="390803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96953">
                  <a:extLst>
                    <a:ext uri="{9D8B030D-6E8A-4147-A177-3AD203B41FA5}">
                      <a16:colId xmlns:a16="http://schemas.microsoft.com/office/drawing/2014/main" val="2721242054"/>
                    </a:ext>
                  </a:extLst>
                </a:gridCol>
                <a:gridCol w="1450109">
                  <a:extLst>
                    <a:ext uri="{9D8B030D-6E8A-4147-A177-3AD203B41FA5}">
                      <a16:colId xmlns:a16="http://schemas.microsoft.com/office/drawing/2014/main" val="231441147"/>
                    </a:ext>
                  </a:extLst>
                </a:gridCol>
                <a:gridCol w="7350298">
                  <a:extLst>
                    <a:ext uri="{9D8B030D-6E8A-4147-A177-3AD203B41FA5}">
                      <a16:colId xmlns:a16="http://schemas.microsoft.com/office/drawing/2014/main" val="1972917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PRODUCER</a:t>
                      </a:r>
                      <a:endParaRPr lang="en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QUEUE</a:t>
                      </a:r>
                      <a:endParaRPr lang="en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WORKER (</a:t>
                      </a:r>
                      <a:r>
                        <a:rPr lang="en-ID" sz="14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US" sz="1400" dirty="0"/>
                        <a:t>)</a:t>
                      </a:r>
                      <a:endParaRPr lang="en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6725"/>
                  </a:ext>
                </a:extLst>
              </a:tr>
              <a:tr h="3603232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82770"/>
                  </a:ext>
                </a:extLst>
              </a:tr>
            </a:tbl>
          </a:graphicData>
        </a:graphic>
      </p:graphicFrame>
      <p:sp>
        <p:nvSpPr>
          <p:cNvPr id="19" name="Diamond 18">
            <a:extLst>
              <a:ext uri="{FF2B5EF4-FFF2-40B4-BE49-F238E27FC236}">
                <a16:creationId xmlns:a16="http://schemas.microsoft.com/office/drawing/2014/main" id="{09CB447D-FF07-4B63-944D-BD4D70E1627F}"/>
              </a:ext>
            </a:extLst>
          </p:cNvPr>
          <p:cNvSpPr/>
          <p:nvPr/>
        </p:nvSpPr>
        <p:spPr>
          <a:xfrm>
            <a:off x="7127727" y="339619"/>
            <a:ext cx="1039684" cy="783707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  <a:endParaRPr lang="en-ID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DCC02A-CB30-4C18-9BAE-370F0BD6BB41}"/>
              </a:ext>
            </a:extLst>
          </p:cNvPr>
          <p:cNvSpPr/>
          <p:nvPr/>
        </p:nvSpPr>
        <p:spPr>
          <a:xfrm>
            <a:off x="8585685" y="263581"/>
            <a:ext cx="2006899" cy="9282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/>
              <a:t>INSERT 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ORANG_PENDIDIKAN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ORANG (JIKA TRUE)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DE_ORANG_PENDIDIKAN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08CF24-186D-4958-A0FE-EE7B4F298F83}"/>
              </a:ext>
            </a:extLst>
          </p:cNvPr>
          <p:cNvSpPr/>
          <p:nvPr/>
        </p:nvSpPr>
        <p:spPr>
          <a:xfrm>
            <a:off x="4858473" y="454475"/>
            <a:ext cx="1462117" cy="5735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PENDIDIKAN_ID</a:t>
            </a:r>
          </a:p>
          <a:p>
            <a:pPr algn="ctr"/>
            <a:r>
              <a:rPr lang="en-ID" sz="1200" dirty="0"/>
              <a:t>PNS_ORANG_ID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1DDFA5-38E5-4CF3-819D-B00A05B548CC}"/>
              </a:ext>
            </a:extLst>
          </p:cNvPr>
          <p:cNvSpPr/>
          <p:nvPr/>
        </p:nvSpPr>
        <p:spPr>
          <a:xfrm>
            <a:off x="9843786" y="1282332"/>
            <a:ext cx="2006899" cy="9007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/>
              <a:t>UPDATE (REPLACE) 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ORANG_PENDIDIKAN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ORANG (JIKA TRUE)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DE_ORANG_PENDIDIKAN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A4B572-3388-4DFF-9CA0-85A96F4CEAE0}"/>
              </a:ext>
            </a:extLst>
          </p:cNvPr>
          <p:cNvCxnSpPr>
            <a:cxnSpLocks/>
            <a:stCxn id="45" idx="3"/>
            <a:endCxn id="23" idx="1"/>
          </p:cNvCxnSpPr>
          <p:nvPr/>
        </p:nvCxnSpPr>
        <p:spPr>
          <a:xfrm flipV="1">
            <a:off x="3160020" y="741241"/>
            <a:ext cx="1698453" cy="1160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232CF9-1EFE-4411-AEA9-424EE34C0CC2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6320590" y="731473"/>
            <a:ext cx="807137" cy="976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644FFB-0CFB-418D-99BD-2CD130BECC27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8167411" y="727723"/>
            <a:ext cx="418274" cy="375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71B40AB-324E-4CFD-9293-7516BC0B6501}"/>
              </a:ext>
            </a:extLst>
          </p:cNvPr>
          <p:cNvSpPr txBox="1"/>
          <p:nvPr/>
        </p:nvSpPr>
        <p:spPr>
          <a:xfrm>
            <a:off x="8122187" y="740860"/>
            <a:ext cx="338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</a:t>
            </a:r>
            <a:endParaRPr lang="en-ID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37360A-F8AA-41D0-B7A1-3BBE613C4B41}"/>
              </a:ext>
            </a:extLst>
          </p:cNvPr>
          <p:cNvSpPr txBox="1"/>
          <p:nvPr/>
        </p:nvSpPr>
        <p:spPr>
          <a:xfrm>
            <a:off x="7691141" y="169492"/>
            <a:ext cx="614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TIDAK</a:t>
            </a:r>
            <a:endParaRPr lang="en-ID" sz="1000" dirty="0"/>
          </a:p>
        </p:txBody>
      </p: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BB3C8D13-8264-4148-86F7-22AAC8248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805978"/>
              </p:ext>
            </p:extLst>
          </p:nvPr>
        </p:nvGraphicFramePr>
        <p:xfrm>
          <a:off x="172720" y="3773662"/>
          <a:ext cx="11907520" cy="3200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907520">
                  <a:extLst>
                    <a:ext uri="{9D8B030D-6E8A-4147-A177-3AD203B41FA5}">
                      <a16:colId xmlns:a16="http://schemas.microsoft.com/office/drawing/2014/main" val="3859236991"/>
                    </a:ext>
                  </a:extLst>
                </a:gridCol>
              </a:tblGrid>
              <a:tr h="633871">
                <a:tc>
                  <a:txBody>
                    <a:bodyPr/>
                    <a:lstStyle/>
                    <a:p>
                      <a:r>
                        <a:rPr lang="en-ID" sz="1200" b="1" dirty="0"/>
                        <a:t>Channel ORANG_PENDIDIKAN_INSERT:</a:t>
                      </a:r>
                    </a:p>
                    <a:p>
                      <a:r>
                        <a:rPr lang="en-ID" sz="1200" b="0" dirty="0"/>
                        <a:t>Worker </a:t>
                      </a:r>
                      <a:r>
                        <a:rPr lang="en-ID" sz="1200" b="0" dirty="0" err="1"/>
                        <a:t>membandingkan</a:t>
                      </a:r>
                      <a:r>
                        <a:rPr lang="en-ID" sz="1200" b="0" dirty="0"/>
                        <a:t> data di </a:t>
                      </a:r>
                      <a:r>
                        <a:rPr lang="en-ID" sz="1200" b="0" dirty="0" err="1"/>
                        <a:t>tabel</a:t>
                      </a:r>
                      <a:r>
                        <a:rPr lang="en-ID" sz="1200" b="0" dirty="0"/>
                        <a:t> ORANG_PENDIDIKAN</a:t>
                      </a:r>
                      <a:r>
                        <a:rPr lang="en-ID" sz="1200" b="1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dengan</a:t>
                      </a:r>
                      <a:r>
                        <a:rPr lang="en-ID" sz="1200" b="0" dirty="0"/>
                        <a:t> key PENDIDIKAN_ID dan PNS_ORANG_ID.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Insert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ID" sz="1200" b="0" dirty="0"/>
                        <a:t> table ORANG_PENDIDIKAN, LOG_RIWAYAT_PERE, ORANG (</a:t>
                      </a:r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TRUE) dan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Insert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DE_ORANG_PENDIDIKAN.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not 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Update (replace data yang </a:t>
                      </a:r>
                      <a:r>
                        <a:rPr lang="en-ID" sz="1200" b="0" dirty="0" err="1"/>
                        <a:t>sudah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ada</a:t>
                      </a:r>
                      <a:r>
                        <a:rPr lang="en-ID" sz="1200" b="0" dirty="0"/>
                        <a:t>)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ID" sz="1200" b="0" dirty="0"/>
                        <a:t> table ORANG_PENDIDIKAN, LOG_RIWAYAT_PERE, ORANG (</a:t>
                      </a:r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TRUE) dan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DE_ORANG_PENDIDIKAN.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6322"/>
                  </a:ext>
                </a:extLst>
              </a:tr>
              <a:tr h="633871">
                <a:tc>
                  <a:txBody>
                    <a:bodyPr/>
                    <a:lstStyle/>
                    <a:p>
                      <a:r>
                        <a:rPr lang="en-ID" sz="1200" b="1" dirty="0"/>
                        <a:t>Channel ORANG_PENDIDIKAN_UPDATE:</a:t>
                      </a:r>
                    </a:p>
                    <a:p>
                      <a:r>
                        <a:rPr lang="en-ID" sz="1200" b="0" dirty="0"/>
                        <a:t>Worker </a:t>
                      </a:r>
                      <a:r>
                        <a:rPr lang="en-ID" sz="1200" b="0" dirty="0" err="1"/>
                        <a:t>membandingkan</a:t>
                      </a:r>
                      <a:r>
                        <a:rPr lang="en-ID" sz="1200" b="0" dirty="0"/>
                        <a:t> data di </a:t>
                      </a:r>
                      <a:r>
                        <a:rPr lang="en-ID" sz="1200" b="0" dirty="0" err="1"/>
                        <a:t>tabel</a:t>
                      </a:r>
                      <a:r>
                        <a:rPr lang="en-ID" sz="1200" b="0" dirty="0"/>
                        <a:t> ORANG_PENDIDIKAN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dengan</a:t>
                      </a:r>
                      <a:r>
                        <a:rPr lang="en-ID" sz="1200" b="0" dirty="0"/>
                        <a:t> key PENDIDIKAN_ID dan PNS_ORANG_ID.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bandingkan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lagi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dengan</a:t>
                      </a:r>
                      <a:r>
                        <a:rPr lang="en-ID" sz="1200" b="0" dirty="0"/>
                        <a:t> key yang </a:t>
                      </a:r>
                      <a:r>
                        <a:rPr lang="en-ID" sz="1200" b="0" dirty="0" err="1"/>
                        <a:t>dibawa</a:t>
                      </a:r>
                      <a:r>
                        <a:rPr lang="en-ID" sz="1200" b="0" dirty="0"/>
                        <a:t> Channel </a:t>
                      </a:r>
                      <a:r>
                        <a:rPr lang="en-ID" sz="1200" b="0" dirty="0" err="1"/>
                        <a:t>yaitu</a:t>
                      </a:r>
                      <a:r>
                        <a:rPr lang="en-ID" sz="1200" b="0" dirty="0"/>
                        <a:t> ID di table ORANG_PENDIDIKAN. </a:t>
                      </a:r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0070C0"/>
                          </a:solidFill>
                        </a:rPr>
                        <a:t>null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Insert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ID" sz="1200" b="0" dirty="0"/>
                        <a:t> table ORANG_PENDIDIKAN, LOG_RIWAYAT_PERE, ORANG (</a:t>
                      </a:r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TRUE) dan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Insert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DE_ORANG_PENDIDIKAN. </a:t>
                      </a:r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0070C0"/>
                          </a:solidFill>
                        </a:rPr>
                        <a:t>not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0070C0"/>
                          </a:solidFill>
                        </a:rPr>
                        <a:t>null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Update (replace data yang </a:t>
                      </a:r>
                      <a:r>
                        <a:rPr lang="en-ID" sz="1200" b="0" dirty="0" err="1"/>
                        <a:t>sudah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ada</a:t>
                      </a:r>
                      <a:r>
                        <a:rPr lang="en-ID" sz="1200" b="0" dirty="0"/>
                        <a:t>)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/>
                        <a:t>table ORANG_PENDIDIKAN, ORANG (</a:t>
                      </a:r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TRUE), LOG_RIWAYAT_PERE dan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DE_ORANG_PENDIDIKAN.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not 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Update (replace data yang </a:t>
                      </a:r>
                      <a:r>
                        <a:rPr lang="en-ID" sz="1200" b="0" dirty="0" err="1"/>
                        <a:t>sudah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ada</a:t>
                      </a:r>
                      <a:r>
                        <a:rPr lang="en-ID" sz="1200" b="0" dirty="0"/>
                        <a:t>)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/>
                        <a:t>table ORANG_PENDIDIKAN, ORANG (</a:t>
                      </a:r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TRUE), LOG_RIWAYAT_PERE dan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DE_ORANG_PENDIDIKAN.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773805"/>
                  </a:ext>
                </a:extLst>
              </a:tr>
              <a:tr h="633871">
                <a:tc>
                  <a:txBody>
                    <a:bodyPr/>
                    <a:lstStyle/>
                    <a:p>
                      <a:r>
                        <a:rPr lang="en-ID" sz="1200" b="1" dirty="0"/>
                        <a:t>Channel ORANG_PENDIDIKAN_DELETE:</a:t>
                      </a:r>
                    </a:p>
                    <a:p>
                      <a:r>
                        <a:rPr lang="en-ID" sz="1200" b="0" dirty="0"/>
                        <a:t>Worker </a:t>
                      </a:r>
                      <a:r>
                        <a:rPr lang="en-ID" sz="1200" b="0" dirty="0" err="1"/>
                        <a:t>membandingkan</a:t>
                      </a:r>
                      <a:r>
                        <a:rPr lang="en-ID" sz="1200" b="0" dirty="0"/>
                        <a:t> data di </a:t>
                      </a:r>
                      <a:r>
                        <a:rPr lang="en-ID" sz="1200" b="0" dirty="0" err="1"/>
                        <a:t>tabel</a:t>
                      </a:r>
                      <a:r>
                        <a:rPr lang="en-ID" sz="1200" b="0" dirty="0"/>
                        <a:t> ORANG_PENDIDIKAN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dengan</a:t>
                      </a:r>
                      <a:r>
                        <a:rPr lang="en-ID" sz="1200" b="0" dirty="0"/>
                        <a:t> key ID di table ORANG_PENDIDIKAN.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Delete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ORANG_PENDIDIKAN, ORANG (</a:t>
                      </a:r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TRUE), LOG_RIWAYAT_PERE dan DE_ORANG_PENDIDIKAN.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not 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Delete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ID" sz="1200" b="0" dirty="0"/>
                        <a:t> table ORANG_PENDIDIKAN, ORANG (</a:t>
                      </a:r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TRUE), LOG_RIWAYAT_PERE dan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DE_ORANG_PENDIDIKAN.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806064"/>
                  </a:ext>
                </a:extLst>
              </a:tr>
            </a:tbl>
          </a:graphicData>
        </a:graphic>
      </p:graphicFrame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BBAC870-D031-436D-94F9-EC79B0F32B1B}"/>
              </a:ext>
            </a:extLst>
          </p:cNvPr>
          <p:cNvCxnSpPr>
            <a:cxnSpLocks/>
            <a:stCxn id="19" idx="0"/>
            <a:endCxn id="25" idx="0"/>
          </p:cNvCxnSpPr>
          <p:nvPr/>
        </p:nvCxnSpPr>
        <p:spPr>
          <a:xfrm rot="16200000" flipH="1">
            <a:off x="8776045" y="-788858"/>
            <a:ext cx="942713" cy="3199667"/>
          </a:xfrm>
          <a:prstGeom prst="bentConnector3">
            <a:avLst>
              <a:gd name="adj1" fmla="val -14549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10CF9-A72B-4A9E-A189-819702438B8B}"/>
              </a:ext>
            </a:extLst>
          </p:cNvPr>
          <p:cNvSpPr/>
          <p:nvPr/>
        </p:nvSpPr>
        <p:spPr>
          <a:xfrm>
            <a:off x="4858473" y="1417455"/>
            <a:ext cx="1462117" cy="5735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PENDIDIKAN_ID</a:t>
            </a:r>
          </a:p>
          <a:p>
            <a:pPr algn="ctr"/>
            <a:r>
              <a:rPr lang="en-ID" sz="1200" dirty="0"/>
              <a:t>PNS_ORANG_ID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28F0F86-A339-458C-B913-BA7B0ECC2F6B}"/>
              </a:ext>
            </a:extLst>
          </p:cNvPr>
          <p:cNvCxnSpPr>
            <a:cxnSpLocks/>
            <a:stCxn id="47" idx="3"/>
            <a:endCxn id="82" idx="1"/>
          </p:cNvCxnSpPr>
          <p:nvPr/>
        </p:nvCxnSpPr>
        <p:spPr>
          <a:xfrm flipV="1">
            <a:off x="3153902" y="1704221"/>
            <a:ext cx="1704571" cy="11648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4DAC2A1D-F30B-4B2A-B0AA-8EA9C26E9A58}"/>
              </a:ext>
            </a:extLst>
          </p:cNvPr>
          <p:cNvSpPr/>
          <p:nvPr/>
        </p:nvSpPr>
        <p:spPr>
          <a:xfrm>
            <a:off x="6577306" y="1330287"/>
            <a:ext cx="1030134" cy="728891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  <a:endParaRPr lang="en-ID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39A98BC-E38D-4842-B9BF-73486361B9C5}"/>
              </a:ext>
            </a:extLst>
          </p:cNvPr>
          <p:cNvSpPr/>
          <p:nvPr/>
        </p:nvSpPr>
        <p:spPr>
          <a:xfrm>
            <a:off x="6320590" y="2190574"/>
            <a:ext cx="1552307" cy="3790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ID di ORANG_PENDIDIKAN</a:t>
            </a:r>
          </a:p>
        </p:txBody>
      </p:sp>
      <p:sp>
        <p:nvSpPr>
          <p:cNvPr id="93" name="Diamond 92">
            <a:extLst>
              <a:ext uri="{FF2B5EF4-FFF2-40B4-BE49-F238E27FC236}">
                <a16:creationId xmlns:a16="http://schemas.microsoft.com/office/drawing/2014/main" id="{B88D8969-735A-4230-BFDF-48C3A3C0EC25}"/>
              </a:ext>
            </a:extLst>
          </p:cNvPr>
          <p:cNvSpPr/>
          <p:nvPr/>
        </p:nvSpPr>
        <p:spPr>
          <a:xfrm>
            <a:off x="8254208" y="2023228"/>
            <a:ext cx="1030134" cy="728891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  <a:endParaRPr lang="en-ID" sz="12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4AE4835-55EC-4F5E-ABCC-F3134BA51DD5}"/>
              </a:ext>
            </a:extLst>
          </p:cNvPr>
          <p:cNvCxnSpPr>
            <a:cxnSpLocks/>
            <a:stCxn id="82" idx="3"/>
            <a:endCxn id="89" idx="1"/>
          </p:cNvCxnSpPr>
          <p:nvPr/>
        </p:nvCxnSpPr>
        <p:spPr>
          <a:xfrm flipV="1">
            <a:off x="6320590" y="1694733"/>
            <a:ext cx="256716" cy="948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C2034F2-7A17-4437-9B69-4E112DBA1070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7092373" y="2043938"/>
            <a:ext cx="4371" cy="14663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302D687-2744-48EF-B8A6-348A45BAA664}"/>
              </a:ext>
            </a:extLst>
          </p:cNvPr>
          <p:cNvCxnSpPr>
            <a:cxnSpLocks/>
            <a:stCxn id="90" idx="3"/>
            <a:endCxn id="93" idx="1"/>
          </p:cNvCxnSpPr>
          <p:nvPr/>
        </p:nvCxnSpPr>
        <p:spPr>
          <a:xfrm>
            <a:off x="7872897" y="2380079"/>
            <a:ext cx="381311" cy="759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2834DE8-ECB9-4F14-9B2A-C42B96D4E893}"/>
              </a:ext>
            </a:extLst>
          </p:cNvPr>
          <p:cNvSpPr txBox="1"/>
          <p:nvPr/>
        </p:nvSpPr>
        <p:spPr>
          <a:xfrm>
            <a:off x="7137377" y="1963080"/>
            <a:ext cx="338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</a:t>
            </a:r>
            <a:endParaRPr lang="en-ID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53940E6-C9B2-4BCF-AEDA-F0E2184B2AE4}"/>
              </a:ext>
            </a:extLst>
          </p:cNvPr>
          <p:cNvSpPr txBox="1"/>
          <p:nvPr/>
        </p:nvSpPr>
        <p:spPr>
          <a:xfrm>
            <a:off x="9225398" y="2151127"/>
            <a:ext cx="338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</a:t>
            </a:r>
            <a:endParaRPr lang="en-ID" sz="1000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37579D5-EB8B-46F5-8330-B4198CCFC005}"/>
              </a:ext>
            </a:extLst>
          </p:cNvPr>
          <p:cNvCxnSpPr>
            <a:cxnSpLocks/>
            <a:stCxn id="89" idx="3"/>
            <a:endCxn id="25" idx="1"/>
          </p:cNvCxnSpPr>
          <p:nvPr/>
        </p:nvCxnSpPr>
        <p:spPr>
          <a:xfrm>
            <a:off x="7607440" y="1694733"/>
            <a:ext cx="2236346" cy="3797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D5AF768-1384-4018-B8DF-2E981683BD55}"/>
              </a:ext>
            </a:extLst>
          </p:cNvPr>
          <p:cNvSpPr txBox="1"/>
          <p:nvPr/>
        </p:nvSpPr>
        <p:spPr>
          <a:xfrm>
            <a:off x="7521249" y="1670654"/>
            <a:ext cx="614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TIDAK</a:t>
            </a:r>
            <a:endParaRPr lang="en-ID" sz="1000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38AACD2B-61A0-4903-BADE-B19F81ABDE8D}"/>
              </a:ext>
            </a:extLst>
          </p:cNvPr>
          <p:cNvCxnSpPr>
            <a:cxnSpLocks/>
            <a:stCxn id="93" idx="0"/>
          </p:cNvCxnSpPr>
          <p:nvPr/>
        </p:nvCxnSpPr>
        <p:spPr>
          <a:xfrm rot="5400000" flipH="1" flipV="1">
            <a:off x="9211500" y="1390941"/>
            <a:ext cx="190062" cy="1074513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EC1C007A-F41B-4E39-A7CE-8F5BADF75132}"/>
              </a:ext>
            </a:extLst>
          </p:cNvPr>
          <p:cNvSpPr txBox="1"/>
          <p:nvPr/>
        </p:nvSpPr>
        <p:spPr>
          <a:xfrm>
            <a:off x="8801313" y="1848406"/>
            <a:ext cx="614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TIDAK</a:t>
            </a:r>
            <a:endParaRPr lang="en-ID" sz="10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B0CF179-A79B-4D15-871A-6AECC9B44186}"/>
              </a:ext>
            </a:extLst>
          </p:cNvPr>
          <p:cNvSpPr/>
          <p:nvPr/>
        </p:nvSpPr>
        <p:spPr>
          <a:xfrm>
            <a:off x="4852377" y="3057455"/>
            <a:ext cx="1529057" cy="3614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ID di ORANG_PENDIDIKAN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0CDE0A7-1C38-4554-BA3C-04DF5E5CD5E7}"/>
              </a:ext>
            </a:extLst>
          </p:cNvPr>
          <p:cNvCxnSpPr>
            <a:cxnSpLocks/>
            <a:stCxn id="49" idx="3"/>
            <a:endCxn id="139" idx="1"/>
          </p:cNvCxnSpPr>
          <p:nvPr/>
        </p:nvCxnSpPr>
        <p:spPr>
          <a:xfrm>
            <a:off x="3120086" y="3128287"/>
            <a:ext cx="1732291" cy="10987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Diamond 141">
            <a:extLst>
              <a:ext uri="{FF2B5EF4-FFF2-40B4-BE49-F238E27FC236}">
                <a16:creationId xmlns:a16="http://schemas.microsoft.com/office/drawing/2014/main" id="{A4A2EF40-0693-467B-BB94-0C429C930A13}"/>
              </a:ext>
            </a:extLst>
          </p:cNvPr>
          <p:cNvSpPr/>
          <p:nvPr/>
        </p:nvSpPr>
        <p:spPr>
          <a:xfrm>
            <a:off x="6524820" y="2874956"/>
            <a:ext cx="1030134" cy="728891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  <a:endParaRPr lang="en-ID" sz="12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748973C-8176-41A3-85A2-BFFEA7F0F1F0}"/>
              </a:ext>
            </a:extLst>
          </p:cNvPr>
          <p:cNvCxnSpPr>
            <a:cxnSpLocks/>
          </p:cNvCxnSpPr>
          <p:nvPr/>
        </p:nvCxnSpPr>
        <p:spPr>
          <a:xfrm>
            <a:off x="6381434" y="3222921"/>
            <a:ext cx="143386" cy="124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99D2788-81AF-4633-9FFA-8221A78B94FF}"/>
              </a:ext>
            </a:extLst>
          </p:cNvPr>
          <p:cNvSpPr/>
          <p:nvPr/>
        </p:nvSpPr>
        <p:spPr>
          <a:xfrm>
            <a:off x="7831710" y="2773258"/>
            <a:ext cx="2006899" cy="9235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/>
              <a:t>DELETE 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ORANG_PENDIDIKAN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ORANG (JIKA TRUE)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DE_ORANG_PENDIDIKAN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CDB9D75-BC92-4399-B3DB-6DD1832D7872}"/>
              </a:ext>
            </a:extLst>
          </p:cNvPr>
          <p:cNvCxnSpPr>
            <a:cxnSpLocks/>
          </p:cNvCxnSpPr>
          <p:nvPr/>
        </p:nvCxnSpPr>
        <p:spPr>
          <a:xfrm flipV="1">
            <a:off x="7554954" y="3219800"/>
            <a:ext cx="276756" cy="436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7E88ED7-7DAB-4B60-BE73-4BEDC50E6F0F}"/>
              </a:ext>
            </a:extLst>
          </p:cNvPr>
          <p:cNvSpPr/>
          <p:nvPr/>
        </p:nvSpPr>
        <p:spPr>
          <a:xfrm>
            <a:off x="234955" y="443963"/>
            <a:ext cx="2925065" cy="6177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ORANG_PENDIDIKAN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TRUE/FALSE (Insert </a:t>
            </a:r>
            <a:r>
              <a:rPr lang="en-ID" sz="1200" dirty="0" err="1"/>
              <a:t>ke</a:t>
            </a:r>
            <a:r>
              <a:rPr lang="en-ID" sz="1200" dirty="0"/>
              <a:t> ORANG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BCDBEB9-1CEC-490F-A0D9-0A43ED1ED4B7}"/>
              </a:ext>
            </a:extLst>
          </p:cNvPr>
          <p:cNvSpPr/>
          <p:nvPr/>
        </p:nvSpPr>
        <p:spPr>
          <a:xfrm>
            <a:off x="234956" y="225092"/>
            <a:ext cx="292506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Channel ORANG_PENDIDIKAN_INSERT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668C7B1-612B-4C25-9AE1-67DBC09E1364}"/>
              </a:ext>
            </a:extLst>
          </p:cNvPr>
          <p:cNvSpPr/>
          <p:nvPr/>
        </p:nvSpPr>
        <p:spPr>
          <a:xfrm>
            <a:off x="231915" y="1391063"/>
            <a:ext cx="2921987" cy="8592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ORANG_PENDIDIKAN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TRUE/FALSE (Update </a:t>
            </a:r>
            <a:r>
              <a:rPr lang="en-ID" sz="1200" dirty="0" err="1"/>
              <a:t>ke</a:t>
            </a:r>
            <a:r>
              <a:rPr lang="en-ID" sz="1200" dirty="0"/>
              <a:t> ORANG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8505DBB-CBF4-43CA-B619-CBFDCED45495}"/>
              </a:ext>
            </a:extLst>
          </p:cNvPr>
          <p:cNvSpPr/>
          <p:nvPr/>
        </p:nvSpPr>
        <p:spPr>
          <a:xfrm>
            <a:off x="225820" y="1172192"/>
            <a:ext cx="2934200" cy="2166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Channel ORANG_PENDIDIKAN_UPDATE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90B8339-DEEF-40F8-A841-E7D72B9CE5C3}"/>
              </a:ext>
            </a:extLst>
          </p:cNvPr>
          <p:cNvSpPr/>
          <p:nvPr/>
        </p:nvSpPr>
        <p:spPr>
          <a:xfrm>
            <a:off x="225442" y="2556799"/>
            <a:ext cx="2894644" cy="11429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ORANG_PENDIDIKAN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TRUE/FALSE (Delete </a:t>
            </a:r>
            <a:r>
              <a:rPr lang="en-ID" sz="1200" dirty="0" err="1"/>
              <a:t>ke</a:t>
            </a:r>
            <a:r>
              <a:rPr lang="en-ID" sz="1200" dirty="0"/>
              <a:t> ORANG / </a:t>
            </a:r>
            <a:r>
              <a:rPr lang="en-ID" sz="1200" dirty="0" err="1"/>
              <a:t>tidak</a:t>
            </a:r>
            <a:r>
              <a:rPr lang="en-ID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ORANG_PENDIDIKAN </a:t>
            </a:r>
            <a:r>
              <a:rPr lang="en-ID" sz="1200" dirty="0" err="1"/>
              <a:t>sebelum</a:t>
            </a:r>
            <a:r>
              <a:rPr lang="en-ID" sz="1200" dirty="0"/>
              <a:t> TANGGAL_LULUS yang </a:t>
            </a:r>
            <a:r>
              <a:rPr lang="en-ID" sz="1200" dirty="0" err="1"/>
              <a:t>terakhir</a:t>
            </a:r>
            <a:r>
              <a:rPr lang="en-ID" sz="1200" dirty="0"/>
              <a:t> di table ORANG_PENDIDIKAN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82337C-C269-4A16-8EB4-BDAE08F5BDF6}"/>
              </a:ext>
            </a:extLst>
          </p:cNvPr>
          <p:cNvSpPr/>
          <p:nvPr/>
        </p:nvSpPr>
        <p:spPr>
          <a:xfrm>
            <a:off x="220552" y="2343325"/>
            <a:ext cx="2894645" cy="213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Channel ORANG_PENDIDIKAN_DELETE</a:t>
            </a:r>
          </a:p>
        </p:txBody>
      </p:sp>
      <p:sp>
        <p:nvSpPr>
          <p:cNvPr id="51" name="Flowchart: Multidocument 50">
            <a:extLst>
              <a:ext uri="{FF2B5EF4-FFF2-40B4-BE49-F238E27FC236}">
                <a16:creationId xmlns:a16="http://schemas.microsoft.com/office/drawing/2014/main" id="{69ED25E9-6CD3-407D-B86B-ABF092B427A8}"/>
              </a:ext>
            </a:extLst>
          </p:cNvPr>
          <p:cNvSpPr/>
          <p:nvPr/>
        </p:nvSpPr>
        <p:spPr>
          <a:xfrm>
            <a:off x="3422828" y="400579"/>
            <a:ext cx="1154545" cy="775076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/>
              <a:t>ORANG_PENDIDIKAN_INSERT</a:t>
            </a:r>
          </a:p>
        </p:txBody>
      </p:sp>
      <p:sp>
        <p:nvSpPr>
          <p:cNvPr id="52" name="Flowchart: Multidocument 51">
            <a:extLst>
              <a:ext uri="{FF2B5EF4-FFF2-40B4-BE49-F238E27FC236}">
                <a16:creationId xmlns:a16="http://schemas.microsoft.com/office/drawing/2014/main" id="{A223E88F-32A3-4B68-87C9-E4B3CD891F50}"/>
              </a:ext>
            </a:extLst>
          </p:cNvPr>
          <p:cNvSpPr/>
          <p:nvPr/>
        </p:nvSpPr>
        <p:spPr>
          <a:xfrm>
            <a:off x="3423345" y="1390359"/>
            <a:ext cx="1154545" cy="775076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/>
              <a:t>ORANG_PENDIDIKAN</a:t>
            </a:r>
          </a:p>
          <a:p>
            <a:pPr algn="ctr"/>
            <a:r>
              <a:rPr lang="en-ID" sz="1000" dirty="0"/>
              <a:t>_UPDATE</a:t>
            </a:r>
          </a:p>
        </p:txBody>
      </p:sp>
      <p:sp>
        <p:nvSpPr>
          <p:cNvPr id="53" name="Flowchart: Multidocument 52">
            <a:extLst>
              <a:ext uri="{FF2B5EF4-FFF2-40B4-BE49-F238E27FC236}">
                <a16:creationId xmlns:a16="http://schemas.microsoft.com/office/drawing/2014/main" id="{57B2FB01-1A4F-4A77-80CB-FCED7C887DB9}"/>
              </a:ext>
            </a:extLst>
          </p:cNvPr>
          <p:cNvSpPr/>
          <p:nvPr/>
        </p:nvSpPr>
        <p:spPr>
          <a:xfrm>
            <a:off x="3410980" y="2827063"/>
            <a:ext cx="1154545" cy="775076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/>
              <a:t>ORANG_PENDIDIKAN_DELETE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3764A9-B4FC-4146-9F5E-235FB0DA17E8}"/>
              </a:ext>
            </a:extLst>
          </p:cNvPr>
          <p:cNvSpPr txBox="1"/>
          <p:nvPr/>
        </p:nvSpPr>
        <p:spPr>
          <a:xfrm>
            <a:off x="4802215" y="229118"/>
            <a:ext cx="395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key</a:t>
            </a:r>
            <a:endParaRPr lang="en-ID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32CF6-320E-43B3-A5AE-CB392F14E6F4}"/>
              </a:ext>
            </a:extLst>
          </p:cNvPr>
          <p:cNvSpPr txBox="1"/>
          <p:nvPr/>
        </p:nvSpPr>
        <p:spPr>
          <a:xfrm>
            <a:off x="4796118" y="2802679"/>
            <a:ext cx="395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key</a:t>
            </a:r>
            <a:endParaRPr lang="en-ID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BEDB22-8349-463B-92EA-27636B6E8CFE}"/>
              </a:ext>
            </a:extLst>
          </p:cNvPr>
          <p:cNvSpPr txBox="1"/>
          <p:nvPr/>
        </p:nvSpPr>
        <p:spPr>
          <a:xfrm>
            <a:off x="4809644" y="1174377"/>
            <a:ext cx="395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key</a:t>
            </a:r>
            <a:endParaRPr lang="en-ID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CE61EFC-43E8-42A8-88A8-0AF10A4CFFD4}"/>
              </a:ext>
            </a:extLst>
          </p:cNvPr>
          <p:cNvSpPr txBox="1"/>
          <p:nvPr/>
        </p:nvSpPr>
        <p:spPr>
          <a:xfrm>
            <a:off x="7008279" y="3584472"/>
            <a:ext cx="338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</a:t>
            </a:r>
            <a:endParaRPr lang="en-ID" sz="1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283D4E-1790-45DB-BA73-63FC38FE27C1}"/>
              </a:ext>
            </a:extLst>
          </p:cNvPr>
          <p:cNvSpPr txBox="1"/>
          <p:nvPr/>
        </p:nvSpPr>
        <p:spPr>
          <a:xfrm>
            <a:off x="7370840" y="2908256"/>
            <a:ext cx="614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TIDAK</a:t>
            </a:r>
            <a:endParaRPr lang="en-ID" sz="10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563E500-C9AA-4F22-805C-6DB896732E93}"/>
              </a:ext>
            </a:extLst>
          </p:cNvPr>
          <p:cNvCxnSpPr>
            <a:cxnSpLocks/>
            <a:stCxn id="93" idx="3"/>
            <a:endCxn id="20" idx="2"/>
          </p:cNvCxnSpPr>
          <p:nvPr/>
        </p:nvCxnSpPr>
        <p:spPr>
          <a:xfrm flipV="1">
            <a:off x="9284342" y="1191864"/>
            <a:ext cx="304793" cy="1195810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4281CBF-75F2-40B4-8E73-ECE9BDA1EE2E}"/>
              </a:ext>
            </a:extLst>
          </p:cNvPr>
          <p:cNvSpPr/>
          <p:nvPr/>
        </p:nvSpPr>
        <p:spPr>
          <a:xfrm>
            <a:off x="9959659" y="2773258"/>
            <a:ext cx="2006899" cy="9235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/>
              <a:t>DELETE 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ORANG_PENDIDIKAN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ORANG (JIKA TRUE)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DE_ORANG_PENDIDIKAN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7123E3E-888E-45F2-8148-BDD382C46BCC}"/>
              </a:ext>
            </a:extLst>
          </p:cNvPr>
          <p:cNvCxnSpPr>
            <a:cxnSpLocks/>
            <a:stCxn id="142" idx="2"/>
            <a:endCxn id="54" idx="2"/>
          </p:cNvCxnSpPr>
          <p:nvPr/>
        </p:nvCxnSpPr>
        <p:spPr>
          <a:xfrm rot="16200000" flipH="1">
            <a:off x="8955011" y="1688723"/>
            <a:ext cx="92975" cy="3923222"/>
          </a:xfrm>
          <a:prstGeom prst="bentConnector3">
            <a:avLst>
              <a:gd name="adj1" fmla="val 269377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01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3E994A7-1915-4412-BCDB-577EC7295388}"/>
              </a:ext>
            </a:extLst>
          </p:cNvPr>
          <p:cNvSpPr/>
          <p:nvPr/>
        </p:nvSpPr>
        <p:spPr>
          <a:xfrm>
            <a:off x="5519223" y="734289"/>
            <a:ext cx="1687744" cy="868219"/>
          </a:xfrm>
          <a:prstGeom prst="round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D95B-4B38-414B-AFA9-7C16D868F4A6}"/>
              </a:ext>
            </a:extLst>
          </p:cNvPr>
          <p:cNvSpPr/>
          <p:nvPr/>
        </p:nvSpPr>
        <p:spPr>
          <a:xfrm>
            <a:off x="5519222" y="912760"/>
            <a:ext cx="1687744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TAHUN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F4B0B2-2014-47AA-B55C-4BB1ED5C1A07}"/>
              </a:ext>
            </a:extLst>
          </p:cNvPr>
          <p:cNvSpPr txBox="1"/>
          <p:nvPr/>
        </p:nvSpPr>
        <p:spPr>
          <a:xfrm>
            <a:off x="3588611" y="894854"/>
            <a:ext cx="1494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Bookman Old Style" panose="02050604050505020204" pitchFamily="18" charset="0"/>
              </a:rPr>
              <a:t>Insert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Riwayat</a:t>
            </a:r>
            <a:r>
              <a:rPr lang="en-US" sz="1100" dirty="0">
                <a:latin typeface="Bookman Old Style" panose="02050604050505020204" pitchFamily="18" charset="0"/>
              </a:rPr>
              <a:t> SKP</a:t>
            </a:r>
            <a:endParaRPr lang="en-ID" sz="1100" dirty="0">
              <a:latin typeface="Bookman Old Style" panose="020506040505050202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78FB212-ADC8-4E72-B1CA-935A160DCBA2}"/>
              </a:ext>
            </a:extLst>
          </p:cNvPr>
          <p:cNvSpPr/>
          <p:nvPr/>
        </p:nvSpPr>
        <p:spPr>
          <a:xfrm>
            <a:off x="9118005" y="1507191"/>
            <a:ext cx="2034172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RW_SKP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C6CD91-596F-4D53-B8AF-3F76230ADE95}"/>
              </a:ext>
            </a:extLst>
          </p:cNvPr>
          <p:cNvSpPr/>
          <p:nvPr/>
        </p:nvSpPr>
        <p:spPr>
          <a:xfrm>
            <a:off x="8562035" y="1507191"/>
            <a:ext cx="555969" cy="5112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SAPK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F85E1B-2DB9-4060-8BDB-1F6D7D1E6F3E}"/>
              </a:ext>
            </a:extLst>
          </p:cNvPr>
          <p:cNvSpPr/>
          <p:nvPr/>
        </p:nvSpPr>
        <p:spPr>
          <a:xfrm>
            <a:off x="9118005" y="2167591"/>
            <a:ext cx="2034172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LOG_RIWAYAT_PERE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CD2F57-1022-434D-9736-3CCCB2A3A832}"/>
              </a:ext>
            </a:extLst>
          </p:cNvPr>
          <p:cNvSpPr/>
          <p:nvPr/>
        </p:nvSpPr>
        <p:spPr>
          <a:xfrm>
            <a:off x="8562035" y="2167591"/>
            <a:ext cx="555969" cy="5112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SAPK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A7412FF-C402-405E-AEE5-7AE0BC9730F6}"/>
              </a:ext>
            </a:extLst>
          </p:cNvPr>
          <p:cNvSpPr/>
          <p:nvPr/>
        </p:nvSpPr>
        <p:spPr>
          <a:xfrm>
            <a:off x="9118005" y="2846238"/>
            <a:ext cx="2034172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DE_RW_SKP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3AC93DC-0514-49C3-A73C-5DE94E1411DE}"/>
              </a:ext>
            </a:extLst>
          </p:cNvPr>
          <p:cNvSpPr/>
          <p:nvPr/>
        </p:nvSpPr>
        <p:spPr>
          <a:xfrm>
            <a:off x="8562035" y="2846238"/>
            <a:ext cx="555969" cy="511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UDM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C52E5FA-D05E-4373-A530-5217F531419E}"/>
              </a:ext>
            </a:extLst>
          </p:cNvPr>
          <p:cNvSpPr/>
          <p:nvPr/>
        </p:nvSpPr>
        <p:spPr>
          <a:xfrm>
            <a:off x="5519223" y="1944804"/>
            <a:ext cx="1687744" cy="868219"/>
          </a:xfrm>
          <a:prstGeom prst="round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18589EA-245F-4477-9BC2-C1A2BA74400F}"/>
              </a:ext>
            </a:extLst>
          </p:cNvPr>
          <p:cNvSpPr/>
          <p:nvPr/>
        </p:nvSpPr>
        <p:spPr>
          <a:xfrm>
            <a:off x="923636" y="2146366"/>
            <a:ext cx="1773683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RW_SKP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C1BF360-7F2F-4FAA-A2A7-8CDFD61C63FE}"/>
              </a:ext>
            </a:extLst>
          </p:cNvPr>
          <p:cNvSpPr/>
          <p:nvPr/>
        </p:nvSpPr>
        <p:spPr>
          <a:xfrm>
            <a:off x="5519222" y="2123275"/>
            <a:ext cx="1687744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TAHUN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ID_RIWAYAT</a:t>
            </a:r>
            <a:endParaRPr lang="en-ID" sz="14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94CFA8C-BD85-46D5-885B-A9F9C5A85631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2697319" y="2378914"/>
            <a:ext cx="2821903" cy="230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665E549-55D9-4622-B6FC-49C4F2E533CE}"/>
              </a:ext>
            </a:extLst>
          </p:cNvPr>
          <p:cNvSpPr txBox="1"/>
          <p:nvPr/>
        </p:nvSpPr>
        <p:spPr>
          <a:xfrm>
            <a:off x="3584513" y="2094625"/>
            <a:ext cx="15921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Bookman Old Style" panose="02050604050505020204" pitchFamily="18" charset="0"/>
              </a:rPr>
              <a:t>Update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Riwayat</a:t>
            </a:r>
            <a:r>
              <a:rPr lang="en-US" sz="1100" dirty="0">
                <a:latin typeface="Bookman Old Style" panose="02050604050505020204" pitchFamily="18" charset="0"/>
              </a:rPr>
              <a:t> SKP</a:t>
            </a:r>
            <a:endParaRPr lang="en-ID" sz="1100" dirty="0">
              <a:latin typeface="Bookman Old Style" panose="020506040505050202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49D0B0C-1319-4824-86BA-4B387CF9EA05}"/>
              </a:ext>
            </a:extLst>
          </p:cNvPr>
          <p:cNvSpPr/>
          <p:nvPr/>
        </p:nvSpPr>
        <p:spPr>
          <a:xfrm>
            <a:off x="397171" y="2146366"/>
            <a:ext cx="555969" cy="511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UDM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5FEE3D9-53F0-430F-A63D-93D892CAAEB2}"/>
              </a:ext>
            </a:extLst>
          </p:cNvPr>
          <p:cNvSpPr/>
          <p:nvPr/>
        </p:nvSpPr>
        <p:spPr>
          <a:xfrm>
            <a:off x="5545296" y="3179045"/>
            <a:ext cx="1687744" cy="868219"/>
          </a:xfrm>
          <a:prstGeom prst="round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4824D74-1885-456B-A328-38DA487817CC}"/>
              </a:ext>
            </a:extLst>
          </p:cNvPr>
          <p:cNvSpPr/>
          <p:nvPr/>
        </p:nvSpPr>
        <p:spPr>
          <a:xfrm>
            <a:off x="5545295" y="3357516"/>
            <a:ext cx="1687744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TAHUN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ID_RIWAYAT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D809940-5958-4ADB-83D2-01F027DB4BA8}"/>
              </a:ext>
            </a:extLst>
          </p:cNvPr>
          <p:cNvSpPr txBox="1"/>
          <p:nvPr/>
        </p:nvSpPr>
        <p:spPr>
          <a:xfrm>
            <a:off x="3643450" y="3328866"/>
            <a:ext cx="15263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Bookman Old Style" panose="02050604050505020204" pitchFamily="18" charset="0"/>
              </a:rPr>
              <a:t>Delete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Riwayat</a:t>
            </a:r>
            <a:r>
              <a:rPr lang="en-US" sz="1100" dirty="0">
                <a:latin typeface="Bookman Old Style" panose="02050604050505020204" pitchFamily="18" charset="0"/>
              </a:rPr>
              <a:t> SKP</a:t>
            </a:r>
            <a:endParaRPr lang="en-ID" sz="1100" dirty="0">
              <a:latin typeface="Bookman Old Style" panose="02050604050505020204" pitchFamily="18" charset="0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5DEDF19-47A9-4D76-B0E5-193E1B53E66F}"/>
              </a:ext>
            </a:extLst>
          </p:cNvPr>
          <p:cNvCxnSpPr>
            <a:cxnSpLocks/>
            <a:stCxn id="66" idx="3"/>
            <a:endCxn id="74" idx="1"/>
          </p:cNvCxnSpPr>
          <p:nvPr/>
        </p:nvCxnSpPr>
        <p:spPr>
          <a:xfrm>
            <a:off x="2697319" y="2402005"/>
            <a:ext cx="2847976" cy="1211150"/>
          </a:xfrm>
          <a:prstGeom prst="bentConnector3">
            <a:avLst>
              <a:gd name="adj1" fmla="val 230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95D3B54-0511-48EB-8EF8-7B154567700D}"/>
              </a:ext>
            </a:extLst>
          </p:cNvPr>
          <p:cNvCxnSpPr>
            <a:cxnSpLocks/>
            <a:stCxn id="66" idx="3"/>
            <a:endCxn id="9" idx="1"/>
          </p:cNvCxnSpPr>
          <p:nvPr/>
        </p:nvCxnSpPr>
        <p:spPr>
          <a:xfrm flipV="1">
            <a:off x="2697319" y="1168399"/>
            <a:ext cx="2821903" cy="1233606"/>
          </a:xfrm>
          <a:prstGeom prst="bentConnector3">
            <a:avLst>
              <a:gd name="adj1" fmla="val 2348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A5A69B4-1425-48E5-B2D4-3DA4602FBB77}"/>
              </a:ext>
            </a:extLst>
          </p:cNvPr>
          <p:cNvCxnSpPr>
            <a:stCxn id="9" idx="3"/>
          </p:cNvCxnSpPr>
          <p:nvPr/>
        </p:nvCxnSpPr>
        <p:spPr>
          <a:xfrm flipV="1">
            <a:off x="7206966" y="1168398"/>
            <a:ext cx="64394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3E6A099-CC75-41BF-B5B8-E74BF20D2F52}"/>
              </a:ext>
            </a:extLst>
          </p:cNvPr>
          <p:cNvCxnSpPr/>
          <p:nvPr/>
        </p:nvCxnSpPr>
        <p:spPr>
          <a:xfrm flipV="1">
            <a:off x="7218452" y="3614896"/>
            <a:ext cx="64394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88962F0-5AC5-4333-8B0E-09FEE60E6149}"/>
              </a:ext>
            </a:extLst>
          </p:cNvPr>
          <p:cNvCxnSpPr/>
          <p:nvPr/>
        </p:nvCxnSpPr>
        <p:spPr>
          <a:xfrm flipV="1">
            <a:off x="7203865" y="2402004"/>
            <a:ext cx="64394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819263-F8F3-413F-8080-EBFA3462CA8F}"/>
              </a:ext>
            </a:extLst>
          </p:cNvPr>
          <p:cNvCxnSpPr/>
          <p:nvPr/>
        </p:nvCxnSpPr>
        <p:spPr>
          <a:xfrm>
            <a:off x="7847807" y="1165700"/>
            <a:ext cx="0" cy="2456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EDDC9C3-8144-46FD-AC7A-771B6FC41CE5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7844707" y="1762830"/>
            <a:ext cx="717328" cy="66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E07D7B2-28EC-4019-92A2-A8966AC3CA46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7850907" y="2423230"/>
            <a:ext cx="711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6C5609D-78AD-4B72-B61B-AD0079328314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7844707" y="2402004"/>
            <a:ext cx="717328" cy="6998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Table 115">
            <a:extLst>
              <a:ext uri="{FF2B5EF4-FFF2-40B4-BE49-F238E27FC236}">
                <a16:creationId xmlns:a16="http://schemas.microsoft.com/office/drawing/2014/main" id="{DC838C1D-CF13-4237-A788-1D15EDF08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64500"/>
              </p:ext>
            </p:extLst>
          </p:nvPr>
        </p:nvGraphicFramePr>
        <p:xfrm>
          <a:off x="404248" y="4362486"/>
          <a:ext cx="11547604" cy="15586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1570">
                  <a:extLst>
                    <a:ext uri="{9D8B030D-6E8A-4147-A177-3AD203B41FA5}">
                      <a16:colId xmlns:a16="http://schemas.microsoft.com/office/drawing/2014/main" val="3391984392"/>
                    </a:ext>
                  </a:extLst>
                </a:gridCol>
                <a:gridCol w="1228437">
                  <a:extLst>
                    <a:ext uri="{9D8B030D-6E8A-4147-A177-3AD203B41FA5}">
                      <a16:colId xmlns:a16="http://schemas.microsoft.com/office/drawing/2014/main" val="2120034214"/>
                    </a:ext>
                  </a:extLst>
                </a:gridCol>
                <a:gridCol w="3482109">
                  <a:extLst>
                    <a:ext uri="{9D8B030D-6E8A-4147-A177-3AD203B41FA5}">
                      <a16:colId xmlns:a16="http://schemas.microsoft.com/office/drawing/2014/main" val="2626034400"/>
                    </a:ext>
                  </a:extLst>
                </a:gridCol>
                <a:gridCol w="2706254">
                  <a:extLst>
                    <a:ext uri="{9D8B030D-6E8A-4147-A177-3AD203B41FA5}">
                      <a16:colId xmlns:a16="http://schemas.microsoft.com/office/drawing/2014/main" val="2205984037"/>
                    </a:ext>
                  </a:extLst>
                </a:gridCol>
                <a:gridCol w="2549234">
                  <a:extLst>
                    <a:ext uri="{9D8B030D-6E8A-4147-A177-3AD203B41FA5}">
                      <a16:colId xmlns:a16="http://schemas.microsoft.com/office/drawing/2014/main" val="4221153884"/>
                    </a:ext>
                  </a:extLst>
                </a:gridCol>
              </a:tblGrid>
              <a:tr h="416297"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u="none" strike="noStrike" dirty="0">
                          <a:effectLst/>
                          <a:latin typeface="+mj-lt"/>
                        </a:rPr>
                        <a:t>Nama </a:t>
                      </a:r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Tabel</a:t>
                      </a:r>
                      <a:endParaRPr lang="en-ID" sz="1500" u="none" strike="noStrike" dirty="0">
                        <a:effectLst/>
                        <a:latin typeface="+mj-lt"/>
                      </a:endParaRPr>
                    </a:p>
                    <a:p>
                      <a:pPr algn="ctr" fontAlgn="b"/>
                      <a:r>
                        <a:rPr lang="en-ID" sz="1500" u="none" strike="noStrike" dirty="0">
                          <a:effectLst/>
                          <a:latin typeface="+mj-lt"/>
                        </a:rPr>
                        <a:t>Input UDM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Kolom</a:t>
                      </a:r>
                      <a:r>
                        <a:rPr lang="en-ID" sz="15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Pembanding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Keterangan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Tabel</a:t>
                      </a:r>
                      <a:r>
                        <a:rPr lang="en-ID" sz="1500" u="none" strike="noStrike" dirty="0">
                          <a:effectLst/>
                          <a:latin typeface="+mj-lt"/>
                        </a:rPr>
                        <a:t> SAPK yang di insert/update/delete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Table UDM yang di </a:t>
                      </a:r>
                      <a:r>
                        <a:rPr lang="en-ID" sz="1500" u="none" strike="noStrike" kern="1200" dirty="0">
                          <a:effectLst/>
                          <a:latin typeface="+mj-lt"/>
                        </a:rPr>
                        <a:t>insert/update/delete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3232820504"/>
                  </a:ext>
                </a:extLst>
              </a:tr>
              <a:tr h="1095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RW_SKP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TAHUN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marL="360363" marR="0" lvl="0" indent="-2032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n-ID" sz="14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jika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ada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TAHUN yang </a:t>
                      </a:r>
                      <a:r>
                        <a:rPr lang="en-ID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sama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data UDM </a:t>
                      </a:r>
                      <a:r>
                        <a:rPr lang="en-ID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maka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data UDM yang </a:t>
                      </a:r>
                      <a:r>
                        <a:rPr lang="en-ID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diambil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360363" marR="0" lvl="0" indent="-2032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Untuk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ID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update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dan </a:t>
                      </a:r>
                      <a:r>
                        <a:rPr lang="en-ID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delete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menggunakan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TAHUN dan  ID_RIWAYAT.</a:t>
                      </a: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marL="442913" indent="-285750" algn="l" fontAlgn="b">
                        <a:buFont typeface="Wingdings" panose="05000000000000000000" pitchFamily="2" charset="2"/>
                        <a:buChar char="q"/>
                      </a:pPr>
                      <a:r>
                        <a:rPr lang="en-ID" sz="1400" u="none" strike="noStrike" dirty="0">
                          <a:effectLst/>
                          <a:latin typeface="+mj-lt"/>
                        </a:rPr>
                        <a:t>RW_SKP</a:t>
                      </a:r>
                    </a:p>
                    <a:p>
                      <a:pPr marL="442913" indent="-285750" algn="l" fontAlgn="b">
                        <a:buFont typeface="Wingdings" panose="05000000000000000000" pitchFamily="2" charset="2"/>
                        <a:buChar char="q"/>
                      </a:pPr>
                      <a:r>
                        <a:rPr lang="en-ID" sz="1400" u="none" strike="noStrike" kern="1200" dirty="0">
                          <a:effectLst/>
                          <a:latin typeface="+mj-lt"/>
                        </a:rPr>
                        <a:t>LOG_RIWAYAT_PERE</a:t>
                      </a: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marL="442913" indent="-285750" algn="l" fontAlgn="b">
                        <a:buFont typeface="Wingdings" panose="05000000000000000000" pitchFamily="2" charset="2"/>
                        <a:buChar char="q"/>
                      </a:pP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DE_RW_SKP</a:t>
                      </a:r>
                      <a:endParaRPr lang="en-ID" sz="1400" u="none" strike="noStrike" dirty="0"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1800083063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DCB98824-41C8-46A9-8BEF-123C03E063F3}"/>
              </a:ext>
            </a:extLst>
          </p:cNvPr>
          <p:cNvSpPr txBox="1"/>
          <p:nvPr/>
        </p:nvSpPr>
        <p:spPr>
          <a:xfrm>
            <a:off x="24912" y="234390"/>
            <a:ext cx="20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Bookman Old Style" panose="02050604050505020204" pitchFamily="18" charset="0"/>
              </a:rPr>
              <a:t>Riwayat</a:t>
            </a:r>
            <a:r>
              <a:rPr lang="en-US" sz="2400" dirty="0">
                <a:latin typeface="Bookman Old Style" panose="02050604050505020204" pitchFamily="18" charset="0"/>
              </a:rPr>
              <a:t> SKP</a:t>
            </a:r>
            <a:endParaRPr lang="en-ID" sz="2400" dirty="0">
              <a:latin typeface="Bookman Old Style" panose="02050604050505020204" pitchFamily="18" charset="0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03BC125-062C-48A3-8E29-A3783FF100DA}"/>
              </a:ext>
            </a:extLst>
          </p:cNvPr>
          <p:cNvCxnSpPr>
            <a:cxnSpLocks/>
          </p:cNvCxnSpPr>
          <p:nvPr/>
        </p:nvCxnSpPr>
        <p:spPr>
          <a:xfrm>
            <a:off x="0" y="775623"/>
            <a:ext cx="256770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0353FA-637A-4D05-AFE7-3745E6246292}"/>
              </a:ext>
            </a:extLst>
          </p:cNvPr>
          <p:cNvCxnSpPr>
            <a:cxnSpLocks/>
          </p:cNvCxnSpPr>
          <p:nvPr/>
        </p:nvCxnSpPr>
        <p:spPr>
          <a:xfrm>
            <a:off x="2211636" y="0"/>
            <a:ext cx="0" cy="1031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46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DA0C110-67BA-4937-BA6C-7A43B6CC2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614421"/>
              </p:ext>
            </p:extLst>
          </p:nvPr>
        </p:nvGraphicFramePr>
        <p:xfrm>
          <a:off x="172720" y="120226"/>
          <a:ext cx="11723716" cy="39480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2721242054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231441147"/>
                    </a:ext>
                  </a:extLst>
                </a:gridCol>
                <a:gridCol w="7789256">
                  <a:extLst>
                    <a:ext uri="{9D8B030D-6E8A-4147-A177-3AD203B41FA5}">
                      <a16:colId xmlns:a16="http://schemas.microsoft.com/office/drawing/2014/main" val="1972917512"/>
                    </a:ext>
                  </a:extLst>
                </a:gridCol>
              </a:tblGrid>
              <a:tr h="444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PRODUCER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 (</a:t>
                      </a:r>
                      <a:r>
                        <a:rPr lang="en-ID" sz="18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US" dirty="0"/>
                        <a:t>)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6725"/>
                  </a:ext>
                </a:extLst>
              </a:tr>
              <a:tr h="3503304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82770"/>
                  </a:ext>
                </a:extLst>
              </a:tr>
            </a:tbl>
          </a:graphicData>
        </a:graphic>
      </p:graphicFrame>
      <p:sp>
        <p:nvSpPr>
          <p:cNvPr id="19" name="Diamond 18">
            <a:extLst>
              <a:ext uri="{FF2B5EF4-FFF2-40B4-BE49-F238E27FC236}">
                <a16:creationId xmlns:a16="http://schemas.microsoft.com/office/drawing/2014/main" id="{09CB447D-FF07-4B63-944D-BD4D70E1627F}"/>
              </a:ext>
            </a:extLst>
          </p:cNvPr>
          <p:cNvSpPr/>
          <p:nvPr/>
        </p:nvSpPr>
        <p:spPr>
          <a:xfrm>
            <a:off x="6592023" y="746019"/>
            <a:ext cx="1039684" cy="783707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  <a:endParaRPr lang="en-ID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DCC02A-CB30-4C18-9BAE-370F0BD6BB41}"/>
              </a:ext>
            </a:extLst>
          </p:cNvPr>
          <p:cNvSpPr/>
          <p:nvPr/>
        </p:nvSpPr>
        <p:spPr>
          <a:xfrm>
            <a:off x="8533551" y="728150"/>
            <a:ext cx="1728089" cy="810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/>
              <a:t>INSERT KE: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RW_SKP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DE_RW_SKP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08CF24-186D-4958-A0FE-EE7B4F298F83}"/>
              </a:ext>
            </a:extLst>
          </p:cNvPr>
          <p:cNvSpPr/>
          <p:nvPr/>
        </p:nvSpPr>
        <p:spPr>
          <a:xfrm>
            <a:off x="4438594" y="860875"/>
            <a:ext cx="1394508" cy="5735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TAHUN</a:t>
            </a:r>
          </a:p>
          <a:p>
            <a:pPr algn="ctr"/>
            <a:r>
              <a:rPr lang="en-ID" sz="1200" dirty="0"/>
              <a:t>PNS_ORANG_ID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1DDFA5-38E5-4CF3-819D-B00A05B548CC}"/>
              </a:ext>
            </a:extLst>
          </p:cNvPr>
          <p:cNvSpPr/>
          <p:nvPr/>
        </p:nvSpPr>
        <p:spPr>
          <a:xfrm>
            <a:off x="10076308" y="1643012"/>
            <a:ext cx="1675440" cy="7980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/>
              <a:t>UPDATE (REPLACE) 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RW_SKP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DE_RW_SKP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A4B572-3388-4DFF-9CA0-85A96F4CEAE0}"/>
              </a:ext>
            </a:extLst>
          </p:cNvPr>
          <p:cNvCxnSpPr>
            <a:cxnSpLocks/>
            <a:stCxn id="44" idx="3"/>
            <a:endCxn id="23" idx="1"/>
          </p:cNvCxnSpPr>
          <p:nvPr/>
        </p:nvCxnSpPr>
        <p:spPr>
          <a:xfrm flipV="1">
            <a:off x="2401224" y="1147641"/>
            <a:ext cx="2037370" cy="13149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232CF9-1EFE-4411-AEA9-424EE34C0CC2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5833102" y="1137873"/>
            <a:ext cx="758921" cy="976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644FFB-0CFB-418D-99BD-2CD130BECC27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7631707" y="1133552"/>
            <a:ext cx="901844" cy="432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71B40AB-324E-4CFD-9293-7516BC0B6501}"/>
              </a:ext>
            </a:extLst>
          </p:cNvPr>
          <p:cNvSpPr txBox="1"/>
          <p:nvPr/>
        </p:nvSpPr>
        <p:spPr>
          <a:xfrm>
            <a:off x="7575726" y="1137454"/>
            <a:ext cx="338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</a:t>
            </a:r>
            <a:endParaRPr lang="en-ID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37360A-F8AA-41D0-B7A1-3BBE613C4B41}"/>
              </a:ext>
            </a:extLst>
          </p:cNvPr>
          <p:cNvSpPr txBox="1"/>
          <p:nvPr/>
        </p:nvSpPr>
        <p:spPr>
          <a:xfrm>
            <a:off x="7268460" y="643270"/>
            <a:ext cx="614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TIDAK</a:t>
            </a:r>
            <a:endParaRPr lang="en-ID" sz="1000" dirty="0"/>
          </a:p>
        </p:txBody>
      </p: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BB3C8D13-8264-4148-86F7-22AAC8248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493345"/>
              </p:ext>
            </p:extLst>
          </p:nvPr>
        </p:nvGraphicFramePr>
        <p:xfrm>
          <a:off x="172720" y="4068302"/>
          <a:ext cx="11723720" cy="2651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723720">
                  <a:extLst>
                    <a:ext uri="{9D8B030D-6E8A-4147-A177-3AD203B41FA5}">
                      <a16:colId xmlns:a16="http://schemas.microsoft.com/office/drawing/2014/main" val="3859236991"/>
                    </a:ext>
                  </a:extLst>
                </a:gridCol>
              </a:tblGrid>
              <a:tr h="633871">
                <a:tc>
                  <a:txBody>
                    <a:bodyPr/>
                    <a:lstStyle/>
                    <a:p>
                      <a:r>
                        <a:rPr lang="en-ID" sz="1200" b="1" dirty="0"/>
                        <a:t>Channel RW_SKP_INSERT:</a:t>
                      </a:r>
                    </a:p>
                    <a:p>
                      <a:r>
                        <a:rPr lang="en-ID" sz="1200" b="0" dirty="0"/>
                        <a:t>Worker </a:t>
                      </a:r>
                      <a:r>
                        <a:rPr lang="en-ID" sz="1200" b="0" dirty="0" err="1"/>
                        <a:t>membandingkan</a:t>
                      </a:r>
                      <a:r>
                        <a:rPr lang="en-ID" sz="1200" b="0" dirty="0"/>
                        <a:t> data di </a:t>
                      </a:r>
                      <a:r>
                        <a:rPr lang="en-ID" sz="1200" b="0" dirty="0" err="1"/>
                        <a:t>tabel</a:t>
                      </a:r>
                      <a:r>
                        <a:rPr lang="en-ID" sz="1200" b="0" dirty="0"/>
                        <a:t> RW_SKP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dengan</a:t>
                      </a:r>
                      <a:r>
                        <a:rPr lang="en-ID" sz="1200" b="0" dirty="0"/>
                        <a:t> key TAHUN dan PNS_ORANG_ID.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Insert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/>
                        <a:t>table RW_SKP, LOG_RIWAYAT_PERE dan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Insert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DE_RW_SKP.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not 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Update (replace data yang </a:t>
                      </a:r>
                      <a:r>
                        <a:rPr lang="en-ID" sz="1200" b="0" dirty="0" err="1"/>
                        <a:t>sudah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ada</a:t>
                      </a:r>
                      <a:r>
                        <a:rPr lang="en-ID" sz="1200" b="0" dirty="0"/>
                        <a:t>)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RW_SKP, LOG_RIWAYAT_PERE dan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DE_RW_SKP.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6322"/>
                  </a:ext>
                </a:extLst>
              </a:tr>
              <a:tr h="633871">
                <a:tc>
                  <a:txBody>
                    <a:bodyPr/>
                    <a:lstStyle/>
                    <a:p>
                      <a:r>
                        <a:rPr lang="en-ID" sz="1200" b="1" dirty="0"/>
                        <a:t>Channel RW_SKP_UPDATE:</a:t>
                      </a:r>
                    </a:p>
                    <a:p>
                      <a:r>
                        <a:rPr lang="en-ID" sz="1200" b="0" dirty="0"/>
                        <a:t>Worker </a:t>
                      </a:r>
                      <a:r>
                        <a:rPr lang="en-ID" sz="1200" b="0" dirty="0" err="1"/>
                        <a:t>membandingkan</a:t>
                      </a:r>
                      <a:r>
                        <a:rPr lang="en-ID" sz="1200" b="0" dirty="0"/>
                        <a:t> data di </a:t>
                      </a:r>
                      <a:r>
                        <a:rPr lang="en-ID" sz="1200" b="0" dirty="0" err="1"/>
                        <a:t>tabel</a:t>
                      </a:r>
                      <a:r>
                        <a:rPr lang="en-ID" sz="1200" b="0" dirty="0"/>
                        <a:t> RW_SKP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dengan</a:t>
                      </a:r>
                      <a:r>
                        <a:rPr lang="en-ID" sz="1200" b="0" dirty="0"/>
                        <a:t> key TAHUN dan PNS_ORANG_ID.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bandingkan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lagi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dengan</a:t>
                      </a:r>
                      <a:r>
                        <a:rPr lang="en-ID" sz="1200" b="0" dirty="0"/>
                        <a:t> key yang </a:t>
                      </a:r>
                      <a:r>
                        <a:rPr lang="en-ID" sz="1200" b="0" dirty="0" err="1"/>
                        <a:t>dibawa</a:t>
                      </a:r>
                      <a:r>
                        <a:rPr lang="en-ID" sz="1200" b="0" dirty="0"/>
                        <a:t> Channel </a:t>
                      </a:r>
                      <a:r>
                        <a:rPr lang="en-ID" sz="1200" b="0" dirty="0" err="1"/>
                        <a:t>yaitu</a:t>
                      </a:r>
                      <a:r>
                        <a:rPr lang="en-ID" sz="1200" b="0" dirty="0"/>
                        <a:t> ID di table RW_SKP. </a:t>
                      </a:r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0070C0"/>
                          </a:solidFill>
                        </a:rPr>
                        <a:t>null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Insert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RW_SKP, LOG_RIWAYAT_PERE dan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DE_RW_SKP. </a:t>
                      </a:r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0070C0"/>
                          </a:solidFill>
                        </a:rPr>
                        <a:t>not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0070C0"/>
                          </a:solidFill>
                        </a:rPr>
                        <a:t>null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Update (replace data yang </a:t>
                      </a:r>
                      <a:r>
                        <a:rPr lang="en-ID" sz="1200" b="0" dirty="0" err="1"/>
                        <a:t>sudah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ada</a:t>
                      </a:r>
                      <a:r>
                        <a:rPr lang="en-ID" sz="1200" b="0" dirty="0"/>
                        <a:t>)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RW_SKP, LOG_RIWAYAT_PERE dan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DE_RW_SKP.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not 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Update (replace data yang </a:t>
                      </a:r>
                      <a:r>
                        <a:rPr lang="en-ID" sz="1200" b="0" dirty="0" err="1"/>
                        <a:t>sudah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ada</a:t>
                      </a:r>
                      <a:r>
                        <a:rPr lang="en-ID" sz="1200" b="0" dirty="0"/>
                        <a:t>)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RW_SKP, LOG_RIWAYAT_PERE dan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DE_RW_SKP..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773805"/>
                  </a:ext>
                </a:extLst>
              </a:tr>
              <a:tr h="633871">
                <a:tc>
                  <a:txBody>
                    <a:bodyPr/>
                    <a:lstStyle/>
                    <a:p>
                      <a:r>
                        <a:rPr lang="en-ID" sz="1200" b="1" dirty="0"/>
                        <a:t>Channel RW_SKP_DELETE:</a:t>
                      </a:r>
                    </a:p>
                    <a:p>
                      <a:r>
                        <a:rPr lang="en-ID" sz="1200" b="0" dirty="0"/>
                        <a:t>Worker </a:t>
                      </a:r>
                      <a:r>
                        <a:rPr lang="en-ID" sz="1200" b="0" dirty="0" err="1"/>
                        <a:t>membandingkan</a:t>
                      </a:r>
                      <a:r>
                        <a:rPr lang="en-ID" sz="1200" b="0" dirty="0"/>
                        <a:t> data di </a:t>
                      </a:r>
                      <a:r>
                        <a:rPr lang="en-ID" sz="1200" b="0" dirty="0" err="1"/>
                        <a:t>tabel</a:t>
                      </a:r>
                      <a:r>
                        <a:rPr lang="en-ID" sz="1200" b="0" dirty="0"/>
                        <a:t> RW_SKP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dengan</a:t>
                      </a:r>
                      <a:r>
                        <a:rPr lang="en-ID" sz="1200" b="0" dirty="0"/>
                        <a:t> key ID di table RW_SKP dan DE_RW_SKP.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Delete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ID" sz="1200" b="0" dirty="0"/>
                        <a:t>table RW_SKP, LOG_RIWAYAT_PERE dan DE_RW_SKP.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not 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Delete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/>
                        <a:t>table RW_SKP, LOG_RIWAYAT_PERE dan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DE_RW_SKP.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806064"/>
                  </a:ext>
                </a:extLst>
              </a:tr>
            </a:tbl>
          </a:graphicData>
        </a:graphic>
      </p:graphicFrame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BBAC870-D031-436D-94F9-EC79B0F32B1B}"/>
              </a:ext>
            </a:extLst>
          </p:cNvPr>
          <p:cNvCxnSpPr>
            <a:cxnSpLocks/>
            <a:stCxn id="19" idx="0"/>
            <a:endCxn id="25" idx="0"/>
          </p:cNvCxnSpPr>
          <p:nvPr/>
        </p:nvCxnSpPr>
        <p:spPr>
          <a:xfrm rot="16200000" flipH="1">
            <a:off x="8564449" y="-706566"/>
            <a:ext cx="896993" cy="3802163"/>
          </a:xfrm>
          <a:prstGeom prst="bentConnector3">
            <a:avLst>
              <a:gd name="adj1" fmla="val -11893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10CF9-A72B-4A9E-A189-819702438B8B}"/>
              </a:ext>
            </a:extLst>
          </p:cNvPr>
          <p:cNvSpPr/>
          <p:nvPr/>
        </p:nvSpPr>
        <p:spPr>
          <a:xfrm>
            <a:off x="4438593" y="1734562"/>
            <a:ext cx="1371841" cy="5735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TAHUN</a:t>
            </a:r>
          </a:p>
          <a:p>
            <a:pPr algn="ctr"/>
            <a:r>
              <a:rPr lang="en-ID" sz="1200" dirty="0"/>
              <a:t>PNS_ORANG_ID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28F0F86-A339-458C-B913-BA7B0ECC2F6B}"/>
              </a:ext>
            </a:extLst>
          </p:cNvPr>
          <p:cNvCxnSpPr>
            <a:cxnSpLocks/>
            <a:stCxn id="46" idx="3"/>
            <a:endCxn id="82" idx="1"/>
          </p:cNvCxnSpPr>
          <p:nvPr/>
        </p:nvCxnSpPr>
        <p:spPr>
          <a:xfrm flipV="1">
            <a:off x="2392088" y="2021328"/>
            <a:ext cx="2046505" cy="32459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4DAC2A1D-F30B-4B2A-B0AA-8EA9C26E9A58}"/>
              </a:ext>
            </a:extLst>
          </p:cNvPr>
          <p:cNvSpPr/>
          <p:nvPr/>
        </p:nvSpPr>
        <p:spPr>
          <a:xfrm>
            <a:off x="6064927" y="1654770"/>
            <a:ext cx="1030134" cy="728891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  <a:endParaRPr lang="en-ID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39A98BC-E38D-4842-B9BF-73486361B9C5}"/>
              </a:ext>
            </a:extLst>
          </p:cNvPr>
          <p:cNvSpPr/>
          <p:nvPr/>
        </p:nvSpPr>
        <p:spPr>
          <a:xfrm>
            <a:off x="5947620" y="2534120"/>
            <a:ext cx="1264747" cy="3614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ID di RW_SKP</a:t>
            </a:r>
          </a:p>
        </p:txBody>
      </p:sp>
      <p:sp>
        <p:nvSpPr>
          <p:cNvPr id="93" name="Diamond 92">
            <a:extLst>
              <a:ext uri="{FF2B5EF4-FFF2-40B4-BE49-F238E27FC236}">
                <a16:creationId xmlns:a16="http://schemas.microsoft.com/office/drawing/2014/main" id="{B88D8969-735A-4230-BFDF-48C3A3C0EC25}"/>
              </a:ext>
            </a:extLst>
          </p:cNvPr>
          <p:cNvSpPr/>
          <p:nvPr/>
        </p:nvSpPr>
        <p:spPr>
          <a:xfrm>
            <a:off x="7672324" y="2350380"/>
            <a:ext cx="1030134" cy="728891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  <a:endParaRPr lang="en-ID" sz="12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4AE4835-55EC-4F5E-ABCC-F3134BA51DD5}"/>
              </a:ext>
            </a:extLst>
          </p:cNvPr>
          <p:cNvCxnSpPr>
            <a:cxnSpLocks/>
            <a:stCxn id="82" idx="3"/>
            <a:endCxn id="89" idx="1"/>
          </p:cNvCxnSpPr>
          <p:nvPr/>
        </p:nvCxnSpPr>
        <p:spPr>
          <a:xfrm flipV="1">
            <a:off x="5810434" y="2019216"/>
            <a:ext cx="254493" cy="211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C2034F2-7A17-4437-9B69-4E112DBA1070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>
            <a:off x="6579994" y="2383661"/>
            <a:ext cx="0" cy="15045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302D687-2744-48EF-B8A6-348A45BAA664}"/>
              </a:ext>
            </a:extLst>
          </p:cNvPr>
          <p:cNvCxnSpPr>
            <a:cxnSpLocks/>
            <a:stCxn id="90" idx="3"/>
            <a:endCxn id="93" idx="1"/>
          </p:cNvCxnSpPr>
          <p:nvPr/>
        </p:nvCxnSpPr>
        <p:spPr>
          <a:xfrm>
            <a:off x="7212367" y="2714826"/>
            <a:ext cx="45995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2834DE8-ECB9-4F14-9B2A-C42B96D4E893}"/>
              </a:ext>
            </a:extLst>
          </p:cNvPr>
          <p:cNvSpPr txBox="1"/>
          <p:nvPr/>
        </p:nvSpPr>
        <p:spPr>
          <a:xfrm>
            <a:off x="6601673" y="2290232"/>
            <a:ext cx="338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</a:t>
            </a:r>
            <a:endParaRPr lang="en-ID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53940E6-C9B2-4BCF-AEDA-F0E2184B2AE4}"/>
              </a:ext>
            </a:extLst>
          </p:cNvPr>
          <p:cNvSpPr txBox="1"/>
          <p:nvPr/>
        </p:nvSpPr>
        <p:spPr>
          <a:xfrm>
            <a:off x="8640175" y="2701172"/>
            <a:ext cx="338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</a:t>
            </a:r>
            <a:endParaRPr lang="en-ID" sz="1000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37579D5-EB8B-46F5-8330-B4198CCFC005}"/>
              </a:ext>
            </a:extLst>
          </p:cNvPr>
          <p:cNvCxnSpPr>
            <a:cxnSpLocks/>
            <a:stCxn id="89" idx="3"/>
            <a:endCxn id="25" idx="1"/>
          </p:cNvCxnSpPr>
          <p:nvPr/>
        </p:nvCxnSpPr>
        <p:spPr>
          <a:xfrm>
            <a:off x="7095061" y="2019216"/>
            <a:ext cx="2981247" cy="2282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D5AF768-1384-4018-B8DF-2E981683BD55}"/>
              </a:ext>
            </a:extLst>
          </p:cNvPr>
          <p:cNvSpPr txBox="1"/>
          <p:nvPr/>
        </p:nvSpPr>
        <p:spPr>
          <a:xfrm>
            <a:off x="7008061" y="2001572"/>
            <a:ext cx="614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TIDAK</a:t>
            </a:r>
            <a:endParaRPr lang="en-ID" sz="1000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38AACD2B-61A0-4903-BADE-B19F81ABDE8D}"/>
              </a:ext>
            </a:extLst>
          </p:cNvPr>
          <p:cNvCxnSpPr>
            <a:cxnSpLocks/>
            <a:stCxn id="93" idx="0"/>
          </p:cNvCxnSpPr>
          <p:nvPr/>
        </p:nvCxnSpPr>
        <p:spPr>
          <a:xfrm rot="5400000" flipH="1" flipV="1">
            <a:off x="9036920" y="1310991"/>
            <a:ext cx="189861" cy="1888919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EC1C007A-F41B-4E39-A7CE-8F5BADF75132}"/>
              </a:ext>
            </a:extLst>
          </p:cNvPr>
          <p:cNvSpPr txBox="1"/>
          <p:nvPr/>
        </p:nvSpPr>
        <p:spPr>
          <a:xfrm>
            <a:off x="8336193" y="2160519"/>
            <a:ext cx="614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TIDAK</a:t>
            </a:r>
            <a:endParaRPr lang="en-ID" sz="10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B0CF179-A79B-4D15-871A-6AECC9B44186}"/>
              </a:ext>
            </a:extLst>
          </p:cNvPr>
          <p:cNvSpPr/>
          <p:nvPr/>
        </p:nvSpPr>
        <p:spPr>
          <a:xfrm>
            <a:off x="4438593" y="3260655"/>
            <a:ext cx="1366065" cy="3614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ID di RW_SKP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0CDE0A7-1C38-4554-BA3C-04DF5E5CD5E7}"/>
              </a:ext>
            </a:extLst>
          </p:cNvPr>
          <p:cNvCxnSpPr>
            <a:cxnSpLocks/>
            <a:stCxn id="48" idx="3"/>
            <a:endCxn id="139" idx="1"/>
          </p:cNvCxnSpPr>
          <p:nvPr/>
        </p:nvCxnSpPr>
        <p:spPr>
          <a:xfrm>
            <a:off x="2380727" y="3409128"/>
            <a:ext cx="2057866" cy="3223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Diamond 141">
            <a:extLst>
              <a:ext uri="{FF2B5EF4-FFF2-40B4-BE49-F238E27FC236}">
                <a16:creationId xmlns:a16="http://schemas.microsoft.com/office/drawing/2014/main" id="{A4A2EF40-0693-467B-BB94-0C429C930A13}"/>
              </a:ext>
            </a:extLst>
          </p:cNvPr>
          <p:cNvSpPr/>
          <p:nvPr/>
        </p:nvSpPr>
        <p:spPr>
          <a:xfrm>
            <a:off x="6818172" y="3078156"/>
            <a:ext cx="1030134" cy="728891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  <a:endParaRPr lang="en-ID" sz="12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748973C-8176-41A3-85A2-BFFEA7F0F1F0}"/>
              </a:ext>
            </a:extLst>
          </p:cNvPr>
          <p:cNvCxnSpPr>
            <a:cxnSpLocks/>
            <a:stCxn id="139" idx="3"/>
            <a:endCxn id="142" idx="1"/>
          </p:cNvCxnSpPr>
          <p:nvPr/>
        </p:nvCxnSpPr>
        <p:spPr>
          <a:xfrm>
            <a:off x="5804658" y="3441361"/>
            <a:ext cx="1013514" cy="124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99D2788-81AF-4633-9FFA-8221A78B94FF}"/>
              </a:ext>
            </a:extLst>
          </p:cNvPr>
          <p:cNvSpPr/>
          <p:nvPr/>
        </p:nvSpPr>
        <p:spPr>
          <a:xfrm>
            <a:off x="8408503" y="3060565"/>
            <a:ext cx="1667805" cy="7565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/>
              <a:t>DELETE 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RW_SKP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DE_RW_SKP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CDB9D75-BC92-4399-B3DB-6DD1832D7872}"/>
              </a:ext>
            </a:extLst>
          </p:cNvPr>
          <p:cNvCxnSpPr>
            <a:cxnSpLocks/>
            <a:stCxn id="142" idx="3"/>
            <a:endCxn id="155" idx="1"/>
          </p:cNvCxnSpPr>
          <p:nvPr/>
        </p:nvCxnSpPr>
        <p:spPr>
          <a:xfrm flipV="1">
            <a:off x="7848306" y="3438825"/>
            <a:ext cx="560197" cy="377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18CE7B18-676E-439B-B0E1-FB21A1F0D6EA}"/>
              </a:ext>
            </a:extLst>
          </p:cNvPr>
          <p:cNvCxnSpPr>
            <a:cxnSpLocks/>
            <a:stCxn id="142" idx="2"/>
            <a:endCxn id="55" idx="2"/>
          </p:cNvCxnSpPr>
          <p:nvPr/>
        </p:nvCxnSpPr>
        <p:spPr>
          <a:xfrm rot="5400000" flipH="1" flipV="1">
            <a:off x="9154252" y="1974928"/>
            <a:ext cx="11105" cy="3653133"/>
          </a:xfrm>
          <a:prstGeom prst="bentConnector3">
            <a:avLst>
              <a:gd name="adj1" fmla="val -14181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29977E-E7D9-4B3C-BEC2-56629E8EC63C}"/>
              </a:ext>
            </a:extLst>
          </p:cNvPr>
          <p:cNvSpPr/>
          <p:nvPr/>
        </p:nvSpPr>
        <p:spPr>
          <a:xfrm>
            <a:off x="410215" y="970251"/>
            <a:ext cx="1991009" cy="6177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RW_SKP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LOG_RIWAYAT_PERE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D9ACEB4-7BCF-4FF9-A1C9-D1361324E3CC}"/>
              </a:ext>
            </a:extLst>
          </p:cNvPr>
          <p:cNvSpPr/>
          <p:nvPr/>
        </p:nvSpPr>
        <p:spPr>
          <a:xfrm>
            <a:off x="410217" y="780962"/>
            <a:ext cx="1991008" cy="2166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Channel RW_SKP_INSERT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08CD01-631B-4260-8775-C43092D96856}"/>
              </a:ext>
            </a:extLst>
          </p:cNvPr>
          <p:cNvSpPr/>
          <p:nvPr/>
        </p:nvSpPr>
        <p:spPr>
          <a:xfrm>
            <a:off x="407175" y="1996599"/>
            <a:ext cx="1984913" cy="6986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RW_SKP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LOG_RIWAYAT_PERE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27FF45-A5EB-436F-866D-F84077DE78AF}"/>
              </a:ext>
            </a:extLst>
          </p:cNvPr>
          <p:cNvSpPr/>
          <p:nvPr/>
        </p:nvSpPr>
        <p:spPr>
          <a:xfrm>
            <a:off x="401080" y="1777728"/>
            <a:ext cx="1991008" cy="2166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Channel RW_SKP_UPDATE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CDEC26-0AE4-46FB-A54F-63D0D25621F0}"/>
              </a:ext>
            </a:extLst>
          </p:cNvPr>
          <p:cNvSpPr/>
          <p:nvPr/>
        </p:nvSpPr>
        <p:spPr>
          <a:xfrm>
            <a:off x="400702" y="3083087"/>
            <a:ext cx="1980025" cy="6520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RW_SKP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LOG_RIWAYAT_PERE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C7F5BF-1857-493E-83E9-D217B6290C15}"/>
              </a:ext>
            </a:extLst>
          </p:cNvPr>
          <p:cNvSpPr/>
          <p:nvPr/>
        </p:nvSpPr>
        <p:spPr>
          <a:xfrm>
            <a:off x="395813" y="2869613"/>
            <a:ext cx="1984914" cy="213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Channel RW_SKP_DELETE</a:t>
            </a:r>
          </a:p>
        </p:txBody>
      </p:sp>
      <p:sp>
        <p:nvSpPr>
          <p:cNvPr id="50" name="Flowchart: Multidocument 49">
            <a:extLst>
              <a:ext uri="{FF2B5EF4-FFF2-40B4-BE49-F238E27FC236}">
                <a16:creationId xmlns:a16="http://schemas.microsoft.com/office/drawing/2014/main" id="{EC6E12BD-47D4-4D76-A345-80FC9A9E31C6}"/>
              </a:ext>
            </a:extLst>
          </p:cNvPr>
          <p:cNvSpPr/>
          <p:nvPr/>
        </p:nvSpPr>
        <p:spPr>
          <a:xfrm>
            <a:off x="2817975" y="718858"/>
            <a:ext cx="1154545" cy="775076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/>
              <a:t>RW_SKP</a:t>
            </a:r>
          </a:p>
          <a:p>
            <a:pPr algn="ctr"/>
            <a:r>
              <a:rPr lang="en-ID" sz="1000" dirty="0"/>
              <a:t>_INSERT</a:t>
            </a:r>
          </a:p>
        </p:txBody>
      </p:sp>
      <p:sp>
        <p:nvSpPr>
          <p:cNvPr id="51" name="Flowchart: Multidocument 50">
            <a:extLst>
              <a:ext uri="{FF2B5EF4-FFF2-40B4-BE49-F238E27FC236}">
                <a16:creationId xmlns:a16="http://schemas.microsoft.com/office/drawing/2014/main" id="{3012122F-2228-4D01-B00F-E7BBB88C5755}"/>
              </a:ext>
            </a:extLst>
          </p:cNvPr>
          <p:cNvSpPr/>
          <p:nvPr/>
        </p:nvSpPr>
        <p:spPr>
          <a:xfrm>
            <a:off x="2817975" y="1782063"/>
            <a:ext cx="1154545" cy="775076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/>
              <a:t>RW_SKP</a:t>
            </a:r>
          </a:p>
          <a:p>
            <a:pPr algn="ctr"/>
            <a:r>
              <a:rPr lang="en-ID" sz="1000" dirty="0"/>
              <a:t>_UPDATE</a:t>
            </a:r>
          </a:p>
        </p:txBody>
      </p:sp>
      <p:sp>
        <p:nvSpPr>
          <p:cNvPr id="52" name="Flowchart: Multidocument 51">
            <a:extLst>
              <a:ext uri="{FF2B5EF4-FFF2-40B4-BE49-F238E27FC236}">
                <a16:creationId xmlns:a16="http://schemas.microsoft.com/office/drawing/2014/main" id="{08FFED42-5CF0-43F2-9FFA-F61E174D9E53}"/>
              </a:ext>
            </a:extLst>
          </p:cNvPr>
          <p:cNvSpPr/>
          <p:nvPr/>
        </p:nvSpPr>
        <p:spPr>
          <a:xfrm>
            <a:off x="2806127" y="3145342"/>
            <a:ext cx="1154545" cy="775076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/>
              <a:t>RW_SKP</a:t>
            </a:r>
          </a:p>
          <a:p>
            <a:pPr algn="ctr"/>
            <a:r>
              <a:rPr lang="en-ID" sz="1000" dirty="0"/>
              <a:t>_DELETE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10EA8B-4510-4E13-A8D3-8B0EDE8AAFE0}"/>
              </a:ext>
            </a:extLst>
          </p:cNvPr>
          <p:cNvSpPr txBox="1"/>
          <p:nvPr/>
        </p:nvSpPr>
        <p:spPr>
          <a:xfrm>
            <a:off x="4336268" y="596781"/>
            <a:ext cx="395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</a:t>
            </a:r>
            <a:endParaRPr lang="en-ID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18A287-8857-4D52-A577-9679DB2FA207}"/>
              </a:ext>
            </a:extLst>
          </p:cNvPr>
          <p:cNvSpPr txBox="1"/>
          <p:nvPr/>
        </p:nvSpPr>
        <p:spPr>
          <a:xfrm>
            <a:off x="4336268" y="1464434"/>
            <a:ext cx="395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</a:t>
            </a:r>
            <a:endParaRPr lang="en-ID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D2FFFD-5D88-417F-A1BC-CCAE6BF599D5}"/>
              </a:ext>
            </a:extLst>
          </p:cNvPr>
          <p:cNvSpPr txBox="1"/>
          <p:nvPr/>
        </p:nvSpPr>
        <p:spPr>
          <a:xfrm>
            <a:off x="4339743" y="2991528"/>
            <a:ext cx="395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</a:t>
            </a:r>
            <a:endParaRPr lang="en-ID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047224-DCAC-40F1-94B4-700A74E2B973}"/>
              </a:ext>
            </a:extLst>
          </p:cNvPr>
          <p:cNvSpPr txBox="1"/>
          <p:nvPr/>
        </p:nvSpPr>
        <p:spPr>
          <a:xfrm>
            <a:off x="7424325" y="3735169"/>
            <a:ext cx="414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</a:t>
            </a:r>
            <a:endParaRPr lang="en-ID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4A13A52-8913-4E54-AA88-093824B50FE9}"/>
              </a:ext>
            </a:extLst>
          </p:cNvPr>
          <p:cNvSpPr txBox="1"/>
          <p:nvPr/>
        </p:nvSpPr>
        <p:spPr>
          <a:xfrm>
            <a:off x="7796461" y="3434023"/>
            <a:ext cx="614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TIDAK</a:t>
            </a:r>
            <a:endParaRPr lang="en-ID" sz="1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68553B5-6BB6-4A26-9EB6-EE5236CED629}"/>
              </a:ext>
            </a:extLst>
          </p:cNvPr>
          <p:cNvSpPr/>
          <p:nvPr/>
        </p:nvSpPr>
        <p:spPr>
          <a:xfrm>
            <a:off x="10152469" y="3039423"/>
            <a:ext cx="1667805" cy="7565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/>
              <a:t>DELETE 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RW_SKP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DE_RW_SKP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87960E2-A299-49E5-AE4C-B7AF9D8E600D}"/>
              </a:ext>
            </a:extLst>
          </p:cNvPr>
          <p:cNvCxnSpPr>
            <a:stCxn id="93" idx="3"/>
            <a:endCxn id="20" idx="2"/>
          </p:cNvCxnSpPr>
          <p:nvPr/>
        </p:nvCxnSpPr>
        <p:spPr>
          <a:xfrm flipV="1">
            <a:off x="8702458" y="1538953"/>
            <a:ext cx="695138" cy="1175873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82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3E994A7-1915-4412-BCDB-577EC7295388}"/>
              </a:ext>
            </a:extLst>
          </p:cNvPr>
          <p:cNvSpPr/>
          <p:nvPr/>
        </p:nvSpPr>
        <p:spPr>
          <a:xfrm>
            <a:off x="5467926" y="1020611"/>
            <a:ext cx="1739041" cy="868219"/>
          </a:xfrm>
          <a:prstGeom prst="round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D95B-4B38-414B-AFA9-7C16D868F4A6}"/>
              </a:ext>
            </a:extLst>
          </p:cNvPr>
          <p:cNvSpPr/>
          <p:nvPr/>
        </p:nvSpPr>
        <p:spPr>
          <a:xfrm>
            <a:off x="5467926" y="1199082"/>
            <a:ext cx="1739039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TAHUN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F4B0B2-2014-47AA-B55C-4BB1ED5C1A07}"/>
              </a:ext>
            </a:extLst>
          </p:cNvPr>
          <p:cNvSpPr txBox="1"/>
          <p:nvPr/>
        </p:nvSpPr>
        <p:spPr>
          <a:xfrm>
            <a:off x="3343975" y="1170432"/>
            <a:ext cx="1760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Bookman Old Style" panose="02050604050505020204" pitchFamily="18" charset="0"/>
              </a:rPr>
              <a:t>Insert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Riwayat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Prestasi</a:t>
            </a:r>
            <a:endParaRPr lang="en-ID" sz="1100" dirty="0">
              <a:latin typeface="Bookman Old Style" panose="020506040505050202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78FB212-ADC8-4E72-B1CA-935A160DCBA2}"/>
              </a:ext>
            </a:extLst>
          </p:cNvPr>
          <p:cNvSpPr/>
          <p:nvPr/>
        </p:nvSpPr>
        <p:spPr>
          <a:xfrm>
            <a:off x="9118004" y="1793513"/>
            <a:ext cx="2482867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RW_PRESTASI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C6CD91-596F-4D53-B8AF-3F76230ADE95}"/>
              </a:ext>
            </a:extLst>
          </p:cNvPr>
          <p:cNvSpPr/>
          <p:nvPr/>
        </p:nvSpPr>
        <p:spPr>
          <a:xfrm>
            <a:off x="8562035" y="1793513"/>
            <a:ext cx="555969" cy="5112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SAPK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F85E1B-2DB9-4060-8BDB-1F6D7D1E6F3E}"/>
              </a:ext>
            </a:extLst>
          </p:cNvPr>
          <p:cNvSpPr/>
          <p:nvPr/>
        </p:nvSpPr>
        <p:spPr>
          <a:xfrm>
            <a:off x="9118004" y="2453913"/>
            <a:ext cx="2482867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LOG_RIWAYAT_PERE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CD2F57-1022-434D-9736-3CCCB2A3A832}"/>
              </a:ext>
            </a:extLst>
          </p:cNvPr>
          <p:cNvSpPr/>
          <p:nvPr/>
        </p:nvSpPr>
        <p:spPr>
          <a:xfrm>
            <a:off x="8562035" y="2453913"/>
            <a:ext cx="555969" cy="5112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SAPK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A7412FF-C402-405E-AEE5-7AE0BC9730F6}"/>
              </a:ext>
            </a:extLst>
          </p:cNvPr>
          <p:cNvSpPr/>
          <p:nvPr/>
        </p:nvSpPr>
        <p:spPr>
          <a:xfrm>
            <a:off x="9118005" y="3132560"/>
            <a:ext cx="2482868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DE_RW_PRESTASI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3AC93DC-0514-49C3-A73C-5DE94E1411DE}"/>
              </a:ext>
            </a:extLst>
          </p:cNvPr>
          <p:cNvSpPr/>
          <p:nvPr/>
        </p:nvSpPr>
        <p:spPr>
          <a:xfrm>
            <a:off x="8562035" y="3132560"/>
            <a:ext cx="555969" cy="511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UDM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C52E5FA-D05E-4373-A530-5217F531419E}"/>
              </a:ext>
            </a:extLst>
          </p:cNvPr>
          <p:cNvSpPr/>
          <p:nvPr/>
        </p:nvSpPr>
        <p:spPr>
          <a:xfrm>
            <a:off x="5488617" y="2067302"/>
            <a:ext cx="1718350" cy="1032044"/>
          </a:xfrm>
          <a:prstGeom prst="round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18589EA-245F-4477-9BC2-C1A2BA74400F}"/>
              </a:ext>
            </a:extLst>
          </p:cNvPr>
          <p:cNvSpPr/>
          <p:nvPr/>
        </p:nvSpPr>
        <p:spPr>
          <a:xfrm>
            <a:off x="923636" y="2312616"/>
            <a:ext cx="1773683" cy="511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RW_PRESTASI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C1BF360-7F2F-4FAA-A2A7-8CDFD61C63FE}"/>
              </a:ext>
            </a:extLst>
          </p:cNvPr>
          <p:cNvSpPr/>
          <p:nvPr/>
        </p:nvSpPr>
        <p:spPr>
          <a:xfrm>
            <a:off x="5488617" y="2231126"/>
            <a:ext cx="1718349" cy="6897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TAHUN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ID_RIWAYAT</a:t>
            </a:r>
            <a:endParaRPr lang="en-ID" sz="14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94CFA8C-BD85-46D5-885B-A9F9C5A85631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2697319" y="2568255"/>
            <a:ext cx="2791298" cy="77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665E549-55D9-4622-B6FC-49C4F2E533CE}"/>
              </a:ext>
            </a:extLst>
          </p:cNvPr>
          <p:cNvSpPr txBox="1"/>
          <p:nvPr/>
        </p:nvSpPr>
        <p:spPr>
          <a:xfrm>
            <a:off x="3289320" y="2283924"/>
            <a:ext cx="18582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Bookman Old Style" panose="02050604050505020204" pitchFamily="18" charset="0"/>
              </a:rPr>
              <a:t>Update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Riwayat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Prestasi</a:t>
            </a:r>
            <a:endParaRPr lang="en-ID" sz="1100" dirty="0">
              <a:latin typeface="Bookman Old Style" panose="020506040505050202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49D0B0C-1319-4824-86BA-4B387CF9EA05}"/>
              </a:ext>
            </a:extLst>
          </p:cNvPr>
          <p:cNvSpPr/>
          <p:nvPr/>
        </p:nvSpPr>
        <p:spPr>
          <a:xfrm>
            <a:off x="397171" y="2312616"/>
            <a:ext cx="555969" cy="511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UDM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5FEE3D9-53F0-430F-A63D-93D892CAAEB2}"/>
              </a:ext>
            </a:extLst>
          </p:cNvPr>
          <p:cNvSpPr/>
          <p:nvPr/>
        </p:nvSpPr>
        <p:spPr>
          <a:xfrm>
            <a:off x="5488617" y="3325033"/>
            <a:ext cx="1744424" cy="1008553"/>
          </a:xfrm>
          <a:prstGeom prst="round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4824D74-1885-456B-A328-38DA487817CC}"/>
              </a:ext>
            </a:extLst>
          </p:cNvPr>
          <p:cNvSpPr/>
          <p:nvPr/>
        </p:nvSpPr>
        <p:spPr>
          <a:xfrm>
            <a:off x="5488617" y="3487823"/>
            <a:ext cx="1744422" cy="6672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TAHUN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ID_RIWAYAT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D809940-5958-4ADB-83D2-01F027DB4BA8}"/>
              </a:ext>
            </a:extLst>
          </p:cNvPr>
          <p:cNvSpPr txBox="1"/>
          <p:nvPr/>
        </p:nvSpPr>
        <p:spPr>
          <a:xfrm>
            <a:off x="3322181" y="3528263"/>
            <a:ext cx="1792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Bookman Old Style" panose="02050604050505020204" pitchFamily="18" charset="0"/>
              </a:rPr>
              <a:t>Delete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Riwayat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  <a:r>
              <a:rPr lang="en-US" sz="1100" dirty="0" err="1">
                <a:latin typeface="Bookman Old Style" panose="02050604050505020204" pitchFamily="18" charset="0"/>
              </a:rPr>
              <a:t>Prestasi</a:t>
            </a:r>
            <a:endParaRPr lang="en-ID" sz="1100" dirty="0">
              <a:latin typeface="Bookman Old Style" panose="02050604050505020204" pitchFamily="18" charset="0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5DEDF19-47A9-4D76-B0E5-193E1B53E66F}"/>
              </a:ext>
            </a:extLst>
          </p:cNvPr>
          <p:cNvCxnSpPr>
            <a:cxnSpLocks/>
            <a:stCxn id="66" idx="3"/>
            <a:endCxn id="74" idx="1"/>
          </p:cNvCxnSpPr>
          <p:nvPr/>
        </p:nvCxnSpPr>
        <p:spPr>
          <a:xfrm>
            <a:off x="2697319" y="2568255"/>
            <a:ext cx="2791298" cy="1253215"/>
          </a:xfrm>
          <a:prstGeom prst="bentConnector3">
            <a:avLst>
              <a:gd name="adj1" fmla="val 1624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95D3B54-0511-48EB-8EF8-7B154567700D}"/>
              </a:ext>
            </a:extLst>
          </p:cNvPr>
          <p:cNvCxnSpPr>
            <a:cxnSpLocks/>
            <a:stCxn id="66" idx="3"/>
            <a:endCxn id="9" idx="1"/>
          </p:cNvCxnSpPr>
          <p:nvPr/>
        </p:nvCxnSpPr>
        <p:spPr>
          <a:xfrm flipV="1">
            <a:off x="2697319" y="1454721"/>
            <a:ext cx="2770607" cy="1113534"/>
          </a:xfrm>
          <a:prstGeom prst="bentConnector3">
            <a:avLst>
              <a:gd name="adj1" fmla="val 166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A5A69B4-1425-48E5-B2D4-3DA4602FBB7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6965" y="1454721"/>
            <a:ext cx="6439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3E6A099-CC75-41BF-B5B8-E74BF20D2F52}"/>
              </a:ext>
            </a:extLst>
          </p:cNvPr>
          <p:cNvCxnSpPr/>
          <p:nvPr/>
        </p:nvCxnSpPr>
        <p:spPr>
          <a:xfrm flipV="1">
            <a:off x="7218452" y="3901218"/>
            <a:ext cx="64394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88962F0-5AC5-4333-8B0E-09FEE60E6149}"/>
              </a:ext>
            </a:extLst>
          </p:cNvPr>
          <p:cNvCxnSpPr/>
          <p:nvPr/>
        </p:nvCxnSpPr>
        <p:spPr>
          <a:xfrm flipV="1">
            <a:off x="7203865" y="2688326"/>
            <a:ext cx="64394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819263-F8F3-413F-8080-EBFA3462CA8F}"/>
              </a:ext>
            </a:extLst>
          </p:cNvPr>
          <p:cNvCxnSpPr/>
          <p:nvPr/>
        </p:nvCxnSpPr>
        <p:spPr>
          <a:xfrm>
            <a:off x="7847807" y="1452022"/>
            <a:ext cx="0" cy="2456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EDDC9C3-8144-46FD-AC7A-771B6FC41CE5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7844707" y="2049152"/>
            <a:ext cx="717328" cy="66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E07D7B2-28EC-4019-92A2-A8966AC3CA46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7850907" y="2709552"/>
            <a:ext cx="711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6C5609D-78AD-4B72-B61B-AD0079328314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7844707" y="2688326"/>
            <a:ext cx="717328" cy="6998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Table 115">
            <a:extLst>
              <a:ext uri="{FF2B5EF4-FFF2-40B4-BE49-F238E27FC236}">
                <a16:creationId xmlns:a16="http://schemas.microsoft.com/office/drawing/2014/main" id="{DC838C1D-CF13-4237-A788-1D15EDF08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644548"/>
              </p:ext>
            </p:extLst>
          </p:nvPr>
        </p:nvGraphicFramePr>
        <p:xfrm>
          <a:off x="397171" y="4543647"/>
          <a:ext cx="11547604" cy="18394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3934">
                  <a:extLst>
                    <a:ext uri="{9D8B030D-6E8A-4147-A177-3AD203B41FA5}">
                      <a16:colId xmlns:a16="http://schemas.microsoft.com/office/drawing/2014/main" val="3391984392"/>
                    </a:ext>
                  </a:extLst>
                </a:gridCol>
                <a:gridCol w="1597891">
                  <a:extLst>
                    <a:ext uri="{9D8B030D-6E8A-4147-A177-3AD203B41FA5}">
                      <a16:colId xmlns:a16="http://schemas.microsoft.com/office/drawing/2014/main" val="2120034214"/>
                    </a:ext>
                  </a:extLst>
                </a:gridCol>
                <a:gridCol w="3655440">
                  <a:extLst>
                    <a:ext uri="{9D8B030D-6E8A-4147-A177-3AD203B41FA5}">
                      <a16:colId xmlns:a16="http://schemas.microsoft.com/office/drawing/2014/main" val="2626034400"/>
                    </a:ext>
                  </a:extLst>
                </a:gridCol>
                <a:gridCol w="2634523">
                  <a:extLst>
                    <a:ext uri="{9D8B030D-6E8A-4147-A177-3AD203B41FA5}">
                      <a16:colId xmlns:a16="http://schemas.microsoft.com/office/drawing/2014/main" val="2205984037"/>
                    </a:ext>
                  </a:extLst>
                </a:gridCol>
                <a:gridCol w="1985816">
                  <a:extLst>
                    <a:ext uri="{9D8B030D-6E8A-4147-A177-3AD203B41FA5}">
                      <a16:colId xmlns:a16="http://schemas.microsoft.com/office/drawing/2014/main" val="4221153884"/>
                    </a:ext>
                  </a:extLst>
                </a:gridCol>
              </a:tblGrid>
              <a:tr h="52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u="none" strike="noStrike" dirty="0">
                          <a:effectLst/>
                          <a:latin typeface="+mj-lt"/>
                        </a:rPr>
                        <a:t>Nama </a:t>
                      </a:r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Tabel</a:t>
                      </a:r>
                      <a:endParaRPr lang="en-ID" sz="1500" u="none" strike="noStrike" dirty="0">
                        <a:effectLst/>
                        <a:latin typeface="+mj-lt"/>
                      </a:endParaRPr>
                    </a:p>
                    <a:p>
                      <a:pPr algn="ctr" fontAlgn="b"/>
                      <a:r>
                        <a:rPr lang="en-ID" sz="1500" u="none" strike="noStrike" dirty="0">
                          <a:effectLst/>
                          <a:latin typeface="+mj-lt"/>
                        </a:rPr>
                        <a:t>Input UDM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Kolom</a:t>
                      </a:r>
                      <a:r>
                        <a:rPr lang="en-ID" sz="15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Pembanding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Keterangan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u="none" strike="noStrike" dirty="0" err="1">
                          <a:effectLst/>
                          <a:latin typeface="+mj-lt"/>
                        </a:rPr>
                        <a:t>Tabel</a:t>
                      </a:r>
                      <a:r>
                        <a:rPr lang="en-ID" sz="1500" u="none" strike="noStrike" dirty="0">
                          <a:effectLst/>
                          <a:latin typeface="+mj-lt"/>
                        </a:rPr>
                        <a:t> SAPK yang di insert/update/delete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Table UDM yang di </a:t>
                      </a:r>
                      <a:r>
                        <a:rPr lang="en-ID" sz="1500" u="none" strike="noStrike" kern="1200" dirty="0">
                          <a:effectLst/>
                          <a:latin typeface="+mj-lt"/>
                        </a:rPr>
                        <a:t>insert/update/delete</a:t>
                      </a:r>
                      <a:endParaRPr lang="en-ID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3232820504"/>
                  </a:ext>
                </a:extLst>
              </a:tr>
              <a:tr h="1311992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RW_PENHARGAAN</a:t>
                      </a:r>
                      <a:endParaRPr lang="en-ID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HARGA_ID dan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TAHUN</a:t>
                      </a:r>
                      <a:endParaRPr lang="en-ID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marL="360363" marR="0" lvl="0" indent="-2032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n-ID" sz="14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jika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ada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HARGA_ID dan TAHUN yang </a:t>
                      </a:r>
                      <a:r>
                        <a:rPr lang="en-ID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sama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data UDM </a:t>
                      </a:r>
                      <a:r>
                        <a:rPr lang="en-ID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maka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data UDM yang </a:t>
                      </a:r>
                      <a:r>
                        <a:rPr lang="en-ID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diambil</a:t>
                      </a:r>
                      <a:r>
                        <a:rPr lang="en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360363" marR="0" lvl="0" indent="-2032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Untuk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ID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update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dan </a:t>
                      </a:r>
                      <a:r>
                        <a:rPr lang="en-ID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delete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menggunakan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NAMA, TAHUN dan ID_RIWAYAT.</a:t>
                      </a: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marL="442913" indent="-285750" algn="l" fontAlgn="b">
                        <a:buFont typeface="Wingdings" panose="05000000000000000000" pitchFamily="2" charset="2"/>
                        <a:buChar char="q"/>
                      </a:pPr>
                      <a:r>
                        <a:rPr lang="en-ID" sz="1400" u="none" strike="noStrike" dirty="0">
                          <a:effectLst/>
                          <a:latin typeface="+mj-lt"/>
                        </a:rPr>
                        <a:t>RW_PRESTASI</a:t>
                      </a:r>
                    </a:p>
                    <a:p>
                      <a:pPr marL="442913" indent="-285750" algn="l" fontAlgn="b">
                        <a:buFont typeface="Wingdings" panose="05000000000000000000" pitchFamily="2" charset="2"/>
                        <a:buChar char="q"/>
                      </a:pPr>
                      <a:r>
                        <a:rPr lang="en-ID" sz="1400" u="none" strike="noStrike" kern="1200" dirty="0">
                          <a:effectLst/>
                          <a:latin typeface="+mj-lt"/>
                        </a:rPr>
                        <a:t>LOG_RIWAYAT_PERE</a:t>
                      </a: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q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DE_RW_PRESTASI</a:t>
                      </a: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1800083063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DCB98824-41C8-46A9-8BEF-123C03E063F3}"/>
              </a:ext>
            </a:extLst>
          </p:cNvPr>
          <p:cNvSpPr txBox="1"/>
          <p:nvPr/>
        </p:nvSpPr>
        <p:spPr>
          <a:xfrm>
            <a:off x="24912" y="234390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Bookman Old Style" panose="02050604050505020204" pitchFamily="18" charset="0"/>
              </a:rPr>
              <a:t>Riwayat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Prestasi</a:t>
            </a:r>
            <a:endParaRPr lang="en-ID" sz="2400" dirty="0">
              <a:latin typeface="Bookman Old Style" panose="02050604050505020204" pitchFamily="18" charset="0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03BC125-062C-48A3-8E29-A3783FF100DA}"/>
              </a:ext>
            </a:extLst>
          </p:cNvPr>
          <p:cNvCxnSpPr>
            <a:cxnSpLocks/>
          </p:cNvCxnSpPr>
          <p:nvPr/>
        </p:nvCxnSpPr>
        <p:spPr>
          <a:xfrm>
            <a:off x="0" y="775623"/>
            <a:ext cx="31668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0353FA-637A-4D05-AFE7-3745E6246292}"/>
              </a:ext>
            </a:extLst>
          </p:cNvPr>
          <p:cNvCxnSpPr>
            <a:cxnSpLocks/>
          </p:cNvCxnSpPr>
          <p:nvPr/>
        </p:nvCxnSpPr>
        <p:spPr>
          <a:xfrm>
            <a:off x="2705747" y="0"/>
            <a:ext cx="0" cy="1031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9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DA0C110-67BA-4937-BA6C-7A43B6CC2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564596"/>
              </p:ext>
            </p:extLst>
          </p:nvPr>
        </p:nvGraphicFramePr>
        <p:xfrm>
          <a:off x="163542" y="36338"/>
          <a:ext cx="11864915" cy="39480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01184">
                  <a:extLst>
                    <a:ext uri="{9D8B030D-6E8A-4147-A177-3AD203B41FA5}">
                      <a16:colId xmlns:a16="http://schemas.microsoft.com/office/drawing/2014/main" val="2721242054"/>
                    </a:ext>
                  </a:extLst>
                </a:gridCol>
                <a:gridCol w="1573202">
                  <a:extLst>
                    <a:ext uri="{9D8B030D-6E8A-4147-A177-3AD203B41FA5}">
                      <a16:colId xmlns:a16="http://schemas.microsoft.com/office/drawing/2014/main" val="231441147"/>
                    </a:ext>
                  </a:extLst>
                </a:gridCol>
                <a:gridCol w="7790529">
                  <a:extLst>
                    <a:ext uri="{9D8B030D-6E8A-4147-A177-3AD203B41FA5}">
                      <a16:colId xmlns:a16="http://schemas.microsoft.com/office/drawing/2014/main" val="1972917512"/>
                    </a:ext>
                  </a:extLst>
                </a:gridCol>
              </a:tblGrid>
              <a:tr h="444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PRODUCER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 (</a:t>
                      </a:r>
                      <a:r>
                        <a:rPr lang="en-ID" sz="18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US" dirty="0"/>
                        <a:t>)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6725"/>
                  </a:ext>
                </a:extLst>
              </a:tr>
              <a:tr h="3503304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82770"/>
                  </a:ext>
                </a:extLst>
              </a:tr>
            </a:tbl>
          </a:graphicData>
        </a:graphic>
      </p:graphicFrame>
      <p:sp>
        <p:nvSpPr>
          <p:cNvPr id="19" name="Diamond 18">
            <a:extLst>
              <a:ext uri="{FF2B5EF4-FFF2-40B4-BE49-F238E27FC236}">
                <a16:creationId xmlns:a16="http://schemas.microsoft.com/office/drawing/2014/main" id="{09CB447D-FF07-4B63-944D-BD4D70E1627F}"/>
              </a:ext>
            </a:extLst>
          </p:cNvPr>
          <p:cNvSpPr/>
          <p:nvPr/>
        </p:nvSpPr>
        <p:spPr>
          <a:xfrm>
            <a:off x="6592023" y="672867"/>
            <a:ext cx="1039684" cy="783707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  <a:endParaRPr lang="en-ID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DCC02A-CB30-4C18-9BAE-370F0BD6BB41}"/>
              </a:ext>
            </a:extLst>
          </p:cNvPr>
          <p:cNvSpPr/>
          <p:nvPr/>
        </p:nvSpPr>
        <p:spPr>
          <a:xfrm>
            <a:off x="8968194" y="688104"/>
            <a:ext cx="1688418" cy="7612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/>
              <a:t>INSERT 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RW_ PRESTASI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DE_RW_PRESTASI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08CF24-186D-4958-A0FE-EE7B4F298F83}"/>
              </a:ext>
            </a:extLst>
          </p:cNvPr>
          <p:cNvSpPr/>
          <p:nvPr/>
        </p:nvSpPr>
        <p:spPr>
          <a:xfrm>
            <a:off x="4438594" y="787723"/>
            <a:ext cx="1394508" cy="5735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NAMA</a:t>
            </a:r>
          </a:p>
          <a:p>
            <a:pPr algn="ctr"/>
            <a:r>
              <a:rPr lang="en-ID" sz="1200" dirty="0"/>
              <a:t>TAHUN</a:t>
            </a:r>
          </a:p>
          <a:p>
            <a:pPr algn="ctr"/>
            <a:r>
              <a:rPr lang="en-ID" sz="1200" dirty="0"/>
              <a:t>PNS_ORANG_ID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1DDFA5-38E5-4CF3-819D-B00A05B548CC}"/>
              </a:ext>
            </a:extLst>
          </p:cNvPr>
          <p:cNvSpPr/>
          <p:nvPr/>
        </p:nvSpPr>
        <p:spPr>
          <a:xfrm>
            <a:off x="10198228" y="1539101"/>
            <a:ext cx="1675440" cy="7612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/>
              <a:t>UPDATE (REPLACE) KE: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RW_ PRESTASI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DE_RW_PRESTASI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A4B572-3388-4DFF-9CA0-85A96F4CEAE0}"/>
              </a:ext>
            </a:extLst>
          </p:cNvPr>
          <p:cNvCxnSpPr>
            <a:cxnSpLocks/>
            <a:stCxn id="44" idx="3"/>
            <a:endCxn id="23" idx="1"/>
          </p:cNvCxnSpPr>
          <p:nvPr/>
        </p:nvCxnSpPr>
        <p:spPr>
          <a:xfrm flipV="1">
            <a:off x="2478736" y="1074489"/>
            <a:ext cx="1959858" cy="10304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232CF9-1EFE-4411-AEA9-424EE34C0CC2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5833102" y="1064721"/>
            <a:ext cx="758921" cy="976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644FFB-0CFB-418D-99BD-2CD130BECC27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631707" y="1064721"/>
            <a:ext cx="1336487" cy="400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71B40AB-324E-4CFD-9293-7516BC0B6501}"/>
              </a:ext>
            </a:extLst>
          </p:cNvPr>
          <p:cNvSpPr txBox="1"/>
          <p:nvPr/>
        </p:nvSpPr>
        <p:spPr>
          <a:xfrm>
            <a:off x="7575726" y="1064302"/>
            <a:ext cx="338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</a:t>
            </a:r>
            <a:endParaRPr lang="en-ID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37360A-F8AA-41D0-B7A1-3BBE613C4B41}"/>
              </a:ext>
            </a:extLst>
          </p:cNvPr>
          <p:cNvSpPr txBox="1"/>
          <p:nvPr/>
        </p:nvSpPr>
        <p:spPr>
          <a:xfrm>
            <a:off x="7412795" y="613012"/>
            <a:ext cx="614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TIDAK</a:t>
            </a:r>
            <a:endParaRPr lang="en-ID" sz="1000" dirty="0"/>
          </a:p>
        </p:txBody>
      </p: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BB3C8D13-8264-4148-86F7-22AAC8248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991532"/>
              </p:ext>
            </p:extLst>
          </p:nvPr>
        </p:nvGraphicFramePr>
        <p:xfrm>
          <a:off x="163542" y="3966469"/>
          <a:ext cx="11864916" cy="28346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864916">
                  <a:extLst>
                    <a:ext uri="{9D8B030D-6E8A-4147-A177-3AD203B41FA5}">
                      <a16:colId xmlns:a16="http://schemas.microsoft.com/office/drawing/2014/main" val="3859236991"/>
                    </a:ext>
                  </a:extLst>
                </a:gridCol>
              </a:tblGrid>
              <a:tr h="633871">
                <a:tc>
                  <a:txBody>
                    <a:bodyPr/>
                    <a:lstStyle/>
                    <a:p>
                      <a:r>
                        <a:rPr lang="en-ID" sz="1200" b="1" dirty="0"/>
                        <a:t>Channel RW_PRESTASI_INSERT:</a:t>
                      </a:r>
                    </a:p>
                    <a:p>
                      <a:r>
                        <a:rPr lang="en-ID" sz="1200" b="0" dirty="0"/>
                        <a:t>Worker </a:t>
                      </a:r>
                      <a:r>
                        <a:rPr lang="en-ID" sz="1200" b="0" dirty="0" err="1"/>
                        <a:t>membandingkan</a:t>
                      </a:r>
                      <a:r>
                        <a:rPr lang="en-ID" sz="1200" b="0" dirty="0"/>
                        <a:t> data di </a:t>
                      </a:r>
                      <a:r>
                        <a:rPr lang="en-ID" sz="1200" b="0" dirty="0" err="1"/>
                        <a:t>tabel</a:t>
                      </a:r>
                      <a:r>
                        <a:rPr lang="en-ID" sz="1200" b="0" dirty="0"/>
                        <a:t> RW_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PRESTASI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dengan</a:t>
                      </a:r>
                      <a:r>
                        <a:rPr lang="en-ID" sz="1200" b="0" dirty="0"/>
                        <a:t> key NAMA, TAHUN dan PNS_ORANG_ID.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Insert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/>
                        <a:t>table RW_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PRESTASI, LOG_RIWAYAT_PERE dan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Insert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DE_RW_PRESTASI</a:t>
                      </a:r>
                      <a:r>
                        <a:rPr lang="en-ID" sz="1200" b="0" dirty="0"/>
                        <a:t>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not 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Update (replace data yang </a:t>
                      </a:r>
                      <a:r>
                        <a:rPr lang="en-ID" sz="1200" b="0" dirty="0" err="1"/>
                        <a:t>sudah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ada</a:t>
                      </a:r>
                      <a:r>
                        <a:rPr lang="en-ID" sz="1200" b="0" dirty="0"/>
                        <a:t>)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/>
                        <a:t>table RW_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PRESTASI, LOG_RIWAYAT_PERE dan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ke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DE_RW_PRESTASI</a:t>
                      </a:r>
                      <a:r>
                        <a:rPr lang="en-ID" sz="12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6322"/>
                  </a:ext>
                </a:extLst>
              </a:tr>
              <a:tr h="633871">
                <a:tc>
                  <a:txBody>
                    <a:bodyPr/>
                    <a:lstStyle/>
                    <a:p>
                      <a:r>
                        <a:rPr lang="en-ID" sz="1200" b="1" dirty="0"/>
                        <a:t>Channel RW_PRESTASI_UPDATE:</a:t>
                      </a:r>
                    </a:p>
                    <a:p>
                      <a:r>
                        <a:rPr lang="en-ID" sz="1200" b="0" dirty="0"/>
                        <a:t>Worker </a:t>
                      </a:r>
                      <a:r>
                        <a:rPr lang="en-ID" sz="1200" b="0" dirty="0" err="1"/>
                        <a:t>membandingkan</a:t>
                      </a:r>
                      <a:r>
                        <a:rPr lang="en-ID" sz="1200" b="0" dirty="0"/>
                        <a:t> data di </a:t>
                      </a:r>
                      <a:r>
                        <a:rPr lang="en-ID" sz="1200" b="0" dirty="0" err="1"/>
                        <a:t>tabel</a:t>
                      </a:r>
                      <a:r>
                        <a:rPr lang="en-ID" sz="1200" b="0" dirty="0"/>
                        <a:t> RW_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PRESTASI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dengan</a:t>
                      </a:r>
                      <a:r>
                        <a:rPr lang="en-ID" sz="1200" b="0" dirty="0"/>
                        <a:t> key NAMA, TAHUN dan PNS_ORANG_ID.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bandingkan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lagi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dengan</a:t>
                      </a:r>
                      <a:r>
                        <a:rPr lang="en-ID" sz="1200" b="0" dirty="0"/>
                        <a:t> key yang </a:t>
                      </a:r>
                      <a:r>
                        <a:rPr lang="en-ID" sz="1200" b="0" dirty="0" err="1"/>
                        <a:t>dibawa</a:t>
                      </a:r>
                      <a:r>
                        <a:rPr lang="en-ID" sz="1200" b="0" dirty="0"/>
                        <a:t> Channel </a:t>
                      </a:r>
                      <a:r>
                        <a:rPr lang="en-ID" sz="1200" b="0" dirty="0" err="1"/>
                        <a:t>yaitu</a:t>
                      </a:r>
                      <a:r>
                        <a:rPr lang="en-ID" sz="1200" b="0" dirty="0"/>
                        <a:t> ID di table RW_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PRESTASI</a:t>
                      </a:r>
                      <a:r>
                        <a:rPr lang="en-ID" sz="1200" b="0" dirty="0"/>
                        <a:t>. </a:t>
                      </a:r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0070C0"/>
                          </a:solidFill>
                        </a:rPr>
                        <a:t>null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Insert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/>
                        <a:t>table RW_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PRESTASI, LOG_RIWAYAT_PERE dan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DE_RW_PRESTASI</a:t>
                      </a:r>
                      <a:r>
                        <a:rPr lang="en-ID" sz="1200" b="0" dirty="0"/>
                        <a:t>. </a:t>
                      </a:r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0070C0"/>
                          </a:solidFill>
                        </a:rPr>
                        <a:t>not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0070C0"/>
                          </a:solidFill>
                        </a:rPr>
                        <a:t>null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Update (replace data yang </a:t>
                      </a:r>
                      <a:r>
                        <a:rPr lang="en-ID" sz="1200" b="0" dirty="0" err="1"/>
                        <a:t>sudah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ada</a:t>
                      </a:r>
                      <a:r>
                        <a:rPr lang="en-ID" sz="1200" b="0" dirty="0"/>
                        <a:t>)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/>
                        <a:t>table RW_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PRESTASI, LOG_RIWAYAT_PERE dan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DE_RW_PRESTASI</a:t>
                      </a:r>
                      <a:r>
                        <a:rPr lang="en-ID" sz="1200" b="0" dirty="0"/>
                        <a:t>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not 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Update (replace data yang </a:t>
                      </a:r>
                      <a:r>
                        <a:rPr lang="en-ID" sz="1200" b="0" dirty="0" err="1"/>
                        <a:t>sudah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ada</a:t>
                      </a:r>
                      <a:r>
                        <a:rPr lang="en-ID" sz="1200" b="0" dirty="0"/>
                        <a:t>)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/>
                        <a:t>table RW_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PRESTASI, LOG_RIWAYAT_PERE dan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DE_RW_PRESTASI</a:t>
                      </a:r>
                      <a:r>
                        <a:rPr lang="en-ID" sz="12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773805"/>
                  </a:ext>
                </a:extLst>
              </a:tr>
              <a:tr h="633871">
                <a:tc>
                  <a:txBody>
                    <a:bodyPr/>
                    <a:lstStyle/>
                    <a:p>
                      <a:r>
                        <a:rPr lang="en-ID" sz="1200" b="1" dirty="0"/>
                        <a:t>Channel RW_PRESTASI_DELETE:</a:t>
                      </a:r>
                    </a:p>
                    <a:p>
                      <a:r>
                        <a:rPr lang="en-ID" sz="1200" b="0" dirty="0"/>
                        <a:t>Worker </a:t>
                      </a:r>
                      <a:r>
                        <a:rPr lang="en-ID" sz="1200" b="0" dirty="0" err="1"/>
                        <a:t>membandingkan</a:t>
                      </a:r>
                      <a:r>
                        <a:rPr lang="en-ID" sz="1200" b="0" dirty="0"/>
                        <a:t> data di </a:t>
                      </a:r>
                      <a:r>
                        <a:rPr lang="en-ID" sz="1200" b="0" dirty="0" err="1"/>
                        <a:t>tabel</a:t>
                      </a:r>
                      <a:r>
                        <a:rPr lang="en-ID" sz="1200" b="0" dirty="0"/>
                        <a:t> RW_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PRESTASI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dengan</a:t>
                      </a:r>
                      <a:r>
                        <a:rPr lang="en-ID" sz="1200" b="0" dirty="0"/>
                        <a:t> key ID di table RW_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PRESTASI dan DE_RW_PRESTASI</a:t>
                      </a:r>
                      <a:r>
                        <a:rPr lang="en-ID" sz="1200" b="0" dirty="0"/>
                        <a:t>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Delete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ID" sz="1200" b="0" dirty="0"/>
                        <a:t>table RW_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PRESTASI, LOG_RIWAYAT_PERE dan DE_RW_PRESTASI</a:t>
                      </a:r>
                      <a:r>
                        <a:rPr lang="en-ID" sz="1200" b="0" dirty="0"/>
                        <a:t>.</a:t>
                      </a:r>
                    </a:p>
                    <a:p>
                      <a:r>
                        <a:rPr lang="en-ID" sz="1200" b="0" dirty="0" err="1"/>
                        <a:t>Jika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hasilnya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>
                          <a:solidFill>
                            <a:srgbClr val="FF0000"/>
                          </a:solidFill>
                        </a:rPr>
                        <a:t>not null</a:t>
                      </a:r>
                      <a:r>
                        <a:rPr lang="en-ID" sz="1200" b="0" dirty="0"/>
                        <a:t>, </a:t>
                      </a:r>
                      <a:r>
                        <a:rPr lang="en-ID" sz="1200" b="0" dirty="0" err="1"/>
                        <a:t>maka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0" dirty="0" err="1"/>
                        <a:t>akan</a:t>
                      </a:r>
                      <a:r>
                        <a:rPr lang="en-ID" sz="1200" b="0" dirty="0"/>
                        <a:t> Delete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70C0"/>
                          </a:solidFill>
                        </a:rPr>
                        <a:t>ORACLE </a:t>
                      </a:r>
                      <a:r>
                        <a:rPr lang="en-ID" sz="1200" b="0" dirty="0"/>
                        <a:t>table RW_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PRESTASI, LOG_RIWAYAT_PERE dan </a:t>
                      </a:r>
                      <a:r>
                        <a:rPr lang="en-ID" sz="1200" b="0" dirty="0" err="1"/>
                        <a:t>ke</a:t>
                      </a:r>
                      <a:r>
                        <a:rPr lang="en-ID" sz="1200" b="0" dirty="0"/>
                        <a:t> </a:t>
                      </a:r>
                      <a:r>
                        <a:rPr lang="en-ID" sz="1200" b="1" dirty="0">
                          <a:solidFill>
                            <a:srgbClr val="00B050"/>
                          </a:solidFill>
                        </a:rPr>
                        <a:t>POSTGRE</a:t>
                      </a:r>
                      <a:r>
                        <a:rPr lang="en-ID" sz="1200" b="0" dirty="0"/>
                        <a:t> table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DE_RW_PRESTASI</a:t>
                      </a:r>
                      <a:r>
                        <a:rPr lang="en-ID" sz="12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806064"/>
                  </a:ext>
                </a:extLst>
              </a:tr>
            </a:tbl>
          </a:graphicData>
        </a:graphic>
      </p:graphicFrame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BBAC870-D031-436D-94F9-EC79B0F32B1B}"/>
              </a:ext>
            </a:extLst>
          </p:cNvPr>
          <p:cNvCxnSpPr>
            <a:cxnSpLocks/>
            <a:stCxn id="19" idx="0"/>
            <a:endCxn id="25" idx="0"/>
          </p:cNvCxnSpPr>
          <p:nvPr/>
        </p:nvCxnSpPr>
        <p:spPr>
          <a:xfrm rot="16200000" flipH="1">
            <a:off x="8640789" y="-856057"/>
            <a:ext cx="866234" cy="3924083"/>
          </a:xfrm>
          <a:prstGeom prst="bentConnector3">
            <a:avLst>
              <a:gd name="adj1" fmla="val -9969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10CF9-A72B-4A9E-A189-819702438B8B}"/>
              </a:ext>
            </a:extLst>
          </p:cNvPr>
          <p:cNvSpPr/>
          <p:nvPr/>
        </p:nvSpPr>
        <p:spPr>
          <a:xfrm>
            <a:off x="4438593" y="1620491"/>
            <a:ext cx="1371841" cy="5735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NAMA</a:t>
            </a:r>
          </a:p>
          <a:p>
            <a:pPr algn="ctr"/>
            <a:r>
              <a:rPr lang="en-ID" sz="1200" dirty="0"/>
              <a:t>TAHUN</a:t>
            </a:r>
          </a:p>
          <a:p>
            <a:pPr algn="ctr"/>
            <a:r>
              <a:rPr lang="en-ID" sz="1200" dirty="0"/>
              <a:t>PNS_ORANG_ID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28F0F86-A339-458C-B913-BA7B0ECC2F6B}"/>
              </a:ext>
            </a:extLst>
          </p:cNvPr>
          <p:cNvCxnSpPr>
            <a:cxnSpLocks/>
            <a:stCxn id="46" idx="3"/>
            <a:endCxn id="82" idx="1"/>
          </p:cNvCxnSpPr>
          <p:nvPr/>
        </p:nvCxnSpPr>
        <p:spPr>
          <a:xfrm flipV="1">
            <a:off x="2489822" y="1907257"/>
            <a:ext cx="1948771" cy="33706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4DAC2A1D-F30B-4B2A-B0AA-8EA9C26E9A58}"/>
              </a:ext>
            </a:extLst>
          </p:cNvPr>
          <p:cNvSpPr/>
          <p:nvPr/>
        </p:nvSpPr>
        <p:spPr>
          <a:xfrm>
            <a:off x="6064927" y="1540699"/>
            <a:ext cx="1030134" cy="728891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  <a:endParaRPr lang="en-ID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39A98BC-E38D-4842-B9BF-73486361B9C5}"/>
              </a:ext>
            </a:extLst>
          </p:cNvPr>
          <p:cNvSpPr/>
          <p:nvPr/>
        </p:nvSpPr>
        <p:spPr>
          <a:xfrm>
            <a:off x="5947620" y="2420049"/>
            <a:ext cx="1264747" cy="3614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ID di</a:t>
            </a:r>
          </a:p>
          <a:p>
            <a:pPr algn="ctr"/>
            <a:r>
              <a:rPr lang="en-ID" sz="1200" dirty="0"/>
              <a:t>RW_ PRESTASI</a:t>
            </a:r>
          </a:p>
        </p:txBody>
      </p:sp>
      <p:sp>
        <p:nvSpPr>
          <p:cNvPr id="93" name="Diamond 92">
            <a:extLst>
              <a:ext uri="{FF2B5EF4-FFF2-40B4-BE49-F238E27FC236}">
                <a16:creationId xmlns:a16="http://schemas.microsoft.com/office/drawing/2014/main" id="{B88D8969-735A-4230-BFDF-48C3A3C0EC25}"/>
              </a:ext>
            </a:extLst>
          </p:cNvPr>
          <p:cNvSpPr/>
          <p:nvPr/>
        </p:nvSpPr>
        <p:spPr>
          <a:xfrm>
            <a:off x="7672324" y="2236309"/>
            <a:ext cx="1030134" cy="728891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  <a:endParaRPr lang="en-ID" sz="12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4AE4835-55EC-4F5E-ABCC-F3134BA51DD5}"/>
              </a:ext>
            </a:extLst>
          </p:cNvPr>
          <p:cNvCxnSpPr>
            <a:cxnSpLocks/>
            <a:stCxn id="82" idx="3"/>
            <a:endCxn id="89" idx="1"/>
          </p:cNvCxnSpPr>
          <p:nvPr/>
        </p:nvCxnSpPr>
        <p:spPr>
          <a:xfrm flipV="1">
            <a:off x="5810434" y="1905145"/>
            <a:ext cx="254493" cy="211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C2034F2-7A17-4437-9B69-4E112DBA1070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>
            <a:off x="6579994" y="2269590"/>
            <a:ext cx="0" cy="15045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302D687-2744-48EF-B8A6-348A45BAA664}"/>
              </a:ext>
            </a:extLst>
          </p:cNvPr>
          <p:cNvCxnSpPr>
            <a:cxnSpLocks/>
            <a:stCxn id="90" idx="3"/>
            <a:endCxn id="93" idx="1"/>
          </p:cNvCxnSpPr>
          <p:nvPr/>
        </p:nvCxnSpPr>
        <p:spPr>
          <a:xfrm>
            <a:off x="7212367" y="2600755"/>
            <a:ext cx="45995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2834DE8-ECB9-4F14-9B2A-C42B96D4E893}"/>
              </a:ext>
            </a:extLst>
          </p:cNvPr>
          <p:cNvSpPr txBox="1"/>
          <p:nvPr/>
        </p:nvSpPr>
        <p:spPr>
          <a:xfrm>
            <a:off x="6601673" y="2176161"/>
            <a:ext cx="338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</a:t>
            </a:r>
            <a:endParaRPr lang="en-ID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53940E6-C9B2-4BCF-AEDA-F0E2184B2AE4}"/>
              </a:ext>
            </a:extLst>
          </p:cNvPr>
          <p:cNvSpPr txBox="1"/>
          <p:nvPr/>
        </p:nvSpPr>
        <p:spPr>
          <a:xfrm>
            <a:off x="8640177" y="2577800"/>
            <a:ext cx="338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</a:t>
            </a:r>
            <a:endParaRPr lang="en-ID" sz="1000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37579D5-EB8B-46F5-8330-B4198CCFC005}"/>
              </a:ext>
            </a:extLst>
          </p:cNvPr>
          <p:cNvCxnSpPr>
            <a:cxnSpLocks/>
            <a:stCxn id="89" idx="3"/>
            <a:endCxn id="25" idx="1"/>
          </p:cNvCxnSpPr>
          <p:nvPr/>
        </p:nvCxnSpPr>
        <p:spPr>
          <a:xfrm>
            <a:off x="7095061" y="1905145"/>
            <a:ext cx="3103167" cy="1457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D5AF768-1384-4018-B8DF-2E981683BD55}"/>
              </a:ext>
            </a:extLst>
          </p:cNvPr>
          <p:cNvSpPr txBox="1"/>
          <p:nvPr/>
        </p:nvSpPr>
        <p:spPr>
          <a:xfrm>
            <a:off x="7008061" y="1887501"/>
            <a:ext cx="614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TIDAK</a:t>
            </a:r>
            <a:endParaRPr lang="en-ID" sz="1000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38AACD2B-61A0-4903-BADE-B19F81ABDE8D}"/>
              </a:ext>
            </a:extLst>
          </p:cNvPr>
          <p:cNvCxnSpPr>
            <a:cxnSpLocks/>
            <a:stCxn id="93" idx="0"/>
          </p:cNvCxnSpPr>
          <p:nvPr/>
        </p:nvCxnSpPr>
        <p:spPr>
          <a:xfrm rot="5400000" flipH="1" flipV="1">
            <a:off x="9112729" y="1154477"/>
            <a:ext cx="156495" cy="2007171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EC1C007A-F41B-4E39-A7CE-8F5BADF75132}"/>
              </a:ext>
            </a:extLst>
          </p:cNvPr>
          <p:cNvSpPr txBox="1"/>
          <p:nvPr/>
        </p:nvSpPr>
        <p:spPr>
          <a:xfrm>
            <a:off x="8261044" y="2045336"/>
            <a:ext cx="614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TIDAK</a:t>
            </a:r>
            <a:endParaRPr lang="en-ID" sz="10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B0CF179-A79B-4D15-871A-6AECC9B44186}"/>
              </a:ext>
            </a:extLst>
          </p:cNvPr>
          <p:cNvSpPr/>
          <p:nvPr/>
        </p:nvSpPr>
        <p:spPr>
          <a:xfrm>
            <a:off x="4438593" y="3159055"/>
            <a:ext cx="1366065" cy="3614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ID di</a:t>
            </a:r>
          </a:p>
          <a:p>
            <a:pPr algn="ctr"/>
            <a:r>
              <a:rPr lang="en-ID" sz="1200" dirty="0"/>
              <a:t>RW_PRESTASI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0CDE0A7-1C38-4554-BA3C-04DF5E5CD5E7}"/>
              </a:ext>
            </a:extLst>
          </p:cNvPr>
          <p:cNvCxnSpPr>
            <a:cxnSpLocks/>
            <a:stCxn id="48" idx="3"/>
            <a:endCxn id="139" idx="1"/>
          </p:cNvCxnSpPr>
          <p:nvPr/>
        </p:nvCxnSpPr>
        <p:spPr>
          <a:xfrm>
            <a:off x="2489821" y="3307528"/>
            <a:ext cx="1948772" cy="3223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Diamond 141">
            <a:extLst>
              <a:ext uri="{FF2B5EF4-FFF2-40B4-BE49-F238E27FC236}">
                <a16:creationId xmlns:a16="http://schemas.microsoft.com/office/drawing/2014/main" id="{A4A2EF40-0693-467B-BB94-0C429C930A13}"/>
              </a:ext>
            </a:extLst>
          </p:cNvPr>
          <p:cNvSpPr/>
          <p:nvPr/>
        </p:nvSpPr>
        <p:spPr>
          <a:xfrm>
            <a:off x="6228892" y="2976556"/>
            <a:ext cx="1030134" cy="728891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  <a:endParaRPr lang="en-ID" sz="12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748973C-8176-41A3-85A2-BFFEA7F0F1F0}"/>
              </a:ext>
            </a:extLst>
          </p:cNvPr>
          <p:cNvCxnSpPr>
            <a:cxnSpLocks/>
            <a:stCxn id="139" idx="3"/>
            <a:endCxn id="142" idx="1"/>
          </p:cNvCxnSpPr>
          <p:nvPr/>
        </p:nvCxnSpPr>
        <p:spPr>
          <a:xfrm>
            <a:off x="5804658" y="3339761"/>
            <a:ext cx="424234" cy="124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99D2788-81AF-4633-9FFA-8221A78B94FF}"/>
              </a:ext>
            </a:extLst>
          </p:cNvPr>
          <p:cNvSpPr/>
          <p:nvPr/>
        </p:nvSpPr>
        <p:spPr>
          <a:xfrm>
            <a:off x="8398343" y="2948806"/>
            <a:ext cx="1700837" cy="781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/>
              <a:t>DELETE 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RW_ PRESTASI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70C0"/>
                </a:solidFill>
              </a:rPr>
              <a:t>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DE_RW_PRESTASI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CDB9D75-BC92-4399-B3DB-6DD1832D7872}"/>
              </a:ext>
            </a:extLst>
          </p:cNvPr>
          <p:cNvCxnSpPr>
            <a:cxnSpLocks/>
            <a:stCxn id="142" idx="3"/>
            <a:endCxn id="155" idx="1"/>
          </p:cNvCxnSpPr>
          <p:nvPr/>
        </p:nvCxnSpPr>
        <p:spPr>
          <a:xfrm flipV="1">
            <a:off x="7259026" y="3339413"/>
            <a:ext cx="1139317" cy="1589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18CE7B18-676E-439B-B0E1-FB21A1F0D6EA}"/>
              </a:ext>
            </a:extLst>
          </p:cNvPr>
          <p:cNvCxnSpPr>
            <a:cxnSpLocks/>
            <a:stCxn id="142" idx="2"/>
            <a:endCxn id="58" idx="2"/>
          </p:cNvCxnSpPr>
          <p:nvPr/>
        </p:nvCxnSpPr>
        <p:spPr>
          <a:xfrm rot="16200000" flipH="1">
            <a:off x="8877689" y="1571717"/>
            <a:ext cx="33561" cy="4301020"/>
          </a:xfrm>
          <a:prstGeom prst="bentConnector3">
            <a:avLst>
              <a:gd name="adj1" fmla="val 538956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0140139-D1BB-4A35-AA53-ADE25B43952E}"/>
              </a:ext>
            </a:extLst>
          </p:cNvPr>
          <p:cNvSpPr/>
          <p:nvPr/>
        </p:nvSpPr>
        <p:spPr>
          <a:xfrm>
            <a:off x="336555" y="868651"/>
            <a:ext cx="2142181" cy="6177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RW_PRESTASI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LOG_RIWAYAT_PERE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E1AA9F-6C8F-4480-9A07-B42AF2DB7B35}"/>
              </a:ext>
            </a:extLst>
          </p:cNvPr>
          <p:cNvSpPr/>
          <p:nvPr/>
        </p:nvSpPr>
        <p:spPr>
          <a:xfrm>
            <a:off x="336557" y="679362"/>
            <a:ext cx="2142180" cy="1798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Channel RW_PRESTASI_INSERT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6746E8-B927-4E52-886A-E402D9202FE1}"/>
              </a:ext>
            </a:extLst>
          </p:cNvPr>
          <p:cNvSpPr/>
          <p:nvPr/>
        </p:nvSpPr>
        <p:spPr>
          <a:xfrm>
            <a:off x="333515" y="1894999"/>
            <a:ext cx="2156307" cy="6986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RW_PRESTASI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LOG_RIWAYAT_PERE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6236A8-6D61-4CE2-985A-6DA5C383C4DC}"/>
              </a:ext>
            </a:extLst>
          </p:cNvPr>
          <p:cNvSpPr/>
          <p:nvPr/>
        </p:nvSpPr>
        <p:spPr>
          <a:xfrm>
            <a:off x="327420" y="1676128"/>
            <a:ext cx="2162402" cy="2304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Channel RW_PRESTASI_UPDATE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EE8B5A3-D7CD-452F-B475-BA9C4CA0A634}"/>
              </a:ext>
            </a:extLst>
          </p:cNvPr>
          <p:cNvSpPr/>
          <p:nvPr/>
        </p:nvSpPr>
        <p:spPr>
          <a:xfrm>
            <a:off x="327042" y="2981487"/>
            <a:ext cx="2162779" cy="6520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RW_PRESTASI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ID LOG_RIWAYAT_PERE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0A570F-B620-4141-99E1-737AFE22F5C4}"/>
              </a:ext>
            </a:extLst>
          </p:cNvPr>
          <p:cNvSpPr/>
          <p:nvPr/>
        </p:nvSpPr>
        <p:spPr>
          <a:xfrm>
            <a:off x="322152" y="2768013"/>
            <a:ext cx="2167669" cy="2304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Channel RW_PRESTASI_DELETE</a:t>
            </a:r>
          </a:p>
        </p:txBody>
      </p:sp>
      <p:sp>
        <p:nvSpPr>
          <p:cNvPr id="50" name="Flowchart: Multidocument 49">
            <a:extLst>
              <a:ext uri="{FF2B5EF4-FFF2-40B4-BE49-F238E27FC236}">
                <a16:creationId xmlns:a16="http://schemas.microsoft.com/office/drawing/2014/main" id="{2BEBAF9C-1203-42C3-B7B1-AE9AEB4A13D7}"/>
              </a:ext>
            </a:extLst>
          </p:cNvPr>
          <p:cNvSpPr/>
          <p:nvPr/>
        </p:nvSpPr>
        <p:spPr>
          <a:xfrm>
            <a:off x="2817975" y="617258"/>
            <a:ext cx="1154545" cy="775076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/>
              <a:t>RW_PRESTASI</a:t>
            </a:r>
          </a:p>
          <a:p>
            <a:pPr algn="ctr"/>
            <a:r>
              <a:rPr lang="en-ID" sz="1000" dirty="0"/>
              <a:t>_INSERT</a:t>
            </a:r>
          </a:p>
        </p:txBody>
      </p:sp>
      <p:sp>
        <p:nvSpPr>
          <p:cNvPr id="51" name="Flowchart: Multidocument 50">
            <a:extLst>
              <a:ext uri="{FF2B5EF4-FFF2-40B4-BE49-F238E27FC236}">
                <a16:creationId xmlns:a16="http://schemas.microsoft.com/office/drawing/2014/main" id="{B7FDB2AC-525B-474E-9107-F42B9556DA81}"/>
              </a:ext>
            </a:extLst>
          </p:cNvPr>
          <p:cNvSpPr/>
          <p:nvPr/>
        </p:nvSpPr>
        <p:spPr>
          <a:xfrm>
            <a:off x="2817975" y="1680463"/>
            <a:ext cx="1154545" cy="775076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/>
              <a:t>RW_PRESTASI</a:t>
            </a:r>
          </a:p>
          <a:p>
            <a:pPr algn="ctr"/>
            <a:r>
              <a:rPr lang="en-ID" sz="1000" dirty="0"/>
              <a:t>_UPDATE</a:t>
            </a:r>
          </a:p>
        </p:txBody>
      </p:sp>
      <p:sp>
        <p:nvSpPr>
          <p:cNvPr id="52" name="Flowchart: Multidocument 51">
            <a:extLst>
              <a:ext uri="{FF2B5EF4-FFF2-40B4-BE49-F238E27FC236}">
                <a16:creationId xmlns:a16="http://schemas.microsoft.com/office/drawing/2014/main" id="{93212EFB-C41A-4D87-96E6-BF1C852ABB63}"/>
              </a:ext>
            </a:extLst>
          </p:cNvPr>
          <p:cNvSpPr/>
          <p:nvPr/>
        </p:nvSpPr>
        <p:spPr>
          <a:xfrm>
            <a:off x="2813313" y="2930371"/>
            <a:ext cx="1154545" cy="775076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/>
              <a:t>RW_PRESTASI</a:t>
            </a:r>
          </a:p>
          <a:p>
            <a:pPr algn="ctr"/>
            <a:r>
              <a:rPr lang="en-ID" sz="1000" dirty="0"/>
              <a:t>_DELETE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F133D2-49E6-4B96-BF4F-EE79D9831C6E}"/>
              </a:ext>
            </a:extLst>
          </p:cNvPr>
          <p:cNvSpPr txBox="1"/>
          <p:nvPr/>
        </p:nvSpPr>
        <p:spPr>
          <a:xfrm>
            <a:off x="4358747" y="534367"/>
            <a:ext cx="395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</a:t>
            </a:r>
            <a:endParaRPr lang="en-ID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477577-0023-4EB7-B564-C86302D467A6}"/>
              </a:ext>
            </a:extLst>
          </p:cNvPr>
          <p:cNvSpPr txBox="1"/>
          <p:nvPr/>
        </p:nvSpPr>
        <p:spPr>
          <a:xfrm>
            <a:off x="4358747" y="1356959"/>
            <a:ext cx="395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</a:t>
            </a:r>
            <a:endParaRPr lang="en-ID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99E15A3-2AB0-4839-9B8F-3DDA21F67A07}"/>
              </a:ext>
            </a:extLst>
          </p:cNvPr>
          <p:cNvSpPr txBox="1"/>
          <p:nvPr/>
        </p:nvSpPr>
        <p:spPr>
          <a:xfrm>
            <a:off x="4362200" y="2907512"/>
            <a:ext cx="395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</a:t>
            </a:r>
            <a:endParaRPr lang="en-ID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E021FD-ED60-4039-84FB-ABB7C6F2124E}"/>
              </a:ext>
            </a:extLst>
          </p:cNvPr>
          <p:cNvSpPr txBox="1"/>
          <p:nvPr/>
        </p:nvSpPr>
        <p:spPr>
          <a:xfrm>
            <a:off x="7254288" y="3348402"/>
            <a:ext cx="614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TIDAK</a:t>
            </a:r>
            <a:endParaRPr lang="en-ID" sz="1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C8F416-36F0-4EE9-AA80-A118A6E835A2}"/>
              </a:ext>
            </a:extLst>
          </p:cNvPr>
          <p:cNvSpPr txBox="1"/>
          <p:nvPr/>
        </p:nvSpPr>
        <p:spPr>
          <a:xfrm>
            <a:off x="6776094" y="3631863"/>
            <a:ext cx="338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</a:t>
            </a:r>
            <a:endParaRPr lang="en-ID" sz="10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2B92F18-3E8C-4CA3-807A-AA6EF782F087}"/>
              </a:ext>
            </a:extLst>
          </p:cNvPr>
          <p:cNvCxnSpPr>
            <a:stCxn id="93" idx="3"/>
            <a:endCxn id="20" idx="2"/>
          </p:cNvCxnSpPr>
          <p:nvPr/>
        </p:nvCxnSpPr>
        <p:spPr>
          <a:xfrm flipV="1">
            <a:off x="8702458" y="1449343"/>
            <a:ext cx="1109945" cy="1151412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2052971-B9FE-4327-99EF-A5FC9CBB727B}"/>
              </a:ext>
            </a:extLst>
          </p:cNvPr>
          <p:cNvSpPr/>
          <p:nvPr/>
        </p:nvSpPr>
        <p:spPr>
          <a:xfrm>
            <a:off x="10194560" y="2957795"/>
            <a:ext cx="1700837" cy="781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/>
              <a:t>DELETE 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RW_ PRESTASI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LOG_RIWAYAT_PERE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rgbClr val="00B050"/>
                </a:solidFill>
              </a:rPr>
              <a:t>DE_RW_PRESTASI</a:t>
            </a:r>
          </a:p>
        </p:txBody>
      </p:sp>
    </p:spTree>
    <p:extLst>
      <p:ext uri="{BB962C8B-B14F-4D97-AF65-F5344CB8AC3E}">
        <p14:creationId xmlns:p14="http://schemas.microsoft.com/office/powerpoint/2010/main" val="108126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3129</TotalTime>
  <Words>4792</Words>
  <Application>Microsoft Office PowerPoint</Application>
  <PresentationFormat>Widescreen</PresentationFormat>
  <Paragraphs>713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Calibri Light</vt:lpstr>
      <vt:lpstr>Wingdings</vt:lpstr>
      <vt:lpstr>Office Theme</vt:lpstr>
      <vt:lpstr>Alur Data Sinkronisasi UDM SAPK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Aliyah Zahira</dc:creator>
  <cp:lastModifiedBy>Aliyah Zahira</cp:lastModifiedBy>
  <cp:revision>70</cp:revision>
  <dcterms:created xsi:type="dcterms:W3CDTF">2019-09-17T03:05:28Z</dcterms:created>
  <dcterms:modified xsi:type="dcterms:W3CDTF">2019-10-03T02:18:57Z</dcterms:modified>
</cp:coreProperties>
</file>