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6" r:id="rId4"/>
    <p:sldId id="270" r:id="rId5"/>
    <p:sldId id="269" r:id="rId6"/>
    <p:sldId id="261" r:id="rId7"/>
    <p:sldId id="262" r:id="rId8"/>
    <p:sldId id="264" r:id="rId9"/>
    <p:sldId id="263" r:id="rId10"/>
    <p:sldId id="260" r:id="rId11"/>
  </p:sldIdLst>
  <p:sldSz cx="12192000" cy="6858000"/>
  <p:notesSz cx="6797675" cy="992822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CCFFCC"/>
    <a:srgbClr val="FF99FF"/>
    <a:srgbClr val="8BC4B7"/>
    <a:srgbClr val="8ABBE3"/>
    <a:srgbClr val="D16B4F"/>
    <a:srgbClr val="FF9900"/>
    <a:srgbClr val="FF9999"/>
    <a:srgbClr val="629DD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027" autoAdjust="0"/>
  </p:normalViewPr>
  <p:slideViewPr>
    <p:cSldViewPr snapToGrid="0" showGuides="1">
      <p:cViewPr varScale="1">
        <p:scale>
          <a:sx n="63" d="100"/>
          <a:sy n="63" d="100"/>
        </p:scale>
        <p:origin x="560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2A3E0-75BF-4873-A9B6-330438A2753D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2985-9CBB-47C8-BF82-8BAC6D747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99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FA9C-C495-425B-8EF5-488AD1FDF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274" y="2667785"/>
            <a:ext cx="9539926" cy="84217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274" y="3602038"/>
            <a:ext cx="9539926" cy="54575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194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62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0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4" y="28351"/>
            <a:ext cx="9656975" cy="535471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38" y="842134"/>
            <a:ext cx="11023862" cy="53348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2482" y="136423"/>
            <a:ext cx="1471436" cy="457404"/>
            <a:chOff x="6778646" y="4223249"/>
            <a:chExt cx="2388480" cy="758940"/>
          </a:xfrm>
        </p:grpSpPr>
        <p:pic>
          <p:nvPicPr>
            <p:cNvPr id="8" name="Content Placeholder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" t="16659" r="78307" b="17362"/>
            <a:stretch/>
          </p:blipFill>
          <p:spPr>
            <a:xfrm>
              <a:off x="6778646" y="4223249"/>
              <a:ext cx="661256" cy="693513"/>
            </a:xfrm>
            <a:prstGeom prst="rect">
              <a:avLst/>
            </a:prstGeom>
          </p:spPr>
        </p:pic>
        <p:pic>
          <p:nvPicPr>
            <p:cNvPr id="9" name="Content Placeholder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87" t="18065" r="36543" b="38205"/>
            <a:stretch/>
          </p:blipFill>
          <p:spPr>
            <a:xfrm>
              <a:off x="7484882" y="4223893"/>
              <a:ext cx="1574276" cy="53732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63389" y="4701319"/>
              <a:ext cx="1803737" cy="28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500" dirty="0" smtClean="0">
                  <a:solidFill>
                    <a:srgbClr val="4C98BF"/>
                  </a:solidFill>
                  <a:latin typeface="Berlin Sans FB" panose="020E0602020502020306" pitchFamily="34" charset="0"/>
                </a:rPr>
                <a:t>BADAN KEPEGAWAIAN NEGARA</a:t>
              </a:r>
              <a:endParaRPr lang="id-ID" sz="500" dirty="0">
                <a:solidFill>
                  <a:srgbClr val="4C98BF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1551058" y="69915"/>
            <a:ext cx="45719" cy="484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noFill/>
              </a:ln>
              <a:solidFill>
                <a:srgbClr val="CC2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289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04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36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6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95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2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9868-04C7-4960-9943-7D950D583043}" type="datetimeFigureOut">
              <a:rPr lang="id-ID" smtClean="0"/>
              <a:t>13/08/2019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7C27-96A3-4736-AAC9-E02D57D4F1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2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2.wdp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8678" y="2950589"/>
            <a:ext cx="8239027" cy="1370087"/>
          </a:xfrm>
        </p:spPr>
        <p:txBody>
          <a:bodyPr>
            <a:noAutofit/>
          </a:bodyPr>
          <a:lstStyle/>
          <a:p>
            <a:r>
              <a:rPr lang="en-ID" sz="4800" b="1" dirty="0" smtClean="0">
                <a:latin typeface="Book Antiqua" panose="02040602050305030304" pitchFamily="18" charset="0"/>
              </a:rPr>
              <a:t>PENGEMBANGAN</a:t>
            </a:r>
            <a:br>
              <a:rPr lang="en-ID" sz="4800" b="1" dirty="0" smtClean="0">
                <a:latin typeface="Book Antiqua" panose="02040602050305030304" pitchFamily="18" charset="0"/>
              </a:rPr>
            </a:br>
            <a:r>
              <a:rPr lang="id-ID" b="1" dirty="0" smtClean="0">
                <a:latin typeface="Book Antiqua" panose="02040602050305030304" pitchFamily="18" charset="0"/>
              </a:rPr>
              <a:t>SIASN </a:t>
            </a:r>
            <a:r>
              <a:rPr lang="en-ID" b="1" dirty="0" err="1" smtClean="0">
                <a:latin typeface="Book Antiqua" panose="02040602050305030304" pitchFamily="18" charset="0"/>
              </a:rPr>
              <a:t>dan</a:t>
            </a:r>
            <a:r>
              <a:rPr lang="id-ID" b="1" dirty="0" smtClean="0">
                <a:latin typeface="Book Antiqua" panose="02040602050305030304" pitchFamily="18" charset="0"/>
              </a:rPr>
              <a:t> </a:t>
            </a:r>
            <a:r>
              <a:rPr lang="en-ID" b="1" dirty="0" smtClean="0">
                <a:latin typeface="Book Antiqua" panose="02040602050305030304" pitchFamily="18" charset="0"/>
              </a:rPr>
              <a:t>M</a:t>
            </a:r>
            <a:r>
              <a:rPr lang="id-ID" b="1" dirty="0" smtClean="0">
                <a:latin typeface="Book Antiqua" panose="02040602050305030304" pitchFamily="18" charset="0"/>
              </a:rPr>
              <a:t>y</a:t>
            </a:r>
            <a:r>
              <a:rPr lang="en-ID" b="1" dirty="0" smtClean="0">
                <a:latin typeface="Book Antiqua" panose="02040602050305030304" pitchFamily="18" charset="0"/>
              </a:rPr>
              <a:t>SAPK 2.0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5825" y="5336163"/>
            <a:ext cx="8986541" cy="1356040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/>
              <a:t>Deputi Sistem Informasi Kepegawaian</a:t>
            </a:r>
            <a:endParaRPr lang="en-ID" sz="4000" dirty="0" smtClean="0"/>
          </a:p>
          <a:p>
            <a:pPr algn="ctr"/>
            <a:r>
              <a:rPr lang="id-ID" sz="1800" dirty="0" smtClean="0"/>
              <a:t>B</a:t>
            </a:r>
            <a:r>
              <a:rPr lang="en-ID" sz="1800" dirty="0" err="1" smtClean="0"/>
              <a:t>adan</a:t>
            </a:r>
            <a:r>
              <a:rPr lang="en-ID" sz="1800" dirty="0" smtClean="0"/>
              <a:t> </a:t>
            </a:r>
            <a:r>
              <a:rPr lang="en-ID" sz="1800" dirty="0" err="1" smtClean="0"/>
              <a:t>Kepegawaian</a:t>
            </a:r>
            <a:r>
              <a:rPr lang="en-ID" sz="1800" dirty="0" smtClean="0"/>
              <a:t> Negara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0633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65" y="2002352"/>
            <a:ext cx="4256689" cy="28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173640"/>
            <a:ext cx="63246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1600" dirty="0"/>
              <a:t>Sistem Informasi ASN (SI-ASN) adalah </a:t>
            </a:r>
            <a:r>
              <a:rPr lang="id-ID" sz="1600" b="1" dirty="0">
                <a:solidFill>
                  <a:srgbClr val="0070C0"/>
                </a:solidFill>
              </a:rPr>
              <a:t>rangkaian informasi dan data</a:t>
            </a:r>
            <a:r>
              <a:rPr lang="id-ID" sz="1600" dirty="0">
                <a:solidFill>
                  <a:srgbClr val="0070C0"/>
                </a:solidFill>
              </a:rPr>
              <a:t> </a:t>
            </a:r>
            <a:r>
              <a:rPr lang="id-ID" sz="1600" b="1" dirty="0">
                <a:solidFill>
                  <a:srgbClr val="0070C0"/>
                </a:solidFill>
              </a:rPr>
              <a:t>Pegawai ASN </a:t>
            </a:r>
            <a:r>
              <a:rPr lang="id-ID" sz="1600" dirty="0"/>
              <a:t>disusun secara sistematis, menyeluruh, dan  </a:t>
            </a:r>
            <a:r>
              <a:rPr lang="id-ID" sz="1600" b="1" dirty="0">
                <a:solidFill>
                  <a:srgbClr val="0070C0"/>
                </a:solidFill>
              </a:rPr>
              <a:t>terintegrasi berbasis teknologi</a:t>
            </a:r>
            <a:r>
              <a:rPr lang="id-ID" sz="1600" dirty="0"/>
              <a:t>. </a:t>
            </a:r>
            <a:r>
              <a:rPr lang="id-ID" sz="1600" b="1" dirty="0">
                <a:solidFill>
                  <a:srgbClr val="C00000"/>
                </a:solidFill>
              </a:rPr>
              <a:t>(Pasal 1, angka 6)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1600" dirty="0"/>
              <a:t>Fungsi </a:t>
            </a:r>
            <a:r>
              <a:rPr lang="id-ID" sz="1600" dirty="0">
                <a:solidFill>
                  <a:srgbClr val="C00000"/>
                </a:solidFill>
              </a:rPr>
              <a:t>BKN </a:t>
            </a:r>
            <a:r>
              <a:rPr lang="id-ID" sz="1600" b="1" dirty="0">
                <a:solidFill>
                  <a:srgbClr val="C00000"/>
                </a:solidFill>
              </a:rPr>
              <a:t>(Pasal 47, huruf c)</a:t>
            </a:r>
            <a:r>
              <a:rPr lang="id-ID" sz="1600" dirty="0"/>
              <a:t>: </a:t>
            </a:r>
          </a:p>
          <a:p>
            <a:pPr marL="628650" lvl="1" indent="-355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d-ID" sz="1600" b="1" dirty="0">
                <a:solidFill>
                  <a:srgbClr val="0070C0"/>
                </a:solidFill>
              </a:rPr>
              <a:t>penyimpanan informasi Pegawai ASN </a:t>
            </a:r>
            <a:r>
              <a:rPr lang="id-ID" sz="1600" dirty="0"/>
              <a:t>yang telah </a:t>
            </a:r>
            <a:r>
              <a:rPr lang="fi-FI" sz="1600" dirty="0"/>
              <a:t>dimutakhirkan Instansi Pemerintah</a:t>
            </a:r>
            <a:r>
              <a:rPr lang="id-ID" sz="1600" dirty="0"/>
              <a:t>,</a:t>
            </a:r>
            <a:r>
              <a:rPr lang="fi-FI" sz="1600" dirty="0"/>
              <a:t> </a:t>
            </a:r>
            <a:endParaRPr lang="id-ID" sz="1600" dirty="0"/>
          </a:p>
          <a:p>
            <a:pPr marL="628650" lvl="1" indent="-355600">
              <a:buFont typeface="Wingdings" panose="05000000000000000000" pitchFamily="2" charset="2"/>
              <a:buChar char="§"/>
            </a:pPr>
            <a:r>
              <a:rPr lang="id-ID" sz="1600" dirty="0"/>
              <a:t>Bertanggung jawab atas </a:t>
            </a:r>
            <a:r>
              <a:rPr lang="id-ID" sz="1600" b="1" dirty="0">
                <a:solidFill>
                  <a:srgbClr val="0070C0"/>
                </a:solidFill>
              </a:rPr>
              <a:t>pengelolaan dan pengembangan SI-ASN</a:t>
            </a:r>
            <a:r>
              <a:rPr lang="id-ID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1600" dirty="0"/>
              <a:t>Bab XII, Sistem Informasi ASN. </a:t>
            </a:r>
            <a:r>
              <a:rPr lang="id-ID" sz="1600" b="1" dirty="0">
                <a:solidFill>
                  <a:srgbClr val="C00000"/>
                </a:solidFill>
              </a:rPr>
              <a:t>(Pasal 127 dan 128)</a:t>
            </a:r>
          </a:p>
          <a:p>
            <a:pPr marL="628650" lvl="2" indent="-355600">
              <a:buFont typeface="Wingdings" panose="05000000000000000000" pitchFamily="2" charset="2"/>
              <a:buChar char="§"/>
            </a:pPr>
            <a:r>
              <a:rPr lang="id-ID" sz="1600" dirty="0"/>
              <a:t>SI-ASN </a:t>
            </a:r>
            <a:r>
              <a:rPr lang="es-ES" sz="1600" b="1" dirty="0" err="1">
                <a:solidFill>
                  <a:srgbClr val="0070C0"/>
                </a:solidFill>
              </a:rPr>
              <a:t>diselenggarakan</a:t>
            </a:r>
            <a:r>
              <a:rPr lang="es-ES" sz="1600" b="1" dirty="0">
                <a:solidFill>
                  <a:srgbClr val="0070C0"/>
                </a:solidFill>
              </a:rPr>
              <a:t> secara </a:t>
            </a:r>
            <a:r>
              <a:rPr lang="es-ES" sz="1600" b="1" dirty="0" err="1">
                <a:solidFill>
                  <a:srgbClr val="0070C0"/>
                </a:solidFill>
              </a:rPr>
              <a:t>nasional</a:t>
            </a:r>
            <a:r>
              <a:rPr lang="es-ES" sz="1600" b="1" dirty="0">
                <a:solidFill>
                  <a:srgbClr val="0070C0"/>
                </a:solidFill>
              </a:rPr>
              <a:t> dan</a:t>
            </a:r>
            <a:r>
              <a:rPr lang="id-ID" sz="1600" b="1" dirty="0">
                <a:solidFill>
                  <a:srgbClr val="0070C0"/>
                </a:solidFill>
              </a:rPr>
              <a:t> terintegrasi </a:t>
            </a:r>
            <a:r>
              <a:rPr lang="id-ID" sz="1600" dirty="0"/>
              <a:t>antar-Instansi Pemerintah</a:t>
            </a:r>
          </a:p>
          <a:p>
            <a:pPr marL="628650" lvl="2" indent="-355600">
              <a:buFont typeface="Wingdings" panose="05000000000000000000" pitchFamily="2" charset="2"/>
              <a:buChar char="§"/>
            </a:pPr>
            <a:r>
              <a:rPr lang="id-ID" sz="1600" dirty="0"/>
              <a:t>Instansi Pemerintah </a:t>
            </a:r>
            <a:r>
              <a:rPr lang="sv-SE" sz="1600" b="1" dirty="0">
                <a:solidFill>
                  <a:srgbClr val="0070C0"/>
                </a:solidFill>
              </a:rPr>
              <a:t>wajib memutakhirkan data secara berkala dan</a:t>
            </a:r>
            <a:r>
              <a:rPr lang="id-ID" sz="1600" b="1" dirty="0">
                <a:solidFill>
                  <a:srgbClr val="0070C0"/>
                </a:solidFill>
              </a:rPr>
              <a:t> menyampaikannya kepada BKN</a:t>
            </a:r>
            <a:r>
              <a:rPr lang="id-ID" sz="1600" dirty="0"/>
              <a:t>.</a:t>
            </a:r>
          </a:p>
          <a:p>
            <a:pPr marL="628650" lvl="2" indent="-355600">
              <a:buFont typeface="Wingdings" panose="05000000000000000000" pitchFamily="2" charset="2"/>
              <a:buChar char="§"/>
            </a:pPr>
            <a:r>
              <a:rPr lang="id-ID" sz="1600" dirty="0"/>
              <a:t>SI-</a:t>
            </a:r>
            <a:r>
              <a:rPr lang="it-IT" sz="1600" dirty="0"/>
              <a:t>ASN </a:t>
            </a:r>
            <a:r>
              <a:rPr lang="id-ID" sz="1600" dirty="0"/>
              <a:t>memuat seluruh informasi dan data Pegawai ASN, paling kurang memuat: </a:t>
            </a:r>
            <a:r>
              <a:rPr lang="id-ID" sz="1600" b="1" dirty="0">
                <a:solidFill>
                  <a:srgbClr val="0070C0"/>
                </a:solidFill>
              </a:rPr>
              <a:t>(a) data riwayat hidup; (b) riwayat pendidikan formal dan non formal; (c) riwayat jabatan dan kepangkatan; (d) riwayat penghargaan, tanda jasa, atau tanda kehormatan; (e) riwayat pengalaman berorganisasi; (f) riwayat gaji; (g) </a:t>
            </a:r>
            <a:r>
              <a:rPr lang="nl-NL" sz="1600" b="1" dirty="0">
                <a:solidFill>
                  <a:srgbClr val="0070C0"/>
                </a:solidFill>
              </a:rPr>
              <a:t>riwayat pendidikan dan latihan;</a:t>
            </a:r>
            <a:r>
              <a:rPr lang="id-ID" sz="1600" b="1" dirty="0">
                <a:solidFill>
                  <a:srgbClr val="0070C0"/>
                </a:solidFill>
              </a:rPr>
              <a:t> (h) </a:t>
            </a:r>
            <a:r>
              <a:rPr lang="fi-FI" sz="1600" b="1" dirty="0">
                <a:solidFill>
                  <a:srgbClr val="0070C0"/>
                </a:solidFill>
              </a:rPr>
              <a:t>daftar penilaian prestasi kerja;</a:t>
            </a:r>
            <a:r>
              <a:rPr lang="id-ID" sz="1600" b="1" dirty="0">
                <a:solidFill>
                  <a:srgbClr val="0070C0"/>
                </a:solidFill>
              </a:rPr>
              <a:t> (i) surat keputusan; dan (</a:t>
            </a:r>
            <a:r>
              <a:rPr lang="id-ID" sz="1600" b="1" dirty="0" smtClean="0">
                <a:solidFill>
                  <a:srgbClr val="0070C0"/>
                </a:solidFill>
              </a:rPr>
              <a:t>j) kompetensi</a:t>
            </a:r>
            <a:r>
              <a:rPr lang="id-ID" sz="1600" dirty="0"/>
              <a:t>.</a:t>
            </a:r>
          </a:p>
          <a:p>
            <a:pPr marL="534988" indent="-261938">
              <a:buFont typeface="Wingdings" panose="05000000000000000000" pitchFamily="2" charset="2"/>
              <a:buChar char="§"/>
            </a:pPr>
            <a:r>
              <a:rPr lang="id-ID" sz="1600" dirty="0"/>
              <a:t>SI-</a:t>
            </a:r>
            <a:r>
              <a:rPr lang="it-IT" sz="1600" dirty="0"/>
              <a:t>ASN </a:t>
            </a:r>
            <a:r>
              <a:rPr lang="id-ID" sz="1600" b="1" dirty="0">
                <a:solidFill>
                  <a:srgbClr val="0070C0"/>
                </a:solidFill>
              </a:rPr>
              <a:t>dilaksanakan secara nasional</a:t>
            </a:r>
            <a:r>
              <a:rPr lang="id-ID" sz="1600" dirty="0"/>
              <a:t>. </a:t>
            </a:r>
            <a:r>
              <a:rPr lang="id-ID" sz="1600" b="1" dirty="0">
                <a:solidFill>
                  <a:srgbClr val="C00000"/>
                </a:solidFill>
              </a:rPr>
              <a:t>(Pasal 133)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27536"/>
            <a:ext cx="632460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d-ID" sz="2200" b="1" dirty="0"/>
              <a:t>UU 5/2014 Aparatur Sipil Negara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6326" y="1173640"/>
            <a:ext cx="5302101" cy="5193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</a:rPr>
              <a:t>Profil PNS </a:t>
            </a:r>
            <a:r>
              <a:rPr lang="fi-FI" sz="1600" dirty="0"/>
              <a:t>merupakan kumpulan informasi</a:t>
            </a:r>
            <a:r>
              <a:rPr lang="id-ID" sz="1600" dirty="0"/>
              <a:t> kepegawaian dari setiap PNS yang terdiri atas: </a:t>
            </a:r>
            <a:r>
              <a:rPr lang="id-ID" sz="1600" b="1" dirty="0">
                <a:solidFill>
                  <a:srgbClr val="C00000"/>
                </a:solidFill>
              </a:rPr>
              <a:t>(Pasal 167)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Data personal (nama, nomor induk pegawai, tempat tanggal lahir, status perkawinan, agama; dan alamat);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Kualifikasi;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Rekam jejak Jabatan;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Kompetensi;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Riwayat pengembangan kompetensi;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Riwayat hasil penilaian kinerja; dan </a:t>
            </a:r>
          </a:p>
          <a:p>
            <a:pPr marL="628650" lvl="1" indent="-355600">
              <a:spcBef>
                <a:spcPts val="300"/>
              </a:spcBef>
              <a:buAutoNum type="alphaLcParenBoth"/>
            </a:pPr>
            <a:r>
              <a:rPr lang="id-ID" sz="1600" b="1" dirty="0">
                <a:solidFill>
                  <a:srgbClr val="0070C0"/>
                </a:solidFill>
              </a:rPr>
              <a:t>Informasi kepegawaian lainnya</a:t>
            </a:r>
            <a:r>
              <a:rPr lang="id-ID" sz="1600" dirty="0">
                <a:solidFill>
                  <a:srgbClr val="0070C0"/>
                </a:solidFill>
              </a:rPr>
              <a:t>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id-ID" sz="1600" dirty="0"/>
              <a:t>Profil PNS dikelola dan dimutakhirkan oleh PyB sesuai dengan perkembangan atau perubahan informasi kepegawaian PNS yang bersangkutan dalam </a:t>
            </a:r>
            <a:r>
              <a:rPr lang="id-ID" sz="1600" b="1" dirty="0">
                <a:solidFill>
                  <a:srgbClr val="0070C0"/>
                </a:solidFill>
              </a:rPr>
              <a:t>sistem informasi kepegawaian</a:t>
            </a:r>
            <a:r>
              <a:rPr lang="id-ID" sz="1600" dirty="0"/>
              <a:t> masing-masing Instansi Pemerintah. </a:t>
            </a:r>
            <a:r>
              <a:rPr lang="id-ID" sz="1600" b="1" dirty="0">
                <a:solidFill>
                  <a:srgbClr val="C00000"/>
                </a:solidFill>
              </a:rPr>
              <a:t>(Pasal 175 ayat (1))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id-ID" sz="1600" dirty="0"/>
              <a:t>Profil PNS </a:t>
            </a:r>
            <a:r>
              <a:rPr lang="id-ID" sz="1600" b="1" dirty="0">
                <a:solidFill>
                  <a:srgbClr val="0070C0"/>
                </a:solidFill>
              </a:rPr>
              <a:t>diintegrasikan ke dalam SI ASN secara nasional </a:t>
            </a:r>
            <a:r>
              <a:rPr lang="id-ID" sz="1600" dirty="0">
                <a:solidFill>
                  <a:srgbClr val="0070C0"/>
                </a:solidFill>
              </a:rPr>
              <a:t>yang </a:t>
            </a:r>
            <a:r>
              <a:rPr lang="id-ID" sz="1600" b="1" dirty="0">
                <a:solidFill>
                  <a:srgbClr val="0070C0"/>
                </a:solidFill>
              </a:rPr>
              <a:t>dikelola BKN</a:t>
            </a:r>
            <a:r>
              <a:rPr lang="id-ID" sz="1600" dirty="0"/>
              <a:t>. </a:t>
            </a:r>
            <a:r>
              <a:rPr lang="id-ID" sz="1600" b="1" dirty="0">
                <a:solidFill>
                  <a:srgbClr val="C00000"/>
                </a:solidFill>
              </a:rPr>
              <a:t>(Pasal 175 ayat (2))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6326" y="639410"/>
            <a:ext cx="5302101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d-ID" sz="2200" b="1" dirty="0"/>
              <a:t>PP 11/2017 Manajemen PNS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FFA3A75-3D4F-4195-91CD-669B0A0E4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" y="57984"/>
            <a:ext cx="1311965" cy="4139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F403EDC-A67A-43E2-B5A3-D9996E71C6C6}"/>
              </a:ext>
            </a:extLst>
          </p:cNvPr>
          <p:cNvSpPr txBox="1">
            <a:spLocks/>
          </p:cNvSpPr>
          <p:nvPr/>
        </p:nvSpPr>
        <p:spPr>
          <a:xfrm>
            <a:off x="1761987" y="57984"/>
            <a:ext cx="10081437" cy="508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Dasar Hukum: </a:t>
            </a:r>
            <a:r>
              <a:rPr lang="en-ID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Manajemen</a:t>
            </a:r>
            <a:r>
              <a:rPr lang="en-ID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ID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Kepegawaian</a:t>
            </a:r>
            <a:endParaRPr lang="id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>
            <a:stCxn id="89" idx="3"/>
          </p:cNvCxnSpPr>
          <p:nvPr/>
        </p:nvCxnSpPr>
        <p:spPr>
          <a:xfrm flipH="1">
            <a:off x="9797740" y="1689128"/>
            <a:ext cx="304406" cy="347846"/>
          </a:xfrm>
          <a:prstGeom prst="line">
            <a:avLst/>
          </a:prstGeom>
          <a:ln w="57150">
            <a:solidFill>
              <a:srgbClr val="8BC4B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0193231" y="2695436"/>
            <a:ext cx="401421" cy="0"/>
          </a:xfrm>
          <a:prstGeom prst="line">
            <a:avLst/>
          </a:prstGeom>
          <a:ln w="57150">
            <a:solidFill>
              <a:srgbClr val="FF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9854721" y="3332438"/>
            <a:ext cx="635876" cy="450264"/>
          </a:xfrm>
          <a:prstGeom prst="line">
            <a:avLst/>
          </a:prstGeom>
          <a:ln w="57150">
            <a:solidFill>
              <a:srgbClr val="CC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139407" y="2970865"/>
            <a:ext cx="484175" cy="312632"/>
          </a:xfrm>
          <a:prstGeom prst="line">
            <a:avLst/>
          </a:prstGeom>
          <a:ln w="57150">
            <a:solidFill>
              <a:srgbClr val="FF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616940" y="1941730"/>
            <a:ext cx="1558914" cy="1558914"/>
          </a:xfrm>
          <a:prstGeom prst="ellipse">
            <a:avLst/>
          </a:prstGeom>
          <a:solidFill>
            <a:srgbClr val="FFCC66"/>
          </a:solidFill>
          <a:ln w="76200">
            <a:solidFill>
              <a:srgbClr val="FF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3111730" y="2422449"/>
            <a:ext cx="564177" cy="9943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8054927" y="4566988"/>
            <a:ext cx="816655" cy="362132"/>
          </a:xfrm>
          <a:prstGeom prst="line">
            <a:avLst/>
          </a:prstGeom>
          <a:ln w="57150">
            <a:solidFill>
              <a:srgbClr val="8ABB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flipH="1">
            <a:off x="-19690" y="-1981"/>
            <a:ext cx="6873516" cy="6856214"/>
          </a:xfrm>
          <a:prstGeom prst="rect">
            <a:avLst/>
          </a:prstGeom>
          <a:solidFill>
            <a:srgbClr val="88BAE1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58542" y="3012084"/>
            <a:ext cx="1000151" cy="3787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88654" y="1976781"/>
            <a:ext cx="1479184" cy="1523863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9281" y="1522306"/>
            <a:ext cx="2642433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dirty="0" err="1">
                <a:solidFill>
                  <a:prstClr val="black"/>
                </a:solidFill>
              </a:rPr>
              <a:t>Usul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Penetapan</a:t>
            </a:r>
            <a:r>
              <a:rPr lang="en-ID" sz="1400" dirty="0">
                <a:solidFill>
                  <a:prstClr val="black"/>
                </a:solidFill>
              </a:rPr>
              <a:t> NIP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8997" y="2452881"/>
            <a:ext cx="1193002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3199" dirty="0">
                <a:solidFill>
                  <a:schemeClr val="bg1"/>
                </a:solidFill>
              </a:rPr>
              <a:t>SAPK</a:t>
            </a:r>
            <a:endParaRPr lang="en-US" sz="3199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68057" y="838661"/>
            <a:ext cx="979977" cy="843811"/>
            <a:chOff x="6701134" y="1371705"/>
            <a:chExt cx="931636" cy="819702"/>
          </a:xfrm>
          <a:solidFill>
            <a:schemeClr val="bg1"/>
          </a:solidFill>
        </p:grpSpPr>
        <p:sp>
          <p:nvSpPr>
            <p:cNvPr id="17" name="Oval 16"/>
            <p:cNvSpPr/>
            <p:nvPr/>
          </p:nvSpPr>
          <p:spPr>
            <a:xfrm>
              <a:off x="6756012" y="1371705"/>
              <a:ext cx="836565" cy="819702"/>
            </a:xfrm>
            <a:prstGeom prst="ellips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1134" y="1593626"/>
              <a:ext cx="931636" cy="402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b="1" dirty="0">
                  <a:solidFill>
                    <a:prstClr val="black"/>
                  </a:solidFill>
                </a:rPr>
                <a:t>HRMA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662542" y="1689128"/>
            <a:ext cx="227238" cy="101590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13" idx="7"/>
          </p:cNvCxnSpPr>
          <p:nvPr/>
        </p:nvCxnSpPr>
        <p:spPr>
          <a:xfrm flipH="1">
            <a:off x="6089858" y="1558899"/>
            <a:ext cx="164794" cy="14081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25484" y="3370653"/>
            <a:ext cx="353096" cy="45584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048046" y="2248494"/>
            <a:ext cx="330073" cy="17395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54901" y="2811878"/>
            <a:ext cx="2081242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dirty="0" err="1">
                <a:solidFill>
                  <a:prstClr val="black"/>
                </a:solidFill>
              </a:rPr>
              <a:t>Usul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id-ID" sz="1400" dirty="0" smtClean="0">
                <a:solidFill>
                  <a:prstClr val="black"/>
                </a:solidFill>
              </a:rPr>
              <a:t>KP</a:t>
            </a:r>
            <a:endParaRPr lang="en-ID" sz="1400" dirty="0">
              <a:solidFill>
                <a:prstClr val="black"/>
              </a:solidFill>
            </a:endParaRPr>
          </a:p>
          <a:p>
            <a:pPr algn="r"/>
            <a:r>
              <a:rPr lang="en-ID" sz="1400" dirty="0" err="1">
                <a:solidFill>
                  <a:prstClr val="black"/>
                </a:solidFill>
              </a:rPr>
              <a:t>Usul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 smtClean="0">
                <a:solidFill>
                  <a:prstClr val="black"/>
                </a:solidFill>
              </a:rPr>
              <a:t>Mutasi</a:t>
            </a:r>
            <a:r>
              <a:rPr lang="en-ID" sz="1400" dirty="0" smtClean="0">
                <a:solidFill>
                  <a:prstClr val="black"/>
                </a:solidFill>
              </a:rPr>
              <a:t>/</a:t>
            </a:r>
            <a:r>
              <a:rPr lang="en-ID" sz="1400" dirty="0" err="1" smtClean="0">
                <a:solidFill>
                  <a:prstClr val="black"/>
                </a:solidFill>
              </a:rPr>
              <a:t>Promosi</a:t>
            </a:r>
            <a:endParaRPr lang="en-ID" sz="1400" dirty="0">
              <a:solidFill>
                <a:prstClr val="black"/>
              </a:solidFill>
            </a:endParaRPr>
          </a:p>
          <a:p>
            <a:pPr algn="r"/>
            <a:r>
              <a:rPr lang="en-ID" sz="1400" dirty="0" err="1">
                <a:solidFill>
                  <a:prstClr val="black"/>
                </a:solidFill>
              </a:rPr>
              <a:t>Usul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Pensiun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0560" y="939048"/>
            <a:ext cx="19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prstClr val="black"/>
                </a:solidFill>
              </a:rPr>
              <a:t>Seleksi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smtClean="0">
                <a:solidFill>
                  <a:prstClr val="black"/>
                </a:solidFill>
              </a:rPr>
              <a:t>CPNS</a:t>
            </a:r>
            <a:r>
              <a:rPr lang="id-ID" sz="1400" dirty="0" smtClean="0">
                <a:solidFill>
                  <a:prstClr val="black"/>
                </a:solidFill>
              </a:rPr>
              <a:t>, PPPK &amp; Dikdin</a:t>
            </a:r>
            <a:endParaRPr lang="en-ID" sz="14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24584" y="821328"/>
            <a:ext cx="3082612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prstClr val="black"/>
                </a:solidFill>
              </a:rPr>
              <a:t>Usulan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Formasi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Kebutuhan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endParaRPr lang="id-ID" sz="1400" dirty="0" smtClean="0">
              <a:solidFill>
                <a:prstClr val="black"/>
              </a:solidFill>
            </a:endParaRPr>
          </a:p>
          <a:p>
            <a:r>
              <a:rPr lang="en-ID" sz="1400" dirty="0" err="1" smtClean="0">
                <a:solidFill>
                  <a:prstClr val="black"/>
                </a:solidFill>
              </a:rPr>
              <a:t>Analis</a:t>
            </a:r>
            <a:r>
              <a:rPr lang="en-ID" sz="1400" dirty="0" smtClean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Beban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Kerja</a:t>
            </a:r>
            <a:endParaRPr lang="en-ID" sz="1400" dirty="0">
              <a:solidFill>
                <a:prstClr val="black"/>
              </a:solidFill>
            </a:endParaRPr>
          </a:p>
          <a:p>
            <a:r>
              <a:rPr lang="en-ID" sz="1400" dirty="0" err="1">
                <a:solidFill>
                  <a:prstClr val="black"/>
                </a:solidFill>
              </a:rPr>
              <a:t>Analis</a:t>
            </a:r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Jabatan</a:t>
            </a:r>
            <a:endParaRPr lang="en-ID" sz="1400" dirty="0">
              <a:solidFill>
                <a:prstClr val="black"/>
              </a:solidFill>
            </a:endParaRPr>
          </a:p>
          <a:p>
            <a:r>
              <a:rPr lang="en-ID" sz="1400" dirty="0">
                <a:solidFill>
                  <a:prstClr val="black"/>
                </a:solidFill>
              </a:rPr>
              <a:t>Unit </a:t>
            </a:r>
            <a:r>
              <a:rPr lang="en-ID" sz="1400" dirty="0" err="1">
                <a:solidFill>
                  <a:prstClr val="black"/>
                </a:solidFill>
              </a:rPr>
              <a:t>Organisasi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8951" y="3442000"/>
            <a:ext cx="2322823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5998" dirty="0">
                <a:solidFill>
                  <a:prstClr val="black"/>
                </a:solidFill>
              </a:rPr>
              <a:t>SI</a:t>
            </a:r>
            <a:r>
              <a:rPr lang="en-ID" sz="5998" dirty="0">
                <a:solidFill>
                  <a:srgbClr val="FF0000"/>
                </a:solidFill>
              </a:rPr>
              <a:t>A</a:t>
            </a:r>
            <a:r>
              <a:rPr lang="en-ID" sz="5998" dirty="0">
                <a:solidFill>
                  <a:prstClr val="black"/>
                </a:solidFill>
              </a:rPr>
              <a:t>SN</a:t>
            </a:r>
            <a:endParaRPr lang="en-US" sz="5998" dirty="0">
              <a:solidFill>
                <a:prstClr val="black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657474" y="3710482"/>
            <a:ext cx="1175813" cy="1218638"/>
            <a:chOff x="6803391" y="1179526"/>
            <a:chExt cx="1029869" cy="979049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6813409" y="1179526"/>
              <a:ext cx="1006428" cy="979049"/>
            </a:xfrm>
            <a:prstGeom prst="ellips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03391" y="1516349"/>
              <a:ext cx="1029869" cy="29425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799" b="1" dirty="0" smtClean="0">
                  <a:solidFill>
                    <a:srgbClr val="C00000"/>
                  </a:solidFill>
                </a:rPr>
                <a:t>M</a:t>
              </a:r>
              <a:r>
                <a:rPr lang="id-ID" sz="1799" b="1" dirty="0" smtClean="0">
                  <a:solidFill>
                    <a:srgbClr val="C00000"/>
                  </a:solidFill>
                </a:rPr>
                <a:t>y</a:t>
              </a:r>
              <a:r>
                <a:rPr lang="en-ID" sz="1799" b="1" dirty="0" smtClean="0">
                  <a:solidFill>
                    <a:srgbClr val="C00000"/>
                  </a:solidFill>
                </a:rPr>
                <a:t>SAPK</a:t>
              </a:r>
              <a:endParaRPr lang="en-US" sz="1799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6310430" y="4997048"/>
            <a:ext cx="171575" cy="36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257858" y="5284818"/>
            <a:ext cx="1562420" cy="1512378"/>
            <a:chOff x="4151958" y="5172190"/>
            <a:chExt cx="1562827" cy="1512772"/>
          </a:xfrm>
          <a:solidFill>
            <a:schemeClr val="bg1"/>
          </a:solidFill>
        </p:grpSpPr>
        <p:sp>
          <p:nvSpPr>
            <p:cNvPr id="49" name="Oval 48"/>
            <p:cNvSpPr/>
            <p:nvPr/>
          </p:nvSpPr>
          <p:spPr>
            <a:xfrm>
              <a:off x="4174297" y="5172190"/>
              <a:ext cx="1512772" cy="1512772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1958" y="5515344"/>
              <a:ext cx="1562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3199" dirty="0">
                  <a:solidFill>
                    <a:schemeClr val="bg1"/>
                  </a:solidFill>
                </a:rPr>
                <a:t>SIMPEG</a:t>
              </a:r>
            </a:p>
            <a:p>
              <a:pPr algn="ctr"/>
              <a:r>
                <a:rPr lang="en-ID" sz="1799" dirty="0" err="1">
                  <a:solidFill>
                    <a:schemeClr val="bg1"/>
                  </a:solidFill>
                </a:rPr>
                <a:t>Nasional</a:t>
              </a:r>
              <a:endParaRPr lang="en-US" sz="3199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8534579" y="2506122"/>
            <a:ext cx="1681372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999" dirty="0">
                <a:solidFill>
                  <a:prstClr val="black"/>
                </a:solidFill>
              </a:rPr>
              <a:t>DASHBOARD</a:t>
            </a:r>
          </a:p>
          <a:p>
            <a:pPr algn="ctr"/>
            <a:r>
              <a:rPr lang="en-ID" sz="1200" dirty="0">
                <a:solidFill>
                  <a:prstClr val="black"/>
                </a:solidFill>
              </a:rPr>
              <a:t>Monitoring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393588" y="683789"/>
            <a:ext cx="1725222" cy="1177828"/>
            <a:chOff x="10418920" y="3937685"/>
            <a:chExt cx="869190" cy="564537"/>
          </a:xfrm>
        </p:grpSpPr>
        <p:sp>
          <p:nvSpPr>
            <p:cNvPr id="89" name="Oval 88"/>
            <p:cNvSpPr/>
            <p:nvPr/>
          </p:nvSpPr>
          <p:spPr>
            <a:xfrm>
              <a:off x="10688020" y="3937685"/>
              <a:ext cx="600090" cy="564537"/>
            </a:xfrm>
            <a:prstGeom prst="ellipse">
              <a:avLst/>
            </a:prstGeom>
            <a:solidFill>
              <a:srgbClr val="8BC4B7"/>
            </a:solidFill>
            <a:ln w="76200">
              <a:solidFill>
                <a:srgbClr val="8BC4B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418920" y="4111240"/>
              <a:ext cx="756746" cy="221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2400" b="1" dirty="0">
                  <a:solidFill>
                    <a:prstClr val="black"/>
                  </a:solidFill>
                </a:rPr>
                <a:t>WBS</a:t>
              </a:r>
              <a:endParaRPr lang="en-US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733445" y="3390763"/>
            <a:ext cx="1710180" cy="1219958"/>
            <a:chOff x="10430532" y="3937685"/>
            <a:chExt cx="857578" cy="564537"/>
          </a:xfrm>
        </p:grpSpPr>
        <p:sp>
          <p:nvSpPr>
            <p:cNvPr id="93" name="Oval 92"/>
            <p:cNvSpPr/>
            <p:nvPr/>
          </p:nvSpPr>
          <p:spPr>
            <a:xfrm>
              <a:off x="10688020" y="3937685"/>
              <a:ext cx="600090" cy="564537"/>
            </a:xfrm>
            <a:prstGeom prst="ellipse">
              <a:avLst/>
            </a:prstGeom>
            <a:solidFill>
              <a:srgbClr val="CCFFCC"/>
            </a:solidFill>
            <a:ln w="76200">
              <a:solidFill>
                <a:srgbClr val="CCFF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430532" y="4107378"/>
              <a:ext cx="756746" cy="227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D" b="1" dirty="0">
                  <a:solidFill>
                    <a:prstClr val="black"/>
                  </a:solidFill>
                </a:rPr>
                <a:t>EWS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376027" y="1970682"/>
            <a:ext cx="1562785" cy="1191675"/>
            <a:chOff x="10594880" y="3891479"/>
            <a:chExt cx="756746" cy="564537"/>
          </a:xfrm>
        </p:grpSpPr>
        <p:sp>
          <p:nvSpPr>
            <p:cNvPr id="96" name="Oval 95"/>
            <p:cNvSpPr/>
            <p:nvPr/>
          </p:nvSpPr>
          <p:spPr>
            <a:xfrm>
              <a:off x="10707139" y="3891479"/>
              <a:ext cx="600090" cy="564537"/>
            </a:xfrm>
            <a:prstGeom prst="ellipse">
              <a:avLst/>
            </a:prstGeom>
            <a:solidFill>
              <a:srgbClr val="FF99FF"/>
            </a:solidFill>
            <a:ln w="76200">
              <a:solidFill>
                <a:srgbClr val="FF99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94880" y="4070665"/>
              <a:ext cx="756746" cy="2187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b="1" dirty="0">
                  <a:solidFill>
                    <a:prstClr val="black"/>
                  </a:solidFill>
                </a:rPr>
                <a:t>TM</a:t>
              </a:r>
              <a:endParaRPr lang="en-US" sz="2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7333911" y="5238332"/>
            <a:ext cx="159261" cy="160716"/>
          </a:xfrm>
          <a:prstGeom prst="ellipse">
            <a:avLst/>
          </a:prstGeom>
          <a:solidFill>
            <a:srgbClr val="88B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426406" y="1797875"/>
            <a:ext cx="159261" cy="1607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029853" y="3184961"/>
            <a:ext cx="159261" cy="1607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028606" y="5520184"/>
            <a:ext cx="2910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prstClr val="black"/>
                </a:solidFill>
              </a:rPr>
              <a:t>Management User</a:t>
            </a:r>
          </a:p>
          <a:p>
            <a:r>
              <a:rPr lang="en-ID" sz="1400" dirty="0">
                <a:solidFill>
                  <a:prstClr val="black"/>
                </a:solidFill>
              </a:rPr>
              <a:t>Template </a:t>
            </a:r>
            <a:r>
              <a:rPr lang="en-ID" sz="1400" dirty="0" err="1">
                <a:solidFill>
                  <a:prstClr val="black"/>
                </a:solidFill>
              </a:rPr>
              <a:t>Dokumen</a:t>
            </a:r>
            <a:endParaRPr lang="en-ID" sz="1400" dirty="0">
              <a:solidFill>
                <a:prstClr val="black"/>
              </a:solidFill>
            </a:endParaRPr>
          </a:p>
          <a:p>
            <a:r>
              <a:rPr lang="en-ID" sz="1400" dirty="0">
                <a:solidFill>
                  <a:prstClr val="black"/>
                </a:solidFill>
              </a:rPr>
              <a:t>Export Data</a:t>
            </a:r>
          </a:p>
          <a:p>
            <a:r>
              <a:rPr lang="en-ID" sz="1400" dirty="0" err="1">
                <a:solidFill>
                  <a:prstClr val="black"/>
                </a:solidFill>
              </a:rPr>
              <a:t>Verifikasi</a:t>
            </a:r>
            <a:r>
              <a:rPr lang="en-ID" sz="1400" dirty="0">
                <a:solidFill>
                  <a:prstClr val="black"/>
                </a:solidFill>
              </a:rPr>
              <a:t> Data </a:t>
            </a:r>
            <a:r>
              <a:rPr lang="en-ID" sz="1400" dirty="0" err="1">
                <a:solidFill>
                  <a:prstClr val="black"/>
                </a:solidFill>
              </a:rPr>
              <a:t>Mandiri</a:t>
            </a:r>
            <a:endParaRPr lang="en-ID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94134" y="6277256"/>
            <a:ext cx="1098329" cy="52306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2799" dirty="0">
                <a:ln w="0"/>
                <a:solidFill>
                  <a:srgbClr val="4A66A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745636" y="6334023"/>
            <a:ext cx="1418930" cy="52306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2799" dirty="0">
                <a:ln w="0"/>
                <a:solidFill>
                  <a:srgbClr val="4A66A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03762" y="51362"/>
            <a:ext cx="9778637" cy="523196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r>
              <a:rPr lang="id-ID" sz="28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Amanat UU 5/2019 &amp; PP 11/2017: Integrasi Sistem</a:t>
            </a:r>
            <a:endParaRPr lang="en-US" sz="28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04721" y="746109"/>
            <a:ext cx="11803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dirty="0" err="1">
                <a:solidFill>
                  <a:prstClr val="black"/>
                </a:solidFill>
              </a:rPr>
              <a:t>Penetapan</a:t>
            </a:r>
            <a:endParaRPr lang="en-ID" sz="1400" dirty="0">
              <a:solidFill>
                <a:prstClr val="black"/>
              </a:solidFill>
            </a:endParaRPr>
          </a:p>
          <a:p>
            <a:pPr algn="r"/>
            <a:r>
              <a:rPr lang="en-ID" sz="1400" dirty="0">
                <a:solidFill>
                  <a:prstClr val="black"/>
                </a:solidFill>
              </a:rPr>
              <a:t> </a:t>
            </a:r>
            <a:r>
              <a:rPr lang="en-ID" sz="1400" dirty="0" err="1">
                <a:solidFill>
                  <a:prstClr val="black"/>
                </a:solidFill>
              </a:rPr>
              <a:t>Formasi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17639" y="1569888"/>
            <a:ext cx="904711" cy="886475"/>
            <a:chOff x="6757094" y="1192140"/>
            <a:chExt cx="904947" cy="886706"/>
          </a:xfrm>
          <a:solidFill>
            <a:schemeClr val="bg1"/>
          </a:solidFill>
        </p:grpSpPr>
        <p:sp>
          <p:nvSpPr>
            <p:cNvPr id="13" name="Oval 12"/>
            <p:cNvSpPr/>
            <p:nvPr/>
          </p:nvSpPr>
          <p:spPr>
            <a:xfrm>
              <a:off x="6757094" y="1192140"/>
              <a:ext cx="904947" cy="886706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3057" y="1429827"/>
              <a:ext cx="799949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799" b="1" dirty="0" smtClean="0">
                  <a:solidFill>
                    <a:schemeClr val="bg1"/>
                  </a:solidFill>
                </a:rPr>
                <a:t>SSCN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Connector 145"/>
          <p:cNvCxnSpPr>
            <a:stCxn id="13" idx="1"/>
          </p:cNvCxnSpPr>
          <p:nvPr/>
        </p:nvCxnSpPr>
        <p:spPr>
          <a:xfrm flipH="1" flipV="1">
            <a:off x="5052762" y="1434127"/>
            <a:ext cx="397369" cy="2655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166514" y="1428084"/>
            <a:ext cx="188153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7" idx="5"/>
          </p:cNvCxnSpPr>
          <p:nvPr/>
        </p:nvCxnSpPr>
        <p:spPr>
          <a:xfrm flipH="1" flipV="1">
            <a:off x="6876887" y="1558899"/>
            <a:ext cx="198313" cy="1941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075200" y="1757666"/>
            <a:ext cx="154130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7358115" y="5542761"/>
            <a:ext cx="1065057" cy="2"/>
          </a:xfrm>
          <a:prstGeom prst="line">
            <a:avLst/>
          </a:prstGeom>
          <a:ln>
            <a:solidFill>
              <a:srgbClr val="8ABB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7161847" y="5185905"/>
            <a:ext cx="195801" cy="355417"/>
          </a:xfrm>
          <a:prstGeom prst="line">
            <a:avLst/>
          </a:prstGeom>
          <a:ln>
            <a:solidFill>
              <a:srgbClr val="8ABB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4897570" y="1828940"/>
            <a:ext cx="360288" cy="4785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80020" y="1824866"/>
            <a:ext cx="1525557" cy="32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5901709" y="1246219"/>
            <a:ext cx="251624" cy="3473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103283" y="1247365"/>
            <a:ext cx="796711" cy="942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046" y="4165161"/>
            <a:ext cx="2642433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>
                <a:solidFill>
                  <a:prstClr val="black"/>
                </a:solidFill>
              </a:rPr>
              <a:t>Update Data Mandiri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3973" y="3610107"/>
            <a:ext cx="1182106" cy="1182106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93936" y="3992262"/>
            <a:ext cx="132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b="1" dirty="0" smtClean="0">
                <a:solidFill>
                  <a:schemeClr val="bg1"/>
                </a:solidFill>
              </a:rPr>
              <a:t>KINERJA</a:t>
            </a:r>
            <a:endParaRPr lang="en-US" sz="3199" b="1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5267290" y="4061758"/>
            <a:ext cx="586094" cy="6109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9" y="2629824"/>
            <a:ext cx="2564544" cy="2564544"/>
          </a:xfrm>
          <a:prstGeom prst="rect">
            <a:avLst/>
          </a:prstGeom>
        </p:spPr>
      </p:pic>
      <p:sp>
        <p:nvSpPr>
          <p:cNvPr id="87" name="Oval 86"/>
          <p:cNvSpPr/>
          <p:nvPr/>
        </p:nvSpPr>
        <p:spPr>
          <a:xfrm>
            <a:off x="4071096" y="4974943"/>
            <a:ext cx="1101902" cy="1124460"/>
          </a:xfrm>
          <a:prstGeom prst="ellipse">
            <a:avLst/>
          </a:prstGeom>
          <a:solidFill>
            <a:srgbClr val="FF9900"/>
          </a:solidFill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38602" y="5252263"/>
            <a:ext cx="132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KOMPE-TENSI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078705" y="4644342"/>
            <a:ext cx="957675" cy="555765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393957" y="4201160"/>
            <a:ext cx="159261" cy="1607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267290" y="5163243"/>
            <a:ext cx="159261" cy="16071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512045" y="5167704"/>
            <a:ext cx="159261" cy="160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89661" y="4267398"/>
            <a:ext cx="168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SATU DATA ASN</a:t>
            </a:r>
            <a:endParaRPr lang="id-ID" b="1" dirty="0"/>
          </a:p>
        </p:txBody>
      </p:sp>
      <p:sp>
        <p:nvSpPr>
          <p:cNvPr id="85" name="Oval 84"/>
          <p:cNvSpPr/>
          <p:nvPr/>
        </p:nvSpPr>
        <p:spPr>
          <a:xfrm>
            <a:off x="8680420" y="4434759"/>
            <a:ext cx="1467718" cy="1464215"/>
          </a:xfrm>
          <a:prstGeom prst="ellipse">
            <a:avLst/>
          </a:prstGeom>
          <a:solidFill>
            <a:srgbClr val="8ABBE3"/>
          </a:solidFill>
          <a:ln w="76200"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616506" y="4748208"/>
            <a:ext cx="1537400" cy="8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999" dirty="0">
                <a:solidFill>
                  <a:prstClr val="black"/>
                </a:solidFill>
              </a:rPr>
              <a:t>Digital</a:t>
            </a:r>
          </a:p>
          <a:p>
            <a:pPr algn="ctr"/>
            <a:r>
              <a:rPr lang="en-ID" sz="1999" dirty="0">
                <a:solidFill>
                  <a:prstClr val="black"/>
                </a:solidFill>
              </a:rPr>
              <a:t>Signature</a:t>
            </a:r>
          </a:p>
          <a:p>
            <a:pPr algn="ctr"/>
            <a:r>
              <a:rPr lang="en-ID" sz="1200" dirty="0">
                <a:solidFill>
                  <a:prstClr val="black"/>
                </a:solidFill>
              </a:rPr>
              <a:t>Document</a:t>
            </a:r>
            <a:endParaRPr lang="en-ID" sz="1999" dirty="0">
              <a:solidFill>
                <a:prstClr val="black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735220" y="1594457"/>
            <a:ext cx="1376509" cy="135730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126216" y="5102071"/>
            <a:ext cx="205278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prstClr val="black"/>
                </a:solidFill>
              </a:rPr>
              <a:t>All</a:t>
            </a:r>
            <a:r>
              <a:rPr lang="en-ID" sz="1400" dirty="0" smtClean="0">
                <a:solidFill>
                  <a:prstClr val="black"/>
                </a:solidFill>
              </a:rPr>
              <a:t> </a:t>
            </a:r>
            <a:r>
              <a:rPr lang="en-ID" sz="1400" dirty="0">
                <a:solidFill>
                  <a:prstClr val="black"/>
                </a:solidFill>
              </a:rPr>
              <a:t>output SIASN</a:t>
            </a:r>
          </a:p>
          <a:p>
            <a:r>
              <a:rPr lang="en-ID" sz="1400" dirty="0">
                <a:solidFill>
                  <a:prstClr val="black"/>
                </a:solidFill>
              </a:rPr>
              <a:t>Reporting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01086" y="1975376"/>
            <a:ext cx="130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dirty="0" smtClean="0">
                <a:solidFill>
                  <a:srgbClr val="C00000"/>
                </a:solidFill>
              </a:rPr>
              <a:t>DMS</a:t>
            </a:r>
            <a:endParaRPr lang="en-ID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521653" y="4872184"/>
            <a:ext cx="3257344" cy="19841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/>
              <a:t>Integrasi</a:t>
            </a:r>
            <a:r>
              <a:rPr lang="en-ID" sz="2800" dirty="0" smtClean="0"/>
              <a:t> Data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987424"/>
            <a:ext cx="11099800" cy="2042629"/>
          </a:xfrm>
          <a:prstGeom prst="roundRect">
            <a:avLst/>
          </a:prstGeom>
          <a:solidFill>
            <a:srgbClr val="71C7EC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606425"/>
            <a:ext cx="9656975" cy="3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smtClean="0"/>
              <a:t>SUMBER DATA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651" l="21659" r="82028">
                        <a14:foregroundMark x1="74424" y1="82937" x2="26728" y2="78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80" t="4412" r="22935" b="4902"/>
          <a:stretch/>
        </p:blipFill>
        <p:spPr>
          <a:xfrm>
            <a:off x="1034461" y="1308747"/>
            <a:ext cx="994525" cy="953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479" y="2231450"/>
            <a:ext cx="2807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600" dirty="0" smtClean="0"/>
              <a:t>Update Data </a:t>
            </a:r>
            <a:r>
              <a:rPr lang="en-ID" sz="1600" dirty="0" err="1" smtClean="0"/>
              <a:t>Mandiri</a:t>
            </a:r>
            <a:r>
              <a:rPr lang="en-ID" sz="1600" dirty="0" smtClean="0"/>
              <a:t> MYSAPK</a:t>
            </a:r>
          </a:p>
          <a:p>
            <a:pPr algn="ctr"/>
            <a:r>
              <a:rPr lang="en-ID" sz="1600" dirty="0" smtClean="0"/>
              <a:t>(ASN)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721811" y="2346325"/>
            <a:ext cx="17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600" dirty="0" smtClean="0"/>
              <a:t>SIMPEG INSTANSI</a:t>
            </a:r>
          </a:p>
          <a:p>
            <a:pPr algn="ctr"/>
            <a:r>
              <a:rPr lang="en-ID" sz="1600" dirty="0" smtClean="0"/>
              <a:t>(K/L/D)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2398" y="2231450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600" dirty="0" smtClean="0"/>
              <a:t>SAPK/ SIASN</a:t>
            </a:r>
          </a:p>
          <a:p>
            <a:pPr algn="ctr"/>
            <a:r>
              <a:rPr lang="en-ID" sz="1600" dirty="0" smtClean="0"/>
              <a:t>(K/L/D)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723702" y="1120124"/>
            <a:ext cx="774114" cy="1175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b="44203"/>
          <a:stretch/>
        </p:blipFill>
        <p:spPr>
          <a:xfrm>
            <a:off x="5576509" y="1221344"/>
            <a:ext cx="1619527" cy="10375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67" y="5675039"/>
            <a:ext cx="865604" cy="11164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09" y="4579125"/>
            <a:ext cx="637033" cy="11551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59" y="1479080"/>
            <a:ext cx="672385" cy="867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6"/>
          <a:stretch/>
        </p:blipFill>
        <p:spPr>
          <a:xfrm>
            <a:off x="9871488" y="1288192"/>
            <a:ext cx="1075912" cy="103757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2028986" y="2943800"/>
            <a:ext cx="0" cy="250250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28986" y="3184525"/>
            <a:ext cx="1495587" cy="12128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24573" y="2498439"/>
            <a:ext cx="0" cy="686086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24573" y="2486312"/>
            <a:ext cx="1837314" cy="12127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53132" y="1977179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 err="1" smtClean="0"/>
              <a:t>Verifikasi</a:t>
            </a:r>
            <a:r>
              <a:rPr lang="en-ID" sz="1200" dirty="0" smtClean="0"/>
              <a:t> </a:t>
            </a:r>
          </a:p>
          <a:p>
            <a:pPr algn="ctr"/>
            <a:r>
              <a:rPr lang="en-ID" sz="1200" dirty="0" smtClean="0"/>
              <a:t>Data </a:t>
            </a:r>
            <a:r>
              <a:rPr lang="en-ID" sz="1200" dirty="0" err="1" smtClean="0"/>
              <a:t>Mandiri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137408" y="2790035"/>
            <a:ext cx="2041" cy="1241727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34873" y="3143312"/>
            <a:ext cx="287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600" dirty="0" err="1" smtClean="0"/>
              <a:t>Peremajaan</a:t>
            </a:r>
            <a:r>
              <a:rPr lang="en-ID" sz="1600" dirty="0" smtClean="0"/>
              <a:t> Data </a:t>
            </a:r>
            <a:r>
              <a:rPr lang="en-ID" sz="1600" dirty="0" err="1" smtClean="0"/>
              <a:t>Instansi</a:t>
            </a:r>
            <a:endParaRPr lang="en-ID" sz="16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600" dirty="0" err="1" smtClean="0"/>
              <a:t>Hasil</a:t>
            </a:r>
            <a:r>
              <a:rPr lang="en-ID" sz="1600" dirty="0" smtClean="0"/>
              <a:t> </a:t>
            </a:r>
            <a:r>
              <a:rPr lang="en-ID" sz="1600" dirty="0" err="1" smtClean="0"/>
              <a:t>Verifikasi</a:t>
            </a:r>
            <a:r>
              <a:rPr lang="en-ID" sz="1600" dirty="0" smtClean="0"/>
              <a:t> Data </a:t>
            </a:r>
            <a:r>
              <a:rPr lang="en-ID" sz="1600" dirty="0" err="1" smtClean="0"/>
              <a:t>Mandiri</a:t>
            </a:r>
            <a:endParaRPr lang="en-ID" sz="1600" dirty="0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964746" y="3005547"/>
            <a:ext cx="0" cy="1597017"/>
          </a:xfrm>
          <a:prstGeom prst="line">
            <a:avLst/>
          </a:prstGeom>
          <a:ln w="28575">
            <a:solidFill>
              <a:srgbClr val="8ABB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57376" y="331298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Data SIMPEG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45071" y="5428776"/>
            <a:ext cx="1323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dirty="0" smtClean="0"/>
              <a:t>Web Service</a:t>
            </a:r>
            <a:endParaRPr lang="en-ID" sz="1600" dirty="0" smtClean="0"/>
          </a:p>
          <a:p>
            <a:r>
              <a:rPr lang="en-ID" sz="1600" dirty="0" err="1" smtClean="0"/>
              <a:t>Validasi</a:t>
            </a:r>
            <a:r>
              <a:rPr lang="en-ID" sz="1600" dirty="0" smtClean="0"/>
              <a:t> Data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42419" y="3533410"/>
            <a:ext cx="165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err="1" smtClean="0"/>
              <a:t>Usulan</a:t>
            </a:r>
            <a:r>
              <a:rPr lang="en-ID" sz="1600" dirty="0" smtClean="0"/>
              <a:t> Data ASN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770188" y="2949579"/>
            <a:ext cx="7490" cy="1837938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784441" y="4763177"/>
            <a:ext cx="3721456" cy="529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60869" y="2812664"/>
            <a:ext cx="8075" cy="1219098"/>
          </a:xfrm>
          <a:prstGeom prst="line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547928" y="4660757"/>
            <a:ext cx="3189132" cy="1353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731535" y="3005547"/>
            <a:ext cx="5524" cy="1638056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45407" y="4485200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50" dirty="0" smtClean="0"/>
              <a:t>Request Data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67229" y="4381409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 smtClean="0"/>
              <a:t>Request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33653" y="3654069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 smtClean="0"/>
              <a:t>Request Data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326580" y="4620728"/>
            <a:ext cx="14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200" dirty="0" err="1" smtClean="0"/>
              <a:t>Referensi</a:t>
            </a:r>
            <a:endParaRPr lang="en-ID" sz="1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200" dirty="0" err="1" smtClean="0"/>
              <a:t>Konkurensi</a:t>
            </a:r>
            <a:r>
              <a:rPr lang="en-ID" sz="1200" dirty="0" smtClean="0"/>
              <a:t> 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47928" y="613436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smtClean="0"/>
              <a:t>Database </a:t>
            </a:r>
            <a:r>
              <a:rPr lang="en-ID" sz="1600" b="1" dirty="0" err="1" smtClean="0"/>
              <a:t>Nasional</a:t>
            </a:r>
            <a:endParaRPr lang="en-ID" sz="1600" b="1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7" y="4044655"/>
            <a:ext cx="879588" cy="1134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091" b="88430" l="0" r="96026">
                        <a14:foregroundMark x1="31126" y1="51240" x2="91722" y2="45455"/>
                        <a14:foregroundMark x1="72185" y1="61157" x2="34768" y2="65289"/>
                        <a14:foregroundMark x1="41060" y1="28099" x2="34437" y2="56198"/>
                        <a14:foregroundMark x1="90397" y1="57851" x2="60927" y2="57851"/>
                        <a14:backgroundMark x1="78477" y1="25620" x2="662" y2="6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23" y="4898496"/>
            <a:ext cx="1038202" cy="41467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6105194" y="5222327"/>
            <a:ext cx="8075" cy="452712"/>
          </a:xfrm>
          <a:prstGeom prst="line">
            <a:avLst/>
          </a:prstGeom>
          <a:ln w="28575">
            <a:solidFill>
              <a:srgbClr val="8ABBE3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60869" y="5212568"/>
            <a:ext cx="8075" cy="452712"/>
          </a:xfrm>
          <a:prstGeom prst="line">
            <a:avLst/>
          </a:prstGeom>
          <a:ln w="28575">
            <a:solidFill>
              <a:srgbClr val="8ABBE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03129" y="5269647"/>
            <a:ext cx="1263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err="1" smtClean="0"/>
              <a:t>Sinkronisasi</a:t>
            </a:r>
            <a:endParaRPr lang="en-ID" sz="1600" dirty="0" smtClean="0"/>
          </a:p>
        </p:txBody>
      </p:sp>
    </p:spTree>
    <p:extLst>
      <p:ext uri="{BB962C8B-B14F-4D97-AF65-F5344CB8AC3E}">
        <p14:creationId xmlns:p14="http://schemas.microsoft.com/office/powerpoint/2010/main" val="22642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endCxn id="5" idx="3"/>
          </p:cNvCxnSpPr>
          <p:nvPr/>
        </p:nvCxnSpPr>
        <p:spPr>
          <a:xfrm flipH="1">
            <a:off x="9303166" y="2060575"/>
            <a:ext cx="313288" cy="219902"/>
          </a:xfrm>
          <a:prstGeom prst="line">
            <a:avLst/>
          </a:prstGeom>
          <a:ln w="19050">
            <a:solidFill>
              <a:srgbClr val="8ABBE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Group 1038"/>
          <p:cNvGrpSpPr/>
          <p:nvPr/>
        </p:nvGrpSpPr>
        <p:grpSpPr>
          <a:xfrm>
            <a:off x="4012160" y="1745832"/>
            <a:ext cx="3700630" cy="1302094"/>
            <a:chOff x="4164340" y="1638841"/>
            <a:chExt cx="3700630" cy="1302094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6579056" y="1638841"/>
              <a:ext cx="1285914" cy="20150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4164340" y="1642406"/>
              <a:ext cx="2414716" cy="1298529"/>
            </a:xfrm>
            <a:prstGeom prst="line">
              <a:avLst/>
            </a:prstGeom>
            <a:ln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6464300" y="1892300"/>
            <a:ext cx="2022799" cy="330272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721419" y="1903928"/>
            <a:ext cx="4718728" cy="2572379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530466" y="2858960"/>
            <a:ext cx="1053819" cy="469900"/>
          </a:xfrm>
          <a:prstGeom prst="ellipse">
            <a:avLst/>
          </a:prstGeom>
          <a:noFill/>
          <a:ln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2162">
            <a:off x="5798069" y="211530"/>
            <a:ext cx="988034" cy="1077623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9447257" y="1568066"/>
            <a:ext cx="1365385" cy="558284"/>
          </a:xfrm>
          <a:prstGeom prst="ellipse">
            <a:avLst/>
          </a:prstGeom>
          <a:noFill/>
          <a:ln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07170" y="5180422"/>
            <a:ext cx="1053819" cy="469900"/>
          </a:xfrm>
          <a:prstGeom prst="ellipse">
            <a:avLst/>
          </a:prstGeom>
          <a:noFill/>
          <a:ln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18711" y="2224371"/>
            <a:ext cx="1128546" cy="664384"/>
          </a:xfrm>
          <a:prstGeom prst="ellipse">
            <a:avLst/>
          </a:prstGeom>
          <a:noFill/>
          <a:ln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99" y="1754194"/>
            <a:ext cx="816067" cy="10525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1721420" y="4840961"/>
            <a:ext cx="1642191" cy="853320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12" y="4476307"/>
            <a:ext cx="909322" cy="150483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 flipV="1">
            <a:off x="3340658" y="4824432"/>
            <a:ext cx="3166512" cy="590940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35" y="1258691"/>
            <a:ext cx="1185676" cy="183521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80" y="726657"/>
            <a:ext cx="1006941" cy="129875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669846" y="557"/>
            <a:ext cx="38230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3200" dirty="0" smtClean="0">
                <a:ln w="0"/>
              </a:rPr>
              <a:t>Update Data </a:t>
            </a:r>
            <a:r>
              <a:rPr lang="en-ID" sz="3200" dirty="0" err="1" smtClean="0">
                <a:ln w="0"/>
              </a:rPr>
              <a:t>Mandiri</a:t>
            </a:r>
            <a:endParaRPr lang="en-ID" sz="3200" dirty="0" smtClean="0">
              <a:ln w="0"/>
            </a:endParaRPr>
          </a:p>
          <a:p>
            <a:r>
              <a:rPr lang="en-ID" sz="1600" b="0" cap="none" spc="0" dirty="0" smtClean="0">
                <a:ln w="0"/>
              </a:rPr>
              <a:t>MYSAPK</a:t>
            </a:r>
            <a:endParaRPr lang="en-US" sz="2400" b="0" cap="none" spc="0" dirty="0">
              <a:ln w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5526422" y="3202458"/>
            <a:ext cx="5454047" cy="967292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3" idx="7"/>
          </p:cNvCxnSpPr>
          <p:nvPr/>
        </p:nvCxnSpPr>
        <p:spPr>
          <a:xfrm flipH="1">
            <a:off x="5429957" y="2162028"/>
            <a:ext cx="1521923" cy="765747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51880" y="2162028"/>
            <a:ext cx="1382819" cy="212944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nip Single Corner Rectangle 90"/>
          <p:cNvSpPr/>
          <p:nvPr/>
        </p:nvSpPr>
        <p:spPr>
          <a:xfrm rot="10800000">
            <a:off x="7665540" y="5113149"/>
            <a:ext cx="4343329" cy="1683578"/>
          </a:xfrm>
          <a:prstGeom prst="snip1Rect">
            <a:avLst/>
          </a:prstGeom>
          <a:solidFill>
            <a:srgbClr val="71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835663" y="5162424"/>
            <a:ext cx="407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smtClean="0">
                <a:solidFill>
                  <a:schemeClr val="bg1"/>
                </a:solidFill>
              </a:rPr>
              <a:t>Biro </a:t>
            </a:r>
            <a:r>
              <a:rPr lang="en-ID" dirty="0" err="1" smtClean="0">
                <a:solidFill>
                  <a:schemeClr val="bg1"/>
                </a:solidFill>
              </a:rPr>
              <a:t>Kepegawaian</a:t>
            </a:r>
            <a:r>
              <a:rPr lang="en-ID" dirty="0" smtClean="0">
                <a:solidFill>
                  <a:schemeClr val="bg1"/>
                </a:solidFill>
              </a:rPr>
              <a:t>/Biro SDM/ BKPSDM</a:t>
            </a:r>
          </a:p>
          <a:p>
            <a:pPr algn="just"/>
            <a:r>
              <a:rPr lang="en-ID" dirty="0" smtClean="0">
                <a:solidFill>
                  <a:schemeClr val="bg1"/>
                </a:solidFill>
              </a:rPr>
              <a:t>Akan </a:t>
            </a:r>
            <a:r>
              <a:rPr lang="en-ID" dirty="0" err="1" smtClean="0">
                <a:solidFill>
                  <a:schemeClr val="bg1"/>
                </a:solidFill>
              </a:rPr>
              <a:t>melakukan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verifikasi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atas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Usulan</a:t>
            </a:r>
            <a:r>
              <a:rPr lang="en-ID" dirty="0" smtClean="0">
                <a:solidFill>
                  <a:schemeClr val="bg1"/>
                </a:solidFill>
              </a:rPr>
              <a:t> Data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Dokumen</a:t>
            </a:r>
            <a:r>
              <a:rPr lang="en-ID" dirty="0" smtClean="0">
                <a:solidFill>
                  <a:schemeClr val="bg1"/>
                </a:solidFill>
              </a:rPr>
              <a:t> yang </a:t>
            </a:r>
            <a:r>
              <a:rPr lang="en-ID" dirty="0" err="1" smtClean="0">
                <a:solidFill>
                  <a:schemeClr val="bg1"/>
                </a:solidFill>
              </a:rPr>
              <a:t>diusulkan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oleh</a:t>
            </a:r>
            <a:r>
              <a:rPr lang="en-ID" dirty="0" smtClean="0">
                <a:solidFill>
                  <a:schemeClr val="bg1"/>
                </a:solidFill>
              </a:rPr>
              <a:t> ASN </a:t>
            </a:r>
            <a:r>
              <a:rPr lang="en-ID" dirty="0" err="1" smtClean="0">
                <a:solidFill>
                  <a:schemeClr val="bg1"/>
                </a:solidFill>
              </a:rPr>
              <a:t>untuk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diremajakan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melalui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Verifikasi</a:t>
            </a:r>
            <a:r>
              <a:rPr lang="en-ID" b="1" dirty="0" smtClean="0">
                <a:solidFill>
                  <a:schemeClr val="bg1"/>
                </a:solidFill>
              </a:rPr>
              <a:t> Data </a:t>
            </a:r>
            <a:r>
              <a:rPr lang="en-ID" b="1" dirty="0" err="1" smtClean="0">
                <a:solidFill>
                  <a:schemeClr val="bg1"/>
                </a:solidFill>
              </a:rPr>
              <a:t>Mandiri</a:t>
            </a:r>
            <a:endParaRPr lang="en-ID" b="1" dirty="0" smtClean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563564" y="473515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accent2">
                    <a:lumMod val="75000"/>
                  </a:schemeClr>
                </a:solidFill>
              </a:rPr>
              <a:t>K/L/D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9062768" y="4182530"/>
            <a:ext cx="1917701" cy="924927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nip Single Corner Rectangle 95"/>
          <p:cNvSpPr/>
          <p:nvPr/>
        </p:nvSpPr>
        <p:spPr>
          <a:xfrm rot="10800000">
            <a:off x="261213" y="1221821"/>
            <a:ext cx="4078943" cy="1347660"/>
          </a:xfrm>
          <a:prstGeom prst="snip1Rect">
            <a:avLst/>
          </a:prstGeom>
          <a:solidFill>
            <a:srgbClr val="71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87718" y="828385"/>
            <a:ext cx="21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accent2">
                    <a:lumMod val="75000"/>
                  </a:schemeClr>
                </a:solidFill>
              </a:rPr>
              <a:t>BKN </a:t>
            </a:r>
            <a:r>
              <a:rPr lang="en-ID" dirty="0" err="1" smtClean="0">
                <a:solidFill>
                  <a:schemeClr val="accent2">
                    <a:lumMod val="75000"/>
                  </a:schemeClr>
                </a:solidFill>
              </a:rPr>
              <a:t>Pusat</a:t>
            </a:r>
            <a:r>
              <a:rPr lang="en-ID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ID" dirty="0" err="1" smtClean="0">
                <a:solidFill>
                  <a:schemeClr val="accent2">
                    <a:lumMod val="75000"/>
                  </a:schemeClr>
                </a:solidFill>
              </a:rPr>
              <a:t>Kanreg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Snip Single Corner Rectangle 98"/>
          <p:cNvSpPr/>
          <p:nvPr/>
        </p:nvSpPr>
        <p:spPr>
          <a:xfrm rot="10800000">
            <a:off x="289233" y="5676895"/>
            <a:ext cx="4768141" cy="1107302"/>
          </a:xfrm>
          <a:prstGeom prst="snip1Rect">
            <a:avLst/>
          </a:prstGeom>
          <a:solidFill>
            <a:srgbClr val="71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651" l="21659" r="82028">
                        <a14:foregroundMark x1="74424" y1="82937" x2="26728" y2="78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80" t="4412" r="22935" b="4902"/>
          <a:stretch/>
        </p:blipFill>
        <p:spPr>
          <a:xfrm>
            <a:off x="189493" y="4685774"/>
            <a:ext cx="994525" cy="953301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518925" y="4637777"/>
            <a:ext cx="5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accent2">
                    <a:lumMod val="75000"/>
                  </a:schemeClr>
                </a:solidFill>
              </a:rPr>
              <a:t>ASN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3036" y="5613675"/>
            <a:ext cx="4608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smtClean="0">
                <a:solidFill>
                  <a:schemeClr val="bg1"/>
                </a:solidFill>
              </a:rPr>
              <a:t>ASN </a:t>
            </a:r>
            <a:r>
              <a:rPr lang="en-ID" dirty="0" err="1" smtClean="0">
                <a:solidFill>
                  <a:schemeClr val="bg1"/>
                </a:solidFill>
              </a:rPr>
              <a:t>dapat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meremajakan</a:t>
            </a:r>
            <a:r>
              <a:rPr lang="en-ID" dirty="0" smtClean="0">
                <a:solidFill>
                  <a:schemeClr val="bg1"/>
                </a:solidFill>
              </a:rPr>
              <a:t> data </a:t>
            </a:r>
            <a:r>
              <a:rPr lang="en-ID" dirty="0" err="1" smtClean="0">
                <a:solidFill>
                  <a:schemeClr val="bg1"/>
                </a:solidFill>
              </a:rPr>
              <a:t>melalui</a:t>
            </a:r>
            <a:r>
              <a:rPr lang="en-ID" dirty="0" smtClean="0">
                <a:solidFill>
                  <a:schemeClr val="bg1"/>
                </a:solidFill>
              </a:rPr>
              <a:t> MYSAPK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mengunggah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dokumen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sebagai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pendukung</a:t>
            </a:r>
            <a:r>
              <a:rPr lang="en-ID" dirty="0" smtClean="0">
                <a:solidFill>
                  <a:schemeClr val="bg1"/>
                </a:solidFill>
              </a:rPr>
              <a:t> data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notifikasi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mengenai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layanan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kepegawaiannya</a:t>
            </a:r>
            <a:endParaRPr lang="en-ID" b="1" dirty="0" smtClean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653483" y="996681"/>
            <a:ext cx="131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accent3">
                    <a:lumMod val="75000"/>
                  </a:schemeClr>
                </a:solidFill>
              </a:rPr>
              <a:t>Database </a:t>
            </a:r>
            <a:r>
              <a:rPr lang="en-ID" dirty="0" err="1" smtClean="0">
                <a:solidFill>
                  <a:schemeClr val="accent3">
                    <a:lumMod val="75000"/>
                  </a:schemeClr>
                </a:solidFill>
              </a:rPr>
              <a:t>Nasional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744" y="1322191"/>
            <a:ext cx="376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 smtClean="0">
                <a:solidFill>
                  <a:schemeClr val="bg1"/>
                </a:solidFill>
              </a:rPr>
              <a:t>Sesuai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Kewenangannya</a:t>
            </a:r>
            <a:r>
              <a:rPr lang="en-ID" dirty="0" smtClean="0">
                <a:solidFill>
                  <a:schemeClr val="bg1"/>
                </a:solidFill>
              </a:rPr>
              <a:t> BKN/</a:t>
            </a:r>
            <a:r>
              <a:rPr lang="en-ID" dirty="0" err="1" smtClean="0">
                <a:solidFill>
                  <a:schemeClr val="bg1"/>
                </a:solidFill>
              </a:rPr>
              <a:t>Kanreg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melakukan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verifikasi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atas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hasil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verifikasi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dari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Instansi</a:t>
            </a:r>
            <a:r>
              <a:rPr lang="en-ID" dirty="0" smtClean="0">
                <a:solidFill>
                  <a:schemeClr val="bg1"/>
                </a:solidFill>
              </a:rPr>
              <a:t> K/L/D.</a:t>
            </a:r>
          </a:p>
        </p:txBody>
      </p:sp>
      <p:sp>
        <p:nvSpPr>
          <p:cNvPr id="117" name="TextBox 116"/>
          <p:cNvSpPr txBox="1"/>
          <p:nvPr/>
        </p:nvSpPr>
        <p:spPr>
          <a:xfrm rot="19868234">
            <a:off x="1442666" y="3529814"/>
            <a:ext cx="23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 err="1" smtClean="0">
                <a:solidFill>
                  <a:schemeClr val="accent3">
                    <a:lumMod val="75000"/>
                  </a:schemeClr>
                </a:solidFill>
              </a:rPr>
              <a:t>Notifikasi</a:t>
            </a:r>
            <a:r>
              <a:rPr lang="en-ID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D" sz="1200" dirty="0" err="1" smtClean="0">
                <a:solidFill>
                  <a:schemeClr val="accent3">
                    <a:lumMod val="75000"/>
                  </a:schemeClr>
                </a:solidFill>
              </a:rPr>
              <a:t>Layanan</a:t>
            </a:r>
            <a:r>
              <a:rPr lang="en-ID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D" sz="1200" dirty="0" err="1" smtClean="0">
                <a:solidFill>
                  <a:schemeClr val="accent3">
                    <a:lumMod val="75000"/>
                  </a:schemeClr>
                </a:solidFill>
              </a:rPr>
              <a:t>Kepegawaian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1745432" y="4476307"/>
            <a:ext cx="1258120" cy="239941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305409" y="4733037"/>
            <a:ext cx="1698144" cy="836363"/>
          </a:xfrm>
          <a:prstGeom prst="line">
            <a:avLst/>
          </a:prstGeom>
          <a:ln w="19050">
            <a:solidFill>
              <a:srgbClr val="8ABBE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6"/>
          <a:stretch/>
        </p:blipFill>
        <p:spPr>
          <a:xfrm>
            <a:off x="1028339" y="4368383"/>
            <a:ext cx="525640" cy="1327381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705202" y="5004882"/>
            <a:ext cx="1962492" cy="358436"/>
            <a:chOff x="2683936" y="4919818"/>
            <a:chExt cx="1962492" cy="358436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3363611" y="4919818"/>
              <a:ext cx="1282817" cy="23140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2683936" y="4930451"/>
              <a:ext cx="690308" cy="34780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9188082" y="3982061"/>
            <a:ext cx="1336892" cy="598477"/>
            <a:chOff x="9188082" y="3982061"/>
            <a:chExt cx="1336892" cy="598477"/>
          </a:xfrm>
        </p:grpSpPr>
        <p:cxnSp>
          <p:nvCxnSpPr>
            <p:cNvPr id="1025" name="Straight Connector 1024"/>
            <p:cNvCxnSpPr/>
            <p:nvPr/>
          </p:nvCxnSpPr>
          <p:spPr>
            <a:xfrm flipV="1">
              <a:off x="9716899" y="4211616"/>
              <a:ext cx="808075" cy="3689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9188082" y="3982061"/>
              <a:ext cx="1336892" cy="229346"/>
            </a:xfrm>
            <a:prstGeom prst="line">
              <a:avLst/>
            </a:prstGeom>
            <a:ln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/>
          <p:cNvCxnSpPr/>
          <p:nvPr/>
        </p:nvCxnSpPr>
        <p:spPr>
          <a:xfrm flipV="1">
            <a:off x="6315661" y="2323540"/>
            <a:ext cx="637710" cy="3341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6953372" y="2323353"/>
            <a:ext cx="1022228" cy="145796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88430" l="0" r="96026">
                        <a14:foregroundMark x1="31126" y1="51240" x2="91722" y2="45455"/>
                        <a14:foregroundMark x1="72185" y1="61157" x2="34768" y2="65289"/>
                        <a14:foregroundMark x1="41060" y1="28099" x2="34437" y2="56198"/>
                        <a14:foregroundMark x1="90397" y1="57851" x2="60927" y2="57851"/>
                        <a14:backgroundMark x1="78477" y1="25620" x2="662" y2="6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55" y="2876791"/>
            <a:ext cx="1038202" cy="414675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H="1" flipV="1">
            <a:off x="8688100" y="1571074"/>
            <a:ext cx="821111" cy="127305"/>
          </a:xfrm>
          <a:prstGeom prst="line">
            <a:avLst/>
          </a:prstGeom>
          <a:ln w="19050">
            <a:solidFill>
              <a:srgbClr val="8ABBE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835663" y="1190718"/>
            <a:ext cx="857074" cy="481480"/>
          </a:xfrm>
          <a:prstGeom prst="ellipse">
            <a:avLst/>
          </a:prstGeom>
          <a:noFill/>
          <a:ln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22" y="730460"/>
            <a:ext cx="681120" cy="87851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flipH="1" flipV="1">
            <a:off x="7582003" y="1271863"/>
            <a:ext cx="253661" cy="63578"/>
          </a:xfrm>
          <a:prstGeom prst="line">
            <a:avLst/>
          </a:prstGeom>
          <a:ln w="19050">
            <a:solidFill>
              <a:srgbClr val="8ABBE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842704" y="943474"/>
            <a:ext cx="723526" cy="427507"/>
          </a:xfrm>
          <a:prstGeom prst="ellipse">
            <a:avLst/>
          </a:prstGeom>
          <a:noFill/>
          <a:ln>
            <a:solidFill>
              <a:srgbClr val="8A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04" y="496369"/>
            <a:ext cx="622299" cy="80264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530767" y="469582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00" dirty="0" err="1" smtClean="0">
                <a:solidFill>
                  <a:schemeClr val="accent3">
                    <a:lumMod val="75000"/>
                  </a:schemeClr>
                </a:solidFill>
              </a:rPr>
              <a:t>Kanreg</a:t>
            </a:r>
            <a:r>
              <a:rPr lang="en-ID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ID" sz="900" dirty="0" smtClean="0">
                <a:solidFill>
                  <a:schemeClr val="accent3">
                    <a:lumMod val="75000"/>
                  </a:schemeClr>
                </a:solidFill>
              </a:rPr>
              <a:t>(Dashboard)</a:t>
            </a:r>
            <a:endParaRPr lang="en-ID" sz="1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77281" y="89431"/>
            <a:ext cx="109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>
                <a:solidFill>
                  <a:schemeClr val="accent3">
                    <a:lumMod val="75000"/>
                  </a:schemeClr>
                </a:solidFill>
              </a:rPr>
              <a:t>Database Warehouse</a:t>
            </a:r>
          </a:p>
        </p:txBody>
      </p:sp>
    </p:spTree>
    <p:extLst>
      <p:ext uri="{BB962C8B-B14F-4D97-AF65-F5344CB8AC3E}">
        <p14:creationId xmlns:p14="http://schemas.microsoft.com/office/powerpoint/2010/main" val="22650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FOKUS PENYELESAIAN M</a:t>
            </a:r>
            <a:r>
              <a:rPr lang="id-ID" dirty="0" smtClean="0"/>
              <a:t>y</a:t>
            </a:r>
            <a:r>
              <a:rPr lang="en-ID" dirty="0" smtClean="0"/>
              <a:t>SAPK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6" y="863399"/>
            <a:ext cx="11021756" cy="5799826"/>
          </a:xfrm>
        </p:spPr>
        <p:txBody>
          <a:bodyPr>
            <a:normAutofit fontScale="85000" lnSpcReduction="10000"/>
          </a:bodyPr>
          <a:lstStyle/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err="1" smtClean="0"/>
              <a:t>Uji</a:t>
            </a:r>
            <a:r>
              <a:rPr lang="en-ID" dirty="0" smtClean="0"/>
              <a:t> </a:t>
            </a:r>
            <a:r>
              <a:rPr lang="en-ID" dirty="0" err="1" smtClean="0"/>
              <a:t>coba</a:t>
            </a:r>
            <a:r>
              <a:rPr lang="en-ID" dirty="0" smtClean="0"/>
              <a:t> M</a:t>
            </a:r>
            <a:r>
              <a:rPr lang="id-ID" dirty="0" smtClean="0"/>
              <a:t>y</a:t>
            </a:r>
            <a:r>
              <a:rPr lang="en-ID" dirty="0" smtClean="0"/>
              <a:t>SAPK Login </a:t>
            </a:r>
            <a:r>
              <a:rPr lang="en-ID" dirty="0" err="1" smtClean="0"/>
              <a:t>sampai</a:t>
            </a:r>
            <a:r>
              <a:rPr lang="en-ID" dirty="0" smtClean="0"/>
              <a:t> Update Data </a:t>
            </a:r>
            <a:r>
              <a:rPr lang="en-ID" dirty="0" err="1" smtClean="0"/>
              <a:t>Mandiri</a:t>
            </a:r>
            <a:endParaRPr lang="en-ID" dirty="0" smtClean="0"/>
          </a:p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err="1" smtClean="0"/>
              <a:t>Penyelesaian</a:t>
            </a:r>
            <a:r>
              <a:rPr lang="en-ID" dirty="0" smtClean="0"/>
              <a:t> API </a:t>
            </a:r>
            <a:r>
              <a:rPr lang="en-ID" dirty="0" err="1" smtClean="0"/>
              <a:t>untuk</a:t>
            </a:r>
            <a:r>
              <a:rPr lang="en-ID" dirty="0" smtClean="0"/>
              <a:t> token </a:t>
            </a:r>
            <a:r>
              <a:rPr lang="id-ID" i="1" dirty="0" smtClean="0"/>
              <a:t>Firebase Cloud Messaging (</a:t>
            </a:r>
            <a:r>
              <a:rPr lang="en-ID" i="1" dirty="0" smtClean="0"/>
              <a:t>FCM</a:t>
            </a:r>
            <a:r>
              <a:rPr lang="id-ID" i="1" dirty="0" smtClean="0"/>
              <a:t>)</a:t>
            </a:r>
            <a:endParaRPr lang="en-ID" i="1" dirty="0" smtClean="0"/>
          </a:p>
          <a:p>
            <a:pPr marL="1912938" lvl="1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D" dirty="0" err="1" smtClean="0"/>
              <a:t>Uji</a:t>
            </a:r>
            <a:r>
              <a:rPr lang="en-ID" dirty="0" smtClean="0"/>
              <a:t> </a:t>
            </a:r>
            <a:r>
              <a:rPr lang="en-ID" dirty="0" err="1" smtClean="0"/>
              <a:t>coba</a:t>
            </a:r>
            <a:r>
              <a:rPr lang="en-ID" dirty="0" smtClean="0"/>
              <a:t> </a:t>
            </a:r>
            <a:r>
              <a:rPr lang="en-ID" i="1" dirty="0" smtClean="0"/>
              <a:t>Push Notification</a:t>
            </a:r>
          </a:p>
          <a:p>
            <a:pPr marL="1912938" lvl="1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D" dirty="0" err="1" smtClean="0"/>
              <a:t>Uji</a:t>
            </a:r>
            <a:r>
              <a:rPr lang="en-ID" dirty="0" smtClean="0"/>
              <a:t> </a:t>
            </a:r>
            <a:r>
              <a:rPr lang="en-ID" dirty="0" err="1" smtClean="0"/>
              <a:t>coba</a:t>
            </a:r>
            <a:r>
              <a:rPr lang="en-ID" dirty="0" smtClean="0"/>
              <a:t> </a:t>
            </a:r>
            <a:r>
              <a:rPr lang="en-ID" i="1" dirty="0" smtClean="0"/>
              <a:t>in-App Notification</a:t>
            </a:r>
            <a:r>
              <a:rPr lang="en-ID" dirty="0" smtClean="0"/>
              <a:t> </a:t>
            </a:r>
            <a:r>
              <a:rPr lang="en-ID" dirty="0" err="1" smtClean="0"/>
              <a:t>Pelayanan</a:t>
            </a:r>
            <a:r>
              <a:rPr lang="en-ID" dirty="0" smtClean="0"/>
              <a:t> </a:t>
            </a:r>
            <a:r>
              <a:rPr lang="en-ID" dirty="0" err="1" smtClean="0"/>
              <a:t>Kepegawaian</a:t>
            </a:r>
            <a:endParaRPr lang="en-ID" dirty="0" smtClean="0">
              <a:solidFill>
                <a:srgbClr val="FF0000"/>
              </a:solidFill>
            </a:endParaRPr>
          </a:p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r>
              <a:rPr lang="en-ID" dirty="0" smtClean="0"/>
              <a:t> data :</a:t>
            </a:r>
          </a:p>
          <a:p>
            <a:pPr marL="1912938" lvl="1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D" dirty="0" smtClean="0"/>
              <a:t>Renaming file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i="1" dirty="0" smtClean="0"/>
              <a:t>Hash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r>
              <a:rPr lang="en-ID" dirty="0" smtClean="0"/>
              <a:t> yang </a:t>
            </a:r>
            <a:r>
              <a:rPr lang="en-ID" dirty="0" err="1" smtClean="0"/>
              <a:t>diunggah</a:t>
            </a:r>
            <a:r>
              <a:rPr lang="en-ID" dirty="0" smtClean="0"/>
              <a:t> via M</a:t>
            </a:r>
            <a:r>
              <a:rPr lang="id-ID" dirty="0" smtClean="0"/>
              <a:t>y</a:t>
            </a:r>
            <a:r>
              <a:rPr lang="en-ID" dirty="0" smtClean="0"/>
              <a:t>SAPK</a:t>
            </a:r>
          </a:p>
          <a:p>
            <a:pPr marL="1912938" lvl="1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D" dirty="0" err="1" smtClean="0"/>
              <a:t>Foto</a:t>
            </a:r>
            <a:r>
              <a:rPr lang="en-ID" dirty="0" smtClean="0"/>
              <a:t> PNS yang </a:t>
            </a:r>
            <a:r>
              <a:rPr lang="en-ID" dirty="0" err="1" smtClean="0"/>
              <a:t>masih</a:t>
            </a:r>
            <a:r>
              <a:rPr lang="en-ID" dirty="0" smtClean="0"/>
              <a:t> di oracle (</a:t>
            </a:r>
            <a:r>
              <a:rPr lang="id-ID" i="1" dirty="0" smtClean="0"/>
              <a:t>Binary Large Object</a:t>
            </a:r>
            <a:r>
              <a:rPr lang="id-ID" dirty="0" smtClean="0"/>
              <a:t> - </a:t>
            </a:r>
            <a:r>
              <a:rPr lang="en-ID" dirty="0" smtClean="0"/>
              <a:t>Blob)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i="1" dirty="0" smtClean="0"/>
              <a:t>mounting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NFS</a:t>
            </a:r>
            <a:endParaRPr lang="en-ID" dirty="0"/>
          </a:p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smtClean="0"/>
              <a:t>S</a:t>
            </a:r>
            <a:r>
              <a:rPr lang="id-ID" dirty="0" smtClean="0"/>
              <a:t>i</a:t>
            </a:r>
            <a:r>
              <a:rPr lang="en-ID" dirty="0" smtClean="0"/>
              <a:t>n</a:t>
            </a:r>
            <a:r>
              <a:rPr lang="id-ID" dirty="0" smtClean="0"/>
              <a:t>k</a:t>
            </a:r>
            <a:r>
              <a:rPr lang="en-ID" dirty="0" err="1" smtClean="0"/>
              <a:t>ronisasi</a:t>
            </a:r>
            <a:r>
              <a:rPr lang="en-ID" dirty="0" smtClean="0"/>
              <a:t> Oracle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Postgre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Tim PSIK - </a:t>
            </a:r>
            <a:r>
              <a:rPr lang="en-ID" dirty="0" err="1" smtClean="0"/>
              <a:t>Gunadarma</a:t>
            </a:r>
            <a:endParaRPr lang="en-ID" dirty="0" smtClean="0"/>
          </a:p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err="1" smtClean="0"/>
              <a:t>penambahan</a:t>
            </a:r>
            <a:r>
              <a:rPr lang="en-ID" dirty="0" smtClean="0"/>
              <a:t> SSL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akses</a:t>
            </a:r>
            <a:endParaRPr lang="en-ID" dirty="0" smtClean="0"/>
          </a:p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err="1" smtClean="0"/>
              <a:t>Penyiapan</a:t>
            </a:r>
            <a:r>
              <a:rPr lang="en-ID" dirty="0" smtClean="0"/>
              <a:t> API </a:t>
            </a:r>
            <a:r>
              <a:rPr lang="en-ID" dirty="0" err="1" smtClean="0"/>
              <a:t>Referensi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/>
              <a:t> </a:t>
            </a:r>
            <a:r>
              <a:rPr lang="en-ID" dirty="0" smtClean="0"/>
              <a:t>testing API yang </a:t>
            </a:r>
            <a:r>
              <a:rPr lang="en-ID" dirty="0" err="1" smtClean="0"/>
              <a:t>disediakan</a:t>
            </a:r>
            <a:endParaRPr lang="en-ID" dirty="0" smtClean="0"/>
          </a:p>
          <a:p>
            <a:pPr marL="1574800" indent="-457200">
              <a:lnSpc>
                <a:spcPct val="11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dirty="0" err="1" smtClean="0"/>
              <a:t>Perbaikan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Modul</a:t>
            </a:r>
            <a:r>
              <a:rPr lang="en-ID" dirty="0" smtClean="0"/>
              <a:t> UDM M</a:t>
            </a:r>
            <a:r>
              <a:rPr lang="id-ID" dirty="0" smtClean="0"/>
              <a:t>y</a:t>
            </a:r>
            <a:r>
              <a:rPr lang="en-ID" dirty="0" smtClean="0"/>
              <a:t>SAPK</a:t>
            </a:r>
          </a:p>
          <a:p>
            <a:pPr marL="1912938" lvl="1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D" dirty="0" err="1" smtClean="0"/>
              <a:t>Penyesuaian</a:t>
            </a:r>
            <a:r>
              <a:rPr lang="en-ID" dirty="0" smtClean="0"/>
              <a:t> Log </a:t>
            </a:r>
            <a:r>
              <a:rPr lang="en-ID" dirty="0" err="1" smtClean="0"/>
              <a:t>riwayat</a:t>
            </a:r>
            <a:r>
              <a:rPr lang="en-ID" dirty="0" smtClean="0"/>
              <a:t> UDM</a:t>
            </a:r>
          </a:p>
          <a:p>
            <a:pPr marL="1912938" lvl="1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D" dirty="0" err="1" smtClean="0"/>
              <a:t>Penyelesaian</a:t>
            </a:r>
            <a:r>
              <a:rPr lang="en-ID" dirty="0" smtClean="0"/>
              <a:t> </a:t>
            </a:r>
            <a:r>
              <a:rPr lang="en-ID" dirty="0" err="1" smtClean="0"/>
              <a:t>Modul</a:t>
            </a:r>
            <a:r>
              <a:rPr lang="en-ID" dirty="0" smtClean="0"/>
              <a:t> UDM </a:t>
            </a:r>
            <a:r>
              <a:rPr lang="en-ID" dirty="0" err="1" smtClean="0"/>
              <a:t>Diklat</a:t>
            </a:r>
            <a:r>
              <a:rPr lang="en-ID" dirty="0" smtClean="0"/>
              <a:t>, </a:t>
            </a:r>
            <a:r>
              <a:rPr lang="en-ID" dirty="0" err="1" smtClean="0"/>
              <a:t>Jabatan</a:t>
            </a:r>
            <a:r>
              <a:rPr lang="en-ID" dirty="0" smtClean="0"/>
              <a:t>, </a:t>
            </a:r>
            <a:r>
              <a:rPr lang="en-ID" dirty="0" err="1" smtClean="0"/>
              <a:t>Pendidikan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lainnya</a:t>
            </a:r>
            <a:r>
              <a:rPr lang="en-ID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" y="800963"/>
            <a:ext cx="9656975" cy="535471"/>
          </a:xfrm>
        </p:spPr>
        <p:txBody>
          <a:bodyPr/>
          <a:lstStyle/>
          <a:p>
            <a:r>
              <a:rPr lang="en-ID" dirty="0" smtClean="0"/>
              <a:t>Focus Point M</a:t>
            </a:r>
            <a:r>
              <a:rPr lang="id-ID" dirty="0" smtClean="0"/>
              <a:t>y</a:t>
            </a:r>
            <a:r>
              <a:rPr lang="en-ID" dirty="0" smtClean="0"/>
              <a:t>SAPK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4" b="39999"/>
          <a:stretch/>
        </p:blipFill>
        <p:spPr>
          <a:xfrm>
            <a:off x="198378" y="118126"/>
            <a:ext cx="2286000" cy="542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670" y="1224268"/>
            <a:ext cx="114937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2400" dirty="0"/>
              <a:t>Beta Testing </a:t>
            </a:r>
            <a:r>
              <a:rPr lang="en-US" sz="2400" dirty="0" err="1"/>
              <a:t>untuk</a:t>
            </a:r>
            <a:r>
              <a:rPr lang="en-US" sz="2400" dirty="0"/>
              <a:t> Application Package File </a:t>
            </a:r>
            <a:r>
              <a:rPr lang="en-US" sz="2400" dirty="0" smtClean="0"/>
              <a:t>(.APK</a:t>
            </a:r>
            <a:r>
              <a:rPr lang="en-US" sz="2400" dirty="0"/>
              <a:t>) yang </a:t>
            </a:r>
            <a:r>
              <a:rPr lang="en-US" sz="2400" dirty="0" err="1" smtClean="0"/>
              <a:t>baru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Login M</a:t>
            </a:r>
            <a:r>
              <a:rPr lang="id-ID" sz="2400" dirty="0" smtClean="0"/>
              <a:t>y</a:t>
            </a:r>
            <a:r>
              <a:rPr lang="en-ID" sz="2400" dirty="0" smtClean="0"/>
              <a:t>SAPK </a:t>
            </a:r>
            <a:r>
              <a:rPr lang="en-ID" sz="1600" dirty="0" smtClean="0"/>
              <a:t>(Training)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Push Notification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in-App Notification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Kenaikan</a:t>
            </a:r>
            <a:r>
              <a:rPr lang="en-ID" sz="2400" dirty="0" smtClean="0"/>
              <a:t> </a:t>
            </a:r>
            <a:r>
              <a:rPr lang="en-ID" sz="2400" dirty="0" err="1" smtClean="0"/>
              <a:t>Pangkat</a:t>
            </a:r>
            <a:r>
              <a:rPr lang="en-ID" sz="2400" dirty="0" smtClean="0"/>
              <a:t>/</a:t>
            </a:r>
            <a:r>
              <a:rPr lang="en-ID" sz="2400" dirty="0" err="1" smtClean="0"/>
              <a:t>Pensiun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/>
              <a:t>Uji</a:t>
            </a:r>
            <a:r>
              <a:rPr lang="en-ID" sz="2400" dirty="0"/>
              <a:t> </a:t>
            </a:r>
            <a:r>
              <a:rPr lang="en-ID" sz="2400" dirty="0" err="1"/>
              <a:t>Coba</a:t>
            </a:r>
            <a:r>
              <a:rPr lang="en-ID" sz="2400" dirty="0"/>
              <a:t> Update Data </a:t>
            </a:r>
            <a:r>
              <a:rPr lang="en-ID" sz="2400" dirty="0" err="1"/>
              <a:t>Mandiri</a:t>
            </a:r>
            <a:r>
              <a:rPr lang="en-ID" sz="2400" dirty="0"/>
              <a:t>, Upload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Preview </a:t>
            </a:r>
            <a:r>
              <a:rPr lang="en-ID" sz="2400" dirty="0" err="1" smtClean="0"/>
              <a:t>Dokumen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</a:t>
            </a:r>
            <a:r>
              <a:rPr lang="en-ID" sz="2400" dirty="0" err="1" smtClean="0"/>
              <a:t>Fitur</a:t>
            </a:r>
            <a:r>
              <a:rPr lang="en-ID" sz="2400" dirty="0" smtClean="0"/>
              <a:t> </a:t>
            </a:r>
            <a:r>
              <a:rPr lang="en-ID" sz="2400" dirty="0" err="1" smtClean="0"/>
              <a:t>pendukung</a:t>
            </a:r>
            <a:r>
              <a:rPr lang="en-ID" sz="2400" dirty="0" smtClean="0"/>
              <a:t> M</a:t>
            </a:r>
            <a:r>
              <a:rPr lang="id-ID" sz="2400" dirty="0" smtClean="0"/>
              <a:t>y</a:t>
            </a:r>
            <a:r>
              <a:rPr lang="en-ID" sz="2400" dirty="0" smtClean="0"/>
              <a:t>SAPK:</a:t>
            </a:r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000" dirty="0" err="1" smtClean="0"/>
              <a:t>Uji</a:t>
            </a:r>
            <a:r>
              <a:rPr lang="en-ID" sz="2000" dirty="0" smtClean="0"/>
              <a:t> </a:t>
            </a:r>
            <a:r>
              <a:rPr lang="en-ID" sz="2000" dirty="0" err="1" smtClean="0"/>
              <a:t>coba</a:t>
            </a:r>
            <a:r>
              <a:rPr lang="en-ID" sz="2000" dirty="0" smtClean="0"/>
              <a:t> data Stakeholder</a:t>
            </a:r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000" dirty="0" err="1" smtClean="0"/>
              <a:t>Otentifikasi</a:t>
            </a:r>
            <a:r>
              <a:rPr lang="en-ID" sz="2000" dirty="0" smtClean="0"/>
              <a:t> </a:t>
            </a:r>
            <a:r>
              <a:rPr lang="en-ID" sz="2000" dirty="0" err="1"/>
              <a:t>Berkas</a:t>
            </a:r>
            <a:r>
              <a:rPr lang="en-ID" sz="2000" dirty="0"/>
              <a:t> Scan </a:t>
            </a:r>
            <a:r>
              <a:rPr lang="en-ID" sz="2000" dirty="0" smtClean="0"/>
              <a:t>Barcode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</a:t>
            </a:r>
            <a:r>
              <a:rPr lang="en-ID" sz="2400" dirty="0" err="1" smtClean="0"/>
              <a:t>keamanan</a:t>
            </a:r>
            <a:r>
              <a:rPr lang="en-ID" sz="2400" dirty="0" smtClean="0"/>
              <a:t> </a:t>
            </a:r>
            <a:r>
              <a:rPr lang="en-ID" sz="2400" dirty="0" err="1" smtClean="0"/>
              <a:t>Aplikasi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/>
              <a:t>Upload Google Play Store (Beta Version)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14" y="1070337"/>
            <a:ext cx="11058230" cy="535471"/>
          </a:xfrm>
        </p:spPr>
        <p:txBody>
          <a:bodyPr/>
          <a:lstStyle/>
          <a:p>
            <a:r>
              <a:rPr lang="en-ID" dirty="0" smtClean="0"/>
              <a:t>Focus Point API </a:t>
            </a:r>
            <a:r>
              <a:rPr lang="en-ID" dirty="0" err="1" smtClean="0"/>
              <a:t>dan</a:t>
            </a:r>
            <a:r>
              <a:rPr lang="en-ID" dirty="0" smtClean="0"/>
              <a:t> DATABASE (</a:t>
            </a:r>
            <a:r>
              <a:rPr lang="en-ID" dirty="0" err="1" smtClean="0"/>
              <a:t>Koordinator</a:t>
            </a:r>
            <a:r>
              <a:rPr lang="en-ID" dirty="0" smtClean="0"/>
              <a:t> PSIK)</a:t>
            </a:r>
            <a:endParaRPr lang="en-US" dirty="0"/>
          </a:p>
        </p:txBody>
      </p:sp>
      <p:pic>
        <p:nvPicPr>
          <p:cNvPr id="1026" name="Picture 2" descr="Image result for gunadarm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4" y="153946"/>
            <a:ext cx="627691" cy="62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0605" y="166574"/>
            <a:ext cx="153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UNIVERSITAS</a:t>
            </a:r>
          </a:p>
          <a:p>
            <a:r>
              <a:rPr lang="en-ID" dirty="0" smtClean="0"/>
              <a:t>GUNADARMA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670" y="1616148"/>
            <a:ext cx="11493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API </a:t>
            </a:r>
          </a:p>
          <a:p>
            <a:pPr marL="1000125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id-ID" sz="2400" dirty="0" err="1"/>
              <a:t>U</a:t>
            </a:r>
            <a:r>
              <a:rPr lang="en-ID" sz="2400" dirty="0" err="1" smtClean="0"/>
              <a:t>nggahan</a:t>
            </a:r>
            <a:r>
              <a:rPr lang="en-ID" sz="2400" dirty="0" smtClean="0"/>
              <a:t> </a:t>
            </a:r>
            <a:r>
              <a:rPr lang="en-ID" sz="2400" dirty="0" err="1" smtClean="0"/>
              <a:t>dokumen</a:t>
            </a:r>
            <a:r>
              <a:rPr lang="en-ID" sz="2400" dirty="0" smtClean="0"/>
              <a:t> </a:t>
            </a:r>
            <a:r>
              <a:rPr lang="en-ID" sz="2400" dirty="0" err="1" smtClean="0"/>
              <a:t>ke</a:t>
            </a:r>
            <a:r>
              <a:rPr lang="en-ID" sz="2400" dirty="0" smtClean="0"/>
              <a:t> NFS (renaming file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HASH)</a:t>
            </a:r>
          </a:p>
          <a:p>
            <a:pPr marL="1000125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Updating Data Real-time/ delay </a:t>
            </a:r>
            <a:r>
              <a:rPr lang="en-ID" sz="2400" dirty="0" err="1" smtClean="0"/>
              <a:t>untuk</a:t>
            </a:r>
            <a:r>
              <a:rPr lang="en-ID" sz="2400" dirty="0" smtClean="0"/>
              <a:t> data yang </a:t>
            </a:r>
            <a:r>
              <a:rPr lang="en-ID" sz="2400" dirty="0" err="1" smtClean="0"/>
              <a:t>tidak</a:t>
            </a:r>
            <a:r>
              <a:rPr lang="en-ID" sz="2400" dirty="0" smtClean="0"/>
              <a:t> </a:t>
            </a:r>
            <a:r>
              <a:rPr lang="en-ID" sz="2400" dirty="0" err="1" smtClean="0"/>
              <a:t>perlu</a:t>
            </a:r>
            <a:r>
              <a:rPr lang="en-ID" sz="2400" dirty="0" smtClean="0"/>
              <a:t> </a:t>
            </a:r>
            <a:r>
              <a:rPr lang="en-ID" sz="2400" dirty="0" err="1" smtClean="0"/>
              <a:t>Verifikasi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Syncro</a:t>
            </a:r>
            <a:r>
              <a:rPr lang="en-ID" sz="2400" dirty="0"/>
              <a:t> </a:t>
            </a:r>
            <a:r>
              <a:rPr lang="en-ID" sz="2400" dirty="0" smtClean="0"/>
              <a:t>Oracle </a:t>
            </a:r>
            <a:r>
              <a:rPr lang="en-ID" sz="2400" dirty="0" err="1" smtClean="0"/>
              <a:t>ke</a:t>
            </a:r>
            <a:r>
              <a:rPr lang="en-ID" sz="2400" dirty="0" smtClean="0"/>
              <a:t> </a:t>
            </a:r>
            <a:r>
              <a:rPr lang="en-ID" sz="2400" dirty="0" err="1" smtClean="0"/>
              <a:t>Postgre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smtClean="0"/>
              <a:t>Clustering database </a:t>
            </a:r>
            <a:r>
              <a:rPr lang="en-ID" sz="2400" dirty="0" err="1" smtClean="0"/>
              <a:t>Postgre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smtClean="0"/>
              <a:t>Blob </a:t>
            </a:r>
            <a:r>
              <a:rPr lang="en-ID" sz="2400" dirty="0" err="1" smtClean="0"/>
              <a:t>Foto</a:t>
            </a:r>
            <a:r>
              <a:rPr lang="en-ID" sz="2400" dirty="0" smtClean="0"/>
              <a:t> PNS </a:t>
            </a:r>
            <a:r>
              <a:rPr lang="en-ID" sz="2400" dirty="0" err="1" smtClean="0"/>
              <a:t>diexport</a:t>
            </a:r>
            <a:r>
              <a:rPr lang="en-ID" sz="2400" dirty="0" smtClean="0"/>
              <a:t> </a:t>
            </a:r>
            <a:r>
              <a:rPr lang="en-ID" sz="2400" dirty="0" err="1" smtClean="0"/>
              <a:t>kedalam</a:t>
            </a:r>
            <a:r>
              <a:rPr lang="en-ID" sz="2400" dirty="0" smtClean="0"/>
              <a:t> NFS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smtClean="0"/>
              <a:t>Stress-Test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beberapa</a:t>
            </a:r>
            <a:r>
              <a:rPr lang="en-ID" sz="2400" dirty="0" smtClean="0"/>
              <a:t> Data </a:t>
            </a:r>
            <a:r>
              <a:rPr lang="en-ID" sz="2400" dirty="0" smtClean="0"/>
              <a:t>Login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</a:t>
            </a:r>
            <a:r>
              <a:rPr lang="en-ID" sz="2400" dirty="0" err="1" smtClean="0"/>
              <a:t>Keamanan</a:t>
            </a:r>
            <a:r>
              <a:rPr lang="en-ID" sz="2400" dirty="0" smtClean="0"/>
              <a:t> </a:t>
            </a:r>
            <a:r>
              <a:rPr lang="en-ID" sz="2400" dirty="0" err="1" smtClean="0"/>
              <a:t>Jaringan</a:t>
            </a:r>
            <a:r>
              <a:rPr lang="en-ID" sz="2400" dirty="0" smtClean="0"/>
              <a:t>/</a:t>
            </a:r>
            <a:r>
              <a:rPr lang="en-ID" sz="2400" dirty="0" err="1" smtClean="0"/>
              <a:t>Akses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0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34" y="1027812"/>
            <a:ext cx="9656975" cy="535471"/>
          </a:xfrm>
        </p:spPr>
        <p:txBody>
          <a:bodyPr/>
          <a:lstStyle/>
          <a:p>
            <a:r>
              <a:rPr lang="en-ID" smtClean="0"/>
              <a:t>Focus Point SIASN</a:t>
            </a:r>
            <a:endParaRPr lang="en-US" dirty="0"/>
          </a:p>
        </p:txBody>
      </p:sp>
      <p:pic>
        <p:nvPicPr>
          <p:cNvPr id="2050" name="Picture 2" descr="Image result for pt spas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4" y="191386"/>
            <a:ext cx="1797082" cy="6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4275" y="1616148"/>
            <a:ext cx="110410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Penyesuaian</a:t>
            </a:r>
            <a:r>
              <a:rPr lang="en-ID" sz="2400" dirty="0" smtClean="0"/>
              <a:t> </a:t>
            </a:r>
            <a:r>
              <a:rPr lang="en-ID" sz="2400" dirty="0" err="1" smtClean="0"/>
              <a:t>Manajemen</a:t>
            </a:r>
            <a:r>
              <a:rPr lang="en-ID" sz="2400" dirty="0" smtClean="0"/>
              <a:t> User MYSAPK </a:t>
            </a:r>
            <a:r>
              <a:rPr lang="en-ID" sz="2400" dirty="0" err="1" smtClean="0"/>
              <a:t>dan</a:t>
            </a:r>
            <a:r>
              <a:rPr lang="en-ID" sz="2400" dirty="0" smtClean="0"/>
              <a:t> SIASN</a:t>
            </a:r>
          </a:p>
          <a:p>
            <a:pPr marL="1000125" lvl="1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000" dirty="0" smtClean="0"/>
              <a:t>User </a:t>
            </a:r>
            <a:r>
              <a:rPr lang="en-ID" sz="2000" dirty="0" err="1" smtClean="0"/>
              <a:t>Manajemen</a:t>
            </a:r>
            <a:r>
              <a:rPr lang="en-ID" sz="2000" dirty="0" smtClean="0"/>
              <a:t> </a:t>
            </a:r>
            <a:r>
              <a:rPr lang="en-ID" sz="2000" dirty="0" err="1" smtClean="0"/>
              <a:t>Berjenjang</a:t>
            </a:r>
            <a:r>
              <a:rPr lang="en-ID" sz="2000" dirty="0" smtClean="0"/>
              <a:t> (BKN </a:t>
            </a:r>
            <a:r>
              <a:rPr lang="en-ID" sz="2000" dirty="0" err="1" smtClean="0"/>
              <a:t>Pusat</a:t>
            </a:r>
            <a:r>
              <a:rPr lang="en-ID" sz="2000" dirty="0" smtClean="0"/>
              <a:t>, BKN </a:t>
            </a:r>
            <a:r>
              <a:rPr lang="en-ID" sz="2000" dirty="0" err="1" smtClean="0"/>
              <a:t>Kanreg</a:t>
            </a:r>
            <a:r>
              <a:rPr lang="en-ID" sz="2000" dirty="0" smtClean="0"/>
              <a:t>, </a:t>
            </a:r>
            <a:r>
              <a:rPr lang="en-ID" sz="2000" dirty="0" err="1" smtClean="0"/>
              <a:t>Provinsi</a:t>
            </a:r>
            <a:r>
              <a:rPr lang="en-ID" sz="2000" dirty="0" smtClean="0"/>
              <a:t>, </a:t>
            </a:r>
            <a:r>
              <a:rPr lang="en-ID" sz="2000" dirty="0" err="1" smtClean="0"/>
              <a:t>Kab</a:t>
            </a:r>
            <a:r>
              <a:rPr lang="en-ID" sz="2000" dirty="0" smtClean="0"/>
              <a:t>/Kota)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Cek</a:t>
            </a:r>
            <a:r>
              <a:rPr lang="en-ID" sz="2400" dirty="0" smtClean="0"/>
              <a:t> </a:t>
            </a:r>
            <a:r>
              <a:rPr lang="en-ID" sz="2400" dirty="0" err="1" smtClean="0"/>
              <a:t>semua</a:t>
            </a:r>
            <a:r>
              <a:rPr lang="en-ID" sz="2400" dirty="0" smtClean="0"/>
              <a:t> </a:t>
            </a:r>
            <a:r>
              <a:rPr lang="en-ID" sz="2400" dirty="0" err="1" smtClean="0"/>
              <a:t>Modul</a:t>
            </a:r>
            <a:r>
              <a:rPr lang="en-ID" sz="2400" dirty="0" smtClean="0"/>
              <a:t> </a:t>
            </a:r>
            <a:r>
              <a:rPr lang="en-ID" sz="2400" dirty="0" err="1" smtClean="0"/>
              <a:t>Riwayat</a:t>
            </a:r>
            <a:r>
              <a:rPr lang="en-ID" sz="2400" dirty="0" smtClean="0"/>
              <a:t> UDM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</a:t>
            </a:r>
            <a:r>
              <a:rPr lang="en-ID" sz="2400" dirty="0" err="1" smtClean="0"/>
              <a:t>Validasi</a:t>
            </a:r>
            <a:r>
              <a:rPr lang="en-ID" sz="2400" dirty="0" smtClean="0"/>
              <a:t> Upload </a:t>
            </a:r>
            <a:r>
              <a:rPr lang="en-ID" sz="2400" dirty="0" err="1" smtClean="0"/>
              <a:t>Dokumen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Preview </a:t>
            </a:r>
            <a:r>
              <a:rPr lang="en-ID" sz="2400" dirty="0" err="1" smtClean="0"/>
              <a:t>Dokumen</a:t>
            </a:r>
            <a:endParaRPr lang="en-US" sz="24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Log </a:t>
            </a:r>
            <a:r>
              <a:rPr lang="en-ID" sz="2400" dirty="0" err="1" smtClean="0"/>
              <a:t>Riwayat</a:t>
            </a:r>
            <a:r>
              <a:rPr lang="en-ID" sz="2400" dirty="0" smtClean="0"/>
              <a:t> UDM</a:t>
            </a:r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Uji</a:t>
            </a:r>
            <a:r>
              <a:rPr lang="en-ID" sz="2400" dirty="0" smtClean="0"/>
              <a:t> </a:t>
            </a:r>
            <a:r>
              <a:rPr lang="en-ID" sz="2400" dirty="0" err="1" smtClean="0"/>
              <a:t>coba</a:t>
            </a:r>
            <a:r>
              <a:rPr lang="en-ID" sz="2400" dirty="0" smtClean="0"/>
              <a:t> </a:t>
            </a:r>
            <a:r>
              <a:rPr lang="en-ID" sz="2400" dirty="0" err="1" smtClean="0"/>
              <a:t>Verifikasi</a:t>
            </a:r>
            <a:r>
              <a:rPr lang="en-ID" sz="2400" dirty="0" smtClean="0"/>
              <a:t> Update Data </a:t>
            </a:r>
            <a:r>
              <a:rPr lang="en-ID" sz="2400" dirty="0" err="1" smtClean="0"/>
              <a:t>Mandiri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diusulkan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MYSAPK</a:t>
            </a:r>
          </a:p>
          <a:p>
            <a:pPr marL="1000125" lvl="1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000" dirty="0" err="1" smtClean="0"/>
              <a:t>Verifikasi</a:t>
            </a:r>
            <a:r>
              <a:rPr lang="en-ID" sz="2000" dirty="0" smtClean="0"/>
              <a:t> </a:t>
            </a:r>
            <a:r>
              <a:rPr lang="en-ID" sz="2000" dirty="0" err="1" smtClean="0"/>
              <a:t>berdasarkan</a:t>
            </a:r>
            <a:r>
              <a:rPr lang="en-ID" sz="2000" dirty="0" smtClean="0"/>
              <a:t> </a:t>
            </a:r>
            <a:r>
              <a:rPr lang="en-ID" sz="2000" dirty="0" err="1" smtClean="0"/>
              <a:t>kewenangan</a:t>
            </a:r>
            <a:endParaRPr lang="en-ID" sz="2000" dirty="0" smtClean="0"/>
          </a:p>
          <a:p>
            <a:pPr marL="542925" indent="-4572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D" sz="2400" dirty="0" err="1" smtClean="0"/>
              <a:t>Pengecekan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data yang </a:t>
            </a:r>
            <a:r>
              <a:rPr lang="en-ID" sz="2400" dirty="0" err="1" smtClean="0"/>
              <a:t>diverifikasi</a:t>
            </a:r>
            <a:endParaRPr lang="en-ID" sz="2400" dirty="0" smtClean="0"/>
          </a:p>
          <a:p>
            <a:pPr marL="542925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D" sz="2400" dirty="0" smtClean="0"/>
          </a:p>
        </p:txBody>
      </p:sp>
    </p:spTree>
    <p:extLst>
      <p:ext uri="{BB962C8B-B14F-4D97-AF65-F5344CB8AC3E}">
        <p14:creationId xmlns:p14="http://schemas.microsoft.com/office/powerpoint/2010/main" val="19321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847</Words>
  <Application>Microsoft Office PowerPoint</Application>
  <PresentationFormat>Widescreen</PresentationFormat>
  <Paragraphs>148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Berlin Sans FB</vt:lpstr>
      <vt:lpstr>Book Antiqua</vt:lpstr>
      <vt:lpstr>Calibri</vt:lpstr>
      <vt:lpstr>Cambria</vt:lpstr>
      <vt:lpstr>Wingdings</vt:lpstr>
      <vt:lpstr>Office Theme</vt:lpstr>
      <vt:lpstr>PENGEMBANGAN SIASN dan MySAPK 2.0</vt:lpstr>
      <vt:lpstr>PowerPoint Presentation</vt:lpstr>
      <vt:lpstr>PowerPoint Presentation</vt:lpstr>
      <vt:lpstr>Integrasi Data</vt:lpstr>
      <vt:lpstr>PowerPoint Presentation</vt:lpstr>
      <vt:lpstr>FOKUS PENYELESAIAN MySAPK 2.0</vt:lpstr>
      <vt:lpstr>Focus Point MySAPK 2.0</vt:lpstr>
      <vt:lpstr>Focus Point API dan DATABASE (Koordinator PSIK)</vt:lpstr>
      <vt:lpstr>Focus Point SIASN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PERCEPATAN INTEGRASI SISTEM KEPEGAWAIAN</dc:title>
  <dc:creator>user</dc:creator>
  <cp:lastModifiedBy>DELL</cp:lastModifiedBy>
  <cp:revision>113</cp:revision>
  <cp:lastPrinted>2019-08-13T02:34:17Z</cp:lastPrinted>
  <dcterms:created xsi:type="dcterms:W3CDTF">2019-03-19T01:56:42Z</dcterms:created>
  <dcterms:modified xsi:type="dcterms:W3CDTF">2019-08-13T04:41:42Z</dcterms:modified>
</cp:coreProperties>
</file>