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1"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74" d="100"/>
          <a:sy n="74" d="100"/>
        </p:scale>
        <p:origin x="427"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opy%20of%20employee_data(1).cs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employee_data(1).csv.xlsx]Sheet3!PivotTable2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780934922089804E-2"/>
          <c:y val="0.33635333893928199"/>
          <c:w val="0.65403299725022901"/>
          <c:h val="0.4598867526329790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13</c:v>
                </c:pt>
                <c:pt idx="1">
                  <c:v>15</c:v>
                </c:pt>
                <c:pt idx="2">
                  <c:v>8</c:v>
                </c:pt>
                <c:pt idx="3">
                  <c:v>12</c:v>
                </c:pt>
                <c:pt idx="4">
                  <c:v>15</c:v>
                </c:pt>
                <c:pt idx="5">
                  <c:v>11</c:v>
                </c:pt>
                <c:pt idx="6">
                  <c:v>14</c:v>
                </c:pt>
                <c:pt idx="7">
                  <c:v>19</c:v>
                </c:pt>
                <c:pt idx="8">
                  <c:v>17</c:v>
                </c:pt>
                <c:pt idx="9">
                  <c:v>16</c:v>
                </c:pt>
              </c:numCache>
            </c:numRef>
          </c:val>
          <c:extLst>
            <c:ext xmlns:c16="http://schemas.microsoft.com/office/drawing/2014/chart" uri="{C3380CC4-5D6E-409C-BE32-E72D297353CC}">
              <c16:uniqueId val="{00000000-878D-B148-9391-0DBCA7B1067F}"/>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c:v>
                </c:pt>
                <c:pt idx="1">
                  <c:v>31</c:v>
                </c:pt>
                <c:pt idx="2">
                  <c:v>29</c:v>
                </c:pt>
                <c:pt idx="3">
                  <c:v>24</c:v>
                </c:pt>
                <c:pt idx="4">
                  <c:v>33</c:v>
                </c:pt>
                <c:pt idx="5">
                  <c:v>25</c:v>
                </c:pt>
                <c:pt idx="6">
                  <c:v>22</c:v>
                </c:pt>
                <c:pt idx="7">
                  <c:v>18</c:v>
                </c:pt>
                <c:pt idx="8">
                  <c:v>18</c:v>
                </c:pt>
                <c:pt idx="9">
                  <c:v>33</c:v>
                </c:pt>
              </c:numCache>
            </c:numRef>
          </c:val>
          <c:extLst>
            <c:ext xmlns:c16="http://schemas.microsoft.com/office/drawing/2014/chart" uri="{C3380CC4-5D6E-409C-BE32-E72D297353CC}">
              <c16:uniqueId val="{00000001-878D-B148-9391-0DBCA7B1067F}"/>
            </c:ext>
          </c:extLst>
        </c:ser>
        <c:ser>
          <c:idx val="2"/>
          <c:order val="2"/>
          <c:tx>
            <c:strRef>
              <c:f>Sheet3!$D$3:$D$4</c:f>
              <c:strCache>
                <c:ptCount val="1"/>
                <c:pt idx="0">
                  <c:v>MED</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43</c:v>
                </c:pt>
                <c:pt idx="1">
                  <c:v>46</c:v>
                </c:pt>
                <c:pt idx="2">
                  <c:v>53</c:v>
                </c:pt>
                <c:pt idx="3">
                  <c:v>49</c:v>
                </c:pt>
                <c:pt idx="4">
                  <c:v>65</c:v>
                </c:pt>
                <c:pt idx="5">
                  <c:v>48</c:v>
                </c:pt>
                <c:pt idx="6">
                  <c:v>48</c:v>
                </c:pt>
                <c:pt idx="7">
                  <c:v>58</c:v>
                </c:pt>
                <c:pt idx="8">
                  <c:v>57</c:v>
                </c:pt>
                <c:pt idx="9">
                  <c:v>53</c:v>
                </c:pt>
              </c:numCache>
            </c:numRef>
          </c:val>
          <c:extLst>
            <c:ext xmlns:c16="http://schemas.microsoft.com/office/drawing/2014/chart" uri="{C3380CC4-5D6E-409C-BE32-E72D297353CC}">
              <c16:uniqueId val="{00000002-878D-B148-9391-0DBCA7B1067F}"/>
            </c:ext>
          </c:extLst>
        </c:ser>
        <c:ser>
          <c:idx val="3"/>
          <c:order val="3"/>
          <c:tx>
            <c:strRef>
              <c:f>Sheet3!$E$3:$E$4</c:f>
              <c:strCache>
                <c:ptCount val="1"/>
                <c:pt idx="0">
                  <c:v>VERYHIGH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9</c:v>
                </c:pt>
                <c:pt idx="1">
                  <c:v>3</c:v>
                </c:pt>
                <c:pt idx="2">
                  <c:v>10</c:v>
                </c:pt>
                <c:pt idx="3">
                  <c:v>13</c:v>
                </c:pt>
                <c:pt idx="4">
                  <c:v>13</c:v>
                </c:pt>
                <c:pt idx="5">
                  <c:v>6</c:v>
                </c:pt>
                <c:pt idx="6">
                  <c:v>11</c:v>
                </c:pt>
                <c:pt idx="7">
                  <c:v>11</c:v>
                </c:pt>
                <c:pt idx="8">
                  <c:v>6</c:v>
                </c:pt>
                <c:pt idx="9">
                  <c:v>10</c:v>
                </c:pt>
              </c:numCache>
            </c:numRef>
          </c:val>
          <c:extLst>
            <c:ext xmlns:c16="http://schemas.microsoft.com/office/drawing/2014/chart" uri="{C3380CC4-5D6E-409C-BE32-E72D297353CC}">
              <c16:uniqueId val="{00000003-878D-B148-9391-0DBCA7B1067F}"/>
            </c:ext>
          </c:extLst>
        </c:ser>
        <c:dLbls>
          <c:showLegendKey val="0"/>
          <c:showVal val="0"/>
          <c:showCatName val="0"/>
          <c:showSerName val="0"/>
          <c:showPercent val="0"/>
          <c:showBubbleSize val="0"/>
        </c:dLbls>
        <c:gapWidth val="246"/>
        <c:overlap val="-28"/>
        <c:axId val="64946346"/>
        <c:axId val="53678277"/>
      </c:barChart>
      <c:catAx>
        <c:axId val="6494634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3678277"/>
        <c:crosses val="autoZero"/>
        <c:auto val="1"/>
        <c:lblAlgn val="ctr"/>
        <c:lblOffset val="100"/>
        <c:noMultiLvlLbl val="0"/>
      </c:catAx>
      <c:valAx>
        <c:axId val="5367827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94634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926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35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728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2956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1153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1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494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52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2899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37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367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757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6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512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021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278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Tree>
    <p:extLst>
      <p:ext uri="{BB962C8B-B14F-4D97-AF65-F5344CB8AC3E}">
        <p14:creationId xmlns:p14="http://schemas.microsoft.com/office/powerpoint/2010/main" val="164926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138670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114BB621-D37F-50F0-7E68-86DF33AF19D2}"/>
              </a:ext>
            </a:extLst>
          </p:cNvPr>
          <p:cNvSpPr txBox="1"/>
          <p:nvPr/>
        </p:nvSpPr>
        <p:spPr>
          <a:xfrm>
            <a:off x="2295524" y="3059668"/>
            <a:ext cx="7417593" cy="1477328"/>
          </a:xfrm>
          <a:prstGeom prst="rect">
            <a:avLst/>
          </a:prstGeom>
          <a:noFill/>
        </p:spPr>
        <p:txBody>
          <a:bodyPr wrap="square" rtlCol="0">
            <a:spAutoFit/>
          </a:bodyPr>
          <a:lstStyle/>
          <a:p>
            <a:pPr algn="l"/>
            <a:r>
              <a:rPr lang="en-GB" b="1" dirty="0"/>
              <a:t>STUDENT NAME : T. Mohammed Rafi</a:t>
            </a:r>
          </a:p>
          <a:p>
            <a:pPr algn="l"/>
            <a:r>
              <a:rPr lang="en-GB" b="1" dirty="0"/>
              <a:t>REGISTER NO </a:t>
            </a:r>
            <a:r>
              <a:rPr lang="en-GB" b="1"/>
              <a:t>:312206979\8AA62E64681B6698DCF4692EFE53DF5D</a:t>
            </a:r>
            <a:endParaRPr lang="en-GB" b="1" dirty="0"/>
          </a:p>
          <a:p>
            <a:pPr algn="l"/>
            <a:r>
              <a:rPr lang="en-GB" b="1" dirty="0"/>
              <a:t>DEPARTMENT: </a:t>
            </a:r>
            <a:r>
              <a:rPr lang="en-GB" b="1" dirty="0" err="1"/>
              <a:t>III</a:t>
            </a:r>
            <a:r>
              <a:rPr lang="en-GB" b="1" baseline="30000" dirty="0" err="1"/>
              <a:t>rd</a:t>
            </a:r>
            <a:r>
              <a:rPr lang="en-GB" b="1" dirty="0"/>
              <a:t> year B.COM GENERAL </a:t>
            </a:r>
          </a:p>
          <a:p>
            <a:pPr algn="l"/>
            <a:r>
              <a:rPr lang="en-GB" b="1" dirty="0"/>
              <a:t>COLLEGE: AGURCUAND MANMULL JAIN COLLEGE </a:t>
            </a:r>
          </a:p>
          <a:p>
            <a:pPr algn="l"/>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BF7F3A0-DE54-DF05-8E08-14ADE6556EAD}"/>
              </a:ext>
            </a:extLst>
          </p:cNvPr>
          <p:cNvSpPr txBox="1"/>
          <p:nvPr/>
        </p:nvSpPr>
        <p:spPr>
          <a:xfrm rot="10800000" flipV="1">
            <a:off x="587553" y="1082469"/>
            <a:ext cx="8765996" cy="4247317"/>
          </a:xfrm>
          <a:prstGeom prst="rect">
            <a:avLst/>
          </a:prstGeom>
          <a:solidFill>
            <a:schemeClr val="tx2"/>
          </a:solidFill>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lgn="l">
              <a:buFont typeface="Arial" panose="020B0604020202020204" pitchFamily="34" charset="0"/>
              <a:buChar char="•"/>
            </a:pPr>
            <a:r>
              <a:rPr lang="en-US" dirty="0">
                <a:solidFill>
                  <a:schemeClr val="tx1"/>
                </a:solidFill>
              </a:rPr>
              <a:t> Collect the data which you are going to use it.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Select the column and fill it with color so it can be identified.</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there is missing number in </a:t>
            </a:r>
            <a:r>
              <a:rPr lang="en-US" dirty="0" err="1">
                <a:solidFill>
                  <a:schemeClr val="tx1"/>
                </a:solidFill>
              </a:rPr>
              <a:t>seIected</a:t>
            </a:r>
            <a:r>
              <a:rPr lang="en-US" dirty="0">
                <a:solidFill>
                  <a:schemeClr val="tx1"/>
                </a:solidFill>
              </a:rPr>
              <a:t> column use conditional formatting</a:t>
            </a:r>
          </a:p>
          <a:p>
            <a:pPr algn="l"/>
            <a:r>
              <a:rPr lang="en-US" dirty="0">
                <a:solidFill>
                  <a:schemeClr val="tx1"/>
                </a:solidFill>
              </a:rPr>
              <a:t>To fill it.  Click on highlight in that more rules click on blank and choose format and click on the any color that you want to fill on the blanks.</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you want to identify the missing value click on sort&amp;filter to remove the blanks it</a:t>
            </a:r>
          </a:p>
          <a:p>
            <a:pPr algn="l"/>
            <a:r>
              <a:rPr lang="en-US" dirty="0">
                <a:solidFill>
                  <a:schemeClr val="tx1"/>
                </a:solidFill>
              </a:rPr>
              <a:t>fill the blank. Click on the column which has blank value&amp; click on sort &amp;filter</a:t>
            </a:r>
          </a:p>
          <a:p>
            <a:pPr algn="l"/>
            <a:r>
              <a:rPr lang="en-US" dirty="0">
                <a:solidFill>
                  <a:schemeClr val="tx1"/>
                </a:solidFill>
              </a:rPr>
              <a:t>In that click no fill to remove the blank.</a:t>
            </a:r>
          </a:p>
          <a:p>
            <a:pPr algn="l"/>
            <a:endParaRPr lang="en-US" dirty="0">
              <a:solidFill>
                <a:schemeClr val="tx1"/>
              </a:solidFill>
            </a:endParaRPr>
          </a:p>
          <a:p>
            <a:pPr algn="l"/>
            <a:endParaRPr lang="en-US" dirty="0">
              <a:solidFill>
                <a:schemeClr val="tx1"/>
              </a:solidFill>
            </a:endParaRPr>
          </a:p>
          <a:p>
            <a:pPr marL="285750" indent="-285750" algn="l">
              <a:buFont typeface="Arial" panose="020B0604020202020204" pitchFamily="34" charset="0"/>
              <a:buChar char="•"/>
            </a:pPr>
            <a:endParaRPr lang="en-US" dirty="0">
              <a:solidFill>
                <a:schemeClr val="tx1"/>
              </a:solidFill>
            </a:endParaRPr>
          </a:p>
          <a:p>
            <a:pPr algn="l"/>
            <a:endParaRPr lang="en-US" dirty="0">
              <a:solidFill>
                <a:schemeClr val="tx1"/>
              </a:solidFill>
            </a:endParaRPr>
          </a:p>
        </p:txBody>
      </p:sp>
      <p:sp>
        <p:nvSpPr>
          <p:cNvPr id="3" name="TextBox 2">
            <a:extLst>
              <a:ext uri="{FF2B5EF4-FFF2-40B4-BE49-F238E27FC236}">
                <a16:creationId xmlns:a16="http://schemas.microsoft.com/office/drawing/2014/main" id="{88260D33-05EC-8FDC-9FDB-95066265DD09}"/>
              </a:ext>
            </a:extLst>
          </p:cNvPr>
          <p:cNvSpPr txBox="1"/>
          <p:nvPr/>
        </p:nvSpPr>
        <p:spPr>
          <a:xfrm>
            <a:off x="8987480" y="10150343"/>
            <a:ext cx="2518338" cy="920698"/>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8C2D-9C29-F7BA-FBE5-692999E243C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3B067B-9FA5-F151-84A9-3321FADB27FD}"/>
              </a:ext>
            </a:extLst>
          </p:cNvPr>
          <p:cNvSpPr>
            <a:spLocks noGrp="1"/>
          </p:cNvSpPr>
          <p:nvPr>
            <p:ph idx="1"/>
          </p:nvPr>
        </p:nvSpPr>
        <p:spPr>
          <a:xfrm>
            <a:off x="251901" y="1297289"/>
            <a:ext cx="10819140" cy="4154984"/>
          </a:xfrm>
          <a:solidFill>
            <a:schemeClr val="tx2"/>
          </a:solidFill>
        </p:spPr>
        <p:txBody>
          <a:bodyPr>
            <a:normAutofit fontScale="85000" lnSpcReduction="10000"/>
          </a:bodyPr>
          <a:lstStyle/>
          <a:p>
            <a:pPr marL="285750" indent="-285750">
              <a:buFont typeface="Arial" panose="020B0604020202020204" pitchFamily="34" charset="0"/>
              <a:buChar char="•"/>
            </a:pPr>
            <a:r>
              <a:rPr lang="en-US" dirty="0"/>
              <a:t>Create the performance level for showing rating employee by using the Formula of =@IFS(Z3&gt;=5,”VERYHIGH”,Z3&gt;=4,”HIGH”,Z3&gt;=3,”MED”,TRUE,”LOW”)Drag the value each every row to apply it for all.
To summarize this you have to create pivot table in that enter</a:t>
            </a:r>
          </a:p>
          <a:p>
            <a:r>
              <a:rPr lang="en-US" dirty="0"/>
              <a:t>Enter business until in rows, performance level in columns, put gender in
 Filters and remove the blank in the filter.
</a:t>
            </a:r>
          </a:p>
          <a:p>
            <a:pPr marL="285750" indent="-285750">
              <a:buFont typeface="Arial" panose="020B0604020202020204" pitchFamily="34" charset="0"/>
              <a:buChar char="•"/>
            </a:pPr>
            <a:r>
              <a:rPr lang="en-US" dirty="0"/>
              <a:t>Slicer option is used to know what type of employee are working in the Organizations When click on  any type it generated in the pivot table too.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the graph using the pivot table in that you have trend line show which </a:t>
            </a:r>
          </a:p>
          <a:p>
            <a:r>
              <a:rPr lang="en-US" dirty="0"/>
              <a:t>Higher whether Very high, High,Med,Low.
</a:t>
            </a:r>
          </a:p>
          <a:p>
            <a:pPr marL="285750" indent="-285750">
              <a:buFont typeface="Arial" panose="020B0604020202020204" pitchFamily="34" charset="0"/>
              <a:buChar char="•"/>
            </a:pPr>
            <a:r>
              <a:rPr lang="en-US" dirty="0"/>
              <a:t>This analysis to find performance of employees .</a:t>
            </a:r>
          </a:p>
          <a:p>
            <a:endParaRPr lang="en-US" dirty="0"/>
          </a:p>
        </p:txBody>
      </p:sp>
    </p:spTree>
    <p:extLst>
      <p:ext uri="{BB962C8B-B14F-4D97-AF65-F5344CB8AC3E}">
        <p14:creationId xmlns:p14="http://schemas.microsoft.com/office/powerpoint/2010/main" val="25251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5BF16343-3EB8-5B30-6B48-2DD0B8C0CD68}"/>
              </a:ext>
            </a:extLst>
          </p:cNvPr>
          <p:cNvSpPr txBox="1"/>
          <p:nvPr/>
        </p:nvSpPr>
        <p:spPr>
          <a:xfrm>
            <a:off x="755332" y="1297289"/>
            <a:ext cx="8598218" cy="4522486"/>
          </a:xfrm>
          <a:prstGeom prst="rect">
            <a:avLst/>
          </a:prstGeom>
          <a:noFill/>
        </p:spPr>
        <p:txBody>
          <a:bodyPr wrap="square" rtlCol="0">
            <a:spAutoFit/>
          </a:bodyPr>
          <a:lstStyle/>
          <a:p>
            <a:pPr algn="l"/>
            <a:endParaRPr lang="en-US" dirty="0"/>
          </a:p>
        </p:txBody>
      </p:sp>
      <p:graphicFrame>
        <p:nvGraphicFramePr>
          <p:cNvPr id="12" name="Chart 11">
            <a:extLst>
              <a:ext uri="{FF2B5EF4-FFF2-40B4-BE49-F238E27FC236}">
                <a16:creationId xmlns:a16="http://schemas.microsoft.com/office/drawing/2014/main" id="{F3E17B55-670E-7B11-9E84-98CD2805DA14}"/>
              </a:ext>
              <a:ext uri="{147F2762-F138-4A5C-976F-8EAC2B608ADB}">
                <a16:predDERef xmlns:a16="http://schemas.microsoft.com/office/drawing/2014/main" pred="{00000000-0008-0000-0000-000002000000}"/>
              </a:ext>
            </a:extLst>
          </p:cNvPr>
          <p:cNvGraphicFramePr>
            <a:graphicFrameLocks/>
          </p:cNvGraphicFramePr>
          <p:nvPr>
            <p:extLst>
              <p:ext uri="{D42A27DB-BD31-4B8C-83A1-F6EECF244321}">
                <p14:modId xmlns:p14="http://schemas.microsoft.com/office/powerpoint/2010/main" val="1751397790"/>
              </p:ext>
            </p:extLst>
          </p:nvPr>
        </p:nvGraphicFramePr>
        <p:xfrm>
          <a:off x="881653" y="1143634"/>
          <a:ext cx="9144000" cy="44170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B14FBA-4765-A495-6BC1-AEDD0E80A322}"/>
              </a:ext>
            </a:extLst>
          </p:cNvPr>
          <p:cNvSpPr txBox="1"/>
          <p:nvPr/>
        </p:nvSpPr>
        <p:spPr>
          <a:xfrm rot="10800000" flipV="1">
            <a:off x="1007604" y="2535910"/>
            <a:ext cx="7342909"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t> In this analysis know how we have develop our  employee.</a:t>
            </a:r>
          </a:p>
          <a:p>
            <a:pPr marL="285750" indent="-285750" algn="l">
              <a:buFont typeface="Arial" panose="020B0604020202020204" pitchFamily="34" charset="0"/>
              <a:buChar char="•"/>
            </a:pPr>
            <a:r>
              <a:rPr lang="en-US" dirty="0"/>
              <a:t>How the performance rating plays an important role in a </a:t>
            </a:r>
            <a:r>
              <a:rPr lang="en-US" dirty="0" err="1"/>
              <a:t>organisation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1059182" y="1695449"/>
            <a:ext cx="5636894" cy="276319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Employees performance analysis know employees  performance, And  to help them by giving incentives to them.  The employee helps us to track whether  employees working effectively or not by rating them. Effective or not. This performance helps us to growth our Economy of our company.</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676275" y="1695449"/>
            <a:ext cx="7485311" cy="4022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56462" y="1921966"/>
            <a:ext cx="7166579" cy="4524315"/>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Employees performance analysis is to know</a:t>
            </a:r>
          </a:p>
          <a:p>
            <a:pPr algn="l"/>
            <a:r>
              <a:rPr lang="en-US" sz="2400" dirty="0">
                <a:solidFill>
                  <a:srgbClr val="0D0D0D"/>
                </a:solidFill>
                <a:latin typeface="Times New Roman" panose="02020603050405020304" pitchFamily="18" charset="0"/>
                <a:cs typeface="Times New Roman" panose="02020603050405020304" pitchFamily="18" charset="0"/>
              </a:rPr>
              <a:t>Performance by rating it.</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Create pivot table to analysis what are the</a:t>
            </a:r>
          </a:p>
          <a:p>
            <a:pPr algn="l"/>
            <a:r>
              <a:rPr lang="en-US" sz="2400" dirty="0">
                <a:solidFill>
                  <a:srgbClr val="0D0D0D"/>
                </a:solidFill>
                <a:latin typeface="Times New Roman" panose="02020603050405020304" pitchFamily="18" charset="0"/>
                <a:cs typeface="Times New Roman" panose="02020603050405020304" pitchFamily="18" charset="0"/>
              </a:rPr>
              <a:t>Fields that you going to insert for business </a:t>
            </a:r>
          </a:p>
          <a:p>
            <a:pPr algn="l"/>
            <a:r>
              <a:rPr lang="en-US" sz="2400" dirty="0">
                <a:solidFill>
                  <a:srgbClr val="0D0D0D"/>
                </a:solidFill>
                <a:latin typeface="Times New Roman" panose="02020603050405020304" pitchFamily="18" charset="0"/>
                <a:cs typeface="Times New Roman" panose="02020603050405020304" pitchFamily="18" charset="0"/>
              </a:rPr>
              <a:t>Purpose.</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According to  this I have inserted gender wise, performance rating, business unit, employ first name</a:t>
            </a:r>
          </a:p>
          <a:p>
            <a:pPr algn="l"/>
            <a:r>
              <a:rPr lang="en-US" sz="2400" dirty="0">
                <a:solidFill>
                  <a:srgbClr val="0D0D0D"/>
                </a:solidFill>
                <a:latin typeface="Times New Roman" panose="02020603050405020304" pitchFamily="18" charset="0"/>
                <a:cs typeface="Times New Roman" panose="02020603050405020304" pitchFamily="18" charset="0"/>
              </a:rPr>
              <a:t>For analyzing the performance of employee.</a:t>
            </a: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466017" y="1695449"/>
            <a:ext cx="9068507" cy="4777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a:extLst>
              <a:ext uri="{FF2B5EF4-FFF2-40B4-BE49-F238E27FC236}">
                <a16:creationId xmlns:a16="http://schemas.microsoft.com/office/drawing/2014/main" id="{A45BD4CE-982C-7125-971A-1DAD06643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017" y="1695449"/>
            <a:ext cx="9068507" cy="4962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02182" y="1695449"/>
            <a:ext cx="6612397" cy="336775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Conditional formatting: </a:t>
            </a:r>
            <a:r>
              <a:rPr lang="en-US"/>
              <a:t>it’s </a:t>
            </a:r>
            <a:r>
              <a:rPr lang="en-US" dirty="0" err="1"/>
              <a:t>ueed</a:t>
            </a:r>
            <a:r>
              <a:rPr lang="en-US" dirty="0"/>
              <a:t> find the missing value</a:t>
            </a:r>
          </a:p>
          <a:p>
            <a:endParaRPr lang="en-US" dirty="0"/>
          </a:p>
          <a:p>
            <a:r>
              <a:rPr lang="en-US" dirty="0"/>
              <a:t>Sort &amp;filter:  It is used remove missing value and to fill it.</a:t>
            </a:r>
          </a:p>
          <a:p>
            <a:endParaRPr lang="en-US" dirty="0"/>
          </a:p>
          <a:p>
            <a:r>
              <a:rPr lang="en-US" dirty="0"/>
              <a:t>IPS: This formula is used for multiple condition</a:t>
            </a:r>
          </a:p>
          <a:p>
            <a:r>
              <a:rPr lang="en-US" dirty="0"/>
              <a:t>And to rate the employee performance through this formula</a:t>
            </a:r>
          </a:p>
          <a:p>
            <a:endParaRPr lang="en-US" dirty="0"/>
          </a:p>
          <a:p>
            <a:r>
              <a:rPr lang="en-US" dirty="0"/>
              <a:t>Pivot table: It is used to summarize  what we have done.</a:t>
            </a:r>
          </a:p>
          <a:p>
            <a:endParaRPr lang="en-US" dirty="0"/>
          </a:p>
          <a:p>
            <a:r>
              <a:rPr lang="en-US" dirty="0"/>
              <a:t>Graph: This  is used for visual</a:t>
            </a:r>
          </a:p>
          <a:p>
            <a:r>
              <a:rPr lang="en-US" dirty="0"/>
              <a:t> </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3E41EDB-059F-98CF-DA60-E9337F5A8D47}"/>
              </a:ext>
            </a:extLst>
          </p:cNvPr>
          <p:cNvSpPr txBox="1"/>
          <p:nvPr/>
        </p:nvSpPr>
        <p:spPr>
          <a:xfrm flipH="1">
            <a:off x="409338" y="1206609"/>
            <a:ext cx="7613703" cy="3416320"/>
          </a:xfrm>
          <a:prstGeom prst="rect">
            <a:avLst/>
          </a:prstGeom>
          <a:solidFill>
            <a:schemeClr val="tx2"/>
          </a:solidFill>
        </p:spPr>
        <p:txBody>
          <a:bodyPr wrap="square" rtlCol="0">
            <a:spAutoFit/>
          </a:bodyPr>
          <a:lstStyle/>
          <a:p>
            <a:pPr algn="l"/>
            <a:r>
              <a:rPr lang="en-US" dirty="0"/>
              <a:t>Employee=kaggle</a:t>
            </a:r>
          </a:p>
          <a:p>
            <a:pPr algn="l"/>
            <a:r>
              <a:rPr lang="en-US" dirty="0"/>
              <a:t>26 features </a:t>
            </a:r>
          </a:p>
          <a:p>
            <a:pPr algn="l"/>
            <a:r>
              <a:rPr lang="en-US" dirty="0"/>
              <a:t>9 features</a:t>
            </a:r>
          </a:p>
          <a:p>
            <a:pPr algn="l"/>
            <a:r>
              <a:rPr lang="en-US" dirty="0"/>
              <a:t>Employ Id  : Number</a:t>
            </a:r>
          </a:p>
          <a:p>
            <a:pPr algn="l"/>
            <a:r>
              <a:rPr lang="en-US" dirty="0"/>
              <a:t>Name: Text </a:t>
            </a:r>
          </a:p>
          <a:p>
            <a:pPr algn="l"/>
            <a:r>
              <a:rPr lang="en-US" dirty="0"/>
              <a:t>Business unit: Text</a:t>
            </a:r>
          </a:p>
          <a:p>
            <a:pPr algn="l"/>
            <a:r>
              <a:rPr lang="en-US" dirty="0"/>
              <a:t>Employee type: full time, contract, part time</a:t>
            </a:r>
          </a:p>
          <a:p>
            <a:pPr algn="l"/>
            <a:r>
              <a:rPr lang="en-US" dirty="0"/>
              <a:t>Performance level: Very high, High,Med,Low</a:t>
            </a:r>
          </a:p>
          <a:p>
            <a:pPr algn="l"/>
            <a:r>
              <a:rPr lang="en-US" dirty="0"/>
              <a:t>Gender: male, female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200</TotalTime>
  <Words>610</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Nivi navi</cp:lastModifiedBy>
  <cp:revision>22</cp:revision>
  <dcterms:created xsi:type="dcterms:W3CDTF">2024-03-29T15:07:22Z</dcterms:created>
  <dcterms:modified xsi:type="dcterms:W3CDTF">2024-09-10T10:28:23Z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