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4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362" y="14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4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7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0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5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3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9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5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0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9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3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0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8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rahmaanisa@apps.ipb.ac.id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taovamosfalar.blogspot.com/2018/02/disney-world-property-map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789AB4A6-63E1-4A8F-AEA3-70E04AC0E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1" y="2898843"/>
            <a:ext cx="3428999" cy="1517514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err="1"/>
              <a:t>Regresi</a:t>
            </a:r>
            <a:r>
              <a:rPr lang="en-US" sz="4000" dirty="0"/>
              <a:t> </a:t>
            </a:r>
            <a:r>
              <a:rPr lang="en-US" sz="4000" dirty="0" err="1"/>
              <a:t>Spasial</a:t>
            </a:r>
            <a:endParaRPr lang="en-US" sz="4000" dirty="0"/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008F35F-D16F-4570-858B-EF5728837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4559933"/>
            <a:ext cx="3429000" cy="1072655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Pengantar</a:t>
            </a:r>
            <a:r>
              <a:rPr lang="en-US" dirty="0"/>
              <a:t> MK | STA1352</a:t>
            </a:r>
          </a:p>
          <a:p>
            <a:pPr algn="l"/>
            <a:r>
              <a:rPr lang="en-US" dirty="0">
                <a:hlinkClick r:id="rId2"/>
              </a:rPr>
              <a:t>rahmaanisa@apps.ipb.ac.id</a:t>
            </a:r>
            <a:r>
              <a:rPr lang="en-US" dirty="0"/>
              <a:t> </a:t>
            </a:r>
          </a:p>
        </p:txBody>
      </p:sp>
      <p:pic>
        <p:nvPicPr>
          <p:cNvPr id="6" name="Picture 5" descr="A map of a park&#10;&#10;Description automatically generated">
            <a:extLst>
              <a:ext uri="{FF2B5EF4-FFF2-40B4-BE49-F238E27FC236}">
                <a16:creationId xmlns:a16="http://schemas.microsoft.com/office/drawing/2014/main" id="{7E55CC25-1613-3DEA-72E0-01F1A6DB8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83972" y="1236772"/>
            <a:ext cx="6660328" cy="4395816"/>
          </a:xfrm>
          <a:prstGeom prst="rect">
            <a:avLst/>
          </a:prstGeom>
          <a:noFill/>
        </p:spPr>
      </p:pic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F0544A3C-CEE1-4B2F-986C-28798560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4169" y="6332538"/>
            <a:ext cx="350545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Spasial</a:t>
            </a:r>
            <a:endParaRPr lang="en-US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24F3DC72-AB6D-47BA-89BF-40323C3F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47" y="6332538"/>
            <a:ext cx="5398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5C5C030-0550-4584-9C82-E35DF7DBC581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9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7C28-C051-7C5C-9467-2D5734E2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694717"/>
          </a:xfrm>
        </p:spPr>
        <p:txBody>
          <a:bodyPr/>
          <a:lstStyle/>
          <a:p>
            <a:r>
              <a:rPr lang="en-US" dirty="0"/>
              <a:t>Tata </a:t>
            </a:r>
            <a:r>
              <a:rPr lang="en-US" dirty="0" err="1"/>
              <a:t>Tertib</a:t>
            </a:r>
            <a:r>
              <a:rPr lang="en-US" dirty="0"/>
              <a:t> Perkuliahan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21A61-62D5-9FFF-AFCA-87A6C7DF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1478604"/>
            <a:ext cx="10620855" cy="5145932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8"/>
            </a:pPr>
            <a:r>
              <a:rPr lang="en-US" sz="1800" dirty="0"/>
              <a:t>Mahasiswa yang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keperluan</a:t>
            </a:r>
            <a:r>
              <a:rPr lang="en-US" sz="1800" dirty="0"/>
              <a:t> sangat </a:t>
            </a:r>
            <a:r>
              <a:rPr lang="en-US" sz="1800" dirty="0" err="1"/>
              <a:t>mendesak</a:t>
            </a:r>
            <a:r>
              <a:rPr lang="en-US" sz="1800" dirty="0"/>
              <a:t> </a:t>
            </a:r>
            <a:r>
              <a:rPr lang="en-US" sz="1800" dirty="0" err="1"/>
              <a:t>terpaksa</a:t>
            </a:r>
            <a:r>
              <a:rPr lang="en-US" sz="1800" dirty="0"/>
              <a:t> </a:t>
            </a:r>
            <a:r>
              <a:rPr lang="en-US" sz="1800" dirty="0" err="1"/>
              <a:t>meninggalkan</a:t>
            </a:r>
            <a:r>
              <a:rPr lang="en-US" sz="1800" dirty="0"/>
              <a:t> tempat perkuliahan pada </a:t>
            </a:r>
            <a:r>
              <a:rPr lang="en-US" sz="1800" dirty="0" err="1"/>
              <a:t>waktu</a:t>
            </a:r>
            <a:r>
              <a:rPr lang="en-US" sz="1800" dirty="0"/>
              <a:t> perkuliahan </a:t>
            </a:r>
            <a:r>
              <a:rPr lang="en-US" sz="1800" dirty="0" err="1"/>
              <a:t>berlangsung</a:t>
            </a:r>
            <a:r>
              <a:rPr lang="en-US" sz="1800" dirty="0"/>
              <a:t> wajib meminta izin </a:t>
            </a:r>
            <a:r>
              <a:rPr lang="en-US" sz="1800" dirty="0" err="1"/>
              <a:t>kepada</a:t>
            </a:r>
            <a:r>
              <a:rPr lang="en-US" sz="1800" dirty="0"/>
              <a:t> dosen.</a:t>
            </a:r>
          </a:p>
          <a:p>
            <a:pPr>
              <a:buFont typeface="+mj-lt"/>
              <a:buAutoNum type="arabicPeriod" startAt="8"/>
            </a:pPr>
            <a:r>
              <a:rPr lang="en-US" sz="1800" dirty="0" err="1"/>
              <a:t>Apabila</a:t>
            </a:r>
            <a:r>
              <a:rPr lang="en-US" sz="1800" dirty="0"/>
              <a:t> </a:t>
            </a:r>
            <a:r>
              <a:rPr lang="en-US" sz="1800" dirty="0" err="1"/>
              <a:t>ketentuan</a:t>
            </a:r>
            <a:r>
              <a:rPr lang="en-US" sz="1800" dirty="0"/>
              <a:t> di </a:t>
            </a:r>
            <a:r>
              <a:rPr lang="en-US" sz="1800" dirty="0" err="1"/>
              <a:t>atas</a:t>
            </a:r>
            <a:r>
              <a:rPr lang="en-US" sz="1800" dirty="0"/>
              <a:t> tidak </a:t>
            </a:r>
            <a:r>
              <a:rPr lang="en-US" sz="1800" dirty="0" err="1"/>
              <a:t>dipenuhi</a:t>
            </a:r>
            <a:r>
              <a:rPr lang="en-US" sz="1800" dirty="0"/>
              <a:t> </a:t>
            </a:r>
            <a:r>
              <a:rPr lang="en-US" sz="1800" dirty="0" err="1"/>
              <a:t>maka</a:t>
            </a:r>
            <a:r>
              <a:rPr lang="en-US" sz="1800" dirty="0"/>
              <a:t> mahasiswa </a:t>
            </a:r>
            <a:r>
              <a:rPr lang="en-US" sz="1800" dirty="0" err="1"/>
              <a:t>dianggap</a:t>
            </a:r>
            <a:r>
              <a:rPr lang="en-US" sz="1800" dirty="0"/>
              <a:t> tidak </a:t>
            </a:r>
            <a:r>
              <a:rPr lang="en-US" sz="1800" dirty="0" err="1"/>
              <a:t>mengikuti</a:t>
            </a:r>
            <a:r>
              <a:rPr lang="en-US" sz="1800" dirty="0"/>
              <a:t> perkuliahan.</a:t>
            </a:r>
          </a:p>
          <a:p>
            <a:pPr>
              <a:buFont typeface="+mj-lt"/>
              <a:buAutoNum type="arabicPeriod" startAt="8"/>
            </a:pPr>
            <a:r>
              <a:rPr lang="en-US" sz="1800" dirty="0" err="1"/>
              <a:t>Selama</a:t>
            </a:r>
            <a:r>
              <a:rPr lang="en-US" sz="1800" dirty="0"/>
              <a:t> </a:t>
            </a:r>
            <a:r>
              <a:rPr lang="en-US" sz="1800" dirty="0" err="1"/>
              <a:t>mengikuti</a:t>
            </a:r>
            <a:r>
              <a:rPr lang="en-US" sz="1800" dirty="0"/>
              <a:t> kegiatan perkuliahan mahasiswa </a:t>
            </a:r>
            <a:r>
              <a:rPr lang="en-US" sz="1800" dirty="0" err="1"/>
              <a:t>diwajibkan</a:t>
            </a:r>
            <a:r>
              <a:rPr lang="en-US" sz="1800" dirty="0"/>
              <a:t> </a:t>
            </a:r>
            <a:r>
              <a:rPr lang="en-US" sz="1800" dirty="0" err="1"/>
              <a:t>berpakaian</a:t>
            </a:r>
            <a:r>
              <a:rPr lang="en-US" sz="1800" dirty="0"/>
              <a:t> </a:t>
            </a:r>
            <a:r>
              <a:rPr lang="en-US" sz="1800" dirty="0" err="1"/>
              <a:t>rapi</a:t>
            </a:r>
            <a:r>
              <a:rPr lang="en-US" sz="1800" dirty="0"/>
              <a:t> dan </a:t>
            </a:r>
            <a:r>
              <a:rPr lang="en-US" sz="1800" dirty="0" err="1"/>
              <a:t>bersepatu</a:t>
            </a:r>
            <a:r>
              <a:rPr lang="en-US" sz="1800" dirty="0"/>
              <a:t> sesuai dengan </a:t>
            </a:r>
            <a:r>
              <a:rPr lang="en-US" sz="1800" dirty="0" err="1"/>
              <a:t>norma-norma</a:t>
            </a:r>
            <a:r>
              <a:rPr lang="en-US" sz="1800" dirty="0"/>
              <a:t> </a:t>
            </a:r>
            <a:r>
              <a:rPr lang="en-US" sz="1800" dirty="0" err="1"/>
              <a:t>kesopanan</a:t>
            </a:r>
            <a:r>
              <a:rPr lang="en-US" sz="1800" dirty="0"/>
              <a:t>, </a:t>
            </a:r>
            <a:r>
              <a:rPr lang="en-US" sz="1800" dirty="0" err="1"/>
              <a:t>kepantasan</a:t>
            </a:r>
            <a:r>
              <a:rPr lang="en-US" sz="1800" dirty="0"/>
              <a:t>, dan </a:t>
            </a:r>
            <a:r>
              <a:rPr lang="en-US" sz="1800" dirty="0" err="1"/>
              <a:t>ketentuan</a:t>
            </a:r>
            <a:r>
              <a:rPr lang="en-US" sz="1800" dirty="0"/>
              <a:t> yang </a:t>
            </a:r>
            <a:r>
              <a:rPr lang="en-US" sz="1800" dirty="0" err="1"/>
              <a:t>berlaku</a:t>
            </a:r>
            <a:r>
              <a:rPr lang="en-US" sz="1800" dirty="0"/>
              <a:t>. Pada </a:t>
            </a:r>
            <a:r>
              <a:rPr lang="en-US" sz="1800" dirty="0" err="1"/>
              <a:t>ruang</a:t>
            </a:r>
            <a:r>
              <a:rPr lang="en-US" sz="1800" dirty="0"/>
              <a:t> dan </a:t>
            </a:r>
            <a:r>
              <a:rPr lang="en-US" sz="1800" dirty="0" err="1"/>
              <a:t>waktu</a:t>
            </a:r>
            <a:r>
              <a:rPr lang="en-US" sz="1800" dirty="0"/>
              <a:t> tertentu dapat </a:t>
            </a:r>
            <a:r>
              <a:rPr lang="en-US" sz="1800" dirty="0" err="1"/>
              <a:t>memakai</a:t>
            </a:r>
            <a:r>
              <a:rPr lang="en-US" sz="1800" dirty="0"/>
              <a:t> </a:t>
            </a:r>
            <a:r>
              <a:rPr lang="en-US" sz="1800" dirty="0" err="1"/>
              <a:t>pakaian</a:t>
            </a:r>
            <a:r>
              <a:rPr lang="en-US" sz="1800" dirty="0"/>
              <a:t>, alas kaki, dan </a:t>
            </a:r>
            <a:r>
              <a:rPr lang="en-US" sz="1800" dirty="0" err="1"/>
              <a:t>atribut</a:t>
            </a:r>
            <a:r>
              <a:rPr lang="en-US" sz="1800" dirty="0"/>
              <a:t> lain sesuai dengan </a:t>
            </a:r>
            <a:r>
              <a:rPr lang="en-US" sz="1800" dirty="0" err="1"/>
              <a:t>peruntukannya</a:t>
            </a:r>
            <a:r>
              <a:rPr lang="en-US" sz="1800" dirty="0"/>
              <a:t> (</a:t>
            </a:r>
            <a:r>
              <a:rPr lang="en-US" sz="1800" dirty="0" err="1"/>
              <a:t>Peraturan</a:t>
            </a:r>
            <a:r>
              <a:rPr lang="en-US" sz="1800" dirty="0"/>
              <a:t> </a:t>
            </a:r>
            <a:r>
              <a:rPr lang="en-US" sz="1800" dirty="0" err="1"/>
              <a:t>Rektor</a:t>
            </a:r>
            <a:r>
              <a:rPr lang="en-US" sz="1800" dirty="0"/>
              <a:t> nomor 32/IT3/KM/2020).</a:t>
            </a:r>
          </a:p>
          <a:p>
            <a:pPr>
              <a:buFont typeface="+mj-lt"/>
              <a:buAutoNum type="arabicPeriod" startAt="8"/>
            </a:pPr>
            <a:r>
              <a:rPr lang="en-US" sz="1800" dirty="0" err="1"/>
              <a:t>Selama</a:t>
            </a:r>
            <a:r>
              <a:rPr lang="en-US" sz="1800" dirty="0"/>
              <a:t> kegiatan perkuliahan </a:t>
            </a:r>
            <a:r>
              <a:rPr lang="en-US" sz="1800" dirty="0" err="1"/>
              <a:t>berlangsung</a:t>
            </a:r>
            <a:r>
              <a:rPr lang="en-US" sz="1800" dirty="0"/>
              <a:t>, mahasiswa dan dosen/</a:t>
            </a:r>
            <a:r>
              <a:rPr lang="en-US" sz="1800" dirty="0" err="1"/>
              <a:t>asisten</a:t>
            </a:r>
            <a:r>
              <a:rPr lang="en-US" sz="1800" dirty="0"/>
              <a:t> tidak </a:t>
            </a:r>
            <a:r>
              <a:rPr lang="en-US" sz="1800" dirty="0" err="1"/>
              <a:t>diperkenankan</a:t>
            </a:r>
            <a:r>
              <a:rPr lang="en-US" sz="1800" dirty="0"/>
              <a:t> </a:t>
            </a:r>
            <a:r>
              <a:rPr lang="en-US" sz="1800" dirty="0" err="1"/>
              <a:t>merokok</a:t>
            </a:r>
            <a:r>
              <a:rPr lang="en-US" sz="1800" dirty="0"/>
              <a:t> dan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tindakan</a:t>
            </a:r>
            <a:r>
              <a:rPr lang="en-US" sz="1800" dirty="0"/>
              <a:t> lain yang dapat </a:t>
            </a:r>
            <a:r>
              <a:rPr lang="en-US" sz="1800" dirty="0" err="1"/>
              <a:t>mengganggu</a:t>
            </a:r>
            <a:r>
              <a:rPr lang="en-US" sz="1800" dirty="0"/>
              <a:t> </a:t>
            </a:r>
            <a:r>
              <a:rPr lang="en-US" sz="1800" dirty="0" err="1"/>
              <a:t>kelancaran</a:t>
            </a:r>
            <a:r>
              <a:rPr lang="en-US" sz="1800" dirty="0"/>
              <a:t> perkuliahan.</a:t>
            </a:r>
          </a:p>
          <a:p>
            <a:pPr>
              <a:buFont typeface="+mj-lt"/>
              <a:buAutoNum type="arabicPeriod" startAt="8"/>
            </a:pPr>
            <a:r>
              <a:rPr lang="en-US" sz="1800" dirty="0"/>
              <a:t>Dosen </a:t>
            </a:r>
            <a:r>
              <a:rPr lang="en-US" sz="1800" dirty="0" err="1"/>
              <a:t>memberi</a:t>
            </a:r>
            <a:r>
              <a:rPr lang="en-US" sz="1800" dirty="0"/>
              <a:t> </a:t>
            </a:r>
            <a:r>
              <a:rPr lang="en-US" sz="1800" dirty="0" err="1"/>
              <a:t>peringatan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mahasiswa yang </a:t>
            </a:r>
            <a:r>
              <a:rPr lang="en-US" sz="1800" dirty="0" err="1"/>
              <a:t>mengganggu</a:t>
            </a:r>
            <a:r>
              <a:rPr lang="en-US" sz="1800" dirty="0"/>
              <a:t> perkuliahan dan </a:t>
            </a:r>
            <a:r>
              <a:rPr lang="en-US" sz="1800" dirty="0" err="1"/>
              <a:t>berhak</a:t>
            </a:r>
            <a:r>
              <a:rPr lang="en-US" sz="1800" dirty="0"/>
              <a:t> </a:t>
            </a:r>
            <a:r>
              <a:rPr lang="en-US" sz="1800" dirty="0" err="1"/>
              <a:t>mengeluarkan</a:t>
            </a:r>
            <a:r>
              <a:rPr lang="en-US" sz="1800" dirty="0"/>
              <a:t> mahasiswa yang </a:t>
            </a:r>
            <a:r>
              <a:rPr lang="en-US" sz="1800" dirty="0" err="1"/>
              <a:t>bersangkutan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ruang</a:t>
            </a:r>
            <a:r>
              <a:rPr lang="en-US" sz="1800" dirty="0"/>
              <a:t> perkuliahan </a:t>
            </a:r>
            <a:r>
              <a:rPr lang="en-US" sz="1800" dirty="0" err="1"/>
              <a:t>apabila</a:t>
            </a:r>
            <a:r>
              <a:rPr lang="en-US" sz="1800" dirty="0"/>
              <a:t> mahasiswa </a:t>
            </a:r>
            <a:r>
              <a:rPr lang="en-US" sz="1800" dirty="0" err="1"/>
              <a:t>tetap</a:t>
            </a:r>
            <a:r>
              <a:rPr lang="en-US" sz="1800" dirty="0"/>
              <a:t> </a:t>
            </a:r>
            <a:r>
              <a:rPr lang="en-US" sz="1800" dirty="0" err="1"/>
              <a:t>mengganggu</a:t>
            </a:r>
            <a:r>
              <a:rPr lang="en-US" sz="1800" dirty="0"/>
              <a:t> </a:t>
            </a:r>
            <a:r>
              <a:rPr lang="en-US" sz="1800" dirty="0" err="1"/>
              <a:t>jalannya</a:t>
            </a:r>
            <a:r>
              <a:rPr lang="en-US" sz="1800" dirty="0"/>
              <a:t> perkuliahan.</a:t>
            </a:r>
          </a:p>
          <a:p>
            <a:pPr>
              <a:buFont typeface="+mj-lt"/>
              <a:buAutoNum type="arabicPeriod" startAt="8"/>
            </a:pPr>
            <a:r>
              <a:rPr lang="en-US" sz="1800" dirty="0" err="1"/>
              <a:t>Pembatalan</a:t>
            </a:r>
            <a:r>
              <a:rPr lang="en-US" sz="1800" dirty="0"/>
              <a:t> </a:t>
            </a:r>
            <a:r>
              <a:rPr lang="en-US" sz="1800" dirty="0" err="1"/>
              <a:t>mata</a:t>
            </a:r>
            <a:r>
              <a:rPr lang="en-US" sz="1800" dirty="0"/>
              <a:t> kuliah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pada periode KRS-B.</a:t>
            </a:r>
          </a:p>
          <a:p>
            <a:pPr>
              <a:buFont typeface="+mj-lt"/>
              <a:buAutoNum type="arabicPeriod" startAt="8"/>
            </a:pPr>
            <a:r>
              <a:rPr lang="en-US" sz="1800" dirty="0" err="1"/>
              <a:t>Selama</a:t>
            </a:r>
            <a:r>
              <a:rPr lang="en-US" sz="1800" dirty="0"/>
              <a:t> perkuliahan mahasiswa </a:t>
            </a:r>
            <a:r>
              <a:rPr lang="en-US" sz="1800" dirty="0" err="1"/>
              <a:t>terikat</a:t>
            </a:r>
            <a:r>
              <a:rPr lang="en-US" sz="1800" dirty="0"/>
              <a:t> pada </a:t>
            </a:r>
            <a:r>
              <a:rPr lang="en-US" sz="1800" dirty="0" err="1"/>
              <a:t>aturan</a:t>
            </a:r>
            <a:r>
              <a:rPr lang="en-US" sz="1800" dirty="0"/>
              <a:t> Tata </a:t>
            </a:r>
            <a:r>
              <a:rPr lang="en-US" sz="1800" dirty="0" err="1"/>
              <a:t>Tertib</a:t>
            </a:r>
            <a:r>
              <a:rPr lang="en-US" sz="1800" dirty="0"/>
              <a:t> </a:t>
            </a:r>
            <a:r>
              <a:rPr lang="en-US" sz="1800" dirty="0" err="1"/>
              <a:t>Kehidupan</a:t>
            </a:r>
            <a:r>
              <a:rPr lang="en-US" sz="1800" dirty="0"/>
              <a:t> Kampus (</a:t>
            </a:r>
            <a:r>
              <a:rPr lang="en-US" sz="1800" dirty="0" err="1"/>
              <a:t>Peraturan</a:t>
            </a:r>
            <a:r>
              <a:rPr lang="en-US" sz="1800" dirty="0"/>
              <a:t> </a:t>
            </a:r>
            <a:r>
              <a:rPr lang="en-US" sz="1800" dirty="0" err="1"/>
              <a:t>Rektor</a:t>
            </a:r>
            <a:r>
              <a:rPr lang="en-US" sz="1800" dirty="0"/>
              <a:t> no 32/IT3/KM/2020).</a:t>
            </a:r>
          </a:p>
        </p:txBody>
      </p:sp>
    </p:spTree>
    <p:extLst>
      <p:ext uri="{BB962C8B-B14F-4D97-AF65-F5344CB8AC3E}">
        <p14:creationId xmlns:p14="http://schemas.microsoft.com/office/powerpoint/2010/main" val="119409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939E-F0B0-BB07-35A3-EC22AABF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1"/>
            <a:ext cx="10625229" cy="733628"/>
          </a:xfrm>
        </p:spPr>
        <p:txBody>
          <a:bodyPr/>
          <a:lstStyle/>
          <a:p>
            <a:r>
              <a:rPr lang="en-US" dirty="0" err="1"/>
              <a:t>Ketentuan</a:t>
            </a:r>
            <a:r>
              <a:rPr lang="en-US" dirty="0"/>
              <a:t> UTS &amp; UAS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D869-9459-55E1-903C-AC46612CE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1692613"/>
            <a:ext cx="10620855" cy="4883285"/>
          </a:xfrm>
        </p:spPr>
        <p:txBody>
          <a:bodyPr>
            <a:normAutofit fontScale="925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Mahasiswa </a:t>
            </a:r>
            <a:r>
              <a:rPr lang="en-US" sz="1800" b="0" i="0" dirty="0" err="1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diperbolehkan</a:t>
            </a:r>
            <a:r>
              <a:rPr lang="en-US" sz="1800" b="0" i="0" dirty="0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mengikuti</a:t>
            </a:r>
            <a:r>
              <a:rPr lang="en-US" sz="1800" b="0" i="0" dirty="0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setiap</a:t>
            </a:r>
            <a:r>
              <a:rPr lang="en-US" sz="1800" b="0" i="0" dirty="0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ujian</a:t>
            </a:r>
            <a:r>
              <a:rPr lang="en-US" sz="1800" b="0" i="0" dirty="0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jika</a:t>
            </a:r>
            <a:r>
              <a:rPr lang="en-US" sz="1800" b="0" i="0" dirty="0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telah</a:t>
            </a:r>
            <a:r>
              <a:rPr lang="en-US" sz="1800" b="0" i="0" dirty="0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mengikuti</a:t>
            </a:r>
            <a:r>
              <a:rPr lang="en-US" sz="1800" b="0" i="0" dirty="0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sekurang-kurangnya</a:t>
            </a:r>
            <a:r>
              <a:rPr lang="en-US" sz="1800" b="0" i="0" dirty="0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 80% </a:t>
            </a:r>
            <a:r>
              <a:rPr lang="en-US" sz="1800" b="0" i="0" dirty="0" err="1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pertemuan</a:t>
            </a:r>
            <a:r>
              <a:rPr lang="en-US" sz="1800" b="0" i="0" dirty="0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, </a:t>
            </a:r>
            <a:r>
              <a:rPr lang="en-US" sz="1800" b="0" i="0" dirty="0" err="1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dari</a:t>
            </a:r>
            <a:r>
              <a:rPr lang="en-US" sz="1800" b="0" i="0" dirty="0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setiap</a:t>
            </a:r>
            <a:r>
              <a:rPr lang="en-US" sz="1800" b="0" i="0" dirty="0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rangkaian</a:t>
            </a:r>
            <a:r>
              <a:rPr lang="en-US" sz="1800" b="0" i="0" dirty="0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materi</a:t>
            </a:r>
            <a:r>
              <a:rPr lang="en-US" sz="1800" b="0" i="0" dirty="0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 per </a:t>
            </a:r>
            <a:r>
              <a:rPr lang="en-US" sz="1800" b="0" i="0" dirty="0" err="1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Dosen</a:t>
            </a:r>
            <a:r>
              <a:rPr lang="en-US" sz="1800" b="0" i="0" dirty="0">
                <a:solidFill>
                  <a:srgbClr val="2C3E50"/>
                </a:solidFill>
                <a:effectLst/>
                <a:highlight>
                  <a:srgbClr val="FFFF00"/>
                </a:highlight>
                <a:latin typeface="+mj-lt"/>
              </a:rPr>
              <a:t>.  </a:t>
            </a:r>
          </a:p>
          <a:p>
            <a:pPr algn="l" fontAlgn="base">
              <a:buFont typeface="+mj-lt"/>
              <a:buAutoNum type="arabicPeriod"/>
            </a:pP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Mahasiswa yang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karena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alasan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yang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sah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berhalangan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mengikuti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ujian dalam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waktu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yang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telah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ditentukan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harus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memberitahukan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secara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tertulis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kepada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dosen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mata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kuliah pada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hari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itu juga dan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selanjutnya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meminta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surat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izin tidak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mengikuti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ujian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dari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Ketua Departemen/Wakil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Dekan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/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Direktur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Program PKU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disertai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bukti-bukti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yang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diperlukan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Mahasiswa yang tidak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mengikuti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ujian sesuai dengan jadwal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karena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suatu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alasan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yang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sah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berhak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diberi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ujian susulan. </a:t>
            </a:r>
          </a:p>
          <a:p>
            <a:pPr algn="l" fontAlgn="base">
              <a:buFont typeface="+mj-lt"/>
              <a:buAutoNum type="arabicPeriod"/>
            </a:pP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Mahasiswa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peserta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ujian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harus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sudah siap di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luar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ruang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ujian sebelum ujian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dimulai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dan tidak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diperkenankan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memasuki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ruangan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ujian sebelum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dipersilahkan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oleh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pengawas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ujian.</a:t>
            </a:r>
          </a:p>
          <a:p>
            <a:pPr algn="l" fontAlgn="base">
              <a:buFont typeface="+mj-lt"/>
              <a:buAutoNum type="arabicPeriod"/>
            </a:pP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Mahasiswa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peserta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ujian wajib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menunjukkan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Kartu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Tanda Mahasiswa (baik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fisik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atau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elektronik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) dan mengisi daftar hadir ujian pada IPB mobile.  Mahasiswa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peserta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ujian yang tidak mengisi daftar hadir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dianggap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tidak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mengikuti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ujian yang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bersangkutan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. </a:t>
            </a:r>
          </a:p>
          <a:p>
            <a:pPr algn="l" fontAlgn="base">
              <a:buFont typeface="+mj-lt"/>
              <a:buAutoNum type="arabicPeriod"/>
            </a:pP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Mahasiswa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peserta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ujian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harus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berpakaian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rapi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,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bersih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, dan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sopan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sebagaimana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yang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diatur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dalam Tata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Tertib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Kehidupan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Kampus.</a:t>
            </a:r>
          </a:p>
        </p:txBody>
      </p:sp>
    </p:spTree>
    <p:extLst>
      <p:ext uri="{BB962C8B-B14F-4D97-AF65-F5344CB8AC3E}">
        <p14:creationId xmlns:p14="http://schemas.microsoft.com/office/powerpoint/2010/main" val="1956002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939E-F0B0-BB07-35A3-EC22AABF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1"/>
            <a:ext cx="10625229" cy="733628"/>
          </a:xfrm>
        </p:spPr>
        <p:txBody>
          <a:bodyPr/>
          <a:lstStyle/>
          <a:p>
            <a:r>
              <a:rPr lang="en-US" dirty="0" err="1"/>
              <a:t>Ketentuan</a:t>
            </a:r>
            <a:r>
              <a:rPr lang="en-US" dirty="0"/>
              <a:t> UTS &amp; UAS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D869-9459-55E1-903C-AC46612CE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1692613"/>
            <a:ext cx="10620855" cy="4883285"/>
          </a:xfrm>
        </p:spPr>
        <p:txBody>
          <a:bodyPr>
            <a:normAutofit fontScale="92500"/>
          </a:bodyPr>
          <a:lstStyle/>
          <a:p>
            <a:pPr algn="l" fontAlgn="base">
              <a:buFont typeface="+mj-lt"/>
              <a:buAutoNum type="arabicPeriod" startAt="7"/>
            </a:pP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Ujian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diawasi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oleh dosen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mata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kuliah dibantu oleh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asisten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atau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pengawas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lain yang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ditunjuk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oleh dosen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penanggung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jawab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mata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kuliah.</a:t>
            </a:r>
          </a:p>
          <a:p>
            <a:pPr algn="l" fontAlgn="base">
              <a:buFont typeface="+mj-lt"/>
              <a:buAutoNum type="arabicPeriod" startAt="7"/>
            </a:pP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Selama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ujian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berlangsung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,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peserta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ujian tidak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diperkenankan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melakukan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tindak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kecurangan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(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mencontoh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,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memberitahu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,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bertanya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kepada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peserta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lain, dan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mengintimidasi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).</a:t>
            </a:r>
          </a:p>
          <a:p>
            <a:pPr algn="l" fontAlgn="base">
              <a:buFont typeface="+mj-lt"/>
              <a:buAutoNum type="arabicPeriod" startAt="7"/>
            </a:pP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Jika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ada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hal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yang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diperlukan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selama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ujian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berlangsung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dapat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diusahakan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melalui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pengawas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ujian. Untuk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hal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tersebut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,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peserta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harus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memberi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isyarat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kepada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pengawas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ujian dengan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mengangkat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tangan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.</a:t>
            </a:r>
          </a:p>
          <a:p>
            <a:pPr algn="l" fontAlgn="base">
              <a:buFont typeface="+mj-lt"/>
              <a:buAutoNum type="arabicPeriod" startAt="7"/>
            </a:pP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Peserta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ujian yang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telah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menyelesaikan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pekerjaan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ujian sebelum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habis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waktu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ujian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menyerahkan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pekerjaannya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kepada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pengawas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ujian dan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meninggalkan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ruangan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ujian dengan izin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pengawas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.</a:t>
            </a:r>
          </a:p>
          <a:p>
            <a:pPr algn="l" fontAlgn="base">
              <a:buFont typeface="+mj-lt"/>
              <a:buAutoNum type="arabicPeriod" startAt="7"/>
            </a:pP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Peserta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ujian yang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belum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selesai dengan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pekerjaannya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setelah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waktu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habis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,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harus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menghentikan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pekerjaannya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dengan segera.</a:t>
            </a:r>
          </a:p>
          <a:p>
            <a:pPr algn="l" fontAlgn="base">
              <a:buFont typeface="+mj-lt"/>
              <a:buAutoNum type="arabicPeriod" startAt="7"/>
            </a:pP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Tata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Tertib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lain yang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belum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diatur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,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diumumkan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oleh dosen/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pengawas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sebelum ujian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dimulai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.</a:t>
            </a:r>
          </a:p>
          <a:p>
            <a:pPr algn="l" fontAlgn="base">
              <a:buFont typeface="+mj-lt"/>
              <a:buAutoNum type="arabicPeriod" startAt="7"/>
            </a:pP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Tiap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pelanggaran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terhadap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tata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tertib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ujian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akan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mendapatkan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sanksi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sesuai dengan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tingkat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pelanggaran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dan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ditetapkan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oleh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Pimpinan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C3E50"/>
                </a:solidFill>
                <a:effectLst/>
                <a:latin typeface="+mj-lt"/>
              </a:rPr>
              <a:t>Fakultas</a:t>
            </a:r>
            <a:r>
              <a:rPr lang="en-US" sz="1800" b="0" i="0" dirty="0">
                <a:solidFill>
                  <a:srgbClr val="2C3E50"/>
                </a:solidFill>
                <a:effectLst/>
                <a:latin typeface="+mj-lt"/>
              </a:rPr>
              <a:t>/Sekolah/PKU.</a:t>
            </a:r>
          </a:p>
        </p:txBody>
      </p:sp>
    </p:spTree>
    <p:extLst>
      <p:ext uri="{BB962C8B-B14F-4D97-AF65-F5344CB8AC3E}">
        <p14:creationId xmlns:p14="http://schemas.microsoft.com/office/powerpoint/2010/main" val="312694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D151-276A-092E-DBFF-060F9891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1ECE-0BFA-0FAE-301F-EF6A4427B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kuliah</a:t>
            </a:r>
          </a:p>
          <a:p>
            <a:r>
              <a:rPr lang="en-US" dirty="0"/>
              <a:t>Tim </a:t>
            </a:r>
            <a:r>
              <a:rPr lang="en-US" dirty="0" err="1"/>
              <a:t>pengajar</a:t>
            </a:r>
            <a:endParaRPr lang="en-US" dirty="0"/>
          </a:p>
          <a:p>
            <a:r>
              <a:rPr lang="en-US" dirty="0" err="1"/>
              <a:t>Silabus</a:t>
            </a:r>
            <a:endParaRPr lang="en-US" dirty="0"/>
          </a:p>
          <a:p>
            <a:r>
              <a:rPr lang="en-US" dirty="0"/>
              <a:t>Sumber </a:t>
            </a:r>
            <a:r>
              <a:rPr lang="en-US" dirty="0" err="1"/>
              <a:t>pustaka</a:t>
            </a:r>
            <a:endParaRPr lang="en-US" dirty="0"/>
          </a:p>
          <a:p>
            <a:r>
              <a:rPr lang="en-US" dirty="0" err="1"/>
              <a:t>Komposisi</a:t>
            </a:r>
            <a:r>
              <a:rPr lang="en-US" dirty="0"/>
              <a:t> penilaian</a:t>
            </a:r>
          </a:p>
          <a:p>
            <a:r>
              <a:rPr lang="en-US" dirty="0" err="1"/>
              <a:t>Kontrak</a:t>
            </a:r>
            <a:r>
              <a:rPr lang="en-US" dirty="0"/>
              <a:t> perkuliahan</a:t>
            </a:r>
          </a:p>
        </p:txBody>
      </p:sp>
    </p:spTree>
    <p:extLst>
      <p:ext uri="{BB962C8B-B14F-4D97-AF65-F5344CB8AC3E}">
        <p14:creationId xmlns:p14="http://schemas.microsoft.com/office/powerpoint/2010/main" val="239668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3A06-20DA-A1BB-15E6-4BE89EFC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Mata Kuliah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5EFF-5B63-C9FA-58CE-A5A10345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Mata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:</a:t>
            </a:r>
          </a:p>
          <a:p>
            <a:r>
              <a:rPr lang="en-US" dirty="0" err="1"/>
              <a:t>Pengertian</a:t>
            </a:r>
            <a:r>
              <a:rPr lang="en-US" dirty="0"/>
              <a:t> data </a:t>
            </a:r>
            <a:r>
              <a:rPr lang="en-US" dirty="0" err="1"/>
              <a:t>spasial</a:t>
            </a:r>
            <a:r>
              <a:rPr lang="en-US" dirty="0"/>
              <a:t> yang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, area, dan raster</a:t>
            </a:r>
          </a:p>
          <a:p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data area,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data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korelogram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ragamnya</a:t>
            </a:r>
            <a:r>
              <a:rPr lang="en-US" dirty="0"/>
              <a:t> yang </a:t>
            </a:r>
            <a:r>
              <a:rPr lang="en-US" dirty="0" err="1"/>
              <a:t>berupa</a:t>
            </a:r>
            <a:r>
              <a:rPr lang="en-US" dirty="0"/>
              <a:t> variogram. </a:t>
            </a:r>
          </a:p>
          <a:p>
            <a:r>
              <a:rPr lang="en-US" dirty="0" err="1"/>
              <a:t>Diagnostik</a:t>
            </a:r>
            <a:r>
              <a:rPr lang="en-US" dirty="0"/>
              <a:t> model </a:t>
            </a:r>
            <a:r>
              <a:rPr lang="en-US" dirty="0" err="1"/>
              <a:t>regresi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pengembangannya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unsur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. </a:t>
            </a:r>
          </a:p>
          <a:p>
            <a:r>
              <a:rPr lang="en-US" dirty="0"/>
              <a:t>Model-model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ekonometrika</a:t>
            </a:r>
            <a:r>
              <a:rPr lang="en-US" dirty="0"/>
              <a:t> yang </a:t>
            </a:r>
            <a:r>
              <a:rPr lang="en-US" dirty="0" err="1"/>
              <a:t>dipelajari</a:t>
            </a:r>
            <a:r>
              <a:rPr lang="en-US" dirty="0"/>
              <a:t> pada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model Spatial Autoregressive dan Spatial Error Model.</a:t>
            </a:r>
          </a:p>
        </p:txBody>
      </p:sp>
    </p:spTree>
    <p:extLst>
      <p:ext uri="{BB962C8B-B14F-4D97-AF65-F5344CB8AC3E}">
        <p14:creationId xmlns:p14="http://schemas.microsoft.com/office/powerpoint/2010/main" val="2019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CEE9-36B0-EA9E-B2E8-0E6FA57C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MK (CPMK)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C0CF1-D674-8FCA-5985-6E833CFC2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dan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yang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pendugaan</a:t>
            </a:r>
            <a:r>
              <a:rPr lang="en-US" dirty="0"/>
              <a:t> parameter dan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hipotesis</a:t>
            </a:r>
            <a:endParaRPr lang="en-US" dirty="0"/>
          </a:p>
          <a:p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dan </a:t>
            </a:r>
            <a:r>
              <a:rPr lang="en-US" dirty="0" err="1"/>
              <a:t>implementasinya</a:t>
            </a:r>
            <a:r>
              <a:rPr lang="en-US" dirty="0"/>
              <a:t> pada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R</a:t>
            </a:r>
          </a:p>
          <a:p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memformulasikan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kuantitatif</a:t>
            </a:r>
            <a:r>
              <a:rPr lang="en-US" dirty="0"/>
              <a:t>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oleh </a:t>
            </a:r>
            <a:r>
              <a:rPr lang="en-US" dirty="0" err="1"/>
              <a:t>pemangku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lain</a:t>
            </a:r>
          </a:p>
          <a:p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menerjemahkan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yang </a:t>
            </a:r>
            <a:r>
              <a:rPr lang="en-US" dirty="0" err="1"/>
              <a:t>dihadapi</a:t>
            </a:r>
            <a:r>
              <a:rPr lang="en-US" dirty="0"/>
              <a:t> dan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oleh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 di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lain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4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BAE99A-F6AF-EBF2-593E-E38D72C9AD0F}"/>
              </a:ext>
            </a:extLst>
          </p:cNvPr>
          <p:cNvSpPr/>
          <p:nvPr/>
        </p:nvSpPr>
        <p:spPr>
          <a:xfrm>
            <a:off x="6096000" y="1844410"/>
            <a:ext cx="5562600" cy="40687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2D1EB-DA5B-C162-8AEE-5F5EF5F29CD3}"/>
              </a:ext>
            </a:extLst>
          </p:cNvPr>
          <p:cNvSpPr/>
          <p:nvPr/>
        </p:nvSpPr>
        <p:spPr>
          <a:xfrm>
            <a:off x="533401" y="1844410"/>
            <a:ext cx="5562600" cy="40687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B1583-E7AF-417F-3F32-5E974F893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60" y="206428"/>
            <a:ext cx="10625229" cy="768487"/>
          </a:xfrm>
        </p:spPr>
        <p:txBody>
          <a:bodyPr/>
          <a:lstStyle/>
          <a:p>
            <a:r>
              <a:rPr lang="en-US" dirty="0"/>
              <a:t>Tim </a:t>
            </a:r>
            <a:r>
              <a:rPr lang="en-US" dirty="0" err="1"/>
              <a:t>Pengajar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4D4338-D90C-21D7-CA43-BCD143F91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9415" y="2584998"/>
            <a:ext cx="5157787" cy="62257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Rahma Anisa, S.Stat., M.Si., </a:t>
            </a:r>
            <a:r>
              <a:rPr lang="en-US" sz="1800" dirty="0" err="1"/>
              <a:t>M.Act.Sc</a:t>
            </a:r>
            <a:r>
              <a:rPr lang="en-US" sz="1800" dirty="0"/>
              <a:t>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56703C-4736-5C6C-4A3D-DA872B673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26551" y="2598866"/>
            <a:ext cx="5181600" cy="7684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Prof. Dr. Ir. Muhammad Nur Aidi, M.S.</a:t>
            </a: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CB2CDA39-4379-2A7E-3F57-99A4567971F7}"/>
              </a:ext>
            </a:extLst>
          </p:cNvPr>
          <p:cNvSpPr txBox="1">
            <a:spLocks/>
          </p:cNvSpPr>
          <p:nvPr/>
        </p:nvSpPr>
        <p:spPr>
          <a:xfrm>
            <a:off x="1543760" y="3731702"/>
            <a:ext cx="5181600" cy="76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Prof. Dr. Ir. Anik </a:t>
            </a:r>
            <a:r>
              <a:rPr lang="en-US" sz="1800" dirty="0" err="1"/>
              <a:t>Djuraidah</a:t>
            </a:r>
            <a:r>
              <a:rPr lang="en-US" sz="1800" dirty="0"/>
              <a:t>, M.S.</a:t>
            </a:r>
          </a:p>
        </p:txBody>
      </p:sp>
      <p:pic>
        <p:nvPicPr>
          <p:cNvPr id="1026" name="Picture 2" descr="Prof. Dr. Ir. Anik Djuraidah M.S.">
            <a:extLst>
              <a:ext uri="{FF2B5EF4-FFF2-40B4-BE49-F238E27FC236}">
                <a16:creationId xmlns:a16="http://schemas.microsoft.com/office/drawing/2014/main" id="{3A4EC5FE-6D0E-1445-AFDD-00D9F2EA3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71" y="3499398"/>
            <a:ext cx="914400" cy="914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hma Anisa S.Stat., M.Si., M.Act.Sc.">
            <a:extLst>
              <a:ext uri="{FF2B5EF4-FFF2-40B4-BE49-F238E27FC236}">
                <a16:creationId xmlns:a16="http://schemas.microsoft.com/office/drawing/2014/main" id="{F498448D-C6C6-9203-A222-F024810EA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60" y="2307037"/>
            <a:ext cx="914400" cy="914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f. Dr. Ir. Muhammad Nur Aidi M.S.">
            <a:extLst>
              <a:ext uri="{FF2B5EF4-FFF2-40B4-BE49-F238E27FC236}">
                <a16:creationId xmlns:a16="http://schemas.microsoft.com/office/drawing/2014/main" id="{B5F20FF6-2DDB-566B-BA9E-894AF0C56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151" y="2307037"/>
            <a:ext cx="914400" cy="914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f. Dr. Ir. I Made Sumertajaya M.Si.">
            <a:extLst>
              <a:ext uri="{FF2B5EF4-FFF2-40B4-BE49-F238E27FC236}">
                <a16:creationId xmlns:a16="http://schemas.microsoft.com/office/drawing/2014/main" id="{7DC55DAC-A7A9-8FFE-9EA4-F03B9D59B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795" y="3513266"/>
            <a:ext cx="914400" cy="914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CB545067-A0EA-B246-648B-8DC55395064D}"/>
              </a:ext>
            </a:extLst>
          </p:cNvPr>
          <p:cNvSpPr txBox="1">
            <a:spLocks/>
          </p:cNvSpPr>
          <p:nvPr/>
        </p:nvSpPr>
        <p:spPr>
          <a:xfrm>
            <a:off x="7403540" y="3832876"/>
            <a:ext cx="5181600" cy="76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Prof. Dr. Ir. I Made </a:t>
            </a:r>
            <a:r>
              <a:rPr lang="en-US" sz="1800" dirty="0" err="1"/>
              <a:t>Sumertajaya</a:t>
            </a:r>
            <a:r>
              <a:rPr lang="en-US" sz="1800" dirty="0"/>
              <a:t>, M.Si.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981C2-8E8B-DC02-D3D0-6851625BEBED}"/>
              </a:ext>
            </a:extLst>
          </p:cNvPr>
          <p:cNvSpPr txBox="1"/>
          <p:nvPr/>
        </p:nvSpPr>
        <p:spPr>
          <a:xfrm>
            <a:off x="533401" y="1471030"/>
            <a:ext cx="11125198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TIM DOSEN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CFB0C1-44A5-6027-C4CE-35D5C2820357}"/>
              </a:ext>
            </a:extLst>
          </p:cNvPr>
          <p:cNvSpPr txBox="1"/>
          <p:nvPr/>
        </p:nvSpPr>
        <p:spPr>
          <a:xfrm>
            <a:off x="533401" y="4705627"/>
            <a:ext cx="11125198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j-lt"/>
              </a:rPr>
              <a:t>ASISTEN PRAKTIKUM</a:t>
            </a:r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06F23F1D-F35C-BA69-66DE-25C936EDE32D}"/>
              </a:ext>
            </a:extLst>
          </p:cNvPr>
          <p:cNvSpPr/>
          <p:nvPr/>
        </p:nvSpPr>
        <p:spPr>
          <a:xfrm>
            <a:off x="2142433" y="1939422"/>
            <a:ext cx="2195945" cy="29145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29BA12-CCAC-6BCE-0555-D372CEB848B7}"/>
              </a:ext>
            </a:extLst>
          </p:cNvPr>
          <p:cNvSpPr txBox="1"/>
          <p:nvPr/>
        </p:nvSpPr>
        <p:spPr>
          <a:xfrm>
            <a:off x="1566771" y="5202304"/>
            <a:ext cx="4186329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+mj-lt"/>
              </a:rPr>
              <a:t>Zamrah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Mutmainah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(P1)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894799-9F4F-97F8-EBFA-864B59E8F1F0}"/>
              </a:ext>
            </a:extLst>
          </p:cNvPr>
          <p:cNvSpPr txBox="1"/>
          <p:nvPr/>
        </p:nvSpPr>
        <p:spPr>
          <a:xfrm>
            <a:off x="7426551" y="5202304"/>
            <a:ext cx="502747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Putri Nisrina Az Zahra (P2)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9DE93EE5-0132-8DC9-6CD3-A69325E38D5E}"/>
              </a:ext>
            </a:extLst>
          </p:cNvPr>
          <p:cNvSpPr/>
          <p:nvPr/>
        </p:nvSpPr>
        <p:spPr>
          <a:xfrm>
            <a:off x="7927916" y="1916896"/>
            <a:ext cx="2195945" cy="29145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7DC972-CBC4-3A3C-6E7C-78A16A1AC7AB}"/>
              </a:ext>
            </a:extLst>
          </p:cNvPr>
          <p:cNvSpPr txBox="1"/>
          <p:nvPr/>
        </p:nvSpPr>
        <p:spPr>
          <a:xfrm>
            <a:off x="2291023" y="1892323"/>
            <a:ext cx="2047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bg1"/>
                </a:solidFill>
              </a:rPr>
              <a:t>Paralel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Kuliah</a:t>
            </a:r>
            <a:r>
              <a:rPr lang="en-US" sz="1600" b="1" dirty="0">
                <a:solidFill>
                  <a:schemeClr val="bg1"/>
                </a:solidFill>
              </a:rPr>
              <a:t> 1 (K1)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71D719-F886-8C6C-BA1F-E2651E333622}"/>
              </a:ext>
            </a:extLst>
          </p:cNvPr>
          <p:cNvSpPr txBox="1"/>
          <p:nvPr/>
        </p:nvSpPr>
        <p:spPr>
          <a:xfrm>
            <a:off x="8002212" y="1892323"/>
            <a:ext cx="2047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2 (K2)</a:t>
            </a:r>
          </a:p>
        </p:txBody>
      </p:sp>
    </p:spTree>
    <p:extLst>
      <p:ext uri="{BB962C8B-B14F-4D97-AF65-F5344CB8AC3E}">
        <p14:creationId xmlns:p14="http://schemas.microsoft.com/office/powerpoint/2010/main" val="351295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EE6D-45C5-0329-5014-B71FDB77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Silabus</a:t>
            </a:r>
            <a:r>
              <a:rPr lang="en-US" dirty="0"/>
              <a:t> STA1352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022B722-C3D8-259E-13AC-D91AD9DC3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102028"/>
              </p:ext>
            </p:extLst>
          </p:nvPr>
        </p:nvGraphicFramePr>
        <p:xfrm>
          <a:off x="652371" y="2115983"/>
          <a:ext cx="4746480" cy="458132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83434">
                  <a:extLst>
                    <a:ext uri="{9D8B030D-6E8A-4147-A177-3AD203B41FA5}">
                      <a16:colId xmlns:a16="http://schemas.microsoft.com/office/drawing/2014/main" val="1919697803"/>
                    </a:ext>
                  </a:extLst>
                </a:gridCol>
                <a:gridCol w="3463046">
                  <a:extLst>
                    <a:ext uri="{9D8B030D-6E8A-4147-A177-3AD203B41FA5}">
                      <a16:colId xmlns:a16="http://schemas.microsoft.com/office/drawing/2014/main" val="1767331347"/>
                    </a:ext>
                  </a:extLst>
                </a:gridCol>
              </a:tblGrid>
              <a:tr h="550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Pertemuan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406366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Pengenalan</a:t>
                      </a:r>
                      <a:r>
                        <a:rPr lang="en-US" dirty="0"/>
                        <a:t> Data </a:t>
                      </a:r>
                      <a:r>
                        <a:rPr lang="en-US" dirty="0" err="1"/>
                        <a:t>Spasial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441159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Eksplorasi</a:t>
                      </a:r>
                      <a:r>
                        <a:rPr lang="en-US" dirty="0"/>
                        <a:t> Data </a:t>
                      </a:r>
                      <a:r>
                        <a:rPr lang="en-US" dirty="0" err="1"/>
                        <a:t>Titik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941345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Eksplorasi</a:t>
                      </a:r>
                      <a:r>
                        <a:rPr lang="en-US" dirty="0"/>
                        <a:t> Data Lattice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108435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Eksplorasi</a:t>
                      </a:r>
                      <a:r>
                        <a:rPr lang="en-US" dirty="0"/>
                        <a:t> Data Geostatistical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33055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Kuliah</a:t>
                      </a:r>
                      <a:r>
                        <a:rPr lang="en-US" dirty="0"/>
                        <a:t> Tamu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640599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Penyusunan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pembobot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spasial</a:t>
                      </a:r>
                      <a:endParaRPr lang="en-US" dirty="0"/>
                    </a:p>
                    <a:p>
                      <a:r>
                        <a:rPr lang="en-US" dirty="0" err="1"/>
                        <a:t>Analisis</a:t>
                      </a:r>
                      <a:r>
                        <a:rPr lang="en-US" dirty="0"/>
                        <a:t> &amp; Autokorelasi </a:t>
                      </a:r>
                      <a:r>
                        <a:rPr lang="en-US" dirty="0" err="1"/>
                        <a:t>Spasial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60603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kasus</a:t>
                      </a:r>
                      <a:r>
                        <a:rPr lang="en-US" dirty="0"/>
                        <a:t>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66202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93AEE6A4-0855-36A6-9610-4DCBB920DF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447047"/>
              </p:ext>
            </p:extLst>
          </p:nvPr>
        </p:nvGraphicFramePr>
        <p:xfrm>
          <a:off x="6398175" y="2115983"/>
          <a:ext cx="5479297" cy="449143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83434">
                  <a:extLst>
                    <a:ext uri="{9D8B030D-6E8A-4147-A177-3AD203B41FA5}">
                      <a16:colId xmlns:a16="http://schemas.microsoft.com/office/drawing/2014/main" val="1919697803"/>
                    </a:ext>
                  </a:extLst>
                </a:gridCol>
                <a:gridCol w="4195863">
                  <a:extLst>
                    <a:ext uri="{9D8B030D-6E8A-4147-A177-3AD203B41FA5}">
                      <a16:colId xmlns:a16="http://schemas.microsoft.com/office/drawing/2014/main" val="1767331347"/>
                    </a:ext>
                  </a:extLst>
                </a:gridCol>
              </a:tblGrid>
              <a:tr h="550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Pertemuan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Topik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406366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Bivariate Spatial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441159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Diagnostik</a:t>
                      </a:r>
                      <a:r>
                        <a:rPr lang="en-US" dirty="0"/>
                        <a:t> Model </a:t>
                      </a:r>
                      <a:r>
                        <a:rPr lang="en-US" dirty="0" err="1"/>
                        <a:t>Regresi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941345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Spatial Contouring: </a:t>
                      </a:r>
                      <a:r>
                        <a:rPr lang="en-US" dirty="0" err="1"/>
                        <a:t>pendugaan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titik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108435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Identifikasi</a:t>
                      </a:r>
                      <a:r>
                        <a:rPr lang="en-US" dirty="0"/>
                        <a:t> Model </a:t>
                      </a:r>
                      <a:r>
                        <a:rPr lang="en-US" dirty="0" err="1"/>
                        <a:t>Dependensi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Spasial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33055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Pemodelan</a:t>
                      </a:r>
                      <a:r>
                        <a:rPr lang="en-US" dirty="0"/>
                        <a:t> SAR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640599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Pemodelan</a:t>
                      </a:r>
                      <a:r>
                        <a:rPr lang="en-US" dirty="0"/>
                        <a:t> SEM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60603"/>
                  </a:ext>
                </a:extLst>
              </a:tr>
              <a:tr h="5501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Studi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Kasus</a:t>
                      </a:r>
                      <a:r>
                        <a:rPr lang="en-US" dirty="0"/>
                        <a:t>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6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44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70CF-95C3-C668-455B-8875D0FC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Sumber Pustaka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E1BA7-CEEF-0F5D-7ADD-220A7CE8E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2" y="2095500"/>
            <a:ext cx="4571382" cy="3848100"/>
          </a:xfrm>
        </p:spPr>
        <p:txBody>
          <a:bodyPr>
            <a:normAutofit fontScale="85000" lnSpcReduction="20000"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Moraga, P. 2024. Spatial Statistics for Data Science: Theory and Practice with R. Boca Raton: CRC Press.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Anselin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L.A. 2005.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Exploring Spatial Data with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GeoDa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 Workbook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Center for Spatially Integrated Social Science.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Djuraidah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A., Anisa, R. 2023.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Statistika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Geospasial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Ilustrasi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Penerapan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R. Bogor: IPB Press.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Pebesma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E.,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Bivand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 2023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Spatial Data Science with Application in 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Boca Raton: CRC Press.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Muhammad Nur Aidi. 2013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Konfigurasi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Titik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Ruang, Kajian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Teoretis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Simulasi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Kasus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IPB.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369D1-7A12-3D1D-04DC-20B966733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985" y="647700"/>
            <a:ext cx="5353728" cy="591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3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A4FB-DA42-3CED-15C3-DBD7413F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72696-D28A-8C36-B343-A04E0CE51A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Komposisi</a:t>
            </a:r>
            <a:r>
              <a:rPr lang="en-US" dirty="0"/>
              <a:t> Penilaian Akhir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2F944-C538-E66D-31F7-61620DB93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2437765"/>
          </a:xfrm>
        </p:spPr>
        <p:txBody>
          <a:bodyPr>
            <a:normAutofit/>
          </a:bodyPr>
          <a:lstStyle/>
          <a:p>
            <a:pPr>
              <a:tabLst>
                <a:tab pos="3311525" algn="l"/>
                <a:tab pos="3487738" algn="l"/>
              </a:tabLst>
            </a:pPr>
            <a:r>
              <a:rPr lang="en-US" sz="1800" dirty="0" err="1"/>
              <a:t>Tugas</a:t>
            </a:r>
            <a:r>
              <a:rPr lang="en-US" sz="1800" dirty="0"/>
              <a:t> / </a:t>
            </a:r>
            <a:r>
              <a:rPr lang="en-US" sz="1800" dirty="0" err="1"/>
              <a:t>Keaktifan</a:t>
            </a:r>
            <a:r>
              <a:rPr lang="en-US" sz="1800" dirty="0"/>
              <a:t> / </a:t>
            </a:r>
            <a:r>
              <a:rPr lang="en-US" sz="1800" dirty="0" err="1"/>
              <a:t>Praktikum</a:t>
            </a:r>
            <a:r>
              <a:rPr lang="en-US" sz="1800" dirty="0"/>
              <a:t>	:	20%</a:t>
            </a:r>
          </a:p>
          <a:p>
            <a:pPr>
              <a:tabLst>
                <a:tab pos="3311525" algn="l"/>
                <a:tab pos="3487738" algn="l"/>
              </a:tabLst>
            </a:pPr>
            <a:r>
              <a:rPr lang="en-US" sz="1800" dirty="0" err="1"/>
              <a:t>Kuis</a:t>
            </a:r>
            <a:r>
              <a:rPr lang="en-US" sz="1800" dirty="0"/>
              <a:t> (2x)	:	40%</a:t>
            </a:r>
          </a:p>
          <a:p>
            <a:pPr>
              <a:tabLst>
                <a:tab pos="3311525" algn="l"/>
                <a:tab pos="3487738" algn="l"/>
              </a:tabLst>
            </a:pPr>
            <a:r>
              <a:rPr lang="en-US" sz="1800" dirty="0"/>
              <a:t>UTS (</a:t>
            </a:r>
            <a:r>
              <a:rPr lang="en-US" sz="1800" dirty="0" err="1"/>
              <a:t>evaluasi</a:t>
            </a:r>
            <a:r>
              <a:rPr lang="en-US" sz="1800" dirty="0"/>
              <a:t> </a:t>
            </a:r>
            <a:r>
              <a:rPr lang="en-US" sz="1800" dirty="0" err="1"/>
              <a:t>studi</a:t>
            </a:r>
            <a:r>
              <a:rPr lang="en-US" sz="1800" dirty="0"/>
              <a:t> </a:t>
            </a:r>
            <a:r>
              <a:rPr lang="en-US" sz="1800" dirty="0" err="1"/>
              <a:t>kasus</a:t>
            </a:r>
            <a:r>
              <a:rPr lang="en-US" sz="1800" dirty="0"/>
              <a:t> 1)	:	20%</a:t>
            </a:r>
          </a:p>
          <a:p>
            <a:pPr>
              <a:tabLst>
                <a:tab pos="3311525" algn="l"/>
                <a:tab pos="3487738" algn="l"/>
              </a:tabLst>
            </a:pPr>
            <a:r>
              <a:rPr lang="en-US" sz="1800" dirty="0"/>
              <a:t>UAS (</a:t>
            </a:r>
            <a:r>
              <a:rPr lang="en-US" sz="1800" dirty="0" err="1"/>
              <a:t>evaluasi</a:t>
            </a:r>
            <a:r>
              <a:rPr lang="en-US" sz="1800" dirty="0"/>
              <a:t> </a:t>
            </a:r>
            <a:r>
              <a:rPr lang="en-US" sz="1800" dirty="0" err="1"/>
              <a:t>studi</a:t>
            </a:r>
            <a:r>
              <a:rPr lang="en-US" sz="1800" dirty="0"/>
              <a:t> </a:t>
            </a:r>
            <a:r>
              <a:rPr lang="en-US" sz="1800" dirty="0" err="1"/>
              <a:t>kasus</a:t>
            </a:r>
            <a:r>
              <a:rPr lang="en-US" sz="1800" dirty="0"/>
              <a:t> 2)	:	20%</a:t>
            </a:r>
          </a:p>
          <a:p>
            <a:pPr marL="0" indent="0">
              <a:buNone/>
              <a:tabLst>
                <a:tab pos="3311525" algn="l"/>
                <a:tab pos="3487738" algn="l"/>
              </a:tabLst>
            </a:pP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E22B93-5F54-5500-F873-7A4FC1C81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5912" y="1841658"/>
            <a:ext cx="5183188" cy="675641"/>
          </a:xfrm>
        </p:spPr>
        <p:txBody>
          <a:bodyPr/>
          <a:lstStyle/>
          <a:p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46C77F2C-1262-6976-850D-CAD6CD77C7B4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4228931109"/>
                  </p:ext>
                </p:extLst>
              </p:nvPr>
            </p:nvGraphicFramePr>
            <p:xfrm>
              <a:off x="6748371" y="2557780"/>
              <a:ext cx="4800599" cy="296672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851448">
                      <a:extLst>
                        <a:ext uri="{9D8B030D-6E8A-4147-A177-3AD203B41FA5}">
                          <a16:colId xmlns:a16="http://schemas.microsoft.com/office/drawing/2014/main" val="233109969"/>
                        </a:ext>
                      </a:extLst>
                    </a:gridCol>
                    <a:gridCol w="2949151">
                      <a:extLst>
                        <a:ext uri="{9D8B030D-6E8A-4147-A177-3AD203B41FA5}">
                          <a16:colId xmlns:a16="http://schemas.microsoft.com/office/drawing/2014/main" val="12337417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Huruf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Mutu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Rentang</a:t>
                          </a:r>
                          <a:r>
                            <a:rPr lang="en-US" dirty="0"/>
                            <a:t> Nilai Akhir (NA)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6071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NA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33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75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dirty="0"/>
                            <a:t> NA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&lt;80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278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dirty="0"/>
                            <a:t> NA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&lt;75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04635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dirty="0"/>
                            <a:t> NA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&lt;70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26309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dirty="0"/>
                            <a:t> NA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&lt;60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0331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dirty="0"/>
                            <a:t> NA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&lt;50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428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NA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&lt;40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3402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46C77F2C-1262-6976-850D-CAD6CD77C7B4}"/>
                  </a:ext>
                </a:extLst>
              </p:cNvPr>
              <p:cNvGraphicFramePr>
                <a:graphicFrameLocks noGrp="1"/>
              </p:cNvGraphicFramePr>
              <p:nvPr>
                <p:ph sz="quarter" idx="4"/>
                <p:extLst>
                  <p:ext uri="{D42A27DB-BD31-4B8C-83A1-F6EECF244321}">
                    <p14:modId xmlns:p14="http://schemas.microsoft.com/office/powerpoint/2010/main" val="4228931109"/>
                  </p:ext>
                </p:extLst>
              </p:nvPr>
            </p:nvGraphicFramePr>
            <p:xfrm>
              <a:off x="6748371" y="2557780"/>
              <a:ext cx="4800599" cy="296672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851448">
                      <a:extLst>
                        <a:ext uri="{9D8B030D-6E8A-4147-A177-3AD203B41FA5}">
                          <a16:colId xmlns:a16="http://schemas.microsoft.com/office/drawing/2014/main" val="233109969"/>
                        </a:ext>
                      </a:extLst>
                    </a:gridCol>
                    <a:gridCol w="2949151">
                      <a:extLst>
                        <a:ext uri="{9D8B030D-6E8A-4147-A177-3AD203B41FA5}">
                          <a16:colId xmlns:a16="http://schemas.microsoft.com/office/drawing/2014/main" val="12337417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Huruf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Mutu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Rentang</a:t>
                          </a:r>
                          <a:r>
                            <a:rPr lang="en-US" dirty="0"/>
                            <a:t> Nilai Akhir (NA)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6071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223" t="-108197" r="-620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533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223" t="-208197" r="-620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7278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223" t="-308197" r="-62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04635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223" t="-408197" r="-62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26309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223" t="-508197" r="-620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0331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223" t="-608197" r="-62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4280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223" t="-708197" r="-620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3402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4B5A4C4-4E8B-253F-36B7-428DD62FD68C}"/>
              </a:ext>
            </a:extLst>
          </p:cNvPr>
          <p:cNvSpPr txBox="1"/>
          <p:nvPr/>
        </p:nvSpPr>
        <p:spPr>
          <a:xfrm>
            <a:off x="569912" y="4732973"/>
            <a:ext cx="51577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tabLst>
                <a:tab pos="3311525" algn="l"/>
                <a:tab pos="3487738" algn="l"/>
              </a:tabLst>
            </a:pPr>
            <a:r>
              <a:rPr lang="en-US" sz="1800" i="1" dirty="0" err="1"/>
              <a:t>Catatan</a:t>
            </a:r>
            <a:r>
              <a:rPr lang="en-US" i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311525" algn="l"/>
                <a:tab pos="3487738" algn="l"/>
              </a:tabLst>
            </a:pPr>
            <a:r>
              <a:rPr lang="en-US" sz="1800" dirty="0" err="1"/>
              <a:t>Kuis</a:t>
            </a:r>
            <a:r>
              <a:rPr lang="en-US" sz="1800" dirty="0"/>
              <a:t> 1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 err="1">
                <a:sym typeface="Wingdings" panose="05000000000000000000" pitchFamily="2" charset="2"/>
              </a:rPr>
              <a:t>materi</a:t>
            </a:r>
            <a:r>
              <a:rPr lang="en-US" sz="1800" dirty="0">
                <a:sym typeface="Wingdings" panose="05000000000000000000" pitchFamily="2" charset="2"/>
              </a:rPr>
              <a:t> UTS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311525" algn="l"/>
                <a:tab pos="3487738" algn="l"/>
              </a:tabLst>
            </a:pPr>
            <a:r>
              <a:rPr lang="en-US" dirty="0" err="1">
                <a:sym typeface="Wingdings" panose="05000000000000000000" pitchFamily="2" charset="2"/>
              </a:rPr>
              <a:t>Kuis</a:t>
            </a:r>
            <a:r>
              <a:rPr lang="en-US" dirty="0">
                <a:sym typeface="Wingdings" panose="05000000000000000000" pitchFamily="2" charset="2"/>
              </a:rPr>
              <a:t> 2  </a:t>
            </a:r>
            <a:r>
              <a:rPr lang="en-US" dirty="0" err="1">
                <a:sym typeface="Wingdings" panose="05000000000000000000" pitchFamily="2" charset="2"/>
              </a:rPr>
              <a:t>materi</a:t>
            </a:r>
            <a:r>
              <a:rPr lang="en-US" dirty="0">
                <a:sym typeface="Wingdings" panose="05000000000000000000" pitchFamily="2" charset="2"/>
              </a:rPr>
              <a:t> UAS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311525" algn="l"/>
                <a:tab pos="3487738" algn="l"/>
              </a:tabLst>
            </a:pPr>
            <a:r>
              <a:rPr lang="en-US" sz="1800" dirty="0">
                <a:sym typeface="Wingdings" panose="05000000000000000000" pitchFamily="2" charset="2"/>
              </a:rPr>
              <a:t>Studi Kasus </a:t>
            </a:r>
            <a:r>
              <a:rPr lang="en-US" sz="1800" dirty="0" err="1">
                <a:sym typeface="Wingdings" panose="05000000000000000000" pitchFamily="2" charset="2"/>
              </a:rPr>
              <a:t>dievaluasi</a:t>
            </a:r>
            <a:r>
              <a:rPr lang="en-US" sz="1800" dirty="0">
                <a:sym typeface="Wingdings" panose="05000000000000000000" pitchFamily="2" charset="2"/>
              </a:rPr>
              <a:t> pada </a:t>
            </a:r>
            <a:r>
              <a:rPr lang="en-US" sz="1800" dirty="0" err="1">
                <a:sym typeface="Wingdings" panose="05000000000000000000" pitchFamily="2" charset="2"/>
              </a:rPr>
              <a:t>saat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jadwal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err="1">
                <a:sym typeface="Wingdings" panose="05000000000000000000" pitchFamily="2" charset="2"/>
              </a:rPr>
              <a:t>ujian</a:t>
            </a:r>
            <a:r>
              <a:rPr lang="en-US" sz="1800" dirty="0">
                <a:sym typeface="Wingdings" panose="05000000000000000000" pitchFamily="2" charset="2"/>
              </a:rPr>
              <a:t> UTS dan UAS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053BD-6CEE-8B2E-049E-DE0E10DE8ED8}"/>
              </a:ext>
            </a:extLst>
          </p:cNvPr>
          <p:cNvSpPr txBox="1"/>
          <p:nvPr/>
        </p:nvSpPr>
        <p:spPr>
          <a:xfrm>
            <a:off x="7261860" y="5564981"/>
            <a:ext cx="43602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/>
              <a:t>*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berubah</a:t>
            </a:r>
            <a:r>
              <a:rPr lang="en-US" sz="1600" dirty="0"/>
              <a:t> </a:t>
            </a:r>
            <a:r>
              <a:rPr lang="en-US" sz="1600" dirty="0" err="1"/>
              <a:t>menyesuaikan</a:t>
            </a:r>
            <a:r>
              <a:rPr lang="en-US" sz="1600" dirty="0"/>
              <a:t> </a:t>
            </a:r>
            <a:r>
              <a:rPr lang="en-US" sz="1600" dirty="0" err="1"/>
              <a:t>sebaran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637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7C28-C051-7C5C-9467-2D5734E2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694717"/>
          </a:xfrm>
        </p:spPr>
        <p:txBody>
          <a:bodyPr/>
          <a:lstStyle/>
          <a:p>
            <a:r>
              <a:rPr lang="en-US" dirty="0"/>
              <a:t>Tata </a:t>
            </a:r>
            <a:r>
              <a:rPr lang="en-US" dirty="0" err="1"/>
              <a:t>Tertib</a:t>
            </a:r>
            <a:r>
              <a:rPr lang="en-US" dirty="0"/>
              <a:t> Perkuliahan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21A61-62D5-9FFF-AFCA-87A6C7DF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1478604"/>
            <a:ext cx="10620855" cy="5145932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sz="1600" dirty="0"/>
              <a:t>Mahasiswa yang </a:t>
            </a:r>
            <a:r>
              <a:rPr lang="en-US" sz="1600" dirty="0" err="1"/>
              <a:t>berhalangan</a:t>
            </a:r>
            <a:r>
              <a:rPr lang="en-US" sz="1600" dirty="0"/>
              <a:t> </a:t>
            </a:r>
            <a:r>
              <a:rPr lang="en-US" sz="1600" dirty="0" err="1"/>
              <a:t>mengikuti</a:t>
            </a:r>
            <a:r>
              <a:rPr lang="en-US" sz="1600" dirty="0"/>
              <a:t> perkuliahan </a:t>
            </a:r>
            <a:r>
              <a:rPr lang="en-US" sz="1600" dirty="0" err="1"/>
              <a:t>karena</a:t>
            </a:r>
            <a:r>
              <a:rPr lang="en-US" sz="1600" dirty="0"/>
              <a:t> sakit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alasan</a:t>
            </a:r>
            <a:r>
              <a:rPr lang="en-US" sz="1600" dirty="0"/>
              <a:t> yang sangat penting </a:t>
            </a:r>
            <a:r>
              <a:rPr lang="en-US" sz="1600" dirty="0" err="1"/>
              <a:t>harus</a:t>
            </a:r>
            <a:r>
              <a:rPr lang="en-US" sz="1600" dirty="0"/>
              <a:t> menyampaikan </a:t>
            </a:r>
            <a:r>
              <a:rPr lang="en-US" sz="1600" dirty="0" err="1"/>
              <a:t>surat</a:t>
            </a:r>
            <a:r>
              <a:rPr lang="en-US" sz="1600" dirty="0"/>
              <a:t> </a:t>
            </a:r>
            <a:r>
              <a:rPr lang="en-US" sz="1600" dirty="0" err="1"/>
              <a:t>permohonan</a:t>
            </a:r>
            <a:r>
              <a:rPr lang="en-US" sz="1600" dirty="0"/>
              <a:t> izin tidak </a:t>
            </a:r>
            <a:r>
              <a:rPr lang="en-US" sz="1600" dirty="0" err="1"/>
              <a:t>mengikuti</a:t>
            </a:r>
            <a:r>
              <a:rPr lang="en-US" sz="1600" dirty="0"/>
              <a:t> perkuliahan secara </a:t>
            </a:r>
            <a:r>
              <a:rPr lang="en-US" sz="1600" dirty="0" err="1"/>
              <a:t>tertulis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 </a:t>
            </a:r>
            <a:r>
              <a:rPr lang="en-US" sz="1600" dirty="0" err="1"/>
              <a:t>penanggung</a:t>
            </a:r>
            <a:r>
              <a:rPr lang="en-US" sz="1600" dirty="0"/>
              <a:t> </a:t>
            </a:r>
            <a:r>
              <a:rPr lang="en-US" sz="1600" dirty="0" err="1"/>
              <a:t>jawab</a:t>
            </a:r>
            <a:r>
              <a:rPr lang="en-US" sz="1600" dirty="0"/>
              <a:t> </a:t>
            </a:r>
            <a:r>
              <a:rPr lang="en-US" sz="1600" dirty="0" err="1"/>
              <a:t>mata</a:t>
            </a:r>
            <a:r>
              <a:rPr lang="en-US" sz="1600" dirty="0"/>
              <a:t> kuliah yang </a:t>
            </a:r>
            <a:r>
              <a:rPr lang="en-US" sz="1600" dirty="0" err="1"/>
              <a:t>bersangkutan</a:t>
            </a:r>
            <a:r>
              <a:rPr lang="en-US" sz="1600" dirty="0"/>
              <a:t> </a:t>
            </a:r>
            <a:r>
              <a:rPr lang="en-US" sz="1600" dirty="0" err="1"/>
              <a:t>selambat-lambatnya</a:t>
            </a:r>
            <a:r>
              <a:rPr lang="en-US" sz="1600" dirty="0"/>
              <a:t> pada </a:t>
            </a:r>
            <a:r>
              <a:rPr lang="en-US" sz="1600" dirty="0" err="1"/>
              <a:t>hari</a:t>
            </a:r>
            <a:r>
              <a:rPr lang="en-US" sz="1600" dirty="0"/>
              <a:t> perkuliahan </a:t>
            </a:r>
            <a:r>
              <a:rPr lang="en-US" sz="1600" dirty="0" err="1"/>
              <a:t>berikutnya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Izin tidak </a:t>
            </a:r>
            <a:r>
              <a:rPr lang="en-US" sz="1600" dirty="0" err="1"/>
              <a:t>mengikuti</a:t>
            </a:r>
            <a:r>
              <a:rPr lang="en-US" sz="1600" dirty="0"/>
              <a:t> kuliah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alasan</a:t>
            </a:r>
            <a:r>
              <a:rPr lang="en-US" sz="1600" dirty="0"/>
              <a:t> sakit dan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alasan</a:t>
            </a:r>
            <a:r>
              <a:rPr lang="en-US" sz="1600" dirty="0"/>
              <a:t> lain yang </a:t>
            </a:r>
            <a:r>
              <a:rPr lang="en-US" sz="1600" dirty="0" err="1"/>
              <a:t>sah</a:t>
            </a:r>
            <a:r>
              <a:rPr lang="en-US" sz="1600" dirty="0"/>
              <a:t> dapat </a:t>
            </a:r>
            <a:r>
              <a:rPr lang="en-US" sz="1600" dirty="0" err="1"/>
              <a:t>diberikan</a:t>
            </a:r>
            <a:r>
              <a:rPr lang="en-US" sz="1600" dirty="0"/>
              <a:t> </a:t>
            </a:r>
            <a:r>
              <a:rPr lang="en-US" sz="1600" dirty="0" err="1"/>
              <a:t>maksimum</a:t>
            </a:r>
            <a:r>
              <a:rPr lang="en-US" sz="1600" dirty="0"/>
              <a:t> 3 (</a:t>
            </a:r>
            <a:r>
              <a:rPr lang="en-US" sz="1600" dirty="0" err="1"/>
              <a:t>tiga</a:t>
            </a:r>
            <a:r>
              <a:rPr lang="en-US" sz="1600" dirty="0"/>
              <a:t>) kali </a:t>
            </a:r>
            <a:r>
              <a:rPr lang="en-US" sz="1600" dirty="0" err="1"/>
              <a:t>dari</a:t>
            </a:r>
            <a:r>
              <a:rPr lang="en-US" sz="1600" dirty="0"/>
              <a:t> masa perkuliahan </a:t>
            </a:r>
            <a:r>
              <a:rPr lang="en-US" sz="1600" dirty="0" err="1"/>
              <a:t>penuh</a:t>
            </a:r>
            <a:r>
              <a:rPr lang="en-US" sz="1600" dirty="0"/>
              <a:t> (14 pertemuan) yang </a:t>
            </a:r>
            <a:r>
              <a:rPr lang="en-US" sz="1600" dirty="0" err="1"/>
              <a:t>terjadwal</a:t>
            </a:r>
            <a:r>
              <a:rPr lang="en-US" sz="1600" dirty="0"/>
              <a:t> dalam </a:t>
            </a:r>
            <a:r>
              <a:rPr lang="en-US" sz="1600" dirty="0" err="1"/>
              <a:t>satu</a:t>
            </a:r>
            <a:r>
              <a:rPr lang="en-US" sz="1600" dirty="0"/>
              <a:t> semester, kecuali </a:t>
            </a:r>
            <a:r>
              <a:rPr lang="en-US" sz="1600" dirty="0" err="1"/>
              <a:t>mendapatkan</a:t>
            </a:r>
            <a:r>
              <a:rPr lang="en-US" sz="1600" dirty="0"/>
              <a:t> </a:t>
            </a:r>
            <a:r>
              <a:rPr lang="en-US" sz="1600" dirty="0" err="1"/>
              <a:t>penugasan</a:t>
            </a:r>
            <a:r>
              <a:rPr lang="en-US" sz="1600" dirty="0"/>
              <a:t> khusus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pimpinan</a:t>
            </a:r>
            <a:r>
              <a:rPr lang="en-US" sz="1600" dirty="0"/>
              <a:t> IPB. Untuk </a:t>
            </a:r>
            <a:r>
              <a:rPr lang="en-US" sz="1600" dirty="0" err="1"/>
              <a:t>mengganti</a:t>
            </a:r>
            <a:r>
              <a:rPr lang="en-US" sz="1600" dirty="0"/>
              <a:t> </a:t>
            </a:r>
            <a:r>
              <a:rPr lang="en-US" sz="1600" dirty="0" err="1"/>
              <a:t>ketidakhadiran</a:t>
            </a:r>
            <a:r>
              <a:rPr lang="en-US" sz="1600" dirty="0"/>
              <a:t> mahasiswa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alasan</a:t>
            </a:r>
            <a:r>
              <a:rPr lang="en-US" sz="1600" dirty="0"/>
              <a:t> yang </a:t>
            </a:r>
            <a:r>
              <a:rPr lang="en-US" sz="1600" dirty="0" err="1"/>
              <a:t>sah</a:t>
            </a:r>
            <a:r>
              <a:rPr lang="en-US" sz="1600" dirty="0"/>
              <a:t>, dosen dapat </a:t>
            </a:r>
            <a:r>
              <a:rPr lang="en-US" sz="1600" dirty="0" err="1"/>
              <a:t>menetapkan</a:t>
            </a:r>
            <a:r>
              <a:rPr lang="en-US" sz="1600" dirty="0"/>
              <a:t> tugas khusus bagi mahasiswa yang </a:t>
            </a:r>
            <a:r>
              <a:rPr lang="en-US" sz="1600" dirty="0" err="1"/>
              <a:t>bersangkutan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Apabila</a:t>
            </a:r>
            <a:r>
              <a:rPr lang="en-US" sz="1600" dirty="0"/>
              <a:t> mahasiswa, baru </a:t>
            </a:r>
            <a:r>
              <a:rPr lang="en-US" sz="1600" dirty="0" err="1"/>
              <a:t>mengikuti</a:t>
            </a:r>
            <a:r>
              <a:rPr lang="en-US" sz="1600" dirty="0"/>
              <a:t> perkuliahan </a:t>
            </a:r>
            <a:r>
              <a:rPr lang="en-US" sz="1600" dirty="0" err="1"/>
              <a:t>setelah</a:t>
            </a:r>
            <a:r>
              <a:rPr lang="en-US" sz="1600" dirty="0"/>
              <a:t> masa </a:t>
            </a:r>
            <a:r>
              <a:rPr lang="en-US" sz="1600" dirty="0" err="1"/>
              <a:t>pengisian</a:t>
            </a:r>
            <a:r>
              <a:rPr lang="en-US" sz="1600" dirty="0"/>
              <a:t> KRS B, untuk </a:t>
            </a:r>
            <a:r>
              <a:rPr lang="en-US" sz="1600" dirty="0" err="1"/>
              <a:t>alasan</a:t>
            </a:r>
            <a:r>
              <a:rPr lang="en-US" sz="1600" dirty="0"/>
              <a:t> </a:t>
            </a:r>
            <a:r>
              <a:rPr lang="en-US" sz="1600" dirty="0" err="1"/>
              <a:t>apapun</a:t>
            </a:r>
            <a:r>
              <a:rPr lang="en-US" sz="1600" dirty="0"/>
              <a:t> (termasuk sakit) mahasiswa tidak </a:t>
            </a:r>
            <a:r>
              <a:rPr lang="en-US" sz="1600" dirty="0" err="1"/>
              <a:t>diizinkan</a:t>
            </a:r>
            <a:r>
              <a:rPr lang="en-US" sz="1600" dirty="0"/>
              <a:t> untuk </a:t>
            </a:r>
            <a:r>
              <a:rPr lang="en-US" sz="1600" dirty="0" err="1"/>
              <a:t>meninggalkan</a:t>
            </a:r>
            <a:r>
              <a:rPr lang="en-US" sz="1600" dirty="0"/>
              <a:t>/tidak masuk perkuliahan.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Surat </a:t>
            </a:r>
            <a:r>
              <a:rPr lang="en-US" sz="1600" dirty="0" err="1"/>
              <a:t>Keterangan</a:t>
            </a:r>
            <a:r>
              <a:rPr lang="en-US" sz="1600" dirty="0"/>
              <a:t> Sakit sebagai </a:t>
            </a:r>
            <a:r>
              <a:rPr lang="en-US" sz="1600" dirty="0" err="1"/>
              <a:t>lampiran</a:t>
            </a:r>
            <a:r>
              <a:rPr lang="en-US" sz="1600" dirty="0"/>
              <a:t> </a:t>
            </a:r>
            <a:r>
              <a:rPr lang="en-US" sz="1600" dirty="0" err="1"/>
              <a:t>permohonan</a:t>
            </a:r>
            <a:r>
              <a:rPr lang="en-US" sz="1600" dirty="0"/>
              <a:t> izin tidak masuk kuliah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alasan</a:t>
            </a:r>
            <a:r>
              <a:rPr lang="en-US" sz="1600" dirty="0"/>
              <a:t> sakit </a:t>
            </a:r>
            <a:r>
              <a:rPr lang="en-US" sz="1600" dirty="0" err="1"/>
              <a:t>dikeluarkan</a:t>
            </a:r>
            <a:r>
              <a:rPr lang="en-US" sz="1600" dirty="0"/>
              <a:t> oleh Dokter/</a:t>
            </a:r>
            <a:r>
              <a:rPr lang="en-US" sz="1600" dirty="0" err="1"/>
              <a:t>Poliklinik</a:t>
            </a:r>
            <a:r>
              <a:rPr lang="en-US" sz="1600" dirty="0"/>
              <a:t> IPB.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Permohonan</a:t>
            </a:r>
            <a:r>
              <a:rPr lang="en-US" sz="1600" dirty="0"/>
              <a:t> </a:t>
            </a:r>
            <a:r>
              <a:rPr lang="en-US" sz="1600" dirty="0" err="1"/>
              <a:t>ijin</a:t>
            </a:r>
            <a:r>
              <a:rPr lang="en-US" sz="1600" dirty="0"/>
              <a:t> tidak </a:t>
            </a:r>
            <a:r>
              <a:rPr lang="en-US" sz="1600" dirty="0" err="1"/>
              <a:t>mengikuti</a:t>
            </a:r>
            <a:r>
              <a:rPr lang="en-US" sz="1600" dirty="0"/>
              <a:t> perkuliahan </a:t>
            </a:r>
            <a:r>
              <a:rPr lang="en-US" sz="1600" dirty="0" err="1"/>
              <a:t>karena</a:t>
            </a:r>
            <a:r>
              <a:rPr lang="en-US" sz="1600" dirty="0"/>
              <a:t> kegiatan </a:t>
            </a:r>
            <a:r>
              <a:rPr lang="en-US" sz="1600" dirty="0" err="1"/>
              <a:t>kemahasiswaan</a:t>
            </a:r>
            <a:r>
              <a:rPr lang="en-US" sz="1600" dirty="0"/>
              <a:t> </a:t>
            </a:r>
            <a:r>
              <a:rPr lang="en-US" sz="1600" dirty="0" err="1"/>
              <a:t>dikeluarkan</a:t>
            </a:r>
            <a:r>
              <a:rPr lang="en-US" sz="1600" dirty="0"/>
              <a:t> oleh Wakil </a:t>
            </a:r>
            <a:r>
              <a:rPr lang="en-US" sz="1600" dirty="0" err="1"/>
              <a:t>Rektor</a:t>
            </a:r>
            <a:r>
              <a:rPr lang="en-US" sz="1600" dirty="0"/>
              <a:t> </a:t>
            </a:r>
            <a:r>
              <a:rPr lang="en-US" sz="1600" dirty="0" err="1"/>
              <a:t>Bidang</a:t>
            </a:r>
            <a:r>
              <a:rPr lang="en-US" sz="1600" dirty="0"/>
              <a:t> Pendidikan dan </a:t>
            </a:r>
            <a:r>
              <a:rPr lang="en-US" sz="1600" dirty="0" err="1"/>
              <a:t>Kemahasiswaan</a:t>
            </a:r>
            <a:r>
              <a:rPr lang="en-US" sz="1600" dirty="0"/>
              <a:t> melalui </a:t>
            </a:r>
            <a:r>
              <a:rPr lang="en-US" sz="1600" dirty="0" err="1"/>
              <a:t>Direktorat</a:t>
            </a:r>
            <a:r>
              <a:rPr lang="en-US" sz="1600" dirty="0"/>
              <a:t> </a:t>
            </a:r>
            <a:r>
              <a:rPr lang="en-US" sz="1600" dirty="0" err="1"/>
              <a:t>Kemahasiswaan</a:t>
            </a:r>
            <a:r>
              <a:rPr lang="en-US" sz="1600" dirty="0"/>
              <a:t> dan </a:t>
            </a:r>
            <a:r>
              <a:rPr lang="en-US" sz="1600" dirty="0" err="1"/>
              <a:t>Pengembangan</a:t>
            </a:r>
            <a:r>
              <a:rPr lang="en-US" sz="1600" dirty="0"/>
              <a:t> </a:t>
            </a:r>
            <a:r>
              <a:rPr lang="en-US" sz="1600" dirty="0" err="1"/>
              <a:t>Karir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Mahasiswa </a:t>
            </a:r>
            <a:r>
              <a:rPr lang="en-US" sz="1600" dirty="0" err="1"/>
              <a:t>diharuskan</a:t>
            </a:r>
            <a:r>
              <a:rPr lang="en-US" sz="1600" dirty="0"/>
              <a:t> hadir di </a:t>
            </a:r>
            <a:r>
              <a:rPr lang="en-US" sz="1600" dirty="0" err="1"/>
              <a:t>ruang</a:t>
            </a:r>
            <a:r>
              <a:rPr lang="en-US" sz="1600" dirty="0"/>
              <a:t> perkuliahan sebelum kuliah </a:t>
            </a:r>
            <a:r>
              <a:rPr lang="en-US" sz="1600" dirty="0" err="1"/>
              <a:t>dimulai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Mahasiswa yang hadir dalam perkuliahan wajib mengisi </a:t>
            </a:r>
            <a:r>
              <a:rPr lang="en-US" sz="1600" dirty="0" err="1"/>
              <a:t>presensi</a:t>
            </a:r>
            <a:r>
              <a:rPr lang="en-US" sz="1600" dirty="0"/>
              <a:t> perkuliahan. Mahasiswa yang </a:t>
            </a:r>
            <a:r>
              <a:rPr lang="en-US" sz="1600" dirty="0" err="1"/>
              <a:t>lalai</a:t>
            </a:r>
            <a:r>
              <a:rPr lang="en-US" sz="1600" dirty="0"/>
              <a:t> tidak mengisi </a:t>
            </a:r>
            <a:r>
              <a:rPr lang="en-US" sz="1600" dirty="0" err="1"/>
              <a:t>presensi</a:t>
            </a:r>
            <a:r>
              <a:rPr lang="en-US" sz="1600" dirty="0"/>
              <a:t> </a:t>
            </a:r>
            <a:r>
              <a:rPr lang="en-US" sz="1600" dirty="0" err="1"/>
              <a:t>dianggap</a:t>
            </a:r>
            <a:r>
              <a:rPr lang="en-US" sz="1600" dirty="0"/>
              <a:t> tidak </a:t>
            </a:r>
            <a:r>
              <a:rPr lang="en-US" sz="1600" dirty="0" err="1"/>
              <a:t>mengikuti</a:t>
            </a:r>
            <a:r>
              <a:rPr lang="en-US" sz="1600" dirty="0"/>
              <a:t> perkuliahan pada jam perkuliahan yang </a:t>
            </a:r>
            <a:r>
              <a:rPr lang="en-US" sz="1600" dirty="0" err="1"/>
              <a:t>bersangkutan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8631293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5681</TotalTime>
  <Words>1303</Words>
  <Application>Microsoft Office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Grandview</vt:lpstr>
      <vt:lpstr>Grandview Display</vt:lpstr>
      <vt:lpstr>Times New Roman</vt:lpstr>
      <vt:lpstr>Wingdings</vt:lpstr>
      <vt:lpstr>CitationVTI</vt:lpstr>
      <vt:lpstr>Regresi Spasial</vt:lpstr>
      <vt:lpstr>Outline</vt:lpstr>
      <vt:lpstr>Deskripsi Mata Kuliah</vt:lpstr>
      <vt:lpstr>Capaian Pembelajaran MK (CPMK)</vt:lpstr>
      <vt:lpstr>Tim Pengajar</vt:lpstr>
      <vt:lpstr>Silabus STA1352</vt:lpstr>
      <vt:lpstr>Sumber Pustaka</vt:lpstr>
      <vt:lpstr>Evaluasi Pembelajaran</vt:lpstr>
      <vt:lpstr>Tata Tertib Perkuliahan</vt:lpstr>
      <vt:lpstr>Tata Tertib Perkuliahan</vt:lpstr>
      <vt:lpstr>Ketentuan UTS &amp; UAS</vt:lpstr>
      <vt:lpstr>Ketentuan UTS &amp; UAS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 Spasial</dc:title>
  <dc:creator>Rahma Anisa, S.Stat., M.Si</dc:creator>
  <cp:lastModifiedBy>Rahma Anisa, S.Stat., M.Si</cp:lastModifiedBy>
  <cp:revision>9</cp:revision>
  <dcterms:created xsi:type="dcterms:W3CDTF">2023-08-08T06:34:11Z</dcterms:created>
  <dcterms:modified xsi:type="dcterms:W3CDTF">2025-08-19T03:50:38Z</dcterms:modified>
</cp:coreProperties>
</file>