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0"/>
  </p:notesMasterIdLst>
  <p:sldIdLst>
    <p:sldId id="256" r:id="rId3"/>
    <p:sldId id="258" r:id="rId4"/>
    <p:sldId id="302" r:id="rId5"/>
    <p:sldId id="273" r:id="rId6"/>
    <p:sldId id="276" r:id="rId7"/>
    <p:sldId id="277" r:id="rId8"/>
    <p:sldId id="301" r:id="rId9"/>
    <p:sldId id="303" r:id="rId10"/>
    <p:sldId id="304" r:id="rId11"/>
    <p:sldId id="305" r:id="rId12"/>
    <p:sldId id="306" r:id="rId13"/>
    <p:sldId id="307" r:id="rId14"/>
    <p:sldId id="308" r:id="rId15"/>
    <p:sldId id="309" r:id="rId16"/>
    <p:sldId id="310" r:id="rId17"/>
    <p:sldId id="311" r:id="rId18"/>
    <p:sldId id="312" r:id="rId19"/>
    <p:sldId id="283"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278" r:id="rId36"/>
    <p:sldId id="279" r:id="rId37"/>
    <p:sldId id="280" r:id="rId38"/>
    <p:sldId id="259" r:id="rId39"/>
    <p:sldId id="281" r:id="rId40"/>
    <p:sldId id="282" r:id="rId41"/>
    <p:sldId id="300" r:id="rId42"/>
    <p:sldId id="313" r:id="rId43"/>
    <p:sldId id="314" r:id="rId44"/>
    <p:sldId id="315" r:id="rId45"/>
    <p:sldId id="316" r:id="rId46"/>
    <p:sldId id="317" r:id="rId47"/>
    <p:sldId id="318" r:id="rId48"/>
    <p:sldId id="28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562" autoAdjust="0"/>
  </p:normalViewPr>
  <p:slideViewPr>
    <p:cSldViewPr snapToGrid="0">
      <p:cViewPr>
        <p:scale>
          <a:sx n="57" d="100"/>
          <a:sy n="57" d="100"/>
        </p:scale>
        <p:origin x="1371"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C1FD-5BAD-4C91-9AF7-357B1B187DE5}" type="datetimeFigureOut">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5F6FC-2A27-4CB0-9023-33C317F2D04D}" type="slidenum">
              <a:rPr lang="en-US" smtClean="0"/>
              <a:t>‹#›</a:t>
            </a:fld>
            <a:endParaRPr lang="en-US"/>
          </a:p>
        </p:txBody>
      </p:sp>
    </p:spTree>
    <p:extLst>
      <p:ext uri="{BB962C8B-B14F-4D97-AF65-F5344CB8AC3E}">
        <p14:creationId xmlns:p14="http://schemas.microsoft.com/office/powerpoint/2010/main" val="200754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Referensi</a:t>
            </a:r>
            <a:r>
              <a:rPr lang="en-US" dirty="0"/>
              <a:t>:</a:t>
            </a:r>
          </a:p>
          <a:p>
            <a:pPr marL="171450" indent="-171450">
              <a:buFont typeface="Arial" panose="020B0604020202020204" pitchFamily="34" charset="0"/>
              <a:buChar char="•"/>
            </a:pPr>
            <a:r>
              <a:rPr lang="en-US" dirty="0"/>
              <a:t>(1) review </a:t>
            </a:r>
            <a:r>
              <a:rPr lang="en-US" dirty="0" err="1"/>
              <a:t>dari</a:t>
            </a:r>
            <a:r>
              <a:rPr lang="en-US" dirty="0"/>
              <a:t> </a:t>
            </a:r>
            <a:r>
              <a:rPr lang="en-US" dirty="0" err="1"/>
              <a:t>pertemuan</a:t>
            </a:r>
            <a:r>
              <a:rPr lang="en-US" dirty="0"/>
              <a:t> 1</a:t>
            </a:r>
          </a:p>
          <a:p>
            <a:pPr marL="171450" indent="-171450">
              <a:buFont typeface="Arial" panose="020B0604020202020204" pitchFamily="34" charset="0"/>
              <a:buChar char="•"/>
            </a:pPr>
            <a:r>
              <a:rPr lang="en-US" dirty="0"/>
              <a:t>(2) </a:t>
            </a:r>
            <a:r>
              <a:rPr lang="en-US" dirty="0" err="1"/>
              <a:t>sumber</a:t>
            </a:r>
            <a:r>
              <a:rPr lang="en-US" dirty="0"/>
              <a:t>: spatial data &amp; analysis, theory &amp; practice, chapter 6.2</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2</a:t>
            </a:fld>
            <a:endParaRPr lang="en-US"/>
          </a:p>
        </p:txBody>
      </p:sp>
    </p:spTree>
    <p:extLst>
      <p:ext uri="{BB962C8B-B14F-4D97-AF65-F5344CB8AC3E}">
        <p14:creationId xmlns:p14="http://schemas.microsoft.com/office/powerpoint/2010/main" val="2350570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err="1">
                <a:solidFill>
                  <a:srgbClr val="1F1F1F"/>
                </a:solidFill>
                <a:effectLst/>
                <a:latin typeface="Google Sans"/>
              </a:rPr>
              <a:t>Tentu</a:t>
            </a:r>
            <a:r>
              <a:rPr lang="en-US" dirty="0">
                <a:solidFill>
                  <a:srgbClr val="1F1F1F"/>
                </a:solidFill>
                <a:effectLst/>
                <a:latin typeface="Google Sans"/>
              </a:rPr>
              <a:t>, </a:t>
            </a:r>
            <a:r>
              <a:rPr lang="en-US" dirty="0" err="1">
                <a:solidFill>
                  <a:srgbClr val="1F1F1F"/>
                </a:solidFill>
                <a:effectLst/>
                <a:latin typeface="Google Sans"/>
              </a:rPr>
              <a:t>saya</a:t>
            </a:r>
            <a:r>
              <a:rPr lang="en-US" dirty="0">
                <a:solidFill>
                  <a:srgbClr val="1F1F1F"/>
                </a:solidFill>
                <a:effectLst/>
                <a:latin typeface="Google Sans"/>
              </a:rPr>
              <a:t> </a:t>
            </a:r>
            <a:r>
              <a:rPr lang="en-US" dirty="0" err="1">
                <a:solidFill>
                  <a:srgbClr val="1F1F1F"/>
                </a:solidFill>
                <a:effectLst/>
                <a:latin typeface="Google Sans"/>
              </a:rPr>
              <a:t>akan</a:t>
            </a:r>
            <a:r>
              <a:rPr lang="en-US" dirty="0">
                <a:solidFill>
                  <a:srgbClr val="1F1F1F"/>
                </a:solidFill>
                <a:effectLst/>
                <a:latin typeface="Google Sans"/>
              </a:rPr>
              <a:t> </a:t>
            </a:r>
            <a:r>
              <a:rPr lang="en-US" dirty="0" err="1">
                <a:solidFill>
                  <a:srgbClr val="1F1F1F"/>
                </a:solidFill>
                <a:effectLst/>
                <a:latin typeface="Google Sans"/>
              </a:rPr>
              <a:t>bantu</a:t>
            </a:r>
            <a:r>
              <a:rPr lang="en-US" dirty="0">
                <a:solidFill>
                  <a:srgbClr val="1F1F1F"/>
                </a:solidFill>
                <a:effectLst/>
                <a:latin typeface="Google Sans"/>
              </a:rPr>
              <a:t> </a:t>
            </a:r>
            <a:r>
              <a:rPr lang="en-US" dirty="0" err="1">
                <a:solidFill>
                  <a:srgbClr val="1F1F1F"/>
                </a:solidFill>
                <a:effectLst/>
                <a:latin typeface="Google Sans"/>
              </a:rPr>
              <a:t>jelaskan</a:t>
            </a:r>
            <a:r>
              <a:rPr lang="en-US" dirty="0">
                <a:solidFill>
                  <a:srgbClr val="1F1F1F"/>
                </a:solidFill>
                <a:effectLst/>
                <a:latin typeface="Google Sans"/>
              </a:rPr>
              <a:t> </a:t>
            </a:r>
            <a:r>
              <a:rPr lang="en-US" dirty="0" err="1">
                <a:solidFill>
                  <a:srgbClr val="1F1F1F"/>
                </a:solidFill>
                <a:effectLst/>
                <a:latin typeface="Google Sans"/>
              </a:rPr>
              <a:t>kalimat</a:t>
            </a:r>
            <a:r>
              <a:rPr lang="en-US" dirty="0">
                <a:solidFill>
                  <a:srgbClr val="1F1F1F"/>
                </a:solidFill>
                <a:effectLst/>
                <a:latin typeface="Google Sans"/>
              </a:rPr>
              <a:t> </a:t>
            </a:r>
            <a:r>
              <a:rPr lang="en-US" dirty="0" err="1">
                <a:solidFill>
                  <a:srgbClr val="1F1F1F"/>
                </a:solidFill>
                <a:effectLst/>
                <a:latin typeface="Google Sans"/>
              </a:rPr>
              <a:t>tersebut</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a:t>
            </a:r>
            <a:r>
              <a:rPr lang="en-US" dirty="0" err="1">
                <a:solidFill>
                  <a:srgbClr val="1F1F1F"/>
                </a:solidFill>
                <a:effectLst/>
                <a:latin typeface="Google Sans"/>
              </a:rPr>
              <a:t>bahasa</a:t>
            </a:r>
            <a:r>
              <a:rPr lang="en-US" dirty="0">
                <a:solidFill>
                  <a:srgbClr val="1F1F1F"/>
                </a:solidFill>
                <a:effectLst/>
                <a:latin typeface="Google Sans"/>
              </a:rPr>
              <a:t> yang </a:t>
            </a:r>
            <a:r>
              <a:rPr lang="en-US" dirty="0" err="1">
                <a:solidFill>
                  <a:srgbClr val="1F1F1F"/>
                </a:solidFill>
                <a:effectLst/>
                <a:latin typeface="Google Sans"/>
              </a:rPr>
              <a:t>lebih</a:t>
            </a:r>
            <a:r>
              <a:rPr lang="en-US" dirty="0">
                <a:solidFill>
                  <a:srgbClr val="1F1F1F"/>
                </a:solidFill>
                <a:effectLst/>
                <a:latin typeface="Google Sans"/>
              </a:rPr>
              <a:t> </a:t>
            </a:r>
            <a:r>
              <a:rPr lang="en-US" dirty="0" err="1">
                <a:solidFill>
                  <a:srgbClr val="1F1F1F"/>
                </a:solidFill>
                <a:effectLst/>
                <a:latin typeface="Google Sans"/>
              </a:rPr>
              <a:t>sederhana</a:t>
            </a:r>
            <a:r>
              <a:rPr lang="en-US" dirty="0">
                <a:solidFill>
                  <a:srgbClr val="1F1F1F"/>
                </a:solidFill>
                <a:effectLst/>
                <a:latin typeface="Google Sans"/>
              </a:rPr>
              <a:t>:</a:t>
            </a:r>
          </a:p>
          <a:p>
            <a:pPr rtl="0"/>
            <a:r>
              <a:rPr lang="en-US" b="1" dirty="0" err="1">
                <a:solidFill>
                  <a:srgbClr val="1F1F1F"/>
                </a:solidFill>
                <a:effectLst/>
                <a:latin typeface="Google Sans"/>
              </a:rPr>
              <a:t>Kalimat</a:t>
            </a:r>
            <a:r>
              <a:rPr lang="en-US" b="1" dirty="0">
                <a:solidFill>
                  <a:srgbClr val="1F1F1F"/>
                </a:solidFill>
                <a:effectLst/>
                <a:latin typeface="Google Sans"/>
              </a:rPr>
              <a:t> </a:t>
            </a:r>
            <a:r>
              <a:rPr lang="en-US" b="1" dirty="0" err="1">
                <a:solidFill>
                  <a:srgbClr val="1F1F1F"/>
                </a:solidFill>
                <a:effectLst/>
                <a:latin typeface="Google Sans"/>
              </a:rPr>
              <a:t>itu</a:t>
            </a:r>
            <a:r>
              <a:rPr lang="en-US" b="1" dirty="0">
                <a:solidFill>
                  <a:srgbClr val="1F1F1F"/>
                </a:solidFill>
                <a:effectLst/>
                <a:latin typeface="Google Sans"/>
              </a:rPr>
              <a:t> pada </a:t>
            </a:r>
            <a:r>
              <a:rPr lang="en-US" b="1" dirty="0" err="1">
                <a:solidFill>
                  <a:srgbClr val="1F1F1F"/>
                </a:solidFill>
                <a:effectLst/>
                <a:latin typeface="Google Sans"/>
              </a:rPr>
              <a:t>dasarnya</a:t>
            </a:r>
            <a:r>
              <a:rPr lang="en-US" b="1" dirty="0">
                <a:solidFill>
                  <a:srgbClr val="1F1F1F"/>
                </a:solidFill>
                <a:effectLst/>
                <a:latin typeface="Google Sans"/>
              </a:rPr>
              <a:t> </a:t>
            </a:r>
            <a:r>
              <a:rPr lang="en-US" b="1" dirty="0" err="1">
                <a:solidFill>
                  <a:srgbClr val="1F1F1F"/>
                </a:solidFill>
                <a:effectLst/>
                <a:latin typeface="Google Sans"/>
              </a:rPr>
              <a:t>ingin</a:t>
            </a:r>
            <a:r>
              <a:rPr lang="en-US" b="1" dirty="0">
                <a:solidFill>
                  <a:srgbClr val="1F1F1F"/>
                </a:solidFill>
                <a:effectLst/>
                <a:latin typeface="Google Sans"/>
              </a:rPr>
              <a:t> </a:t>
            </a:r>
            <a:r>
              <a:rPr lang="en-US" b="1" dirty="0" err="1">
                <a:solidFill>
                  <a:srgbClr val="1F1F1F"/>
                </a:solidFill>
                <a:effectLst/>
                <a:latin typeface="Google Sans"/>
              </a:rPr>
              <a:t>menyampaikan</a:t>
            </a:r>
            <a:r>
              <a:rPr lang="en-US" b="1" dirty="0">
                <a:solidFill>
                  <a:srgbClr val="1F1F1F"/>
                </a:solidFill>
                <a:effectLst/>
                <a:latin typeface="Google Sans"/>
              </a:rPr>
              <a:t> </a:t>
            </a:r>
            <a:r>
              <a:rPr lang="en-US" b="1" dirty="0" err="1">
                <a:solidFill>
                  <a:srgbClr val="1F1F1F"/>
                </a:solidFill>
                <a:effectLst/>
                <a:latin typeface="Google Sans"/>
              </a:rPr>
              <a:t>bahwa</a:t>
            </a:r>
            <a:r>
              <a:rPr lang="en-US" b="1" dirty="0">
                <a:solidFill>
                  <a:srgbClr val="1F1F1F"/>
                </a:solidFill>
                <a:effectLst/>
                <a:latin typeface="Google Sans"/>
              </a:rPr>
              <a:t>:</a:t>
            </a:r>
            <a:endParaRPr lang="en-US" dirty="0">
              <a:solidFill>
                <a:srgbClr val="1F1F1F"/>
              </a:solidFill>
              <a:effectLst/>
              <a:latin typeface="Google Sans"/>
            </a:endParaRPr>
          </a:p>
          <a:p>
            <a:pPr rtl="0"/>
            <a:r>
              <a:rPr lang="en-US" dirty="0">
                <a:solidFill>
                  <a:srgbClr val="1F1F1F"/>
                </a:solidFill>
                <a:effectLst/>
                <a:latin typeface="Google Sans"/>
              </a:rPr>
              <a:t>Ketika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membagi</a:t>
            </a:r>
            <a:r>
              <a:rPr lang="en-US" dirty="0">
                <a:solidFill>
                  <a:srgbClr val="1F1F1F"/>
                </a:solidFill>
                <a:effectLst/>
                <a:latin typeface="Google Sans"/>
              </a:rPr>
              <a:t> </a:t>
            </a:r>
            <a:r>
              <a:rPr lang="en-US" dirty="0" err="1">
                <a:solidFill>
                  <a:srgbClr val="1F1F1F"/>
                </a:solidFill>
                <a:effectLst/>
                <a:latin typeface="Google Sans"/>
              </a:rPr>
              <a:t>suatu</a:t>
            </a:r>
            <a:r>
              <a:rPr lang="en-US" dirty="0">
                <a:solidFill>
                  <a:srgbClr val="1F1F1F"/>
                </a:solidFill>
                <a:effectLst/>
                <a:latin typeface="Google Sans"/>
              </a:rPr>
              <a:t> wilayah </a:t>
            </a:r>
            <a:r>
              <a:rPr lang="en-US" dirty="0" err="1">
                <a:solidFill>
                  <a:srgbClr val="1F1F1F"/>
                </a:solidFill>
                <a:effectLst/>
                <a:latin typeface="Google Sans"/>
              </a:rPr>
              <a:t>menjadi</a:t>
            </a:r>
            <a:r>
              <a:rPr lang="en-US" dirty="0">
                <a:solidFill>
                  <a:srgbClr val="1F1F1F"/>
                </a:solidFill>
                <a:effectLst/>
                <a:latin typeface="Google Sans"/>
              </a:rPr>
              <a:t> </a:t>
            </a:r>
            <a:r>
              <a:rPr lang="en-US" dirty="0" err="1">
                <a:solidFill>
                  <a:srgbClr val="1F1F1F"/>
                </a:solidFill>
                <a:effectLst/>
                <a:latin typeface="Google Sans"/>
              </a:rPr>
              <a:t>bagian-bagian</a:t>
            </a:r>
            <a:r>
              <a:rPr lang="en-US" dirty="0">
                <a:solidFill>
                  <a:srgbClr val="1F1F1F"/>
                </a:solidFill>
                <a:effectLst/>
                <a:latin typeface="Google Sans"/>
              </a:rPr>
              <a:t> yang </a:t>
            </a:r>
            <a:r>
              <a:rPr lang="en-US" dirty="0" err="1">
                <a:solidFill>
                  <a:srgbClr val="1F1F1F"/>
                </a:solidFill>
                <a:effectLst/>
                <a:latin typeface="Google Sans"/>
              </a:rPr>
              <a:t>lebih</a:t>
            </a:r>
            <a:r>
              <a:rPr lang="en-US" dirty="0">
                <a:solidFill>
                  <a:srgbClr val="1F1F1F"/>
                </a:solidFill>
                <a:effectLst/>
                <a:latin typeface="Google Sans"/>
              </a:rPr>
              <a:t> </a:t>
            </a:r>
            <a:r>
              <a:rPr lang="en-US" dirty="0" err="1">
                <a:solidFill>
                  <a:srgbClr val="1F1F1F"/>
                </a:solidFill>
                <a:effectLst/>
                <a:latin typeface="Google Sans"/>
              </a:rPr>
              <a:t>kecil</a:t>
            </a:r>
            <a:r>
              <a:rPr lang="en-US" dirty="0">
                <a:solidFill>
                  <a:srgbClr val="1F1F1F"/>
                </a:solidFill>
                <a:effectLst/>
                <a:latin typeface="Google Sans"/>
              </a:rPr>
              <a:t> (</a:t>
            </a:r>
            <a:r>
              <a:rPr lang="en-US" dirty="0" err="1">
                <a:solidFill>
                  <a:srgbClr val="1F1F1F"/>
                </a:solidFill>
                <a:effectLst/>
                <a:latin typeface="Google Sans"/>
              </a:rPr>
              <a:t>misalnya</a:t>
            </a:r>
            <a:r>
              <a:rPr lang="en-US" dirty="0">
                <a:solidFill>
                  <a:srgbClr val="1F1F1F"/>
                </a:solidFill>
                <a:effectLst/>
                <a:latin typeface="Google Sans"/>
              </a:rPr>
              <a:t>, </a:t>
            </a:r>
            <a:r>
              <a:rPr lang="en-US" dirty="0" err="1">
                <a:solidFill>
                  <a:srgbClr val="1F1F1F"/>
                </a:solidFill>
                <a:effectLst/>
                <a:latin typeface="Google Sans"/>
              </a:rPr>
              <a:t>provinsi</a:t>
            </a:r>
            <a:r>
              <a:rPr lang="en-US" dirty="0">
                <a:solidFill>
                  <a:srgbClr val="1F1F1F"/>
                </a:solidFill>
                <a:effectLst/>
                <a:latin typeface="Google Sans"/>
              </a:rPr>
              <a:t>, </a:t>
            </a:r>
            <a:r>
              <a:rPr lang="en-US" dirty="0" err="1">
                <a:solidFill>
                  <a:srgbClr val="1F1F1F"/>
                </a:solidFill>
                <a:effectLst/>
                <a:latin typeface="Google Sans"/>
              </a:rPr>
              <a:t>kabupaten</a:t>
            </a:r>
            <a:r>
              <a:rPr lang="en-US" dirty="0">
                <a:solidFill>
                  <a:srgbClr val="1F1F1F"/>
                </a:solidFill>
                <a:effectLst/>
                <a:latin typeface="Google Sans"/>
              </a:rPr>
              <a:t>, </a:t>
            </a:r>
            <a:r>
              <a:rPr lang="en-US" dirty="0" err="1">
                <a:solidFill>
                  <a:srgbClr val="1F1F1F"/>
                </a:solidFill>
                <a:effectLst/>
                <a:latin typeface="Google Sans"/>
              </a:rPr>
              <a:t>atau</a:t>
            </a:r>
            <a:r>
              <a:rPr lang="en-US" dirty="0">
                <a:solidFill>
                  <a:srgbClr val="1F1F1F"/>
                </a:solidFill>
                <a:effectLst/>
                <a:latin typeface="Google Sans"/>
              </a:rPr>
              <a:t> </a:t>
            </a:r>
            <a:r>
              <a:rPr lang="en-US" dirty="0" err="1">
                <a:solidFill>
                  <a:srgbClr val="1F1F1F"/>
                </a:solidFill>
                <a:effectLst/>
                <a:latin typeface="Google Sans"/>
              </a:rPr>
              <a:t>kecamatan</a:t>
            </a:r>
            <a:r>
              <a:rPr lang="en-US" dirty="0">
                <a:solidFill>
                  <a:srgbClr val="1F1F1F"/>
                </a:solidFill>
                <a:effectLst/>
                <a:latin typeface="Google Sans"/>
              </a:rPr>
              <a:t>), batas-batas yang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buat</a:t>
            </a:r>
            <a:r>
              <a:rPr lang="en-US" dirty="0">
                <a:solidFill>
                  <a:srgbClr val="1F1F1F"/>
                </a:solidFill>
                <a:effectLst/>
                <a:latin typeface="Google Sans"/>
              </a:rPr>
              <a:t> </a:t>
            </a:r>
            <a:r>
              <a:rPr lang="en-US" dirty="0" err="1">
                <a:solidFill>
                  <a:srgbClr val="1F1F1F"/>
                </a:solidFill>
                <a:effectLst/>
                <a:latin typeface="Google Sans"/>
              </a:rPr>
              <a:t>itu</a:t>
            </a:r>
            <a:r>
              <a:rPr lang="en-US" dirty="0">
                <a:solidFill>
                  <a:srgbClr val="1F1F1F"/>
                </a:solidFill>
                <a:effectLst/>
                <a:latin typeface="Google Sans"/>
              </a:rPr>
              <a:t> </a:t>
            </a:r>
            <a:r>
              <a:rPr lang="en-US" dirty="0" err="1">
                <a:solidFill>
                  <a:srgbClr val="1F1F1F"/>
                </a:solidFill>
                <a:effectLst/>
                <a:latin typeface="Google Sans"/>
              </a:rPr>
              <a:t>bisa</a:t>
            </a:r>
            <a:r>
              <a:rPr lang="en-US" dirty="0">
                <a:solidFill>
                  <a:srgbClr val="1F1F1F"/>
                </a:solidFill>
                <a:effectLst/>
                <a:latin typeface="Google Sans"/>
              </a:rPr>
              <a:t> </a:t>
            </a:r>
            <a:r>
              <a:rPr lang="en-US" dirty="0" err="1">
                <a:solidFill>
                  <a:srgbClr val="1F1F1F"/>
                </a:solidFill>
                <a:effectLst/>
                <a:latin typeface="Google Sans"/>
              </a:rPr>
              <a:t>memengaruhi</a:t>
            </a:r>
            <a:r>
              <a:rPr lang="en-US" dirty="0">
                <a:solidFill>
                  <a:srgbClr val="1F1F1F"/>
                </a:solidFill>
                <a:effectLst/>
                <a:latin typeface="Google Sans"/>
              </a:rPr>
              <a:t> </a:t>
            </a:r>
            <a:r>
              <a:rPr lang="en-US" dirty="0" err="1">
                <a:solidFill>
                  <a:srgbClr val="1F1F1F"/>
                </a:solidFill>
                <a:effectLst/>
                <a:latin typeface="Google Sans"/>
              </a:rPr>
              <a:t>bagaimana</a:t>
            </a:r>
            <a:r>
              <a:rPr lang="en-US" dirty="0">
                <a:solidFill>
                  <a:srgbClr val="1F1F1F"/>
                </a:solidFill>
                <a:effectLst/>
                <a:latin typeface="Google Sans"/>
              </a:rPr>
              <a:t>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melihat</a:t>
            </a:r>
            <a:r>
              <a:rPr lang="en-US" dirty="0">
                <a:solidFill>
                  <a:srgbClr val="1F1F1F"/>
                </a:solidFill>
                <a:effectLst/>
                <a:latin typeface="Google Sans"/>
              </a:rPr>
              <a:t> data di wilayah </a:t>
            </a:r>
            <a:r>
              <a:rPr lang="en-US" dirty="0" err="1">
                <a:solidFill>
                  <a:srgbClr val="1F1F1F"/>
                </a:solidFill>
                <a:effectLst/>
                <a:latin typeface="Google Sans"/>
              </a:rPr>
              <a:t>tersebut</a:t>
            </a:r>
            <a:r>
              <a:rPr lang="en-US" dirty="0">
                <a:solidFill>
                  <a:srgbClr val="1F1F1F"/>
                </a:solidFill>
                <a:effectLst/>
                <a:latin typeface="Google Sans"/>
              </a:rPr>
              <a:t>.</a:t>
            </a:r>
          </a:p>
          <a:p>
            <a:pPr rtl="0"/>
            <a:r>
              <a:rPr lang="en-US" b="1" dirty="0" err="1">
                <a:solidFill>
                  <a:srgbClr val="1F1F1F"/>
                </a:solidFill>
                <a:effectLst/>
                <a:latin typeface="Google Sans"/>
              </a:rPr>
              <a:t>Bayangkan</a:t>
            </a:r>
            <a:r>
              <a:rPr lang="en-US" b="1" dirty="0">
                <a:solidFill>
                  <a:srgbClr val="1F1F1F"/>
                </a:solidFill>
                <a:effectLst/>
                <a:latin typeface="Google Sans"/>
              </a:rPr>
              <a:t> </a:t>
            </a:r>
            <a:r>
              <a:rPr lang="en-US" b="1" dirty="0" err="1">
                <a:solidFill>
                  <a:srgbClr val="1F1F1F"/>
                </a:solidFill>
                <a:effectLst/>
                <a:latin typeface="Google Sans"/>
              </a:rPr>
              <a:t>kita</a:t>
            </a:r>
            <a:r>
              <a:rPr lang="en-US" b="1" dirty="0">
                <a:solidFill>
                  <a:srgbClr val="1F1F1F"/>
                </a:solidFill>
                <a:effectLst/>
                <a:latin typeface="Google Sans"/>
              </a:rPr>
              <a:t> </a:t>
            </a:r>
            <a:r>
              <a:rPr lang="en-US" b="1" dirty="0" err="1">
                <a:solidFill>
                  <a:srgbClr val="1F1F1F"/>
                </a:solidFill>
                <a:effectLst/>
                <a:latin typeface="Google Sans"/>
              </a:rPr>
              <a:t>sedang</a:t>
            </a:r>
            <a:r>
              <a:rPr lang="en-US" b="1" dirty="0">
                <a:solidFill>
                  <a:srgbClr val="1F1F1F"/>
                </a:solidFill>
                <a:effectLst/>
                <a:latin typeface="Google Sans"/>
              </a:rPr>
              <a:t> </a:t>
            </a:r>
            <a:r>
              <a:rPr lang="en-US" b="1" dirty="0" err="1">
                <a:solidFill>
                  <a:srgbClr val="1F1F1F"/>
                </a:solidFill>
                <a:effectLst/>
                <a:latin typeface="Google Sans"/>
              </a:rPr>
              <a:t>membagi</a:t>
            </a:r>
            <a:r>
              <a:rPr lang="en-US" b="1" dirty="0">
                <a:solidFill>
                  <a:srgbClr val="1F1F1F"/>
                </a:solidFill>
                <a:effectLst/>
                <a:latin typeface="Google Sans"/>
              </a:rPr>
              <a:t> </a:t>
            </a:r>
            <a:r>
              <a:rPr lang="en-US" b="1" dirty="0" err="1">
                <a:solidFill>
                  <a:srgbClr val="1F1F1F"/>
                </a:solidFill>
                <a:effectLst/>
                <a:latin typeface="Google Sans"/>
              </a:rPr>
              <a:t>kue</a:t>
            </a:r>
            <a:r>
              <a:rPr lang="en-US" b="1" dirty="0">
                <a:solidFill>
                  <a:srgbClr val="1F1F1F"/>
                </a:solidFill>
                <a:effectLst/>
                <a:latin typeface="Google Sans"/>
              </a:rPr>
              <a:t>:</a:t>
            </a:r>
            <a:endParaRPr lang="en-US" dirty="0">
              <a:solidFill>
                <a:srgbClr val="1F1F1F"/>
              </a:solidFill>
              <a:effectLst/>
              <a:latin typeface="Google Sans"/>
            </a:endParaRPr>
          </a:p>
          <a:p>
            <a:pPr rtl="0">
              <a:buFont typeface="Arial" panose="020B0604020202020204" pitchFamily="34" charset="0"/>
              <a:buChar char="•"/>
            </a:pPr>
            <a:r>
              <a:rPr lang="en-US" b="1" dirty="0">
                <a:solidFill>
                  <a:srgbClr val="1F1F1F"/>
                </a:solidFill>
                <a:effectLst/>
                <a:latin typeface="Google Sans"/>
              </a:rPr>
              <a:t>Batas yang </a:t>
            </a:r>
            <a:r>
              <a:rPr lang="en-US" b="1" dirty="0" err="1">
                <a:solidFill>
                  <a:srgbClr val="1F1F1F"/>
                </a:solidFill>
                <a:effectLst/>
                <a:latin typeface="Google Sans"/>
              </a:rPr>
              <a:t>tepat</a:t>
            </a:r>
            <a:r>
              <a:rPr lang="en-US" b="1" dirty="0">
                <a:solidFill>
                  <a:srgbClr val="1F1F1F"/>
                </a:solidFill>
                <a:effectLst/>
                <a:latin typeface="Google Sans"/>
              </a:rPr>
              <a:t>:</a:t>
            </a:r>
            <a:r>
              <a:rPr lang="en-US" dirty="0">
                <a:solidFill>
                  <a:srgbClr val="1F1F1F"/>
                </a:solidFill>
                <a:effectLst/>
                <a:latin typeface="Google Sans"/>
              </a:rPr>
              <a:t> Jika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memotong</a:t>
            </a:r>
            <a:r>
              <a:rPr lang="en-US" dirty="0">
                <a:solidFill>
                  <a:srgbClr val="1F1F1F"/>
                </a:solidFill>
                <a:effectLst/>
                <a:latin typeface="Google Sans"/>
              </a:rPr>
              <a:t> </a:t>
            </a:r>
            <a:r>
              <a:rPr lang="en-US" dirty="0" err="1">
                <a:solidFill>
                  <a:srgbClr val="1F1F1F"/>
                </a:solidFill>
                <a:effectLst/>
                <a:latin typeface="Google Sans"/>
              </a:rPr>
              <a:t>kue</a:t>
            </a:r>
            <a:r>
              <a:rPr lang="en-US" dirty="0">
                <a:solidFill>
                  <a:srgbClr val="1F1F1F"/>
                </a:solidFill>
                <a:effectLst/>
                <a:latin typeface="Google Sans"/>
              </a:rPr>
              <a:t> </a:t>
            </a:r>
            <a:r>
              <a:rPr lang="en-US" dirty="0" err="1">
                <a:solidFill>
                  <a:srgbClr val="1F1F1F"/>
                </a:solidFill>
                <a:effectLst/>
                <a:latin typeface="Google Sans"/>
              </a:rPr>
              <a:t>persis</a:t>
            </a:r>
            <a:r>
              <a:rPr lang="en-US" dirty="0">
                <a:solidFill>
                  <a:srgbClr val="1F1F1F"/>
                </a:solidFill>
                <a:effectLst/>
                <a:latin typeface="Google Sans"/>
              </a:rPr>
              <a:t> </a:t>
            </a:r>
            <a:r>
              <a:rPr lang="en-US" dirty="0" err="1">
                <a:solidFill>
                  <a:srgbClr val="1F1F1F"/>
                </a:solidFill>
                <a:effectLst/>
                <a:latin typeface="Google Sans"/>
              </a:rPr>
              <a:t>sesuai</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a:t>
            </a:r>
            <a:r>
              <a:rPr lang="en-US" dirty="0" err="1">
                <a:solidFill>
                  <a:srgbClr val="1F1F1F"/>
                </a:solidFill>
                <a:effectLst/>
                <a:latin typeface="Google Sans"/>
              </a:rPr>
              <a:t>lapisan-lapisannya</a:t>
            </a:r>
            <a:r>
              <a:rPr lang="en-US" dirty="0">
                <a:solidFill>
                  <a:srgbClr val="1F1F1F"/>
                </a:solidFill>
                <a:effectLst/>
                <a:latin typeface="Google Sans"/>
              </a:rPr>
              <a:t>, </a:t>
            </a:r>
            <a:r>
              <a:rPr lang="en-US" dirty="0" err="1">
                <a:solidFill>
                  <a:srgbClr val="1F1F1F"/>
                </a:solidFill>
                <a:effectLst/>
                <a:latin typeface="Google Sans"/>
              </a:rPr>
              <a:t>setiap</a:t>
            </a:r>
            <a:r>
              <a:rPr lang="en-US" dirty="0">
                <a:solidFill>
                  <a:srgbClr val="1F1F1F"/>
                </a:solidFill>
                <a:effectLst/>
                <a:latin typeface="Google Sans"/>
              </a:rPr>
              <a:t> </a:t>
            </a:r>
            <a:r>
              <a:rPr lang="en-US" dirty="0" err="1">
                <a:solidFill>
                  <a:srgbClr val="1F1F1F"/>
                </a:solidFill>
                <a:effectLst/>
                <a:latin typeface="Google Sans"/>
              </a:rPr>
              <a:t>potongan</a:t>
            </a:r>
            <a:r>
              <a:rPr lang="en-US" dirty="0">
                <a:solidFill>
                  <a:srgbClr val="1F1F1F"/>
                </a:solidFill>
                <a:effectLst/>
                <a:latin typeface="Google Sans"/>
              </a:rPr>
              <a:t> </a:t>
            </a:r>
            <a:r>
              <a:rPr lang="en-US" dirty="0" err="1">
                <a:solidFill>
                  <a:srgbClr val="1F1F1F"/>
                </a:solidFill>
                <a:effectLst/>
                <a:latin typeface="Google Sans"/>
              </a:rPr>
              <a:t>akan</a:t>
            </a:r>
            <a:r>
              <a:rPr lang="en-US" dirty="0">
                <a:solidFill>
                  <a:srgbClr val="1F1F1F"/>
                </a:solidFill>
                <a:effectLst/>
                <a:latin typeface="Google Sans"/>
              </a:rPr>
              <a:t> </a:t>
            </a:r>
            <a:r>
              <a:rPr lang="en-US" dirty="0" err="1">
                <a:solidFill>
                  <a:srgbClr val="1F1F1F"/>
                </a:solidFill>
                <a:effectLst/>
                <a:latin typeface="Google Sans"/>
              </a:rPr>
              <a:t>memiliki</a:t>
            </a:r>
            <a:r>
              <a:rPr lang="en-US" dirty="0">
                <a:solidFill>
                  <a:srgbClr val="1F1F1F"/>
                </a:solidFill>
                <a:effectLst/>
                <a:latin typeface="Google Sans"/>
              </a:rPr>
              <a:t> rasa yang </a:t>
            </a:r>
            <a:r>
              <a:rPr lang="en-US" dirty="0" err="1">
                <a:solidFill>
                  <a:srgbClr val="1F1F1F"/>
                </a:solidFill>
                <a:effectLst/>
                <a:latin typeface="Google Sans"/>
              </a:rPr>
              <a:t>berbeda-beda</a:t>
            </a:r>
            <a:r>
              <a:rPr lang="en-US" dirty="0">
                <a:solidFill>
                  <a:srgbClr val="1F1F1F"/>
                </a:solidFill>
                <a:effectLst/>
                <a:latin typeface="Google Sans"/>
              </a:rPr>
              <a:t> </a:t>
            </a:r>
            <a:r>
              <a:rPr lang="en-US" dirty="0" err="1">
                <a:solidFill>
                  <a:srgbClr val="1F1F1F"/>
                </a:solidFill>
                <a:effectLst/>
                <a:latin typeface="Google Sans"/>
              </a:rPr>
              <a:t>sesuai</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a:t>
            </a:r>
            <a:r>
              <a:rPr lang="en-US" dirty="0" err="1">
                <a:solidFill>
                  <a:srgbClr val="1F1F1F"/>
                </a:solidFill>
                <a:effectLst/>
                <a:latin typeface="Google Sans"/>
              </a:rPr>
              <a:t>lapisan</a:t>
            </a:r>
            <a:r>
              <a:rPr lang="en-US" dirty="0">
                <a:solidFill>
                  <a:srgbClr val="1F1F1F"/>
                </a:solidFill>
                <a:effectLst/>
                <a:latin typeface="Google Sans"/>
              </a:rPr>
              <a:t> </a:t>
            </a:r>
            <a:r>
              <a:rPr lang="en-US" dirty="0" err="1">
                <a:solidFill>
                  <a:srgbClr val="1F1F1F"/>
                </a:solidFill>
                <a:effectLst/>
                <a:latin typeface="Google Sans"/>
              </a:rPr>
              <a:t>tersebut</a:t>
            </a:r>
            <a:r>
              <a:rPr lang="en-US" dirty="0">
                <a:solidFill>
                  <a:srgbClr val="1F1F1F"/>
                </a:solidFill>
                <a:effectLst/>
                <a:latin typeface="Google Sans"/>
              </a:rPr>
              <a:t>.</a:t>
            </a:r>
          </a:p>
          <a:p>
            <a:pPr rtl="0">
              <a:buFont typeface="Arial" panose="020B0604020202020204" pitchFamily="34" charset="0"/>
              <a:buChar char="•"/>
            </a:pPr>
            <a:r>
              <a:rPr lang="en-US" b="1" dirty="0">
                <a:solidFill>
                  <a:srgbClr val="1F1F1F"/>
                </a:solidFill>
                <a:effectLst/>
                <a:latin typeface="Google Sans"/>
              </a:rPr>
              <a:t>Batas yang </a:t>
            </a:r>
            <a:r>
              <a:rPr lang="en-US" b="1" dirty="0" err="1">
                <a:solidFill>
                  <a:srgbClr val="1F1F1F"/>
                </a:solidFill>
                <a:effectLst/>
                <a:latin typeface="Google Sans"/>
              </a:rPr>
              <a:t>tidak</a:t>
            </a:r>
            <a:r>
              <a:rPr lang="en-US" b="1" dirty="0">
                <a:solidFill>
                  <a:srgbClr val="1F1F1F"/>
                </a:solidFill>
                <a:effectLst/>
                <a:latin typeface="Google Sans"/>
              </a:rPr>
              <a:t> </a:t>
            </a:r>
            <a:r>
              <a:rPr lang="en-US" b="1" dirty="0" err="1">
                <a:solidFill>
                  <a:srgbClr val="1F1F1F"/>
                </a:solidFill>
                <a:effectLst/>
                <a:latin typeface="Google Sans"/>
              </a:rPr>
              <a:t>tepat</a:t>
            </a:r>
            <a:r>
              <a:rPr lang="en-US" b="1" dirty="0">
                <a:solidFill>
                  <a:srgbClr val="1F1F1F"/>
                </a:solidFill>
                <a:effectLst/>
                <a:latin typeface="Google Sans"/>
              </a:rPr>
              <a:t>:</a:t>
            </a:r>
            <a:r>
              <a:rPr lang="en-US" dirty="0">
                <a:solidFill>
                  <a:srgbClr val="1F1F1F"/>
                </a:solidFill>
                <a:effectLst/>
                <a:latin typeface="Google Sans"/>
              </a:rPr>
              <a:t> Jika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memotong</a:t>
            </a:r>
            <a:r>
              <a:rPr lang="en-US" dirty="0">
                <a:solidFill>
                  <a:srgbClr val="1F1F1F"/>
                </a:solidFill>
                <a:effectLst/>
                <a:latin typeface="Google Sans"/>
              </a:rPr>
              <a:t> </a:t>
            </a:r>
            <a:r>
              <a:rPr lang="en-US" dirty="0" err="1">
                <a:solidFill>
                  <a:srgbClr val="1F1F1F"/>
                </a:solidFill>
                <a:effectLst/>
                <a:latin typeface="Google Sans"/>
              </a:rPr>
              <a:t>kue</a:t>
            </a:r>
            <a:r>
              <a:rPr lang="en-US" dirty="0">
                <a:solidFill>
                  <a:srgbClr val="1F1F1F"/>
                </a:solidFill>
                <a:effectLst/>
                <a:latin typeface="Google Sans"/>
              </a:rPr>
              <a:t> </a:t>
            </a:r>
            <a:r>
              <a:rPr lang="en-US" dirty="0" err="1">
                <a:solidFill>
                  <a:srgbClr val="1F1F1F"/>
                </a:solidFill>
                <a:effectLst/>
                <a:latin typeface="Google Sans"/>
              </a:rPr>
              <a:t>secara</a:t>
            </a:r>
            <a:r>
              <a:rPr lang="en-US" dirty="0">
                <a:solidFill>
                  <a:srgbClr val="1F1F1F"/>
                </a:solidFill>
                <a:effectLst/>
                <a:latin typeface="Google Sans"/>
              </a:rPr>
              <a:t> </a:t>
            </a:r>
            <a:r>
              <a:rPr lang="en-US" dirty="0" err="1">
                <a:solidFill>
                  <a:srgbClr val="1F1F1F"/>
                </a:solidFill>
                <a:effectLst/>
                <a:latin typeface="Google Sans"/>
              </a:rPr>
              <a:t>sembarangan</a:t>
            </a:r>
            <a:r>
              <a:rPr lang="en-US" dirty="0">
                <a:solidFill>
                  <a:srgbClr val="1F1F1F"/>
                </a:solidFill>
                <a:effectLst/>
                <a:latin typeface="Google Sans"/>
              </a:rPr>
              <a:t>, </a:t>
            </a:r>
            <a:r>
              <a:rPr lang="en-US" dirty="0" err="1">
                <a:solidFill>
                  <a:srgbClr val="1F1F1F"/>
                </a:solidFill>
                <a:effectLst/>
                <a:latin typeface="Google Sans"/>
              </a:rPr>
              <a:t>setiap</a:t>
            </a:r>
            <a:r>
              <a:rPr lang="en-US" dirty="0">
                <a:solidFill>
                  <a:srgbClr val="1F1F1F"/>
                </a:solidFill>
                <a:effectLst/>
                <a:latin typeface="Google Sans"/>
              </a:rPr>
              <a:t> </a:t>
            </a:r>
            <a:r>
              <a:rPr lang="en-US" dirty="0" err="1">
                <a:solidFill>
                  <a:srgbClr val="1F1F1F"/>
                </a:solidFill>
                <a:effectLst/>
                <a:latin typeface="Google Sans"/>
              </a:rPr>
              <a:t>potongan</a:t>
            </a:r>
            <a:r>
              <a:rPr lang="en-US" dirty="0">
                <a:solidFill>
                  <a:srgbClr val="1F1F1F"/>
                </a:solidFill>
                <a:effectLst/>
                <a:latin typeface="Google Sans"/>
              </a:rPr>
              <a:t> </a:t>
            </a:r>
            <a:r>
              <a:rPr lang="en-US" dirty="0" err="1">
                <a:solidFill>
                  <a:srgbClr val="1F1F1F"/>
                </a:solidFill>
                <a:effectLst/>
                <a:latin typeface="Google Sans"/>
              </a:rPr>
              <a:t>mungkin</a:t>
            </a:r>
            <a:r>
              <a:rPr lang="en-US" dirty="0">
                <a:solidFill>
                  <a:srgbClr val="1F1F1F"/>
                </a:solidFill>
                <a:effectLst/>
                <a:latin typeface="Google Sans"/>
              </a:rPr>
              <a:t> </a:t>
            </a:r>
            <a:r>
              <a:rPr lang="en-US" dirty="0" err="1">
                <a:solidFill>
                  <a:srgbClr val="1F1F1F"/>
                </a:solidFill>
                <a:effectLst/>
                <a:latin typeface="Google Sans"/>
              </a:rPr>
              <a:t>mengandung</a:t>
            </a:r>
            <a:r>
              <a:rPr lang="en-US" dirty="0">
                <a:solidFill>
                  <a:srgbClr val="1F1F1F"/>
                </a:solidFill>
                <a:effectLst/>
                <a:latin typeface="Google Sans"/>
              </a:rPr>
              <a:t> </a:t>
            </a:r>
            <a:r>
              <a:rPr lang="en-US" dirty="0" err="1">
                <a:solidFill>
                  <a:srgbClr val="1F1F1F"/>
                </a:solidFill>
                <a:effectLst/>
                <a:latin typeface="Google Sans"/>
              </a:rPr>
              <a:t>campuran</a:t>
            </a:r>
            <a:r>
              <a:rPr lang="en-US" dirty="0">
                <a:solidFill>
                  <a:srgbClr val="1F1F1F"/>
                </a:solidFill>
                <a:effectLst/>
                <a:latin typeface="Google Sans"/>
              </a:rPr>
              <a:t> </a:t>
            </a:r>
            <a:r>
              <a:rPr lang="en-US" dirty="0" err="1">
                <a:solidFill>
                  <a:srgbClr val="1F1F1F"/>
                </a:solidFill>
                <a:effectLst/>
                <a:latin typeface="Google Sans"/>
              </a:rPr>
              <a:t>dari</a:t>
            </a:r>
            <a:r>
              <a:rPr lang="en-US" dirty="0">
                <a:solidFill>
                  <a:srgbClr val="1F1F1F"/>
                </a:solidFill>
                <a:effectLst/>
                <a:latin typeface="Google Sans"/>
              </a:rPr>
              <a:t> </a:t>
            </a:r>
            <a:r>
              <a:rPr lang="en-US" dirty="0" err="1">
                <a:solidFill>
                  <a:srgbClr val="1F1F1F"/>
                </a:solidFill>
                <a:effectLst/>
                <a:latin typeface="Google Sans"/>
              </a:rPr>
              <a:t>beberapa</a:t>
            </a:r>
            <a:r>
              <a:rPr lang="en-US" dirty="0">
                <a:solidFill>
                  <a:srgbClr val="1F1F1F"/>
                </a:solidFill>
                <a:effectLst/>
                <a:latin typeface="Google Sans"/>
              </a:rPr>
              <a:t> </a:t>
            </a:r>
            <a:r>
              <a:rPr lang="en-US" dirty="0" err="1">
                <a:solidFill>
                  <a:srgbClr val="1F1F1F"/>
                </a:solidFill>
                <a:effectLst/>
                <a:latin typeface="Google Sans"/>
              </a:rPr>
              <a:t>lapisan</a:t>
            </a:r>
            <a:r>
              <a:rPr lang="en-US" dirty="0">
                <a:solidFill>
                  <a:srgbClr val="1F1F1F"/>
                </a:solidFill>
                <a:effectLst/>
                <a:latin typeface="Google Sans"/>
              </a:rPr>
              <a:t>, </a:t>
            </a:r>
            <a:r>
              <a:rPr lang="en-US" dirty="0" err="1">
                <a:solidFill>
                  <a:srgbClr val="1F1F1F"/>
                </a:solidFill>
                <a:effectLst/>
                <a:latin typeface="Google Sans"/>
              </a:rPr>
              <a:t>sehingga</a:t>
            </a:r>
            <a:r>
              <a:rPr lang="en-US" dirty="0">
                <a:solidFill>
                  <a:srgbClr val="1F1F1F"/>
                </a:solidFill>
                <a:effectLst/>
                <a:latin typeface="Google Sans"/>
              </a:rPr>
              <a:t> </a:t>
            </a:r>
            <a:r>
              <a:rPr lang="en-US" dirty="0" err="1">
                <a:solidFill>
                  <a:srgbClr val="1F1F1F"/>
                </a:solidFill>
                <a:effectLst/>
                <a:latin typeface="Google Sans"/>
              </a:rPr>
              <a:t>rasanya</a:t>
            </a:r>
            <a:r>
              <a:rPr lang="en-US" dirty="0">
                <a:solidFill>
                  <a:srgbClr val="1F1F1F"/>
                </a:solidFill>
                <a:effectLst/>
                <a:latin typeface="Google Sans"/>
              </a:rPr>
              <a:t> </a:t>
            </a:r>
            <a:r>
              <a:rPr lang="en-US" dirty="0" err="1">
                <a:solidFill>
                  <a:srgbClr val="1F1F1F"/>
                </a:solidFill>
                <a:effectLst/>
                <a:latin typeface="Google Sans"/>
              </a:rPr>
              <a:t>menjadi</a:t>
            </a:r>
            <a:r>
              <a:rPr lang="en-US" dirty="0">
                <a:solidFill>
                  <a:srgbClr val="1F1F1F"/>
                </a:solidFill>
                <a:effectLst/>
                <a:latin typeface="Google Sans"/>
              </a:rPr>
              <a:t> </a:t>
            </a:r>
            <a:r>
              <a:rPr lang="en-US" dirty="0" err="1">
                <a:solidFill>
                  <a:srgbClr val="1F1F1F"/>
                </a:solidFill>
                <a:effectLst/>
                <a:latin typeface="Google Sans"/>
              </a:rPr>
              <a:t>tidak</a:t>
            </a:r>
            <a:r>
              <a:rPr lang="en-US" dirty="0">
                <a:solidFill>
                  <a:srgbClr val="1F1F1F"/>
                </a:solidFill>
                <a:effectLst/>
                <a:latin typeface="Google Sans"/>
              </a:rPr>
              <a:t> </a:t>
            </a:r>
            <a:r>
              <a:rPr lang="en-US" dirty="0" err="1">
                <a:solidFill>
                  <a:srgbClr val="1F1F1F"/>
                </a:solidFill>
                <a:effectLst/>
                <a:latin typeface="Google Sans"/>
              </a:rPr>
              <a:t>seragam</a:t>
            </a:r>
            <a:r>
              <a:rPr lang="en-US" dirty="0">
                <a:solidFill>
                  <a:srgbClr val="1F1F1F"/>
                </a:solidFill>
                <a:effectLst/>
                <a:latin typeface="Google Sans"/>
              </a:rPr>
              <a:t>.</a:t>
            </a:r>
          </a:p>
          <a:p>
            <a:pPr rtl="0"/>
            <a:r>
              <a:rPr lang="en-US" b="1" dirty="0">
                <a:solidFill>
                  <a:srgbClr val="1F1F1F"/>
                </a:solidFill>
                <a:effectLst/>
                <a:latin typeface="Google Sans"/>
              </a:rPr>
              <a:t>Hal yang </a:t>
            </a:r>
            <a:r>
              <a:rPr lang="en-US" b="1" dirty="0" err="1">
                <a:solidFill>
                  <a:srgbClr val="1F1F1F"/>
                </a:solidFill>
                <a:effectLst/>
                <a:latin typeface="Google Sans"/>
              </a:rPr>
              <a:t>sama</a:t>
            </a:r>
            <a:r>
              <a:rPr lang="en-US" b="1" dirty="0">
                <a:solidFill>
                  <a:srgbClr val="1F1F1F"/>
                </a:solidFill>
                <a:effectLst/>
                <a:latin typeface="Google Sans"/>
              </a:rPr>
              <a:t> </a:t>
            </a:r>
            <a:r>
              <a:rPr lang="en-US" b="1" dirty="0" err="1">
                <a:solidFill>
                  <a:srgbClr val="1F1F1F"/>
                </a:solidFill>
                <a:effectLst/>
                <a:latin typeface="Google Sans"/>
              </a:rPr>
              <a:t>berlaku</a:t>
            </a:r>
            <a:r>
              <a:rPr lang="en-US" b="1" dirty="0">
                <a:solidFill>
                  <a:srgbClr val="1F1F1F"/>
                </a:solidFill>
                <a:effectLst/>
                <a:latin typeface="Google Sans"/>
              </a:rPr>
              <a:t> </a:t>
            </a:r>
            <a:r>
              <a:rPr lang="en-US" b="1" dirty="0" err="1">
                <a:solidFill>
                  <a:srgbClr val="1F1F1F"/>
                </a:solidFill>
                <a:effectLst/>
                <a:latin typeface="Google Sans"/>
              </a:rPr>
              <a:t>untuk</a:t>
            </a:r>
            <a:r>
              <a:rPr lang="en-US" b="1" dirty="0">
                <a:solidFill>
                  <a:srgbClr val="1F1F1F"/>
                </a:solidFill>
                <a:effectLst/>
                <a:latin typeface="Google Sans"/>
              </a:rPr>
              <a:t> data </a:t>
            </a:r>
            <a:r>
              <a:rPr lang="en-US" b="1" dirty="0" err="1">
                <a:solidFill>
                  <a:srgbClr val="1F1F1F"/>
                </a:solidFill>
                <a:effectLst/>
                <a:latin typeface="Google Sans"/>
              </a:rPr>
              <a:t>geografis</a:t>
            </a:r>
            <a:r>
              <a:rPr lang="en-US" b="1" dirty="0">
                <a:solidFill>
                  <a:srgbClr val="1F1F1F"/>
                </a:solidFill>
                <a:effectLst/>
                <a:latin typeface="Google Sans"/>
              </a:rPr>
              <a:t>:</a:t>
            </a:r>
            <a:endParaRPr lang="en-US" dirty="0">
              <a:solidFill>
                <a:srgbClr val="1F1F1F"/>
              </a:solidFill>
              <a:effectLst/>
              <a:latin typeface="Google Sans"/>
            </a:endParaRPr>
          </a:p>
          <a:p>
            <a:pPr rtl="0">
              <a:buFont typeface="Arial" panose="020B0604020202020204" pitchFamily="34" charset="0"/>
              <a:buChar char="•"/>
            </a:pPr>
            <a:r>
              <a:rPr lang="en-US" b="1" dirty="0">
                <a:solidFill>
                  <a:srgbClr val="1F1F1F"/>
                </a:solidFill>
                <a:effectLst/>
                <a:latin typeface="Google Sans"/>
              </a:rPr>
              <a:t>Batas wilayah yang </a:t>
            </a:r>
            <a:r>
              <a:rPr lang="en-US" b="1" dirty="0" err="1">
                <a:solidFill>
                  <a:srgbClr val="1F1F1F"/>
                </a:solidFill>
                <a:effectLst/>
                <a:latin typeface="Google Sans"/>
              </a:rPr>
              <a:t>sesuai</a:t>
            </a:r>
            <a:r>
              <a:rPr lang="en-US" b="1" dirty="0">
                <a:solidFill>
                  <a:srgbClr val="1F1F1F"/>
                </a:solidFill>
                <a:effectLst/>
                <a:latin typeface="Google Sans"/>
              </a:rPr>
              <a:t>:</a:t>
            </a:r>
            <a:r>
              <a:rPr lang="en-US" dirty="0">
                <a:solidFill>
                  <a:srgbClr val="1F1F1F"/>
                </a:solidFill>
                <a:effectLst/>
                <a:latin typeface="Google Sans"/>
              </a:rPr>
              <a:t> Jika batas wilayah yang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buat</a:t>
            </a:r>
            <a:r>
              <a:rPr lang="en-US" dirty="0">
                <a:solidFill>
                  <a:srgbClr val="1F1F1F"/>
                </a:solidFill>
                <a:effectLst/>
                <a:latin typeface="Google Sans"/>
              </a:rPr>
              <a:t> </a:t>
            </a:r>
            <a:r>
              <a:rPr lang="en-US" dirty="0" err="1">
                <a:solidFill>
                  <a:srgbClr val="1F1F1F"/>
                </a:solidFill>
                <a:effectLst/>
                <a:latin typeface="Google Sans"/>
              </a:rPr>
              <a:t>sesuai</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proses yang </a:t>
            </a:r>
            <a:r>
              <a:rPr lang="en-US" dirty="0" err="1">
                <a:solidFill>
                  <a:srgbClr val="1F1F1F"/>
                </a:solidFill>
                <a:effectLst/>
                <a:latin typeface="Google Sans"/>
              </a:rPr>
              <a:t>sebenarnya</a:t>
            </a:r>
            <a:r>
              <a:rPr lang="en-US" dirty="0">
                <a:solidFill>
                  <a:srgbClr val="1F1F1F"/>
                </a:solidFill>
                <a:effectLst/>
                <a:latin typeface="Google Sans"/>
              </a:rPr>
              <a:t> </a:t>
            </a:r>
            <a:r>
              <a:rPr lang="en-US" dirty="0" err="1">
                <a:solidFill>
                  <a:srgbClr val="1F1F1F"/>
                </a:solidFill>
                <a:effectLst/>
                <a:latin typeface="Google Sans"/>
              </a:rPr>
              <a:t>terjadi</a:t>
            </a:r>
            <a:r>
              <a:rPr lang="en-US" dirty="0">
                <a:solidFill>
                  <a:srgbClr val="1F1F1F"/>
                </a:solidFill>
                <a:effectLst/>
                <a:latin typeface="Google Sans"/>
              </a:rPr>
              <a:t> di wilayah </a:t>
            </a:r>
            <a:r>
              <a:rPr lang="en-US" dirty="0" err="1">
                <a:solidFill>
                  <a:srgbClr val="1F1F1F"/>
                </a:solidFill>
                <a:effectLst/>
                <a:latin typeface="Google Sans"/>
              </a:rPr>
              <a:t>tersebut</a:t>
            </a:r>
            <a:r>
              <a:rPr lang="en-US" dirty="0">
                <a:solidFill>
                  <a:srgbClr val="1F1F1F"/>
                </a:solidFill>
                <a:effectLst/>
                <a:latin typeface="Google Sans"/>
              </a:rPr>
              <a:t> (</a:t>
            </a:r>
            <a:r>
              <a:rPr lang="en-US" dirty="0" err="1">
                <a:solidFill>
                  <a:srgbClr val="1F1F1F"/>
                </a:solidFill>
                <a:effectLst/>
                <a:latin typeface="Google Sans"/>
              </a:rPr>
              <a:t>misalnya</a:t>
            </a:r>
            <a:r>
              <a:rPr lang="en-US" dirty="0">
                <a:solidFill>
                  <a:srgbClr val="1F1F1F"/>
                </a:solidFill>
                <a:effectLst/>
                <a:latin typeface="Google Sans"/>
              </a:rPr>
              <a:t>, </a:t>
            </a:r>
            <a:r>
              <a:rPr lang="en-US" dirty="0" err="1">
                <a:solidFill>
                  <a:srgbClr val="1F1F1F"/>
                </a:solidFill>
                <a:effectLst/>
                <a:latin typeface="Google Sans"/>
              </a:rPr>
              <a:t>pola</a:t>
            </a:r>
            <a:r>
              <a:rPr lang="en-US" dirty="0">
                <a:solidFill>
                  <a:srgbClr val="1F1F1F"/>
                </a:solidFill>
                <a:effectLst/>
                <a:latin typeface="Google Sans"/>
              </a:rPr>
              <a:t> </a:t>
            </a:r>
            <a:r>
              <a:rPr lang="en-US" dirty="0" err="1">
                <a:solidFill>
                  <a:srgbClr val="1F1F1F"/>
                </a:solidFill>
                <a:effectLst/>
                <a:latin typeface="Google Sans"/>
              </a:rPr>
              <a:t>aliran</a:t>
            </a:r>
            <a:r>
              <a:rPr lang="en-US" dirty="0">
                <a:solidFill>
                  <a:srgbClr val="1F1F1F"/>
                </a:solidFill>
                <a:effectLst/>
                <a:latin typeface="Google Sans"/>
              </a:rPr>
              <a:t> </a:t>
            </a:r>
            <a:r>
              <a:rPr lang="en-US" dirty="0" err="1">
                <a:solidFill>
                  <a:srgbClr val="1F1F1F"/>
                </a:solidFill>
                <a:effectLst/>
                <a:latin typeface="Google Sans"/>
              </a:rPr>
              <a:t>sungai</a:t>
            </a:r>
            <a:r>
              <a:rPr lang="en-US" dirty="0">
                <a:solidFill>
                  <a:srgbClr val="1F1F1F"/>
                </a:solidFill>
                <a:effectLst/>
                <a:latin typeface="Google Sans"/>
              </a:rPr>
              <a:t>, </a:t>
            </a:r>
            <a:r>
              <a:rPr lang="en-US" dirty="0" err="1">
                <a:solidFill>
                  <a:srgbClr val="1F1F1F"/>
                </a:solidFill>
                <a:effectLst/>
                <a:latin typeface="Google Sans"/>
              </a:rPr>
              <a:t>kepadatan</a:t>
            </a:r>
            <a:r>
              <a:rPr lang="en-US" dirty="0">
                <a:solidFill>
                  <a:srgbClr val="1F1F1F"/>
                </a:solidFill>
                <a:effectLst/>
                <a:latin typeface="Google Sans"/>
              </a:rPr>
              <a:t> </a:t>
            </a:r>
            <a:r>
              <a:rPr lang="en-US" dirty="0" err="1">
                <a:solidFill>
                  <a:srgbClr val="1F1F1F"/>
                </a:solidFill>
                <a:effectLst/>
                <a:latin typeface="Google Sans"/>
              </a:rPr>
              <a:t>penduduk</a:t>
            </a:r>
            <a:r>
              <a:rPr lang="en-US" dirty="0">
                <a:solidFill>
                  <a:srgbClr val="1F1F1F"/>
                </a:solidFill>
                <a:effectLst/>
                <a:latin typeface="Google Sans"/>
              </a:rPr>
              <a:t>), </a:t>
            </a:r>
            <a:r>
              <a:rPr lang="en-US" dirty="0" err="1">
                <a:solidFill>
                  <a:srgbClr val="1F1F1F"/>
                </a:solidFill>
                <a:effectLst/>
                <a:latin typeface="Google Sans"/>
              </a:rPr>
              <a:t>maka</a:t>
            </a:r>
            <a:r>
              <a:rPr lang="en-US" dirty="0">
                <a:solidFill>
                  <a:srgbClr val="1F1F1F"/>
                </a:solidFill>
                <a:effectLst/>
                <a:latin typeface="Google Sans"/>
              </a:rPr>
              <a:t> data yang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kumpulkan</a:t>
            </a:r>
            <a:r>
              <a:rPr lang="en-US" dirty="0">
                <a:solidFill>
                  <a:srgbClr val="1F1F1F"/>
                </a:solidFill>
                <a:effectLst/>
                <a:latin typeface="Google Sans"/>
              </a:rPr>
              <a:t> </a:t>
            </a:r>
            <a:r>
              <a:rPr lang="en-US" dirty="0" err="1">
                <a:solidFill>
                  <a:srgbClr val="1F1F1F"/>
                </a:solidFill>
                <a:effectLst/>
                <a:latin typeface="Google Sans"/>
              </a:rPr>
              <a:t>akan</a:t>
            </a:r>
            <a:r>
              <a:rPr lang="en-US" dirty="0">
                <a:solidFill>
                  <a:srgbClr val="1F1F1F"/>
                </a:solidFill>
                <a:effectLst/>
                <a:latin typeface="Google Sans"/>
              </a:rPr>
              <a:t> </a:t>
            </a:r>
            <a:r>
              <a:rPr lang="en-US" dirty="0" err="1">
                <a:solidFill>
                  <a:srgbClr val="1F1F1F"/>
                </a:solidFill>
                <a:effectLst/>
                <a:latin typeface="Google Sans"/>
              </a:rPr>
              <a:t>lebih</a:t>
            </a:r>
            <a:r>
              <a:rPr lang="en-US" dirty="0">
                <a:solidFill>
                  <a:srgbClr val="1F1F1F"/>
                </a:solidFill>
                <a:effectLst/>
                <a:latin typeface="Google Sans"/>
              </a:rPr>
              <a:t> </a:t>
            </a:r>
            <a:r>
              <a:rPr lang="en-US" dirty="0" err="1">
                <a:solidFill>
                  <a:srgbClr val="1F1F1F"/>
                </a:solidFill>
                <a:effectLst/>
                <a:latin typeface="Google Sans"/>
              </a:rPr>
              <a:t>akurat</a:t>
            </a:r>
            <a:r>
              <a:rPr lang="en-US" dirty="0">
                <a:solidFill>
                  <a:srgbClr val="1F1F1F"/>
                </a:solidFill>
                <a:effectLst/>
                <a:latin typeface="Google Sans"/>
              </a:rPr>
              <a:t> dan </a:t>
            </a:r>
            <a:r>
              <a:rPr lang="en-US" dirty="0" err="1">
                <a:solidFill>
                  <a:srgbClr val="1F1F1F"/>
                </a:solidFill>
                <a:effectLst/>
                <a:latin typeface="Google Sans"/>
              </a:rPr>
              <a:t>mencerminkan</a:t>
            </a:r>
            <a:r>
              <a:rPr lang="en-US" dirty="0">
                <a:solidFill>
                  <a:srgbClr val="1F1F1F"/>
                </a:solidFill>
                <a:effectLst/>
                <a:latin typeface="Google Sans"/>
              </a:rPr>
              <a:t> </a:t>
            </a:r>
            <a:r>
              <a:rPr lang="en-US" dirty="0" err="1">
                <a:solidFill>
                  <a:srgbClr val="1F1F1F"/>
                </a:solidFill>
                <a:effectLst/>
                <a:latin typeface="Google Sans"/>
              </a:rPr>
              <a:t>kondisi</a:t>
            </a:r>
            <a:r>
              <a:rPr lang="en-US" dirty="0">
                <a:solidFill>
                  <a:srgbClr val="1F1F1F"/>
                </a:solidFill>
                <a:effectLst/>
                <a:latin typeface="Google Sans"/>
              </a:rPr>
              <a:t> </a:t>
            </a:r>
            <a:r>
              <a:rPr lang="en-US" dirty="0" err="1">
                <a:solidFill>
                  <a:srgbClr val="1F1F1F"/>
                </a:solidFill>
                <a:effectLst/>
                <a:latin typeface="Google Sans"/>
              </a:rPr>
              <a:t>sebenarnya</a:t>
            </a:r>
            <a:r>
              <a:rPr lang="en-US" dirty="0">
                <a:solidFill>
                  <a:srgbClr val="1F1F1F"/>
                </a:solidFill>
                <a:effectLst/>
                <a:latin typeface="Google Sans"/>
              </a:rPr>
              <a:t>.</a:t>
            </a:r>
          </a:p>
          <a:p>
            <a:pPr rtl="0">
              <a:buFont typeface="Arial" panose="020B0604020202020204" pitchFamily="34" charset="0"/>
              <a:buChar char="•"/>
            </a:pPr>
            <a:r>
              <a:rPr lang="en-US" b="1" dirty="0">
                <a:solidFill>
                  <a:srgbClr val="1F1F1F"/>
                </a:solidFill>
                <a:effectLst/>
                <a:latin typeface="Google Sans"/>
              </a:rPr>
              <a:t>Batas wilayah yang </a:t>
            </a:r>
            <a:r>
              <a:rPr lang="en-US" b="1" dirty="0" err="1">
                <a:solidFill>
                  <a:srgbClr val="1F1F1F"/>
                </a:solidFill>
                <a:effectLst/>
                <a:latin typeface="Google Sans"/>
              </a:rPr>
              <a:t>tidak</a:t>
            </a:r>
            <a:r>
              <a:rPr lang="en-US" b="1" dirty="0">
                <a:solidFill>
                  <a:srgbClr val="1F1F1F"/>
                </a:solidFill>
                <a:effectLst/>
                <a:latin typeface="Google Sans"/>
              </a:rPr>
              <a:t> </a:t>
            </a:r>
            <a:r>
              <a:rPr lang="en-US" b="1" dirty="0" err="1">
                <a:solidFill>
                  <a:srgbClr val="1F1F1F"/>
                </a:solidFill>
                <a:effectLst/>
                <a:latin typeface="Google Sans"/>
              </a:rPr>
              <a:t>sesuai</a:t>
            </a:r>
            <a:r>
              <a:rPr lang="en-US" b="1" dirty="0">
                <a:solidFill>
                  <a:srgbClr val="1F1F1F"/>
                </a:solidFill>
                <a:effectLst/>
                <a:latin typeface="Google Sans"/>
              </a:rPr>
              <a:t>:</a:t>
            </a:r>
            <a:r>
              <a:rPr lang="en-US" dirty="0">
                <a:solidFill>
                  <a:srgbClr val="1F1F1F"/>
                </a:solidFill>
                <a:effectLst/>
                <a:latin typeface="Google Sans"/>
              </a:rPr>
              <a:t> Jika batas wilayah </a:t>
            </a:r>
            <a:r>
              <a:rPr lang="en-US" dirty="0" err="1">
                <a:solidFill>
                  <a:srgbClr val="1F1F1F"/>
                </a:solidFill>
                <a:effectLst/>
                <a:latin typeface="Google Sans"/>
              </a:rPr>
              <a:t>tidak</a:t>
            </a:r>
            <a:r>
              <a:rPr lang="en-US" dirty="0">
                <a:solidFill>
                  <a:srgbClr val="1F1F1F"/>
                </a:solidFill>
                <a:effectLst/>
                <a:latin typeface="Google Sans"/>
              </a:rPr>
              <a:t> </a:t>
            </a:r>
            <a:r>
              <a:rPr lang="en-US" dirty="0" err="1">
                <a:solidFill>
                  <a:srgbClr val="1F1F1F"/>
                </a:solidFill>
                <a:effectLst/>
                <a:latin typeface="Google Sans"/>
              </a:rPr>
              <a:t>sesuai</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proses yang </a:t>
            </a:r>
            <a:r>
              <a:rPr lang="en-US" dirty="0" err="1">
                <a:solidFill>
                  <a:srgbClr val="1F1F1F"/>
                </a:solidFill>
                <a:effectLst/>
                <a:latin typeface="Google Sans"/>
              </a:rPr>
              <a:t>sebenarnya</a:t>
            </a:r>
            <a:r>
              <a:rPr lang="en-US" dirty="0">
                <a:solidFill>
                  <a:srgbClr val="1F1F1F"/>
                </a:solidFill>
                <a:effectLst/>
                <a:latin typeface="Google Sans"/>
              </a:rPr>
              <a:t> </a:t>
            </a:r>
            <a:r>
              <a:rPr lang="en-US" dirty="0" err="1">
                <a:solidFill>
                  <a:srgbClr val="1F1F1F"/>
                </a:solidFill>
                <a:effectLst/>
                <a:latin typeface="Google Sans"/>
              </a:rPr>
              <a:t>terjadi</a:t>
            </a:r>
            <a:r>
              <a:rPr lang="en-US" dirty="0">
                <a:solidFill>
                  <a:srgbClr val="1F1F1F"/>
                </a:solidFill>
                <a:effectLst/>
                <a:latin typeface="Google Sans"/>
              </a:rPr>
              <a:t>, data yang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kumpulkan</a:t>
            </a:r>
            <a:r>
              <a:rPr lang="en-US" dirty="0">
                <a:solidFill>
                  <a:srgbClr val="1F1F1F"/>
                </a:solidFill>
                <a:effectLst/>
                <a:latin typeface="Google Sans"/>
              </a:rPr>
              <a:t> </a:t>
            </a:r>
            <a:r>
              <a:rPr lang="en-US" dirty="0" err="1">
                <a:solidFill>
                  <a:srgbClr val="1F1F1F"/>
                </a:solidFill>
                <a:effectLst/>
                <a:latin typeface="Google Sans"/>
              </a:rPr>
              <a:t>akan</a:t>
            </a:r>
            <a:r>
              <a:rPr lang="en-US" dirty="0">
                <a:solidFill>
                  <a:srgbClr val="1F1F1F"/>
                </a:solidFill>
                <a:effectLst/>
                <a:latin typeface="Google Sans"/>
              </a:rPr>
              <a:t> </a:t>
            </a:r>
            <a:r>
              <a:rPr lang="en-US" dirty="0" err="1">
                <a:solidFill>
                  <a:srgbClr val="1F1F1F"/>
                </a:solidFill>
                <a:effectLst/>
                <a:latin typeface="Google Sans"/>
              </a:rPr>
              <a:t>menjadi</a:t>
            </a:r>
            <a:r>
              <a:rPr lang="en-US" dirty="0">
                <a:solidFill>
                  <a:srgbClr val="1F1F1F"/>
                </a:solidFill>
                <a:effectLst/>
                <a:latin typeface="Google Sans"/>
              </a:rPr>
              <a:t> </a:t>
            </a:r>
            <a:r>
              <a:rPr lang="en-US" dirty="0" err="1">
                <a:solidFill>
                  <a:srgbClr val="1F1F1F"/>
                </a:solidFill>
                <a:effectLst/>
                <a:latin typeface="Google Sans"/>
              </a:rPr>
              <a:t>kurang</a:t>
            </a:r>
            <a:r>
              <a:rPr lang="en-US" dirty="0">
                <a:solidFill>
                  <a:srgbClr val="1F1F1F"/>
                </a:solidFill>
                <a:effectLst/>
                <a:latin typeface="Google Sans"/>
              </a:rPr>
              <a:t> </a:t>
            </a:r>
            <a:r>
              <a:rPr lang="en-US" dirty="0" err="1">
                <a:solidFill>
                  <a:srgbClr val="1F1F1F"/>
                </a:solidFill>
                <a:effectLst/>
                <a:latin typeface="Google Sans"/>
              </a:rPr>
              <a:t>akurat</a:t>
            </a:r>
            <a:r>
              <a:rPr lang="en-US" dirty="0">
                <a:solidFill>
                  <a:srgbClr val="1F1F1F"/>
                </a:solidFill>
                <a:effectLst/>
                <a:latin typeface="Google Sans"/>
              </a:rPr>
              <a:t> </a:t>
            </a:r>
            <a:r>
              <a:rPr lang="en-US" dirty="0" err="1">
                <a:solidFill>
                  <a:srgbClr val="1F1F1F"/>
                </a:solidFill>
                <a:effectLst/>
                <a:latin typeface="Google Sans"/>
              </a:rPr>
              <a:t>karena</a:t>
            </a:r>
            <a:r>
              <a:rPr lang="en-US" dirty="0">
                <a:solidFill>
                  <a:srgbClr val="1F1F1F"/>
                </a:solidFill>
                <a:effectLst/>
                <a:latin typeface="Google Sans"/>
              </a:rPr>
              <a:t>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menggabungkan</a:t>
            </a:r>
            <a:r>
              <a:rPr lang="en-US" dirty="0">
                <a:solidFill>
                  <a:srgbClr val="1F1F1F"/>
                </a:solidFill>
                <a:effectLst/>
                <a:latin typeface="Google Sans"/>
              </a:rPr>
              <a:t> data </a:t>
            </a:r>
            <a:r>
              <a:rPr lang="en-US" dirty="0" err="1">
                <a:solidFill>
                  <a:srgbClr val="1F1F1F"/>
                </a:solidFill>
                <a:effectLst/>
                <a:latin typeface="Google Sans"/>
              </a:rPr>
              <a:t>dari</a:t>
            </a:r>
            <a:r>
              <a:rPr lang="en-US" dirty="0">
                <a:solidFill>
                  <a:srgbClr val="1F1F1F"/>
                </a:solidFill>
                <a:effectLst/>
                <a:latin typeface="Google Sans"/>
              </a:rPr>
              <a:t> wilayah-wilayah yang </a:t>
            </a:r>
            <a:r>
              <a:rPr lang="en-US" dirty="0" err="1">
                <a:solidFill>
                  <a:srgbClr val="1F1F1F"/>
                </a:solidFill>
                <a:effectLst/>
                <a:latin typeface="Google Sans"/>
              </a:rPr>
              <a:t>sebenarnya</a:t>
            </a:r>
            <a:r>
              <a:rPr lang="en-US" dirty="0">
                <a:solidFill>
                  <a:srgbClr val="1F1F1F"/>
                </a:solidFill>
                <a:effectLst/>
                <a:latin typeface="Google Sans"/>
              </a:rPr>
              <a:t> </a:t>
            </a:r>
            <a:r>
              <a:rPr lang="en-US" dirty="0" err="1">
                <a:solidFill>
                  <a:srgbClr val="1F1F1F"/>
                </a:solidFill>
                <a:effectLst/>
                <a:latin typeface="Google Sans"/>
              </a:rPr>
              <a:t>memiliki</a:t>
            </a:r>
            <a:r>
              <a:rPr lang="en-US" dirty="0">
                <a:solidFill>
                  <a:srgbClr val="1F1F1F"/>
                </a:solidFill>
                <a:effectLst/>
                <a:latin typeface="Google Sans"/>
              </a:rPr>
              <a:t> </a:t>
            </a:r>
            <a:r>
              <a:rPr lang="en-US" dirty="0" err="1">
                <a:solidFill>
                  <a:srgbClr val="1F1F1F"/>
                </a:solidFill>
                <a:effectLst/>
                <a:latin typeface="Google Sans"/>
              </a:rPr>
              <a:t>karakteristik</a:t>
            </a:r>
            <a:r>
              <a:rPr lang="en-US" dirty="0">
                <a:solidFill>
                  <a:srgbClr val="1F1F1F"/>
                </a:solidFill>
                <a:effectLst/>
                <a:latin typeface="Google Sans"/>
              </a:rPr>
              <a:t> yang </a:t>
            </a:r>
            <a:r>
              <a:rPr lang="en-US" dirty="0" err="1">
                <a:solidFill>
                  <a:srgbClr val="1F1F1F"/>
                </a:solidFill>
                <a:effectLst/>
                <a:latin typeface="Google Sans"/>
              </a:rPr>
              <a:t>berbeda</a:t>
            </a:r>
            <a:r>
              <a:rPr lang="en-US" dirty="0">
                <a:solidFill>
                  <a:srgbClr val="1F1F1F"/>
                </a:solidFill>
                <a:effectLst/>
                <a:latin typeface="Google Sans"/>
              </a:rPr>
              <a:t>.</a:t>
            </a:r>
          </a:p>
          <a:p>
            <a:pPr rtl="0"/>
            <a:r>
              <a:rPr lang="en-US" b="1" dirty="0" err="1">
                <a:solidFill>
                  <a:srgbClr val="1F1F1F"/>
                </a:solidFill>
                <a:effectLst/>
                <a:latin typeface="Google Sans"/>
              </a:rPr>
              <a:t>Autokorelasi</a:t>
            </a:r>
            <a:r>
              <a:rPr lang="en-US" b="1" dirty="0">
                <a:solidFill>
                  <a:srgbClr val="1F1F1F"/>
                </a:solidFill>
                <a:effectLst/>
                <a:latin typeface="Google Sans"/>
              </a:rPr>
              <a:t> </a:t>
            </a:r>
            <a:r>
              <a:rPr lang="en-US" b="1" dirty="0" err="1">
                <a:solidFill>
                  <a:srgbClr val="1F1F1F"/>
                </a:solidFill>
                <a:effectLst/>
                <a:latin typeface="Google Sans"/>
              </a:rPr>
              <a:t>spasial</a:t>
            </a:r>
            <a:r>
              <a:rPr lang="en-US" dirty="0">
                <a:solidFill>
                  <a:srgbClr val="1F1F1F"/>
                </a:solidFill>
                <a:effectLst/>
                <a:latin typeface="Google Sans"/>
              </a:rPr>
              <a:t> </a:t>
            </a:r>
            <a:r>
              <a:rPr lang="en-US" dirty="0" err="1">
                <a:solidFill>
                  <a:srgbClr val="1F1F1F"/>
                </a:solidFill>
                <a:effectLst/>
                <a:latin typeface="Google Sans"/>
              </a:rPr>
              <a:t>itu</a:t>
            </a:r>
            <a:r>
              <a:rPr lang="en-US" dirty="0">
                <a:solidFill>
                  <a:srgbClr val="1F1F1F"/>
                </a:solidFill>
                <a:effectLst/>
                <a:latin typeface="Google Sans"/>
              </a:rPr>
              <a:t> </a:t>
            </a:r>
            <a:r>
              <a:rPr lang="en-US" dirty="0" err="1">
                <a:solidFill>
                  <a:srgbClr val="1F1F1F"/>
                </a:solidFill>
                <a:effectLst/>
                <a:latin typeface="Google Sans"/>
              </a:rPr>
              <a:t>sendiri</a:t>
            </a:r>
            <a:r>
              <a:rPr lang="en-US" dirty="0">
                <a:solidFill>
                  <a:srgbClr val="1F1F1F"/>
                </a:solidFill>
                <a:effectLst/>
                <a:latin typeface="Google Sans"/>
              </a:rPr>
              <a:t> </a:t>
            </a:r>
            <a:r>
              <a:rPr lang="en-US" dirty="0" err="1">
                <a:solidFill>
                  <a:srgbClr val="1F1F1F"/>
                </a:solidFill>
                <a:effectLst/>
                <a:latin typeface="Google Sans"/>
              </a:rPr>
              <a:t>adalah</a:t>
            </a:r>
            <a:r>
              <a:rPr lang="en-US" dirty="0">
                <a:solidFill>
                  <a:srgbClr val="1F1F1F"/>
                </a:solidFill>
                <a:effectLst/>
                <a:latin typeface="Google Sans"/>
              </a:rPr>
              <a:t> </a:t>
            </a:r>
            <a:r>
              <a:rPr lang="en-US" dirty="0" err="1">
                <a:solidFill>
                  <a:srgbClr val="1F1F1F"/>
                </a:solidFill>
                <a:effectLst/>
                <a:latin typeface="Google Sans"/>
              </a:rPr>
              <a:t>istilah</a:t>
            </a:r>
            <a:r>
              <a:rPr lang="en-US" dirty="0">
                <a:solidFill>
                  <a:srgbClr val="1F1F1F"/>
                </a:solidFill>
                <a:effectLst/>
                <a:latin typeface="Google Sans"/>
              </a:rPr>
              <a:t> yang </a:t>
            </a:r>
            <a:r>
              <a:rPr lang="en-US" dirty="0" err="1">
                <a:solidFill>
                  <a:srgbClr val="1F1F1F"/>
                </a:solidFill>
                <a:effectLst/>
                <a:latin typeface="Google Sans"/>
              </a:rPr>
              <a:t>digunakan</a:t>
            </a:r>
            <a:r>
              <a:rPr lang="en-US" dirty="0">
                <a:solidFill>
                  <a:srgbClr val="1F1F1F"/>
                </a:solidFill>
                <a:effectLst/>
                <a:latin typeface="Google Sans"/>
              </a:rPr>
              <a:t> </a:t>
            </a:r>
            <a:r>
              <a:rPr lang="en-US" dirty="0" err="1">
                <a:solidFill>
                  <a:srgbClr val="1F1F1F"/>
                </a:solidFill>
                <a:effectLst/>
                <a:latin typeface="Google Sans"/>
              </a:rPr>
              <a:t>untuk</a:t>
            </a:r>
            <a:r>
              <a:rPr lang="en-US" dirty="0">
                <a:solidFill>
                  <a:srgbClr val="1F1F1F"/>
                </a:solidFill>
                <a:effectLst/>
                <a:latin typeface="Google Sans"/>
              </a:rPr>
              <a:t> </a:t>
            </a:r>
            <a:r>
              <a:rPr lang="en-US" dirty="0" err="1">
                <a:solidFill>
                  <a:srgbClr val="1F1F1F"/>
                </a:solidFill>
                <a:effectLst/>
                <a:latin typeface="Google Sans"/>
              </a:rPr>
              <a:t>menggambarkan</a:t>
            </a:r>
            <a:r>
              <a:rPr lang="en-US" dirty="0">
                <a:solidFill>
                  <a:srgbClr val="1F1F1F"/>
                </a:solidFill>
                <a:effectLst/>
                <a:latin typeface="Google Sans"/>
              </a:rPr>
              <a:t> </a:t>
            </a:r>
            <a:r>
              <a:rPr lang="en-US" dirty="0" err="1">
                <a:solidFill>
                  <a:srgbClr val="1F1F1F"/>
                </a:solidFill>
                <a:effectLst/>
                <a:latin typeface="Google Sans"/>
              </a:rPr>
              <a:t>situasi</a:t>
            </a:r>
            <a:r>
              <a:rPr lang="en-US" dirty="0">
                <a:solidFill>
                  <a:srgbClr val="1F1F1F"/>
                </a:solidFill>
                <a:effectLst/>
                <a:latin typeface="Google Sans"/>
              </a:rPr>
              <a:t> di mana data pada </a:t>
            </a:r>
            <a:r>
              <a:rPr lang="en-US" dirty="0" err="1">
                <a:solidFill>
                  <a:srgbClr val="1F1F1F"/>
                </a:solidFill>
                <a:effectLst/>
                <a:latin typeface="Google Sans"/>
              </a:rPr>
              <a:t>suatu</a:t>
            </a:r>
            <a:r>
              <a:rPr lang="en-US" dirty="0">
                <a:solidFill>
                  <a:srgbClr val="1F1F1F"/>
                </a:solidFill>
                <a:effectLst/>
                <a:latin typeface="Google Sans"/>
              </a:rPr>
              <a:t> </a:t>
            </a:r>
            <a:r>
              <a:rPr lang="en-US" dirty="0" err="1">
                <a:solidFill>
                  <a:srgbClr val="1F1F1F"/>
                </a:solidFill>
                <a:effectLst/>
                <a:latin typeface="Google Sans"/>
              </a:rPr>
              <a:t>lokasi</a:t>
            </a:r>
            <a:r>
              <a:rPr lang="en-US" dirty="0">
                <a:solidFill>
                  <a:srgbClr val="1F1F1F"/>
                </a:solidFill>
                <a:effectLst/>
                <a:latin typeface="Google Sans"/>
              </a:rPr>
              <a:t> </a:t>
            </a:r>
            <a:r>
              <a:rPr lang="en-US" dirty="0" err="1">
                <a:solidFill>
                  <a:srgbClr val="1F1F1F"/>
                </a:solidFill>
                <a:effectLst/>
                <a:latin typeface="Google Sans"/>
              </a:rPr>
              <a:t>cenderung</a:t>
            </a:r>
            <a:r>
              <a:rPr lang="en-US" dirty="0">
                <a:solidFill>
                  <a:srgbClr val="1F1F1F"/>
                </a:solidFill>
                <a:effectLst/>
                <a:latin typeface="Google Sans"/>
              </a:rPr>
              <a:t> </a:t>
            </a:r>
            <a:r>
              <a:rPr lang="en-US" dirty="0" err="1">
                <a:solidFill>
                  <a:srgbClr val="1F1F1F"/>
                </a:solidFill>
                <a:effectLst/>
                <a:latin typeface="Google Sans"/>
              </a:rPr>
              <a:t>mirip</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data pada </a:t>
            </a:r>
            <a:r>
              <a:rPr lang="en-US" dirty="0" err="1">
                <a:solidFill>
                  <a:srgbClr val="1F1F1F"/>
                </a:solidFill>
                <a:effectLst/>
                <a:latin typeface="Google Sans"/>
              </a:rPr>
              <a:t>lokasi</a:t>
            </a:r>
            <a:r>
              <a:rPr lang="en-US" dirty="0">
                <a:solidFill>
                  <a:srgbClr val="1F1F1F"/>
                </a:solidFill>
                <a:effectLst/>
                <a:latin typeface="Google Sans"/>
              </a:rPr>
              <a:t> yang </a:t>
            </a:r>
            <a:r>
              <a:rPr lang="en-US" dirty="0" err="1">
                <a:solidFill>
                  <a:srgbClr val="1F1F1F"/>
                </a:solidFill>
                <a:effectLst/>
                <a:latin typeface="Google Sans"/>
              </a:rPr>
              <a:t>berdekatan</a:t>
            </a:r>
            <a:r>
              <a:rPr lang="en-US" dirty="0">
                <a:solidFill>
                  <a:srgbClr val="1F1F1F"/>
                </a:solidFill>
                <a:effectLst/>
                <a:latin typeface="Google Sans"/>
              </a:rPr>
              <a:t>. Jika batas wilayah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tidak</a:t>
            </a:r>
            <a:r>
              <a:rPr lang="en-US" dirty="0">
                <a:solidFill>
                  <a:srgbClr val="1F1F1F"/>
                </a:solidFill>
                <a:effectLst/>
                <a:latin typeface="Google Sans"/>
              </a:rPr>
              <a:t> </a:t>
            </a:r>
            <a:r>
              <a:rPr lang="en-US" dirty="0" err="1">
                <a:solidFill>
                  <a:srgbClr val="1F1F1F"/>
                </a:solidFill>
                <a:effectLst/>
                <a:latin typeface="Google Sans"/>
              </a:rPr>
              <a:t>sesuai</a:t>
            </a:r>
            <a:r>
              <a:rPr lang="en-US" dirty="0">
                <a:solidFill>
                  <a:srgbClr val="1F1F1F"/>
                </a:solidFill>
                <a:effectLst/>
                <a:latin typeface="Google Sans"/>
              </a:rPr>
              <a:t>, </a:t>
            </a:r>
            <a:r>
              <a:rPr lang="en-US" dirty="0" err="1">
                <a:solidFill>
                  <a:srgbClr val="1F1F1F"/>
                </a:solidFill>
                <a:effectLst/>
                <a:latin typeface="Google Sans"/>
              </a:rPr>
              <a:t>maka</a:t>
            </a:r>
            <a:r>
              <a:rPr lang="en-US" dirty="0">
                <a:solidFill>
                  <a:srgbClr val="1F1F1F"/>
                </a:solidFill>
                <a:effectLst/>
                <a:latin typeface="Google Sans"/>
              </a:rPr>
              <a:t>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akan</a:t>
            </a:r>
            <a:r>
              <a:rPr lang="en-US" dirty="0">
                <a:solidFill>
                  <a:srgbClr val="1F1F1F"/>
                </a:solidFill>
                <a:effectLst/>
                <a:latin typeface="Google Sans"/>
              </a:rPr>
              <a:t> </a:t>
            </a:r>
            <a:r>
              <a:rPr lang="en-US" dirty="0" err="1">
                <a:solidFill>
                  <a:srgbClr val="1F1F1F"/>
                </a:solidFill>
                <a:effectLst/>
                <a:latin typeface="Google Sans"/>
              </a:rPr>
              <a:t>menemukan</a:t>
            </a:r>
            <a:r>
              <a:rPr lang="en-US" dirty="0">
                <a:solidFill>
                  <a:srgbClr val="1F1F1F"/>
                </a:solidFill>
                <a:effectLst/>
                <a:latin typeface="Google Sans"/>
              </a:rPr>
              <a:t> </a:t>
            </a:r>
            <a:r>
              <a:rPr lang="en-US" dirty="0" err="1">
                <a:solidFill>
                  <a:srgbClr val="1F1F1F"/>
                </a:solidFill>
                <a:effectLst/>
                <a:latin typeface="Google Sans"/>
              </a:rPr>
              <a:t>banyak</a:t>
            </a:r>
            <a:r>
              <a:rPr lang="en-US" dirty="0">
                <a:solidFill>
                  <a:srgbClr val="1F1F1F"/>
                </a:solidFill>
                <a:effectLst/>
                <a:latin typeface="Google Sans"/>
              </a:rPr>
              <a:t> </a:t>
            </a:r>
            <a:r>
              <a:rPr lang="en-US" dirty="0" err="1">
                <a:solidFill>
                  <a:srgbClr val="1F1F1F"/>
                </a:solidFill>
                <a:effectLst/>
                <a:latin typeface="Google Sans"/>
              </a:rPr>
              <a:t>kemiripan</a:t>
            </a:r>
            <a:r>
              <a:rPr lang="en-US" dirty="0">
                <a:solidFill>
                  <a:srgbClr val="1F1F1F"/>
                </a:solidFill>
                <a:effectLst/>
                <a:latin typeface="Google Sans"/>
              </a:rPr>
              <a:t> </a:t>
            </a:r>
            <a:r>
              <a:rPr lang="en-US" dirty="0" err="1">
                <a:solidFill>
                  <a:srgbClr val="1F1F1F"/>
                </a:solidFill>
                <a:effectLst/>
                <a:latin typeface="Google Sans"/>
              </a:rPr>
              <a:t>antara</a:t>
            </a:r>
            <a:r>
              <a:rPr lang="en-US" dirty="0">
                <a:solidFill>
                  <a:srgbClr val="1F1F1F"/>
                </a:solidFill>
                <a:effectLst/>
                <a:latin typeface="Google Sans"/>
              </a:rPr>
              <a:t> data di wilayah-wilayah yang </a:t>
            </a:r>
            <a:r>
              <a:rPr lang="en-US" dirty="0" err="1">
                <a:solidFill>
                  <a:srgbClr val="1F1F1F"/>
                </a:solidFill>
                <a:effectLst/>
                <a:latin typeface="Google Sans"/>
              </a:rPr>
              <a:t>berdekatan</a:t>
            </a:r>
            <a:r>
              <a:rPr lang="en-US" dirty="0">
                <a:solidFill>
                  <a:srgbClr val="1F1F1F"/>
                </a:solidFill>
                <a:effectLst/>
                <a:latin typeface="Google Sans"/>
              </a:rPr>
              <a:t>, </a:t>
            </a:r>
            <a:r>
              <a:rPr lang="en-US" dirty="0" err="1">
                <a:solidFill>
                  <a:srgbClr val="1F1F1F"/>
                </a:solidFill>
                <a:effectLst/>
                <a:latin typeface="Google Sans"/>
              </a:rPr>
              <a:t>meskipun</a:t>
            </a:r>
            <a:r>
              <a:rPr lang="en-US" dirty="0">
                <a:solidFill>
                  <a:srgbClr val="1F1F1F"/>
                </a:solidFill>
                <a:effectLst/>
                <a:latin typeface="Google Sans"/>
              </a:rPr>
              <a:t> </a:t>
            </a:r>
            <a:r>
              <a:rPr lang="en-US" dirty="0" err="1">
                <a:solidFill>
                  <a:srgbClr val="1F1F1F"/>
                </a:solidFill>
                <a:effectLst/>
                <a:latin typeface="Google Sans"/>
              </a:rPr>
              <a:t>sebenarnya</a:t>
            </a:r>
            <a:r>
              <a:rPr lang="en-US" dirty="0">
                <a:solidFill>
                  <a:srgbClr val="1F1F1F"/>
                </a:solidFill>
                <a:effectLst/>
                <a:latin typeface="Google Sans"/>
              </a:rPr>
              <a:t> wilayah-wilayah </a:t>
            </a:r>
            <a:r>
              <a:rPr lang="en-US" dirty="0" err="1">
                <a:solidFill>
                  <a:srgbClr val="1F1F1F"/>
                </a:solidFill>
                <a:effectLst/>
                <a:latin typeface="Google Sans"/>
              </a:rPr>
              <a:t>tersebut</a:t>
            </a:r>
            <a:r>
              <a:rPr lang="en-US" dirty="0">
                <a:solidFill>
                  <a:srgbClr val="1F1F1F"/>
                </a:solidFill>
                <a:effectLst/>
                <a:latin typeface="Google Sans"/>
              </a:rPr>
              <a:t> </a:t>
            </a:r>
            <a:r>
              <a:rPr lang="en-US" dirty="0" err="1">
                <a:solidFill>
                  <a:srgbClr val="1F1F1F"/>
                </a:solidFill>
                <a:effectLst/>
                <a:latin typeface="Google Sans"/>
              </a:rPr>
              <a:t>memiliki</a:t>
            </a:r>
            <a:r>
              <a:rPr lang="en-US" dirty="0">
                <a:solidFill>
                  <a:srgbClr val="1F1F1F"/>
                </a:solidFill>
                <a:effectLst/>
                <a:latin typeface="Google Sans"/>
              </a:rPr>
              <a:t> </a:t>
            </a:r>
            <a:r>
              <a:rPr lang="en-US" dirty="0" err="1">
                <a:solidFill>
                  <a:srgbClr val="1F1F1F"/>
                </a:solidFill>
                <a:effectLst/>
                <a:latin typeface="Google Sans"/>
              </a:rPr>
              <a:t>karakteristik</a:t>
            </a:r>
            <a:r>
              <a:rPr lang="en-US" dirty="0">
                <a:solidFill>
                  <a:srgbClr val="1F1F1F"/>
                </a:solidFill>
                <a:effectLst/>
                <a:latin typeface="Google Sans"/>
              </a:rPr>
              <a:t> yang </a:t>
            </a:r>
            <a:r>
              <a:rPr lang="en-US" dirty="0" err="1">
                <a:solidFill>
                  <a:srgbClr val="1F1F1F"/>
                </a:solidFill>
                <a:effectLst/>
                <a:latin typeface="Google Sans"/>
              </a:rPr>
              <a:t>berbeda</a:t>
            </a:r>
            <a:r>
              <a:rPr lang="en-US" dirty="0">
                <a:solidFill>
                  <a:srgbClr val="1F1F1F"/>
                </a:solidFill>
                <a:effectLst/>
                <a:latin typeface="Google Sans"/>
              </a:rPr>
              <a:t>.</a:t>
            </a:r>
          </a:p>
          <a:p>
            <a:pPr rtl="0"/>
            <a:r>
              <a:rPr lang="en-US" b="1" dirty="0" err="1">
                <a:solidFill>
                  <a:srgbClr val="1F1F1F"/>
                </a:solidFill>
                <a:effectLst/>
                <a:latin typeface="Google Sans"/>
              </a:rPr>
              <a:t>Contoh</a:t>
            </a:r>
            <a:r>
              <a:rPr lang="en-US" b="1" dirty="0">
                <a:solidFill>
                  <a:srgbClr val="1F1F1F"/>
                </a:solidFill>
                <a:effectLst/>
                <a:latin typeface="Google Sans"/>
              </a:rPr>
              <a:t> </a:t>
            </a:r>
            <a:r>
              <a:rPr lang="en-US" b="1" dirty="0" err="1">
                <a:solidFill>
                  <a:srgbClr val="1F1F1F"/>
                </a:solidFill>
                <a:effectLst/>
                <a:latin typeface="Google Sans"/>
              </a:rPr>
              <a:t>sederhana</a:t>
            </a:r>
            <a:r>
              <a:rPr lang="en-US" b="1" dirty="0">
                <a:solidFill>
                  <a:srgbClr val="1F1F1F"/>
                </a:solidFill>
                <a:effectLst/>
                <a:latin typeface="Google Sans"/>
              </a:rPr>
              <a:t>:</a:t>
            </a:r>
            <a:endParaRPr lang="en-US" dirty="0">
              <a:solidFill>
                <a:srgbClr val="1F1F1F"/>
              </a:solidFill>
              <a:effectLst/>
              <a:latin typeface="Google Sans"/>
            </a:endParaRPr>
          </a:p>
          <a:p>
            <a:pPr rtl="0"/>
            <a:r>
              <a:rPr lang="en-US" dirty="0" err="1">
                <a:solidFill>
                  <a:srgbClr val="1F1F1F"/>
                </a:solidFill>
                <a:effectLst/>
                <a:latin typeface="Google Sans"/>
              </a:rPr>
              <a:t>Misalnya</a:t>
            </a:r>
            <a:r>
              <a:rPr lang="en-US" dirty="0">
                <a:solidFill>
                  <a:srgbClr val="1F1F1F"/>
                </a:solidFill>
                <a:effectLst/>
                <a:latin typeface="Google Sans"/>
              </a:rPr>
              <a:t>,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ingin</a:t>
            </a:r>
            <a:r>
              <a:rPr lang="en-US" dirty="0">
                <a:solidFill>
                  <a:srgbClr val="1F1F1F"/>
                </a:solidFill>
                <a:effectLst/>
                <a:latin typeface="Google Sans"/>
              </a:rPr>
              <a:t> </a:t>
            </a:r>
            <a:r>
              <a:rPr lang="en-US" dirty="0" err="1">
                <a:solidFill>
                  <a:srgbClr val="1F1F1F"/>
                </a:solidFill>
                <a:effectLst/>
                <a:latin typeface="Google Sans"/>
              </a:rPr>
              <a:t>menganalisis</a:t>
            </a:r>
            <a:r>
              <a:rPr lang="en-US" dirty="0">
                <a:solidFill>
                  <a:srgbClr val="1F1F1F"/>
                </a:solidFill>
                <a:effectLst/>
                <a:latin typeface="Google Sans"/>
              </a:rPr>
              <a:t> </a:t>
            </a:r>
            <a:r>
              <a:rPr lang="en-US" dirty="0" err="1">
                <a:solidFill>
                  <a:srgbClr val="1F1F1F"/>
                </a:solidFill>
                <a:effectLst/>
                <a:latin typeface="Google Sans"/>
              </a:rPr>
              <a:t>tingkat</a:t>
            </a:r>
            <a:r>
              <a:rPr lang="en-US" dirty="0">
                <a:solidFill>
                  <a:srgbClr val="1F1F1F"/>
                </a:solidFill>
                <a:effectLst/>
                <a:latin typeface="Google Sans"/>
              </a:rPr>
              <a:t> </a:t>
            </a:r>
            <a:r>
              <a:rPr lang="en-US" dirty="0" err="1">
                <a:solidFill>
                  <a:srgbClr val="1F1F1F"/>
                </a:solidFill>
                <a:effectLst/>
                <a:latin typeface="Google Sans"/>
              </a:rPr>
              <a:t>kemiskinan</a:t>
            </a:r>
            <a:r>
              <a:rPr lang="en-US" dirty="0">
                <a:solidFill>
                  <a:srgbClr val="1F1F1F"/>
                </a:solidFill>
                <a:effectLst/>
                <a:latin typeface="Google Sans"/>
              </a:rPr>
              <a:t> di </a:t>
            </a:r>
            <a:r>
              <a:rPr lang="en-US" dirty="0" err="1">
                <a:solidFill>
                  <a:srgbClr val="1F1F1F"/>
                </a:solidFill>
                <a:effectLst/>
                <a:latin typeface="Google Sans"/>
              </a:rPr>
              <a:t>suatu</a:t>
            </a:r>
            <a:r>
              <a:rPr lang="en-US" dirty="0">
                <a:solidFill>
                  <a:srgbClr val="1F1F1F"/>
                </a:solidFill>
                <a:effectLst/>
                <a:latin typeface="Google Sans"/>
              </a:rPr>
              <a:t> </a:t>
            </a:r>
            <a:r>
              <a:rPr lang="en-US" dirty="0" err="1">
                <a:solidFill>
                  <a:srgbClr val="1F1F1F"/>
                </a:solidFill>
                <a:effectLst/>
                <a:latin typeface="Google Sans"/>
              </a:rPr>
              <a:t>kota</a:t>
            </a:r>
            <a:r>
              <a:rPr lang="en-US" dirty="0">
                <a:solidFill>
                  <a:srgbClr val="1F1F1F"/>
                </a:solidFill>
                <a:effectLst/>
                <a:latin typeface="Google Sans"/>
              </a:rPr>
              <a:t>. Jika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membagi</a:t>
            </a:r>
            <a:r>
              <a:rPr lang="en-US" dirty="0">
                <a:solidFill>
                  <a:srgbClr val="1F1F1F"/>
                </a:solidFill>
                <a:effectLst/>
                <a:latin typeface="Google Sans"/>
              </a:rPr>
              <a:t> </a:t>
            </a:r>
            <a:r>
              <a:rPr lang="en-US" dirty="0" err="1">
                <a:solidFill>
                  <a:srgbClr val="1F1F1F"/>
                </a:solidFill>
                <a:effectLst/>
                <a:latin typeface="Google Sans"/>
              </a:rPr>
              <a:t>kota</a:t>
            </a:r>
            <a:r>
              <a:rPr lang="en-US" dirty="0">
                <a:solidFill>
                  <a:srgbClr val="1F1F1F"/>
                </a:solidFill>
                <a:effectLst/>
                <a:latin typeface="Google Sans"/>
              </a:rPr>
              <a:t> </a:t>
            </a:r>
            <a:r>
              <a:rPr lang="en-US" dirty="0" err="1">
                <a:solidFill>
                  <a:srgbClr val="1F1F1F"/>
                </a:solidFill>
                <a:effectLst/>
                <a:latin typeface="Google Sans"/>
              </a:rPr>
              <a:t>tersebut</a:t>
            </a:r>
            <a:r>
              <a:rPr lang="en-US" dirty="0">
                <a:solidFill>
                  <a:srgbClr val="1F1F1F"/>
                </a:solidFill>
                <a:effectLst/>
                <a:latin typeface="Google Sans"/>
              </a:rPr>
              <a:t> </a:t>
            </a:r>
            <a:r>
              <a:rPr lang="en-US" dirty="0" err="1">
                <a:solidFill>
                  <a:srgbClr val="1F1F1F"/>
                </a:solidFill>
                <a:effectLst/>
                <a:latin typeface="Google Sans"/>
              </a:rPr>
              <a:t>menjadi</a:t>
            </a:r>
            <a:r>
              <a:rPr lang="en-US" dirty="0">
                <a:solidFill>
                  <a:srgbClr val="1F1F1F"/>
                </a:solidFill>
                <a:effectLst/>
                <a:latin typeface="Google Sans"/>
              </a:rPr>
              <a:t> </a:t>
            </a:r>
            <a:r>
              <a:rPr lang="en-US" dirty="0" err="1">
                <a:solidFill>
                  <a:srgbClr val="1F1F1F"/>
                </a:solidFill>
                <a:effectLst/>
                <a:latin typeface="Google Sans"/>
              </a:rPr>
              <a:t>beberapa</a:t>
            </a:r>
            <a:r>
              <a:rPr lang="en-US" dirty="0">
                <a:solidFill>
                  <a:srgbClr val="1F1F1F"/>
                </a:solidFill>
                <a:effectLst/>
                <a:latin typeface="Google Sans"/>
              </a:rPr>
              <a:t> </a:t>
            </a:r>
            <a:r>
              <a:rPr lang="en-US" dirty="0" err="1">
                <a:solidFill>
                  <a:srgbClr val="1F1F1F"/>
                </a:solidFill>
                <a:effectLst/>
                <a:latin typeface="Google Sans"/>
              </a:rPr>
              <a:t>kecamatan</a:t>
            </a:r>
            <a:r>
              <a:rPr lang="en-US" dirty="0">
                <a:solidFill>
                  <a:srgbClr val="1F1F1F"/>
                </a:solidFill>
                <a:effectLst/>
                <a:latin typeface="Google Sans"/>
              </a:rPr>
              <a:t> </a:t>
            </a:r>
            <a:r>
              <a:rPr lang="en-US" dirty="0" err="1">
                <a:solidFill>
                  <a:srgbClr val="1F1F1F"/>
                </a:solidFill>
                <a:effectLst/>
                <a:latin typeface="Google Sans"/>
              </a:rPr>
              <a:t>berdasarkan</a:t>
            </a:r>
            <a:r>
              <a:rPr lang="en-US" dirty="0">
                <a:solidFill>
                  <a:srgbClr val="1F1F1F"/>
                </a:solidFill>
                <a:effectLst/>
                <a:latin typeface="Google Sans"/>
              </a:rPr>
              <a:t> batas </a:t>
            </a:r>
            <a:r>
              <a:rPr lang="en-US" dirty="0" err="1">
                <a:solidFill>
                  <a:srgbClr val="1F1F1F"/>
                </a:solidFill>
                <a:effectLst/>
                <a:latin typeface="Google Sans"/>
              </a:rPr>
              <a:t>administrasi</a:t>
            </a:r>
            <a:r>
              <a:rPr lang="en-US" dirty="0">
                <a:solidFill>
                  <a:srgbClr val="1F1F1F"/>
                </a:solidFill>
                <a:effectLst/>
                <a:latin typeface="Google Sans"/>
              </a:rPr>
              <a:t> yang </a:t>
            </a:r>
            <a:r>
              <a:rPr lang="en-US" dirty="0" err="1">
                <a:solidFill>
                  <a:srgbClr val="1F1F1F"/>
                </a:solidFill>
                <a:effectLst/>
                <a:latin typeface="Google Sans"/>
              </a:rPr>
              <a:t>ada</a:t>
            </a:r>
            <a:r>
              <a:rPr lang="en-US" dirty="0">
                <a:solidFill>
                  <a:srgbClr val="1F1F1F"/>
                </a:solidFill>
                <a:effectLst/>
                <a:latin typeface="Google Sans"/>
              </a:rPr>
              <a:t>, </a:t>
            </a:r>
            <a:r>
              <a:rPr lang="en-US" dirty="0" err="1">
                <a:solidFill>
                  <a:srgbClr val="1F1F1F"/>
                </a:solidFill>
                <a:effectLst/>
                <a:latin typeface="Google Sans"/>
              </a:rPr>
              <a:t>tetapi</a:t>
            </a:r>
            <a:r>
              <a:rPr lang="en-US" dirty="0">
                <a:solidFill>
                  <a:srgbClr val="1F1F1F"/>
                </a:solidFill>
                <a:effectLst/>
                <a:latin typeface="Google Sans"/>
              </a:rPr>
              <a:t> </a:t>
            </a:r>
            <a:r>
              <a:rPr lang="en-US" dirty="0" err="1">
                <a:solidFill>
                  <a:srgbClr val="1F1F1F"/>
                </a:solidFill>
                <a:effectLst/>
                <a:latin typeface="Google Sans"/>
              </a:rPr>
              <a:t>ternyata</a:t>
            </a:r>
            <a:r>
              <a:rPr lang="en-US" dirty="0">
                <a:solidFill>
                  <a:srgbClr val="1F1F1F"/>
                </a:solidFill>
                <a:effectLst/>
                <a:latin typeface="Google Sans"/>
              </a:rPr>
              <a:t> batas-batas </a:t>
            </a:r>
            <a:r>
              <a:rPr lang="en-US" dirty="0" err="1">
                <a:solidFill>
                  <a:srgbClr val="1F1F1F"/>
                </a:solidFill>
                <a:effectLst/>
                <a:latin typeface="Google Sans"/>
              </a:rPr>
              <a:t>kecamatan</a:t>
            </a:r>
            <a:r>
              <a:rPr lang="en-US" dirty="0">
                <a:solidFill>
                  <a:srgbClr val="1F1F1F"/>
                </a:solidFill>
                <a:effectLst/>
                <a:latin typeface="Google Sans"/>
              </a:rPr>
              <a:t> </a:t>
            </a:r>
            <a:r>
              <a:rPr lang="en-US" dirty="0" err="1">
                <a:solidFill>
                  <a:srgbClr val="1F1F1F"/>
                </a:solidFill>
                <a:effectLst/>
                <a:latin typeface="Google Sans"/>
              </a:rPr>
              <a:t>tersebut</a:t>
            </a:r>
            <a:r>
              <a:rPr lang="en-US" dirty="0">
                <a:solidFill>
                  <a:srgbClr val="1F1F1F"/>
                </a:solidFill>
                <a:effectLst/>
                <a:latin typeface="Google Sans"/>
              </a:rPr>
              <a:t> </a:t>
            </a:r>
            <a:r>
              <a:rPr lang="en-US" dirty="0" err="1">
                <a:solidFill>
                  <a:srgbClr val="1F1F1F"/>
                </a:solidFill>
                <a:effectLst/>
                <a:latin typeface="Google Sans"/>
              </a:rPr>
              <a:t>tidak</a:t>
            </a:r>
            <a:r>
              <a:rPr lang="en-US" dirty="0">
                <a:solidFill>
                  <a:srgbClr val="1F1F1F"/>
                </a:solidFill>
                <a:effectLst/>
                <a:latin typeface="Google Sans"/>
              </a:rPr>
              <a:t> </a:t>
            </a:r>
            <a:r>
              <a:rPr lang="en-US" dirty="0" err="1">
                <a:solidFill>
                  <a:srgbClr val="1F1F1F"/>
                </a:solidFill>
                <a:effectLst/>
                <a:latin typeface="Google Sans"/>
              </a:rPr>
              <a:t>sesuai</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a:t>
            </a:r>
            <a:r>
              <a:rPr lang="en-US" dirty="0" err="1">
                <a:solidFill>
                  <a:srgbClr val="1F1F1F"/>
                </a:solidFill>
                <a:effectLst/>
                <a:latin typeface="Google Sans"/>
              </a:rPr>
              <a:t>kondisi</a:t>
            </a:r>
            <a:r>
              <a:rPr lang="en-US" dirty="0">
                <a:solidFill>
                  <a:srgbClr val="1F1F1F"/>
                </a:solidFill>
                <a:effectLst/>
                <a:latin typeface="Google Sans"/>
              </a:rPr>
              <a:t> </a:t>
            </a:r>
            <a:r>
              <a:rPr lang="en-US" dirty="0" err="1">
                <a:solidFill>
                  <a:srgbClr val="1F1F1F"/>
                </a:solidFill>
                <a:effectLst/>
                <a:latin typeface="Google Sans"/>
              </a:rPr>
              <a:t>sosial</a:t>
            </a:r>
            <a:r>
              <a:rPr lang="en-US" dirty="0">
                <a:solidFill>
                  <a:srgbClr val="1F1F1F"/>
                </a:solidFill>
                <a:effectLst/>
                <a:latin typeface="Google Sans"/>
              </a:rPr>
              <a:t> </a:t>
            </a:r>
            <a:r>
              <a:rPr lang="en-US" dirty="0" err="1">
                <a:solidFill>
                  <a:srgbClr val="1F1F1F"/>
                </a:solidFill>
                <a:effectLst/>
                <a:latin typeface="Google Sans"/>
              </a:rPr>
              <a:t>ekonomi</a:t>
            </a:r>
            <a:r>
              <a:rPr lang="en-US" dirty="0">
                <a:solidFill>
                  <a:srgbClr val="1F1F1F"/>
                </a:solidFill>
                <a:effectLst/>
                <a:latin typeface="Google Sans"/>
              </a:rPr>
              <a:t> </a:t>
            </a:r>
            <a:r>
              <a:rPr lang="en-US" dirty="0" err="1">
                <a:solidFill>
                  <a:srgbClr val="1F1F1F"/>
                </a:solidFill>
                <a:effectLst/>
                <a:latin typeface="Google Sans"/>
              </a:rPr>
              <a:t>masyarakat</a:t>
            </a:r>
            <a:r>
              <a:rPr lang="en-US" dirty="0">
                <a:solidFill>
                  <a:srgbClr val="1F1F1F"/>
                </a:solidFill>
                <a:effectLst/>
                <a:latin typeface="Google Sans"/>
              </a:rPr>
              <a:t>, </a:t>
            </a:r>
            <a:r>
              <a:rPr lang="en-US" dirty="0" err="1">
                <a:solidFill>
                  <a:srgbClr val="1F1F1F"/>
                </a:solidFill>
                <a:effectLst/>
                <a:latin typeface="Google Sans"/>
              </a:rPr>
              <a:t>maka</a:t>
            </a:r>
            <a:r>
              <a:rPr lang="en-US" dirty="0">
                <a:solidFill>
                  <a:srgbClr val="1F1F1F"/>
                </a:solidFill>
                <a:effectLst/>
                <a:latin typeface="Google Sans"/>
              </a:rPr>
              <a:t>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mungkin</a:t>
            </a:r>
            <a:r>
              <a:rPr lang="en-US" dirty="0">
                <a:solidFill>
                  <a:srgbClr val="1F1F1F"/>
                </a:solidFill>
                <a:effectLst/>
                <a:latin typeface="Google Sans"/>
              </a:rPr>
              <a:t> </a:t>
            </a:r>
            <a:r>
              <a:rPr lang="en-US" dirty="0" err="1">
                <a:solidFill>
                  <a:srgbClr val="1F1F1F"/>
                </a:solidFill>
                <a:effectLst/>
                <a:latin typeface="Google Sans"/>
              </a:rPr>
              <a:t>akan</a:t>
            </a:r>
            <a:r>
              <a:rPr lang="en-US" dirty="0">
                <a:solidFill>
                  <a:srgbClr val="1F1F1F"/>
                </a:solidFill>
                <a:effectLst/>
                <a:latin typeface="Google Sans"/>
              </a:rPr>
              <a:t> </a:t>
            </a:r>
            <a:r>
              <a:rPr lang="en-US" dirty="0" err="1">
                <a:solidFill>
                  <a:srgbClr val="1F1F1F"/>
                </a:solidFill>
                <a:effectLst/>
                <a:latin typeface="Google Sans"/>
              </a:rPr>
              <a:t>menemukan</a:t>
            </a:r>
            <a:r>
              <a:rPr lang="en-US" dirty="0">
                <a:solidFill>
                  <a:srgbClr val="1F1F1F"/>
                </a:solidFill>
                <a:effectLst/>
                <a:latin typeface="Google Sans"/>
              </a:rPr>
              <a:t> </a:t>
            </a:r>
            <a:r>
              <a:rPr lang="en-US" dirty="0" err="1">
                <a:solidFill>
                  <a:srgbClr val="1F1F1F"/>
                </a:solidFill>
                <a:effectLst/>
                <a:latin typeface="Google Sans"/>
              </a:rPr>
              <a:t>bahwa</a:t>
            </a:r>
            <a:r>
              <a:rPr lang="en-US" dirty="0">
                <a:solidFill>
                  <a:srgbClr val="1F1F1F"/>
                </a:solidFill>
                <a:effectLst/>
                <a:latin typeface="Google Sans"/>
              </a:rPr>
              <a:t> </a:t>
            </a:r>
            <a:r>
              <a:rPr lang="en-US" dirty="0" err="1">
                <a:solidFill>
                  <a:srgbClr val="1F1F1F"/>
                </a:solidFill>
                <a:effectLst/>
                <a:latin typeface="Google Sans"/>
              </a:rPr>
              <a:t>kecamatan-kecamatan</a:t>
            </a:r>
            <a:r>
              <a:rPr lang="en-US" dirty="0">
                <a:solidFill>
                  <a:srgbClr val="1F1F1F"/>
                </a:solidFill>
                <a:effectLst/>
                <a:latin typeface="Google Sans"/>
              </a:rPr>
              <a:t> yang </a:t>
            </a:r>
            <a:r>
              <a:rPr lang="en-US" dirty="0" err="1">
                <a:solidFill>
                  <a:srgbClr val="1F1F1F"/>
                </a:solidFill>
                <a:effectLst/>
                <a:latin typeface="Google Sans"/>
              </a:rPr>
              <a:t>berdekatan</a:t>
            </a:r>
            <a:r>
              <a:rPr lang="en-US" dirty="0">
                <a:solidFill>
                  <a:srgbClr val="1F1F1F"/>
                </a:solidFill>
                <a:effectLst/>
                <a:latin typeface="Google Sans"/>
              </a:rPr>
              <a:t> </a:t>
            </a:r>
            <a:r>
              <a:rPr lang="en-US" dirty="0" err="1">
                <a:solidFill>
                  <a:srgbClr val="1F1F1F"/>
                </a:solidFill>
                <a:effectLst/>
                <a:latin typeface="Google Sans"/>
              </a:rPr>
              <a:t>memiliki</a:t>
            </a:r>
            <a:r>
              <a:rPr lang="en-US" dirty="0">
                <a:solidFill>
                  <a:srgbClr val="1F1F1F"/>
                </a:solidFill>
                <a:effectLst/>
                <a:latin typeface="Google Sans"/>
              </a:rPr>
              <a:t> </a:t>
            </a:r>
            <a:r>
              <a:rPr lang="en-US" dirty="0" err="1">
                <a:solidFill>
                  <a:srgbClr val="1F1F1F"/>
                </a:solidFill>
                <a:effectLst/>
                <a:latin typeface="Google Sans"/>
              </a:rPr>
              <a:t>tingkat</a:t>
            </a:r>
            <a:r>
              <a:rPr lang="en-US" dirty="0">
                <a:solidFill>
                  <a:srgbClr val="1F1F1F"/>
                </a:solidFill>
                <a:effectLst/>
                <a:latin typeface="Google Sans"/>
              </a:rPr>
              <a:t> </a:t>
            </a:r>
            <a:r>
              <a:rPr lang="en-US" dirty="0" err="1">
                <a:solidFill>
                  <a:srgbClr val="1F1F1F"/>
                </a:solidFill>
                <a:effectLst/>
                <a:latin typeface="Google Sans"/>
              </a:rPr>
              <a:t>kemiskinan</a:t>
            </a:r>
            <a:r>
              <a:rPr lang="en-US" dirty="0">
                <a:solidFill>
                  <a:srgbClr val="1F1F1F"/>
                </a:solidFill>
                <a:effectLst/>
                <a:latin typeface="Google Sans"/>
              </a:rPr>
              <a:t> yang </a:t>
            </a:r>
            <a:r>
              <a:rPr lang="en-US" dirty="0" err="1">
                <a:solidFill>
                  <a:srgbClr val="1F1F1F"/>
                </a:solidFill>
                <a:effectLst/>
                <a:latin typeface="Google Sans"/>
              </a:rPr>
              <a:t>hampir</a:t>
            </a:r>
            <a:r>
              <a:rPr lang="en-US" dirty="0">
                <a:solidFill>
                  <a:srgbClr val="1F1F1F"/>
                </a:solidFill>
                <a:effectLst/>
                <a:latin typeface="Google Sans"/>
              </a:rPr>
              <a:t> </a:t>
            </a:r>
            <a:r>
              <a:rPr lang="en-US" dirty="0" err="1">
                <a:solidFill>
                  <a:srgbClr val="1F1F1F"/>
                </a:solidFill>
                <a:effectLst/>
                <a:latin typeface="Google Sans"/>
              </a:rPr>
              <a:t>sama</a:t>
            </a:r>
            <a:r>
              <a:rPr lang="en-US" dirty="0">
                <a:solidFill>
                  <a:srgbClr val="1F1F1F"/>
                </a:solidFill>
                <a:effectLst/>
                <a:latin typeface="Google Sans"/>
              </a:rPr>
              <a:t>, </a:t>
            </a:r>
            <a:r>
              <a:rPr lang="en-US" dirty="0" err="1">
                <a:solidFill>
                  <a:srgbClr val="1F1F1F"/>
                </a:solidFill>
                <a:effectLst/>
                <a:latin typeface="Google Sans"/>
              </a:rPr>
              <a:t>padahal</a:t>
            </a:r>
            <a:r>
              <a:rPr lang="en-US" dirty="0">
                <a:solidFill>
                  <a:srgbClr val="1F1F1F"/>
                </a:solidFill>
                <a:effectLst/>
                <a:latin typeface="Google Sans"/>
              </a:rPr>
              <a:t> </a:t>
            </a:r>
            <a:r>
              <a:rPr lang="en-US" dirty="0" err="1">
                <a:solidFill>
                  <a:srgbClr val="1F1F1F"/>
                </a:solidFill>
                <a:effectLst/>
                <a:latin typeface="Google Sans"/>
              </a:rPr>
              <a:t>sebenarnya</a:t>
            </a:r>
            <a:r>
              <a:rPr lang="en-US" dirty="0">
                <a:solidFill>
                  <a:srgbClr val="1F1F1F"/>
                </a:solidFill>
                <a:effectLst/>
                <a:latin typeface="Google Sans"/>
              </a:rPr>
              <a:t> </a:t>
            </a:r>
            <a:r>
              <a:rPr lang="en-US" dirty="0" err="1">
                <a:solidFill>
                  <a:srgbClr val="1F1F1F"/>
                </a:solidFill>
                <a:effectLst/>
                <a:latin typeface="Google Sans"/>
              </a:rPr>
              <a:t>ada</a:t>
            </a:r>
            <a:r>
              <a:rPr lang="en-US" dirty="0">
                <a:solidFill>
                  <a:srgbClr val="1F1F1F"/>
                </a:solidFill>
                <a:effectLst/>
                <a:latin typeface="Google Sans"/>
              </a:rPr>
              <a:t> </a:t>
            </a:r>
            <a:r>
              <a:rPr lang="en-US" dirty="0" err="1">
                <a:solidFill>
                  <a:srgbClr val="1F1F1F"/>
                </a:solidFill>
                <a:effectLst/>
                <a:latin typeface="Google Sans"/>
              </a:rPr>
              <a:t>perbedaan</a:t>
            </a:r>
            <a:r>
              <a:rPr lang="en-US" dirty="0">
                <a:solidFill>
                  <a:srgbClr val="1F1F1F"/>
                </a:solidFill>
                <a:effectLst/>
                <a:latin typeface="Google Sans"/>
              </a:rPr>
              <a:t> yang </a:t>
            </a:r>
            <a:r>
              <a:rPr lang="en-US" dirty="0" err="1">
                <a:solidFill>
                  <a:srgbClr val="1F1F1F"/>
                </a:solidFill>
                <a:effectLst/>
                <a:latin typeface="Google Sans"/>
              </a:rPr>
              <a:t>signifikan</a:t>
            </a:r>
            <a:r>
              <a:rPr lang="en-US" dirty="0">
                <a:solidFill>
                  <a:srgbClr val="1F1F1F"/>
                </a:solidFill>
                <a:effectLst/>
                <a:latin typeface="Google Sans"/>
              </a:rPr>
              <a:t> </a:t>
            </a:r>
            <a:r>
              <a:rPr lang="en-US" dirty="0" err="1">
                <a:solidFill>
                  <a:srgbClr val="1F1F1F"/>
                </a:solidFill>
                <a:effectLst/>
                <a:latin typeface="Google Sans"/>
              </a:rPr>
              <a:t>antara</a:t>
            </a:r>
            <a:r>
              <a:rPr lang="en-US" dirty="0">
                <a:solidFill>
                  <a:srgbClr val="1F1F1F"/>
                </a:solidFill>
                <a:effectLst/>
                <a:latin typeface="Google Sans"/>
              </a:rPr>
              <a:t> </a:t>
            </a:r>
            <a:r>
              <a:rPr lang="en-US" dirty="0" err="1">
                <a:solidFill>
                  <a:srgbClr val="1F1F1F"/>
                </a:solidFill>
                <a:effectLst/>
                <a:latin typeface="Google Sans"/>
              </a:rPr>
              <a:t>satu</a:t>
            </a:r>
            <a:r>
              <a:rPr lang="en-US" dirty="0">
                <a:solidFill>
                  <a:srgbClr val="1F1F1F"/>
                </a:solidFill>
                <a:effectLst/>
                <a:latin typeface="Google Sans"/>
              </a:rPr>
              <a:t> </a:t>
            </a:r>
            <a:r>
              <a:rPr lang="en-US" dirty="0" err="1">
                <a:solidFill>
                  <a:srgbClr val="1F1F1F"/>
                </a:solidFill>
                <a:effectLst/>
                <a:latin typeface="Google Sans"/>
              </a:rPr>
              <a:t>kecamatan</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a:t>
            </a:r>
            <a:r>
              <a:rPr lang="en-US" dirty="0" err="1">
                <a:solidFill>
                  <a:srgbClr val="1F1F1F"/>
                </a:solidFill>
                <a:effectLst/>
                <a:latin typeface="Google Sans"/>
              </a:rPr>
              <a:t>kecamatan</a:t>
            </a:r>
            <a:r>
              <a:rPr lang="en-US" dirty="0">
                <a:solidFill>
                  <a:srgbClr val="1F1F1F"/>
                </a:solidFill>
                <a:effectLst/>
                <a:latin typeface="Google Sans"/>
              </a:rPr>
              <a:t> </a:t>
            </a:r>
            <a:r>
              <a:rPr lang="en-US" dirty="0" err="1">
                <a:solidFill>
                  <a:srgbClr val="1F1F1F"/>
                </a:solidFill>
                <a:effectLst/>
                <a:latin typeface="Google Sans"/>
              </a:rPr>
              <a:t>lainnya</a:t>
            </a:r>
            <a:r>
              <a:rPr lang="en-US" dirty="0">
                <a:solidFill>
                  <a:srgbClr val="1F1F1F"/>
                </a:solidFill>
                <a:effectLst/>
                <a:latin typeface="Google Sans"/>
              </a:rPr>
              <a:t>.</a:t>
            </a:r>
          </a:p>
          <a:p>
            <a:pPr rtl="0"/>
            <a:r>
              <a:rPr lang="en-US" b="1" dirty="0">
                <a:solidFill>
                  <a:srgbClr val="1F1F1F"/>
                </a:solidFill>
                <a:effectLst/>
                <a:latin typeface="Google Sans"/>
              </a:rPr>
              <a:t>Jadi, </a:t>
            </a:r>
            <a:r>
              <a:rPr lang="en-US" b="1" dirty="0" err="1">
                <a:solidFill>
                  <a:srgbClr val="1F1F1F"/>
                </a:solidFill>
                <a:effectLst/>
                <a:latin typeface="Google Sans"/>
              </a:rPr>
              <a:t>kesimpulannya</a:t>
            </a:r>
            <a:r>
              <a:rPr lang="en-US" b="1" dirty="0">
                <a:solidFill>
                  <a:srgbClr val="1F1F1F"/>
                </a:solidFill>
                <a:effectLst/>
                <a:latin typeface="Google Sans"/>
              </a:rPr>
              <a:t>:</a:t>
            </a:r>
            <a:endParaRPr lang="en-US" dirty="0">
              <a:solidFill>
                <a:srgbClr val="1F1F1F"/>
              </a:solidFill>
              <a:effectLst/>
              <a:latin typeface="Google Sans"/>
            </a:endParaRPr>
          </a:p>
          <a:p>
            <a:pPr rtl="0"/>
            <a:r>
              <a:rPr lang="en-US" dirty="0">
                <a:solidFill>
                  <a:srgbClr val="1F1F1F"/>
                </a:solidFill>
                <a:effectLst/>
                <a:latin typeface="Google Sans"/>
              </a:rPr>
              <a:t>Cara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membagi</a:t>
            </a:r>
            <a:r>
              <a:rPr lang="en-US" dirty="0">
                <a:solidFill>
                  <a:srgbClr val="1F1F1F"/>
                </a:solidFill>
                <a:effectLst/>
                <a:latin typeface="Google Sans"/>
              </a:rPr>
              <a:t> wilayah </a:t>
            </a:r>
            <a:r>
              <a:rPr lang="en-US" dirty="0" err="1">
                <a:solidFill>
                  <a:srgbClr val="1F1F1F"/>
                </a:solidFill>
                <a:effectLst/>
                <a:latin typeface="Google Sans"/>
              </a:rPr>
              <a:t>menjadi</a:t>
            </a:r>
            <a:r>
              <a:rPr lang="en-US" dirty="0">
                <a:solidFill>
                  <a:srgbClr val="1F1F1F"/>
                </a:solidFill>
                <a:effectLst/>
                <a:latin typeface="Google Sans"/>
              </a:rPr>
              <a:t> </a:t>
            </a:r>
            <a:r>
              <a:rPr lang="en-US" dirty="0" err="1">
                <a:solidFill>
                  <a:srgbClr val="1F1F1F"/>
                </a:solidFill>
                <a:effectLst/>
                <a:latin typeface="Google Sans"/>
              </a:rPr>
              <a:t>bagian-bagian</a:t>
            </a:r>
            <a:r>
              <a:rPr lang="en-US" dirty="0">
                <a:solidFill>
                  <a:srgbClr val="1F1F1F"/>
                </a:solidFill>
                <a:effectLst/>
                <a:latin typeface="Google Sans"/>
              </a:rPr>
              <a:t> yang </a:t>
            </a:r>
            <a:r>
              <a:rPr lang="en-US" dirty="0" err="1">
                <a:solidFill>
                  <a:srgbClr val="1F1F1F"/>
                </a:solidFill>
                <a:effectLst/>
                <a:latin typeface="Google Sans"/>
              </a:rPr>
              <a:t>lebih</a:t>
            </a:r>
            <a:r>
              <a:rPr lang="en-US" dirty="0">
                <a:solidFill>
                  <a:srgbClr val="1F1F1F"/>
                </a:solidFill>
                <a:effectLst/>
                <a:latin typeface="Google Sans"/>
              </a:rPr>
              <a:t> </a:t>
            </a:r>
            <a:r>
              <a:rPr lang="en-US" dirty="0" err="1">
                <a:solidFill>
                  <a:srgbClr val="1F1F1F"/>
                </a:solidFill>
                <a:effectLst/>
                <a:latin typeface="Google Sans"/>
              </a:rPr>
              <a:t>kecil</a:t>
            </a:r>
            <a:r>
              <a:rPr lang="en-US" dirty="0">
                <a:solidFill>
                  <a:srgbClr val="1F1F1F"/>
                </a:solidFill>
                <a:effectLst/>
                <a:latin typeface="Google Sans"/>
              </a:rPr>
              <a:t> sangat </a:t>
            </a:r>
            <a:r>
              <a:rPr lang="en-US" dirty="0" err="1">
                <a:solidFill>
                  <a:srgbClr val="1F1F1F"/>
                </a:solidFill>
                <a:effectLst/>
                <a:latin typeface="Google Sans"/>
              </a:rPr>
              <a:t>berpengaruh</a:t>
            </a:r>
            <a:r>
              <a:rPr lang="en-US" dirty="0">
                <a:solidFill>
                  <a:srgbClr val="1F1F1F"/>
                </a:solidFill>
                <a:effectLst/>
                <a:latin typeface="Google Sans"/>
              </a:rPr>
              <a:t> </a:t>
            </a:r>
            <a:r>
              <a:rPr lang="en-US" dirty="0" err="1">
                <a:solidFill>
                  <a:srgbClr val="1F1F1F"/>
                </a:solidFill>
                <a:effectLst/>
                <a:latin typeface="Google Sans"/>
              </a:rPr>
              <a:t>terhadap</a:t>
            </a:r>
            <a:r>
              <a:rPr lang="en-US" dirty="0">
                <a:solidFill>
                  <a:srgbClr val="1F1F1F"/>
                </a:solidFill>
                <a:effectLst/>
                <a:latin typeface="Google Sans"/>
              </a:rPr>
              <a:t> </a:t>
            </a:r>
            <a:r>
              <a:rPr lang="en-US" dirty="0" err="1">
                <a:solidFill>
                  <a:srgbClr val="1F1F1F"/>
                </a:solidFill>
                <a:effectLst/>
                <a:latin typeface="Google Sans"/>
              </a:rPr>
              <a:t>hasil</a:t>
            </a:r>
            <a:r>
              <a:rPr lang="en-US" dirty="0">
                <a:solidFill>
                  <a:srgbClr val="1F1F1F"/>
                </a:solidFill>
                <a:effectLst/>
                <a:latin typeface="Google Sans"/>
              </a:rPr>
              <a:t> </a:t>
            </a:r>
            <a:r>
              <a:rPr lang="en-US" dirty="0" err="1">
                <a:solidFill>
                  <a:srgbClr val="1F1F1F"/>
                </a:solidFill>
                <a:effectLst/>
                <a:latin typeface="Google Sans"/>
              </a:rPr>
              <a:t>analisis</a:t>
            </a:r>
            <a:r>
              <a:rPr lang="en-US" dirty="0">
                <a:solidFill>
                  <a:srgbClr val="1F1F1F"/>
                </a:solidFill>
                <a:effectLst/>
                <a:latin typeface="Google Sans"/>
              </a:rPr>
              <a:t> data </a:t>
            </a:r>
            <a:r>
              <a:rPr lang="en-US" dirty="0" err="1">
                <a:solidFill>
                  <a:srgbClr val="1F1F1F"/>
                </a:solidFill>
                <a:effectLst/>
                <a:latin typeface="Google Sans"/>
              </a:rPr>
              <a:t>kita</a:t>
            </a:r>
            <a:r>
              <a:rPr lang="en-US" dirty="0">
                <a:solidFill>
                  <a:srgbClr val="1F1F1F"/>
                </a:solidFill>
                <a:effectLst/>
                <a:latin typeface="Google Sans"/>
              </a:rPr>
              <a:t>. Jika batas wilayah yang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buat</a:t>
            </a:r>
            <a:r>
              <a:rPr lang="en-US" dirty="0">
                <a:solidFill>
                  <a:srgbClr val="1F1F1F"/>
                </a:solidFill>
                <a:effectLst/>
                <a:latin typeface="Google Sans"/>
              </a:rPr>
              <a:t> </a:t>
            </a:r>
            <a:r>
              <a:rPr lang="en-US" dirty="0" err="1">
                <a:solidFill>
                  <a:srgbClr val="1F1F1F"/>
                </a:solidFill>
                <a:effectLst/>
                <a:latin typeface="Google Sans"/>
              </a:rPr>
              <a:t>tidak</a:t>
            </a:r>
            <a:r>
              <a:rPr lang="en-US" dirty="0">
                <a:solidFill>
                  <a:srgbClr val="1F1F1F"/>
                </a:solidFill>
                <a:effectLst/>
                <a:latin typeface="Google Sans"/>
              </a:rPr>
              <a:t> </a:t>
            </a:r>
            <a:r>
              <a:rPr lang="en-US" dirty="0" err="1">
                <a:solidFill>
                  <a:srgbClr val="1F1F1F"/>
                </a:solidFill>
                <a:effectLst/>
                <a:latin typeface="Google Sans"/>
              </a:rPr>
              <a:t>sesuai</a:t>
            </a:r>
            <a:r>
              <a:rPr lang="en-US" dirty="0">
                <a:solidFill>
                  <a:srgbClr val="1F1F1F"/>
                </a:solidFill>
                <a:effectLst/>
                <a:latin typeface="Google Sans"/>
              </a:rPr>
              <a:t> </a:t>
            </a:r>
            <a:r>
              <a:rPr lang="en-US" dirty="0" err="1">
                <a:solidFill>
                  <a:srgbClr val="1F1F1F"/>
                </a:solidFill>
                <a:effectLst/>
                <a:latin typeface="Google Sans"/>
              </a:rPr>
              <a:t>dengan</a:t>
            </a:r>
            <a:r>
              <a:rPr lang="en-US" dirty="0">
                <a:solidFill>
                  <a:srgbClr val="1F1F1F"/>
                </a:solidFill>
                <a:effectLst/>
                <a:latin typeface="Google Sans"/>
              </a:rPr>
              <a:t> </a:t>
            </a:r>
            <a:r>
              <a:rPr lang="en-US" dirty="0" err="1">
                <a:solidFill>
                  <a:srgbClr val="1F1F1F"/>
                </a:solidFill>
                <a:effectLst/>
                <a:latin typeface="Google Sans"/>
              </a:rPr>
              <a:t>kondisi</a:t>
            </a:r>
            <a:r>
              <a:rPr lang="en-US" dirty="0">
                <a:solidFill>
                  <a:srgbClr val="1F1F1F"/>
                </a:solidFill>
                <a:effectLst/>
                <a:latin typeface="Google Sans"/>
              </a:rPr>
              <a:t> </a:t>
            </a:r>
            <a:r>
              <a:rPr lang="en-US" dirty="0" err="1">
                <a:solidFill>
                  <a:srgbClr val="1F1F1F"/>
                </a:solidFill>
                <a:effectLst/>
                <a:latin typeface="Google Sans"/>
              </a:rPr>
              <a:t>sebenarnya</a:t>
            </a:r>
            <a:r>
              <a:rPr lang="en-US" dirty="0">
                <a:solidFill>
                  <a:srgbClr val="1F1F1F"/>
                </a:solidFill>
                <a:effectLst/>
                <a:latin typeface="Google Sans"/>
              </a:rPr>
              <a:t>, </a:t>
            </a:r>
            <a:r>
              <a:rPr lang="en-US" dirty="0" err="1">
                <a:solidFill>
                  <a:srgbClr val="1F1F1F"/>
                </a:solidFill>
                <a:effectLst/>
                <a:latin typeface="Google Sans"/>
              </a:rPr>
              <a:t>maka</a:t>
            </a:r>
            <a:r>
              <a:rPr lang="en-US" dirty="0">
                <a:solidFill>
                  <a:srgbClr val="1F1F1F"/>
                </a:solidFill>
                <a:effectLst/>
                <a:latin typeface="Google Sans"/>
              </a:rPr>
              <a:t> </a:t>
            </a:r>
            <a:r>
              <a:rPr lang="en-US" dirty="0" err="1">
                <a:solidFill>
                  <a:srgbClr val="1F1F1F"/>
                </a:solidFill>
                <a:effectLst/>
                <a:latin typeface="Google Sans"/>
              </a:rPr>
              <a:t>kita</a:t>
            </a:r>
            <a:r>
              <a:rPr lang="en-US" dirty="0">
                <a:solidFill>
                  <a:srgbClr val="1F1F1F"/>
                </a:solidFill>
                <a:effectLst/>
                <a:latin typeface="Google Sans"/>
              </a:rPr>
              <a:t> </a:t>
            </a:r>
            <a:r>
              <a:rPr lang="en-US" dirty="0" err="1">
                <a:solidFill>
                  <a:srgbClr val="1F1F1F"/>
                </a:solidFill>
                <a:effectLst/>
                <a:latin typeface="Google Sans"/>
              </a:rPr>
              <a:t>berpotensi</a:t>
            </a:r>
            <a:r>
              <a:rPr lang="en-US" dirty="0">
                <a:solidFill>
                  <a:srgbClr val="1F1F1F"/>
                </a:solidFill>
                <a:effectLst/>
                <a:latin typeface="Google Sans"/>
              </a:rPr>
              <a:t> </a:t>
            </a:r>
            <a:r>
              <a:rPr lang="en-US" dirty="0" err="1">
                <a:solidFill>
                  <a:srgbClr val="1F1F1F"/>
                </a:solidFill>
                <a:effectLst/>
                <a:latin typeface="Google Sans"/>
              </a:rPr>
              <a:t>mendapatkan</a:t>
            </a:r>
            <a:r>
              <a:rPr lang="en-US" dirty="0">
                <a:solidFill>
                  <a:srgbClr val="1F1F1F"/>
                </a:solidFill>
                <a:effectLst/>
                <a:latin typeface="Google Sans"/>
              </a:rPr>
              <a:t> </a:t>
            </a:r>
            <a:r>
              <a:rPr lang="en-US" dirty="0" err="1">
                <a:solidFill>
                  <a:srgbClr val="1F1F1F"/>
                </a:solidFill>
                <a:effectLst/>
                <a:latin typeface="Google Sans"/>
              </a:rPr>
              <a:t>hasil</a:t>
            </a:r>
            <a:r>
              <a:rPr lang="en-US" dirty="0">
                <a:solidFill>
                  <a:srgbClr val="1F1F1F"/>
                </a:solidFill>
                <a:effectLst/>
                <a:latin typeface="Google Sans"/>
              </a:rPr>
              <a:t> </a:t>
            </a:r>
            <a:r>
              <a:rPr lang="en-US" dirty="0" err="1">
                <a:solidFill>
                  <a:srgbClr val="1F1F1F"/>
                </a:solidFill>
                <a:effectLst/>
                <a:latin typeface="Google Sans"/>
              </a:rPr>
              <a:t>analisis</a:t>
            </a:r>
            <a:r>
              <a:rPr lang="en-US" dirty="0">
                <a:solidFill>
                  <a:srgbClr val="1F1F1F"/>
                </a:solidFill>
                <a:effectLst/>
                <a:latin typeface="Google Sans"/>
              </a:rPr>
              <a:t> yang bias dan </a:t>
            </a:r>
            <a:r>
              <a:rPr lang="en-US" dirty="0" err="1">
                <a:solidFill>
                  <a:srgbClr val="1F1F1F"/>
                </a:solidFill>
                <a:effectLst/>
                <a:latin typeface="Google Sans"/>
              </a:rPr>
              <a:t>tidak</a:t>
            </a:r>
            <a:r>
              <a:rPr lang="en-US" dirty="0">
                <a:solidFill>
                  <a:srgbClr val="1F1F1F"/>
                </a:solidFill>
                <a:effectLst/>
                <a:latin typeface="Google Sans"/>
              </a:rPr>
              <a:t> </a:t>
            </a:r>
            <a:r>
              <a:rPr lang="en-US" dirty="0" err="1">
                <a:solidFill>
                  <a:srgbClr val="1F1F1F"/>
                </a:solidFill>
                <a:effectLst/>
                <a:latin typeface="Google Sans"/>
              </a:rPr>
              <a:t>akurat</a:t>
            </a:r>
            <a:r>
              <a:rPr lang="en-US" dirty="0">
                <a:solidFill>
                  <a:srgbClr val="1F1F1F"/>
                </a:solidFill>
                <a:effectLst/>
                <a:latin typeface="Google Sans"/>
              </a:rPr>
              <a:t>.</a:t>
            </a:r>
          </a:p>
          <a:p>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37</a:t>
            </a:fld>
            <a:endParaRPr lang="en-US"/>
          </a:p>
        </p:txBody>
      </p:sp>
    </p:spTree>
    <p:extLst>
      <p:ext uri="{BB962C8B-B14F-4D97-AF65-F5344CB8AC3E}">
        <p14:creationId xmlns:p14="http://schemas.microsoft.com/office/powerpoint/2010/main" val="61464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LMRoman9"/>
              </a:rPr>
              <a:t>This is distinct from the geostatistical setting in which observations are rather samples taken using some scheme within the area of interest. It is also partly distinct from the practice of taking areal sample plots within the area of interest but covering only a small proportion of the area, typically used in ecological and environmental research. </a:t>
            </a:r>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38</a:t>
            </a:fld>
            <a:endParaRPr lang="en-US"/>
          </a:p>
        </p:txBody>
      </p:sp>
    </p:spTree>
    <p:extLst>
      <p:ext uri="{BB962C8B-B14F-4D97-AF65-F5344CB8AC3E}">
        <p14:creationId xmlns:p14="http://schemas.microsoft.com/office/powerpoint/2010/main" val="386303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FFFFF"/>
                </a:highlight>
                <a:latin typeface="Helvetica Neue"/>
              </a:rPr>
              <a:t>The examples above were all created using a classification scheme based on the </a:t>
            </a:r>
            <a:r>
              <a:rPr lang="en-US" b="0" i="1" dirty="0">
                <a:solidFill>
                  <a:srgbClr val="333333"/>
                </a:solidFill>
                <a:effectLst/>
                <a:highlight>
                  <a:srgbClr val="FFFFFF"/>
                </a:highlight>
                <a:latin typeface="Helvetica Neue"/>
              </a:rPr>
              <a:t>quintiles</a:t>
            </a:r>
            <a:r>
              <a:rPr lang="en-US" b="0" i="0" dirty="0">
                <a:solidFill>
                  <a:srgbClr val="333333"/>
                </a:solidFill>
                <a:effectLst/>
                <a:highlight>
                  <a:srgbClr val="FFFFFF"/>
                </a:highlight>
                <a:latin typeface="Helvetica Neue"/>
              </a:rPr>
              <a:t> of the distribution. As noted above, these are obtained by dividing the sample into 5 equal parts to give bottom 20%, etc., of observations. The quintiles are a particular form of a statistical summary measure known as </a:t>
            </a:r>
            <a:r>
              <a:rPr lang="en-US" b="0" i="1" dirty="0">
                <a:solidFill>
                  <a:srgbClr val="333333"/>
                </a:solidFill>
                <a:effectLst/>
                <a:highlight>
                  <a:srgbClr val="FFFFFF"/>
                </a:highlight>
                <a:latin typeface="Helvetica Neue"/>
              </a:rPr>
              <a:t>quantiles</a:t>
            </a:r>
            <a:r>
              <a:rPr lang="en-US" b="0" i="0" dirty="0">
                <a:solidFill>
                  <a:srgbClr val="333333"/>
                </a:solidFill>
                <a:effectLst/>
                <a:highlight>
                  <a:srgbClr val="FFFFFF"/>
                </a:highlight>
                <a:latin typeface="Helvetica Neue"/>
              </a:rPr>
              <a:t>. Another example of a quantile is the </a:t>
            </a:r>
            <a:r>
              <a:rPr lang="en-US" b="0" i="1" dirty="0">
                <a:solidFill>
                  <a:srgbClr val="333333"/>
                </a:solidFill>
                <a:effectLst/>
                <a:highlight>
                  <a:srgbClr val="FFFFFF"/>
                </a:highlight>
                <a:latin typeface="Helvetica Neue"/>
              </a:rPr>
              <a:t>median</a:t>
            </a:r>
            <a:r>
              <a:rPr lang="en-US" b="0" i="0" dirty="0">
                <a:solidFill>
                  <a:srgbClr val="333333"/>
                </a:solidFill>
                <a:effectLst/>
                <a:highlight>
                  <a:srgbClr val="FFFFFF"/>
                </a:highlight>
                <a:latin typeface="Helvetica Neue"/>
              </a:rPr>
              <a:t>, which is the value obtained when the sample is divided in two equal sized parts. Other classification schemes may include the mean, standard deviations, and so on. Essentially, a classification scheme defines a way to divide the sample for representation in a choropleth map.</a:t>
            </a:r>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26</a:t>
            </a:fld>
            <a:endParaRPr lang="en-US"/>
          </a:p>
        </p:txBody>
      </p:sp>
    </p:spTree>
    <p:extLst>
      <p:ext uri="{BB962C8B-B14F-4D97-AF65-F5344CB8AC3E}">
        <p14:creationId xmlns:p14="http://schemas.microsoft.com/office/powerpoint/2010/main" val="54603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27</a:t>
            </a:fld>
            <a:endParaRPr lang="en-US"/>
          </a:p>
        </p:txBody>
      </p:sp>
    </p:spTree>
    <p:extLst>
      <p:ext uri="{BB962C8B-B14F-4D97-AF65-F5344CB8AC3E}">
        <p14:creationId xmlns:p14="http://schemas.microsoft.com/office/powerpoint/2010/main" val="2051247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28</a:t>
            </a:fld>
            <a:endParaRPr lang="en-US"/>
          </a:p>
        </p:txBody>
      </p:sp>
    </p:spTree>
    <p:extLst>
      <p:ext uri="{BB962C8B-B14F-4D97-AF65-F5344CB8AC3E}">
        <p14:creationId xmlns:p14="http://schemas.microsoft.com/office/powerpoint/2010/main" val="179137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29</a:t>
            </a:fld>
            <a:endParaRPr lang="en-US"/>
          </a:p>
        </p:txBody>
      </p:sp>
    </p:spTree>
    <p:extLst>
      <p:ext uri="{BB962C8B-B14F-4D97-AF65-F5344CB8AC3E}">
        <p14:creationId xmlns:p14="http://schemas.microsoft.com/office/powerpoint/2010/main" val="2228521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30</a:t>
            </a:fld>
            <a:endParaRPr lang="en-US"/>
          </a:p>
        </p:txBody>
      </p:sp>
    </p:spTree>
    <p:extLst>
      <p:ext uri="{BB962C8B-B14F-4D97-AF65-F5344CB8AC3E}">
        <p14:creationId xmlns:p14="http://schemas.microsoft.com/office/powerpoint/2010/main" val="855160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31</a:t>
            </a:fld>
            <a:endParaRPr lang="en-US"/>
          </a:p>
        </p:txBody>
      </p:sp>
    </p:spTree>
    <p:extLst>
      <p:ext uri="{BB962C8B-B14F-4D97-AF65-F5344CB8AC3E}">
        <p14:creationId xmlns:p14="http://schemas.microsoft.com/office/powerpoint/2010/main" val="4021389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32</a:t>
            </a:fld>
            <a:endParaRPr lang="en-US"/>
          </a:p>
        </p:txBody>
      </p:sp>
    </p:spTree>
    <p:extLst>
      <p:ext uri="{BB962C8B-B14F-4D97-AF65-F5344CB8AC3E}">
        <p14:creationId xmlns:p14="http://schemas.microsoft.com/office/powerpoint/2010/main" val="504118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5F6FC-2A27-4CB0-9023-33C317F2D04D}" type="slidenum">
              <a:rPr lang="en-US" smtClean="0"/>
              <a:t>33</a:t>
            </a:fld>
            <a:endParaRPr lang="en-US"/>
          </a:p>
        </p:txBody>
      </p:sp>
    </p:spTree>
    <p:extLst>
      <p:ext uri="{BB962C8B-B14F-4D97-AF65-F5344CB8AC3E}">
        <p14:creationId xmlns:p14="http://schemas.microsoft.com/office/powerpoint/2010/main" val="426432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ACF27D-7FCE-44DF-B40F-6403D1ACDFAF}"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A76-4725-4C43-82B2-CEB6073FD57A}" type="slidenum">
              <a:rPr lang="en-US" smtClean="0"/>
              <a:t>‹#›</a:t>
            </a:fld>
            <a:endParaRPr lang="en-US"/>
          </a:p>
        </p:txBody>
      </p:sp>
    </p:spTree>
    <p:extLst>
      <p:ext uri="{BB962C8B-B14F-4D97-AF65-F5344CB8AC3E}">
        <p14:creationId xmlns:p14="http://schemas.microsoft.com/office/powerpoint/2010/main" val="81776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C24083-7F8F-43A5-8565-19F068960CA2}"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A76-4725-4C43-82B2-CEB6073FD57A}" type="slidenum">
              <a:rPr lang="en-US" smtClean="0"/>
              <a:t>‹#›</a:t>
            </a:fld>
            <a:endParaRPr lang="en-US"/>
          </a:p>
        </p:txBody>
      </p:sp>
    </p:spTree>
    <p:extLst>
      <p:ext uri="{BB962C8B-B14F-4D97-AF65-F5344CB8AC3E}">
        <p14:creationId xmlns:p14="http://schemas.microsoft.com/office/powerpoint/2010/main" val="24568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BAAD07-5896-4E2F-8DFB-799BD6538303}"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A76-4725-4C43-82B2-CEB6073FD57A}" type="slidenum">
              <a:rPr lang="en-US" smtClean="0"/>
              <a:t>‹#›</a:t>
            </a:fld>
            <a:endParaRPr lang="en-US"/>
          </a:p>
        </p:txBody>
      </p:sp>
    </p:spTree>
    <p:extLst>
      <p:ext uri="{BB962C8B-B14F-4D97-AF65-F5344CB8AC3E}">
        <p14:creationId xmlns:p14="http://schemas.microsoft.com/office/powerpoint/2010/main" val="224130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F89EA8-165E-4D01-999D-9FFC9D771CF8}"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752905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744855-DD45-4233-A7A2-BC243B54F7DB}" type="datetime1">
              <a:rPr lang="en-US" smtClean="0"/>
              <a:t>9/2/2025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074943" y="6356350"/>
            <a:ext cx="2743200" cy="365125"/>
          </a:xfrm>
        </p:spPr>
        <p:txBody>
          <a:bodyPr/>
          <a:lstStyle/>
          <a:p>
            <a:fld id="{E1677870-B1B2-9A41-BD15-643C4E2E1B1B}" type="slidenum">
              <a:rPr lang="en-US" smtClean="0"/>
              <a:t>‹#›</a:t>
            </a:fld>
            <a:endParaRPr lang="en-US"/>
          </a:p>
        </p:txBody>
      </p:sp>
      <p:pic>
        <p:nvPicPr>
          <p:cNvPr id="7" name="Graphic 13">
            <a:extLst>
              <a:ext uri="{FF2B5EF4-FFF2-40B4-BE49-F238E27FC236}">
                <a16:creationId xmlns:a16="http://schemas.microsoft.com/office/drawing/2014/main" id="{608B0327-7718-4DAA-BFC1-6381E679DF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flipV="1">
            <a:off x="2392003" y="4032030"/>
            <a:ext cx="442302" cy="5226307"/>
          </a:xfrm>
          <a:prstGeom prst="rect">
            <a:avLst/>
          </a:prstGeom>
        </p:spPr>
      </p:pic>
      <p:cxnSp>
        <p:nvCxnSpPr>
          <p:cNvPr id="8" name="Straight Connector 7">
            <a:extLst>
              <a:ext uri="{FF2B5EF4-FFF2-40B4-BE49-F238E27FC236}">
                <a16:creationId xmlns:a16="http://schemas.microsoft.com/office/drawing/2014/main" id="{8A9371F5-7922-4329-B37D-AC0EA40E5B62}"/>
              </a:ext>
            </a:extLst>
          </p:cNvPr>
          <p:cNvCxnSpPr/>
          <p:nvPr userDrawn="1"/>
        </p:nvCxnSpPr>
        <p:spPr>
          <a:xfrm>
            <a:off x="838200" y="1158875"/>
            <a:ext cx="890016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1" y="115847"/>
            <a:ext cx="7985760" cy="1019776"/>
          </a:xfrm>
        </p:spPr>
        <p:txBody>
          <a:bodyPr>
            <a:normAutofit/>
          </a:bodyPr>
          <a:lstStyle>
            <a:lvl1pPr>
              <a:defRPr sz="3200">
                <a:solidFill>
                  <a:schemeClr val="tx1">
                    <a:lumMod val="75000"/>
                    <a:lumOff val="25000"/>
                  </a:schemeClr>
                </a:solidFill>
                <a:latin typeface="Arial" charset="0"/>
                <a:ea typeface="Arial" charset="0"/>
                <a:cs typeface="Arial" charset="0"/>
              </a:defRPr>
            </a:lvl1pPr>
          </a:lstStyle>
          <a:p>
            <a:r>
              <a:rPr lang="en-US"/>
              <a:t>Click to edit Master title style</a:t>
            </a:r>
            <a:endParaRPr lang="id-ID" dirty="0"/>
          </a:p>
        </p:txBody>
      </p:sp>
      <p:sp>
        <p:nvSpPr>
          <p:cNvPr id="10" name="Content Placeholder 2"/>
          <p:cNvSpPr>
            <a:spLocks noGrp="1"/>
          </p:cNvSpPr>
          <p:nvPr>
            <p:ph idx="1"/>
          </p:nvPr>
        </p:nvSpPr>
        <p:spPr>
          <a:xfrm>
            <a:off x="838201" y="1249923"/>
            <a:ext cx="10980420" cy="4992127"/>
          </a:xfrm>
        </p:spPr>
        <p:txBody>
          <a:bodyPr>
            <a:normAutofit/>
          </a:bodyPr>
          <a:lstStyle>
            <a:lvl1pPr>
              <a:defRPr sz="2800">
                <a:solidFill>
                  <a:schemeClr val="tx1">
                    <a:lumMod val="75000"/>
                    <a:lumOff val="25000"/>
                  </a:schemeClr>
                </a:solidFill>
                <a:latin typeface="Arial" charset="0"/>
                <a:ea typeface="Arial" charset="0"/>
                <a:cs typeface="Arial" charset="0"/>
              </a:defRPr>
            </a:lvl1pPr>
            <a:lvl2pPr>
              <a:defRPr sz="2400">
                <a:solidFill>
                  <a:schemeClr val="tx1">
                    <a:lumMod val="75000"/>
                    <a:lumOff val="25000"/>
                  </a:schemeClr>
                </a:solidFill>
                <a:latin typeface="Arial" charset="0"/>
                <a:ea typeface="Arial" charset="0"/>
                <a:cs typeface="Arial" charset="0"/>
              </a:defRPr>
            </a:lvl2pPr>
            <a:lvl3pPr>
              <a:defRPr sz="2000">
                <a:solidFill>
                  <a:schemeClr val="tx1">
                    <a:lumMod val="75000"/>
                    <a:lumOff val="25000"/>
                  </a:schemeClr>
                </a:solidFill>
                <a:latin typeface="Arial" charset="0"/>
                <a:ea typeface="Arial" charset="0"/>
                <a:cs typeface="Arial" charset="0"/>
              </a:defRPr>
            </a:lvl3pPr>
            <a:lvl4pPr>
              <a:defRPr sz="1800">
                <a:solidFill>
                  <a:schemeClr val="tx1">
                    <a:lumMod val="75000"/>
                    <a:lumOff val="25000"/>
                  </a:schemeClr>
                </a:solidFill>
                <a:latin typeface="Arial" charset="0"/>
                <a:ea typeface="Arial" charset="0"/>
                <a:cs typeface="Arial" charset="0"/>
              </a:defRPr>
            </a:lvl4pPr>
            <a:lvl5pPr>
              <a:defRPr sz="1800">
                <a:solidFill>
                  <a:schemeClr val="tx1">
                    <a:lumMod val="75000"/>
                    <a:lumOff val="25000"/>
                  </a:schemeClr>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pic>
        <p:nvPicPr>
          <p:cNvPr id="12" name="Content Placeholder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2894570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15C12-3815-410D-A5C9-C7FC738C7BA0}"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3465671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6D0F13-02C8-4F3F-814C-333159FD6946}" type="datetime1">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2000756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178D0F-6698-408D-9F1A-9BB590F46367}" type="datetime1">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2641632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1018A0-E0D6-4C01-AD49-9ED81D30E067}" type="datetime1">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831245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FED64-C28C-4B1D-865B-B17CEF8C0CB1}" type="datetime1">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3816530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D42BC-41F5-46F4-9635-25E3D8A788AE}" type="datetime1">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209787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73E13A-C3CF-442A-889F-E72EEB5A6204}"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074943" y="6356350"/>
            <a:ext cx="2743200" cy="365125"/>
          </a:xfrm>
        </p:spPr>
        <p:txBody>
          <a:bodyPr/>
          <a:lstStyle/>
          <a:p>
            <a:fld id="{61B53A76-4725-4C43-82B2-CEB6073FD57A}" type="slidenum">
              <a:rPr lang="en-US" smtClean="0"/>
              <a:t>‹#›</a:t>
            </a:fld>
            <a:endParaRPr lang="en-US"/>
          </a:p>
        </p:txBody>
      </p:sp>
      <p:sp>
        <p:nvSpPr>
          <p:cNvPr id="9" name="Title 1"/>
          <p:cNvSpPr>
            <a:spLocks noGrp="1"/>
          </p:cNvSpPr>
          <p:nvPr>
            <p:ph type="title"/>
          </p:nvPr>
        </p:nvSpPr>
        <p:spPr>
          <a:xfrm>
            <a:off x="838201" y="115847"/>
            <a:ext cx="7985760" cy="1019776"/>
          </a:xfrm>
        </p:spPr>
        <p:txBody>
          <a:bodyPr>
            <a:normAutofit/>
          </a:bodyPr>
          <a:lstStyle>
            <a:lvl1pPr>
              <a:defRPr sz="3200">
                <a:solidFill>
                  <a:schemeClr val="tx1">
                    <a:lumMod val="75000"/>
                    <a:lumOff val="25000"/>
                  </a:schemeClr>
                </a:solidFill>
                <a:latin typeface="Arial" charset="0"/>
                <a:ea typeface="Arial" charset="0"/>
                <a:cs typeface="Arial" charset="0"/>
              </a:defRPr>
            </a:lvl1pPr>
          </a:lstStyle>
          <a:p>
            <a:r>
              <a:rPr lang="en-US"/>
              <a:t>Click to edit Master title style</a:t>
            </a:r>
            <a:endParaRPr lang="id-ID" dirty="0"/>
          </a:p>
        </p:txBody>
      </p:sp>
      <p:sp>
        <p:nvSpPr>
          <p:cNvPr id="10" name="Content Placeholder 2"/>
          <p:cNvSpPr>
            <a:spLocks noGrp="1"/>
          </p:cNvSpPr>
          <p:nvPr>
            <p:ph idx="1"/>
          </p:nvPr>
        </p:nvSpPr>
        <p:spPr>
          <a:xfrm>
            <a:off x="838201" y="1249923"/>
            <a:ext cx="10980420" cy="4992127"/>
          </a:xfrm>
        </p:spPr>
        <p:txBody>
          <a:bodyPr>
            <a:normAutofit/>
          </a:bodyPr>
          <a:lstStyle>
            <a:lvl1pPr>
              <a:defRPr sz="2800">
                <a:solidFill>
                  <a:schemeClr val="tx1">
                    <a:lumMod val="75000"/>
                    <a:lumOff val="25000"/>
                  </a:schemeClr>
                </a:solidFill>
                <a:latin typeface="Arial" charset="0"/>
                <a:ea typeface="Arial" charset="0"/>
                <a:cs typeface="Arial" charset="0"/>
              </a:defRPr>
            </a:lvl1pPr>
            <a:lvl2pPr>
              <a:defRPr sz="2400">
                <a:solidFill>
                  <a:schemeClr val="tx1">
                    <a:lumMod val="75000"/>
                    <a:lumOff val="25000"/>
                  </a:schemeClr>
                </a:solidFill>
                <a:latin typeface="Arial" charset="0"/>
                <a:ea typeface="Arial" charset="0"/>
                <a:cs typeface="Arial" charset="0"/>
              </a:defRPr>
            </a:lvl2pPr>
            <a:lvl3pPr>
              <a:defRPr sz="2000">
                <a:solidFill>
                  <a:schemeClr val="tx1">
                    <a:lumMod val="75000"/>
                    <a:lumOff val="25000"/>
                  </a:schemeClr>
                </a:solidFill>
                <a:latin typeface="Arial" charset="0"/>
                <a:ea typeface="Arial" charset="0"/>
                <a:cs typeface="Arial" charset="0"/>
              </a:defRPr>
            </a:lvl3pPr>
            <a:lvl4pPr>
              <a:defRPr sz="1800">
                <a:solidFill>
                  <a:schemeClr val="tx1">
                    <a:lumMod val="75000"/>
                    <a:lumOff val="25000"/>
                  </a:schemeClr>
                </a:solidFill>
                <a:latin typeface="Arial" charset="0"/>
                <a:ea typeface="Arial" charset="0"/>
                <a:cs typeface="Arial" charset="0"/>
              </a:defRPr>
            </a:lvl4pPr>
            <a:lvl5pPr>
              <a:defRPr sz="1800">
                <a:solidFill>
                  <a:schemeClr val="tx1">
                    <a:lumMod val="75000"/>
                    <a:lumOff val="25000"/>
                  </a:schemeClr>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pic>
        <p:nvPicPr>
          <p:cNvPr id="7" name="Graphic 13">
            <a:extLst>
              <a:ext uri="{FF2B5EF4-FFF2-40B4-BE49-F238E27FC236}">
                <a16:creationId xmlns:a16="http://schemas.microsoft.com/office/drawing/2014/main" id="{6C9E91F9-887D-D9A1-17F9-AA02C94DAE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860" y="2107096"/>
            <a:ext cx="442302" cy="4761253"/>
          </a:xfrm>
          <a:prstGeom prst="rect">
            <a:avLst/>
          </a:prstGeom>
        </p:spPr>
      </p:pic>
      <p:pic>
        <p:nvPicPr>
          <p:cNvPr id="8" name="Content Placeholder 5">
            <a:extLst>
              <a:ext uri="{FF2B5EF4-FFF2-40B4-BE49-F238E27FC236}">
                <a16:creationId xmlns:a16="http://schemas.microsoft.com/office/drawing/2014/main" id="{FB371DB0-EC7B-7EB0-26EC-6D561CC831C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1730287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3D46A-C6D9-4FF6-985C-39A9E1B2B399}" type="datetime1">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2705479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1639D-C027-4561-8BA7-504728F46368}"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953880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76420E-4B3E-4CED-A2FB-06D9FBCE0732}"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340153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F55C9-5F1C-47B7-A734-A4DD06D0CC2D}" type="datetime1">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53A76-4725-4C43-82B2-CEB6073FD57A}" type="slidenum">
              <a:rPr lang="en-US" smtClean="0"/>
              <a:t>‹#›</a:t>
            </a:fld>
            <a:endParaRPr lang="en-US"/>
          </a:p>
        </p:txBody>
      </p:sp>
      <p:pic>
        <p:nvPicPr>
          <p:cNvPr id="7" name="Graphic 13">
            <a:extLst>
              <a:ext uri="{FF2B5EF4-FFF2-40B4-BE49-F238E27FC236}">
                <a16:creationId xmlns:a16="http://schemas.microsoft.com/office/drawing/2014/main" id="{D5F7F80D-39C4-6407-C4C3-06E604FCC4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860" y="2107096"/>
            <a:ext cx="442302" cy="4761253"/>
          </a:xfrm>
          <a:prstGeom prst="rect">
            <a:avLst/>
          </a:prstGeom>
        </p:spPr>
      </p:pic>
      <p:pic>
        <p:nvPicPr>
          <p:cNvPr id="8" name="Content Placeholder 5">
            <a:extLst>
              <a:ext uri="{FF2B5EF4-FFF2-40B4-BE49-F238E27FC236}">
                <a16:creationId xmlns:a16="http://schemas.microsoft.com/office/drawing/2014/main" id="{6AA7085B-C12D-877A-2F42-41A7AFA064F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207878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2951B8-EF45-44F5-8C88-F217EAB8ED95}" type="datetime1">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53A76-4725-4C43-82B2-CEB6073FD57A}" type="slidenum">
              <a:rPr lang="en-US" smtClean="0"/>
              <a:t>‹#›</a:t>
            </a:fld>
            <a:endParaRPr lang="en-US"/>
          </a:p>
        </p:txBody>
      </p:sp>
      <p:pic>
        <p:nvPicPr>
          <p:cNvPr id="8" name="Graphic 13">
            <a:extLst>
              <a:ext uri="{FF2B5EF4-FFF2-40B4-BE49-F238E27FC236}">
                <a16:creationId xmlns:a16="http://schemas.microsoft.com/office/drawing/2014/main" id="{45F4F98D-CEE8-B5DD-78C5-D2A6418ED7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860" y="2107096"/>
            <a:ext cx="442302" cy="4761253"/>
          </a:xfrm>
          <a:prstGeom prst="rect">
            <a:avLst/>
          </a:prstGeom>
        </p:spPr>
      </p:pic>
      <p:pic>
        <p:nvPicPr>
          <p:cNvPr id="9" name="Content Placeholder 5">
            <a:extLst>
              <a:ext uri="{FF2B5EF4-FFF2-40B4-BE49-F238E27FC236}">
                <a16:creationId xmlns:a16="http://schemas.microsoft.com/office/drawing/2014/main" id="{E83BBF71-6D33-74E0-1449-220588506F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418888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5EAF60-2F80-4F75-9035-3C57BD1E0717}" type="datetime1">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B53A76-4725-4C43-82B2-CEB6073FD57A}" type="slidenum">
              <a:rPr lang="en-US" smtClean="0"/>
              <a:t>‹#›</a:t>
            </a:fld>
            <a:endParaRPr lang="en-US"/>
          </a:p>
        </p:txBody>
      </p:sp>
      <p:pic>
        <p:nvPicPr>
          <p:cNvPr id="10" name="Graphic 13">
            <a:extLst>
              <a:ext uri="{FF2B5EF4-FFF2-40B4-BE49-F238E27FC236}">
                <a16:creationId xmlns:a16="http://schemas.microsoft.com/office/drawing/2014/main" id="{75BE088D-82F0-F962-0E62-64680265F8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860" y="2107096"/>
            <a:ext cx="442302" cy="4761253"/>
          </a:xfrm>
          <a:prstGeom prst="rect">
            <a:avLst/>
          </a:prstGeom>
        </p:spPr>
      </p:pic>
      <p:pic>
        <p:nvPicPr>
          <p:cNvPr id="11" name="Content Placeholder 5">
            <a:extLst>
              <a:ext uri="{FF2B5EF4-FFF2-40B4-BE49-F238E27FC236}">
                <a16:creationId xmlns:a16="http://schemas.microsoft.com/office/drawing/2014/main" id="{E2515A49-86F9-7EEA-06F3-06AAE44FCEC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141928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0506D6-E34E-471D-A37A-F9912A071338}" type="datetime1">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53A76-4725-4C43-82B2-CEB6073FD57A}" type="slidenum">
              <a:rPr lang="en-US" smtClean="0"/>
              <a:t>‹#›</a:t>
            </a:fld>
            <a:endParaRPr lang="en-US"/>
          </a:p>
        </p:txBody>
      </p:sp>
      <p:pic>
        <p:nvPicPr>
          <p:cNvPr id="6" name="Graphic 13">
            <a:extLst>
              <a:ext uri="{FF2B5EF4-FFF2-40B4-BE49-F238E27FC236}">
                <a16:creationId xmlns:a16="http://schemas.microsoft.com/office/drawing/2014/main" id="{72B6E71A-FB34-6555-10CD-42F94D698B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860" y="2107096"/>
            <a:ext cx="442302" cy="4761253"/>
          </a:xfrm>
          <a:prstGeom prst="rect">
            <a:avLst/>
          </a:prstGeom>
        </p:spPr>
      </p:pic>
      <p:pic>
        <p:nvPicPr>
          <p:cNvPr id="7" name="Content Placeholder 5">
            <a:extLst>
              <a:ext uri="{FF2B5EF4-FFF2-40B4-BE49-F238E27FC236}">
                <a16:creationId xmlns:a16="http://schemas.microsoft.com/office/drawing/2014/main" id="{9B239348-34AC-B40C-BE34-4D145239EA3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248585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81B5A-C1CA-43C6-A2EE-8BF0B25A7905}" type="datetime1">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B53A76-4725-4C43-82B2-CEB6073FD57A}" type="slidenum">
              <a:rPr lang="en-US" smtClean="0"/>
              <a:t>‹#›</a:t>
            </a:fld>
            <a:endParaRPr lang="en-US"/>
          </a:p>
        </p:txBody>
      </p:sp>
      <p:pic>
        <p:nvPicPr>
          <p:cNvPr id="5" name="Graphic 13">
            <a:extLst>
              <a:ext uri="{FF2B5EF4-FFF2-40B4-BE49-F238E27FC236}">
                <a16:creationId xmlns:a16="http://schemas.microsoft.com/office/drawing/2014/main" id="{3ED9B1F5-2652-1F56-D1A4-89A5A18601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860" y="2107096"/>
            <a:ext cx="442302" cy="4761253"/>
          </a:xfrm>
          <a:prstGeom prst="rect">
            <a:avLst/>
          </a:prstGeom>
        </p:spPr>
      </p:pic>
      <p:pic>
        <p:nvPicPr>
          <p:cNvPr id="6" name="Content Placeholder 5">
            <a:extLst>
              <a:ext uri="{FF2B5EF4-FFF2-40B4-BE49-F238E27FC236}">
                <a16:creationId xmlns:a16="http://schemas.microsoft.com/office/drawing/2014/main" id="{096DCE21-B7A8-3F47-1A70-CF8074BA992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233609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59961-A076-457D-B106-A4B51E5D49E7}" type="datetime1">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53A76-4725-4C43-82B2-CEB6073FD57A}" type="slidenum">
              <a:rPr lang="en-US" smtClean="0"/>
              <a:t>‹#›</a:t>
            </a:fld>
            <a:endParaRPr lang="en-US"/>
          </a:p>
        </p:txBody>
      </p:sp>
      <p:pic>
        <p:nvPicPr>
          <p:cNvPr id="8" name="Graphic 13">
            <a:extLst>
              <a:ext uri="{FF2B5EF4-FFF2-40B4-BE49-F238E27FC236}">
                <a16:creationId xmlns:a16="http://schemas.microsoft.com/office/drawing/2014/main" id="{F5997518-87D3-F2BE-7C9C-A5A7FF20E5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860" y="2107096"/>
            <a:ext cx="442302" cy="4761253"/>
          </a:xfrm>
          <a:prstGeom prst="rect">
            <a:avLst/>
          </a:prstGeom>
        </p:spPr>
      </p:pic>
      <p:pic>
        <p:nvPicPr>
          <p:cNvPr id="9" name="Content Placeholder 5">
            <a:extLst>
              <a:ext uri="{FF2B5EF4-FFF2-40B4-BE49-F238E27FC236}">
                <a16:creationId xmlns:a16="http://schemas.microsoft.com/office/drawing/2014/main" id="{9E14D97D-02E0-9164-2A4C-74C74306E6F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396689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85E93-227E-4549-9833-3D475F109245}" type="datetime1">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53A76-4725-4C43-82B2-CEB6073FD57A}" type="slidenum">
              <a:rPr lang="en-US" smtClean="0"/>
              <a:t>‹#›</a:t>
            </a:fld>
            <a:endParaRPr lang="en-US"/>
          </a:p>
        </p:txBody>
      </p:sp>
    </p:spTree>
    <p:extLst>
      <p:ext uri="{BB962C8B-B14F-4D97-AF65-F5344CB8AC3E}">
        <p14:creationId xmlns:p14="http://schemas.microsoft.com/office/powerpoint/2010/main" val="95111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9423C-17D1-4591-B324-EE0B2D23AF44}" type="datetime1">
              <a:rPr lang="en-US" smtClean="0"/>
              <a:t>9/2/2025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53A76-4725-4C43-82B2-CEB6073FD57A}" type="slidenum">
              <a:rPr lang="en-US" smtClean="0"/>
              <a:t>‹#›</a:t>
            </a:fld>
            <a:endParaRPr lang="en-US"/>
          </a:p>
        </p:txBody>
      </p:sp>
    </p:spTree>
    <p:extLst>
      <p:ext uri="{BB962C8B-B14F-4D97-AF65-F5344CB8AC3E}">
        <p14:creationId xmlns:p14="http://schemas.microsoft.com/office/powerpoint/2010/main" val="3245725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BB42F-A762-4421-AEA5-5D17271E31BD}" type="datetime1">
              <a:rPr lang="en-US" smtClean="0"/>
              <a:t>9/2/2025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1FB10-81A5-E645-AF12-4F93AF5E99D2}" type="slidenum">
              <a:rPr lang="en-US" smtClean="0"/>
              <a:t>‹#›</a:t>
            </a:fld>
            <a:endParaRPr lang="en-US"/>
          </a:p>
        </p:txBody>
      </p:sp>
      <p:pic>
        <p:nvPicPr>
          <p:cNvPr id="7" name="Graphic 13">
            <a:extLst>
              <a:ext uri="{FF2B5EF4-FFF2-40B4-BE49-F238E27FC236}">
                <a16:creationId xmlns:a16="http://schemas.microsoft.com/office/drawing/2014/main" id="{590B0ACD-B594-E956-B256-8C9C04F39C82}"/>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2860" y="2107096"/>
            <a:ext cx="442302" cy="4761253"/>
          </a:xfrm>
          <a:prstGeom prst="rect">
            <a:avLst/>
          </a:prstGeom>
        </p:spPr>
      </p:pic>
      <p:pic>
        <p:nvPicPr>
          <p:cNvPr id="8" name="Content Placeholder 5">
            <a:extLst>
              <a:ext uri="{FF2B5EF4-FFF2-40B4-BE49-F238E27FC236}">
                <a16:creationId xmlns:a16="http://schemas.microsoft.com/office/drawing/2014/main" id="{8D38949E-93AA-79B9-5003-A2C9F879C4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extLst>
      <p:ext uri="{BB962C8B-B14F-4D97-AF65-F5344CB8AC3E}">
        <p14:creationId xmlns:p14="http://schemas.microsoft.com/office/powerpoint/2010/main" val="41569798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hmaanisa@apps.ipb.ac.id"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log.datawrapper.de/colo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paezha.github.io/spatial-analysis-r/area-data-i.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err="1">
                <a:latin typeface="Arial" charset="0"/>
                <a:ea typeface="Arial" charset="0"/>
                <a:cs typeface="Arial" charset="0"/>
              </a:rPr>
              <a:t>Analisis</a:t>
            </a:r>
            <a:r>
              <a:rPr lang="en-US" sz="4800" b="1" dirty="0">
                <a:latin typeface="Arial" charset="0"/>
                <a:ea typeface="Arial" charset="0"/>
                <a:cs typeface="Arial" charset="0"/>
              </a:rPr>
              <a:t> </a:t>
            </a:r>
            <a:r>
              <a:rPr lang="en-US" sz="4800" b="1" dirty="0" err="1">
                <a:latin typeface="Arial" charset="0"/>
                <a:ea typeface="Arial" charset="0"/>
                <a:cs typeface="Arial" charset="0"/>
              </a:rPr>
              <a:t>Eksplorasi</a:t>
            </a:r>
            <a:r>
              <a:rPr lang="en-US" sz="4800" b="1" dirty="0">
                <a:latin typeface="Arial" charset="0"/>
                <a:ea typeface="Arial" charset="0"/>
                <a:cs typeface="Arial" charset="0"/>
              </a:rPr>
              <a:t> Data </a:t>
            </a:r>
            <a:r>
              <a:rPr lang="en-US" sz="4800" b="1" i="1" dirty="0">
                <a:latin typeface="Arial" charset="0"/>
                <a:ea typeface="Arial" charset="0"/>
                <a:cs typeface="Arial" charset="0"/>
              </a:rPr>
              <a:t>Areal</a:t>
            </a:r>
            <a:endParaRPr lang="en-US" sz="4800" b="1" dirty="0">
              <a:latin typeface="Arial" charset="0"/>
              <a:ea typeface="Arial" charset="0"/>
              <a:cs typeface="Arial" charset="0"/>
            </a:endParaRP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260" y="330159"/>
            <a:ext cx="2674620" cy="700129"/>
          </a:xfrm>
          <a:prstGeom prst="rect">
            <a:avLst/>
          </a:prstGeom>
        </p:spPr>
      </p:pic>
      <p:cxnSp>
        <p:nvCxnSpPr>
          <p:cNvPr id="6" name="Straight Connector 5"/>
          <p:cNvCxnSpPr/>
          <p:nvPr/>
        </p:nvCxnSpPr>
        <p:spPr>
          <a:xfrm>
            <a:off x="6096000" y="330159"/>
            <a:ext cx="0" cy="700129"/>
          </a:xfrm>
          <a:prstGeom prst="line">
            <a:avLst/>
          </a:prstGeom>
          <a:ln>
            <a:solidFill>
              <a:srgbClr val="243B90"/>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6096000" y="321950"/>
            <a:ext cx="3782096" cy="70833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Arial" charset="0"/>
                <a:ea typeface="Arial" charset="0"/>
                <a:cs typeface="Arial" charset="0"/>
              </a:rPr>
              <a:t>Study Program</a:t>
            </a:r>
          </a:p>
          <a:p>
            <a:pPr algn="l"/>
            <a:r>
              <a:rPr lang="en-US" sz="1600" dirty="0">
                <a:latin typeface="Arial" charset="0"/>
                <a:ea typeface="Arial" charset="0"/>
                <a:cs typeface="Arial" charset="0"/>
              </a:rPr>
              <a:t>Statistics and Data Science</a:t>
            </a:r>
          </a:p>
          <a:p>
            <a:pPr algn="l"/>
            <a:r>
              <a:rPr lang="en-US" sz="1600" dirty="0">
                <a:latin typeface="Arial" charset="0"/>
                <a:ea typeface="Arial" charset="0"/>
                <a:cs typeface="Arial" charset="0"/>
              </a:rPr>
              <a:t>Department of Statistics</a:t>
            </a:r>
          </a:p>
        </p:txBody>
      </p:sp>
      <p:sp>
        <p:nvSpPr>
          <p:cNvPr id="8" name="Subtitle 2"/>
          <p:cNvSpPr txBox="1">
            <a:spLocks/>
          </p:cNvSpPr>
          <p:nvPr/>
        </p:nvSpPr>
        <p:spPr>
          <a:xfrm>
            <a:off x="1637764" y="5754710"/>
            <a:ext cx="2326783" cy="569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dirty="0">
              <a:latin typeface="Arial" charset="0"/>
              <a:ea typeface="Arial" charset="0"/>
              <a:cs typeface="Arial" charset="0"/>
            </a:endParaRPr>
          </a:p>
        </p:txBody>
      </p:sp>
      <p:sp>
        <p:nvSpPr>
          <p:cNvPr id="9" name="Rectangle 8"/>
          <p:cNvSpPr/>
          <p:nvPr/>
        </p:nvSpPr>
        <p:spPr>
          <a:xfrm>
            <a:off x="0" y="6465194"/>
            <a:ext cx="12192000" cy="392806"/>
          </a:xfrm>
          <a:prstGeom prst="rect">
            <a:avLst/>
          </a:prstGeom>
          <a:solidFill>
            <a:srgbClr val="243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p:cNvSpPr txBox="1">
            <a:spLocks/>
          </p:cNvSpPr>
          <p:nvPr/>
        </p:nvSpPr>
        <p:spPr>
          <a:xfrm>
            <a:off x="3387144" y="3777501"/>
            <a:ext cx="5460642" cy="12802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000" dirty="0" err="1">
                <a:latin typeface="Arial" charset="0"/>
                <a:ea typeface="Arial" charset="0"/>
                <a:cs typeface="Arial" charset="0"/>
              </a:rPr>
              <a:t>Kuliah</a:t>
            </a:r>
            <a:r>
              <a:rPr lang="en-US" sz="2000" dirty="0">
                <a:latin typeface="Arial" charset="0"/>
                <a:ea typeface="Arial" charset="0"/>
                <a:cs typeface="Arial" charset="0"/>
              </a:rPr>
              <a:t> 3 | </a:t>
            </a:r>
            <a:r>
              <a:rPr lang="en-US" sz="2000" dirty="0" err="1">
                <a:latin typeface="Arial" charset="0"/>
                <a:ea typeface="Arial" charset="0"/>
                <a:cs typeface="Arial" charset="0"/>
              </a:rPr>
              <a:t>Regresi</a:t>
            </a:r>
            <a:r>
              <a:rPr lang="en-US" sz="2000" dirty="0">
                <a:latin typeface="Arial" charset="0"/>
                <a:ea typeface="Arial" charset="0"/>
                <a:cs typeface="Arial" charset="0"/>
              </a:rPr>
              <a:t> </a:t>
            </a:r>
            <a:r>
              <a:rPr lang="en-US" sz="2000" dirty="0" err="1">
                <a:latin typeface="Arial" charset="0"/>
                <a:ea typeface="Arial" charset="0"/>
                <a:cs typeface="Arial" charset="0"/>
              </a:rPr>
              <a:t>Spasial</a:t>
            </a:r>
            <a:r>
              <a:rPr lang="en-US" sz="2000" dirty="0">
                <a:latin typeface="Arial" charset="0"/>
                <a:ea typeface="Arial" charset="0"/>
                <a:cs typeface="Arial" charset="0"/>
              </a:rPr>
              <a:t> (STA1352)</a:t>
            </a:r>
          </a:p>
          <a:p>
            <a:r>
              <a:rPr lang="en-US" sz="2000" dirty="0">
                <a:latin typeface="Arial" charset="0"/>
                <a:ea typeface="Arial" charset="0"/>
                <a:cs typeface="Arial" charset="0"/>
                <a:hlinkClick r:id="rId3"/>
              </a:rPr>
              <a:t>rahmaanisa@apps.ipb.ac.id</a:t>
            </a:r>
            <a:endParaRPr lang="en-US" sz="2000" dirty="0">
              <a:latin typeface="Arial" charset="0"/>
              <a:ea typeface="Arial" charset="0"/>
              <a:cs typeface="Arial" charset="0"/>
            </a:endParaRPr>
          </a:p>
          <a:p>
            <a:endParaRPr lang="en-US" sz="2000" dirty="0">
              <a:latin typeface="Arial" charset="0"/>
              <a:ea typeface="Arial" charset="0"/>
              <a:cs typeface="Arial" charset="0"/>
            </a:endParaRPr>
          </a:p>
        </p:txBody>
      </p:sp>
      <p:sp>
        <p:nvSpPr>
          <p:cNvPr id="5" name="Slide Number Placeholder 4">
            <a:extLst>
              <a:ext uri="{FF2B5EF4-FFF2-40B4-BE49-F238E27FC236}">
                <a16:creationId xmlns:a16="http://schemas.microsoft.com/office/drawing/2014/main" id="{2C1CA9B3-DA37-FA2F-7C0C-5B89B78B6DF4}"/>
              </a:ext>
            </a:extLst>
          </p:cNvPr>
          <p:cNvSpPr>
            <a:spLocks noGrp="1"/>
          </p:cNvSpPr>
          <p:nvPr>
            <p:ph type="sldNum" sz="quarter" idx="12"/>
          </p:nvPr>
        </p:nvSpPr>
        <p:spPr/>
        <p:txBody>
          <a:bodyPr/>
          <a:lstStyle/>
          <a:p>
            <a:fld id="{61B53A76-4725-4C43-82B2-CEB6073FD57A}" type="slidenum">
              <a:rPr lang="en-US" smtClean="0"/>
              <a:t>1</a:t>
            </a:fld>
            <a:endParaRPr lang="en-US"/>
          </a:p>
        </p:txBody>
      </p:sp>
    </p:spTree>
    <p:extLst>
      <p:ext uri="{BB962C8B-B14F-4D97-AF65-F5344CB8AC3E}">
        <p14:creationId xmlns:p14="http://schemas.microsoft.com/office/powerpoint/2010/main" val="184055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AF921F-B138-DB6C-611B-4AEDDAE5DDD9}"/>
              </a:ext>
            </a:extLst>
          </p:cNvPr>
          <p:cNvSpPr>
            <a:spLocks noGrp="1"/>
          </p:cNvSpPr>
          <p:nvPr>
            <p:ph type="sldNum" sz="quarter" idx="12"/>
          </p:nvPr>
        </p:nvSpPr>
        <p:spPr/>
        <p:txBody>
          <a:bodyPr/>
          <a:lstStyle/>
          <a:p>
            <a:fld id="{61B53A76-4725-4C43-82B2-CEB6073FD57A}" type="slidenum">
              <a:rPr lang="en-US" smtClean="0"/>
              <a:t>10</a:t>
            </a:fld>
            <a:endParaRPr lang="en-US"/>
          </a:p>
        </p:txBody>
      </p:sp>
      <p:sp>
        <p:nvSpPr>
          <p:cNvPr id="3" name="Title 2">
            <a:extLst>
              <a:ext uri="{FF2B5EF4-FFF2-40B4-BE49-F238E27FC236}">
                <a16:creationId xmlns:a16="http://schemas.microsoft.com/office/drawing/2014/main" id="{200F2F02-FDD8-0D21-ABBC-2F4AB1E2D1CD}"/>
              </a:ext>
            </a:extLst>
          </p:cNvPr>
          <p:cNvSpPr>
            <a:spLocks noGrp="1"/>
          </p:cNvSpPr>
          <p:nvPr>
            <p:ph type="title"/>
          </p:nvPr>
        </p:nvSpPr>
        <p:spPr/>
        <p:txBody>
          <a:bodyPr/>
          <a:lstStyle/>
          <a:p>
            <a:r>
              <a:rPr lang="en-US" altLang="en-US" dirty="0" err="1">
                <a:solidFill>
                  <a:schemeClr val="tx1"/>
                </a:solidFill>
                <a:latin typeface="Arial" panose="020B0604020202020204" pitchFamily="34" charset="0"/>
              </a:rPr>
              <a:t>Eksplorasi</a:t>
            </a:r>
            <a:r>
              <a:rPr lang="en-US" altLang="en-US" dirty="0">
                <a:solidFill>
                  <a:schemeClr val="tx1"/>
                </a:solidFill>
                <a:latin typeface="Arial" panose="020B0604020202020204" pitchFamily="34" charset="0"/>
              </a:rPr>
              <a:t> Latice </a:t>
            </a:r>
            <a:r>
              <a:rPr lang="en-US" altLang="en-US" dirty="0" err="1">
                <a:solidFill>
                  <a:schemeClr val="tx1"/>
                </a:solidFill>
                <a:latin typeface="Arial" panose="020B0604020202020204" pitchFamily="34" charset="0"/>
              </a:rPr>
              <a:t>untuk</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Menguji</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autokorelasi</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spasial</a:t>
            </a:r>
            <a:r>
              <a:rPr lang="en-US" dirty="0"/>
              <a:t> </a:t>
            </a:r>
          </a:p>
        </p:txBody>
      </p:sp>
      <p:pic>
        <p:nvPicPr>
          <p:cNvPr id="6" name="Content Placeholder 5">
            <a:extLst>
              <a:ext uri="{FF2B5EF4-FFF2-40B4-BE49-F238E27FC236}">
                <a16:creationId xmlns:a16="http://schemas.microsoft.com/office/drawing/2014/main" id="{C8668A22-8896-BDD4-08D7-3BFE704CB9AE}"/>
              </a:ext>
            </a:extLst>
          </p:cNvPr>
          <p:cNvPicPr>
            <a:picLocks noGrp="1" noChangeAspect="1"/>
          </p:cNvPicPr>
          <p:nvPr>
            <p:ph idx="1"/>
          </p:nvPr>
        </p:nvPicPr>
        <p:blipFill>
          <a:blip r:embed="rId2"/>
          <a:stretch>
            <a:fillRect/>
          </a:stretch>
        </p:blipFill>
        <p:spPr>
          <a:xfrm>
            <a:off x="838201" y="1605958"/>
            <a:ext cx="10980738" cy="4038197"/>
          </a:xfrm>
          <a:prstGeom prst="rect">
            <a:avLst/>
          </a:prstGeom>
        </p:spPr>
      </p:pic>
    </p:spTree>
    <p:extLst>
      <p:ext uri="{BB962C8B-B14F-4D97-AF65-F5344CB8AC3E}">
        <p14:creationId xmlns:p14="http://schemas.microsoft.com/office/powerpoint/2010/main" val="24122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4D8B5C-D2FD-2E52-89EF-D2FE7B3742AB}"/>
              </a:ext>
            </a:extLst>
          </p:cNvPr>
          <p:cNvSpPr>
            <a:spLocks noGrp="1"/>
          </p:cNvSpPr>
          <p:nvPr>
            <p:ph type="sldNum" sz="quarter" idx="12"/>
          </p:nvPr>
        </p:nvSpPr>
        <p:spPr/>
        <p:txBody>
          <a:bodyPr/>
          <a:lstStyle/>
          <a:p>
            <a:fld id="{61B53A76-4725-4C43-82B2-CEB6073FD57A}" type="slidenum">
              <a:rPr lang="en-US" smtClean="0"/>
              <a:t>11</a:t>
            </a:fld>
            <a:endParaRPr lang="en-US"/>
          </a:p>
        </p:txBody>
      </p:sp>
      <p:sp>
        <p:nvSpPr>
          <p:cNvPr id="3" name="Title 2">
            <a:extLst>
              <a:ext uri="{FF2B5EF4-FFF2-40B4-BE49-F238E27FC236}">
                <a16:creationId xmlns:a16="http://schemas.microsoft.com/office/drawing/2014/main" id="{37EB797A-29E3-A368-1C95-76F0411ED923}"/>
              </a:ext>
            </a:extLst>
          </p:cNvPr>
          <p:cNvSpPr>
            <a:spLocks noGrp="1"/>
          </p:cNvSpPr>
          <p:nvPr>
            <p:ph type="title"/>
          </p:nvPr>
        </p:nvSpPr>
        <p:spPr>
          <a:xfrm>
            <a:off x="838201" y="398655"/>
            <a:ext cx="7985760" cy="1019776"/>
          </a:xfrm>
        </p:spPr>
        <p:txBody>
          <a:bodyPr>
            <a:normAutofit/>
          </a:bodyPr>
          <a:lstStyle/>
          <a:p>
            <a:r>
              <a:rPr lang="en-US" altLang="en-US" dirty="0" err="1">
                <a:solidFill>
                  <a:schemeClr val="tx1"/>
                </a:solidFill>
                <a:latin typeface="Arial" panose="020B0604020202020204" pitchFamily="34" charset="0"/>
              </a:rPr>
              <a:t>Visualisasi</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peta</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tematik</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untuk</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melihat</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pola</a:t>
            </a:r>
            <a:r>
              <a:rPr lang="en-US" altLang="en-US" dirty="0">
                <a:solidFill>
                  <a:schemeClr val="tx1"/>
                </a:solidFill>
                <a:latin typeface="Arial" panose="020B0604020202020204" pitchFamily="34" charset="0"/>
              </a:rPr>
              <a:t> global dan </a:t>
            </a:r>
            <a:r>
              <a:rPr lang="en-US" altLang="en-US" dirty="0" err="1">
                <a:solidFill>
                  <a:schemeClr val="tx1"/>
                </a:solidFill>
                <a:latin typeface="Arial" panose="020B0604020202020204" pitchFamily="34" charset="0"/>
              </a:rPr>
              <a:t>lokal</a:t>
            </a:r>
            <a:r>
              <a:rPr lang="en-US" altLang="en-US" dirty="0">
                <a:solidFill>
                  <a:schemeClr val="tx1"/>
                </a:solidFill>
                <a:latin typeface="Arial" panose="020B0604020202020204" pitchFamily="34" charset="0"/>
              </a:rPr>
              <a:t>.</a:t>
            </a:r>
            <a:endParaRPr lang="en-US" dirty="0"/>
          </a:p>
        </p:txBody>
      </p:sp>
      <p:pic>
        <p:nvPicPr>
          <p:cNvPr id="5" name="Content Placeholder 4">
            <a:extLst>
              <a:ext uri="{FF2B5EF4-FFF2-40B4-BE49-F238E27FC236}">
                <a16:creationId xmlns:a16="http://schemas.microsoft.com/office/drawing/2014/main" id="{E4AFD295-AD02-DB24-2377-E02108178199}"/>
              </a:ext>
            </a:extLst>
          </p:cNvPr>
          <p:cNvPicPr>
            <a:picLocks noGrp="1" noChangeAspect="1"/>
          </p:cNvPicPr>
          <p:nvPr>
            <p:ph idx="1"/>
          </p:nvPr>
        </p:nvPicPr>
        <p:blipFill>
          <a:blip r:embed="rId2"/>
          <a:stretch>
            <a:fillRect/>
          </a:stretch>
        </p:blipFill>
        <p:spPr>
          <a:xfrm>
            <a:off x="838201" y="1418431"/>
            <a:ext cx="8096250" cy="4514850"/>
          </a:xfrm>
          <a:prstGeom prst="rect">
            <a:avLst/>
          </a:prstGeom>
        </p:spPr>
      </p:pic>
      <p:sp>
        <p:nvSpPr>
          <p:cNvPr id="7" name="TextBox 6">
            <a:extLst>
              <a:ext uri="{FF2B5EF4-FFF2-40B4-BE49-F238E27FC236}">
                <a16:creationId xmlns:a16="http://schemas.microsoft.com/office/drawing/2014/main" id="{2617EA37-C7D6-B605-1CC6-F1AF132E8E92}"/>
              </a:ext>
            </a:extLst>
          </p:cNvPr>
          <p:cNvSpPr txBox="1"/>
          <p:nvPr/>
        </p:nvSpPr>
        <p:spPr>
          <a:xfrm>
            <a:off x="9010650" y="1689781"/>
            <a:ext cx="3028950" cy="3139321"/>
          </a:xfrm>
          <a:prstGeom prst="rect">
            <a:avLst/>
          </a:prstGeom>
          <a:noFill/>
        </p:spPr>
        <p:txBody>
          <a:bodyPr wrap="square">
            <a:spAutoFit/>
          </a:bodyPr>
          <a:lstStyle/>
          <a:p>
            <a:r>
              <a:rPr lang="en-US" dirty="0" err="1"/>
              <a:t>Berikut</a:t>
            </a:r>
            <a:r>
              <a:rPr lang="en-US" dirty="0"/>
              <a:t> </a:t>
            </a:r>
            <a:r>
              <a:rPr lang="en-US" dirty="0" err="1"/>
              <a:t>adalah</a:t>
            </a:r>
            <a:r>
              <a:rPr lang="en-US" dirty="0"/>
              <a:t> </a:t>
            </a:r>
            <a:r>
              <a:rPr lang="en-US" dirty="0" err="1"/>
              <a:t>contoh</a:t>
            </a:r>
            <a:r>
              <a:rPr lang="en-US" dirty="0"/>
              <a:t> </a:t>
            </a:r>
            <a:r>
              <a:rPr lang="en-US" dirty="0" err="1"/>
              <a:t>visualisasi</a:t>
            </a:r>
            <a:r>
              <a:rPr lang="en-US" dirty="0"/>
              <a:t> </a:t>
            </a:r>
            <a:r>
              <a:rPr lang="en-US" dirty="0" err="1"/>
              <a:t>peta</a:t>
            </a:r>
            <a:r>
              <a:rPr lang="en-US" dirty="0"/>
              <a:t> </a:t>
            </a:r>
            <a:r>
              <a:rPr lang="en-US" dirty="0" err="1"/>
              <a:t>tematik</a:t>
            </a:r>
            <a:r>
              <a:rPr lang="en-US" dirty="0"/>
              <a:t> (choropleth map) yang </a:t>
            </a:r>
            <a:r>
              <a:rPr lang="en-US" dirty="0" err="1"/>
              <a:t>diambil</a:t>
            </a:r>
            <a:r>
              <a:rPr lang="en-US" dirty="0"/>
              <a:t> </a:t>
            </a:r>
            <a:r>
              <a:rPr lang="en-US" dirty="0" err="1"/>
              <a:t>dari</a:t>
            </a:r>
            <a:r>
              <a:rPr lang="en-US" dirty="0"/>
              <a:t> </a:t>
            </a:r>
            <a:r>
              <a:rPr lang="en-US" dirty="0" err="1"/>
              <a:t>literatur</a:t>
            </a:r>
            <a:r>
              <a:rPr lang="en-US" dirty="0"/>
              <a:t>, </a:t>
            </a:r>
            <a:r>
              <a:rPr lang="en-US" dirty="0" err="1"/>
              <a:t>menunjukkan</a:t>
            </a:r>
            <a:r>
              <a:rPr lang="en-US" dirty="0"/>
              <a:t> </a:t>
            </a:r>
            <a:r>
              <a:rPr lang="en-US" dirty="0" err="1"/>
              <a:t>pola</a:t>
            </a:r>
            <a:r>
              <a:rPr lang="en-US" dirty="0"/>
              <a:t> global </a:t>
            </a:r>
            <a:r>
              <a:rPr lang="en-US" dirty="0" err="1"/>
              <a:t>spasial</a:t>
            </a:r>
            <a:r>
              <a:rPr lang="en-US" dirty="0"/>
              <a:t> </a:t>
            </a:r>
            <a:r>
              <a:rPr lang="en-US" dirty="0" err="1"/>
              <a:t>seperti</a:t>
            </a:r>
            <a:r>
              <a:rPr lang="en-US" dirty="0"/>
              <a:t> </a:t>
            </a:r>
            <a:r>
              <a:rPr lang="en-US" dirty="0" err="1"/>
              <a:t>gradasi</a:t>
            </a:r>
            <a:r>
              <a:rPr lang="en-US" dirty="0"/>
              <a:t> </a:t>
            </a:r>
            <a:r>
              <a:rPr lang="en-US" dirty="0" err="1"/>
              <a:t>nilai</a:t>
            </a:r>
            <a:r>
              <a:rPr lang="en-US" dirty="0"/>
              <a:t> </a:t>
            </a:r>
            <a:r>
              <a:rPr lang="en-US" dirty="0" err="1"/>
              <a:t>antarwilayah</a:t>
            </a:r>
            <a:r>
              <a:rPr lang="en-US" dirty="0"/>
              <a:t>—</a:t>
            </a:r>
            <a:r>
              <a:rPr lang="en-US" dirty="0" err="1"/>
              <a:t>contohnya</a:t>
            </a:r>
            <a:r>
              <a:rPr lang="en-US" dirty="0"/>
              <a:t> </a:t>
            </a:r>
            <a:r>
              <a:rPr lang="en-US" dirty="0" err="1"/>
              <a:t>distribusi</a:t>
            </a:r>
            <a:r>
              <a:rPr lang="en-US" dirty="0"/>
              <a:t> </a:t>
            </a:r>
            <a:r>
              <a:rPr lang="en-US" dirty="0" err="1"/>
              <a:t>lahan</a:t>
            </a:r>
            <a:r>
              <a:rPr lang="en-US" dirty="0"/>
              <a:t> </a:t>
            </a:r>
            <a:r>
              <a:rPr lang="en-US" dirty="0" err="1"/>
              <a:t>atau</a:t>
            </a:r>
            <a:r>
              <a:rPr lang="en-US" dirty="0"/>
              <a:t> </a:t>
            </a:r>
            <a:r>
              <a:rPr lang="en-US" dirty="0" err="1"/>
              <a:t>tutupan</a:t>
            </a:r>
            <a:r>
              <a:rPr lang="en-US" dirty="0"/>
              <a:t> </a:t>
            </a:r>
            <a:r>
              <a:rPr lang="en-US" dirty="0" err="1"/>
              <a:t>lahan</a:t>
            </a:r>
            <a:r>
              <a:rPr lang="en-US" dirty="0"/>
              <a:t> dunia yang </a:t>
            </a:r>
            <a:r>
              <a:rPr lang="en-US" dirty="0" err="1"/>
              <a:t>menunjukkan</a:t>
            </a:r>
            <a:r>
              <a:rPr lang="en-US" dirty="0"/>
              <a:t> </a:t>
            </a:r>
            <a:r>
              <a:rPr lang="en-US" dirty="0" err="1"/>
              <a:t>tren</a:t>
            </a:r>
            <a:r>
              <a:rPr lang="en-US" dirty="0"/>
              <a:t> </a:t>
            </a:r>
            <a:r>
              <a:rPr lang="en-US" dirty="0" err="1"/>
              <a:t>distribusi</a:t>
            </a:r>
            <a:r>
              <a:rPr lang="en-US" dirty="0"/>
              <a:t> </a:t>
            </a:r>
            <a:r>
              <a:rPr lang="en-US" dirty="0" err="1"/>
              <a:t>geografis</a:t>
            </a:r>
            <a:r>
              <a:rPr lang="en-US" dirty="0"/>
              <a:t> </a:t>
            </a:r>
            <a:r>
              <a:rPr lang="en-US" dirty="0" err="1"/>
              <a:t>secara</a:t>
            </a:r>
            <a:r>
              <a:rPr lang="en-US" dirty="0"/>
              <a:t> </a:t>
            </a:r>
            <a:r>
              <a:rPr lang="en-US" dirty="0" err="1"/>
              <a:t>keseluruhan</a:t>
            </a:r>
            <a:r>
              <a:rPr lang="en-US" dirty="0"/>
              <a:t> .</a:t>
            </a:r>
          </a:p>
        </p:txBody>
      </p:sp>
    </p:spTree>
    <p:extLst>
      <p:ext uri="{BB962C8B-B14F-4D97-AF65-F5344CB8AC3E}">
        <p14:creationId xmlns:p14="http://schemas.microsoft.com/office/powerpoint/2010/main" val="238673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03FA10-082E-C1DD-AFAC-FF729B0FF059}"/>
              </a:ext>
            </a:extLst>
          </p:cNvPr>
          <p:cNvSpPr>
            <a:spLocks noGrp="1"/>
          </p:cNvSpPr>
          <p:nvPr>
            <p:ph type="sldNum" sz="quarter" idx="12"/>
          </p:nvPr>
        </p:nvSpPr>
        <p:spPr/>
        <p:txBody>
          <a:bodyPr/>
          <a:lstStyle/>
          <a:p>
            <a:fld id="{61B53A76-4725-4C43-82B2-CEB6073FD57A}" type="slidenum">
              <a:rPr lang="en-US" smtClean="0"/>
              <a:t>12</a:t>
            </a:fld>
            <a:endParaRPr lang="en-US"/>
          </a:p>
        </p:txBody>
      </p:sp>
      <p:sp>
        <p:nvSpPr>
          <p:cNvPr id="3" name="Title 2">
            <a:extLst>
              <a:ext uri="{FF2B5EF4-FFF2-40B4-BE49-F238E27FC236}">
                <a16:creationId xmlns:a16="http://schemas.microsoft.com/office/drawing/2014/main" id="{FECBEFC9-DBE7-876D-8813-9A028AF723CF}"/>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8B9D2602-7AD2-AF66-9816-2D3FF865D745}"/>
              </a:ext>
            </a:extLst>
          </p:cNvPr>
          <p:cNvSpPr>
            <a:spLocks noGrp="1"/>
          </p:cNvSpPr>
          <p:nvPr>
            <p:ph idx="1"/>
          </p:nvPr>
        </p:nvSpPr>
        <p:spPr/>
        <p:txBody>
          <a:bodyPr>
            <a:normAutofit fontScale="92500" lnSpcReduction="10000"/>
          </a:bodyPr>
          <a:lstStyle/>
          <a:p>
            <a:r>
              <a:rPr lang="en-US" dirty="0" err="1"/>
              <a:t>Mengapa</a:t>
            </a:r>
            <a:r>
              <a:rPr lang="en-US" dirty="0"/>
              <a:t> </a:t>
            </a:r>
            <a:r>
              <a:rPr lang="en-US" dirty="0" err="1"/>
              <a:t>Visualisasi</a:t>
            </a:r>
            <a:r>
              <a:rPr lang="en-US" dirty="0"/>
              <a:t> Ini </a:t>
            </a:r>
            <a:r>
              <a:rPr lang="en-US" dirty="0" err="1"/>
              <a:t>Relevan</a:t>
            </a:r>
            <a:r>
              <a:rPr lang="en-US" dirty="0"/>
              <a:t>?</a:t>
            </a:r>
          </a:p>
          <a:p>
            <a:r>
              <a:rPr lang="en-US" dirty="0"/>
              <a:t>Pola Global :Pada </a:t>
            </a:r>
            <a:r>
              <a:rPr lang="en-US" dirty="0" err="1"/>
              <a:t>peta</a:t>
            </a:r>
            <a:r>
              <a:rPr lang="en-US" dirty="0"/>
              <a:t> </a:t>
            </a:r>
            <a:r>
              <a:rPr lang="en-US" dirty="0" err="1"/>
              <a:t>seperti</a:t>
            </a:r>
            <a:r>
              <a:rPr lang="en-US" dirty="0"/>
              <a:t> </a:t>
            </a:r>
            <a:r>
              <a:rPr lang="en-US" dirty="0" err="1"/>
              <a:t>ini</a:t>
            </a:r>
            <a:r>
              <a:rPr lang="en-US" dirty="0"/>
              <a:t>, </a:t>
            </a:r>
            <a:r>
              <a:rPr lang="en-US" dirty="0" err="1"/>
              <a:t>terlihat</a:t>
            </a:r>
            <a:r>
              <a:rPr lang="en-US" dirty="0"/>
              <a:t> </a:t>
            </a:r>
            <a:r>
              <a:rPr lang="en-US" dirty="0" err="1"/>
              <a:t>perubahan</a:t>
            </a:r>
            <a:r>
              <a:rPr lang="en-US" dirty="0"/>
              <a:t> </a:t>
            </a:r>
            <a:r>
              <a:rPr lang="en-US" dirty="0" err="1"/>
              <a:t>warna</a:t>
            </a:r>
            <a:r>
              <a:rPr lang="en-US" dirty="0"/>
              <a:t> yang </a:t>
            </a:r>
            <a:r>
              <a:rPr lang="en-US" dirty="0" err="1"/>
              <a:t>konsisten</a:t>
            </a:r>
            <a:r>
              <a:rPr lang="en-US" dirty="0"/>
              <a:t> </a:t>
            </a:r>
            <a:r>
              <a:rPr lang="en-US" dirty="0" err="1"/>
              <a:t>dari</a:t>
            </a:r>
            <a:r>
              <a:rPr lang="en-US" dirty="0"/>
              <a:t> </a:t>
            </a:r>
            <a:r>
              <a:rPr lang="en-US" dirty="0" err="1"/>
              <a:t>satu</a:t>
            </a:r>
            <a:r>
              <a:rPr lang="en-US" dirty="0"/>
              <a:t> wilayah </a:t>
            </a:r>
            <a:r>
              <a:rPr lang="en-US" dirty="0" err="1"/>
              <a:t>ke</a:t>
            </a:r>
            <a:r>
              <a:rPr lang="en-US" dirty="0"/>
              <a:t> wilayah lain—</a:t>
            </a:r>
            <a:r>
              <a:rPr lang="en-US" dirty="0" err="1"/>
              <a:t>misalnya</a:t>
            </a:r>
            <a:r>
              <a:rPr lang="en-US" dirty="0"/>
              <a:t> </a:t>
            </a:r>
            <a:r>
              <a:rPr lang="en-US" dirty="0" err="1"/>
              <a:t>dari</a:t>
            </a:r>
            <a:r>
              <a:rPr lang="en-US" dirty="0"/>
              <a:t> barat </a:t>
            </a:r>
            <a:r>
              <a:rPr lang="en-US" dirty="0" err="1"/>
              <a:t>ke</a:t>
            </a:r>
            <a:r>
              <a:rPr lang="en-US" dirty="0"/>
              <a:t> </a:t>
            </a:r>
            <a:r>
              <a:rPr lang="en-US" dirty="0" err="1"/>
              <a:t>timur</a:t>
            </a:r>
            <a:r>
              <a:rPr lang="en-US" dirty="0"/>
              <a:t> </a:t>
            </a:r>
            <a:r>
              <a:rPr lang="en-US" dirty="0" err="1"/>
              <a:t>atau</a:t>
            </a:r>
            <a:r>
              <a:rPr lang="en-US" dirty="0"/>
              <a:t> </a:t>
            </a:r>
            <a:r>
              <a:rPr lang="en-US" dirty="0" err="1"/>
              <a:t>utara</a:t>
            </a:r>
            <a:r>
              <a:rPr lang="en-US" dirty="0"/>
              <a:t> </a:t>
            </a:r>
            <a:r>
              <a:rPr lang="en-US" dirty="0" err="1"/>
              <a:t>ke</a:t>
            </a:r>
            <a:r>
              <a:rPr lang="en-US" dirty="0"/>
              <a:t> </a:t>
            </a:r>
            <a:r>
              <a:rPr lang="en-US" dirty="0" err="1"/>
              <a:t>selatan</a:t>
            </a:r>
            <a:r>
              <a:rPr lang="en-US" dirty="0"/>
              <a:t>—</a:t>
            </a:r>
            <a:r>
              <a:rPr lang="en-US" dirty="0" err="1"/>
              <a:t>mengindikasikan</a:t>
            </a:r>
            <a:r>
              <a:rPr lang="en-US" dirty="0"/>
              <a:t> </a:t>
            </a:r>
            <a:r>
              <a:rPr lang="en-US" dirty="0" err="1"/>
              <a:t>adanya</a:t>
            </a:r>
            <a:r>
              <a:rPr lang="en-US" dirty="0"/>
              <a:t> </a:t>
            </a:r>
            <a:r>
              <a:rPr lang="en-US" dirty="0" err="1"/>
              <a:t>tren</a:t>
            </a:r>
            <a:r>
              <a:rPr lang="en-US" dirty="0"/>
              <a:t> </a:t>
            </a:r>
            <a:r>
              <a:rPr lang="en-US" dirty="0" err="1"/>
              <a:t>kasar</a:t>
            </a:r>
            <a:r>
              <a:rPr lang="en-US" dirty="0"/>
              <a:t> </a:t>
            </a:r>
            <a:r>
              <a:rPr lang="en-US" dirty="0" err="1"/>
              <a:t>seperti</a:t>
            </a:r>
            <a:r>
              <a:rPr lang="en-US" dirty="0"/>
              <a:t> area </a:t>
            </a:r>
            <a:r>
              <a:rPr lang="en-US" dirty="0" err="1"/>
              <a:t>dengan</a:t>
            </a:r>
            <a:r>
              <a:rPr lang="en-US" dirty="0"/>
              <a:t> </a:t>
            </a:r>
            <a:r>
              <a:rPr lang="en-US" dirty="0" err="1"/>
              <a:t>nilai</a:t>
            </a:r>
            <a:r>
              <a:rPr lang="en-US" dirty="0"/>
              <a:t> </a:t>
            </a:r>
            <a:r>
              <a:rPr lang="en-US" dirty="0" err="1"/>
              <a:t>tinggi</a:t>
            </a:r>
            <a:r>
              <a:rPr lang="en-US" dirty="0"/>
              <a:t> </a:t>
            </a:r>
            <a:r>
              <a:rPr lang="en-US" dirty="0" err="1"/>
              <a:t>atau</a:t>
            </a:r>
            <a:r>
              <a:rPr lang="en-US" dirty="0"/>
              <a:t> </a:t>
            </a:r>
            <a:r>
              <a:rPr lang="en-US" dirty="0" err="1"/>
              <a:t>rendah</a:t>
            </a:r>
            <a:r>
              <a:rPr lang="en-US" dirty="0"/>
              <a:t> </a:t>
            </a:r>
            <a:r>
              <a:rPr lang="en-US" dirty="0" err="1"/>
              <a:t>secara</a:t>
            </a:r>
            <a:r>
              <a:rPr lang="en-US" dirty="0"/>
              <a:t> </a:t>
            </a:r>
            <a:r>
              <a:rPr lang="en-US" dirty="0" err="1"/>
              <a:t>umum</a:t>
            </a:r>
            <a:r>
              <a:rPr lang="en-US" dirty="0"/>
              <a:t> </a:t>
            </a:r>
            <a:r>
              <a:rPr lang="en-US" dirty="0" err="1"/>
              <a:t>tersebar</a:t>
            </a:r>
            <a:r>
              <a:rPr lang="en-US" dirty="0"/>
              <a:t> di </a:t>
            </a:r>
            <a:r>
              <a:rPr lang="en-US" dirty="0" err="1"/>
              <a:t>kawasan</a:t>
            </a:r>
            <a:r>
              <a:rPr lang="en-US" dirty="0"/>
              <a:t> </a:t>
            </a:r>
            <a:r>
              <a:rPr lang="en-US" dirty="0" err="1"/>
              <a:t>tertentu</a:t>
            </a:r>
            <a:r>
              <a:rPr lang="en-US" dirty="0"/>
              <a:t>.</a:t>
            </a:r>
          </a:p>
          <a:p>
            <a:r>
              <a:rPr lang="en-US" dirty="0"/>
              <a:t>Pola </a:t>
            </a:r>
            <a:r>
              <a:rPr lang="en-US" dirty="0" err="1"/>
              <a:t>Lokal</a:t>
            </a:r>
            <a:r>
              <a:rPr lang="en-US" dirty="0"/>
              <a:t> / </a:t>
            </a:r>
            <a:r>
              <a:rPr lang="en-US" dirty="0" err="1"/>
              <a:t>OutlierBila</a:t>
            </a:r>
            <a:r>
              <a:rPr lang="en-US" dirty="0"/>
              <a:t> </a:t>
            </a:r>
            <a:r>
              <a:rPr lang="en-US" dirty="0" err="1"/>
              <a:t>terdapat</a:t>
            </a:r>
            <a:r>
              <a:rPr lang="en-US" dirty="0"/>
              <a:t> wilayah yang </a:t>
            </a:r>
            <a:r>
              <a:rPr lang="en-US" dirty="0" err="1"/>
              <a:t>memiliki</a:t>
            </a:r>
            <a:r>
              <a:rPr lang="en-US" dirty="0"/>
              <a:t> </a:t>
            </a:r>
            <a:r>
              <a:rPr lang="en-US" dirty="0" err="1"/>
              <a:t>warna</a:t>
            </a:r>
            <a:r>
              <a:rPr lang="en-US" dirty="0"/>
              <a:t> </a:t>
            </a:r>
            <a:r>
              <a:rPr lang="en-US" dirty="0" err="1"/>
              <a:t>mencolok</a:t>
            </a:r>
            <a:r>
              <a:rPr lang="en-US" dirty="0"/>
              <a:t> </a:t>
            </a:r>
            <a:r>
              <a:rPr lang="en-US" dirty="0" err="1"/>
              <a:t>berbeda</a:t>
            </a:r>
            <a:r>
              <a:rPr lang="en-US" dirty="0"/>
              <a:t> </a:t>
            </a:r>
            <a:r>
              <a:rPr lang="en-US" dirty="0" err="1"/>
              <a:t>dari</a:t>
            </a:r>
            <a:r>
              <a:rPr lang="en-US" dirty="0"/>
              <a:t> </a:t>
            </a:r>
            <a:r>
              <a:rPr lang="en-US" dirty="0" err="1"/>
              <a:t>sekitarnya</a:t>
            </a:r>
            <a:r>
              <a:rPr lang="en-US" dirty="0"/>
              <a:t>, </a:t>
            </a:r>
            <a:r>
              <a:rPr lang="en-US" dirty="0" err="1"/>
              <a:t>itu</a:t>
            </a:r>
            <a:r>
              <a:rPr lang="en-US" dirty="0"/>
              <a:t> </a:t>
            </a:r>
            <a:r>
              <a:rPr lang="en-US" dirty="0" err="1"/>
              <a:t>menjadi</a:t>
            </a:r>
            <a:r>
              <a:rPr lang="en-US" dirty="0"/>
              <a:t> </a:t>
            </a:r>
            <a:r>
              <a:rPr lang="en-US" dirty="0" err="1"/>
              <a:t>petunjuk</a:t>
            </a:r>
            <a:r>
              <a:rPr lang="en-US" dirty="0"/>
              <a:t> </a:t>
            </a:r>
            <a:r>
              <a:rPr lang="en-US" dirty="0" err="1"/>
              <a:t>adanya</a:t>
            </a:r>
            <a:r>
              <a:rPr lang="en-US" dirty="0"/>
              <a:t> </a:t>
            </a:r>
            <a:r>
              <a:rPr lang="en-US" dirty="0" err="1"/>
              <a:t>anomali</a:t>
            </a:r>
            <a:r>
              <a:rPr lang="en-US" dirty="0"/>
              <a:t> </a:t>
            </a:r>
            <a:r>
              <a:rPr lang="en-US" dirty="0" err="1"/>
              <a:t>lokal</a:t>
            </a:r>
            <a:r>
              <a:rPr lang="en-US" dirty="0"/>
              <a:t> </a:t>
            </a:r>
            <a:r>
              <a:rPr lang="en-US" dirty="0" err="1"/>
              <a:t>atau</a:t>
            </a:r>
            <a:r>
              <a:rPr lang="en-US" dirty="0"/>
              <a:t> </a:t>
            </a:r>
            <a:r>
              <a:rPr lang="en-US" dirty="0" err="1"/>
              <a:t>heterogenitas</a:t>
            </a:r>
            <a:r>
              <a:rPr lang="en-US" dirty="0"/>
              <a:t> </a:t>
            </a:r>
            <a:r>
              <a:rPr lang="en-US" dirty="0" err="1"/>
              <a:t>spasial</a:t>
            </a:r>
            <a:r>
              <a:rPr lang="en-US" dirty="0"/>
              <a:t>, </a:t>
            </a:r>
            <a:r>
              <a:rPr lang="en-US" dirty="0" err="1"/>
              <a:t>misalnya</a:t>
            </a:r>
            <a:r>
              <a:rPr lang="en-US" dirty="0"/>
              <a:t> outlier </a:t>
            </a:r>
            <a:r>
              <a:rPr lang="en-US" dirty="0" err="1"/>
              <a:t>atau</a:t>
            </a:r>
            <a:r>
              <a:rPr lang="en-US" dirty="0"/>
              <a:t> hotspot.</a:t>
            </a:r>
          </a:p>
          <a:p>
            <a:r>
              <a:rPr lang="en-US" dirty="0" err="1"/>
              <a:t>Familiaritas</a:t>
            </a:r>
            <a:r>
              <a:rPr lang="en-US" dirty="0"/>
              <a:t> </a:t>
            </a:r>
            <a:r>
              <a:rPr lang="en-US" dirty="0" err="1"/>
              <a:t>Bentuk</a:t>
            </a:r>
            <a:r>
              <a:rPr lang="en-US" dirty="0"/>
              <a:t> </a:t>
            </a:r>
            <a:r>
              <a:rPr lang="en-US" dirty="0" err="1"/>
              <a:t>GeografisKarena</a:t>
            </a:r>
            <a:r>
              <a:rPr lang="en-US" dirty="0"/>
              <a:t> </a:t>
            </a:r>
            <a:r>
              <a:rPr lang="en-US" dirty="0" err="1"/>
              <a:t>peta</a:t>
            </a:r>
            <a:r>
              <a:rPr lang="en-US" dirty="0"/>
              <a:t> </a:t>
            </a:r>
            <a:r>
              <a:rPr lang="en-US" dirty="0" err="1"/>
              <a:t>ini</a:t>
            </a:r>
            <a:r>
              <a:rPr lang="en-US" dirty="0"/>
              <a:t> </a:t>
            </a:r>
            <a:r>
              <a:rPr lang="en-US" dirty="0" err="1"/>
              <a:t>berdasarkan</a:t>
            </a:r>
            <a:r>
              <a:rPr lang="en-US" dirty="0"/>
              <a:t> batas </a:t>
            </a:r>
            <a:r>
              <a:rPr lang="en-US" dirty="0" err="1"/>
              <a:t>administratif</a:t>
            </a:r>
            <a:r>
              <a:rPr lang="en-US" dirty="0"/>
              <a:t> (</a:t>
            </a:r>
            <a:r>
              <a:rPr lang="en-US" dirty="0" err="1"/>
              <a:t>seperti</a:t>
            </a:r>
            <a:r>
              <a:rPr lang="en-US" dirty="0"/>
              <a:t> </a:t>
            </a:r>
            <a:r>
              <a:rPr lang="en-US" dirty="0" err="1"/>
              <a:t>benua</a:t>
            </a:r>
            <a:r>
              <a:rPr lang="en-US" dirty="0"/>
              <a:t> </a:t>
            </a:r>
            <a:r>
              <a:rPr lang="en-US" dirty="0" err="1"/>
              <a:t>atau</a:t>
            </a:r>
            <a:r>
              <a:rPr lang="en-US" dirty="0"/>
              <a:t> negara), </a:t>
            </a:r>
            <a:r>
              <a:rPr lang="en-US" dirty="0" err="1"/>
              <a:t>pembaca</a:t>
            </a:r>
            <a:r>
              <a:rPr lang="en-US" dirty="0"/>
              <a:t> </a:t>
            </a:r>
            <a:r>
              <a:rPr lang="en-US" dirty="0" err="1"/>
              <a:t>dapat</a:t>
            </a:r>
            <a:r>
              <a:rPr lang="en-US" dirty="0"/>
              <a:t> </a:t>
            </a:r>
            <a:r>
              <a:rPr lang="en-US" dirty="0" err="1"/>
              <a:t>dengan</a:t>
            </a:r>
            <a:r>
              <a:rPr lang="en-US" dirty="0"/>
              <a:t> </a:t>
            </a:r>
            <a:r>
              <a:rPr lang="en-US" dirty="0" err="1"/>
              <a:t>mudah</a:t>
            </a:r>
            <a:r>
              <a:rPr lang="en-US" dirty="0"/>
              <a:t> </a:t>
            </a:r>
            <a:r>
              <a:rPr lang="en-US" dirty="0" err="1"/>
              <a:t>mengaitkan</a:t>
            </a:r>
            <a:r>
              <a:rPr lang="en-US" dirty="0"/>
              <a:t> </a:t>
            </a:r>
            <a:r>
              <a:rPr lang="en-US" dirty="0" err="1"/>
              <a:t>warna</a:t>
            </a:r>
            <a:r>
              <a:rPr lang="en-US" dirty="0"/>
              <a:t> </a:t>
            </a:r>
            <a:r>
              <a:rPr lang="en-US" dirty="0" err="1"/>
              <a:t>dengan</a:t>
            </a:r>
            <a:r>
              <a:rPr lang="en-US" dirty="0"/>
              <a:t> nama wilayah—</a:t>
            </a:r>
            <a:r>
              <a:rPr lang="en-US" dirty="0" err="1"/>
              <a:t>membantu</a:t>
            </a:r>
            <a:r>
              <a:rPr lang="en-US" dirty="0"/>
              <a:t> </a:t>
            </a:r>
            <a:r>
              <a:rPr lang="en-US" dirty="0" err="1"/>
              <a:t>mengenali</a:t>
            </a:r>
            <a:r>
              <a:rPr lang="en-US" dirty="0"/>
              <a:t> </a:t>
            </a:r>
            <a:r>
              <a:rPr lang="en-US" dirty="0" err="1"/>
              <a:t>pola</a:t>
            </a:r>
            <a:r>
              <a:rPr lang="en-US" dirty="0"/>
              <a:t> </a:t>
            </a:r>
            <a:r>
              <a:rPr lang="en-US" dirty="0" err="1"/>
              <a:t>nyata</a:t>
            </a:r>
            <a:r>
              <a:rPr lang="en-US" dirty="0"/>
              <a:t> </a:t>
            </a:r>
            <a:r>
              <a:rPr lang="en-US" dirty="0" err="1"/>
              <a:t>dengan</a:t>
            </a:r>
            <a:r>
              <a:rPr lang="en-US" dirty="0"/>
              <a:t> </a:t>
            </a:r>
            <a:r>
              <a:rPr lang="en-US" dirty="0" err="1"/>
              <a:t>cepat</a:t>
            </a:r>
            <a:r>
              <a:rPr lang="en-US" dirty="0"/>
              <a:t>.</a:t>
            </a:r>
          </a:p>
        </p:txBody>
      </p:sp>
    </p:spTree>
    <p:extLst>
      <p:ext uri="{BB962C8B-B14F-4D97-AF65-F5344CB8AC3E}">
        <p14:creationId xmlns:p14="http://schemas.microsoft.com/office/powerpoint/2010/main" val="158543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DEE1E7-25E6-88D6-CF10-E1ECEB61E4D6}"/>
              </a:ext>
            </a:extLst>
          </p:cNvPr>
          <p:cNvSpPr>
            <a:spLocks noGrp="1"/>
          </p:cNvSpPr>
          <p:nvPr>
            <p:ph type="sldNum" sz="quarter" idx="12"/>
          </p:nvPr>
        </p:nvSpPr>
        <p:spPr/>
        <p:txBody>
          <a:bodyPr/>
          <a:lstStyle/>
          <a:p>
            <a:fld id="{61B53A76-4725-4C43-82B2-CEB6073FD57A}" type="slidenum">
              <a:rPr lang="en-US" smtClean="0"/>
              <a:t>13</a:t>
            </a:fld>
            <a:endParaRPr lang="en-US"/>
          </a:p>
        </p:txBody>
      </p:sp>
      <p:sp>
        <p:nvSpPr>
          <p:cNvPr id="3" name="Title 2">
            <a:extLst>
              <a:ext uri="{FF2B5EF4-FFF2-40B4-BE49-F238E27FC236}">
                <a16:creationId xmlns:a16="http://schemas.microsoft.com/office/drawing/2014/main" id="{8ED214DA-75BE-A8CA-6773-501BA63257F1}"/>
              </a:ext>
            </a:extLst>
          </p:cNvPr>
          <p:cNvSpPr>
            <a:spLocks noGrp="1"/>
          </p:cNvSpPr>
          <p:nvPr>
            <p:ph type="title"/>
          </p:nvPr>
        </p:nvSpPr>
        <p:spPr/>
        <p:txBody>
          <a:bodyPr/>
          <a:lstStyle/>
          <a:p>
            <a:r>
              <a:rPr lang="en-US" b="1" dirty="0"/>
              <a:t>Teknik </a:t>
            </a:r>
            <a:r>
              <a:rPr lang="en-US" b="1" dirty="0" err="1"/>
              <a:t>Eksplorasi</a:t>
            </a:r>
            <a:r>
              <a:rPr lang="en-US" b="1" dirty="0"/>
              <a:t> Data Lattice</a:t>
            </a:r>
            <a:endParaRPr lang="en-US" dirty="0"/>
          </a:p>
        </p:txBody>
      </p:sp>
      <p:sp>
        <p:nvSpPr>
          <p:cNvPr id="4" name="Content Placeholder 3">
            <a:extLst>
              <a:ext uri="{FF2B5EF4-FFF2-40B4-BE49-F238E27FC236}">
                <a16:creationId xmlns:a16="http://schemas.microsoft.com/office/drawing/2014/main" id="{667F13EE-2426-0D4F-D0E5-66FC0605A615}"/>
              </a:ext>
            </a:extLst>
          </p:cNvPr>
          <p:cNvSpPr>
            <a:spLocks noGrp="1"/>
          </p:cNvSpPr>
          <p:nvPr>
            <p:ph idx="1"/>
          </p:nvPr>
        </p:nvSpPr>
        <p:spPr/>
        <p:txBody>
          <a:bodyPr>
            <a:normAutofit fontScale="92500" lnSpcReduction="20000"/>
          </a:bodyPr>
          <a:lstStyle/>
          <a:p>
            <a:r>
              <a:rPr lang="en-US" dirty="0"/>
              <a:t>Peta </a:t>
            </a:r>
            <a:r>
              <a:rPr lang="en-US" dirty="0" err="1"/>
              <a:t>Tematik</a:t>
            </a:r>
            <a:r>
              <a:rPr lang="en-US" dirty="0"/>
              <a:t> (Choropleth Map)</a:t>
            </a:r>
          </a:p>
          <a:p>
            <a:pPr lvl="1"/>
            <a:r>
              <a:rPr lang="en-US" dirty="0" err="1"/>
              <a:t>Menampilkan</a:t>
            </a:r>
            <a:r>
              <a:rPr lang="en-US" dirty="0"/>
              <a:t> </a:t>
            </a:r>
            <a:r>
              <a:rPr lang="en-US" dirty="0" err="1"/>
              <a:t>nilai</a:t>
            </a:r>
            <a:r>
              <a:rPr lang="en-US" dirty="0"/>
              <a:t> </a:t>
            </a:r>
            <a:r>
              <a:rPr lang="en-US" dirty="0" err="1"/>
              <a:t>variabel</a:t>
            </a:r>
            <a:r>
              <a:rPr lang="en-US" dirty="0"/>
              <a:t> di </a:t>
            </a:r>
            <a:r>
              <a:rPr lang="en-US" dirty="0" err="1"/>
              <a:t>setiap</a:t>
            </a:r>
            <a:r>
              <a:rPr lang="en-US" dirty="0"/>
              <a:t> unit wilayah </a:t>
            </a:r>
            <a:r>
              <a:rPr lang="en-US" dirty="0" err="1"/>
              <a:t>dengan</a:t>
            </a:r>
            <a:r>
              <a:rPr lang="en-US" dirty="0"/>
              <a:t> </a:t>
            </a:r>
            <a:r>
              <a:rPr lang="en-US" dirty="0" err="1"/>
              <a:t>gradasi</a:t>
            </a:r>
            <a:r>
              <a:rPr lang="en-US" dirty="0"/>
              <a:t> </a:t>
            </a:r>
            <a:r>
              <a:rPr lang="en-US" dirty="0" err="1"/>
              <a:t>warna</a:t>
            </a:r>
            <a:r>
              <a:rPr lang="en-US" dirty="0"/>
              <a:t>.</a:t>
            </a:r>
          </a:p>
          <a:p>
            <a:pPr lvl="1"/>
            <a:r>
              <a:rPr lang="en-US" dirty="0" err="1"/>
              <a:t>Misalnya</a:t>
            </a:r>
            <a:r>
              <a:rPr lang="en-US" dirty="0"/>
              <a:t>, </a:t>
            </a:r>
            <a:r>
              <a:rPr lang="en-US" dirty="0" err="1"/>
              <a:t>peta</a:t>
            </a:r>
            <a:r>
              <a:rPr lang="en-US" dirty="0"/>
              <a:t> </a:t>
            </a:r>
            <a:r>
              <a:rPr lang="en-US" dirty="0" err="1"/>
              <a:t>tingkat</a:t>
            </a:r>
            <a:r>
              <a:rPr lang="en-US" dirty="0"/>
              <a:t> </a:t>
            </a:r>
            <a:r>
              <a:rPr lang="en-US" dirty="0" err="1"/>
              <a:t>kemiskinan</a:t>
            </a:r>
            <a:r>
              <a:rPr lang="en-US" dirty="0"/>
              <a:t> </a:t>
            </a:r>
            <a:r>
              <a:rPr lang="en-US" dirty="0" err="1"/>
              <a:t>tiap</a:t>
            </a:r>
            <a:r>
              <a:rPr lang="en-US" dirty="0"/>
              <a:t> </a:t>
            </a:r>
            <a:r>
              <a:rPr lang="en-US" dirty="0" err="1"/>
              <a:t>kecamatan</a:t>
            </a:r>
            <a:r>
              <a:rPr lang="en-US" dirty="0"/>
              <a:t>.</a:t>
            </a:r>
          </a:p>
          <a:p>
            <a:r>
              <a:rPr lang="en-US" dirty="0" err="1"/>
              <a:t>Statistik</a:t>
            </a:r>
            <a:r>
              <a:rPr lang="en-US" dirty="0"/>
              <a:t> </a:t>
            </a:r>
            <a:r>
              <a:rPr lang="en-US" dirty="0" err="1"/>
              <a:t>Deskriptif</a:t>
            </a:r>
            <a:r>
              <a:rPr lang="en-US" dirty="0"/>
              <a:t> </a:t>
            </a:r>
            <a:r>
              <a:rPr lang="en-US" dirty="0" err="1"/>
              <a:t>Spasial</a:t>
            </a:r>
            <a:endParaRPr lang="en-US" dirty="0"/>
          </a:p>
          <a:p>
            <a:pPr lvl="1"/>
            <a:r>
              <a:rPr lang="en-US" dirty="0"/>
              <a:t>Rata-rata, </a:t>
            </a:r>
            <a:r>
              <a:rPr lang="en-US" dirty="0" err="1"/>
              <a:t>varians</a:t>
            </a:r>
            <a:r>
              <a:rPr lang="en-US" dirty="0"/>
              <a:t> </a:t>
            </a:r>
            <a:r>
              <a:rPr lang="en-US" dirty="0" err="1"/>
              <a:t>antarwilayah</a:t>
            </a:r>
            <a:r>
              <a:rPr lang="en-US" dirty="0"/>
              <a:t>, dan </a:t>
            </a:r>
            <a:r>
              <a:rPr lang="en-US" dirty="0" err="1"/>
              <a:t>deviasi</a:t>
            </a:r>
            <a:r>
              <a:rPr lang="en-US" dirty="0"/>
              <a:t>.</a:t>
            </a:r>
          </a:p>
          <a:p>
            <a:pPr lvl="1"/>
            <a:r>
              <a:rPr lang="en-US" dirty="0"/>
              <a:t>Bisa </a:t>
            </a:r>
            <a:r>
              <a:rPr lang="en-US" dirty="0" err="1"/>
              <a:t>dibandingkan</a:t>
            </a:r>
            <a:r>
              <a:rPr lang="en-US" dirty="0"/>
              <a:t> </a:t>
            </a:r>
            <a:r>
              <a:rPr lang="en-US" dirty="0" err="1"/>
              <a:t>dengan</a:t>
            </a:r>
            <a:r>
              <a:rPr lang="en-US" dirty="0"/>
              <a:t> </a:t>
            </a:r>
            <a:r>
              <a:rPr lang="en-US" dirty="0" err="1"/>
              <a:t>distribusi</a:t>
            </a:r>
            <a:r>
              <a:rPr lang="en-US" dirty="0"/>
              <a:t> non-</a:t>
            </a:r>
            <a:r>
              <a:rPr lang="en-US" dirty="0" err="1"/>
              <a:t>spasial</a:t>
            </a:r>
            <a:r>
              <a:rPr lang="en-US" dirty="0"/>
              <a:t>.</a:t>
            </a:r>
          </a:p>
          <a:p>
            <a:r>
              <a:rPr lang="en-US" dirty="0"/>
              <a:t>Moran’s I &amp; Geary’s C</a:t>
            </a:r>
          </a:p>
          <a:p>
            <a:pPr lvl="1"/>
            <a:r>
              <a:rPr lang="en-US" dirty="0" err="1"/>
              <a:t>Ukuran</a:t>
            </a:r>
            <a:r>
              <a:rPr lang="en-US" dirty="0"/>
              <a:t> </a:t>
            </a:r>
            <a:r>
              <a:rPr lang="en-US" dirty="0" err="1"/>
              <a:t>autokorelasi</a:t>
            </a:r>
            <a:r>
              <a:rPr lang="en-US" dirty="0"/>
              <a:t> </a:t>
            </a:r>
            <a:r>
              <a:rPr lang="en-US" dirty="0" err="1"/>
              <a:t>spasial</a:t>
            </a:r>
            <a:r>
              <a:rPr lang="en-US" dirty="0"/>
              <a:t> global, </a:t>
            </a:r>
            <a:r>
              <a:rPr lang="en-US" dirty="0" err="1"/>
              <a:t>apakah</a:t>
            </a:r>
            <a:r>
              <a:rPr lang="en-US" dirty="0"/>
              <a:t> data </a:t>
            </a:r>
            <a:r>
              <a:rPr lang="en-US" dirty="0" err="1"/>
              <a:t>mirip</a:t>
            </a:r>
            <a:r>
              <a:rPr lang="en-US" dirty="0"/>
              <a:t> di </a:t>
            </a:r>
            <a:r>
              <a:rPr lang="en-US" dirty="0" err="1"/>
              <a:t>lokasi</a:t>
            </a:r>
            <a:r>
              <a:rPr lang="en-US" dirty="0"/>
              <a:t> yang </a:t>
            </a:r>
            <a:r>
              <a:rPr lang="en-US" dirty="0" err="1"/>
              <a:t>berdekatan</a:t>
            </a:r>
            <a:r>
              <a:rPr lang="en-US" dirty="0"/>
              <a:t>.</a:t>
            </a:r>
          </a:p>
          <a:p>
            <a:r>
              <a:rPr lang="en-US" dirty="0"/>
              <a:t>LISA (Local Indicators of Spatial Association)</a:t>
            </a:r>
          </a:p>
          <a:p>
            <a:pPr lvl="1"/>
            <a:r>
              <a:rPr lang="en-US" dirty="0" err="1"/>
              <a:t>Untuk</a:t>
            </a:r>
            <a:r>
              <a:rPr lang="en-US" dirty="0"/>
              <a:t> </a:t>
            </a:r>
            <a:r>
              <a:rPr lang="en-US" dirty="0" err="1"/>
              <a:t>mendeteksi</a:t>
            </a:r>
            <a:r>
              <a:rPr lang="en-US" dirty="0"/>
              <a:t> </a:t>
            </a:r>
            <a:r>
              <a:rPr lang="en-US" dirty="0" err="1"/>
              <a:t>kluster</a:t>
            </a:r>
            <a:r>
              <a:rPr lang="en-US" dirty="0"/>
              <a:t> </a:t>
            </a:r>
            <a:r>
              <a:rPr lang="en-US" dirty="0" err="1"/>
              <a:t>lokal</a:t>
            </a:r>
            <a:r>
              <a:rPr lang="en-US" dirty="0"/>
              <a:t> (</a:t>
            </a:r>
            <a:r>
              <a:rPr lang="en-US" dirty="0" err="1"/>
              <a:t>misalnya</a:t>
            </a:r>
            <a:r>
              <a:rPr lang="en-US" dirty="0"/>
              <a:t> </a:t>
            </a:r>
            <a:r>
              <a:rPr lang="en-US" dirty="0" err="1"/>
              <a:t>daerah</a:t>
            </a:r>
            <a:r>
              <a:rPr lang="en-US" dirty="0"/>
              <a:t> </a:t>
            </a:r>
            <a:r>
              <a:rPr lang="en-US" dirty="0" err="1"/>
              <a:t>dengan</a:t>
            </a:r>
            <a:r>
              <a:rPr lang="en-US" dirty="0"/>
              <a:t> </a:t>
            </a:r>
            <a:r>
              <a:rPr lang="en-US" dirty="0" err="1"/>
              <a:t>nilai</a:t>
            </a:r>
            <a:r>
              <a:rPr lang="en-US" dirty="0"/>
              <a:t> </a:t>
            </a:r>
            <a:r>
              <a:rPr lang="en-US" dirty="0" err="1"/>
              <a:t>tinggi</a:t>
            </a:r>
            <a:r>
              <a:rPr lang="en-US" dirty="0"/>
              <a:t> </a:t>
            </a:r>
            <a:r>
              <a:rPr lang="en-US" dirty="0" err="1"/>
              <a:t>dikelilingi</a:t>
            </a:r>
            <a:r>
              <a:rPr lang="en-US" dirty="0"/>
              <a:t> </a:t>
            </a:r>
            <a:r>
              <a:rPr lang="en-US" dirty="0" err="1"/>
              <a:t>nilai</a:t>
            </a:r>
            <a:r>
              <a:rPr lang="en-US" dirty="0"/>
              <a:t> </a:t>
            </a:r>
            <a:r>
              <a:rPr lang="en-US" dirty="0" err="1"/>
              <a:t>tinggi</a:t>
            </a:r>
            <a:r>
              <a:rPr lang="en-US" dirty="0"/>
              <a:t>, </a:t>
            </a:r>
            <a:r>
              <a:rPr lang="en-US" dirty="0" err="1"/>
              <a:t>atau</a:t>
            </a:r>
            <a:r>
              <a:rPr lang="en-US" dirty="0"/>
              <a:t> </a:t>
            </a:r>
            <a:r>
              <a:rPr lang="en-US" dirty="0" err="1"/>
              <a:t>sebaliknya</a:t>
            </a:r>
            <a:r>
              <a:rPr lang="en-US" dirty="0"/>
              <a:t>).</a:t>
            </a:r>
          </a:p>
          <a:p>
            <a:r>
              <a:rPr lang="en-US" dirty="0" err="1"/>
              <a:t>Eksplorasi</a:t>
            </a:r>
            <a:r>
              <a:rPr lang="en-US" dirty="0"/>
              <a:t> </a:t>
            </a:r>
            <a:r>
              <a:rPr lang="en-US" dirty="0" err="1"/>
              <a:t>Grafik</a:t>
            </a:r>
            <a:endParaRPr lang="en-US" dirty="0"/>
          </a:p>
          <a:p>
            <a:pPr lvl="1"/>
            <a:r>
              <a:rPr lang="en-US" dirty="0"/>
              <a:t>Histogram </a:t>
            </a:r>
            <a:r>
              <a:rPr lang="en-US" dirty="0" err="1"/>
              <a:t>atau</a:t>
            </a:r>
            <a:r>
              <a:rPr lang="en-US" dirty="0"/>
              <a:t> boxplot per wilayah.</a:t>
            </a:r>
          </a:p>
          <a:p>
            <a:pPr lvl="1"/>
            <a:r>
              <a:rPr lang="en-US" dirty="0"/>
              <a:t>Scatterplot Moran (</a:t>
            </a:r>
            <a:r>
              <a:rPr lang="en-US" dirty="0" err="1"/>
              <a:t>nilai</a:t>
            </a:r>
            <a:r>
              <a:rPr lang="en-US" dirty="0"/>
              <a:t> vs rata-rata </a:t>
            </a:r>
            <a:r>
              <a:rPr lang="en-US" dirty="0" err="1"/>
              <a:t>tetangga</a:t>
            </a:r>
            <a:r>
              <a:rPr lang="en-US" dirty="0"/>
              <a:t>).</a:t>
            </a:r>
          </a:p>
          <a:p>
            <a:endParaRPr lang="en-US" dirty="0"/>
          </a:p>
        </p:txBody>
      </p:sp>
    </p:spTree>
    <p:extLst>
      <p:ext uri="{BB962C8B-B14F-4D97-AF65-F5344CB8AC3E}">
        <p14:creationId xmlns:p14="http://schemas.microsoft.com/office/powerpoint/2010/main" val="4113523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ABA7C8-F9BB-85E9-8E63-BCA6B5571E27}"/>
              </a:ext>
            </a:extLst>
          </p:cNvPr>
          <p:cNvSpPr>
            <a:spLocks noGrp="1"/>
          </p:cNvSpPr>
          <p:nvPr>
            <p:ph type="sldNum" sz="quarter" idx="12"/>
          </p:nvPr>
        </p:nvSpPr>
        <p:spPr/>
        <p:txBody>
          <a:bodyPr/>
          <a:lstStyle/>
          <a:p>
            <a:fld id="{61B53A76-4725-4C43-82B2-CEB6073FD57A}" type="slidenum">
              <a:rPr lang="en-US" smtClean="0"/>
              <a:t>14</a:t>
            </a:fld>
            <a:endParaRPr lang="en-US"/>
          </a:p>
        </p:txBody>
      </p:sp>
      <p:sp>
        <p:nvSpPr>
          <p:cNvPr id="3" name="Title 2">
            <a:extLst>
              <a:ext uri="{FF2B5EF4-FFF2-40B4-BE49-F238E27FC236}">
                <a16:creationId xmlns:a16="http://schemas.microsoft.com/office/drawing/2014/main" id="{F9385187-8953-9A4C-7A6D-C117BCB44E81}"/>
              </a:ext>
            </a:extLst>
          </p:cNvPr>
          <p:cNvSpPr>
            <a:spLocks noGrp="1"/>
          </p:cNvSpPr>
          <p:nvPr>
            <p:ph type="title"/>
          </p:nvPr>
        </p:nvSpPr>
        <p:spPr/>
        <p:txBody>
          <a:bodyPr/>
          <a:lstStyle/>
          <a:p>
            <a:r>
              <a:rPr lang="en-US" dirty="0" err="1"/>
              <a:t>Contoh</a:t>
            </a:r>
            <a:r>
              <a:rPr lang="en-US" dirty="0"/>
              <a:t> </a:t>
            </a:r>
            <a:r>
              <a:rPr lang="en-US" dirty="0" err="1"/>
              <a:t>peta</a:t>
            </a:r>
            <a:r>
              <a:rPr lang="en-US" dirty="0"/>
              <a:t> </a:t>
            </a:r>
            <a:r>
              <a:rPr lang="en-US" dirty="0" err="1"/>
              <a:t>tematik</a:t>
            </a:r>
            <a:r>
              <a:rPr lang="en-US" dirty="0"/>
              <a:t> </a:t>
            </a:r>
          </a:p>
        </p:txBody>
      </p:sp>
      <p:sp>
        <p:nvSpPr>
          <p:cNvPr id="4" name="Content Placeholder 3">
            <a:extLst>
              <a:ext uri="{FF2B5EF4-FFF2-40B4-BE49-F238E27FC236}">
                <a16:creationId xmlns:a16="http://schemas.microsoft.com/office/drawing/2014/main" id="{D18147BE-BC01-E844-B434-82E09BDF0DD5}"/>
              </a:ext>
            </a:extLst>
          </p:cNvPr>
          <p:cNvSpPr>
            <a:spLocks noGrp="1"/>
          </p:cNvSpPr>
          <p:nvPr>
            <p:ph idx="1"/>
          </p:nvPr>
        </p:nvSpPr>
        <p:spPr/>
        <p:txBody>
          <a:bodyPr/>
          <a:lstStyle/>
          <a:p>
            <a:r>
              <a:rPr lang="en-US" b="1" dirty="0" err="1"/>
              <a:t>contoh</a:t>
            </a:r>
            <a:r>
              <a:rPr lang="en-US" b="1" dirty="0"/>
              <a:t> </a:t>
            </a:r>
            <a:r>
              <a:rPr lang="en-US" b="1" dirty="0" err="1"/>
              <a:t>peta</a:t>
            </a:r>
            <a:r>
              <a:rPr lang="en-US" b="1" dirty="0"/>
              <a:t> </a:t>
            </a:r>
            <a:r>
              <a:rPr lang="en-US" b="1" dirty="0" err="1"/>
              <a:t>tematik</a:t>
            </a:r>
            <a:r>
              <a:rPr lang="en-US" b="1" dirty="0"/>
              <a:t> (choropleth map) yang </a:t>
            </a:r>
            <a:r>
              <a:rPr lang="en-US" b="1" dirty="0" err="1"/>
              <a:t>efektif</a:t>
            </a:r>
            <a:r>
              <a:rPr lang="en-US" b="1" dirty="0"/>
              <a:t> </a:t>
            </a:r>
            <a:r>
              <a:rPr lang="en-US" b="1" dirty="0" err="1"/>
              <a:t>untuk</a:t>
            </a:r>
            <a:r>
              <a:rPr lang="en-US" b="1" dirty="0"/>
              <a:t> </a:t>
            </a:r>
            <a:r>
              <a:rPr lang="en-US" b="1" dirty="0" err="1"/>
              <a:t>visualisasi</a:t>
            </a:r>
            <a:r>
              <a:rPr lang="en-US" b="1" dirty="0"/>
              <a:t> </a:t>
            </a:r>
            <a:r>
              <a:rPr lang="en-US" b="1" dirty="0" err="1"/>
              <a:t>pola</a:t>
            </a:r>
            <a:r>
              <a:rPr lang="en-US" b="1" dirty="0"/>
              <a:t> global dan </a:t>
            </a:r>
            <a:r>
              <a:rPr lang="en-US" b="1" dirty="0" err="1"/>
              <a:t>lokal</a:t>
            </a:r>
            <a:r>
              <a:rPr lang="en-US" b="1" dirty="0"/>
              <a:t>:</a:t>
            </a:r>
          </a:p>
        </p:txBody>
      </p:sp>
      <p:pic>
        <p:nvPicPr>
          <p:cNvPr id="5" name="Picture 4">
            <a:extLst>
              <a:ext uri="{FF2B5EF4-FFF2-40B4-BE49-F238E27FC236}">
                <a16:creationId xmlns:a16="http://schemas.microsoft.com/office/drawing/2014/main" id="{56C2F98E-6E81-ABD0-5517-A9A2CD39B3E3}"/>
              </a:ext>
            </a:extLst>
          </p:cNvPr>
          <p:cNvPicPr>
            <a:picLocks noChangeAspect="1"/>
          </p:cNvPicPr>
          <p:nvPr/>
        </p:nvPicPr>
        <p:blipFill>
          <a:blip r:embed="rId2"/>
          <a:stretch>
            <a:fillRect/>
          </a:stretch>
        </p:blipFill>
        <p:spPr>
          <a:xfrm>
            <a:off x="857250" y="2163762"/>
            <a:ext cx="5238750" cy="3762375"/>
          </a:xfrm>
          <a:prstGeom prst="rect">
            <a:avLst/>
          </a:prstGeom>
        </p:spPr>
      </p:pic>
      <p:sp>
        <p:nvSpPr>
          <p:cNvPr id="7" name="TextBox 6">
            <a:extLst>
              <a:ext uri="{FF2B5EF4-FFF2-40B4-BE49-F238E27FC236}">
                <a16:creationId xmlns:a16="http://schemas.microsoft.com/office/drawing/2014/main" id="{5757D0C0-EC44-EDEB-866F-436E4B271100}"/>
              </a:ext>
            </a:extLst>
          </p:cNvPr>
          <p:cNvSpPr txBox="1"/>
          <p:nvPr/>
        </p:nvSpPr>
        <p:spPr>
          <a:xfrm>
            <a:off x="6733761" y="1834492"/>
            <a:ext cx="4600989" cy="4247317"/>
          </a:xfrm>
          <a:prstGeom prst="rect">
            <a:avLst/>
          </a:prstGeom>
          <a:noFill/>
        </p:spPr>
        <p:txBody>
          <a:bodyPr wrap="square">
            <a:spAutoFit/>
          </a:bodyPr>
          <a:lstStyle/>
          <a:p>
            <a:pPr>
              <a:buNone/>
            </a:pPr>
            <a:r>
              <a:rPr lang="en-US" dirty="0"/>
              <a:t>Peta </a:t>
            </a:r>
            <a:r>
              <a:rPr lang="en-US" dirty="0" err="1"/>
              <a:t>ini</a:t>
            </a:r>
            <a:r>
              <a:rPr lang="en-US" dirty="0"/>
              <a:t> </a:t>
            </a:r>
            <a:r>
              <a:rPr lang="en-US" dirty="0" err="1"/>
              <a:t>dirancang</a:t>
            </a:r>
            <a:r>
              <a:rPr lang="en-US" dirty="0"/>
              <a:t> </a:t>
            </a:r>
            <a:r>
              <a:rPr lang="en-US" dirty="0" err="1"/>
              <a:t>dalam</a:t>
            </a:r>
            <a:r>
              <a:rPr lang="en-US" dirty="0"/>
              <a:t> </a:t>
            </a:r>
            <a:r>
              <a:rPr lang="en-US" dirty="0" err="1"/>
              <a:t>berbagai</a:t>
            </a:r>
            <a:r>
              <a:rPr lang="en-US" dirty="0"/>
              <a:t> </a:t>
            </a:r>
            <a:r>
              <a:rPr lang="en-US" dirty="0" err="1"/>
              <a:t>skala</a:t>
            </a:r>
            <a:r>
              <a:rPr lang="en-US" dirty="0"/>
              <a:t> </a:t>
            </a:r>
            <a:r>
              <a:rPr lang="en-US" dirty="0" err="1"/>
              <a:t>warna</a:t>
            </a:r>
            <a:r>
              <a:rPr lang="en-US" dirty="0"/>
              <a:t> (</a:t>
            </a:r>
            <a:r>
              <a:rPr lang="en-US" dirty="0" err="1"/>
              <a:t>biasanya</a:t>
            </a:r>
            <a:r>
              <a:rPr lang="en-US" dirty="0"/>
              <a:t> </a:t>
            </a:r>
            <a:r>
              <a:rPr lang="en-US" dirty="0" err="1"/>
              <a:t>oranye</a:t>
            </a:r>
            <a:r>
              <a:rPr lang="en-US" dirty="0"/>
              <a:t> </a:t>
            </a:r>
            <a:r>
              <a:rPr lang="en-US" dirty="0" err="1"/>
              <a:t>kekuningan</a:t>
            </a:r>
            <a:r>
              <a:rPr lang="en-US" dirty="0"/>
              <a:t> </a:t>
            </a:r>
            <a:r>
              <a:rPr lang="en-US" dirty="0" err="1"/>
              <a:t>ke</a:t>
            </a:r>
            <a:r>
              <a:rPr lang="en-US" dirty="0"/>
              <a:t> </a:t>
            </a:r>
            <a:r>
              <a:rPr lang="en-US" dirty="0" err="1"/>
              <a:t>merah</a:t>
            </a:r>
            <a:r>
              <a:rPr lang="en-US" dirty="0"/>
              <a:t>), yang </a:t>
            </a:r>
            <a:r>
              <a:rPr lang="en-US" dirty="0" err="1"/>
              <a:t>secara</a:t>
            </a:r>
            <a:r>
              <a:rPr lang="en-US" dirty="0"/>
              <a:t> visual </a:t>
            </a:r>
            <a:r>
              <a:rPr lang="en-US" dirty="0" err="1"/>
              <a:t>membantu</a:t>
            </a:r>
            <a:r>
              <a:rPr lang="en-US" dirty="0"/>
              <a:t> </a:t>
            </a:r>
            <a:r>
              <a:rPr lang="en-US" dirty="0" err="1"/>
              <a:t>mengenali</a:t>
            </a:r>
            <a:r>
              <a:rPr lang="en-US" dirty="0"/>
              <a:t> </a:t>
            </a:r>
            <a:r>
              <a:rPr lang="en-US" dirty="0" err="1"/>
              <a:t>pola</a:t>
            </a:r>
            <a:r>
              <a:rPr lang="en-US" dirty="0"/>
              <a:t> </a:t>
            </a:r>
            <a:r>
              <a:rPr lang="en-US" dirty="0" err="1"/>
              <a:t>distribusi</a:t>
            </a:r>
            <a:r>
              <a:rPr lang="en-US" dirty="0"/>
              <a:t>:</a:t>
            </a:r>
          </a:p>
          <a:p>
            <a:r>
              <a:rPr lang="en-US" b="1" dirty="0"/>
              <a:t>Pola Global:</a:t>
            </a:r>
            <a:r>
              <a:rPr lang="en-US" dirty="0"/>
              <a:t> </a:t>
            </a:r>
            <a:r>
              <a:rPr lang="en-US" dirty="0" err="1"/>
              <a:t>Gradasi</a:t>
            </a:r>
            <a:r>
              <a:rPr lang="en-US" dirty="0"/>
              <a:t> </a:t>
            </a:r>
            <a:r>
              <a:rPr lang="en-US" dirty="0" err="1"/>
              <a:t>warna</a:t>
            </a:r>
            <a:r>
              <a:rPr lang="en-US" dirty="0"/>
              <a:t> </a:t>
            </a:r>
            <a:r>
              <a:rPr lang="en-US" dirty="0" err="1"/>
              <a:t>dari</a:t>
            </a:r>
            <a:r>
              <a:rPr lang="en-US" dirty="0"/>
              <a:t> </a:t>
            </a:r>
            <a:r>
              <a:rPr lang="en-US" dirty="0" err="1"/>
              <a:t>satu</a:t>
            </a:r>
            <a:r>
              <a:rPr lang="en-US" dirty="0"/>
              <a:t> area </a:t>
            </a:r>
            <a:r>
              <a:rPr lang="en-US" dirty="0" err="1"/>
              <a:t>ke</a:t>
            </a:r>
            <a:r>
              <a:rPr lang="en-US" dirty="0"/>
              <a:t> area lain </a:t>
            </a:r>
            <a:r>
              <a:rPr lang="en-US" dirty="0" err="1"/>
              <a:t>mencerminkan</a:t>
            </a:r>
            <a:r>
              <a:rPr lang="en-US" dirty="0"/>
              <a:t> </a:t>
            </a:r>
            <a:r>
              <a:rPr lang="en-US" dirty="0" err="1"/>
              <a:t>tren</a:t>
            </a:r>
            <a:r>
              <a:rPr lang="en-US" dirty="0"/>
              <a:t> </a:t>
            </a:r>
            <a:r>
              <a:rPr lang="en-US" dirty="0" err="1"/>
              <a:t>umum</a:t>
            </a:r>
            <a:r>
              <a:rPr lang="en-US" dirty="0"/>
              <a:t>; </a:t>
            </a:r>
            <a:r>
              <a:rPr lang="en-US" dirty="0" err="1"/>
              <a:t>misalnya</a:t>
            </a:r>
            <a:r>
              <a:rPr lang="en-US" dirty="0"/>
              <a:t>, wilayah </a:t>
            </a:r>
            <a:r>
              <a:rPr lang="en-US" dirty="0" err="1"/>
              <a:t>dengan</a:t>
            </a:r>
            <a:r>
              <a:rPr lang="en-US" dirty="0"/>
              <a:t> </a:t>
            </a:r>
            <a:r>
              <a:rPr lang="en-US" dirty="0" err="1"/>
              <a:t>nuansa</a:t>
            </a:r>
            <a:r>
              <a:rPr lang="en-US" dirty="0"/>
              <a:t> </a:t>
            </a:r>
            <a:r>
              <a:rPr lang="en-US" dirty="0" err="1"/>
              <a:t>warna</a:t>
            </a:r>
            <a:r>
              <a:rPr lang="en-US" dirty="0"/>
              <a:t> </a:t>
            </a:r>
            <a:r>
              <a:rPr lang="en-US" dirty="0" err="1"/>
              <a:t>merah</a:t>
            </a:r>
            <a:r>
              <a:rPr lang="en-US" dirty="0"/>
              <a:t> </a:t>
            </a:r>
            <a:r>
              <a:rPr lang="en-US" dirty="0" err="1"/>
              <a:t>menunjukkan</a:t>
            </a:r>
            <a:r>
              <a:rPr lang="en-US" dirty="0"/>
              <a:t> </a:t>
            </a:r>
            <a:r>
              <a:rPr lang="en-US" dirty="0" err="1"/>
              <a:t>nilai</a:t>
            </a:r>
            <a:r>
              <a:rPr lang="en-US" dirty="0"/>
              <a:t> </a:t>
            </a:r>
            <a:r>
              <a:rPr lang="en-US" dirty="0" err="1"/>
              <a:t>variabel</a:t>
            </a:r>
            <a:r>
              <a:rPr lang="en-US" dirty="0"/>
              <a:t> yang </a:t>
            </a:r>
            <a:r>
              <a:rPr lang="en-US" dirty="0" err="1"/>
              <a:t>tinggi</a:t>
            </a:r>
            <a:r>
              <a:rPr lang="en-US" dirty="0"/>
              <a:t>, </a:t>
            </a:r>
            <a:r>
              <a:rPr lang="en-US" dirty="0" err="1"/>
              <a:t>sedangkan</a:t>
            </a:r>
            <a:r>
              <a:rPr lang="en-US" dirty="0"/>
              <a:t> </a:t>
            </a:r>
            <a:r>
              <a:rPr lang="en-US" dirty="0" err="1"/>
              <a:t>warna</a:t>
            </a:r>
            <a:r>
              <a:rPr lang="en-US" dirty="0"/>
              <a:t> </a:t>
            </a:r>
            <a:r>
              <a:rPr lang="en-US" dirty="0" err="1"/>
              <a:t>kuning</a:t>
            </a:r>
            <a:r>
              <a:rPr lang="en-US" dirty="0"/>
              <a:t> </a:t>
            </a:r>
            <a:r>
              <a:rPr lang="en-US" dirty="0" err="1"/>
              <a:t>menunjukkan</a:t>
            </a:r>
            <a:r>
              <a:rPr lang="en-US" dirty="0"/>
              <a:t> </a:t>
            </a:r>
            <a:r>
              <a:rPr lang="en-US" dirty="0" err="1"/>
              <a:t>nilai</a:t>
            </a:r>
            <a:r>
              <a:rPr lang="en-US" dirty="0"/>
              <a:t> </a:t>
            </a:r>
            <a:r>
              <a:rPr lang="en-US" dirty="0" err="1"/>
              <a:t>rendah</a:t>
            </a:r>
            <a:r>
              <a:rPr lang="en-US" dirty="0"/>
              <a:t>.</a:t>
            </a:r>
          </a:p>
          <a:p>
            <a:r>
              <a:rPr lang="en-US" b="1" dirty="0"/>
              <a:t>Pola </a:t>
            </a:r>
            <a:r>
              <a:rPr lang="en-US" b="1" dirty="0" err="1"/>
              <a:t>Lokal</a:t>
            </a:r>
            <a:r>
              <a:rPr lang="en-US" b="1" dirty="0"/>
              <a:t> / Outlier:</a:t>
            </a:r>
            <a:r>
              <a:rPr lang="en-US" dirty="0"/>
              <a:t> Satu </a:t>
            </a:r>
            <a:r>
              <a:rPr lang="en-US" dirty="0" err="1"/>
              <a:t>atau</a:t>
            </a:r>
            <a:r>
              <a:rPr lang="en-US" dirty="0"/>
              <a:t> </a:t>
            </a:r>
            <a:r>
              <a:rPr lang="en-US" dirty="0" err="1"/>
              <a:t>beberapa</a:t>
            </a:r>
            <a:r>
              <a:rPr lang="en-US" dirty="0"/>
              <a:t> wilayah </a:t>
            </a:r>
            <a:r>
              <a:rPr lang="en-US" dirty="0" err="1"/>
              <a:t>dengan</a:t>
            </a:r>
            <a:r>
              <a:rPr lang="en-US" dirty="0"/>
              <a:t> </a:t>
            </a:r>
            <a:r>
              <a:rPr lang="en-US" dirty="0" err="1"/>
              <a:t>warna</a:t>
            </a:r>
            <a:r>
              <a:rPr lang="en-US" dirty="0"/>
              <a:t> yang </a:t>
            </a:r>
            <a:r>
              <a:rPr lang="en-US" dirty="0" err="1"/>
              <a:t>mencolok</a:t>
            </a:r>
            <a:r>
              <a:rPr lang="en-US" dirty="0"/>
              <a:t> </a:t>
            </a:r>
            <a:r>
              <a:rPr lang="en-US" dirty="0" err="1"/>
              <a:t>berbeda</a:t>
            </a:r>
            <a:r>
              <a:rPr lang="en-US" dirty="0"/>
              <a:t> </a:t>
            </a:r>
            <a:r>
              <a:rPr lang="en-US" dirty="0" err="1"/>
              <a:t>dari</a:t>
            </a:r>
            <a:r>
              <a:rPr lang="en-US" dirty="0"/>
              <a:t> </a:t>
            </a:r>
            <a:r>
              <a:rPr lang="en-US" dirty="0" err="1"/>
              <a:t>lingkungannya</a:t>
            </a:r>
            <a:r>
              <a:rPr lang="en-US" dirty="0"/>
              <a:t> </a:t>
            </a:r>
            <a:r>
              <a:rPr lang="en-US" dirty="0" err="1"/>
              <a:t>bisa</a:t>
            </a:r>
            <a:r>
              <a:rPr lang="en-US" dirty="0"/>
              <a:t> </a:t>
            </a:r>
            <a:r>
              <a:rPr lang="en-US" dirty="0" err="1"/>
              <a:t>menandakan</a:t>
            </a:r>
            <a:r>
              <a:rPr lang="en-US" dirty="0"/>
              <a:t> </a:t>
            </a:r>
            <a:r>
              <a:rPr lang="en-US" dirty="0" err="1"/>
              <a:t>anomali</a:t>
            </a:r>
            <a:r>
              <a:rPr lang="en-US" dirty="0"/>
              <a:t> </a:t>
            </a:r>
            <a:r>
              <a:rPr lang="en-US" dirty="0" err="1"/>
              <a:t>lokal</a:t>
            </a:r>
            <a:r>
              <a:rPr lang="en-US" dirty="0"/>
              <a:t>—</a:t>
            </a:r>
            <a:r>
              <a:rPr lang="en-US" dirty="0" err="1"/>
              <a:t>seperti</a:t>
            </a:r>
            <a:r>
              <a:rPr lang="en-US" dirty="0"/>
              <a:t> hotspot </a:t>
            </a:r>
            <a:r>
              <a:rPr lang="en-US" dirty="0" err="1"/>
              <a:t>atau</a:t>
            </a:r>
            <a:r>
              <a:rPr lang="en-US" dirty="0"/>
              <a:t> </a:t>
            </a:r>
            <a:r>
              <a:rPr lang="en-US" dirty="0" err="1"/>
              <a:t>coldspot</a:t>
            </a:r>
            <a:r>
              <a:rPr lang="en-US" dirty="0"/>
              <a:t> </a:t>
            </a:r>
            <a:r>
              <a:rPr lang="en-US" dirty="0" err="1"/>
              <a:t>dalam</a:t>
            </a:r>
            <a:r>
              <a:rPr lang="en-US" dirty="0"/>
              <a:t> </a:t>
            </a:r>
            <a:r>
              <a:rPr lang="en-US" dirty="0" err="1"/>
              <a:t>konteks</a:t>
            </a:r>
            <a:r>
              <a:rPr lang="en-US" dirty="0"/>
              <a:t> data </a:t>
            </a:r>
            <a:r>
              <a:rPr lang="en-US" dirty="0" err="1"/>
              <a:t>spasial</a:t>
            </a:r>
            <a:r>
              <a:rPr lang="en-US" dirty="0"/>
              <a:t>.</a:t>
            </a:r>
          </a:p>
        </p:txBody>
      </p:sp>
    </p:spTree>
    <p:extLst>
      <p:ext uri="{BB962C8B-B14F-4D97-AF65-F5344CB8AC3E}">
        <p14:creationId xmlns:p14="http://schemas.microsoft.com/office/powerpoint/2010/main" val="96353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496E0C-E6EF-B430-5647-51B65800C1AD}"/>
              </a:ext>
            </a:extLst>
          </p:cNvPr>
          <p:cNvSpPr>
            <a:spLocks noGrp="1"/>
          </p:cNvSpPr>
          <p:nvPr>
            <p:ph type="sldNum" sz="quarter" idx="12"/>
          </p:nvPr>
        </p:nvSpPr>
        <p:spPr/>
        <p:txBody>
          <a:bodyPr/>
          <a:lstStyle/>
          <a:p>
            <a:fld id="{61B53A76-4725-4C43-82B2-CEB6073FD57A}" type="slidenum">
              <a:rPr lang="en-US" smtClean="0"/>
              <a:t>15</a:t>
            </a:fld>
            <a:endParaRPr lang="en-US"/>
          </a:p>
        </p:txBody>
      </p:sp>
      <p:sp>
        <p:nvSpPr>
          <p:cNvPr id="3" name="Title 2">
            <a:extLst>
              <a:ext uri="{FF2B5EF4-FFF2-40B4-BE49-F238E27FC236}">
                <a16:creationId xmlns:a16="http://schemas.microsoft.com/office/drawing/2014/main" id="{14444111-E9D8-9DB3-59F5-9F27DC44AAAE}"/>
              </a:ext>
            </a:extLst>
          </p:cNvPr>
          <p:cNvSpPr>
            <a:spLocks noGrp="1"/>
          </p:cNvSpPr>
          <p:nvPr>
            <p:ph type="title"/>
          </p:nvPr>
        </p:nvSpPr>
        <p:spPr>
          <a:xfrm>
            <a:off x="882928" y="319599"/>
            <a:ext cx="7985760" cy="1019776"/>
          </a:xfrm>
        </p:spPr>
        <p:txBody>
          <a:bodyPr>
            <a:noAutofit/>
          </a:bodyPr>
          <a:lstStyle/>
          <a:p>
            <a:r>
              <a:rPr lang="en-US" sz="2000" dirty="0" err="1"/>
              <a:t>Statistik</a:t>
            </a:r>
            <a:r>
              <a:rPr lang="en-US" sz="2000" dirty="0"/>
              <a:t> </a:t>
            </a:r>
            <a:r>
              <a:rPr lang="en-US" sz="2000" dirty="0" err="1"/>
              <a:t>Deskriptif</a:t>
            </a:r>
            <a:r>
              <a:rPr lang="en-US" sz="2000" dirty="0"/>
              <a:t> </a:t>
            </a:r>
            <a:r>
              <a:rPr lang="en-US" sz="2000" dirty="0" err="1"/>
              <a:t>Spasial</a:t>
            </a:r>
            <a:br>
              <a:rPr lang="en-US" sz="2000" dirty="0"/>
            </a:br>
            <a:r>
              <a:rPr lang="en-US" sz="2000" dirty="0"/>
              <a:t>Rata-rata, </a:t>
            </a:r>
            <a:r>
              <a:rPr lang="en-US" sz="2000" dirty="0" err="1"/>
              <a:t>varians</a:t>
            </a:r>
            <a:r>
              <a:rPr lang="en-US" sz="2000" dirty="0"/>
              <a:t> </a:t>
            </a:r>
            <a:r>
              <a:rPr lang="en-US" sz="2000" dirty="0" err="1"/>
              <a:t>antarwilayah</a:t>
            </a:r>
            <a:r>
              <a:rPr lang="en-US" sz="2000" dirty="0"/>
              <a:t>, dan </a:t>
            </a:r>
            <a:r>
              <a:rPr lang="en-US" sz="2000" dirty="0" err="1"/>
              <a:t>deviasi</a:t>
            </a:r>
            <a:r>
              <a:rPr lang="en-US" sz="2000" dirty="0"/>
              <a:t>.</a:t>
            </a:r>
            <a:br>
              <a:rPr lang="en-US" sz="2000" dirty="0"/>
            </a:br>
            <a:r>
              <a:rPr lang="en-US" sz="2000" dirty="0"/>
              <a:t>Bisa </a:t>
            </a:r>
            <a:r>
              <a:rPr lang="en-US" sz="2000" dirty="0" err="1"/>
              <a:t>dibandingkan</a:t>
            </a:r>
            <a:r>
              <a:rPr lang="en-US" sz="2000" dirty="0"/>
              <a:t> </a:t>
            </a:r>
            <a:r>
              <a:rPr lang="en-US" sz="2000" dirty="0" err="1"/>
              <a:t>dengan</a:t>
            </a:r>
            <a:r>
              <a:rPr lang="en-US" sz="2000" dirty="0"/>
              <a:t> </a:t>
            </a:r>
            <a:r>
              <a:rPr lang="en-US" sz="2000" dirty="0" err="1"/>
              <a:t>distribusi</a:t>
            </a:r>
            <a:r>
              <a:rPr lang="en-US" sz="2000" dirty="0"/>
              <a:t> non-</a:t>
            </a:r>
            <a:r>
              <a:rPr lang="en-US" sz="2000" dirty="0" err="1"/>
              <a:t>spasial</a:t>
            </a:r>
            <a:r>
              <a:rPr lang="en-US" sz="2000" dirty="0"/>
              <a:t>.</a:t>
            </a:r>
            <a:br>
              <a:rPr lang="en-US" sz="2000" dirty="0"/>
            </a:br>
            <a:endParaRPr lang="en-US" sz="2000" dirty="0"/>
          </a:p>
        </p:txBody>
      </p:sp>
      <p:sp>
        <p:nvSpPr>
          <p:cNvPr id="4" name="Content Placeholder 3">
            <a:extLst>
              <a:ext uri="{FF2B5EF4-FFF2-40B4-BE49-F238E27FC236}">
                <a16:creationId xmlns:a16="http://schemas.microsoft.com/office/drawing/2014/main" id="{D1C7F8EA-ABC6-C8F0-055F-00C05C359B36}"/>
              </a:ext>
            </a:extLst>
          </p:cNvPr>
          <p:cNvSpPr>
            <a:spLocks noGrp="1"/>
          </p:cNvSpPr>
          <p:nvPr>
            <p:ph idx="1"/>
          </p:nvPr>
        </p:nvSpPr>
        <p:spPr/>
        <p:txBody>
          <a:bodyPr>
            <a:normAutofit/>
          </a:bodyPr>
          <a:lstStyle/>
          <a:p>
            <a:r>
              <a:rPr lang="en-US" dirty="0" err="1"/>
              <a:t>Anselin</a:t>
            </a:r>
            <a:r>
              <a:rPr lang="en-US" dirty="0"/>
              <a:t> (1995) – Local Indicators of Spatial Association (LISA)</a:t>
            </a:r>
            <a:br>
              <a:rPr lang="en-US" dirty="0"/>
            </a:br>
            <a:r>
              <a:rPr lang="en-US" dirty="0"/>
              <a:t>Dalam </a:t>
            </a:r>
            <a:r>
              <a:rPr lang="en-US" dirty="0" err="1"/>
              <a:t>studi</a:t>
            </a:r>
            <a:r>
              <a:rPr lang="en-US" dirty="0"/>
              <a:t> </a:t>
            </a:r>
            <a:r>
              <a:rPr lang="en-US" dirty="0" err="1"/>
              <a:t>ini</a:t>
            </a:r>
            <a:r>
              <a:rPr lang="en-US" dirty="0"/>
              <a:t>, </a:t>
            </a:r>
            <a:r>
              <a:rPr lang="en-US" dirty="0" err="1"/>
              <a:t>Anselin</a:t>
            </a:r>
            <a:r>
              <a:rPr lang="en-US" dirty="0"/>
              <a:t> </a:t>
            </a:r>
            <a:r>
              <a:rPr lang="en-US" dirty="0" err="1"/>
              <a:t>menekankan</a:t>
            </a:r>
            <a:r>
              <a:rPr lang="en-US" dirty="0"/>
              <a:t> </a:t>
            </a:r>
            <a:r>
              <a:rPr lang="en-US" dirty="0" err="1"/>
              <a:t>bahwa</a:t>
            </a:r>
            <a:r>
              <a:rPr lang="en-US" dirty="0"/>
              <a:t> </a:t>
            </a:r>
            <a:r>
              <a:rPr lang="en-US" dirty="0" err="1"/>
              <a:t>selain</a:t>
            </a:r>
            <a:r>
              <a:rPr lang="en-US" dirty="0"/>
              <a:t> </a:t>
            </a:r>
            <a:r>
              <a:rPr lang="en-US" dirty="0" err="1"/>
              <a:t>menghitung</a:t>
            </a:r>
            <a:r>
              <a:rPr lang="en-US" dirty="0"/>
              <a:t> rata-rata dan </a:t>
            </a:r>
            <a:r>
              <a:rPr lang="en-US" dirty="0" err="1"/>
              <a:t>varians</a:t>
            </a:r>
            <a:r>
              <a:rPr lang="en-US" dirty="0"/>
              <a:t> pada data </a:t>
            </a:r>
            <a:r>
              <a:rPr lang="en-US" dirty="0" err="1"/>
              <a:t>spasial</a:t>
            </a:r>
            <a:r>
              <a:rPr lang="en-US" dirty="0"/>
              <a:t>, </a:t>
            </a:r>
            <a:r>
              <a:rPr lang="en-US" dirty="0" err="1"/>
              <a:t>penting</a:t>
            </a:r>
            <a:r>
              <a:rPr lang="en-US" dirty="0"/>
              <a:t> juga </a:t>
            </a:r>
            <a:r>
              <a:rPr lang="en-US" dirty="0" err="1"/>
              <a:t>untuk</a:t>
            </a:r>
            <a:r>
              <a:rPr lang="en-US" dirty="0"/>
              <a:t> </a:t>
            </a:r>
            <a:r>
              <a:rPr lang="en-US" dirty="0" err="1"/>
              <a:t>melihat</a:t>
            </a:r>
            <a:r>
              <a:rPr lang="en-US" dirty="0"/>
              <a:t> </a:t>
            </a:r>
            <a:r>
              <a:rPr lang="en-US" dirty="0" err="1"/>
              <a:t>bagaimana</a:t>
            </a:r>
            <a:r>
              <a:rPr lang="en-US" dirty="0"/>
              <a:t> </a:t>
            </a:r>
            <a:r>
              <a:rPr lang="en-US" dirty="0" err="1"/>
              <a:t>penyebaran</a:t>
            </a:r>
            <a:r>
              <a:rPr lang="en-US" dirty="0"/>
              <a:t> </a:t>
            </a:r>
            <a:r>
              <a:rPr lang="en-US" dirty="0" err="1"/>
              <a:t>nilai</a:t>
            </a:r>
            <a:r>
              <a:rPr lang="en-US" dirty="0"/>
              <a:t> </a:t>
            </a:r>
            <a:r>
              <a:rPr lang="en-US" dirty="0" err="1"/>
              <a:t>tersebut</a:t>
            </a:r>
            <a:r>
              <a:rPr lang="en-US" dirty="0"/>
              <a:t> </a:t>
            </a:r>
            <a:r>
              <a:rPr lang="en-US" dirty="0" err="1"/>
              <a:t>berbeda</a:t>
            </a:r>
            <a:r>
              <a:rPr lang="en-US" dirty="0"/>
              <a:t> </a:t>
            </a:r>
            <a:r>
              <a:rPr lang="en-US" dirty="0" err="1"/>
              <a:t>antarwilayah</a:t>
            </a:r>
            <a:r>
              <a:rPr lang="en-US" dirty="0"/>
              <a:t>.</a:t>
            </a:r>
          </a:p>
          <a:p>
            <a:r>
              <a:rPr lang="en-US" dirty="0" err="1"/>
              <a:t>Contoh</a:t>
            </a:r>
            <a:r>
              <a:rPr lang="en-US" dirty="0"/>
              <a:t>: Jika rata-rata </a:t>
            </a:r>
            <a:r>
              <a:rPr lang="en-US" dirty="0" err="1"/>
              <a:t>pendapatan</a:t>
            </a:r>
            <a:r>
              <a:rPr lang="en-US" dirty="0"/>
              <a:t> </a:t>
            </a:r>
            <a:r>
              <a:rPr lang="en-US" dirty="0" err="1"/>
              <a:t>rumah</a:t>
            </a:r>
            <a:r>
              <a:rPr lang="en-US" dirty="0"/>
              <a:t> </a:t>
            </a:r>
            <a:r>
              <a:rPr lang="en-US" dirty="0" err="1"/>
              <a:t>tangga</a:t>
            </a:r>
            <a:r>
              <a:rPr lang="en-US" dirty="0"/>
              <a:t> </a:t>
            </a:r>
            <a:r>
              <a:rPr lang="en-US" dirty="0" err="1"/>
              <a:t>nasional</a:t>
            </a:r>
            <a:r>
              <a:rPr lang="en-US" dirty="0"/>
              <a:t> = 10 </a:t>
            </a:r>
            <a:r>
              <a:rPr lang="en-US" dirty="0" err="1"/>
              <a:t>juta</a:t>
            </a:r>
            <a:r>
              <a:rPr lang="en-US" dirty="0"/>
              <a:t>, </a:t>
            </a:r>
            <a:r>
              <a:rPr lang="en-US" dirty="0" err="1"/>
              <a:t>variasi</a:t>
            </a:r>
            <a:r>
              <a:rPr lang="en-US" dirty="0"/>
              <a:t> </a:t>
            </a:r>
            <a:r>
              <a:rPr lang="en-US" dirty="0" err="1"/>
              <a:t>antarwilayah</a:t>
            </a:r>
            <a:r>
              <a:rPr lang="en-US" dirty="0"/>
              <a:t> </a:t>
            </a:r>
            <a:r>
              <a:rPr lang="en-US" dirty="0" err="1"/>
              <a:t>bisa</a:t>
            </a:r>
            <a:r>
              <a:rPr lang="en-US" dirty="0"/>
              <a:t> sangat </a:t>
            </a:r>
            <a:r>
              <a:rPr lang="en-US" dirty="0" err="1"/>
              <a:t>tinggi</a:t>
            </a:r>
            <a:r>
              <a:rPr lang="en-US" dirty="0"/>
              <a:t> (</a:t>
            </a:r>
            <a:r>
              <a:rPr lang="en-US" dirty="0" err="1"/>
              <a:t>misalnya</a:t>
            </a:r>
            <a:r>
              <a:rPr lang="en-US" dirty="0"/>
              <a:t> Jawa 15 </a:t>
            </a:r>
            <a:r>
              <a:rPr lang="en-US" dirty="0" err="1"/>
              <a:t>juta</a:t>
            </a:r>
            <a:r>
              <a:rPr lang="en-US" dirty="0"/>
              <a:t> vs. NTT 5 </a:t>
            </a:r>
            <a:r>
              <a:rPr lang="en-US" dirty="0" err="1"/>
              <a:t>juta</a:t>
            </a:r>
            <a:r>
              <a:rPr lang="en-US" dirty="0"/>
              <a:t>).</a:t>
            </a:r>
          </a:p>
          <a:p>
            <a:r>
              <a:rPr lang="en-US" dirty="0" err="1"/>
              <a:t>Dibandingkan</a:t>
            </a:r>
            <a:r>
              <a:rPr lang="en-US" dirty="0"/>
              <a:t> </a:t>
            </a:r>
            <a:r>
              <a:rPr lang="en-US" dirty="0" err="1"/>
              <a:t>dengan</a:t>
            </a:r>
            <a:r>
              <a:rPr lang="en-US" dirty="0"/>
              <a:t> </a:t>
            </a:r>
            <a:r>
              <a:rPr lang="en-US" dirty="0" err="1"/>
              <a:t>analisis</a:t>
            </a:r>
            <a:r>
              <a:rPr lang="en-US" dirty="0"/>
              <a:t> non-</a:t>
            </a:r>
            <a:r>
              <a:rPr lang="en-US" dirty="0" err="1"/>
              <a:t>spasial</a:t>
            </a:r>
            <a:r>
              <a:rPr lang="en-US" dirty="0"/>
              <a:t>, </a:t>
            </a:r>
            <a:r>
              <a:rPr lang="en-US" dirty="0" err="1"/>
              <a:t>statistik</a:t>
            </a:r>
            <a:r>
              <a:rPr lang="en-US" dirty="0"/>
              <a:t> </a:t>
            </a:r>
            <a:r>
              <a:rPr lang="en-US" dirty="0" err="1"/>
              <a:t>spasial</a:t>
            </a:r>
            <a:r>
              <a:rPr lang="en-US" dirty="0"/>
              <a:t> </a:t>
            </a:r>
            <a:r>
              <a:rPr lang="en-US" dirty="0" err="1"/>
              <a:t>menunjukkan</a:t>
            </a:r>
            <a:r>
              <a:rPr lang="en-US" dirty="0"/>
              <a:t> </a:t>
            </a:r>
            <a:r>
              <a:rPr lang="en-US" dirty="0" err="1"/>
              <a:t>adanya</a:t>
            </a:r>
            <a:r>
              <a:rPr lang="en-US" dirty="0"/>
              <a:t> </a:t>
            </a:r>
            <a:r>
              <a:rPr lang="en-US" dirty="0" err="1"/>
              <a:t>heterogenitas</a:t>
            </a:r>
            <a:r>
              <a:rPr lang="en-US" dirty="0"/>
              <a:t> </a:t>
            </a:r>
            <a:r>
              <a:rPr lang="en-US" dirty="0" err="1"/>
              <a:t>spasial</a:t>
            </a:r>
            <a:r>
              <a:rPr lang="en-US" dirty="0"/>
              <a:t> yang </a:t>
            </a:r>
            <a:r>
              <a:rPr lang="en-US" dirty="0" err="1"/>
              <a:t>signifikan</a:t>
            </a:r>
            <a:r>
              <a:rPr lang="en-US" dirty="0"/>
              <a:t>.</a:t>
            </a:r>
          </a:p>
          <a:p>
            <a:r>
              <a:rPr lang="en-US" dirty="0" err="1"/>
              <a:t>Referensi</a:t>
            </a:r>
            <a:r>
              <a:rPr lang="en-US" dirty="0"/>
              <a:t>: </a:t>
            </a:r>
            <a:r>
              <a:rPr lang="en-US" dirty="0" err="1"/>
              <a:t>Anselin</a:t>
            </a:r>
            <a:r>
              <a:rPr lang="en-US" dirty="0"/>
              <a:t>, L. (1995). </a:t>
            </a:r>
            <a:r>
              <a:rPr lang="en-US" i="1" dirty="0"/>
              <a:t>Local indicators of spatial association—LISA</a:t>
            </a:r>
            <a:r>
              <a:rPr lang="en-US" dirty="0"/>
              <a:t>. Geographical Analysis, 27(2), 93–115.</a:t>
            </a:r>
          </a:p>
          <a:p>
            <a:endParaRPr lang="en-US" dirty="0"/>
          </a:p>
        </p:txBody>
      </p:sp>
    </p:spTree>
    <p:extLst>
      <p:ext uri="{BB962C8B-B14F-4D97-AF65-F5344CB8AC3E}">
        <p14:creationId xmlns:p14="http://schemas.microsoft.com/office/powerpoint/2010/main" val="64224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863F32-DEBD-774B-0589-66CAFB7DD7CF}"/>
              </a:ext>
            </a:extLst>
          </p:cNvPr>
          <p:cNvSpPr>
            <a:spLocks noGrp="1"/>
          </p:cNvSpPr>
          <p:nvPr>
            <p:ph type="sldNum" sz="quarter" idx="12"/>
          </p:nvPr>
        </p:nvSpPr>
        <p:spPr/>
        <p:txBody>
          <a:bodyPr/>
          <a:lstStyle/>
          <a:p>
            <a:fld id="{61B53A76-4725-4C43-82B2-CEB6073FD57A}" type="slidenum">
              <a:rPr lang="en-US" smtClean="0"/>
              <a:t>16</a:t>
            </a:fld>
            <a:endParaRPr lang="en-US"/>
          </a:p>
        </p:txBody>
      </p:sp>
      <p:sp>
        <p:nvSpPr>
          <p:cNvPr id="3" name="Title 2">
            <a:extLst>
              <a:ext uri="{FF2B5EF4-FFF2-40B4-BE49-F238E27FC236}">
                <a16:creationId xmlns:a16="http://schemas.microsoft.com/office/drawing/2014/main" id="{C8F4CBC5-6558-925F-1485-96A5543D9D70}"/>
              </a:ext>
            </a:extLst>
          </p:cNvPr>
          <p:cNvSpPr>
            <a:spLocks noGrp="1"/>
          </p:cNvSpPr>
          <p:nvPr>
            <p:ph type="title"/>
          </p:nvPr>
        </p:nvSpPr>
        <p:spPr>
          <a:xfrm>
            <a:off x="838201" y="230147"/>
            <a:ext cx="7985760" cy="1019776"/>
          </a:xfrm>
        </p:spPr>
        <p:txBody>
          <a:bodyPr>
            <a:noAutofit/>
          </a:bodyPr>
          <a:lstStyle/>
          <a:p>
            <a:r>
              <a:rPr lang="en-US" sz="2000" dirty="0" err="1"/>
              <a:t>Statistik</a:t>
            </a:r>
            <a:r>
              <a:rPr lang="en-US" sz="2000" dirty="0"/>
              <a:t> </a:t>
            </a:r>
            <a:r>
              <a:rPr lang="en-US" sz="2000" dirty="0" err="1"/>
              <a:t>Deskriptif</a:t>
            </a:r>
            <a:r>
              <a:rPr lang="en-US" sz="2000" dirty="0"/>
              <a:t> </a:t>
            </a:r>
            <a:r>
              <a:rPr lang="en-US" sz="2000" dirty="0" err="1"/>
              <a:t>Spasial</a:t>
            </a:r>
            <a:br>
              <a:rPr lang="en-US" sz="2000" dirty="0"/>
            </a:br>
            <a:r>
              <a:rPr lang="en-US" sz="2000" dirty="0"/>
              <a:t>Rata-rata, </a:t>
            </a:r>
            <a:r>
              <a:rPr lang="en-US" sz="2000" dirty="0" err="1"/>
              <a:t>varians</a:t>
            </a:r>
            <a:r>
              <a:rPr lang="en-US" sz="2000" dirty="0"/>
              <a:t> </a:t>
            </a:r>
            <a:r>
              <a:rPr lang="en-US" sz="2000" dirty="0" err="1"/>
              <a:t>antarwilayah</a:t>
            </a:r>
            <a:r>
              <a:rPr lang="en-US" sz="2000" dirty="0"/>
              <a:t>, dan </a:t>
            </a:r>
            <a:r>
              <a:rPr lang="en-US" sz="2000" dirty="0" err="1"/>
              <a:t>deviasi</a:t>
            </a:r>
            <a:r>
              <a:rPr lang="en-US" sz="2000" dirty="0"/>
              <a:t>.</a:t>
            </a:r>
            <a:br>
              <a:rPr lang="en-US" sz="2000" dirty="0"/>
            </a:br>
            <a:r>
              <a:rPr lang="en-US" sz="2000" dirty="0"/>
              <a:t>Bisa </a:t>
            </a:r>
            <a:r>
              <a:rPr lang="en-US" sz="2000" dirty="0" err="1"/>
              <a:t>dibandingkan</a:t>
            </a:r>
            <a:r>
              <a:rPr lang="en-US" sz="2000" dirty="0"/>
              <a:t> </a:t>
            </a:r>
            <a:r>
              <a:rPr lang="en-US" sz="2000" dirty="0" err="1"/>
              <a:t>dengan</a:t>
            </a:r>
            <a:r>
              <a:rPr lang="en-US" sz="2000" dirty="0"/>
              <a:t> </a:t>
            </a:r>
            <a:r>
              <a:rPr lang="en-US" sz="2000" dirty="0" err="1"/>
              <a:t>distribusi</a:t>
            </a:r>
            <a:r>
              <a:rPr lang="en-US" sz="2000" dirty="0"/>
              <a:t> non-</a:t>
            </a:r>
            <a:r>
              <a:rPr lang="en-US" sz="2000" dirty="0" err="1"/>
              <a:t>spasial</a:t>
            </a:r>
            <a:r>
              <a:rPr lang="en-US" sz="2000" dirty="0"/>
              <a:t>.</a:t>
            </a:r>
            <a:br>
              <a:rPr lang="en-US" sz="2000" dirty="0"/>
            </a:br>
            <a:endParaRPr lang="en-US" sz="2000" dirty="0"/>
          </a:p>
        </p:txBody>
      </p:sp>
      <p:sp>
        <p:nvSpPr>
          <p:cNvPr id="4" name="Content Placeholder 3">
            <a:extLst>
              <a:ext uri="{FF2B5EF4-FFF2-40B4-BE49-F238E27FC236}">
                <a16:creationId xmlns:a16="http://schemas.microsoft.com/office/drawing/2014/main" id="{531C877A-7D6D-C4D8-80E7-61852A184CE2}"/>
              </a:ext>
            </a:extLst>
          </p:cNvPr>
          <p:cNvSpPr>
            <a:spLocks noGrp="1"/>
          </p:cNvSpPr>
          <p:nvPr>
            <p:ph idx="1"/>
          </p:nvPr>
        </p:nvSpPr>
        <p:spPr/>
        <p:txBody>
          <a:bodyPr>
            <a:normAutofit lnSpcReduction="10000"/>
          </a:bodyPr>
          <a:lstStyle/>
          <a:p>
            <a:pPr marL="0" indent="0">
              <a:buNone/>
            </a:pPr>
            <a:r>
              <a:rPr lang="en-US" b="1" dirty="0" err="1"/>
              <a:t>Getis</a:t>
            </a:r>
            <a:r>
              <a:rPr lang="en-US" b="1" dirty="0"/>
              <a:t> &amp; Ord (1992) – </a:t>
            </a:r>
            <a:r>
              <a:rPr lang="en-US" b="1" dirty="0" err="1"/>
              <a:t>Analisis</a:t>
            </a:r>
            <a:r>
              <a:rPr lang="en-US" b="1" dirty="0"/>
              <a:t> Hotspot</a:t>
            </a:r>
            <a:br>
              <a:rPr lang="en-US" dirty="0"/>
            </a:br>
            <a:r>
              <a:rPr lang="en-US" dirty="0" err="1"/>
              <a:t>Mereka</a:t>
            </a:r>
            <a:r>
              <a:rPr lang="en-US" dirty="0"/>
              <a:t> </a:t>
            </a:r>
            <a:r>
              <a:rPr lang="en-US" dirty="0" err="1"/>
              <a:t>mengembangkan</a:t>
            </a:r>
            <a:r>
              <a:rPr lang="en-US" dirty="0"/>
              <a:t> </a:t>
            </a:r>
            <a:r>
              <a:rPr lang="en-US" dirty="0" err="1"/>
              <a:t>metode</a:t>
            </a:r>
            <a:r>
              <a:rPr lang="en-US" dirty="0"/>
              <a:t> </a:t>
            </a:r>
            <a:r>
              <a:rPr lang="en-US" dirty="0" err="1"/>
              <a:t>untuk</a:t>
            </a:r>
            <a:r>
              <a:rPr lang="en-US" dirty="0"/>
              <a:t> </a:t>
            </a:r>
            <a:r>
              <a:rPr lang="en-US" dirty="0" err="1"/>
              <a:t>melihat</a:t>
            </a:r>
            <a:r>
              <a:rPr lang="en-US" dirty="0"/>
              <a:t> </a:t>
            </a:r>
            <a:r>
              <a:rPr lang="en-US" b="1" dirty="0" err="1"/>
              <a:t>deviasi</a:t>
            </a:r>
            <a:r>
              <a:rPr lang="en-US" b="1" dirty="0"/>
              <a:t> </a:t>
            </a:r>
            <a:r>
              <a:rPr lang="en-US" b="1" dirty="0" err="1"/>
              <a:t>lokal</a:t>
            </a:r>
            <a:r>
              <a:rPr lang="en-US" dirty="0"/>
              <a:t> </a:t>
            </a:r>
            <a:r>
              <a:rPr lang="en-US" dirty="0" err="1"/>
              <a:t>dari</a:t>
            </a:r>
            <a:r>
              <a:rPr lang="en-US" dirty="0"/>
              <a:t> rata-rata global.</a:t>
            </a:r>
          </a:p>
          <a:p>
            <a:pPr lvl="1"/>
            <a:r>
              <a:rPr lang="en-US" dirty="0" err="1"/>
              <a:t>Misalnya</a:t>
            </a:r>
            <a:r>
              <a:rPr lang="en-US" dirty="0"/>
              <a:t>, </a:t>
            </a:r>
            <a:r>
              <a:rPr lang="en-US" dirty="0" err="1"/>
              <a:t>nilai</a:t>
            </a:r>
            <a:r>
              <a:rPr lang="en-US" dirty="0"/>
              <a:t> rata-rata </a:t>
            </a:r>
            <a:r>
              <a:rPr lang="en-US" dirty="0" err="1"/>
              <a:t>pengangguran</a:t>
            </a:r>
            <a:r>
              <a:rPr lang="en-US" dirty="0"/>
              <a:t> </a:t>
            </a:r>
            <a:r>
              <a:rPr lang="en-US" dirty="0" err="1"/>
              <a:t>nasional</a:t>
            </a:r>
            <a:r>
              <a:rPr lang="en-US" dirty="0"/>
              <a:t> = 7%.</a:t>
            </a:r>
          </a:p>
          <a:p>
            <a:pPr lvl="1"/>
            <a:r>
              <a:rPr lang="en-US" dirty="0" err="1"/>
              <a:t>Namun</a:t>
            </a:r>
            <a:r>
              <a:rPr lang="en-US" dirty="0"/>
              <a:t>, </a:t>
            </a:r>
            <a:r>
              <a:rPr lang="en-US" dirty="0" err="1"/>
              <a:t>secara</a:t>
            </a:r>
            <a:r>
              <a:rPr lang="en-US" dirty="0"/>
              <a:t> </a:t>
            </a:r>
            <a:r>
              <a:rPr lang="en-US" dirty="0" err="1"/>
              <a:t>spasial</a:t>
            </a:r>
            <a:r>
              <a:rPr lang="en-US" dirty="0"/>
              <a:t> </a:t>
            </a:r>
            <a:r>
              <a:rPr lang="en-US" dirty="0" err="1"/>
              <a:t>ada</a:t>
            </a:r>
            <a:r>
              <a:rPr lang="en-US" dirty="0"/>
              <a:t> </a:t>
            </a:r>
            <a:r>
              <a:rPr lang="en-US" dirty="0" err="1"/>
              <a:t>provinsi</a:t>
            </a:r>
            <a:r>
              <a:rPr lang="en-US" dirty="0"/>
              <a:t> </a:t>
            </a:r>
            <a:r>
              <a:rPr lang="en-US" dirty="0" err="1"/>
              <a:t>dengan</a:t>
            </a:r>
            <a:r>
              <a:rPr lang="en-US" dirty="0"/>
              <a:t> </a:t>
            </a:r>
            <a:r>
              <a:rPr lang="en-US" dirty="0" err="1"/>
              <a:t>deviasi</a:t>
            </a:r>
            <a:r>
              <a:rPr lang="en-US" dirty="0"/>
              <a:t> </a:t>
            </a:r>
            <a:r>
              <a:rPr lang="en-US" dirty="0" err="1"/>
              <a:t>tinggi</a:t>
            </a:r>
            <a:r>
              <a:rPr lang="en-US" dirty="0"/>
              <a:t> (Papua 15%, Bali 3%).</a:t>
            </a:r>
          </a:p>
          <a:p>
            <a:r>
              <a:rPr lang="en-US" dirty="0" err="1"/>
              <a:t>Varians</a:t>
            </a:r>
            <a:r>
              <a:rPr lang="en-US" dirty="0"/>
              <a:t> </a:t>
            </a:r>
            <a:r>
              <a:rPr lang="en-US" dirty="0" err="1"/>
              <a:t>spasial</a:t>
            </a:r>
            <a:r>
              <a:rPr lang="en-US" dirty="0"/>
              <a:t> → </a:t>
            </a:r>
            <a:r>
              <a:rPr lang="en-US" dirty="0" err="1"/>
              <a:t>menunjukkan</a:t>
            </a:r>
            <a:r>
              <a:rPr lang="en-US" dirty="0"/>
              <a:t> </a:t>
            </a:r>
            <a:r>
              <a:rPr lang="en-US" dirty="0" err="1"/>
              <a:t>ketidakmerataan</a:t>
            </a:r>
            <a:r>
              <a:rPr lang="en-US" dirty="0"/>
              <a:t> </a:t>
            </a:r>
            <a:r>
              <a:rPr lang="en-US" dirty="0" err="1"/>
              <a:t>distribusi</a:t>
            </a:r>
            <a:r>
              <a:rPr lang="en-US" dirty="0"/>
              <a:t>.</a:t>
            </a:r>
          </a:p>
          <a:p>
            <a:r>
              <a:rPr lang="en-US" dirty="0"/>
              <a:t>Jika </a:t>
            </a:r>
            <a:r>
              <a:rPr lang="en-US" dirty="0" err="1"/>
              <a:t>dibandingkan</a:t>
            </a:r>
            <a:r>
              <a:rPr lang="en-US" dirty="0"/>
              <a:t> </a:t>
            </a:r>
            <a:r>
              <a:rPr lang="en-US" dirty="0" err="1"/>
              <a:t>distribusi</a:t>
            </a:r>
            <a:r>
              <a:rPr lang="en-US" dirty="0"/>
              <a:t> non-</a:t>
            </a:r>
            <a:r>
              <a:rPr lang="en-US" dirty="0" err="1"/>
              <a:t>spasial</a:t>
            </a:r>
            <a:r>
              <a:rPr lang="en-US" dirty="0"/>
              <a:t> (</a:t>
            </a:r>
            <a:r>
              <a:rPr lang="en-US" dirty="0" err="1"/>
              <a:t>statistik</a:t>
            </a:r>
            <a:r>
              <a:rPr lang="en-US" dirty="0"/>
              <a:t> </a:t>
            </a:r>
            <a:r>
              <a:rPr lang="en-US" dirty="0" err="1"/>
              <a:t>biasa</a:t>
            </a:r>
            <a:r>
              <a:rPr lang="en-US" dirty="0"/>
              <a:t>), </a:t>
            </a:r>
            <a:r>
              <a:rPr lang="en-US" dirty="0" err="1"/>
              <a:t>maka</a:t>
            </a:r>
            <a:r>
              <a:rPr lang="en-US" dirty="0"/>
              <a:t> </a:t>
            </a:r>
            <a:r>
              <a:rPr lang="en-US" dirty="0" err="1"/>
              <a:t>perbedaan</a:t>
            </a:r>
            <a:r>
              <a:rPr lang="en-US" dirty="0"/>
              <a:t> </a:t>
            </a:r>
            <a:r>
              <a:rPr lang="en-US" dirty="0" err="1"/>
              <a:t>antarwilayah</a:t>
            </a:r>
            <a:r>
              <a:rPr lang="en-US" dirty="0"/>
              <a:t> </a:t>
            </a:r>
            <a:r>
              <a:rPr lang="en-US" dirty="0" err="1"/>
              <a:t>bisa</a:t>
            </a:r>
            <a:r>
              <a:rPr lang="en-US" dirty="0"/>
              <a:t> </a:t>
            </a:r>
            <a:r>
              <a:rPr lang="en-US" dirty="0" err="1"/>
              <a:t>diabaikan</a:t>
            </a:r>
            <a:r>
              <a:rPr lang="en-US" dirty="0"/>
              <a:t>.</a:t>
            </a:r>
          </a:p>
          <a:p>
            <a:r>
              <a:rPr lang="en-US" dirty="0" err="1"/>
              <a:t>Referensi</a:t>
            </a:r>
            <a:r>
              <a:rPr lang="en-US" dirty="0"/>
              <a:t>: </a:t>
            </a:r>
            <a:r>
              <a:rPr lang="en-US" dirty="0" err="1"/>
              <a:t>Getis</a:t>
            </a:r>
            <a:r>
              <a:rPr lang="en-US" dirty="0"/>
              <a:t>, A., &amp; Ord, J. K. (1992). </a:t>
            </a:r>
            <a:r>
              <a:rPr lang="en-US" i="1" dirty="0"/>
              <a:t>The analysis of spatial association by use of distance statistics</a:t>
            </a:r>
            <a:r>
              <a:rPr lang="en-US" dirty="0"/>
              <a:t>. Geographical Analysis, 24(3), 189–206</a:t>
            </a:r>
          </a:p>
          <a:p>
            <a:endParaRPr lang="en-US" dirty="0"/>
          </a:p>
        </p:txBody>
      </p:sp>
    </p:spTree>
    <p:extLst>
      <p:ext uri="{BB962C8B-B14F-4D97-AF65-F5344CB8AC3E}">
        <p14:creationId xmlns:p14="http://schemas.microsoft.com/office/powerpoint/2010/main" val="5988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F08DD9-FCF6-2870-A038-F2D17D5B9BAA}"/>
              </a:ext>
            </a:extLst>
          </p:cNvPr>
          <p:cNvSpPr>
            <a:spLocks noGrp="1"/>
          </p:cNvSpPr>
          <p:nvPr>
            <p:ph type="sldNum" sz="quarter" idx="12"/>
          </p:nvPr>
        </p:nvSpPr>
        <p:spPr/>
        <p:txBody>
          <a:bodyPr/>
          <a:lstStyle/>
          <a:p>
            <a:fld id="{61B53A76-4725-4C43-82B2-CEB6073FD57A}" type="slidenum">
              <a:rPr lang="en-US" smtClean="0"/>
              <a:t>17</a:t>
            </a:fld>
            <a:endParaRPr lang="en-US"/>
          </a:p>
        </p:txBody>
      </p:sp>
      <p:sp>
        <p:nvSpPr>
          <p:cNvPr id="3" name="Title 2">
            <a:extLst>
              <a:ext uri="{FF2B5EF4-FFF2-40B4-BE49-F238E27FC236}">
                <a16:creationId xmlns:a16="http://schemas.microsoft.com/office/drawing/2014/main" id="{5535EBEF-3C6E-5C20-0521-35EFD6FFC780}"/>
              </a:ext>
            </a:extLst>
          </p:cNvPr>
          <p:cNvSpPr>
            <a:spLocks noGrp="1"/>
          </p:cNvSpPr>
          <p:nvPr>
            <p:ph type="title"/>
          </p:nvPr>
        </p:nvSpPr>
        <p:spPr>
          <a:xfrm>
            <a:off x="838200" y="115846"/>
            <a:ext cx="8800749" cy="1276725"/>
          </a:xfrm>
        </p:spPr>
        <p:txBody>
          <a:bodyPr>
            <a:normAutofit/>
          </a:bodyPr>
          <a:lstStyle/>
          <a:p>
            <a:r>
              <a:rPr lang="en-US" sz="2000" dirty="0" err="1"/>
              <a:t>Statistik</a:t>
            </a:r>
            <a:r>
              <a:rPr lang="en-US" sz="2000" dirty="0"/>
              <a:t> </a:t>
            </a:r>
            <a:r>
              <a:rPr lang="en-US" sz="2000" dirty="0" err="1"/>
              <a:t>Deskriptif</a:t>
            </a:r>
            <a:r>
              <a:rPr lang="en-US" sz="2000" dirty="0"/>
              <a:t> </a:t>
            </a:r>
            <a:r>
              <a:rPr lang="en-US" sz="2000" dirty="0" err="1"/>
              <a:t>Spasial</a:t>
            </a:r>
            <a:br>
              <a:rPr lang="en-US" sz="2000" dirty="0"/>
            </a:br>
            <a:r>
              <a:rPr lang="en-US" sz="2000" dirty="0"/>
              <a:t>Rata-rata, </a:t>
            </a:r>
            <a:r>
              <a:rPr lang="en-US" sz="2000" dirty="0" err="1"/>
              <a:t>varians</a:t>
            </a:r>
            <a:r>
              <a:rPr lang="en-US" sz="2000" dirty="0"/>
              <a:t> </a:t>
            </a:r>
            <a:r>
              <a:rPr lang="en-US" sz="2000" dirty="0" err="1"/>
              <a:t>antarwilayah</a:t>
            </a:r>
            <a:r>
              <a:rPr lang="en-US" sz="2000" dirty="0"/>
              <a:t>, dan </a:t>
            </a:r>
            <a:r>
              <a:rPr lang="en-US" sz="2000" dirty="0" err="1"/>
              <a:t>deviasi</a:t>
            </a:r>
            <a:r>
              <a:rPr lang="en-US" sz="2000" dirty="0"/>
              <a:t>.</a:t>
            </a:r>
            <a:br>
              <a:rPr lang="en-US" sz="2000" dirty="0"/>
            </a:br>
            <a:r>
              <a:rPr lang="en-US" sz="2000" dirty="0"/>
              <a:t>Bisa </a:t>
            </a:r>
            <a:r>
              <a:rPr lang="en-US" sz="2000" dirty="0" err="1"/>
              <a:t>dibandingkan</a:t>
            </a:r>
            <a:r>
              <a:rPr lang="en-US" sz="2000" dirty="0"/>
              <a:t> </a:t>
            </a:r>
            <a:r>
              <a:rPr lang="en-US" sz="2000" dirty="0" err="1"/>
              <a:t>dengan</a:t>
            </a:r>
            <a:r>
              <a:rPr lang="en-US" sz="2000" dirty="0"/>
              <a:t> </a:t>
            </a:r>
            <a:r>
              <a:rPr lang="en-US" sz="2000" dirty="0" err="1"/>
              <a:t>distribusi</a:t>
            </a:r>
            <a:r>
              <a:rPr lang="en-US" sz="2000" dirty="0"/>
              <a:t> non-</a:t>
            </a:r>
            <a:r>
              <a:rPr lang="en-US" sz="2000" dirty="0" err="1"/>
              <a:t>spasial</a:t>
            </a:r>
            <a:r>
              <a:rPr lang="en-US" sz="2000" dirty="0"/>
              <a:t>.</a:t>
            </a:r>
            <a:br>
              <a:rPr lang="en-US" sz="2000" dirty="0"/>
            </a:br>
            <a:endParaRPr lang="en-US" sz="2000" dirty="0"/>
          </a:p>
        </p:txBody>
      </p:sp>
      <p:sp>
        <p:nvSpPr>
          <p:cNvPr id="4" name="Content Placeholder 3">
            <a:extLst>
              <a:ext uri="{FF2B5EF4-FFF2-40B4-BE49-F238E27FC236}">
                <a16:creationId xmlns:a16="http://schemas.microsoft.com/office/drawing/2014/main" id="{11AB0D0B-DE0F-E598-EB46-E7B8E3DA2D53}"/>
              </a:ext>
            </a:extLst>
          </p:cNvPr>
          <p:cNvSpPr>
            <a:spLocks noGrp="1"/>
          </p:cNvSpPr>
          <p:nvPr>
            <p:ph idx="1"/>
          </p:nvPr>
        </p:nvSpPr>
        <p:spPr/>
        <p:txBody>
          <a:bodyPr/>
          <a:lstStyle/>
          <a:p>
            <a:r>
              <a:rPr lang="en-US" b="1" dirty="0"/>
              <a:t>Case Study – </a:t>
            </a:r>
            <a:r>
              <a:rPr lang="en-US" b="1" dirty="0" err="1"/>
              <a:t>Epidemiologi</a:t>
            </a:r>
            <a:r>
              <a:rPr lang="en-US" b="1" dirty="0"/>
              <a:t> </a:t>
            </a:r>
            <a:r>
              <a:rPr lang="en-US" b="1" dirty="0" err="1"/>
              <a:t>Penyakit</a:t>
            </a:r>
            <a:br>
              <a:rPr lang="en-US" dirty="0"/>
            </a:br>
            <a:r>
              <a:rPr lang="en-US" dirty="0" err="1"/>
              <a:t>Sebuah</a:t>
            </a:r>
            <a:r>
              <a:rPr lang="en-US" dirty="0"/>
              <a:t> </a:t>
            </a:r>
            <a:r>
              <a:rPr lang="en-US" dirty="0" err="1"/>
              <a:t>studi</a:t>
            </a:r>
            <a:r>
              <a:rPr lang="en-US" dirty="0"/>
              <a:t> </a:t>
            </a:r>
            <a:r>
              <a:rPr lang="en-US" dirty="0" err="1"/>
              <a:t>tentang</a:t>
            </a:r>
            <a:r>
              <a:rPr lang="en-US" dirty="0"/>
              <a:t> </a:t>
            </a:r>
            <a:r>
              <a:rPr lang="en-US" b="1" dirty="0" err="1"/>
              <a:t>distribusi</a:t>
            </a:r>
            <a:r>
              <a:rPr lang="en-US" b="1" dirty="0"/>
              <a:t> malaria di Afrika</a:t>
            </a:r>
            <a:r>
              <a:rPr lang="en-US" dirty="0"/>
              <a:t> </a:t>
            </a:r>
            <a:r>
              <a:rPr lang="en-US" dirty="0" err="1"/>
              <a:t>menggunakan</a:t>
            </a:r>
            <a:r>
              <a:rPr lang="en-US" dirty="0"/>
              <a:t> rata-rata </a:t>
            </a:r>
            <a:r>
              <a:rPr lang="en-US" dirty="0" err="1"/>
              <a:t>prevalensi</a:t>
            </a:r>
            <a:r>
              <a:rPr lang="en-US" dirty="0"/>
              <a:t> malaria per wilayah.</a:t>
            </a:r>
          </a:p>
          <a:p>
            <a:r>
              <a:rPr lang="en-US" dirty="0"/>
              <a:t>Rata-rata </a:t>
            </a:r>
            <a:r>
              <a:rPr lang="en-US" dirty="0" err="1"/>
              <a:t>prevalensi</a:t>
            </a:r>
            <a:r>
              <a:rPr lang="en-US" dirty="0"/>
              <a:t> global: 12%</a:t>
            </a:r>
          </a:p>
          <a:p>
            <a:r>
              <a:rPr lang="en-US" dirty="0" err="1"/>
              <a:t>Varians</a:t>
            </a:r>
            <a:r>
              <a:rPr lang="en-US" dirty="0"/>
              <a:t> </a:t>
            </a:r>
            <a:r>
              <a:rPr lang="en-US" dirty="0" err="1"/>
              <a:t>antarwilayah</a:t>
            </a:r>
            <a:r>
              <a:rPr lang="en-US" dirty="0"/>
              <a:t>: </a:t>
            </a:r>
            <a:r>
              <a:rPr lang="en-US" dirty="0" err="1"/>
              <a:t>tinggi</a:t>
            </a:r>
            <a:r>
              <a:rPr lang="en-US" dirty="0"/>
              <a:t> (</a:t>
            </a:r>
            <a:r>
              <a:rPr lang="en-US" dirty="0" err="1"/>
              <a:t>misalnya</a:t>
            </a:r>
            <a:r>
              <a:rPr lang="en-US" dirty="0"/>
              <a:t>, Uganda 25% vs. Afrika Selatan 3%).</a:t>
            </a:r>
          </a:p>
          <a:p>
            <a:r>
              <a:rPr lang="en-US" dirty="0" err="1"/>
              <a:t>Deviasi</a:t>
            </a:r>
            <a:r>
              <a:rPr lang="en-US" dirty="0"/>
              <a:t> </a:t>
            </a:r>
            <a:r>
              <a:rPr lang="en-US" dirty="0" err="1"/>
              <a:t>spasial</a:t>
            </a:r>
            <a:r>
              <a:rPr lang="en-US" dirty="0"/>
              <a:t> </a:t>
            </a:r>
            <a:r>
              <a:rPr lang="en-US" dirty="0" err="1"/>
              <a:t>dibandingkan</a:t>
            </a:r>
            <a:r>
              <a:rPr lang="en-US" dirty="0"/>
              <a:t> </a:t>
            </a:r>
            <a:r>
              <a:rPr lang="en-US" dirty="0" err="1"/>
              <a:t>dengan</a:t>
            </a:r>
            <a:r>
              <a:rPr lang="en-US" dirty="0"/>
              <a:t> non-</a:t>
            </a:r>
            <a:r>
              <a:rPr lang="en-US" dirty="0" err="1"/>
              <a:t>spasial</a:t>
            </a:r>
            <a:r>
              <a:rPr lang="en-US" dirty="0"/>
              <a:t> </a:t>
            </a:r>
            <a:r>
              <a:rPr lang="en-US" dirty="0" err="1"/>
              <a:t>menegaskan</a:t>
            </a:r>
            <a:r>
              <a:rPr lang="en-US" dirty="0"/>
              <a:t> </a:t>
            </a:r>
            <a:r>
              <a:rPr lang="en-US" dirty="0" err="1"/>
              <a:t>adanya</a:t>
            </a:r>
            <a:r>
              <a:rPr lang="en-US" dirty="0"/>
              <a:t> </a:t>
            </a:r>
            <a:r>
              <a:rPr lang="en-US" dirty="0" err="1"/>
              <a:t>pola</a:t>
            </a:r>
            <a:r>
              <a:rPr lang="en-US" dirty="0"/>
              <a:t> clustering </a:t>
            </a:r>
            <a:r>
              <a:rPr lang="en-US" dirty="0" err="1"/>
              <a:t>penyakit</a:t>
            </a:r>
            <a:r>
              <a:rPr lang="en-US" dirty="0"/>
              <a:t>.</a:t>
            </a:r>
          </a:p>
          <a:p>
            <a:r>
              <a:rPr lang="en-US" dirty="0" err="1"/>
              <a:t>Referensi</a:t>
            </a:r>
            <a:r>
              <a:rPr lang="en-US" dirty="0"/>
              <a:t>: Noor, A. M., et al. (2009). </a:t>
            </a:r>
            <a:r>
              <a:rPr lang="en-US" i="1" dirty="0"/>
              <a:t>The spatial prediction of Plasmodium falciparum prevalence in Africa</a:t>
            </a:r>
            <a:r>
              <a:rPr lang="en-US" dirty="0"/>
              <a:t>. Malaria Journal, 8(1), 190.</a:t>
            </a:r>
          </a:p>
          <a:p>
            <a:endParaRPr lang="en-US" dirty="0"/>
          </a:p>
        </p:txBody>
      </p:sp>
    </p:spTree>
    <p:extLst>
      <p:ext uri="{BB962C8B-B14F-4D97-AF65-F5344CB8AC3E}">
        <p14:creationId xmlns:p14="http://schemas.microsoft.com/office/powerpoint/2010/main" val="229829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18</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a:p>
            <a:r>
              <a:rPr lang="en-US" sz="2400" dirty="0" err="1"/>
              <a:t>Jenis</a:t>
            </a:r>
            <a:r>
              <a:rPr lang="en-US" sz="2400" dirty="0"/>
              <a:t> </a:t>
            </a:r>
            <a:r>
              <a:rPr lang="en-US" sz="2400" dirty="0" err="1"/>
              <a:t>peta</a:t>
            </a:r>
            <a:r>
              <a:rPr lang="en-US" sz="2400" dirty="0"/>
              <a:t> </a:t>
            </a:r>
            <a:r>
              <a:rPr lang="en-US" sz="2400" dirty="0" err="1"/>
              <a:t>tematik</a:t>
            </a:r>
            <a:r>
              <a:rPr lang="en-US" sz="2400" dirty="0"/>
              <a:t> yang </a:t>
            </a:r>
            <a:r>
              <a:rPr lang="en-US" sz="2400" dirty="0" err="1"/>
              <a:t>menggunakan</a:t>
            </a:r>
            <a:r>
              <a:rPr lang="en-US" sz="2400" dirty="0"/>
              <a:t> </a:t>
            </a:r>
            <a:r>
              <a:rPr lang="en-US" sz="2400" dirty="0" err="1"/>
              <a:t>warna</a:t>
            </a:r>
            <a:r>
              <a:rPr lang="en-US" sz="2400" dirty="0"/>
              <a:t> </a:t>
            </a:r>
            <a:r>
              <a:rPr lang="en-US" sz="2400" dirty="0" err="1"/>
              <a:t>atau</a:t>
            </a:r>
            <a:r>
              <a:rPr lang="en-US" sz="2400" dirty="0"/>
              <a:t> </a:t>
            </a:r>
            <a:r>
              <a:rPr lang="en-US" sz="2400" dirty="0" err="1"/>
              <a:t>pola</a:t>
            </a:r>
            <a:r>
              <a:rPr lang="en-US" sz="2400" dirty="0"/>
              <a:t> </a:t>
            </a:r>
            <a:r>
              <a:rPr lang="en-US" sz="2400" dirty="0" err="1"/>
              <a:t>untuk</a:t>
            </a:r>
            <a:r>
              <a:rPr lang="en-US" sz="2400" dirty="0"/>
              <a:t> </a:t>
            </a:r>
            <a:r>
              <a:rPr lang="en-US" sz="2400" dirty="0" err="1"/>
              <a:t>menunjukkan</a:t>
            </a:r>
            <a:r>
              <a:rPr lang="en-US" sz="2400" dirty="0"/>
              <a:t> </a:t>
            </a:r>
            <a:r>
              <a:rPr lang="en-US" sz="2400" dirty="0" err="1"/>
              <a:t>variasi</a:t>
            </a:r>
            <a:r>
              <a:rPr lang="en-US" sz="2400" dirty="0"/>
              <a:t> </a:t>
            </a:r>
            <a:r>
              <a:rPr lang="en-US" sz="2400" dirty="0" err="1"/>
              <a:t>kuantitatif</a:t>
            </a:r>
            <a:r>
              <a:rPr lang="en-US" sz="2400" dirty="0"/>
              <a:t> </a:t>
            </a:r>
            <a:r>
              <a:rPr lang="en-US" sz="2400" dirty="0" err="1"/>
              <a:t>suatu</a:t>
            </a:r>
            <a:r>
              <a:rPr lang="en-US" sz="2400" dirty="0"/>
              <a:t> </a:t>
            </a:r>
            <a:r>
              <a:rPr lang="en-US" sz="2400" dirty="0" err="1"/>
              <a:t>peubah</a:t>
            </a:r>
            <a:r>
              <a:rPr lang="en-US" sz="2400" dirty="0"/>
              <a:t> di wilayah-wilayah yang </a:t>
            </a:r>
            <a:r>
              <a:rPr lang="en-US" sz="2400" dirty="0" err="1"/>
              <a:t>berbeda</a:t>
            </a:r>
            <a:r>
              <a:rPr lang="en-US" sz="2400" dirty="0"/>
              <a:t>. </a:t>
            </a:r>
          </a:p>
          <a:p>
            <a:r>
              <a:rPr lang="en-US" sz="2400" dirty="0"/>
              <a:t>Peta </a:t>
            </a:r>
            <a:r>
              <a:rPr lang="en-US" sz="2400" dirty="0" err="1"/>
              <a:t>ini</a:t>
            </a:r>
            <a:r>
              <a:rPr lang="en-US" sz="2400" dirty="0"/>
              <a:t> "</a:t>
            </a:r>
            <a:r>
              <a:rPr lang="en-US" sz="2400" dirty="0" err="1"/>
              <a:t>mewarnai</a:t>
            </a:r>
            <a:r>
              <a:rPr lang="en-US" sz="2400" dirty="0"/>
              <a:t>" wilayah-wilayah </a:t>
            </a:r>
            <a:r>
              <a:rPr lang="en-US" sz="2400" dirty="0" err="1"/>
              <a:t>berdasarkan</a:t>
            </a:r>
            <a:r>
              <a:rPr lang="en-US" sz="2400" dirty="0"/>
              <a:t> </a:t>
            </a:r>
            <a:r>
              <a:rPr lang="en-US" sz="2400" dirty="0" err="1"/>
              <a:t>suatu</a:t>
            </a:r>
            <a:r>
              <a:rPr lang="en-US" sz="2400" dirty="0"/>
              <a:t> </a:t>
            </a:r>
            <a:r>
              <a:rPr lang="en-US" sz="2400" dirty="0" err="1"/>
              <a:t>nilai</a:t>
            </a:r>
            <a:r>
              <a:rPr lang="en-US" sz="2400" dirty="0"/>
              <a:t> </a:t>
            </a:r>
            <a:r>
              <a:rPr lang="en-US" sz="2400" dirty="0" err="1"/>
              <a:t>peubah</a:t>
            </a:r>
            <a:r>
              <a:rPr lang="en-US" sz="2400" dirty="0"/>
              <a:t> </a:t>
            </a:r>
            <a:r>
              <a:rPr lang="en-US" sz="2400" dirty="0" err="1"/>
              <a:t>tertentu</a:t>
            </a:r>
            <a:r>
              <a:rPr lang="en-US" sz="2400" dirty="0"/>
              <a:t>, </a:t>
            </a:r>
            <a:r>
              <a:rPr lang="en-US" sz="2400" dirty="0" err="1"/>
              <a:t>sehingga</a:t>
            </a:r>
            <a:r>
              <a:rPr lang="en-US" sz="2400" dirty="0"/>
              <a:t> </a:t>
            </a:r>
            <a:r>
              <a:rPr lang="en-US" sz="2400" dirty="0" err="1"/>
              <a:t>kita</a:t>
            </a:r>
            <a:r>
              <a:rPr lang="en-US" sz="2400" dirty="0"/>
              <a:t> </a:t>
            </a:r>
            <a:r>
              <a:rPr lang="en-US" sz="2400" dirty="0" err="1"/>
              <a:t>dapat</a:t>
            </a:r>
            <a:r>
              <a:rPr lang="en-US" sz="2400" dirty="0"/>
              <a:t> </a:t>
            </a:r>
            <a:r>
              <a:rPr lang="en-US" sz="2400" dirty="0" err="1"/>
              <a:t>dengan</a:t>
            </a:r>
            <a:r>
              <a:rPr lang="en-US" sz="2400" dirty="0"/>
              <a:t> </a:t>
            </a:r>
            <a:r>
              <a:rPr lang="en-US" sz="2400" dirty="0" err="1"/>
              <a:t>mudah</a:t>
            </a:r>
            <a:r>
              <a:rPr lang="en-US" sz="2400" dirty="0"/>
              <a:t> </a:t>
            </a:r>
            <a:r>
              <a:rPr lang="en-US" sz="2400" dirty="0" err="1"/>
              <a:t>membandingkan</a:t>
            </a:r>
            <a:r>
              <a:rPr lang="en-US" sz="2400" dirty="0"/>
              <a:t> dan </a:t>
            </a:r>
            <a:r>
              <a:rPr lang="en-US" sz="2400" dirty="0" err="1"/>
              <a:t>menganalisis</a:t>
            </a:r>
            <a:r>
              <a:rPr lang="en-US" sz="2400" dirty="0"/>
              <a:t> </a:t>
            </a:r>
            <a:r>
              <a:rPr lang="en-US" sz="2400" dirty="0" err="1"/>
              <a:t>perbedaan</a:t>
            </a:r>
            <a:r>
              <a:rPr lang="en-US" sz="2400" dirty="0"/>
              <a:t> </a:t>
            </a:r>
            <a:r>
              <a:rPr lang="en-US" sz="2400" dirty="0" err="1"/>
              <a:t>antar</a:t>
            </a:r>
            <a:r>
              <a:rPr lang="en-US" sz="2400" dirty="0"/>
              <a:t> wilayah.</a:t>
            </a:r>
          </a:p>
          <a:p>
            <a:r>
              <a:rPr lang="en-US" sz="2400" dirty="0" err="1"/>
              <a:t>Keunggulannya</a:t>
            </a:r>
            <a:r>
              <a:rPr lang="en-US" sz="2400" dirty="0"/>
              <a:t> </a:t>
            </a:r>
            <a:r>
              <a:rPr lang="en-US" sz="2400" dirty="0" err="1"/>
              <a:t>adalah</a:t>
            </a:r>
            <a:r>
              <a:rPr lang="en-US" sz="2400" dirty="0"/>
              <a:t> </a:t>
            </a:r>
            <a:r>
              <a:rPr lang="en-US" sz="2400" dirty="0" err="1"/>
              <a:t>mudah</a:t>
            </a:r>
            <a:r>
              <a:rPr lang="en-US" sz="2400" dirty="0"/>
              <a:t> </a:t>
            </a:r>
            <a:r>
              <a:rPr lang="en-US" sz="2400" dirty="0" err="1"/>
              <a:t>dipahami</a:t>
            </a:r>
            <a:r>
              <a:rPr lang="en-US" sz="2400" dirty="0"/>
              <a:t> </a:t>
            </a:r>
            <a:r>
              <a:rPr lang="en-US" sz="2400" dirty="0" err="1"/>
              <a:t>karena</a:t>
            </a:r>
            <a:r>
              <a:rPr lang="en-US" sz="2400" dirty="0"/>
              <a:t> </a:t>
            </a:r>
            <a:r>
              <a:rPr lang="en-US" sz="2400" dirty="0" err="1"/>
              <a:t>visualisasi</a:t>
            </a:r>
            <a:r>
              <a:rPr lang="en-US" sz="2400" dirty="0"/>
              <a:t> yang </a:t>
            </a:r>
            <a:r>
              <a:rPr lang="en-US" sz="2400" dirty="0" err="1"/>
              <a:t>sederhana</a:t>
            </a:r>
            <a:r>
              <a:rPr lang="en-US" sz="2400" dirty="0"/>
              <a:t> dan </a:t>
            </a:r>
            <a:r>
              <a:rPr lang="en-US" sz="2400" dirty="0" err="1"/>
              <a:t>intuitif</a:t>
            </a:r>
            <a:r>
              <a:rPr lang="en-US" sz="2400" dirty="0"/>
              <a:t>.</a:t>
            </a:r>
          </a:p>
        </p:txBody>
      </p:sp>
    </p:spTree>
    <p:extLst>
      <p:ext uri="{BB962C8B-B14F-4D97-AF65-F5344CB8AC3E}">
        <p14:creationId xmlns:p14="http://schemas.microsoft.com/office/powerpoint/2010/main" val="290946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19</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a:p>
            <a:r>
              <a:rPr lang="en-US" sz="2400" dirty="0" err="1"/>
              <a:t>Kegunaannya</a:t>
            </a:r>
            <a:r>
              <a:rPr lang="en-US" sz="2400" dirty="0"/>
              <a:t>:</a:t>
            </a:r>
          </a:p>
          <a:p>
            <a:pPr lvl="1"/>
            <a:r>
              <a:rPr lang="en-US" dirty="0" err="1"/>
              <a:t>Membandingkan</a:t>
            </a:r>
            <a:r>
              <a:rPr lang="en-US" dirty="0"/>
              <a:t> wilayah</a:t>
            </a:r>
          </a:p>
          <a:p>
            <a:pPr lvl="1"/>
            <a:r>
              <a:rPr lang="en-US" dirty="0" err="1"/>
              <a:t>Menunjukkan</a:t>
            </a:r>
            <a:r>
              <a:rPr lang="en-US" dirty="0"/>
              <a:t> </a:t>
            </a:r>
            <a:r>
              <a:rPr lang="en-US" dirty="0" err="1"/>
              <a:t>pola</a:t>
            </a:r>
            <a:r>
              <a:rPr lang="en-US" dirty="0"/>
              <a:t> </a:t>
            </a:r>
            <a:r>
              <a:rPr lang="en-US" dirty="0" err="1"/>
              <a:t>spasial</a:t>
            </a:r>
            <a:endParaRPr lang="en-US" dirty="0"/>
          </a:p>
          <a:p>
            <a:pPr lvl="1"/>
            <a:r>
              <a:rPr lang="en-US" dirty="0" err="1"/>
              <a:t>Mengidentifikasi</a:t>
            </a:r>
            <a:r>
              <a:rPr lang="en-US" dirty="0"/>
              <a:t> area </a:t>
            </a:r>
            <a:r>
              <a:rPr lang="en-US" dirty="0" err="1"/>
              <a:t>dengan</a:t>
            </a:r>
            <a:r>
              <a:rPr lang="en-US" dirty="0"/>
              <a:t> </a:t>
            </a:r>
            <a:r>
              <a:rPr lang="en-US" dirty="0" err="1"/>
              <a:t>nilai</a:t>
            </a:r>
            <a:r>
              <a:rPr lang="en-US" dirty="0"/>
              <a:t> </a:t>
            </a:r>
            <a:r>
              <a:rPr lang="en-US" dirty="0" err="1"/>
              <a:t>ekstrem</a:t>
            </a:r>
            <a:endParaRPr lang="en-US" dirty="0"/>
          </a:p>
          <a:p>
            <a:r>
              <a:rPr lang="en-US" sz="2400" dirty="0" err="1"/>
              <a:t>Keterbatasannya</a:t>
            </a:r>
            <a:r>
              <a:rPr lang="en-US" sz="2400" dirty="0"/>
              <a:t>:</a:t>
            </a:r>
          </a:p>
          <a:p>
            <a:pPr lvl="1"/>
            <a:r>
              <a:rPr lang="en-US" dirty="0" err="1"/>
              <a:t>mengasumsikan</a:t>
            </a:r>
            <a:r>
              <a:rPr lang="en-US" dirty="0"/>
              <a:t> </a:t>
            </a:r>
            <a:r>
              <a:rPr lang="en-US" dirty="0" err="1"/>
              <a:t>bahwa</a:t>
            </a:r>
            <a:r>
              <a:rPr lang="en-US" dirty="0"/>
              <a:t> </a:t>
            </a:r>
            <a:r>
              <a:rPr lang="en-US" dirty="0" err="1"/>
              <a:t>variabel</a:t>
            </a:r>
            <a:r>
              <a:rPr lang="en-US" dirty="0"/>
              <a:t> yang </a:t>
            </a:r>
            <a:r>
              <a:rPr lang="en-US" dirty="0" err="1"/>
              <a:t>diukur</a:t>
            </a:r>
            <a:r>
              <a:rPr lang="en-US" dirty="0"/>
              <a:t> </a:t>
            </a:r>
            <a:r>
              <a:rPr lang="en-US" dirty="0" err="1"/>
              <a:t>tersebar</a:t>
            </a:r>
            <a:r>
              <a:rPr lang="en-US" dirty="0"/>
              <a:t> </a:t>
            </a:r>
            <a:r>
              <a:rPr lang="en-US" dirty="0" err="1"/>
              <a:t>secara</a:t>
            </a:r>
            <a:r>
              <a:rPr lang="en-US" dirty="0"/>
              <a:t> </a:t>
            </a:r>
            <a:r>
              <a:rPr lang="en-US" dirty="0" err="1"/>
              <a:t>merata</a:t>
            </a:r>
            <a:r>
              <a:rPr lang="en-US" dirty="0"/>
              <a:t> di </a:t>
            </a:r>
            <a:r>
              <a:rPr lang="en-US" dirty="0" err="1"/>
              <a:t>seluruh</a:t>
            </a:r>
            <a:r>
              <a:rPr lang="en-US" dirty="0"/>
              <a:t> wilayah, </a:t>
            </a:r>
            <a:r>
              <a:rPr lang="en-US" dirty="0" err="1"/>
              <a:t>padahal</a:t>
            </a:r>
            <a:r>
              <a:rPr lang="en-US" dirty="0"/>
              <a:t> </a:t>
            </a:r>
            <a:r>
              <a:rPr lang="en-US" dirty="0" err="1"/>
              <a:t>kenyataannya</a:t>
            </a:r>
            <a:r>
              <a:rPr lang="en-US" dirty="0"/>
              <a:t> </a:t>
            </a:r>
            <a:r>
              <a:rPr lang="en-US" dirty="0" err="1"/>
              <a:t>mungkin</a:t>
            </a:r>
            <a:r>
              <a:rPr lang="en-US" dirty="0"/>
              <a:t> </a:t>
            </a:r>
            <a:r>
              <a:rPr lang="en-US" dirty="0" err="1"/>
              <a:t>tidak</a:t>
            </a:r>
            <a:r>
              <a:rPr lang="en-US" dirty="0"/>
              <a:t> </a:t>
            </a:r>
            <a:r>
              <a:rPr lang="en-US" dirty="0" err="1"/>
              <a:t>selalu</a:t>
            </a:r>
            <a:r>
              <a:rPr lang="en-US" dirty="0"/>
              <a:t> </a:t>
            </a:r>
            <a:r>
              <a:rPr lang="en-US" dirty="0" err="1"/>
              <a:t>demikian</a:t>
            </a:r>
            <a:endParaRPr lang="en-US" dirty="0"/>
          </a:p>
          <a:p>
            <a:pPr lvl="1"/>
            <a:r>
              <a:rPr lang="en-US" dirty="0"/>
              <a:t>Nilai rata-rata </a:t>
            </a:r>
            <a:r>
              <a:rPr lang="en-US" dirty="0" err="1"/>
              <a:t>suatu</a:t>
            </a:r>
            <a:r>
              <a:rPr lang="en-US" dirty="0"/>
              <a:t> wilayah </a:t>
            </a:r>
            <a:r>
              <a:rPr lang="en-US" dirty="0" err="1"/>
              <a:t>mungkin</a:t>
            </a:r>
            <a:r>
              <a:rPr lang="en-US" dirty="0"/>
              <a:t> </a:t>
            </a:r>
            <a:r>
              <a:rPr lang="en-US" dirty="0" err="1"/>
              <a:t>tidak</a:t>
            </a:r>
            <a:r>
              <a:rPr lang="en-US" dirty="0"/>
              <a:t> </a:t>
            </a:r>
            <a:r>
              <a:rPr lang="en-US" dirty="0" err="1"/>
              <a:t>mencerminkan</a:t>
            </a:r>
            <a:r>
              <a:rPr lang="en-US" dirty="0"/>
              <a:t> </a:t>
            </a:r>
            <a:r>
              <a:rPr lang="en-US" dirty="0" err="1"/>
              <a:t>kondisi</a:t>
            </a:r>
            <a:r>
              <a:rPr lang="en-US" dirty="0"/>
              <a:t> </a:t>
            </a:r>
            <a:r>
              <a:rPr lang="en-US" dirty="0" err="1"/>
              <a:t>sebenarnya</a:t>
            </a:r>
            <a:r>
              <a:rPr lang="en-US" dirty="0"/>
              <a:t> di </a:t>
            </a:r>
            <a:r>
              <a:rPr lang="en-US" dirty="0" err="1"/>
              <a:t>setiap</a:t>
            </a:r>
            <a:r>
              <a:rPr lang="en-US" dirty="0"/>
              <a:t> </a:t>
            </a:r>
            <a:r>
              <a:rPr lang="en-US" dirty="0" err="1"/>
              <a:t>subbagian</a:t>
            </a:r>
            <a:r>
              <a:rPr lang="en-US" dirty="0"/>
              <a:t> wilayah </a:t>
            </a:r>
            <a:r>
              <a:rPr lang="en-US" dirty="0" err="1"/>
              <a:t>tersebut</a:t>
            </a:r>
            <a:r>
              <a:rPr lang="en-US" dirty="0"/>
              <a:t>.</a:t>
            </a:r>
          </a:p>
          <a:p>
            <a:pPr lvl="1"/>
            <a:r>
              <a:rPr lang="en-US" dirty="0" err="1"/>
              <a:t>Pemilihan</a:t>
            </a:r>
            <a:r>
              <a:rPr lang="en-US" dirty="0"/>
              <a:t> </a:t>
            </a:r>
            <a:r>
              <a:rPr lang="en-US" dirty="0" err="1"/>
              <a:t>kelas</a:t>
            </a:r>
            <a:r>
              <a:rPr lang="en-US" dirty="0"/>
              <a:t> interval </a:t>
            </a:r>
            <a:r>
              <a:rPr lang="en-US" dirty="0" err="1"/>
              <a:t>untuk</a:t>
            </a:r>
            <a:r>
              <a:rPr lang="en-US" dirty="0"/>
              <a:t> </a:t>
            </a:r>
            <a:r>
              <a:rPr lang="en-US" dirty="0" err="1"/>
              <a:t>warna</a:t>
            </a:r>
            <a:r>
              <a:rPr lang="en-US" dirty="0"/>
              <a:t> </a:t>
            </a:r>
            <a:r>
              <a:rPr lang="en-US" dirty="0" err="1"/>
              <a:t>dapat</a:t>
            </a:r>
            <a:r>
              <a:rPr lang="en-US" dirty="0"/>
              <a:t> </a:t>
            </a:r>
            <a:r>
              <a:rPr lang="en-US" dirty="0" err="1"/>
              <a:t>mempengaruhi</a:t>
            </a:r>
            <a:r>
              <a:rPr lang="en-US" dirty="0"/>
              <a:t> </a:t>
            </a:r>
            <a:r>
              <a:rPr lang="en-US" dirty="0" err="1"/>
              <a:t>interpretasi</a:t>
            </a:r>
            <a:r>
              <a:rPr lang="en-US" dirty="0"/>
              <a:t> </a:t>
            </a:r>
            <a:r>
              <a:rPr lang="en-US" dirty="0" err="1"/>
              <a:t>peta</a:t>
            </a:r>
            <a:r>
              <a:rPr lang="en-US" dirty="0"/>
              <a:t>.</a:t>
            </a:r>
          </a:p>
        </p:txBody>
      </p:sp>
    </p:spTree>
    <p:extLst>
      <p:ext uri="{BB962C8B-B14F-4D97-AF65-F5344CB8AC3E}">
        <p14:creationId xmlns:p14="http://schemas.microsoft.com/office/powerpoint/2010/main" val="231676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CFA888-6D1C-390C-EDC2-405652F65AA1}"/>
              </a:ext>
            </a:extLst>
          </p:cNvPr>
          <p:cNvSpPr>
            <a:spLocks noGrp="1"/>
          </p:cNvSpPr>
          <p:nvPr>
            <p:ph type="sldNum" sz="quarter" idx="12"/>
          </p:nvPr>
        </p:nvSpPr>
        <p:spPr/>
        <p:txBody>
          <a:bodyPr/>
          <a:lstStyle/>
          <a:p>
            <a:fld id="{61B53A76-4725-4C43-82B2-CEB6073FD57A}" type="slidenum">
              <a:rPr lang="en-US" smtClean="0"/>
              <a:t>2</a:t>
            </a:fld>
            <a:endParaRPr lang="en-US"/>
          </a:p>
        </p:txBody>
      </p:sp>
      <p:sp>
        <p:nvSpPr>
          <p:cNvPr id="3" name="Title 2">
            <a:extLst>
              <a:ext uri="{FF2B5EF4-FFF2-40B4-BE49-F238E27FC236}">
                <a16:creationId xmlns:a16="http://schemas.microsoft.com/office/drawing/2014/main" id="{91C17F1C-BF01-EA54-DDEF-7652619675FF}"/>
              </a:ext>
            </a:extLst>
          </p:cNvPr>
          <p:cNvSpPr>
            <a:spLocks noGrp="1"/>
          </p:cNvSpPr>
          <p:nvPr>
            <p:ph type="title"/>
          </p:nvPr>
        </p:nvSpPr>
        <p:spPr/>
        <p:txBody>
          <a:bodyPr/>
          <a:lstStyle/>
          <a:p>
            <a:r>
              <a:rPr lang="en-US" dirty="0"/>
              <a:t>Outline</a:t>
            </a:r>
          </a:p>
        </p:txBody>
      </p:sp>
      <p:sp>
        <p:nvSpPr>
          <p:cNvPr id="4" name="Content Placeholder 3">
            <a:extLst>
              <a:ext uri="{FF2B5EF4-FFF2-40B4-BE49-F238E27FC236}">
                <a16:creationId xmlns:a16="http://schemas.microsoft.com/office/drawing/2014/main" id="{83936E89-1404-6AF4-EB0B-DAEF9121E119}"/>
              </a:ext>
            </a:extLst>
          </p:cNvPr>
          <p:cNvSpPr>
            <a:spLocks noGrp="1"/>
          </p:cNvSpPr>
          <p:nvPr>
            <p:ph idx="1"/>
          </p:nvPr>
        </p:nvSpPr>
        <p:spPr/>
        <p:txBody>
          <a:bodyPr>
            <a:normAutofit/>
          </a:bodyPr>
          <a:lstStyle/>
          <a:p>
            <a:pPr marL="514350" indent="-514350">
              <a:buFont typeface="+mj-lt"/>
              <a:buAutoNum type="arabicParenR"/>
            </a:pPr>
            <a:r>
              <a:rPr lang="en-US" sz="3000" dirty="0"/>
              <a:t>Data areal</a:t>
            </a:r>
          </a:p>
          <a:p>
            <a:pPr marL="514350" indent="-514350">
              <a:buFont typeface="+mj-lt"/>
              <a:buAutoNum type="arabicParenR"/>
            </a:pPr>
            <a:r>
              <a:rPr lang="en-US" sz="3000" dirty="0" err="1"/>
              <a:t>Visualisasi</a:t>
            </a:r>
            <a:r>
              <a:rPr lang="en-US" sz="3000" dirty="0"/>
              <a:t> data areal</a:t>
            </a:r>
          </a:p>
          <a:p>
            <a:pPr marL="514350" indent="-514350">
              <a:buFont typeface="+mj-lt"/>
              <a:buAutoNum type="arabicParenR"/>
            </a:pPr>
            <a:r>
              <a:rPr lang="en-US" sz="3000" dirty="0" err="1"/>
              <a:t>Isu</a:t>
            </a:r>
            <a:r>
              <a:rPr lang="en-US" sz="3000" dirty="0"/>
              <a:t> pada data areal </a:t>
            </a:r>
          </a:p>
          <a:p>
            <a:pPr marL="514350" indent="-514350">
              <a:buFont typeface="+mj-lt"/>
              <a:buAutoNum type="arabicParenR"/>
            </a:pPr>
            <a:r>
              <a:rPr lang="en-US" sz="3000" dirty="0" err="1"/>
              <a:t>Proksimitas</a:t>
            </a:r>
            <a:r>
              <a:rPr lang="en-US" sz="3000" dirty="0"/>
              <a:t> pada data areal</a:t>
            </a:r>
          </a:p>
          <a:p>
            <a:pPr marL="0" indent="0">
              <a:buNone/>
            </a:pPr>
            <a:endParaRPr lang="en-US" sz="3000" dirty="0"/>
          </a:p>
          <a:p>
            <a:endParaRPr lang="en-US" sz="3000" dirty="0"/>
          </a:p>
          <a:p>
            <a:pPr lvl="1"/>
            <a:endParaRPr lang="en-US" sz="3000" dirty="0"/>
          </a:p>
        </p:txBody>
      </p:sp>
    </p:spTree>
    <p:extLst>
      <p:ext uri="{BB962C8B-B14F-4D97-AF65-F5344CB8AC3E}">
        <p14:creationId xmlns:p14="http://schemas.microsoft.com/office/powerpoint/2010/main" val="174916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20</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a:p>
            <a:r>
              <a:rPr lang="en-US" sz="2400" b="1" dirty="0" err="1"/>
              <a:t>Contoh</a:t>
            </a:r>
            <a:r>
              <a:rPr lang="en-US" sz="2400" dirty="0"/>
              <a:t>: </a:t>
            </a:r>
            <a:r>
              <a:rPr lang="en-US" sz="2400" dirty="0" err="1"/>
              <a:t>sebuah</a:t>
            </a:r>
            <a:r>
              <a:rPr lang="en-US" sz="2400" dirty="0"/>
              <a:t> </a:t>
            </a:r>
            <a:r>
              <a:rPr lang="en-US" sz="2400" dirty="0" err="1"/>
              <a:t>peta</a:t>
            </a:r>
            <a:r>
              <a:rPr lang="en-US" sz="2400" dirty="0"/>
              <a:t> choropleth </a:t>
            </a:r>
            <a:r>
              <a:rPr lang="en-US" sz="2400" dirty="0" err="1"/>
              <a:t>populasi</a:t>
            </a:r>
            <a:r>
              <a:rPr lang="en-US" sz="2400" dirty="0"/>
              <a:t> di Hamilton. </a:t>
            </a:r>
            <a:r>
              <a:rPr lang="en-US" sz="2400" dirty="0" err="1"/>
              <a:t>Perhatikan</a:t>
            </a:r>
            <a:r>
              <a:rPr lang="en-US" sz="2400" dirty="0"/>
              <a:t> </a:t>
            </a:r>
            <a:r>
              <a:rPr lang="en-US" sz="2400" dirty="0" err="1"/>
              <a:t>bahwa</a:t>
            </a:r>
            <a:r>
              <a:rPr lang="en-US" sz="2400" dirty="0"/>
              <a:t> </a:t>
            </a:r>
            <a:r>
              <a:rPr lang="en-US" sz="2400" dirty="0" err="1"/>
              <a:t>warna</a:t>
            </a:r>
            <a:r>
              <a:rPr lang="en-US" sz="2400" dirty="0"/>
              <a:t> </a:t>
            </a:r>
            <a:r>
              <a:rPr lang="en-US" sz="2400" dirty="0" err="1"/>
              <a:t>isian</a:t>
            </a:r>
            <a:r>
              <a:rPr lang="en-US" sz="2400" dirty="0"/>
              <a:t> </a:t>
            </a:r>
            <a:r>
              <a:rPr lang="en-US" sz="2400" dirty="0" err="1"/>
              <a:t>untuk</a:t>
            </a:r>
            <a:r>
              <a:rPr lang="en-US" sz="2400" dirty="0"/>
              <a:t> </a:t>
            </a:r>
            <a:r>
              <a:rPr lang="en-US" sz="2400" dirty="0" err="1"/>
              <a:t>poligon</a:t>
            </a:r>
            <a:r>
              <a:rPr lang="en-US" sz="2400" dirty="0"/>
              <a:t> </a:t>
            </a:r>
            <a:r>
              <a:rPr lang="en-US" sz="2400" dirty="0" err="1"/>
              <a:t>diberikan</a:t>
            </a:r>
            <a:r>
              <a:rPr lang="en-US" sz="2400" dirty="0"/>
              <a:t> </a:t>
            </a:r>
            <a:r>
              <a:rPr lang="en-US" sz="2400" dirty="0" err="1"/>
              <a:t>dengan</a:t>
            </a:r>
            <a:r>
              <a:rPr lang="en-US" sz="2400" dirty="0"/>
              <a:t> </a:t>
            </a:r>
            <a:r>
              <a:rPr lang="en-US" sz="2400" dirty="0" err="1"/>
              <a:t>memotong</a:t>
            </a:r>
            <a:r>
              <a:rPr lang="en-US" sz="2400" dirty="0"/>
              <a:t> </a:t>
            </a:r>
            <a:r>
              <a:rPr lang="en-US" sz="2400" dirty="0" err="1"/>
              <a:t>nilai</a:t>
            </a:r>
            <a:r>
              <a:rPr lang="en-US" sz="2400" dirty="0"/>
              <a:t> POPULASI </a:t>
            </a:r>
            <a:r>
              <a:rPr lang="en-US" sz="2400" dirty="0" err="1"/>
              <a:t>dalam</a:t>
            </a:r>
            <a:r>
              <a:rPr lang="en-US" sz="2400" dirty="0"/>
              <a:t> lima </a:t>
            </a:r>
            <a:r>
              <a:rPr lang="en-US" sz="2400" dirty="0" err="1"/>
              <a:t>segmen</a:t>
            </a:r>
            <a:r>
              <a:rPr lang="en-US" sz="2400" dirty="0"/>
              <a:t> yang </a:t>
            </a:r>
            <a:r>
              <a:rPr lang="en-US" sz="2400" dirty="0" err="1"/>
              <a:t>sama</a:t>
            </a:r>
            <a:r>
              <a:rPr lang="en-US" sz="2400" dirty="0"/>
              <a:t>. </a:t>
            </a:r>
          </a:p>
          <a:p>
            <a:r>
              <a:rPr lang="en-US" sz="2400" dirty="0" err="1"/>
              <a:t>Dengan</a:t>
            </a:r>
            <a:r>
              <a:rPr lang="en-US" sz="2400" dirty="0"/>
              <a:t> kata lain, </a:t>
            </a:r>
            <a:r>
              <a:rPr lang="en-US" sz="2400" dirty="0" err="1"/>
              <a:t>warna-warna</a:t>
            </a:r>
            <a:r>
              <a:rPr lang="en-US" sz="2400" dirty="0"/>
              <a:t> </a:t>
            </a:r>
            <a:r>
              <a:rPr lang="en-US" sz="2400" dirty="0" err="1"/>
              <a:t>tersebut</a:t>
            </a:r>
            <a:r>
              <a:rPr lang="en-US" sz="2400" dirty="0"/>
              <a:t> </a:t>
            </a:r>
            <a:r>
              <a:rPr lang="en-US" sz="2400" dirty="0" err="1"/>
              <a:t>merepresentasikan</a:t>
            </a:r>
            <a:r>
              <a:rPr lang="en-US" sz="2400" dirty="0"/>
              <a:t> zona-zona pada 20% </a:t>
            </a:r>
            <a:r>
              <a:rPr lang="en-US" sz="2400" dirty="0" err="1"/>
              <a:t>populasi</a:t>
            </a:r>
            <a:r>
              <a:rPr lang="en-US" sz="2400" dirty="0"/>
              <a:t> </a:t>
            </a:r>
            <a:r>
              <a:rPr lang="en-US" sz="2400" dirty="0" err="1"/>
              <a:t>terbawah</a:t>
            </a:r>
            <a:r>
              <a:rPr lang="en-US" sz="2400" dirty="0"/>
              <a:t>, zona-zona pada 20% </a:t>
            </a:r>
            <a:r>
              <a:rPr lang="en-US" sz="2400" dirty="0" err="1"/>
              <a:t>berikutnya</a:t>
            </a:r>
            <a:r>
              <a:rPr lang="en-US" sz="2400" dirty="0"/>
              <a:t>, dan </a:t>
            </a:r>
            <a:r>
              <a:rPr lang="en-US" sz="2400" dirty="0" err="1"/>
              <a:t>seterusnya</a:t>
            </a:r>
            <a:r>
              <a:rPr lang="en-US" sz="2400" dirty="0"/>
              <a:t>, </a:t>
            </a:r>
            <a:r>
              <a:rPr lang="en-US" sz="2400" dirty="0" err="1"/>
              <a:t>sehingga</a:t>
            </a:r>
            <a:r>
              <a:rPr lang="en-US" sz="2400" dirty="0"/>
              <a:t> zona yang paling </a:t>
            </a:r>
            <a:r>
              <a:rPr lang="en-US" sz="2400" dirty="0" err="1"/>
              <a:t>gelap</a:t>
            </a:r>
            <a:r>
              <a:rPr lang="en-US" sz="2400" dirty="0"/>
              <a:t> </a:t>
            </a:r>
            <a:r>
              <a:rPr lang="en-US" sz="2400" dirty="0" err="1"/>
              <a:t>adalah</a:t>
            </a:r>
            <a:r>
              <a:rPr lang="en-US" sz="2400" dirty="0"/>
              <a:t> zona yang </a:t>
            </a:r>
            <a:r>
              <a:rPr lang="en-US" sz="2400" dirty="0" err="1"/>
              <a:t>memiliki</a:t>
            </a:r>
            <a:r>
              <a:rPr lang="en-US" sz="2400" dirty="0"/>
              <a:t> </a:t>
            </a:r>
            <a:r>
              <a:rPr lang="en-US" sz="2400" dirty="0" err="1"/>
              <a:t>populasi</a:t>
            </a:r>
            <a:r>
              <a:rPr lang="en-US" sz="2400" dirty="0"/>
              <a:t> yang sangat </a:t>
            </a:r>
            <a:r>
              <a:rPr lang="en-US" sz="2400" dirty="0" err="1"/>
              <a:t>besar</a:t>
            </a:r>
            <a:r>
              <a:rPr lang="en-US" sz="2400" dirty="0"/>
              <a:t> </a:t>
            </a:r>
            <a:r>
              <a:rPr lang="en-US" sz="2400" dirty="0" err="1"/>
              <a:t>sehingga</a:t>
            </a:r>
            <a:r>
              <a:rPr lang="en-US" sz="2400" dirty="0"/>
              <a:t> </a:t>
            </a:r>
            <a:r>
              <a:rPr lang="en-US" sz="2400" dirty="0" err="1"/>
              <a:t>berada</a:t>
            </a:r>
            <a:r>
              <a:rPr lang="en-US" sz="2400" dirty="0"/>
              <a:t> pada 20% </a:t>
            </a:r>
            <a:r>
              <a:rPr lang="en-US" sz="2400" dirty="0" err="1"/>
              <a:t>teratas</a:t>
            </a:r>
            <a:r>
              <a:rPr lang="en-US" sz="2400" dirty="0"/>
              <a:t> </a:t>
            </a:r>
            <a:r>
              <a:rPr lang="en-US" sz="2400" dirty="0" err="1"/>
              <a:t>dari</a:t>
            </a:r>
            <a:r>
              <a:rPr lang="en-US" sz="2400" dirty="0"/>
              <a:t> </a:t>
            </a:r>
            <a:r>
              <a:rPr lang="en-US" sz="2400" dirty="0" err="1"/>
              <a:t>distribusi</a:t>
            </a:r>
            <a:r>
              <a:rPr lang="en-US" sz="2400" dirty="0"/>
              <a:t> </a:t>
            </a:r>
            <a:r>
              <a:rPr lang="en-US" sz="2400" dirty="0" err="1"/>
              <a:t>populasi</a:t>
            </a:r>
            <a:r>
              <a:rPr lang="en-US" sz="2400" dirty="0"/>
              <a:t>.</a:t>
            </a:r>
          </a:p>
        </p:txBody>
      </p:sp>
    </p:spTree>
    <p:extLst>
      <p:ext uri="{BB962C8B-B14F-4D97-AF65-F5344CB8AC3E}">
        <p14:creationId xmlns:p14="http://schemas.microsoft.com/office/powerpoint/2010/main" val="3345549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728E27-AD70-8199-81DD-36611A7E6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249923"/>
            <a:ext cx="8518070" cy="608433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21</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p:txBody>
      </p:sp>
    </p:spTree>
    <p:extLst>
      <p:ext uri="{BB962C8B-B14F-4D97-AF65-F5344CB8AC3E}">
        <p14:creationId xmlns:p14="http://schemas.microsoft.com/office/powerpoint/2010/main" val="2805856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22</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a:p>
            <a:pPr marL="0" indent="0">
              <a:buNone/>
            </a:pPr>
            <a:r>
              <a:rPr lang="en-US" sz="2400" dirty="0" err="1">
                <a:solidFill>
                  <a:schemeClr val="tx1"/>
                </a:solidFill>
              </a:rPr>
              <a:t>Seringkali</a:t>
            </a:r>
            <a:r>
              <a:rPr lang="en-US" sz="2400" dirty="0">
                <a:solidFill>
                  <a:schemeClr val="tx1"/>
                </a:solidFill>
              </a:rPr>
              <a:t>, </a:t>
            </a:r>
            <a:r>
              <a:rPr lang="en-US" sz="2400" dirty="0" err="1">
                <a:solidFill>
                  <a:schemeClr val="tx1"/>
                </a:solidFill>
              </a:rPr>
              <a:t>membuat</a:t>
            </a:r>
            <a:r>
              <a:rPr lang="en-US" sz="2400" dirty="0">
                <a:solidFill>
                  <a:schemeClr val="tx1"/>
                </a:solidFill>
              </a:rPr>
              <a:t> </a:t>
            </a:r>
            <a:r>
              <a:rPr lang="en-US" sz="2400" dirty="0" err="1">
                <a:solidFill>
                  <a:schemeClr val="tx1"/>
                </a:solidFill>
              </a:rPr>
              <a:t>peta</a:t>
            </a:r>
            <a:r>
              <a:rPr lang="en-US" sz="2400" dirty="0">
                <a:solidFill>
                  <a:schemeClr val="tx1"/>
                </a:solidFill>
              </a:rPr>
              <a:t> choropleth </a:t>
            </a:r>
            <a:r>
              <a:rPr lang="en-US" sz="2400" dirty="0" err="1">
                <a:solidFill>
                  <a:schemeClr val="tx1"/>
                </a:solidFill>
              </a:rPr>
              <a:t>dengan</a:t>
            </a:r>
            <a:r>
              <a:rPr lang="en-US" sz="2400" dirty="0">
                <a:solidFill>
                  <a:schemeClr val="tx1"/>
                </a:solidFill>
              </a:rPr>
              <a:t> </a:t>
            </a:r>
            <a:r>
              <a:rPr lang="en-US" sz="2400" dirty="0" err="1">
                <a:solidFill>
                  <a:schemeClr val="tx1"/>
                </a:solidFill>
              </a:rPr>
              <a:t>menggunakan</a:t>
            </a:r>
            <a:r>
              <a:rPr lang="en-US" sz="2400" dirty="0">
                <a:solidFill>
                  <a:schemeClr val="tx1"/>
                </a:solidFill>
              </a:rPr>
              <a:t> </a:t>
            </a:r>
            <a:r>
              <a:rPr lang="en-US" sz="2400" dirty="0" err="1">
                <a:solidFill>
                  <a:schemeClr val="tx1"/>
                </a:solidFill>
              </a:rPr>
              <a:t>nilai</a:t>
            </a:r>
            <a:r>
              <a:rPr lang="en-US" sz="2400" dirty="0">
                <a:solidFill>
                  <a:schemeClr val="tx1"/>
                </a:solidFill>
              </a:rPr>
              <a:t> </a:t>
            </a:r>
            <a:r>
              <a:rPr lang="en-US" sz="2400" dirty="0" err="1">
                <a:solidFill>
                  <a:schemeClr val="tx1"/>
                </a:solidFill>
              </a:rPr>
              <a:t>absolut</a:t>
            </a:r>
            <a:r>
              <a:rPr lang="en-US" sz="2400" dirty="0">
                <a:solidFill>
                  <a:schemeClr val="tx1"/>
                </a:solidFill>
              </a:rPr>
              <a:t> </a:t>
            </a:r>
            <a:r>
              <a:rPr lang="en-US" sz="2400" dirty="0" err="1">
                <a:solidFill>
                  <a:schemeClr val="tx1"/>
                </a:solidFill>
              </a:rPr>
              <a:t>dari</a:t>
            </a:r>
            <a:r>
              <a:rPr lang="en-US" sz="2400" dirty="0">
                <a:solidFill>
                  <a:schemeClr val="tx1"/>
                </a:solidFill>
              </a:rPr>
              <a:t> </a:t>
            </a:r>
            <a:r>
              <a:rPr lang="en-US" sz="2400" dirty="0" err="1">
                <a:solidFill>
                  <a:schemeClr val="tx1"/>
                </a:solidFill>
              </a:rPr>
              <a:t>sebuah</a:t>
            </a:r>
            <a:r>
              <a:rPr lang="en-US" sz="2400" dirty="0">
                <a:solidFill>
                  <a:schemeClr val="tx1"/>
                </a:solidFill>
              </a:rPr>
              <a:t> </a:t>
            </a:r>
            <a:r>
              <a:rPr lang="en-US" sz="2400" dirty="0" err="1">
                <a:solidFill>
                  <a:schemeClr val="tx1"/>
                </a:solidFill>
              </a:rPr>
              <a:t>peubah</a:t>
            </a:r>
            <a:r>
              <a:rPr lang="en-US" sz="2400" dirty="0">
                <a:solidFill>
                  <a:schemeClr val="tx1"/>
                </a:solidFill>
              </a:rPr>
              <a:t> </a:t>
            </a:r>
            <a:r>
              <a:rPr lang="en-US" sz="2400" dirty="0" err="1">
                <a:solidFill>
                  <a:schemeClr val="tx1"/>
                </a:solidFill>
              </a:rPr>
              <a:t>dapat</a:t>
            </a:r>
            <a:r>
              <a:rPr lang="en-US" sz="2400" dirty="0">
                <a:solidFill>
                  <a:schemeClr val="tx1"/>
                </a:solidFill>
              </a:rPr>
              <a:t> </a:t>
            </a:r>
            <a:r>
              <a:rPr lang="en-US" sz="2400" dirty="0" err="1">
                <a:solidFill>
                  <a:schemeClr val="tx1"/>
                </a:solidFill>
              </a:rPr>
              <a:t>mengecoh</a:t>
            </a:r>
            <a:r>
              <a:rPr lang="en-US" sz="2400" dirty="0">
                <a:solidFill>
                  <a:schemeClr val="tx1"/>
                </a:solidFill>
              </a:rPr>
              <a:t>. </a:t>
            </a:r>
          </a:p>
          <a:p>
            <a:pPr marL="0" indent="0">
              <a:buNone/>
            </a:pPr>
            <a:r>
              <a:rPr lang="en-US" sz="2400" dirty="0" err="1">
                <a:solidFill>
                  <a:schemeClr val="tx1"/>
                </a:solidFill>
              </a:rPr>
              <a:t>Seperti</a:t>
            </a:r>
            <a:r>
              <a:rPr lang="en-US" sz="2400" dirty="0">
                <a:solidFill>
                  <a:schemeClr val="tx1"/>
                </a:solidFill>
              </a:rPr>
              <a:t> yang </a:t>
            </a:r>
            <a:r>
              <a:rPr lang="en-US" sz="2400" dirty="0" err="1">
                <a:solidFill>
                  <a:schemeClr val="tx1"/>
                </a:solidFill>
              </a:rPr>
              <a:t>diilustrasikan</a:t>
            </a:r>
            <a:r>
              <a:rPr lang="en-US" sz="2400" dirty="0">
                <a:solidFill>
                  <a:schemeClr val="tx1"/>
                </a:solidFill>
              </a:rPr>
              <a:t> oleh </a:t>
            </a:r>
            <a:r>
              <a:rPr lang="en-US" sz="2400" dirty="0" err="1">
                <a:solidFill>
                  <a:schemeClr val="tx1"/>
                </a:solidFill>
              </a:rPr>
              <a:t>peta</a:t>
            </a:r>
            <a:r>
              <a:rPr lang="en-US" sz="2400" dirty="0">
                <a:solidFill>
                  <a:schemeClr val="tx1"/>
                </a:solidFill>
              </a:rPr>
              <a:t> </a:t>
            </a:r>
            <a:r>
              <a:rPr lang="en-US" sz="2400" dirty="0" err="1">
                <a:solidFill>
                  <a:schemeClr val="tx1"/>
                </a:solidFill>
              </a:rPr>
              <a:t>populasi</a:t>
            </a:r>
            <a:r>
              <a:rPr lang="en-US" sz="2400" dirty="0">
                <a:solidFill>
                  <a:schemeClr val="tx1"/>
                </a:solidFill>
              </a:rPr>
              <a:t> di Hamilton, zona </a:t>
            </a:r>
            <a:r>
              <a:rPr lang="en-US" sz="2400" dirty="0" err="1">
                <a:solidFill>
                  <a:schemeClr val="tx1"/>
                </a:solidFill>
              </a:rPr>
              <a:t>dengan</a:t>
            </a:r>
            <a:r>
              <a:rPr lang="en-US" sz="2400" dirty="0">
                <a:solidFill>
                  <a:schemeClr val="tx1"/>
                </a:solidFill>
              </a:rPr>
              <a:t> </a:t>
            </a:r>
            <a:r>
              <a:rPr lang="en-US" sz="2400" dirty="0" err="1">
                <a:solidFill>
                  <a:schemeClr val="tx1"/>
                </a:solidFill>
              </a:rPr>
              <a:t>populasi</a:t>
            </a:r>
            <a:r>
              <a:rPr lang="en-US" sz="2400" dirty="0">
                <a:solidFill>
                  <a:schemeClr val="tx1"/>
                </a:solidFill>
              </a:rPr>
              <a:t> </a:t>
            </a:r>
            <a:r>
              <a:rPr lang="en-US" sz="2400" dirty="0" err="1">
                <a:solidFill>
                  <a:schemeClr val="tx1"/>
                </a:solidFill>
              </a:rPr>
              <a:t>terbesar</a:t>
            </a:r>
            <a:r>
              <a:rPr lang="en-US" sz="2400" dirty="0">
                <a:solidFill>
                  <a:schemeClr val="tx1"/>
                </a:solidFill>
              </a:rPr>
              <a:t> juga </a:t>
            </a:r>
            <a:r>
              <a:rPr lang="en-US" sz="2400" dirty="0" err="1">
                <a:solidFill>
                  <a:schemeClr val="tx1"/>
                </a:solidFill>
              </a:rPr>
              <a:t>sering</a:t>
            </a:r>
            <a:r>
              <a:rPr lang="en-US" sz="2400" dirty="0">
                <a:solidFill>
                  <a:schemeClr val="tx1"/>
                </a:solidFill>
              </a:rPr>
              <a:t> kali </a:t>
            </a:r>
            <a:r>
              <a:rPr lang="en-US" sz="2400" dirty="0" err="1">
                <a:solidFill>
                  <a:schemeClr val="tx1"/>
                </a:solidFill>
              </a:rPr>
              <a:t>merupakan</a:t>
            </a:r>
            <a:r>
              <a:rPr lang="en-US" sz="2400" dirty="0">
                <a:solidFill>
                  <a:schemeClr val="tx1"/>
                </a:solidFill>
              </a:rPr>
              <a:t> zona yang </a:t>
            </a:r>
            <a:r>
              <a:rPr lang="en-US" sz="2400" dirty="0" err="1">
                <a:solidFill>
                  <a:schemeClr val="tx1"/>
                </a:solidFill>
              </a:rPr>
              <a:t>berukuran</a:t>
            </a:r>
            <a:r>
              <a:rPr lang="en-US" sz="2400" dirty="0">
                <a:solidFill>
                  <a:schemeClr val="tx1"/>
                </a:solidFill>
              </a:rPr>
              <a:t> </a:t>
            </a:r>
            <a:r>
              <a:rPr lang="en-US" sz="2400" dirty="0" err="1">
                <a:solidFill>
                  <a:schemeClr val="tx1"/>
                </a:solidFill>
              </a:rPr>
              <a:t>besar</a:t>
            </a:r>
            <a:r>
              <a:rPr lang="en-US" sz="2400" dirty="0">
                <a:solidFill>
                  <a:schemeClr val="tx1"/>
                </a:solidFill>
              </a:rPr>
              <a:t>. </a:t>
            </a:r>
          </a:p>
          <a:p>
            <a:pPr marL="0" indent="0">
              <a:buNone/>
            </a:pPr>
            <a:r>
              <a:rPr lang="en-US" sz="2400" dirty="0">
                <a:solidFill>
                  <a:schemeClr val="tx1"/>
                </a:solidFill>
              </a:rPr>
              <a:t>Banyak proses yang </a:t>
            </a:r>
            <a:r>
              <a:rPr lang="en-US" sz="2400" dirty="0" err="1">
                <a:solidFill>
                  <a:schemeClr val="tx1"/>
                </a:solidFill>
              </a:rPr>
              <a:t>dibaurkan</a:t>
            </a:r>
            <a:r>
              <a:rPr lang="en-US" sz="2400" dirty="0">
                <a:solidFill>
                  <a:schemeClr val="tx1"/>
                </a:solidFill>
              </a:rPr>
              <a:t> oleh </a:t>
            </a:r>
            <a:r>
              <a:rPr lang="en-US" sz="2400" dirty="0" err="1">
                <a:solidFill>
                  <a:schemeClr val="tx1"/>
                </a:solidFill>
              </a:rPr>
              <a:t>ukuran</a:t>
            </a:r>
            <a:r>
              <a:rPr lang="en-US" sz="2400" dirty="0">
                <a:solidFill>
                  <a:schemeClr val="tx1"/>
                </a:solidFill>
              </a:rPr>
              <a:t> zona: </a:t>
            </a:r>
            <a:r>
              <a:rPr lang="en-US" sz="2400" dirty="0" err="1">
                <a:solidFill>
                  <a:schemeClr val="tx1"/>
                </a:solidFill>
              </a:rPr>
              <a:t>sederhananya</a:t>
            </a:r>
            <a:r>
              <a:rPr lang="en-US" sz="2400" dirty="0">
                <a:solidFill>
                  <a:schemeClr val="tx1"/>
                </a:solidFill>
              </a:rPr>
              <a:t>, di area yang </a:t>
            </a:r>
            <a:r>
              <a:rPr lang="en-US" sz="2400" dirty="0" err="1">
                <a:solidFill>
                  <a:schemeClr val="tx1"/>
                </a:solidFill>
              </a:rPr>
              <a:t>lebih</a:t>
            </a:r>
            <a:r>
              <a:rPr lang="en-US" sz="2400" dirty="0">
                <a:solidFill>
                  <a:schemeClr val="tx1"/>
                </a:solidFill>
              </a:rPr>
              <a:t> </a:t>
            </a:r>
            <a:r>
              <a:rPr lang="en-US" sz="2400" dirty="0" err="1">
                <a:solidFill>
                  <a:schemeClr val="tx1"/>
                </a:solidFill>
              </a:rPr>
              <a:t>besar</a:t>
            </a:r>
            <a:r>
              <a:rPr lang="en-US" sz="2400" dirty="0">
                <a:solidFill>
                  <a:schemeClr val="tx1"/>
                </a:solidFill>
              </a:rPr>
              <a:t> </a:t>
            </a:r>
            <a:r>
              <a:rPr lang="en-US" sz="2400" dirty="0" err="1">
                <a:solidFill>
                  <a:schemeClr val="tx1"/>
                </a:solidFill>
              </a:rPr>
              <a:t>sering</a:t>
            </a:r>
            <a:r>
              <a:rPr lang="en-US" sz="2400" dirty="0">
                <a:solidFill>
                  <a:schemeClr val="tx1"/>
                </a:solidFill>
              </a:rPr>
              <a:t> kali </a:t>
            </a:r>
            <a:r>
              <a:rPr lang="en-US" sz="2400" dirty="0" err="1">
                <a:solidFill>
                  <a:schemeClr val="tx1"/>
                </a:solidFill>
              </a:rPr>
              <a:t>terdapat</a:t>
            </a:r>
            <a:r>
              <a:rPr lang="en-US" sz="2400" dirty="0">
                <a:solidFill>
                  <a:schemeClr val="tx1"/>
                </a:solidFill>
              </a:rPr>
              <a:t> </a:t>
            </a:r>
            <a:r>
              <a:rPr lang="en-US" sz="2400" dirty="0" err="1">
                <a:solidFill>
                  <a:schemeClr val="tx1"/>
                </a:solidFill>
              </a:rPr>
              <a:t>lebih</a:t>
            </a:r>
            <a:r>
              <a:rPr lang="en-US" sz="2400" dirty="0">
                <a:solidFill>
                  <a:schemeClr val="tx1"/>
                </a:solidFill>
              </a:rPr>
              <a:t> </a:t>
            </a:r>
            <a:r>
              <a:rPr lang="en-US" sz="2400" dirty="0" err="1">
                <a:solidFill>
                  <a:schemeClr val="tx1"/>
                </a:solidFill>
              </a:rPr>
              <a:t>banyak</a:t>
            </a:r>
            <a:r>
              <a:rPr lang="en-US" sz="2400" dirty="0">
                <a:solidFill>
                  <a:schemeClr val="tx1"/>
                </a:solidFill>
              </a:rPr>
              <a:t>, </a:t>
            </a:r>
            <a:r>
              <a:rPr lang="en-US" sz="2400" dirty="0" err="1">
                <a:solidFill>
                  <a:schemeClr val="tx1"/>
                </a:solidFill>
              </a:rPr>
              <a:t>hampir</a:t>
            </a:r>
            <a:r>
              <a:rPr lang="en-US" sz="2400" dirty="0">
                <a:solidFill>
                  <a:schemeClr val="tx1"/>
                </a:solidFill>
              </a:rPr>
              <a:t> </a:t>
            </a:r>
            <a:r>
              <a:rPr lang="en-US" sz="2400" dirty="0" err="1">
                <a:solidFill>
                  <a:schemeClr val="tx1"/>
                </a:solidFill>
              </a:rPr>
              <a:t>semua</a:t>
            </a:r>
            <a:r>
              <a:rPr lang="en-US" sz="2400" dirty="0">
                <a:solidFill>
                  <a:schemeClr val="tx1"/>
                </a:solidFill>
              </a:rPr>
              <a:t> </a:t>
            </a:r>
            <a:r>
              <a:rPr lang="en-US" sz="2400" dirty="0" err="1">
                <a:solidFill>
                  <a:schemeClr val="tx1"/>
                </a:solidFill>
              </a:rPr>
              <a:t>hal</a:t>
            </a:r>
            <a:r>
              <a:rPr lang="en-US" sz="2400" dirty="0">
                <a:solidFill>
                  <a:schemeClr val="tx1"/>
                </a:solidFill>
              </a:rPr>
              <a:t>, </a:t>
            </a:r>
            <a:r>
              <a:rPr lang="en-US" sz="2400" dirty="0" err="1">
                <a:solidFill>
                  <a:schemeClr val="tx1"/>
                </a:solidFill>
              </a:rPr>
              <a:t>dibandingkan</a:t>
            </a:r>
            <a:r>
              <a:rPr lang="en-US" sz="2400" dirty="0">
                <a:solidFill>
                  <a:schemeClr val="tx1"/>
                </a:solidFill>
              </a:rPr>
              <a:t> </a:t>
            </a:r>
            <a:r>
              <a:rPr lang="en-US" sz="2400" dirty="0" err="1">
                <a:solidFill>
                  <a:schemeClr val="tx1"/>
                </a:solidFill>
              </a:rPr>
              <a:t>dengan</a:t>
            </a:r>
            <a:r>
              <a:rPr lang="en-US" sz="2400" dirty="0">
                <a:solidFill>
                  <a:schemeClr val="tx1"/>
                </a:solidFill>
              </a:rPr>
              <a:t> area yang </a:t>
            </a:r>
            <a:r>
              <a:rPr lang="en-US" sz="2400" dirty="0" err="1">
                <a:solidFill>
                  <a:schemeClr val="tx1"/>
                </a:solidFill>
              </a:rPr>
              <a:t>lebih</a:t>
            </a:r>
            <a:r>
              <a:rPr lang="en-US" sz="2400" dirty="0">
                <a:solidFill>
                  <a:schemeClr val="tx1"/>
                </a:solidFill>
              </a:rPr>
              <a:t> </a:t>
            </a:r>
            <a:r>
              <a:rPr lang="en-US" sz="2400" dirty="0" err="1">
                <a:solidFill>
                  <a:schemeClr val="tx1"/>
                </a:solidFill>
              </a:rPr>
              <a:t>kecil</a:t>
            </a:r>
            <a:r>
              <a:rPr lang="en-US" sz="2400" dirty="0">
                <a:solidFill>
                  <a:schemeClr val="tx1"/>
                </a:solidFill>
              </a:rPr>
              <a:t>.</a:t>
            </a:r>
          </a:p>
          <a:p>
            <a:pPr marL="0" indent="0">
              <a:buNone/>
            </a:pPr>
            <a:r>
              <a:rPr lang="en-US" sz="2400" dirty="0">
                <a:solidFill>
                  <a:schemeClr val="tx1"/>
                </a:solidFill>
              </a:rPr>
              <a:t>Oleh </a:t>
            </a:r>
            <a:r>
              <a:rPr lang="en-US" sz="2400" dirty="0" err="1">
                <a:solidFill>
                  <a:schemeClr val="tx1"/>
                </a:solidFill>
              </a:rPr>
              <a:t>karenanya</a:t>
            </a:r>
            <a:r>
              <a:rPr lang="en-US" sz="2400" dirty="0">
                <a:solidFill>
                  <a:schemeClr val="tx1"/>
                </a:solidFill>
              </a:rPr>
              <a:t>, </a:t>
            </a:r>
            <a:r>
              <a:rPr lang="en-US" sz="2400" dirty="0" err="1">
                <a:solidFill>
                  <a:schemeClr val="tx1"/>
                </a:solidFill>
              </a:rPr>
              <a:t>seringkali</a:t>
            </a:r>
            <a:r>
              <a:rPr lang="en-US" sz="2400" dirty="0">
                <a:solidFill>
                  <a:schemeClr val="tx1"/>
                </a:solidFill>
              </a:rPr>
              <a:t> </a:t>
            </a:r>
            <a:r>
              <a:rPr lang="en-US" sz="2400" dirty="0" err="1">
                <a:solidFill>
                  <a:schemeClr val="tx1"/>
                </a:solidFill>
              </a:rPr>
              <a:t>lebih</a:t>
            </a:r>
            <a:r>
              <a:rPr lang="en-US" sz="2400" dirty="0">
                <a:solidFill>
                  <a:schemeClr val="tx1"/>
                </a:solidFill>
              </a:rPr>
              <a:t> </a:t>
            </a:r>
            <a:r>
              <a:rPr lang="en-US" sz="2400" dirty="0" err="1">
                <a:solidFill>
                  <a:schemeClr val="tx1"/>
                </a:solidFill>
              </a:rPr>
              <a:t>informatif</a:t>
            </a:r>
            <a:r>
              <a:rPr lang="en-US" sz="2400" dirty="0">
                <a:solidFill>
                  <a:schemeClr val="tx1"/>
                </a:solidFill>
              </a:rPr>
              <a:t> </a:t>
            </a:r>
            <a:r>
              <a:rPr lang="en-US" sz="2400" dirty="0" err="1">
                <a:solidFill>
                  <a:schemeClr val="tx1"/>
                </a:solidFill>
              </a:rPr>
              <a:t>ketika</a:t>
            </a:r>
            <a:r>
              <a:rPr lang="en-US" sz="2400" dirty="0">
                <a:solidFill>
                  <a:schemeClr val="tx1"/>
                </a:solidFill>
              </a:rPr>
              <a:t> </a:t>
            </a:r>
            <a:r>
              <a:rPr lang="en-US" sz="2400" dirty="0" err="1">
                <a:solidFill>
                  <a:schemeClr val="tx1"/>
                </a:solidFill>
              </a:rPr>
              <a:t>membuat</a:t>
            </a:r>
            <a:r>
              <a:rPr lang="en-US" sz="2400" dirty="0">
                <a:solidFill>
                  <a:schemeClr val="tx1"/>
                </a:solidFill>
              </a:rPr>
              <a:t> </a:t>
            </a:r>
            <a:r>
              <a:rPr lang="en-US" sz="2400" dirty="0" err="1">
                <a:solidFill>
                  <a:schemeClr val="tx1"/>
                </a:solidFill>
              </a:rPr>
              <a:t>peta</a:t>
            </a:r>
            <a:r>
              <a:rPr lang="en-US" sz="2400" dirty="0">
                <a:solidFill>
                  <a:schemeClr val="tx1"/>
                </a:solidFill>
              </a:rPr>
              <a:t> choropleth </a:t>
            </a:r>
            <a:r>
              <a:rPr lang="en-US" sz="2400" dirty="0" err="1">
                <a:solidFill>
                  <a:schemeClr val="tx1"/>
                </a:solidFill>
              </a:rPr>
              <a:t>menggunakan</a:t>
            </a:r>
            <a:r>
              <a:rPr lang="en-US" sz="2400" dirty="0">
                <a:solidFill>
                  <a:schemeClr val="tx1"/>
                </a:solidFill>
              </a:rPr>
              <a:t> </a:t>
            </a:r>
            <a:r>
              <a:rPr lang="en-US" sz="2400" dirty="0" err="1">
                <a:solidFill>
                  <a:schemeClr val="tx1"/>
                </a:solidFill>
              </a:rPr>
              <a:t>peubah</a:t>
            </a:r>
            <a:r>
              <a:rPr lang="en-US" sz="2400" dirty="0">
                <a:solidFill>
                  <a:schemeClr val="tx1"/>
                </a:solidFill>
              </a:rPr>
              <a:t> </a:t>
            </a:r>
            <a:r>
              <a:rPr lang="en-US" sz="2400" i="1" dirty="0">
                <a:solidFill>
                  <a:schemeClr val="tx1"/>
                </a:solidFill>
              </a:rPr>
              <a:t>rate</a:t>
            </a:r>
            <a:r>
              <a:rPr lang="en-US" sz="2400" dirty="0">
                <a:solidFill>
                  <a:schemeClr val="tx1"/>
                </a:solidFill>
              </a:rPr>
              <a:t>. </a:t>
            </a:r>
          </a:p>
          <a:p>
            <a:pPr marL="0" indent="0">
              <a:buNone/>
            </a:pPr>
            <a:r>
              <a:rPr lang="en-US" sz="2400" i="1" dirty="0">
                <a:solidFill>
                  <a:schemeClr val="tx1"/>
                </a:solidFill>
              </a:rPr>
              <a:t>Rate</a:t>
            </a:r>
            <a:r>
              <a:rPr lang="en-US" sz="2400" dirty="0">
                <a:solidFill>
                  <a:schemeClr val="tx1"/>
                </a:solidFill>
              </a:rPr>
              <a:t> </a:t>
            </a:r>
            <a:r>
              <a:rPr lang="en-US" sz="2400" dirty="0" err="1">
                <a:solidFill>
                  <a:schemeClr val="tx1"/>
                </a:solidFill>
              </a:rPr>
              <a:t>adalah</a:t>
            </a:r>
            <a:r>
              <a:rPr lang="en-US" sz="2400" dirty="0">
                <a:solidFill>
                  <a:schemeClr val="tx1"/>
                </a:solidFill>
              </a:rPr>
              <a:t> </a:t>
            </a:r>
            <a:r>
              <a:rPr lang="en-US" sz="2400" dirty="0" err="1">
                <a:solidFill>
                  <a:schemeClr val="tx1"/>
                </a:solidFill>
              </a:rPr>
              <a:t>kuantitas</a:t>
            </a:r>
            <a:r>
              <a:rPr lang="en-US" sz="2400" dirty="0">
                <a:solidFill>
                  <a:schemeClr val="tx1"/>
                </a:solidFill>
              </a:rPr>
              <a:t> yang </a:t>
            </a:r>
            <a:r>
              <a:rPr lang="en-US" sz="2400" dirty="0" err="1">
                <a:solidFill>
                  <a:schemeClr val="tx1"/>
                </a:solidFill>
              </a:rPr>
              <a:t>diukur</a:t>
            </a:r>
            <a:r>
              <a:rPr lang="en-US" sz="2400" dirty="0">
                <a:solidFill>
                  <a:schemeClr val="tx1"/>
                </a:solidFill>
              </a:rPr>
              <a:t> </a:t>
            </a:r>
            <a:r>
              <a:rPr lang="en-US" sz="2400" dirty="0" err="1">
                <a:solidFill>
                  <a:schemeClr val="tx1"/>
                </a:solidFill>
              </a:rPr>
              <a:t>sehubungan</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sesuatu</a:t>
            </a:r>
            <a:r>
              <a:rPr lang="en-US" sz="2400" dirty="0">
                <a:solidFill>
                  <a:schemeClr val="tx1"/>
                </a:solidFill>
              </a:rPr>
              <a:t>. </a:t>
            </a:r>
            <a:r>
              <a:rPr lang="en-US" sz="2400" dirty="0" err="1">
                <a:solidFill>
                  <a:schemeClr val="tx1"/>
                </a:solidFill>
              </a:rPr>
              <a:t>Misalnya</a:t>
            </a:r>
            <a:r>
              <a:rPr lang="en-US" sz="2400" dirty="0">
                <a:solidFill>
                  <a:schemeClr val="tx1"/>
                </a:solidFill>
              </a:rPr>
              <a:t> </a:t>
            </a:r>
            <a:r>
              <a:rPr lang="en-US" sz="2400" dirty="0" err="1">
                <a:solidFill>
                  <a:schemeClr val="tx1"/>
                </a:solidFill>
              </a:rPr>
              <a:t>populasi</a:t>
            </a:r>
            <a:r>
              <a:rPr lang="en-US" sz="2400" dirty="0">
                <a:solidFill>
                  <a:schemeClr val="tx1"/>
                </a:solidFill>
              </a:rPr>
              <a:t> yang </a:t>
            </a:r>
            <a:r>
              <a:rPr lang="en-US" sz="2400" dirty="0" err="1">
                <a:solidFill>
                  <a:schemeClr val="tx1"/>
                </a:solidFill>
              </a:rPr>
              <a:t>diukur</a:t>
            </a:r>
            <a:r>
              <a:rPr lang="en-US" sz="2400" dirty="0">
                <a:solidFill>
                  <a:schemeClr val="tx1"/>
                </a:solidFill>
              </a:rPr>
              <a:t> </a:t>
            </a:r>
            <a:r>
              <a:rPr lang="en-US" sz="2400" dirty="0" err="1">
                <a:solidFill>
                  <a:schemeClr val="tx1"/>
                </a:solidFill>
              </a:rPr>
              <a:t>berdasarkan</a:t>
            </a:r>
            <a:r>
              <a:rPr lang="en-US" sz="2400" dirty="0">
                <a:solidFill>
                  <a:schemeClr val="tx1"/>
                </a:solidFill>
              </a:rPr>
              <a:t> area, </a:t>
            </a:r>
            <a:r>
              <a:rPr lang="en-US" sz="2400" dirty="0" err="1">
                <a:solidFill>
                  <a:schemeClr val="tx1"/>
                </a:solidFill>
              </a:rPr>
              <a:t>atau</a:t>
            </a:r>
            <a:r>
              <a:rPr lang="en-US" sz="2400" dirty="0">
                <a:solidFill>
                  <a:schemeClr val="tx1"/>
                </a:solidFill>
              </a:rPr>
              <a:t> </a:t>
            </a:r>
            <a:r>
              <a:rPr lang="en-US" sz="2400" dirty="0" err="1">
                <a:solidFill>
                  <a:schemeClr val="tx1"/>
                </a:solidFill>
              </a:rPr>
              <a:t>kepadatan</a:t>
            </a:r>
            <a:r>
              <a:rPr lang="en-US" sz="2400" dirty="0">
                <a:solidFill>
                  <a:schemeClr val="tx1"/>
                </a:solidFill>
              </a:rPr>
              <a:t> </a:t>
            </a:r>
            <a:r>
              <a:rPr lang="en-US" sz="2400" dirty="0" err="1">
                <a:solidFill>
                  <a:schemeClr val="tx1"/>
                </a:solidFill>
              </a:rPr>
              <a:t>penduduk</a:t>
            </a:r>
            <a:r>
              <a:rPr lang="en-US" sz="2400" dirty="0">
                <a:solidFill>
                  <a:schemeClr val="tx1"/>
                </a:solidFill>
              </a:rPr>
              <a:t>.</a:t>
            </a:r>
          </a:p>
        </p:txBody>
      </p:sp>
    </p:spTree>
    <p:extLst>
      <p:ext uri="{BB962C8B-B14F-4D97-AF65-F5344CB8AC3E}">
        <p14:creationId xmlns:p14="http://schemas.microsoft.com/office/powerpoint/2010/main" val="2440978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7D4F208-DD04-D049-C403-E45EF1419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135623"/>
            <a:ext cx="8714017" cy="622429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23</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p:txBody>
      </p:sp>
    </p:spTree>
    <p:extLst>
      <p:ext uri="{BB962C8B-B14F-4D97-AF65-F5344CB8AC3E}">
        <p14:creationId xmlns:p14="http://schemas.microsoft.com/office/powerpoint/2010/main" val="201929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24</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a:p>
            <a:pPr marL="0" indent="0">
              <a:buNone/>
            </a:pPr>
            <a:r>
              <a:rPr lang="en-US" sz="2400" dirty="0">
                <a:solidFill>
                  <a:schemeClr val="tx1"/>
                </a:solidFill>
              </a:rPr>
              <a:t>Pada </a:t>
            </a:r>
            <a:r>
              <a:rPr lang="en-US" sz="2400" dirty="0" err="1">
                <a:solidFill>
                  <a:schemeClr val="tx1"/>
                </a:solidFill>
              </a:rPr>
              <a:t>kasus</a:t>
            </a:r>
            <a:r>
              <a:rPr lang="en-US" sz="2400" dirty="0">
                <a:solidFill>
                  <a:schemeClr val="tx1"/>
                </a:solidFill>
              </a:rPr>
              <a:t> </a:t>
            </a:r>
            <a:r>
              <a:rPr lang="en-US" sz="2400" dirty="0" err="1">
                <a:solidFill>
                  <a:schemeClr val="tx1"/>
                </a:solidFill>
              </a:rPr>
              <a:t>lainnya</a:t>
            </a:r>
            <a:r>
              <a:rPr lang="en-US" sz="2400" dirty="0">
                <a:solidFill>
                  <a:schemeClr val="tx1"/>
                </a:solidFill>
              </a:rPr>
              <a:t>, </a:t>
            </a:r>
            <a:r>
              <a:rPr lang="en-US" sz="2400" dirty="0" err="1">
                <a:solidFill>
                  <a:schemeClr val="tx1"/>
                </a:solidFill>
              </a:rPr>
              <a:t>akan</a:t>
            </a:r>
            <a:r>
              <a:rPr lang="en-US" sz="2400" dirty="0">
                <a:solidFill>
                  <a:schemeClr val="tx1"/>
                </a:solidFill>
              </a:rPr>
              <a:t> </a:t>
            </a:r>
            <a:r>
              <a:rPr lang="en-US" sz="2400" dirty="0" err="1">
                <a:solidFill>
                  <a:schemeClr val="tx1"/>
                </a:solidFill>
              </a:rPr>
              <a:t>lebih</a:t>
            </a:r>
            <a:r>
              <a:rPr lang="en-US" sz="2400" dirty="0">
                <a:solidFill>
                  <a:schemeClr val="tx1"/>
                </a:solidFill>
              </a:rPr>
              <a:t> </a:t>
            </a:r>
            <a:r>
              <a:rPr lang="en-US" sz="2400" dirty="0" err="1">
                <a:solidFill>
                  <a:schemeClr val="tx1"/>
                </a:solidFill>
              </a:rPr>
              <a:t>tepat</a:t>
            </a:r>
            <a:r>
              <a:rPr lang="en-US" sz="2400" dirty="0">
                <a:solidFill>
                  <a:schemeClr val="tx1"/>
                </a:solidFill>
              </a:rPr>
              <a:t> </a:t>
            </a:r>
            <a:r>
              <a:rPr lang="en-US" sz="2400" dirty="0" err="1">
                <a:solidFill>
                  <a:schemeClr val="tx1"/>
                </a:solidFill>
              </a:rPr>
              <a:t>jika</a:t>
            </a:r>
            <a:r>
              <a:rPr lang="en-US" sz="2400" dirty="0">
                <a:solidFill>
                  <a:schemeClr val="tx1"/>
                </a:solidFill>
              </a:rPr>
              <a:t> </a:t>
            </a:r>
            <a:r>
              <a:rPr lang="en-US" sz="2400" dirty="0" err="1">
                <a:solidFill>
                  <a:schemeClr val="tx1"/>
                </a:solidFill>
              </a:rPr>
              <a:t>kita</a:t>
            </a:r>
            <a:r>
              <a:rPr lang="en-US" sz="2400" dirty="0">
                <a:solidFill>
                  <a:schemeClr val="tx1"/>
                </a:solidFill>
              </a:rPr>
              <a:t> </a:t>
            </a:r>
            <a:r>
              <a:rPr lang="en-US" sz="2400" dirty="0" err="1">
                <a:solidFill>
                  <a:schemeClr val="tx1"/>
                </a:solidFill>
              </a:rPr>
              <a:t>melakukan</a:t>
            </a:r>
            <a:r>
              <a:rPr lang="en-US" sz="2400" dirty="0">
                <a:solidFill>
                  <a:schemeClr val="tx1"/>
                </a:solidFill>
              </a:rPr>
              <a:t> </a:t>
            </a:r>
            <a:r>
              <a:rPr lang="en-US" sz="2400" dirty="0" err="1">
                <a:solidFill>
                  <a:schemeClr val="tx1"/>
                </a:solidFill>
              </a:rPr>
              <a:t>standarisasi</a:t>
            </a:r>
            <a:r>
              <a:rPr lang="en-US" sz="2400" dirty="0">
                <a:solidFill>
                  <a:schemeClr val="tx1"/>
                </a:solidFill>
              </a:rPr>
              <a:t> </a:t>
            </a:r>
            <a:r>
              <a:rPr lang="en-US" sz="2400" dirty="0" err="1">
                <a:solidFill>
                  <a:schemeClr val="tx1"/>
                </a:solidFill>
              </a:rPr>
              <a:t>berdasarkan</a:t>
            </a:r>
            <a:r>
              <a:rPr lang="en-US" sz="2400" dirty="0">
                <a:solidFill>
                  <a:schemeClr val="tx1"/>
                </a:solidFill>
              </a:rPr>
              <a:t> </a:t>
            </a:r>
            <a:r>
              <a:rPr lang="en-US" sz="2400" dirty="0" err="1">
                <a:solidFill>
                  <a:schemeClr val="tx1"/>
                </a:solidFill>
              </a:rPr>
              <a:t>populasi</a:t>
            </a:r>
            <a:r>
              <a:rPr lang="en-US" sz="2400" dirty="0">
                <a:solidFill>
                  <a:schemeClr val="tx1"/>
                </a:solidFill>
              </a:rPr>
              <a:t> yang </a:t>
            </a:r>
            <a:r>
              <a:rPr lang="en-US" sz="2400" dirty="0" err="1">
                <a:solidFill>
                  <a:schemeClr val="tx1"/>
                </a:solidFill>
              </a:rPr>
              <a:t>berisiko</a:t>
            </a:r>
            <a:r>
              <a:rPr lang="en-US" sz="2400" dirty="0">
                <a:solidFill>
                  <a:schemeClr val="tx1"/>
                </a:solidFill>
              </a:rPr>
              <a:t>. </a:t>
            </a:r>
          </a:p>
          <a:p>
            <a:pPr marL="0" indent="0">
              <a:buNone/>
            </a:pPr>
            <a:r>
              <a:rPr lang="en-US" sz="2400" dirty="0" err="1">
                <a:solidFill>
                  <a:schemeClr val="tx1"/>
                </a:solidFill>
              </a:rPr>
              <a:t>Sebagai</a:t>
            </a:r>
            <a:r>
              <a:rPr lang="en-US" sz="2400" dirty="0">
                <a:solidFill>
                  <a:schemeClr val="tx1"/>
                </a:solidFill>
              </a:rPr>
              <a:t> </a:t>
            </a:r>
            <a:r>
              <a:rPr lang="en-US" sz="2400" dirty="0" err="1">
                <a:solidFill>
                  <a:schemeClr val="tx1"/>
                </a:solidFill>
              </a:rPr>
              <a:t>contoh</a:t>
            </a:r>
            <a:r>
              <a:rPr lang="en-US" sz="2400" dirty="0">
                <a:solidFill>
                  <a:schemeClr val="tx1"/>
                </a:solidFill>
              </a:rPr>
              <a:t>, </a:t>
            </a:r>
            <a:r>
              <a:rPr lang="en-US" sz="2400" dirty="0" err="1">
                <a:solidFill>
                  <a:schemeClr val="tx1"/>
                </a:solidFill>
              </a:rPr>
              <a:t>kita</a:t>
            </a:r>
            <a:r>
              <a:rPr lang="en-US" sz="2400" dirty="0">
                <a:solidFill>
                  <a:schemeClr val="tx1"/>
                </a:solidFill>
              </a:rPr>
              <a:t> </a:t>
            </a:r>
            <a:r>
              <a:rPr lang="en-US" sz="2400" dirty="0" err="1">
                <a:solidFill>
                  <a:schemeClr val="tx1"/>
                </a:solidFill>
              </a:rPr>
              <a:t>ingin</a:t>
            </a:r>
            <a:r>
              <a:rPr lang="en-US" sz="2400" dirty="0">
                <a:solidFill>
                  <a:schemeClr val="tx1"/>
                </a:solidFill>
              </a:rPr>
              <a:t> </a:t>
            </a:r>
            <a:r>
              <a:rPr lang="en-US" sz="2400" dirty="0" err="1">
                <a:solidFill>
                  <a:schemeClr val="tx1"/>
                </a:solidFill>
              </a:rPr>
              <a:t>mengeksplorasi</a:t>
            </a:r>
            <a:r>
              <a:rPr lang="en-US" sz="2400" dirty="0">
                <a:solidFill>
                  <a:schemeClr val="tx1"/>
                </a:solidFill>
              </a:rPr>
              <a:t> </a:t>
            </a:r>
            <a:r>
              <a:rPr lang="en-US" sz="2400" dirty="0" err="1">
                <a:solidFill>
                  <a:schemeClr val="tx1"/>
                </a:solidFill>
              </a:rPr>
              <a:t>distribusi</a:t>
            </a:r>
            <a:r>
              <a:rPr lang="en-US" sz="2400" dirty="0">
                <a:solidFill>
                  <a:schemeClr val="tx1"/>
                </a:solidFill>
              </a:rPr>
              <a:t> </a:t>
            </a:r>
            <a:r>
              <a:rPr lang="en-US" sz="2400" dirty="0" err="1">
                <a:solidFill>
                  <a:schemeClr val="tx1"/>
                </a:solidFill>
              </a:rPr>
              <a:t>populasi</a:t>
            </a:r>
            <a:r>
              <a:rPr lang="en-US" sz="2400" dirty="0">
                <a:solidFill>
                  <a:schemeClr val="tx1"/>
                </a:solidFill>
              </a:rPr>
              <a:t> </a:t>
            </a:r>
            <a:r>
              <a:rPr lang="en-US" sz="2400" dirty="0" err="1">
                <a:solidFill>
                  <a:schemeClr val="tx1"/>
                </a:solidFill>
              </a:rPr>
              <a:t>kalangan</a:t>
            </a:r>
            <a:r>
              <a:rPr lang="en-US" sz="2400" dirty="0">
                <a:solidFill>
                  <a:schemeClr val="tx1"/>
                </a:solidFill>
              </a:rPr>
              <a:t> manual (</a:t>
            </a:r>
            <a:r>
              <a:rPr lang="en-US" sz="2400" dirty="0" err="1">
                <a:solidFill>
                  <a:schemeClr val="tx1"/>
                </a:solidFill>
              </a:rPr>
              <a:t>berusia</a:t>
            </a:r>
            <a:r>
              <a:rPr lang="en-US" sz="2400" dirty="0">
                <a:solidFill>
                  <a:schemeClr val="tx1"/>
                </a:solidFill>
              </a:rPr>
              <a:t> 65 </a:t>
            </a:r>
            <a:r>
              <a:rPr lang="en-US" sz="2400" dirty="0" err="1">
                <a:solidFill>
                  <a:schemeClr val="tx1"/>
                </a:solidFill>
              </a:rPr>
              <a:t>tahun</a:t>
            </a:r>
            <a:r>
              <a:rPr lang="en-US" sz="2400" dirty="0">
                <a:solidFill>
                  <a:schemeClr val="tx1"/>
                </a:solidFill>
              </a:rPr>
              <a:t> </a:t>
            </a:r>
            <a:r>
              <a:rPr lang="en-US" sz="2400" dirty="0" err="1">
                <a:solidFill>
                  <a:schemeClr val="tx1"/>
                </a:solidFill>
              </a:rPr>
              <a:t>ke</a:t>
            </a:r>
            <a:r>
              <a:rPr lang="en-US" sz="2400" dirty="0">
                <a:solidFill>
                  <a:schemeClr val="tx1"/>
                </a:solidFill>
              </a:rPr>
              <a:t> </a:t>
            </a:r>
            <a:r>
              <a:rPr lang="en-US" sz="2400" dirty="0" err="1">
                <a:solidFill>
                  <a:schemeClr val="tx1"/>
                </a:solidFill>
              </a:rPr>
              <a:t>atas</a:t>
            </a:r>
            <a:r>
              <a:rPr lang="en-US" sz="2400" dirty="0">
                <a:solidFill>
                  <a:schemeClr val="tx1"/>
                </a:solidFill>
              </a:rPr>
              <a:t>). </a:t>
            </a:r>
          </a:p>
          <a:p>
            <a:pPr marL="0" indent="0">
              <a:buNone/>
            </a:pPr>
            <a:r>
              <a:rPr lang="en-US" sz="2400" dirty="0" err="1">
                <a:solidFill>
                  <a:schemeClr val="tx1"/>
                </a:solidFill>
              </a:rPr>
              <a:t>Dalam</a:t>
            </a:r>
            <a:r>
              <a:rPr lang="en-US" sz="2400" dirty="0">
                <a:solidFill>
                  <a:schemeClr val="tx1"/>
                </a:solidFill>
              </a:rPr>
              <a:t> </a:t>
            </a:r>
            <a:r>
              <a:rPr lang="en-US" sz="2400" dirty="0" err="1">
                <a:solidFill>
                  <a:schemeClr val="tx1"/>
                </a:solidFill>
              </a:rPr>
              <a:t>kasus</a:t>
            </a:r>
            <a:r>
              <a:rPr lang="en-US" sz="2400" dirty="0">
                <a:solidFill>
                  <a:schemeClr val="tx1"/>
                </a:solidFill>
              </a:rPr>
              <a:t> </a:t>
            </a:r>
            <a:r>
              <a:rPr lang="en-US" sz="2400" dirty="0" err="1">
                <a:solidFill>
                  <a:schemeClr val="tx1"/>
                </a:solidFill>
              </a:rPr>
              <a:t>ini</a:t>
            </a:r>
            <a:r>
              <a:rPr lang="en-US" sz="2400" dirty="0">
                <a:solidFill>
                  <a:schemeClr val="tx1"/>
                </a:solidFill>
              </a:rPr>
              <a:t>, </a:t>
            </a:r>
            <a:r>
              <a:rPr lang="en-US" sz="2400" dirty="0" err="1">
                <a:solidFill>
                  <a:schemeClr val="tx1"/>
                </a:solidFill>
              </a:rPr>
              <a:t>kita</a:t>
            </a:r>
            <a:r>
              <a:rPr lang="en-US" sz="2400" dirty="0">
                <a:solidFill>
                  <a:schemeClr val="tx1"/>
                </a:solidFill>
              </a:rPr>
              <a:t> </a:t>
            </a:r>
            <a:r>
              <a:rPr lang="en-US" sz="2400" dirty="0" err="1">
                <a:solidFill>
                  <a:schemeClr val="tx1"/>
                </a:solidFill>
              </a:rPr>
              <a:t>menggunakan</a:t>
            </a:r>
            <a:r>
              <a:rPr lang="en-US" sz="2400" dirty="0">
                <a:solidFill>
                  <a:schemeClr val="tx1"/>
                </a:solidFill>
              </a:rPr>
              <a:t> total </a:t>
            </a:r>
            <a:r>
              <a:rPr lang="en-US" sz="2400" dirty="0" err="1">
                <a:solidFill>
                  <a:schemeClr val="tx1"/>
                </a:solidFill>
              </a:rPr>
              <a:t>populasi</a:t>
            </a:r>
            <a:r>
              <a:rPr lang="en-US" sz="2400" dirty="0">
                <a:solidFill>
                  <a:schemeClr val="tx1"/>
                </a:solidFill>
              </a:rPr>
              <a:t> </a:t>
            </a:r>
            <a:r>
              <a:rPr lang="en-US" sz="2400" dirty="0" err="1">
                <a:solidFill>
                  <a:schemeClr val="tx1"/>
                </a:solidFill>
              </a:rPr>
              <a:t>untuk</a:t>
            </a:r>
            <a:r>
              <a:rPr lang="en-US" sz="2400" dirty="0">
                <a:solidFill>
                  <a:schemeClr val="tx1"/>
                </a:solidFill>
              </a:rPr>
              <a:t> </a:t>
            </a:r>
            <a:r>
              <a:rPr lang="en-US" sz="2400" dirty="0" err="1">
                <a:solidFill>
                  <a:schemeClr val="tx1"/>
                </a:solidFill>
              </a:rPr>
              <a:t>menormalisasi</a:t>
            </a:r>
            <a:r>
              <a:rPr lang="en-US" sz="2400" dirty="0">
                <a:solidFill>
                  <a:schemeClr val="tx1"/>
                </a:solidFill>
              </a:rPr>
              <a:t> data pada </a:t>
            </a:r>
            <a:r>
              <a:rPr lang="en-US" sz="2400" dirty="0" err="1">
                <a:solidFill>
                  <a:schemeClr val="tx1"/>
                </a:solidFill>
              </a:rPr>
              <a:t>kelompok</a:t>
            </a:r>
            <a:r>
              <a:rPr lang="en-US" sz="2400" dirty="0">
                <a:solidFill>
                  <a:schemeClr val="tx1"/>
                </a:solidFill>
              </a:rPr>
              <a:t> </a:t>
            </a:r>
            <a:r>
              <a:rPr lang="en-US" sz="2400" dirty="0" err="1">
                <a:solidFill>
                  <a:schemeClr val="tx1"/>
                </a:solidFill>
              </a:rPr>
              <a:t>manula</a:t>
            </a:r>
            <a:r>
              <a:rPr lang="en-US" sz="2400" dirty="0">
                <a:solidFill>
                  <a:schemeClr val="tx1"/>
                </a:solidFill>
              </a:rPr>
              <a:t>.</a:t>
            </a:r>
          </a:p>
        </p:txBody>
      </p:sp>
    </p:spTree>
    <p:extLst>
      <p:ext uri="{BB962C8B-B14F-4D97-AF65-F5344CB8AC3E}">
        <p14:creationId xmlns:p14="http://schemas.microsoft.com/office/powerpoint/2010/main" val="303266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305662D-E4C5-BE3D-54C0-5B074F6C2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249923"/>
            <a:ext cx="7985760" cy="570411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25</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p:txBody>
      </p:sp>
    </p:spTree>
    <p:extLst>
      <p:ext uri="{BB962C8B-B14F-4D97-AF65-F5344CB8AC3E}">
        <p14:creationId xmlns:p14="http://schemas.microsoft.com/office/powerpoint/2010/main" val="1901057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26</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Choropleth</a:t>
            </a:r>
          </a:p>
          <a:p>
            <a:pPr marL="0" indent="0">
              <a:buNone/>
            </a:pPr>
            <a:r>
              <a:rPr lang="en-US" sz="2400" dirty="0">
                <a:solidFill>
                  <a:schemeClr val="tx1"/>
                </a:solidFill>
              </a:rPr>
              <a:t>Hal yang </a:t>
            </a:r>
            <a:r>
              <a:rPr lang="en-US" sz="2400" dirty="0" err="1">
                <a:solidFill>
                  <a:schemeClr val="tx1"/>
                </a:solidFill>
              </a:rPr>
              <a:t>perlu</a:t>
            </a:r>
            <a:r>
              <a:rPr lang="en-US" sz="2400" dirty="0">
                <a:solidFill>
                  <a:schemeClr val="tx1"/>
                </a:solidFill>
              </a:rPr>
              <a:t> </a:t>
            </a:r>
            <a:r>
              <a:rPr lang="en-US" sz="2400" dirty="0" err="1">
                <a:solidFill>
                  <a:schemeClr val="tx1"/>
                </a:solidFill>
              </a:rPr>
              <a:t>diperhatikan</a:t>
            </a:r>
            <a:r>
              <a:rPr lang="en-US" sz="2400" dirty="0">
                <a:solidFill>
                  <a:schemeClr val="tx1"/>
                </a:solidFill>
              </a:rPr>
              <a:t>:</a:t>
            </a:r>
          </a:p>
          <a:p>
            <a:r>
              <a:rPr lang="en-US" sz="2400" dirty="0">
                <a:solidFill>
                  <a:schemeClr val="tx1"/>
                </a:solidFill>
              </a:rPr>
              <a:t>Teknik </a:t>
            </a:r>
            <a:r>
              <a:rPr lang="en-US" sz="2400" dirty="0" err="1">
                <a:solidFill>
                  <a:schemeClr val="tx1"/>
                </a:solidFill>
              </a:rPr>
              <a:t>pembagian</a:t>
            </a:r>
            <a:r>
              <a:rPr lang="en-US" sz="2400" dirty="0">
                <a:solidFill>
                  <a:schemeClr val="tx1"/>
                </a:solidFill>
              </a:rPr>
              <a:t> </a:t>
            </a:r>
            <a:r>
              <a:rPr lang="en-US" sz="2400" dirty="0" err="1">
                <a:solidFill>
                  <a:schemeClr val="tx1"/>
                </a:solidFill>
              </a:rPr>
              <a:t>kelas</a:t>
            </a:r>
            <a:endParaRPr lang="en-US" sz="2400" dirty="0">
              <a:solidFill>
                <a:schemeClr val="tx1"/>
              </a:solidFill>
            </a:endParaRPr>
          </a:p>
          <a:p>
            <a:r>
              <a:rPr lang="en-US" sz="2400" dirty="0" err="1">
                <a:solidFill>
                  <a:schemeClr val="tx1"/>
                </a:solidFill>
              </a:rPr>
              <a:t>Banyaknya</a:t>
            </a:r>
            <a:r>
              <a:rPr lang="en-US" sz="2400" dirty="0">
                <a:solidFill>
                  <a:schemeClr val="tx1"/>
                </a:solidFill>
              </a:rPr>
              <a:t> </a:t>
            </a:r>
            <a:r>
              <a:rPr lang="en-US" sz="2400" dirty="0" err="1">
                <a:solidFill>
                  <a:schemeClr val="tx1"/>
                </a:solidFill>
              </a:rPr>
              <a:t>kelas</a:t>
            </a:r>
            <a:endParaRPr lang="en-US" sz="2400" dirty="0">
              <a:solidFill>
                <a:schemeClr val="tx1"/>
              </a:solidFill>
            </a:endParaRPr>
          </a:p>
          <a:p>
            <a:r>
              <a:rPr lang="en-US" sz="2400" dirty="0" err="1">
                <a:solidFill>
                  <a:schemeClr val="tx1"/>
                </a:solidFill>
              </a:rPr>
              <a:t>Pemilihan</a:t>
            </a:r>
            <a:r>
              <a:rPr lang="en-US" sz="2400" dirty="0">
                <a:solidFill>
                  <a:schemeClr val="tx1"/>
                </a:solidFill>
              </a:rPr>
              <a:t> </a:t>
            </a:r>
            <a:r>
              <a:rPr lang="en-US" sz="2400" dirty="0" err="1">
                <a:solidFill>
                  <a:schemeClr val="tx1"/>
                </a:solidFill>
              </a:rPr>
              <a:t>warna</a:t>
            </a:r>
            <a:r>
              <a:rPr lang="en-US" sz="2400" dirty="0">
                <a:solidFill>
                  <a:schemeClr val="tx1"/>
                </a:solidFill>
              </a:rPr>
              <a:t> (</a:t>
            </a:r>
            <a:r>
              <a:rPr lang="en-US" sz="2400" dirty="0">
                <a:solidFill>
                  <a:schemeClr val="tx1"/>
                </a:solidFill>
                <a:hlinkClick r:id="rId3"/>
              </a:rPr>
              <a:t>https://blog.datawrapper.de/colors/</a:t>
            </a:r>
            <a:r>
              <a:rPr lang="en-US" sz="2400" dirty="0">
                <a:solidFill>
                  <a:schemeClr val="tx1"/>
                </a:solidFill>
              </a:rPr>
              <a:t> )</a:t>
            </a:r>
          </a:p>
          <a:p>
            <a:pPr marL="0" indent="0">
              <a:buNone/>
            </a:pPr>
            <a:endParaRPr lang="en-US" sz="2400" dirty="0">
              <a:solidFill>
                <a:schemeClr val="tx1"/>
              </a:solidFill>
            </a:endParaRPr>
          </a:p>
        </p:txBody>
      </p:sp>
    </p:spTree>
    <p:extLst>
      <p:ext uri="{BB962C8B-B14F-4D97-AF65-F5344CB8AC3E}">
        <p14:creationId xmlns:p14="http://schemas.microsoft.com/office/powerpoint/2010/main" val="1701332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27</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Cartogram</a:t>
            </a:r>
          </a:p>
          <a:p>
            <a:r>
              <a:rPr lang="en-US" sz="2400" dirty="0" err="1">
                <a:solidFill>
                  <a:schemeClr val="tx1"/>
                </a:solidFill>
              </a:rPr>
              <a:t>Jenis</a:t>
            </a:r>
            <a:r>
              <a:rPr lang="en-US" sz="2400" dirty="0">
                <a:solidFill>
                  <a:schemeClr val="tx1"/>
                </a:solidFill>
              </a:rPr>
              <a:t> </a:t>
            </a:r>
            <a:r>
              <a:rPr lang="en-US" sz="2400" dirty="0" err="1">
                <a:solidFill>
                  <a:schemeClr val="tx1"/>
                </a:solidFill>
              </a:rPr>
              <a:t>peta</a:t>
            </a:r>
            <a:r>
              <a:rPr lang="en-US" sz="2400" dirty="0">
                <a:solidFill>
                  <a:schemeClr val="tx1"/>
                </a:solidFill>
              </a:rPr>
              <a:t> </a:t>
            </a:r>
            <a:r>
              <a:rPr lang="en-US" sz="2400" dirty="0" err="1">
                <a:solidFill>
                  <a:schemeClr val="tx1"/>
                </a:solidFill>
              </a:rPr>
              <a:t>tematik</a:t>
            </a:r>
            <a:r>
              <a:rPr lang="en-US" sz="2400" dirty="0">
                <a:solidFill>
                  <a:schemeClr val="tx1"/>
                </a:solidFill>
              </a:rPr>
              <a:t> yang </a:t>
            </a:r>
            <a:r>
              <a:rPr lang="en-US" sz="2400" dirty="0" err="1">
                <a:solidFill>
                  <a:schemeClr val="tx1"/>
                </a:solidFill>
              </a:rPr>
              <a:t>mengubah</a:t>
            </a:r>
            <a:r>
              <a:rPr lang="en-US" sz="2400" dirty="0">
                <a:solidFill>
                  <a:schemeClr val="tx1"/>
                </a:solidFill>
              </a:rPr>
              <a:t> </a:t>
            </a:r>
            <a:r>
              <a:rPr lang="en-US" sz="2400" dirty="0" err="1">
                <a:solidFill>
                  <a:schemeClr val="tx1"/>
                </a:solidFill>
              </a:rPr>
              <a:t>ukuran</a:t>
            </a:r>
            <a:r>
              <a:rPr lang="en-US" sz="2400" dirty="0">
                <a:solidFill>
                  <a:schemeClr val="tx1"/>
                </a:solidFill>
              </a:rPr>
              <a:t> wilayah </a:t>
            </a:r>
            <a:r>
              <a:rPr lang="en-US" sz="2400" dirty="0" err="1">
                <a:solidFill>
                  <a:schemeClr val="tx1"/>
                </a:solidFill>
              </a:rPr>
              <a:t>geografis</a:t>
            </a:r>
            <a:r>
              <a:rPr lang="en-US" sz="2400" dirty="0">
                <a:solidFill>
                  <a:schemeClr val="tx1"/>
                </a:solidFill>
              </a:rPr>
              <a:t> </a:t>
            </a:r>
            <a:r>
              <a:rPr lang="en-US" sz="2400" dirty="0" err="1">
                <a:solidFill>
                  <a:schemeClr val="tx1"/>
                </a:solidFill>
              </a:rPr>
              <a:t>secara</a:t>
            </a:r>
            <a:r>
              <a:rPr lang="en-US" sz="2400" dirty="0">
                <a:solidFill>
                  <a:schemeClr val="tx1"/>
                </a:solidFill>
              </a:rPr>
              <a:t> </a:t>
            </a:r>
            <a:r>
              <a:rPr lang="en-US" sz="2400" dirty="0" err="1">
                <a:solidFill>
                  <a:schemeClr val="tx1"/>
                </a:solidFill>
              </a:rPr>
              <a:t>proporsional</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suatu</a:t>
            </a:r>
            <a:r>
              <a:rPr lang="en-US" sz="2400" dirty="0">
                <a:solidFill>
                  <a:schemeClr val="tx1"/>
                </a:solidFill>
              </a:rPr>
              <a:t> </a:t>
            </a:r>
            <a:r>
              <a:rPr lang="en-US" sz="2400" dirty="0" err="1">
                <a:solidFill>
                  <a:schemeClr val="tx1"/>
                </a:solidFill>
              </a:rPr>
              <a:t>variabel</a:t>
            </a:r>
            <a:r>
              <a:rPr lang="en-US" sz="2400" dirty="0">
                <a:solidFill>
                  <a:schemeClr val="tx1"/>
                </a:solidFill>
              </a:rPr>
              <a:t> </a:t>
            </a:r>
            <a:r>
              <a:rPr lang="en-US" sz="2400" dirty="0" err="1">
                <a:solidFill>
                  <a:schemeClr val="tx1"/>
                </a:solidFill>
              </a:rPr>
              <a:t>tertentu</a:t>
            </a:r>
            <a:r>
              <a:rPr lang="en-US" sz="2400" dirty="0">
                <a:solidFill>
                  <a:schemeClr val="tx1"/>
                </a:solidFill>
              </a:rPr>
              <a:t>. </a:t>
            </a:r>
          </a:p>
          <a:p>
            <a:r>
              <a:rPr lang="en-US" sz="2400" dirty="0" err="1">
                <a:solidFill>
                  <a:schemeClr val="tx1"/>
                </a:solidFill>
              </a:rPr>
              <a:t>Tidak</a:t>
            </a:r>
            <a:r>
              <a:rPr lang="en-US" sz="2400" dirty="0">
                <a:solidFill>
                  <a:schemeClr val="tx1"/>
                </a:solidFill>
              </a:rPr>
              <a:t> </a:t>
            </a:r>
            <a:r>
              <a:rPr lang="en-US" sz="2400" dirty="0" err="1">
                <a:solidFill>
                  <a:schemeClr val="tx1"/>
                </a:solidFill>
              </a:rPr>
              <a:t>seperti</a:t>
            </a:r>
            <a:r>
              <a:rPr lang="en-US" sz="2400" dirty="0">
                <a:solidFill>
                  <a:schemeClr val="tx1"/>
                </a:solidFill>
              </a:rPr>
              <a:t> </a:t>
            </a:r>
            <a:r>
              <a:rPr lang="en-US" sz="2400" dirty="0" err="1">
                <a:solidFill>
                  <a:schemeClr val="tx1"/>
                </a:solidFill>
              </a:rPr>
              <a:t>peta</a:t>
            </a:r>
            <a:r>
              <a:rPr lang="en-US" sz="2400" dirty="0">
                <a:solidFill>
                  <a:schemeClr val="tx1"/>
                </a:solidFill>
              </a:rPr>
              <a:t> choropleth yang </a:t>
            </a:r>
            <a:r>
              <a:rPr lang="en-US" sz="2400" dirty="0" err="1">
                <a:solidFill>
                  <a:schemeClr val="tx1"/>
                </a:solidFill>
              </a:rPr>
              <a:t>hanya</a:t>
            </a:r>
            <a:r>
              <a:rPr lang="en-US" sz="2400" dirty="0">
                <a:solidFill>
                  <a:schemeClr val="tx1"/>
                </a:solidFill>
              </a:rPr>
              <a:t> </a:t>
            </a:r>
            <a:r>
              <a:rPr lang="en-US" sz="2400" dirty="0" err="1">
                <a:solidFill>
                  <a:schemeClr val="tx1"/>
                </a:solidFill>
              </a:rPr>
              <a:t>mengubah</a:t>
            </a:r>
            <a:r>
              <a:rPr lang="en-US" sz="2400" dirty="0">
                <a:solidFill>
                  <a:schemeClr val="tx1"/>
                </a:solidFill>
              </a:rPr>
              <a:t> </a:t>
            </a:r>
            <a:r>
              <a:rPr lang="en-US" sz="2400" dirty="0" err="1">
                <a:solidFill>
                  <a:schemeClr val="tx1"/>
                </a:solidFill>
              </a:rPr>
              <a:t>warna</a:t>
            </a:r>
            <a:r>
              <a:rPr lang="en-US" sz="2400" dirty="0">
                <a:solidFill>
                  <a:schemeClr val="tx1"/>
                </a:solidFill>
              </a:rPr>
              <a:t> </a:t>
            </a:r>
            <a:r>
              <a:rPr lang="en-US" sz="2400" dirty="0" err="1">
                <a:solidFill>
                  <a:schemeClr val="tx1"/>
                </a:solidFill>
              </a:rPr>
              <a:t>atau</a:t>
            </a:r>
            <a:r>
              <a:rPr lang="en-US" sz="2400" dirty="0">
                <a:solidFill>
                  <a:schemeClr val="tx1"/>
                </a:solidFill>
              </a:rPr>
              <a:t> </a:t>
            </a:r>
            <a:r>
              <a:rPr lang="en-US" sz="2400" dirty="0" err="1">
                <a:solidFill>
                  <a:schemeClr val="tx1"/>
                </a:solidFill>
              </a:rPr>
              <a:t>pola</a:t>
            </a:r>
            <a:r>
              <a:rPr lang="en-US" sz="2400" dirty="0">
                <a:solidFill>
                  <a:schemeClr val="tx1"/>
                </a:solidFill>
              </a:rPr>
              <a:t>, </a:t>
            </a:r>
            <a:r>
              <a:rPr lang="en-US" sz="2400" dirty="0" err="1">
                <a:solidFill>
                  <a:schemeClr val="tx1"/>
                </a:solidFill>
              </a:rPr>
              <a:t>kartogram</a:t>
            </a:r>
            <a:r>
              <a:rPr lang="en-US" sz="2400" dirty="0">
                <a:solidFill>
                  <a:schemeClr val="tx1"/>
                </a:solidFill>
              </a:rPr>
              <a:t> </a:t>
            </a:r>
            <a:r>
              <a:rPr lang="en-US" sz="2400" dirty="0" err="1">
                <a:solidFill>
                  <a:schemeClr val="tx1"/>
                </a:solidFill>
              </a:rPr>
              <a:t>mengubah</a:t>
            </a:r>
            <a:r>
              <a:rPr lang="en-US" sz="2400" dirty="0">
                <a:solidFill>
                  <a:schemeClr val="tx1"/>
                </a:solidFill>
              </a:rPr>
              <a:t> </a:t>
            </a:r>
            <a:r>
              <a:rPr lang="en-US" sz="2400" dirty="0" err="1">
                <a:solidFill>
                  <a:schemeClr val="tx1"/>
                </a:solidFill>
              </a:rPr>
              <a:t>bentuk</a:t>
            </a:r>
            <a:r>
              <a:rPr lang="en-US" sz="2400" dirty="0">
                <a:solidFill>
                  <a:schemeClr val="tx1"/>
                </a:solidFill>
              </a:rPr>
              <a:t> dan </a:t>
            </a:r>
            <a:r>
              <a:rPr lang="en-US" sz="2400" dirty="0" err="1">
                <a:solidFill>
                  <a:schemeClr val="tx1"/>
                </a:solidFill>
              </a:rPr>
              <a:t>ukuran</a:t>
            </a:r>
            <a:r>
              <a:rPr lang="en-US" sz="2400" dirty="0">
                <a:solidFill>
                  <a:schemeClr val="tx1"/>
                </a:solidFill>
              </a:rPr>
              <a:t> wilayah </a:t>
            </a:r>
            <a:r>
              <a:rPr lang="en-US" sz="2400" dirty="0" err="1">
                <a:solidFill>
                  <a:schemeClr val="tx1"/>
                </a:solidFill>
              </a:rPr>
              <a:t>untuk</a:t>
            </a:r>
            <a:r>
              <a:rPr lang="en-US" sz="2400" dirty="0">
                <a:solidFill>
                  <a:schemeClr val="tx1"/>
                </a:solidFill>
              </a:rPr>
              <a:t> </a:t>
            </a:r>
            <a:r>
              <a:rPr lang="en-US" sz="2400" dirty="0" err="1">
                <a:solidFill>
                  <a:schemeClr val="tx1"/>
                </a:solidFill>
              </a:rPr>
              <a:t>menekankan</a:t>
            </a:r>
            <a:r>
              <a:rPr lang="en-US" sz="2400" dirty="0">
                <a:solidFill>
                  <a:schemeClr val="tx1"/>
                </a:solidFill>
              </a:rPr>
              <a:t> </a:t>
            </a:r>
            <a:r>
              <a:rPr lang="en-US" sz="2400" dirty="0" err="1">
                <a:solidFill>
                  <a:schemeClr val="tx1"/>
                </a:solidFill>
              </a:rPr>
              <a:t>perbedaan</a:t>
            </a:r>
            <a:r>
              <a:rPr lang="en-US" sz="2400" dirty="0">
                <a:solidFill>
                  <a:schemeClr val="tx1"/>
                </a:solidFill>
              </a:rPr>
              <a:t> </a:t>
            </a:r>
            <a:r>
              <a:rPr lang="en-US" sz="2400" dirty="0" err="1">
                <a:solidFill>
                  <a:schemeClr val="tx1"/>
                </a:solidFill>
              </a:rPr>
              <a:t>kuantitatif</a:t>
            </a:r>
            <a:r>
              <a:rPr lang="en-US" sz="2400" dirty="0">
                <a:solidFill>
                  <a:schemeClr val="tx1"/>
                </a:solidFill>
              </a:rPr>
              <a:t> </a:t>
            </a:r>
            <a:r>
              <a:rPr lang="en-US" sz="2400" dirty="0" err="1">
                <a:solidFill>
                  <a:schemeClr val="tx1"/>
                </a:solidFill>
              </a:rPr>
              <a:t>antara</a:t>
            </a:r>
            <a:r>
              <a:rPr lang="en-US" sz="2400" dirty="0">
                <a:solidFill>
                  <a:schemeClr val="tx1"/>
                </a:solidFill>
              </a:rPr>
              <a:t> wilayah-wilayah.</a:t>
            </a:r>
          </a:p>
        </p:txBody>
      </p:sp>
    </p:spTree>
    <p:extLst>
      <p:ext uri="{BB962C8B-B14F-4D97-AF65-F5344CB8AC3E}">
        <p14:creationId xmlns:p14="http://schemas.microsoft.com/office/powerpoint/2010/main" val="2568492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28</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Cartogram</a:t>
            </a:r>
          </a:p>
          <a:p>
            <a:r>
              <a:rPr lang="en-US" sz="2400" dirty="0" err="1">
                <a:solidFill>
                  <a:schemeClr val="tx1"/>
                </a:solidFill>
              </a:rPr>
              <a:t>Pemilihan</a:t>
            </a:r>
            <a:r>
              <a:rPr lang="en-US" sz="2400" dirty="0">
                <a:solidFill>
                  <a:schemeClr val="tx1"/>
                </a:solidFill>
              </a:rPr>
              <a:t> </a:t>
            </a:r>
            <a:r>
              <a:rPr lang="en-US" sz="2400" dirty="0" err="1">
                <a:solidFill>
                  <a:schemeClr val="tx1"/>
                </a:solidFill>
              </a:rPr>
              <a:t>peubah</a:t>
            </a:r>
            <a:r>
              <a:rPr lang="en-US" sz="2400" dirty="0">
                <a:solidFill>
                  <a:schemeClr val="tx1"/>
                </a:solidFill>
              </a:rPr>
              <a:t>: Sama </a:t>
            </a:r>
            <a:r>
              <a:rPr lang="en-US" sz="2400" dirty="0" err="1">
                <a:solidFill>
                  <a:schemeClr val="tx1"/>
                </a:solidFill>
              </a:rPr>
              <a:t>seperti</a:t>
            </a:r>
            <a:r>
              <a:rPr lang="en-US" sz="2400" dirty="0">
                <a:solidFill>
                  <a:schemeClr val="tx1"/>
                </a:solidFill>
              </a:rPr>
              <a:t> </a:t>
            </a:r>
            <a:r>
              <a:rPr lang="en-US" sz="2400" dirty="0" err="1">
                <a:solidFill>
                  <a:schemeClr val="tx1"/>
                </a:solidFill>
              </a:rPr>
              <a:t>peta</a:t>
            </a:r>
            <a:r>
              <a:rPr lang="en-US" sz="2400" dirty="0">
                <a:solidFill>
                  <a:schemeClr val="tx1"/>
                </a:solidFill>
              </a:rPr>
              <a:t> choropleth, </a:t>
            </a:r>
            <a:r>
              <a:rPr lang="en-US" sz="2400" dirty="0" err="1">
                <a:solidFill>
                  <a:schemeClr val="tx1"/>
                </a:solidFill>
              </a:rPr>
              <a:t>kita</a:t>
            </a:r>
            <a:r>
              <a:rPr lang="en-US" sz="2400" dirty="0">
                <a:solidFill>
                  <a:schemeClr val="tx1"/>
                </a:solidFill>
              </a:rPr>
              <a:t> </a:t>
            </a:r>
            <a:r>
              <a:rPr lang="en-US" sz="2400" dirty="0" err="1">
                <a:solidFill>
                  <a:schemeClr val="tx1"/>
                </a:solidFill>
              </a:rPr>
              <a:t>memilih</a:t>
            </a:r>
            <a:r>
              <a:rPr lang="en-US" sz="2400" dirty="0">
                <a:solidFill>
                  <a:schemeClr val="tx1"/>
                </a:solidFill>
              </a:rPr>
              <a:t> </a:t>
            </a:r>
            <a:r>
              <a:rPr lang="en-US" sz="2400" dirty="0" err="1">
                <a:solidFill>
                  <a:schemeClr val="tx1"/>
                </a:solidFill>
              </a:rPr>
              <a:t>peubah</a:t>
            </a:r>
            <a:r>
              <a:rPr lang="en-US" sz="2400" dirty="0">
                <a:solidFill>
                  <a:schemeClr val="tx1"/>
                </a:solidFill>
              </a:rPr>
              <a:t> yang </a:t>
            </a:r>
            <a:r>
              <a:rPr lang="en-US" sz="2400" dirty="0" err="1">
                <a:solidFill>
                  <a:schemeClr val="tx1"/>
                </a:solidFill>
              </a:rPr>
              <a:t>ingin</a:t>
            </a:r>
            <a:r>
              <a:rPr lang="en-US" sz="2400" dirty="0">
                <a:solidFill>
                  <a:schemeClr val="tx1"/>
                </a:solidFill>
              </a:rPr>
              <a:t> </a:t>
            </a:r>
            <a:r>
              <a:rPr lang="en-US" sz="2400" dirty="0" err="1">
                <a:solidFill>
                  <a:schemeClr val="tx1"/>
                </a:solidFill>
              </a:rPr>
              <a:t>kita</a:t>
            </a:r>
            <a:r>
              <a:rPr lang="en-US" sz="2400" dirty="0">
                <a:solidFill>
                  <a:schemeClr val="tx1"/>
                </a:solidFill>
              </a:rPr>
              <a:t> </a:t>
            </a:r>
            <a:r>
              <a:rPr lang="en-US" sz="2400" dirty="0" err="1">
                <a:solidFill>
                  <a:schemeClr val="tx1"/>
                </a:solidFill>
              </a:rPr>
              <a:t>visualisasikan</a:t>
            </a:r>
            <a:r>
              <a:rPr lang="en-US" sz="2400" dirty="0">
                <a:solidFill>
                  <a:schemeClr val="tx1"/>
                </a:solidFill>
              </a:rPr>
              <a:t>, </a:t>
            </a:r>
            <a:r>
              <a:rPr lang="en-US" sz="2400" dirty="0" err="1">
                <a:solidFill>
                  <a:schemeClr val="tx1"/>
                </a:solidFill>
              </a:rPr>
              <a:t>misalnya</a:t>
            </a:r>
            <a:r>
              <a:rPr lang="en-US" sz="2400" dirty="0">
                <a:solidFill>
                  <a:schemeClr val="tx1"/>
                </a:solidFill>
              </a:rPr>
              <a:t> </a:t>
            </a:r>
            <a:r>
              <a:rPr lang="en-US" sz="2400" dirty="0" err="1">
                <a:solidFill>
                  <a:schemeClr val="tx1"/>
                </a:solidFill>
              </a:rPr>
              <a:t>populasi</a:t>
            </a:r>
            <a:r>
              <a:rPr lang="en-US" sz="2400" dirty="0">
                <a:solidFill>
                  <a:schemeClr val="tx1"/>
                </a:solidFill>
              </a:rPr>
              <a:t>, </a:t>
            </a:r>
            <a:r>
              <a:rPr lang="en-US" sz="2400" dirty="0" err="1">
                <a:solidFill>
                  <a:schemeClr val="tx1"/>
                </a:solidFill>
              </a:rPr>
              <a:t>pendapatan</a:t>
            </a:r>
            <a:r>
              <a:rPr lang="en-US" sz="2400" dirty="0">
                <a:solidFill>
                  <a:schemeClr val="tx1"/>
                </a:solidFill>
              </a:rPr>
              <a:t>, </a:t>
            </a:r>
            <a:r>
              <a:rPr lang="en-US" sz="2400" dirty="0" err="1">
                <a:solidFill>
                  <a:schemeClr val="tx1"/>
                </a:solidFill>
              </a:rPr>
              <a:t>atau</a:t>
            </a:r>
            <a:r>
              <a:rPr lang="en-US" sz="2400" dirty="0">
                <a:solidFill>
                  <a:schemeClr val="tx1"/>
                </a:solidFill>
              </a:rPr>
              <a:t> </a:t>
            </a:r>
            <a:r>
              <a:rPr lang="en-US" sz="2400" dirty="0" err="1">
                <a:solidFill>
                  <a:schemeClr val="tx1"/>
                </a:solidFill>
              </a:rPr>
              <a:t>produksi</a:t>
            </a:r>
            <a:r>
              <a:rPr lang="en-US" sz="2400" dirty="0">
                <a:solidFill>
                  <a:schemeClr val="tx1"/>
                </a:solidFill>
              </a:rPr>
              <a:t> </a:t>
            </a:r>
            <a:r>
              <a:rPr lang="en-US" sz="2400" dirty="0" err="1">
                <a:solidFill>
                  <a:schemeClr val="tx1"/>
                </a:solidFill>
              </a:rPr>
              <a:t>suatu</a:t>
            </a:r>
            <a:r>
              <a:rPr lang="en-US" sz="2400" dirty="0">
                <a:solidFill>
                  <a:schemeClr val="tx1"/>
                </a:solidFill>
              </a:rPr>
              <a:t> </a:t>
            </a:r>
            <a:r>
              <a:rPr lang="en-US" sz="2400" dirty="0" err="1">
                <a:solidFill>
                  <a:schemeClr val="tx1"/>
                </a:solidFill>
              </a:rPr>
              <a:t>komoditas</a:t>
            </a:r>
            <a:r>
              <a:rPr lang="en-US" sz="2400" dirty="0">
                <a:solidFill>
                  <a:schemeClr val="tx1"/>
                </a:solidFill>
              </a:rPr>
              <a:t>.</a:t>
            </a:r>
          </a:p>
          <a:p>
            <a:r>
              <a:rPr lang="en-US" sz="2400" dirty="0" err="1">
                <a:solidFill>
                  <a:schemeClr val="tx1"/>
                </a:solidFill>
              </a:rPr>
              <a:t>Penyesuaian</a:t>
            </a:r>
            <a:r>
              <a:rPr lang="en-US" sz="2400" dirty="0">
                <a:solidFill>
                  <a:schemeClr val="tx1"/>
                </a:solidFill>
              </a:rPr>
              <a:t> </a:t>
            </a:r>
            <a:r>
              <a:rPr lang="en-US" sz="2400" dirty="0" err="1">
                <a:solidFill>
                  <a:schemeClr val="tx1"/>
                </a:solidFill>
              </a:rPr>
              <a:t>Ukuran</a:t>
            </a:r>
            <a:r>
              <a:rPr lang="en-US" sz="2400" dirty="0">
                <a:solidFill>
                  <a:schemeClr val="tx1"/>
                </a:solidFill>
              </a:rPr>
              <a:t>: </a:t>
            </a:r>
            <a:r>
              <a:rPr lang="en-US" sz="2400" dirty="0" err="1">
                <a:solidFill>
                  <a:schemeClr val="tx1"/>
                </a:solidFill>
              </a:rPr>
              <a:t>Ukuran</a:t>
            </a:r>
            <a:r>
              <a:rPr lang="en-US" sz="2400" dirty="0">
                <a:solidFill>
                  <a:schemeClr val="tx1"/>
                </a:solidFill>
              </a:rPr>
              <a:t> </a:t>
            </a:r>
            <a:r>
              <a:rPr lang="en-US" sz="2400" dirty="0" err="1">
                <a:solidFill>
                  <a:schemeClr val="tx1"/>
                </a:solidFill>
              </a:rPr>
              <a:t>setiap</a:t>
            </a:r>
            <a:r>
              <a:rPr lang="en-US" sz="2400" dirty="0">
                <a:solidFill>
                  <a:schemeClr val="tx1"/>
                </a:solidFill>
              </a:rPr>
              <a:t> wilayah pada </a:t>
            </a:r>
            <a:r>
              <a:rPr lang="en-US" sz="2400" dirty="0" err="1">
                <a:solidFill>
                  <a:schemeClr val="tx1"/>
                </a:solidFill>
              </a:rPr>
              <a:t>peta</a:t>
            </a:r>
            <a:r>
              <a:rPr lang="en-US" sz="2400" dirty="0">
                <a:solidFill>
                  <a:schemeClr val="tx1"/>
                </a:solidFill>
              </a:rPr>
              <a:t> </a:t>
            </a:r>
            <a:r>
              <a:rPr lang="en-US" sz="2400" dirty="0" err="1">
                <a:solidFill>
                  <a:schemeClr val="tx1"/>
                </a:solidFill>
              </a:rPr>
              <a:t>diubah</a:t>
            </a:r>
            <a:r>
              <a:rPr lang="en-US" sz="2400" dirty="0">
                <a:solidFill>
                  <a:schemeClr val="tx1"/>
                </a:solidFill>
              </a:rPr>
              <a:t> </a:t>
            </a:r>
            <a:r>
              <a:rPr lang="en-US" sz="2400" dirty="0" err="1">
                <a:solidFill>
                  <a:schemeClr val="tx1"/>
                </a:solidFill>
              </a:rPr>
              <a:t>sebanding</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nilai</a:t>
            </a:r>
            <a:r>
              <a:rPr lang="en-US" sz="2400" dirty="0">
                <a:solidFill>
                  <a:schemeClr val="tx1"/>
                </a:solidFill>
              </a:rPr>
              <a:t> </a:t>
            </a:r>
            <a:r>
              <a:rPr lang="en-US" sz="2400" dirty="0" err="1">
                <a:solidFill>
                  <a:schemeClr val="tx1"/>
                </a:solidFill>
              </a:rPr>
              <a:t>peubah</a:t>
            </a:r>
            <a:r>
              <a:rPr lang="en-US" sz="2400" dirty="0">
                <a:solidFill>
                  <a:schemeClr val="tx1"/>
                </a:solidFill>
              </a:rPr>
              <a:t> yang </a:t>
            </a:r>
            <a:r>
              <a:rPr lang="en-US" sz="2400" dirty="0" err="1">
                <a:solidFill>
                  <a:schemeClr val="tx1"/>
                </a:solidFill>
              </a:rPr>
              <a:t>dipilih</a:t>
            </a:r>
            <a:r>
              <a:rPr lang="en-US" sz="2400" dirty="0">
                <a:solidFill>
                  <a:schemeClr val="tx1"/>
                </a:solidFill>
              </a:rPr>
              <a:t>. Wilayah </a:t>
            </a:r>
            <a:r>
              <a:rPr lang="en-US" sz="2400" dirty="0" err="1">
                <a:solidFill>
                  <a:schemeClr val="tx1"/>
                </a:solidFill>
              </a:rPr>
              <a:t>dengan</a:t>
            </a:r>
            <a:r>
              <a:rPr lang="en-US" sz="2400" dirty="0">
                <a:solidFill>
                  <a:schemeClr val="tx1"/>
                </a:solidFill>
              </a:rPr>
              <a:t> </a:t>
            </a:r>
            <a:r>
              <a:rPr lang="en-US" sz="2400" dirty="0" err="1">
                <a:solidFill>
                  <a:schemeClr val="tx1"/>
                </a:solidFill>
              </a:rPr>
              <a:t>nilai</a:t>
            </a:r>
            <a:r>
              <a:rPr lang="en-US" sz="2400" dirty="0">
                <a:solidFill>
                  <a:schemeClr val="tx1"/>
                </a:solidFill>
              </a:rPr>
              <a:t> yang </a:t>
            </a:r>
            <a:r>
              <a:rPr lang="en-US" sz="2400" dirty="0" err="1">
                <a:solidFill>
                  <a:schemeClr val="tx1"/>
                </a:solidFill>
              </a:rPr>
              <a:t>lebih</a:t>
            </a:r>
            <a:r>
              <a:rPr lang="en-US" sz="2400" dirty="0">
                <a:solidFill>
                  <a:schemeClr val="tx1"/>
                </a:solidFill>
              </a:rPr>
              <a:t> </a:t>
            </a:r>
            <a:r>
              <a:rPr lang="en-US" sz="2400" dirty="0" err="1">
                <a:solidFill>
                  <a:schemeClr val="tx1"/>
                </a:solidFill>
              </a:rPr>
              <a:t>tinggi</a:t>
            </a:r>
            <a:r>
              <a:rPr lang="en-US" sz="2400" dirty="0">
                <a:solidFill>
                  <a:schemeClr val="tx1"/>
                </a:solidFill>
              </a:rPr>
              <a:t> </a:t>
            </a:r>
            <a:r>
              <a:rPr lang="en-US" sz="2400" dirty="0" err="1">
                <a:solidFill>
                  <a:schemeClr val="tx1"/>
                </a:solidFill>
              </a:rPr>
              <a:t>akan</a:t>
            </a:r>
            <a:r>
              <a:rPr lang="en-US" sz="2400" dirty="0">
                <a:solidFill>
                  <a:schemeClr val="tx1"/>
                </a:solidFill>
              </a:rPr>
              <a:t> </a:t>
            </a:r>
            <a:r>
              <a:rPr lang="en-US" sz="2400" dirty="0" err="1">
                <a:solidFill>
                  <a:schemeClr val="tx1"/>
                </a:solidFill>
              </a:rPr>
              <a:t>digambarkan</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ukuran</a:t>
            </a:r>
            <a:r>
              <a:rPr lang="en-US" sz="2400" dirty="0">
                <a:solidFill>
                  <a:schemeClr val="tx1"/>
                </a:solidFill>
              </a:rPr>
              <a:t> yang </a:t>
            </a:r>
            <a:r>
              <a:rPr lang="en-US" sz="2400" dirty="0" err="1">
                <a:solidFill>
                  <a:schemeClr val="tx1"/>
                </a:solidFill>
              </a:rPr>
              <a:t>lebih</a:t>
            </a:r>
            <a:r>
              <a:rPr lang="en-US" sz="2400" dirty="0">
                <a:solidFill>
                  <a:schemeClr val="tx1"/>
                </a:solidFill>
              </a:rPr>
              <a:t> </a:t>
            </a:r>
            <a:r>
              <a:rPr lang="en-US" sz="2400" dirty="0" err="1">
                <a:solidFill>
                  <a:schemeClr val="tx1"/>
                </a:solidFill>
              </a:rPr>
              <a:t>besar</a:t>
            </a:r>
            <a:r>
              <a:rPr lang="en-US" sz="2400" dirty="0">
                <a:solidFill>
                  <a:schemeClr val="tx1"/>
                </a:solidFill>
              </a:rPr>
              <a:t>, </a:t>
            </a:r>
            <a:r>
              <a:rPr lang="en-US" sz="2400" dirty="0" err="1">
                <a:solidFill>
                  <a:schemeClr val="tx1"/>
                </a:solidFill>
              </a:rPr>
              <a:t>sedangkan</a:t>
            </a:r>
            <a:r>
              <a:rPr lang="en-US" sz="2400" dirty="0">
                <a:solidFill>
                  <a:schemeClr val="tx1"/>
                </a:solidFill>
              </a:rPr>
              <a:t> wilayah </a:t>
            </a:r>
            <a:r>
              <a:rPr lang="en-US" sz="2400" dirty="0" err="1">
                <a:solidFill>
                  <a:schemeClr val="tx1"/>
                </a:solidFill>
              </a:rPr>
              <a:t>dengan</a:t>
            </a:r>
            <a:r>
              <a:rPr lang="en-US" sz="2400" dirty="0">
                <a:solidFill>
                  <a:schemeClr val="tx1"/>
                </a:solidFill>
              </a:rPr>
              <a:t> </a:t>
            </a:r>
            <a:r>
              <a:rPr lang="en-US" sz="2400" dirty="0" err="1">
                <a:solidFill>
                  <a:schemeClr val="tx1"/>
                </a:solidFill>
              </a:rPr>
              <a:t>nilai</a:t>
            </a:r>
            <a:r>
              <a:rPr lang="en-US" sz="2400" dirty="0">
                <a:solidFill>
                  <a:schemeClr val="tx1"/>
                </a:solidFill>
              </a:rPr>
              <a:t> yang </a:t>
            </a:r>
            <a:r>
              <a:rPr lang="en-US" sz="2400" dirty="0" err="1">
                <a:solidFill>
                  <a:schemeClr val="tx1"/>
                </a:solidFill>
              </a:rPr>
              <a:t>lebih</a:t>
            </a:r>
            <a:r>
              <a:rPr lang="en-US" sz="2400" dirty="0">
                <a:solidFill>
                  <a:schemeClr val="tx1"/>
                </a:solidFill>
              </a:rPr>
              <a:t> </a:t>
            </a:r>
            <a:r>
              <a:rPr lang="en-US" sz="2400" dirty="0" err="1">
                <a:solidFill>
                  <a:schemeClr val="tx1"/>
                </a:solidFill>
              </a:rPr>
              <a:t>rendah</a:t>
            </a:r>
            <a:r>
              <a:rPr lang="en-US" sz="2400" dirty="0">
                <a:solidFill>
                  <a:schemeClr val="tx1"/>
                </a:solidFill>
              </a:rPr>
              <a:t> </a:t>
            </a:r>
            <a:r>
              <a:rPr lang="en-US" sz="2400" dirty="0" err="1">
                <a:solidFill>
                  <a:schemeClr val="tx1"/>
                </a:solidFill>
              </a:rPr>
              <a:t>akan</a:t>
            </a:r>
            <a:r>
              <a:rPr lang="en-US" sz="2400" dirty="0">
                <a:solidFill>
                  <a:schemeClr val="tx1"/>
                </a:solidFill>
              </a:rPr>
              <a:t> </a:t>
            </a:r>
            <a:r>
              <a:rPr lang="en-US" sz="2400" dirty="0" err="1">
                <a:solidFill>
                  <a:schemeClr val="tx1"/>
                </a:solidFill>
              </a:rPr>
              <a:t>digambarkan</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ukuran</a:t>
            </a:r>
            <a:r>
              <a:rPr lang="en-US" sz="2400" dirty="0">
                <a:solidFill>
                  <a:schemeClr val="tx1"/>
                </a:solidFill>
              </a:rPr>
              <a:t> yang </a:t>
            </a:r>
            <a:r>
              <a:rPr lang="en-US" sz="2400" dirty="0" err="1">
                <a:solidFill>
                  <a:schemeClr val="tx1"/>
                </a:solidFill>
              </a:rPr>
              <a:t>lebih</a:t>
            </a:r>
            <a:r>
              <a:rPr lang="en-US" sz="2400" dirty="0">
                <a:solidFill>
                  <a:schemeClr val="tx1"/>
                </a:solidFill>
              </a:rPr>
              <a:t> </a:t>
            </a:r>
            <a:r>
              <a:rPr lang="en-US" sz="2400" dirty="0" err="1">
                <a:solidFill>
                  <a:schemeClr val="tx1"/>
                </a:solidFill>
              </a:rPr>
              <a:t>kecil</a:t>
            </a:r>
            <a:r>
              <a:rPr lang="en-US" sz="2400" dirty="0">
                <a:solidFill>
                  <a:schemeClr val="tx1"/>
                </a:solidFill>
              </a:rPr>
              <a:t>.</a:t>
            </a:r>
          </a:p>
          <a:p>
            <a:r>
              <a:rPr lang="en-US" sz="2400" dirty="0" err="1">
                <a:solidFill>
                  <a:schemeClr val="tx1"/>
                </a:solidFill>
              </a:rPr>
              <a:t>Preservasi</a:t>
            </a:r>
            <a:r>
              <a:rPr lang="en-US" sz="2400" dirty="0">
                <a:solidFill>
                  <a:schemeClr val="tx1"/>
                </a:solidFill>
              </a:rPr>
              <a:t> </a:t>
            </a:r>
            <a:r>
              <a:rPr lang="en-US" sz="2400" dirty="0" err="1">
                <a:solidFill>
                  <a:schemeClr val="tx1"/>
                </a:solidFill>
              </a:rPr>
              <a:t>Bentuk</a:t>
            </a:r>
            <a:r>
              <a:rPr lang="en-US" sz="2400" dirty="0">
                <a:solidFill>
                  <a:schemeClr val="tx1"/>
                </a:solidFill>
              </a:rPr>
              <a:t>: </a:t>
            </a:r>
            <a:r>
              <a:rPr lang="en-US" sz="2400" dirty="0" err="1">
                <a:solidFill>
                  <a:schemeClr val="tx1"/>
                </a:solidFill>
              </a:rPr>
              <a:t>Meskipun</a:t>
            </a:r>
            <a:r>
              <a:rPr lang="en-US" sz="2400" dirty="0">
                <a:solidFill>
                  <a:schemeClr val="tx1"/>
                </a:solidFill>
              </a:rPr>
              <a:t> </a:t>
            </a:r>
            <a:r>
              <a:rPr lang="en-US" sz="2400" dirty="0" err="1">
                <a:solidFill>
                  <a:schemeClr val="tx1"/>
                </a:solidFill>
              </a:rPr>
              <a:t>ukuran</a:t>
            </a:r>
            <a:r>
              <a:rPr lang="en-US" sz="2400" dirty="0">
                <a:solidFill>
                  <a:schemeClr val="tx1"/>
                </a:solidFill>
              </a:rPr>
              <a:t> </a:t>
            </a:r>
            <a:r>
              <a:rPr lang="en-US" sz="2400" dirty="0" err="1">
                <a:solidFill>
                  <a:schemeClr val="tx1"/>
                </a:solidFill>
              </a:rPr>
              <a:t>berubah</a:t>
            </a:r>
            <a:r>
              <a:rPr lang="en-US" sz="2400" dirty="0">
                <a:solidFill>
                  <a:schemeClr val="tx1"/>
                </a:solidFill>
              </a:rPr>
              <a:t>, </a:t>
            </a:r>
            <a:r>
              <a:rPr lang="en-US" sz="2400" dirty="0" err="1">
                <a:solidFill>
                  <a:schemeClr val="tx1"/>
                </a:solidFill>
              </a:rPr>
              <a:t>bentuk</a:t>
            </a:r>
            <a:r>
              <a:rPr lang="en-US" sz="2400" dirty="0">
                <a:solidFill>
                  <a:schemeClr val="tx1"/>
                </a:solidFill>
              </a:rPr>
              <a:t> </a:t>
            </a:r>
            <a:r>
              <a:rPr lang="en-US" sz="2400" dirty="0" err="1">
                <a:solidFill>
                  <a:schemeClr val="tx1"/>
                </a:solidFill>
              </a:rPr>
              <a:t>dasar</a:t>
            </a:r>
            <a:r>
              <a:rPr lang="en-US" sz="2400" dirty="0">
                <a:solidFill>
                  <a:schemeClr val="tx1"/>
                </a:solidFill>
              </a:rPr>
              <a:t> </a:t>
            </a:r>
            <a:r>
              <a:rPr lang="en-US" sz="2400" dirty="0" err="1">
                <a:solidFill>
                  <a:schemeClr val="tx1"/>
                </a:solidFill>
              </a:rPr>
              <a:t>dari</a:t>
            </a:r>
            <a:r>
              <a:rPr lang="en-US" sz="2400" dirty="0">
                <a:solidFill>
                  <a:schemeClr val="tx1"/>
                </a:solidFill>
              </a:rPr>
              <a:t> </a:t>
            </a:r>
            <a:r>
              <a:rPr lang="en-US" sz="2400" dirty="0" err="1">
                <a:solidFill>
                  <a:schemeClr val="tx1"/>
                </a:solidFill>
              </a:rPr>
              <a:t>setiap</a:t>
            </a:r>
            <a:r>
              <a:rPr lang="en-US" sz="2400" dirty="0">
                <a:solidFill>
                  <a:schemeClr val="tx1"/>
                </a:solidFill>
              </a:rPr>
              <a:t> wilayah </a:t>
            </a:r>
            <a:r>
              <a:rPr lang="en-US" sz="2400" dirty="0" err="1">
                <a:solidFill>
                  <a:schemeClr val="tx1"/>
                </a:solidFill>
              </a:rPr>
              <a:t>biasanya</a:t>
            </a:r>
            <a:r>
              <a:rPr lang="en-US" sz="2400" dirty="0">
                <a:solidFill>
                  <a:schemeClr val="tx1"/>
                </a:solidFill>
              </a:rPr>
              <a:t> </a:t>
            </a:r>
            <a:r>
              <a:rPr lang="en-US" sz="2400" dirty="0" err="1">
                <a:solidFill>
                  <a:schemeClr val="tx1"/>
                </a:solidFill>
              </a:rPr>
              <a:t>dipertahankan</a:t>
            </a:r>
            <a:r>
              <a:rPr lang="en-US" sz="2400" dirty="0">
                <a:solidFill>
                  <a:schemeClr val="tx1"/>
                </a:solidFill>
              </a:rPr>
              <a:t>, </a:t>
            </a:r>
            <a:r>
              <a:rPr lang="en-US" sz="2400" dirty="0" err="1">
                <a:solidFill>
                  <a:schemeClr val="tx1"/>
                </a:solidFill>
              </a:rPr>
              <a:t>meskipun</a:t>
            </a:r>
            <a:r>
              <a:rPr lang="en-US" sz="2400" dirty="0">
                <a:solidFill>
                  <a:schemeClr val="tx1"/>
                </a:solidFill>
              </a:rPr>
              <a:t> </a:t>
            </a:r>
            <a:r>
              <a:rPr lang="en-US" sz="2400" dirty="0" err="1">
                <a:solidFill>
                  <a:schemeClr val="tx1"/>
                </a:solidFill>
              </a:rPr>
              <a:t>terkadang</a:t>
            </a:r>
            <a:r>
              <a:rPr lang="en-US" sz="2400" dirty="0">
                <a:solidFill>
                  <a:schemeClr val="tx1"/>
                </a:solidFill>
              </a:rPr>
              <a:t> </a:t>
            </a:r>
            <a:r>
              <a:rPr lang="en-US" sz="2400" dirty="0" err="1">
                <a:solidFill>
                  <a:schemeClr val="tx1"/>
                </a:solidFill>
              </a:rPr>
              <a:t>mengalami</a:t>
            </a:r>
            <a:r>
              <a:rPr lang="en-US" sz="2400" dirty="0">
                <a:solidFill>
                  <a:schemeClr val="tx1"/>
                </a:solidFill>
              </a:rPr>
              <a:t> </a:t>
            </a:r>
            <a:r>
              <a:rPr lang="en-US" sz="2400" dirty="0" err="1">
                <a:solidFill>
                  <a:schemeClr val="tx1"/>
                </a:solidFill>
              </a:rPr>
              <a:t>distorsi</a:t>
            </a:r>
            <a:r>
              <a:rPr lang="en-US" sz="2400" dirty="0">
                <a:solidFill>
                  <a:schemeClr val="tx1"/>
                </a:solidFill>
              </a:rPr>
              <a:t> </a:t>
            </a:r>
            <a:r>
              <a:rPr lang="en-US" sz="2400" dirty="0" err="1">
                <a:solidFill>
                  <a:schemeClr val="tx1"/>
                </a:solidFill>
              </a:rPr>
              <a:t>untuk</a:t>
            </a:r>
            <a:r>
              <a:rPr lang="en-US" sz="2400" dirty="0">
                <a:solidFill>
                  <a:schemeClr val="tx1"/>
                </a:solidFill>
              </a:rPr>
              <a:t> </a:t>
            </a:r>
            <a:r>
              <a:rPr lang="en-US" sz="2400" dirty="0" err="1">
                <a:solidFill>
                  <a:schemeClr val="tx1"/>
                </a:solidFill>
              </a:rPr>
              <a:t>mengakomodasi</a:t>
            </a:r>
            <a:r>
              <a:rPr lang="en-US" sz="2400" dirty="0">
                <a:solidFill>
                  <a:schemeClr val="tx1"/>
                </a:solidFill>
              </a:rPr>
              <a:t> </a:t>
            </a:r>
            <a:r>
              <a:rPr lang="en-US" sz="2400" dirty="0" err="1">
                <a:solidFill>
                  <a:schemeClr val="tx1"/>
                </a:solidFill>
              </a:rPr>
              <a:t>perubahan</a:t>
            </a:r>
            <a:r>
              <a:rPr lang="en-US" sz="2400" dirty="0">
                <a:solidFill>
                  <a:schemeClr val="tx1"/>
                </a:solidFill>
              </a:rPr>
              <a:t> </a:t>
            </a:r>
            <a:r>
              <a:rPr lang="en-US" sz="2400" dirty="0" err="1">
                <a:solidFill>
                  <a:schemeClr val="tx1"/>
                </a:solidFill>
              </a:rPr>
              <a:t>ukuran</a:t>
            </a:r>
            <a:r>
              <a:rPr lang="en-US" sz="2400" dirty="0">
                <a:solidFill>
                  <a:schemeClr val="tx1"/>
                </a:solidFill>
              </a:rPr>
              <a:t>.</a:t>
            </a:r>
          </a:p>
        </p:txBody>
      </p:sp>
    </p:spTree>
    <p:extLst>
      <p:ext uri="{BB962C8B-B14F-4D97-AF65-F5344CB8AC3E}">
        <p14:creationId xmlns:p14="http://schemas.microsoft.com/office/powerpoint/2010/main" val="318435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29</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Cartogram</a:t>
            </a:r>
          </a:p>
          <a:p>
            <a:pPr marL="0" indent="0">
              <a:buNone/>
            </a:pPr>
            <a:r>
              <a:rPr lang="en-US" sz="2400" b="1" dirty="0" err="1">
                <a:solidFill>
                  <a:schemeClr val="tx1"/>
                </a:solidFill>
              </a:rPr>
              <a:t>Keunggulan</a:t>
            </a:r>
            <a:endParaRPr lang="en-US" sz="2400" b="1" dirty="0">
              <a:solidFill>
                <a:schemeClr val="tx1"/>
              </a:solidFill>
            </a:endParaRPr>
          </a:p>
          <a:p>
            <a:r>
              <a:rPr lang="en-US" sz="2400" dirty="0" err="1">
                <a:solidFill>
                  <a:schemeClr val="tx1"/>
                </a:solidFill>
              </a:rPr>
              <a:t>Menekankan</a:t>
            </a:r>
            <a:r>
              <a:rPr lang="en-US" sz="2400" dirty="0">
                <a:solidFill>
                  <a:schemeClr val="tx1"/>
                </a:solidFill>
              </a:rPr>
              <a:t> </a:t>
            </a:r>
            <a:r>
              <a:rPr lang="en-US" sz="2400" dirty="0" err="1">
                <a:solidFill>
                  <a:schemeClr val="tx1"/>
                </a:solidFill>
              </a:rPr>
              <a:t>perbedaan</a:t>
            </a:r>
            <a:r>
              <a:rPr lang="en-US" sz="2400" dirty="0">
                <a:solidFill>
                  <a:schemeClr val="tx1"/>
                </a:solidFill>
              </a:rPr>
              <a:t>: </a:t>
            </a:r>
            <a:r>
              <a:rPr lang="en-US" sz="2400" dirty="0" err="1">
                <a:solidFill>
                  <a:schemeClr val="tx1"/>
                </a:solidFill>
              </a:rPr>
              <a:t>Kartogram</a:t>
            </a:r>
            <a:r>
              <a:rPr lang="en-US" sz="2400" dirty="0">
                <a:solidFill>
                  <a:schemeClr val="tx1"/>
                </a:solidFill>
              </a:rPr>
              <a:t> sangat </a:t>
            </a:r>
            <a:r>
              <a:rPr lang="en-US" sz="2400" dirty="0" err="1">
                <a:solidFill>
                  <a:schemeClr val="tx1"/>
                </a:solidFill>
              </a:rPr>
              <a:t>efektif</a:t>
            </a:r>
            <a:r>
              <a:rPr lang="en-US" sz="2400" dirty="0">
                <a:solidFill>
                  <a:schemeClr val="tx1"/>
                </a:solidFill>
              </a:rPr>
              <a:t> </a:t>
            </a:r>
            <a:r>
              <a:rPr lang="en-US" sz="2400" dirty="0" err="1">
                <a:solidFill>
                  <a:schemeClr val="tx1"/>
                </a:solidFill>
              </a:rPr>
              <a:t>untuk</a:t>
            </a:r>
            <a:r>
              <a:rPr lang="en-US" sz="2400" dirty="0">
                <a:solidFill>
                  <a:schemeClr val="tx1"/>
                </a:solidFill>
              </a:rPr>
              <a:t> </a:t>
            </a:r>
            <a:r>
              <a:rPr lang="en-US" sz="2400" dirty="0" err="1">
                <a:solidFill>
                  <a:schemeClr val="tx1"/>
                </a:solidFill>
              </a:rPr>
              <a:t>menunjukkan</a:t>
            </a:r>
            <a:r>
              <a:rPr lang="en-US" sz="2400" dirty="0">
                <a:solidFill>
                  <a:schemeClr val="tx1"/>
                </a:solidFill>
              </a:rPr>
              <a:t> </a:t>
            </a:r>
            <a:r>
              <a:rPr lang="en-US" sz="2400" dirty="0" err="1">
                <a:solidFill>
                  <a:schemeClr val="tx1"/>
                </a:solidFill>
              </a:rPr>
              <a:t>perbedaan</a:t>
            </a:r>
            <a:r>
              <a:rPr lang="en-US" sz="2400" dirty="0">
                <a:solidFill>
                  <a:schemeClr val="tx1"/>
                </a:solidFill>
              </a:rPr>
              <a:t> </a:t>
            </a:r>
            <a:r>
              <a:rPr lang="en-US" sz="2400" dirty="0" err="1">
                <a:solidFill>
                  <a:schemeClr val="tx1"/>
                </a:solidFill>
              </a:rPr>
              <a:t>kuantitatif</a:t>
            </a:r>
            <a:r>
              <a:rPr lang="en-US" sz="2400" dirty="0">
                <a:solidFill>
                  <a:schemeClr val="tx1"/>
                </a:solidFill>
              </a:rPr>
              <a:t> yang </a:t>
            </a:r>
            <a:r>
              <a:rPr lang="en-US" sz="2400" dirty="0" err="1">
                <a:solidFill>
                  <a:schemeClr val="tx1"/>
                </a:solidFill>
              </a:rPr>
              <a:t>besar</a:t>
            </a:r>
            <a:r>
              <a:rPr lang="en-US" sz="2400" dirty="0">
                <a:solidFill>
                  <a:schemeClr val="tx1"/>
                </a:solidFill>
              </a:rPr>
              <a:t> </a:t>
            </a:r>
            <a:r>
              <a:rPr lang="en-US" sz="2400" dirty="0" err="1">
                <a:solidFill>
                  <a:schemeClr val="tx1"/>
                </a:solidFill>
              </a:rPr>
              <a:t>antara</a:t>
            </a:r>
            <a:r>
              <a:rPr lang="en-US" sz="2400" dirty="0">
                <a:solidFill>
                  <a:schemeClr val="tx1"/>
                </a:solidFill>
              </a:rPr>
              <a:t> wilayah-wilayah.</a:t>
            </a:r>
          </a:p>
          <a:p>
            <a:r>
              <a:rPr lang="en-US" sz="2400" dirty="0" err="1">
                <a:solidFill>
                  <a:schemeClr val="tx1"/>
                </a:solidFill>
              </a:rPr>
              <a:t>Mempermudah</a:t>
            </a:r>
            <a:r>
              <a:rPr lang="en-US" sz="2400" dirty="0">
                <a:solidFill>
                  <a:schemeClr val="tx1"/>
                </a:solidFill>
              </a:rPr>
              <a:t> </a:t>
            </a:r>
            <a:r>
              <a:rPr lang="en-US" sz="2400" dirty="0" err="1">
                <a:solidFill>
                  <a:schemeClr val="tx1"/>
                </a:solidFill>
              </a:rPr>
              <a:t>perbandingan</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mengubah</a:t>
            </a:r>
            <a:r>
              <a:rPr lang="en-US" sz="2400" dirty="0">
                <a:solidFill>
                  <a:schemeClr val="tx1"/>
                </a:solidFill>
              </a:rPr>
              <a:t> </a:t>
            </a:r>
            <a:r>
              <a:rPr lang="en-US" sz="2400" dirty="0" err="1">
                <a:solidFill>
                  <a:schemeClr val="tx1"/>
                </a:solidFill>
              </a:rPr>
              <a:t>ukuran</a:t>
            </a:r>
            <a:r>
              <a:rPr lang="en-US" sz="2400" dirty="0">
                <a:solidFill>
                  <a:schemeClr val="tx1"/>
                </a:solidFill>
              </a:rPr>
              <a:t>, </a:t>
            </a:r>
            <a:r>
              <a:rPr lang="en-US" sz="2400" dirty="0" err="1">
                <a:solidFill>
                  <a:schemeClr val="tx1"/>
                </a:solidFill>
              </a:rPr>
              <a:t>kita</a:t>
            </a:r>
            <a:r>
              <a:rPr lang="en-US" sz="2400" dirty="0">
                <a:solidFill>
                  <a:schemeClr val="tx1"/>
                </a:solidFill>
              </a:rPr>
              <a:t> </a:t>
            </a:r>
            <a:r>
              <a:rPr lang="en-US" sz="2400" dirty="0" err="1">
                <a:solidFill>
                  <a:schemeClr val="tx1"/>
                </a:solidFill>
              </a:rPr>
              <a:t>dapat</a:t>
            </a:r>
            <a:r>
              <a:rPr lang="en-US" sz="2400" dirty="0">
                <a:solidFill>
                  <a:schemeClr val="tx1"/>
                </a:solidFill>
              </a:rPr>
              <a:t> </a:t>
            </a:r>
            <a:r>
              <a:rPr lang="en-US" sz="2400" dirty="0" err="1">
                <a:solidFill>
                  <a:schemeClr val="tx1"/>
                </a:solidFill>
              </a:rPr>
              <a:t>dengan</a:t>
            </a:r>
            <a:r>
              <a:rPr lang="en-US" sz="2400" dirty="0">
                <a:solidFill>
                  <a:schemeClr val="tx1"/>
                </a:solidFill>
              </a:rPr>
              <a:t> </a:t>
            </a:r>
            <a:r>
              <a:rPr lang="en-US" sz="2400" dirty="0" err="1">
                <a:solidFill>
                  <a:schemeClr val="tx1"/>
                </a:solidFill>
              </a:rPr>
              <a:t>mudah</a:t>
            </a:r>
            <a:r>
              <a:rPr lang="en-US" sz="2400" dirty="0">
                <a:solidFill>
                  <a:schemeClr val="tx1"/>
                </a:solidFill>
              </a:rPr>
              <a:t> </a:t>
            </a:r>
            <a:r>
              <a:rPr lang="en-US" sz="2400" dirty="0" err="1">
                <a:solidFill>
                  <a:schemeClr val="tx1"/>
                </a:solidFill>
              </a:rPr>
              <a:t>membandingkan</a:t>
            </a:r>
            <a:r>
              <a:rPr lang="en-US" sz="2400" dirty="0">
                <a:solidFill>
                  <a:schemeClr val="tx1"/>
                </a:solidFill>
              </a:rPr>
              <a:t> </a:t>
            </a:r>
            <a:r>
              <a:rPr lang="en-US" sz="2400" dirty="0" err="1">
                <a:solidFill>
                  <a:schemeClr val="tx1"/>
                </a:solidFill>
              </a:rPr>
              <a:t>nilai</a:t>
            </a:r>
            <a:r>
              <a:rPr lang="en-US" sz="2400" dirty="0">
                <a:solidFill>
                  <a:schemeClr val="tx1"/>
                </a:solidFill>
              </a:rPr>
              <a:t> </a:t>
            </a:r>
            <a:r>
              <a:rPr lang="en-US" sz="2400" dirty="0" err="1">
                <a:solidFill>
                  <a:schemeClr val="tx1"/>
                </a:solidFill>
              </a:rPr>
              <a:t>peubah</a:t>
            </a:r>
            <a:r>
              <a:rPr lang="en-US" sz="2400" dirty="0">
                <a:solidFill>
                  <a:schemeClr val="tx1"/>
                </a:solidFill>
              </a:rPr>
              <a:t> </a:t>
            </a:r>
            <a:r>
              <a:rPr lang="en-US" sz="2400" dirty="0" err="1">
                <a:solidFill>
                  <a:schemeClr val="tx1"/>
                </a:solidFill>
              </a:rPr>
              <a:t>antar</a:t>
            </a:r>
            <a:r>
              <a:rPr lang="en-US" sz="2400" dirty="0">
                <a:solidFill>
                  <a:schemeClr val="tx1"/>
                </a:solidFill>
              </a:rPr>
              <a:t> wilayah.</a:t>
            </a:r>
          </a:p>
          <a:p>
            <a:r>
              <a:rPr lang="en-US" sz="2400" dirty="0" err="1">
                <a:solidFill>
                  <a:schemeClr val="tx1"/>
                </a:solidFill>
              </a:rPr>
              <a:t>Visualisasi</a:t>
            </a:r>
            <a:r>
              <a:rPr lang="en-US" sz="2400" dirty="0">
                <a:solidFill>
                  <a:schemeClr val="tx1"/>
                </a:solidFill>
              </a:rPr>
              <a:t> yang </a:t>
            </a:r>
            <a:r>
              <a:rPr lang="en-US" sz="2400" dirty="0" err="1">
                <a:solidFill>
                  <a:schemeClr val="tx1"/>
                </a:solidFill>
              </a:rPr>
              <a:t>menarik</a:t>
            </a:r>
            <a:r>
              <a:rPr lang="en-US" sz="2400" dirty="0">
                <a:solidFill>
                  <a:schemeClr val="tx1"/>
                </a:solidFill>
              </a:rPr>
              <a:t>: </a:t>
            </a:r>
            <a:r>
              <a:rPr lang="en-US" sz="2400" dirty="0" err="1">
                <a:solidFill>
                  <a:schemeClr val="tx1"/>
                </a:solidFill>
              </a:rPr>
              <a:t>Kartogram</a:t>
            </a:r>
            <a:r>
              <a:rPr lang="en-US" sz="2400" dirty="0">
                <a:solidFill>
                  <a:schemeClr val="tx1"/>
                </a:solidFill>
              </a:rPr>
              <a:t> </a:t>
            </a:r>
            <a:r>
              <a:rPr lang="en-US" sz="2400" dirty="0" err="1">
                <a:solidFill>
                  <a:schemeClr val="tx1"/>
                </a:solidFill>
              </a:rPr>
              <a:t>seringkali</a:t>
            </a:r>
            <a:r>
              <a:rPr lang="en-US" sz="2400" dirty="0">
                <a:solidFill>
                  <a:schemeClr val="tx1"/>
                </a:solidFill>
              </a:rPr>
              <a:t> </a:t>
            </a:r>
            <a:r>
              <a:rPr lang="en-US" sz="2400" dirty="0" err="1">
                <a:solidFill>
                  <a:schemeClr val="tx1"/>
                </a:solidFill>
              </a:rPr>
              <a:t>menghasilkan</a:t>
            </a:r>
            <a:r>
              <a:rPr lang="en-US" sz="2400" dirty="0">
                <a:solidFill>
                  <a:schemeClr val="tx1"/>
                </a:solidFill>
              </a:rPr>
              <a:t> </a:t>
            </a:r>
            <a:r>
              <a:rPr lang="en-US" sz="2400" dirty="0" err="1">
                <a:solidFill>
                  <a:schemeClr val="tx1"/>
                </a:solidFill>
              </a:rPr>
              <a:t>visualisasi</a:t>
            </a:r>
            <a:r>
              <a:rPr lang="en-US" sz="2400" dirty="0">
                <a:solidFill>
                  <a:schemeClr val="tx1"/>
                </a:solidFill>
              </a:rPr>
              <a:t> yang </a:t>
            </a:r>
            <a:r>
              <a:rPr lang="en-US" sz="2400" dirty="0" err="1">
                <a:solidFill>
                  <a:schemeClr val="tx1"/>
                </a:solidFill>
              </a:rPr>
              <a:t>menarik</a:t>
            </a:r>
            <a:r>
              <a:rPr lang="en-US" sz="2400" dirty="0">
                <a:solidFill>
                  <a:schemeClr val="tx1"/>
                </a:solidFill>
              </a:rPr>
              <a:t> dan </a:t>
            </a:r>
            <a:r>
              <a:rPr lang="en-US" sz="2400" dirty="0" err="1">
                <a:solidFill>
                  <a:schemeClr val="tx1"/>
                </a:solidFill>
              </a:rPr>
              <a:t>mudah</a:t>
            </a:r>
            <a:r>
              <a:rPr lang="en-US" sz="2400" dirty="0">
                <a:solidFill>
                  <a:schemeClr val="tx1"/>
                </a:solidFill>
              </a:rPr>
              <a:t> </a:t>
            </a:r>
            <a:r>
              <a:rPr lang="en-US" sz="2400" dirty="0" err="1">
                <a:solidFill>
                  <a:schemeClr val="tx1"/>
                </a:solidFill>
              </a:rPr>
              <a:t>diingat</a:t>
            </a:r>
            <a:r>
              <a:rPr lang="en-US" sz="2400" dirty="0">
                <a:solidFill>
                  <a:schemeClr val="tx1"/>
                </a:solidFill>
              </a:rPr>
              <a:t>.</a:t>
            </a:r>
          </a:p>
        </p:txBody>
      </p:sp>
    </p:spTree>
    <p:extLst>
      <p:ext uri="{BB962C8B-B14F-4D97-AF65-F5344CB8AC3E}">
        <p14:creationId xmlns:p14="http://schemas.microsoft.com/office/powerpoint/2010/main" val="371143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02BEA7-C6AD-A321-9CBE-CB3673974671}"/>
              </a:ext>
            </a:extLst>
          </p:cNvPr>
          <p:cNvSpPr>
            <a:spLocks noGrp="1"/>
          </p:cNvSpPr>
          <p:nvPr>
            <p:ph type="sldNum" sz="quarter" idx="12"/>
          </p:nvPr>
        </p:nvSpPr>
        <p:spPr/>
        <p:txBody>
          <a:bodyPr/>
          <a:lstStyle/>
          <a:p>
            <a:fld id="{61B53A76-4725-4C43-82B2-CEB6073FD57A}" type="slidenum">
              <a:rPr lang="en-US" smtClean="0"/>
              <a:t>3</a:t>
            </a:fld>
            <a:endParaRPr lang="en-US"/>
          </a:p>
        </p:txBody>
      </p:sp>
      <p:sp>
        <p:nvSpPr>
          <p:cNvPr id="3" name="Title 2">
            <a:extLst>
              <a:ext uri="{FF2B5EF4-FFF2-40B4-BE49-F238E27FC236}">
                <a16:creationId xmlns:a16="http://schemas.microsoft.com/office/drawing/2014/main" id="{CD3789DB-1BFC-A77F-3D45-F6992479BEC4}"/>
              </a:ext>
            </a:extLst>
          </p:cNvPr>
          <p:cNvSpPr>
            <a:spLocks noGrp="1"/>
          </p:cNvSpPr>
          <p:nvPr>
            <p:ph type="title"/>
          </p:nvPr>
        </p:nvSpPr>
        <p:spPr/>
        <p:txBody>
          <a:bodyPr/>
          <a:lstStyle/>
          <a:p>
            <a:r>
              <a:rPr lang="en-US" b="1" dirty="0" err="1"/>
              <a:t>Explorasi</a:t>
            </a:r>
            <a:r>
              <a:rPr lang="en-US" b="1" dirty="0"/>
              <a:t> Data Lattice</a:t>
            </a:r>
            <a:endParaRPr lang="en-US" dirty="0"/>
          </a:p>
        </p:txBody>
      </p:sp>
      <p:sp>
        <p:nvSpPr>
          <p:cNvPr id="4" name="Content Placeholder 3">
            <a:extLst>
              <a:ext uri="{FF2B5EF4-FFF2-40B4-BE49-F238E27FC236}">
                <a16:creationId xmlns:a16="http://schemas.microsoft.com/office/drawing/2014/main" id="{71D6DA15-7948-AB69-3FE8-36DE3306106F}"/>
              </a:ext>
            </a:extLst>
          </p:cNvPr>
          <p:cNvSpPr>
            <a:spLocks noGrp="1"/>
          </p:cNvSpPr>
          <p:nvPr>
            <p:ph idx="1"/>
          </p:nvPr>
        </p:nvSpPr>
        <p:spPr/>
        <p:txBody>
          <a:bodyPr/>
          <a:lstStyle/>
          <a:p>
            <a:r>
              <a:rPr lang="en-US" b="1" dirty="0" err="1"/>
              <a:t>Explorasi</a:t>
            </a:r>
            <a:r>
              <a:rPr lang="en-US" b="1" dirty="0"/>
              <a:t> Data Lattice</a:t>
            </a:r>
            <a:r>
              <a:rPr lang="en-US" dirty="0"/>
              <a:t> </a:t>
            </a:r>
            <a:r>
              <a:rPr lang="en-US" dirty="0" err="1"/>
              <a:t>biasanya</a:t>
            </a:r>
            <a:r>
              <a:rPr lang="en-US" dirty="0"/>
              <a:t> </a:t>
            </a:r>
            <a:r>
              <a:rPr lang="en-US" dirty="0" err="1"/>
              <a:t>merujuk</a:t>
            </a:r>
            <a:r>
              <a:rPr lang="en-US" dirty="0"/>
              <a:t> pada proses </a:t>
            </a:r>
            <a:r>
              <a:rPr lang="en-US" dirty="0" err="1"/>
              <a:t>eksplorasi</a:t>
            </a:r>
            <a:r>
              <a:rPr lang="en-US" dirty="0"/>
              <a:t> data </a:t>
            </a:r>
            <a:r>
              <a:rPr lang="en-US" dirty="0" err="1"/>
              <a:t>spasial</a:t>
            </a:r>
            <a:r>
              <a:rPr lang="en-US" dirty="0"/>
              <a:t> </a:t>
            </a:r>
            <a:r>
              <a:rPr lang="en-US" dirty="0" err="1"/>
              <a:t>atau</a:t>
            </a:r>
            <a:r>
              <a:rPr lang="en-US" dirty="0"/>
              <a:t> data yang </a:t>
            </a:r>
            <a:r>
              <a:rPr lang="en-US" dirty="0" err="1"/>
              <a:t>tersusun</a:t>
            </a:r>
            <a:r>
              <a:rPr lang="en-US" dirty="0"/>
              <a:t> </a:t>
            </a:r>
            <a:r>
              <a:rPr lang="en-US" dirty="0" err="1"/>
              <a:t>dalam</a:t>
            </a:r>
            <a:r>
              <a:rPr lang="en-US" dirty="0"/>
              <a:t> </a:t>
            </a:r>
            <a:r>
              <a:rPr lang="en-US" dirty="0" err="1"/>
              <a:t>bentuk</a:t>
            </a:r>
            <a:r>
              <a:rPr lang="en-US" dirty="0"/>
              <a:t> grid (lattice data). Data </a:t>
            </a:r>
            <a:r>
              <a:rPr lang="en-US" dirty="0" err="1"/>
              <a:t>jenis</a:t>
            </a:r>
            <a:r>
              <a:rPr lang="en-US" dirty="0"/>
              <a:t> </a:t>
            </a:r>
            <a:r>
              <a:rPr lang="en-US" dirty="0" err="1"/>
              <a:t>ini</a:t>
            </a:r>
            <a:r>
              <a:rPr lang="en-US" dirty="0"/>
              <a:t> </a:t>
            </a:r>
            <a:r>
              <a:rPr lang="en-US" dirty="0" err="1"/>
              <a:t>umum</a:t>
            </a:r>
            <a:r>
              <a:rPr lang="en-US" dirty="0"/>
              <a:t> </a:t>
            </a:r>
            <a:r>
              <a:rPr lang="en-US" dirty="0" err="1"/>
              <a:t>ditemui</a:t>
            </a:r>
            <a:r>
              <a:rPr lang="en-US" dirty="0"/>
              <a:t> </a:t>
            </a:r>
            <a:r>
              <a:rPr lang="en-US" dirty="0" err="1"/>
              <a:t>dalam</a:t>
            </a:r>
            <a:r>
              <a:rPr lang="en-US" dirty="0"/>
              <a:t> </a:t>
            </a:r>
            <a:r>
              <a:rPr lang="en-US" dirty="0" err="1"/>
              <a:t>bidang</a:t>
            </a:r>
            <a:r>
              <a:rPr lang="en-US" dirty="0"/>
              <a:t> </a:t>
            </a:r>
            <a:r>
              <a:rPr lang="en-US" b="1" dirty="0" err="1"/>
              <a:t>statistika</a:t>
            </a:r>
            <a:r>
              <a:rPr lang="en-US" b="1" dirty="0"/>
              <a:t> </a:t>
            </a:r>
            <a:r>
              <a:rPr lang="en-US" b="1" dirty="0" err="1"/>
              <a:t>spasial</a:t>
            </a:r>
            <a:r>
              <a:rPr lang="en-US" dirty="0"/>
              <a:t>, </a:t>
            </a:r>
            <a:r>
              <a:rPr lang="en-US" b="1" dirty="0" err="1"/>
              <a:t>lingkungan</a:t>
            </a:r>
            <a:r>
              <a:rPr lang="en-US" dirty="0"/>
              <a:t>, </a:t>
            </a:r>
            <a:r>
              <a:rPr lang="en-US" dirty="0" err="1"/>
              <a:t>atau</a:t>
            </a:r>
            <a:r>
              <a:rPr lang="en-US" dirty="0"/>
              <a:t> </a:t>
            </a:r>
            <a:r>
              <a:rPr lang="en-US" b="1" dirty="0" err="1"/>
              <a:t>ekonomi</a:t>
            </a:r>
            <a:r>
              <a:rPr lang="en-US" b="1" dirty="0"/>
              <a:t> regional</a:t>
            </a:r>
            <a:r>
              <a:rPr lang="en-US" dirty="0"/>
              <a:t>.</a:t>
            </a:r>
          </a:p>
          <a:p>
            <a:pPr marL="0" indent="0">
              <a:buNone/>
            </a:pPr>
            <a:r>
              <a:rPr lang="en-US" b="1" dirty="0"/>
              <a:t>Apa </a:t>
            </a:r>
            <a:r>
              <a:rPr lang="en-US" b="1" dirty="0" err="1"/>
              <a:t>itu</a:t>
            </a:r>
            <a:r>
              <a:rPr lang="en-US" b="1" dirty="0"/>
              <a:t> Data Lattice?</a:t>
            </a:r>
          </a:p>
          <a:p>
            <a:r>
              <a:rPr lang="en-US" b="1" dirty="0"/>
              <a:t>Data lattice (areal data)</a:t>
            </a:r>
            <a:r>
              <a:rPr lang="en-US" dirty="0"/>
              <a:t> </a:t>
            </a:r>
            <a:r>
              <a:rPr lang="en-US" dirty="0" err="1"/>
              <a:t>adalah</a:t>
            </a:r>
            <a:r>
              <a:rPr lang="en-US" dirty="0"/>
              <a:t> data yang </a:t>
            </a:r>
            <a:r>
              <a:rPr lang="en-US" dirty="0" err="1"/>
              <a:t>dikumpulkan</a:t>
            </a:r>
            <a:r>
              <a:rPr lang="en-US" dirty="0"/>
              <a:t> dan </a:t>
            </a:r>
            <a:r>
              <a:rPr lang="en-US" dirty="0" err="1"/>
              <a:t>direpresentasikan</a:t>
            </a:r>
            <a:r>
              <a:rPr lang="en-US" dirty="0"/>
              <a:t> </a:t>
            </a:r>
            <a:r>
              <a:rPr lang="en-US" dirty="0" err="1"/>
              <a:t>dalam</a:t>
            </a:r>
            <a:r>
              <a:rPr lang="en-US" dirty="0"/>
              <a:t> unit </a:t>
            </a:r>
            <a:r>
              <a:rPr lang="en-US" dirty="0" err="1"/>
              <a:t>spasial</a:t>
            </a:r>
            <a:r>
              <a:rPr lang="en-US" dirty="0"/>
              <a:t> </a:t>
            </a:r>
            <a:r>
              <a:rPr lang="en-US" dirty="0" err="1"/>
              <a:t>terbatas</a:t>
            </a:r>
            <a:r>
              <a:rPr lang="en-US" dirty="0"/>
              <a:t>, </a:t>
            </a:r>
            <a:r>
              <a:rPr lang="en-US" dirty="0" err="1"/>
              <a:t>misalnya</a:t>
            </a:r>
            <a:r>
              <a:rPr lang="en-US" dirty="0"/>
              <a:t> </a:t>
            </a:r>
            <a:r>
              <a:rPr lang="en-US" dirty="0" err="1"/>
              <a:t>kecamatan</a:t>
            </a:r>
            <a:r>
              <a:rPr lang="en-US" dirty="0"/>
              <a:t>, </a:t>
            </a:r>
            <a:r>
              <a:rPr lang="en-US" dirty="0" err="1"/>
              <a:t>desa</a:t>
            </a:r>
            <a:r>
              <a:rPr lang="en-US" dirty="0"/>
              <a:t>, </a:t>
            </a:r>
            <a:r>
              <a:rPr lang="en-US" dirty="0" err="1"/>
              <a:t>provinsi</a:t>
            </a:r>
            <a:r>
              <a:rPr lang="en-US" dirty="0"/>
              <a:t>, </a:t>
            </a:r>
            <a:r>
              <a:rPr lang="en-US" dirty="0" err="1"/>
              <a:t>atau</a:t>
            </a:r>
            <a:r>
              <a:rPr lang="en-US" dirty="0"/>
              <a:t> </a:t>
            </a:r>
            <a:r>
              <a:rPr lang="en-US" dirty="0" err="1"/>
              <a:t>blok</a:t>
            </a:r>
            <a:r>
              <a:rPr lang="en-US" dirty="0"/>
              <a:t>/grid </a:t>
            </a:r>
            <a:r>
              <a:rPr lang="en-US" dirty="0" err="1"/>
              <a:t>tertentu</a:t>
            </a:r>
            <a:r>
              <a:rPr lang="en-US" dirty="0"/>
              <a:t>.</a:t>
            </a:r>
          </a:p>
          <a:p>
            <a:r>
              <a:rPr lang="en-US" dirty="0" err="1"/>
              <a:t>Contoh</a:t>
            </a:r>
            <a:r>
              <a:rPr lang="en-US" dirty="0"/>
              <a:t>: </a:t>
            </a:r>
            <a:r>
              <a:rPr lang="en-US" dirty="0" err="1"/>
              <a:t>angka</a:t>
            </a:r>
            <a:r>
              <a:rPr lang="en-US" dirty="0"/>
              <a:t> </a:t>
            </a:r>
            <a:r>
              <a:rPr lang="en-US" dirty="0" err="1"/>
              <a:t>kemiskinan</a:t>
            </a:r>
            <a:r>
              <a:rPr lang="en-US" dirty="0"/>
              <a:t> per </a:t>
            </a:r>
            <a:r>
              <a:rPr lang="en-US" dirty="0" err="1"/>
              <a:t>kecamatan</a:t>
            </a:r>
            <a:r>
              <a:rPr lang="en-US" dirty="0"/>
              <a:t>, </a:t>
            </a:r>
            <a:r>
              <a:rPr lang="en-US" dirty="0" err="1"/>
              <a:t>tingkat</a:t>
            </a:r>
            <a:r>
              <a:rPr lang="en-US" dirty="0"/>
              <a:t> </a:t>
            </a:r>
            <a:r>
              <a:rPr lang="en-US" dirty="0" err="1"/>
              <a:t>polusi</a:t>
            </a:r>
            <a:r>
              <a:rPr lang="en-US" dirty="0"/>
              <a:t> </a:t>
            </a:r>
            <a:r>
              <a:rPr lang="en-US" dirty="0" err="1"/>
              <a:t>udara</a:t>
            </a:r>
            <a:r>
              <a:rPr lang="en-US" dirty="0"/>
              <a:t> per </a:t>
            </a:r>
            <a:r>
              <a:rPr lang="en-US" dirty="0" err="1"/>
              <a:t>kabupaten</a:t>
            </a:r>
            <a:r>
              <a:rPr lang="en-US" dirty="0"/>
              <a:t>, </a:t>
            </a:r>
            <a:r>
              <a:rPr lang="en-US" dirty="0" err="1"/>
              <a:t>atau</a:t>
            </a:r>
            <a:r>
              <a:rPr lang="en-US" dirty="0"/>
              <a:t> </a:t>
            </a:r>
            <a:r>
              <a:rPr lang="en-US" dirty="0" err="1"/>
              <a:t>curah</a:t>
            </a:r>
            <a:r>
              <a:rPr lang="en-US" dirty="0"/>
              <a:t> </a:t>
            </a:r>
            <a:r>
              <a:rPr lang="en-US" dirty="0" err="1"/>
              <a:t>hujan</a:t>
            </a:r>
            <a:r>
              <a:rPr lang="en-US" dirty="0"/>
              <a:t> per grid </a:t>
            </a:r>
            <a:r>
              <a:rPr lang="en-US" dirty="0" err="1"/>
              <a:t>peta</a:t>
            </a:r>
            <a:r>
              <a:rPr lang="en-US" dirty="0"/>
              <a:t>.</a:t>
            </a:r>
          </a:p>
          <a:p>
            <a:endParaRPr lang="en-US" dirty="0"/>
          </a:p>
        </p:txBody>
      </p:sp>
    </p:spTree>
    <p:extLst>
      <p:ext uri="{BB962C8B-B14F-4D97-AF65-F5344CB8AC3E}">
        <p14:creationId xmlns:p14="http://schemas.microsoft.com/office/powerpoint/2010/main" val="1503571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30</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p:txBody>
          <a:bodyPr>
            <a:noAutofit/>
          </a:bodyPr>
          <a:lstStyle/>
          <a:p>
            <a:pPr marL="0" indent="0">
              <a:buNone/>
            </a:pPr>
            <a:r>
              <a:rPr lang="en-US" sz="2400" b="1" dirty="0">
                <a:solidFill>
                  <a:schemeClr val="accent1"/>
                </a:solidFill>
              </a:rPr>
              <a:t>Peta Cartogram</a:t>
            </a:r>
          </a:p>
          <a:p>
            <a:pPr marL="0" indent="0">
              <a:buNone/>
            </a:pPr>
            <a:r>
              <a:rPr lang="en-US" sz="2400" b="1" dirty="0" err="1">
                <a:solidFill>
                  <a:schemeClr val="tx1"/>
                </a:solidFill>
              </a:rPr>
              <a:t>Keterbatasan</a:t>
            </a:r>
            <a:endParaRPr lang="en-US" sz="2400" b="1" dirty="0">
              <a:solidFill>
                <a:schemeClr val="tx1"/>
              </a:solidFill>
            </a:endParaRPr>
          </a:p>
          <a:p>
            <a:r>
              <a:rPr lang="en-US" sz="2400" dirty="0" err="1">
                <a:solidFill>
                  <a:schemeClr val="tx1"/>
                </a:solidFill>
              </a:rPr>
              <a:t>Distorsi</a:t>
            </a:r>
            <a:r>
              <a:rPr lang="en-US" sz="2400" dirty="0">
                <a:solidFill>
                  <a:schemeClr val="tx1"/>
                </a:solidFill>
              </a:rPr>
              <a:t> </a:t>
            </a:r>
            <a:r>
              <a:rPr lang="en-US" sz="2400" dirty="0" err="1">
                <a:solidFill>
                  <a:schemeClr val="tx1"/>
                </a:solidFill>
              </a:rPr>
              <a:t>Bentuk</a:t>
            </a:r>
            <a:r>
              <a:rPr lang="en-US" sz="2400" dirty="0">
                <a:solidFill>
                  <a:schemeClr val="tx1"/>
                </a:solidFill>
              </a:rPr>
              <a:t>: </a:t>
            </a:r>
            <a:r>
              <a:rPr lang="en-US" sz="2400" dirty="0" err="1">
                <a:solidFill>
                  <a:schemeClr val="tx1"/>
                </a:solidFill>
              </a:rPr>
              <a:t>Perubahan</a:t>
            </a:r>
            <a:r>
              <a:rPr lang="en-US" sz="2400" dirty="0">
                <a:solidFill>
                  <a:schemeClr val="tx1"/>
                </a:solidFill>
              </a:rPr>
              <a:t> </a:t>
            </a:r>
            <a:r>
              <a:rPr lang="en-US" sz="2400" dirty="0" err="1">
                <a:solidFill>
                  <a:schemeClr val="tx1"/>
                </a:solidFill>
              </a:rPr>
              <a:t>ukuran</a:t>
            </a:r>
            <a:r>
              <a:rPr lang="en-US" sz="2400" dirty="0">
                <a:solidFill>
                  <a:schemeClr val="tx1"/>
                </a:solidFill>
              </a:rPr>
              <a:t> </a:t>
            </a:r>
            <a:r>
              <a:rPr lang="en-US" sz="2400" dirty="0" err="1">
                <a:solidFill>
                  <a:schemeClr val="tx1"/>
                </a:solidFill>
              </a:rPr>
              <a:t>dapat</a:t>
            </a:r>
            <a:r>
              <a:rPr lang="en-US" sz="2400" dirty="0">
                <a:solidFill>
                  <a:schemeClr val="tx1"/>
                </a:solidFill>
              </a:rPr>
              <a:t> </a:t>
            </a:r>
            <a:r>
              <a:rPr lang="en-US" sz="2400" dirty="0" err="1">
                <a:solidFill>
                  <a:schemeClr val="tx1"/>
                </a:solidFill>
              </a:rPr>
              <a:t>menyebabkan</a:t>
            </a:r>
            <a:r>
              <a:rPr lang="en-US" sz="2400" dirty="0">
                <a:solidFill>
                  <a:schemeClr val="tx1"/>
                </a:solidFill>
              </a:rPr>
              <a:t> </a:t>
            </a:r>
            <a:r>
              <a:rPr lang="en-US" sz="2400" dirty="0" err="1">
                <a:solidFill>
                  <a:schemeClr val="tx1"/>
                </a:solidFill>
              </a:rPr>
              <a:t>distorsi</a:t>
            </a:r>
            <a:r>
              <a:rPr lang="en-US" sz="2400" dirty="0">
                <a:solidFill>
                  <a:schemeClr val="tx1"/>
                </a:solidFill>
              </a:rPr>
              <a:t> </a:t>
            </a:r>
            <a:r>
              <a:rPr lang="en-US" sz="2400" dirty="0" err="1">
                <a:solidFill>
                  <a:schemeClr val="tx1"/>
                </a:solidFill>
              </a:rPr>
              <a:t>bentuk</a:t>
            </a:r>
            <a:r>
              <a:rPr lang="en-US" sz="2400" dirty="0">
                <a:solidFill>
                  <a:schemeClr val="tx1"/>
                </a:solidFill>
              </a:rPr>
              <a:t> wilayah yang </a:t>
            </a:r>
            <a:r>
              <a:rPr lang="en-US" sz="2400" dirty="0" err="1">
                <a:solidFill>
                  <a:schemeClr val="tx1"/>
                </a:solidFill>
              </a:rPr>
              <a:t>signifikan</a:t>
            </a:r>
            <a:r>
              <a:rPr lang="en-US" sz="2400" dirty="0">
                <a:solidFill>
                  <a:schemeClr val="tx1"/>
                </a:solidFill>
              </a:rPr>
              <a:t>.</a:t>
            </a:r>
          </a:p>
          <a:p>
            <a:r>
              <a:rPr lang="en-US" sz="2400" dirty="0" err="1">
                <a:solidFill>
                  <a:schemeClr val="tx1"/>
                </a:solidFill>
              </a:rPr>
              <a:t>Interpretasi</a:t>
            </a:r>
            <a:r>
              <a:rPr lang="en-US" sz="2400" dirty="0">
                <a:solidFill>
                  <a:schemeClr val="tx1"/>
                </a:solidFill>
              </a:rPr>
              <a:t>: </a:t>
            </a:r>
            <a:r>
              <a:rPr lang="en-US" sz="2400" dirty="0" err="1">
                <a:solidFill>
                  <a:schemeClr val="tx1"/>
                </a:solidFill>
              </a:rPr>
              <a:t>Pembaca</a:t>
            </a:r>
            <a:r>
              <a:rPr lang="en-US" sz="2400" dirty="0">
                <a:solidFill>
                  <a:schemeClr val="tx1"/>
                </a:solidFill>
              </a:rPr>
              <a:t> </a:t>
            </a:r>
            <a:r>
              <a:rPr lang="en-US" sz="2400" dirty="0" err="1">
                <a:solidFill>
                  <a:schemeClr val="tx1"/>
                </a:solidFill>
              </a:rPr>
              <a:t>perlu</a:t>
            </a:r>
            <a:r>
              <a:rPr lang="en-US" sz="2400" dirty="0">
                <a:solidFill>
                  <a:schemeClr val="tx1"/>
                </a:solidFill>
              </a:rPr>
              <a:t> </a:t>
            </a:r>
            <a:r>
              <a:rPr lang="en-US" sz="2400" dirty="0" err="1">
                <a:solidFill>
                  <a:schemeClr val="tx1"/>
                </a:solidFill>
              </a:rPr>
              <a:t>memahami</a:t>
            </a:r>
            <a:r>
              <a:rPr lang="en-US" sz="2400" dirty="0">
                <a:solidFill>
                  <a:schemeClr val="tx1"/>
                </a:solidFill>
              </a:rPr>
              <a:t> </a:t>
            </a:r>
            <a:r>
              <a:rPr lang="en-US" sz="2400" dirty="0" err="1">
                <a:solidFill>
                  <a:schemeClr val="tx1"/>
                </a:solidFill>
              </a:rPr>
              <a:t>bahwa</a:t>
            </a:r>
            <a:r>
              <a:rPr lang="en-US" sz="2400" dirty="0">
                <a:solidFill>
                  <a:schemeClr val="tx1"/>
                </a:solidFill>
              </a:rPr>
              <a:t> </a:t>
            </a:r>
            <a:r>
              <a:rPr lang="en-US" sz="2400" dirty="0" err="1">
                <a:solidFill>
                  <a:schemeClr val="tx1"/>
                </a:solidFill>
              </a:rPr>
              <a:t>ukuran</a:t>
            </a:r>
            <a:r>
              <a:rPr lang="en-US" sz="2400" dirty="0">
                <a:solidFill>
                  <a:schemeClr val="tx1"/>
                </a:solidFill>
              </a:rPr>
              <a:t> wilayah pada </a:t>
            </a:r>
            <a:r>
              <a:rPr lang="en-US" sz="2400" dirty="0" err="1">
                <a:solidFill>
                  <a:schemeClr val="tx1"/>
                </a:solidFill>
              </a:rPr>
              <a:t>kartogram</a:t>
            </a:r>
            <a:r>
              <a:rPr lang="en-US" sz="2400" dirty="0">
                <a:solidFill>
                  <a:schemeClr val="tx1"/>
                </a:solidFill>
              </a:rPr>
              <a:t> </a:t>
            </a:r>
            <a:r>
              <a:rPr lang="en-US" sz="2400" dirty="0" err="1">
                <a:solidFill>
                  <a:schemeClr val="tx1"/>
                </a:solidFill>
              </a:rPr>
              <a:t>tidak</a:t>
            </a:r>
            <a:r>
              <a:rPr lang="en-US" sz="2400" dirty="0">
                <a:solidFill>
                  <a:schemeClr val="tx1"/>
                </a:solidFill>
              </a:rPr>
              <a:t> </a:t>
            </a:r>
            <a:r>
              <a:rPr lang="en-US" sz="2400" dirty="0" err="1">
                <a:solidFill>
                  <a:schemeClr val="tx1"/>
                </a:solidFill>
              </a:rPr>
              <a:t>mencerminkan</a:t>
            </a:r>
            <a:r>
              <a:rPr lang="en-US" sz="2400" dirty="0">
                <a:solidFill>
                  <a:schemeClr val="tx1"/>
                </a:solidFill>
              </a:rPr>
              <a:t> </a:t>
            </a:r>
            <a:r>
              <a:rPr lang="en-US" sz="2400" dirty="0" err="1">
                <a:solidFill>
                  <a:schemeClr val="tx1"/>
                </a:solidFill>
              </a:rPr>
              <a:t>ukuran</a:t>
            </a:r>
            <a:r>
              <a:rPr lang="en-US" sz="2400" dirty="0">
                <a:solidFill>
                  <a:schemeClr val="tx1"/>
                </a:solidFill>
              </a:rPr>
              <a:t> </a:t>
            </a:r>
            <a:r>
              <a:rPr lang="en-US" sz="2400" dirty="0" err="1">
                <a:solidFill>
                  <a:schemeClr val="tx1"/>
                </a:solidFill>
              </a:rPr>
              <a:t>sebenarnya</a:t>
            </a:r>
            <a:r>
              <a:rPr lang="en-US" sz="2400" dirty="0">
                <a:solidFill>
                  <a:schemeClr val="tx1"/>
                </a:solidFill>
              </a:rPr>
              <a:t> di dunia </a:t>
            </a:r>
            <a:r>
              <a:rPr lang="en-US" sz="2400" dirty="0" err="1">
                <a:solidFill>
                  <a:schemeClr val="tx1"/>
                </a:solidFill>
              </a:rPr>
              <a:t>nyata</a:t>
            </a:r>
            <a:r>
              <a:rPr lang="en-US" sz="2400" dirty="0">
                <a:solidFill>
                  <a:schemeClr val="tx1"/>
                </a:solidFill>
              </a:rPr>
              <a:t>.</a:t>
            </a:r>
          </a:p>
        </p:txBody>
      </p:sp>
    </p:spTree>
    <p:extLst>
      <p:ext uri="{BB962C8B-B14F-4D97-AF65-F5344CB8AC3E}">
        <p14:creationId xmlns:p14="http://schemas.microsoft.com/office/powerpoint/2010/main" val="3419423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31</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a:xfrm>
            <a:off x="838201" y="1249923"/>
            <a:ext cx="2582332" cy="4992127"/>
          </a:xfrm>
        </p:spPr>
        <p:txBody>
          <a:bodyPr>
            <a:noAutofit/>
          </a:bodyPr>
          <a:lstStyle/>
          <a:p>
            <a:pPr marL="0" indent="0">
              <a:buNone/>
            </a:pPr>
            <a:r>
              <a:rPr lang="en-US" sz="2400" b="1" dirty="0">
                <a:solidFill>
                  <a:schemeClr val="accent1"/>
                </a:solidFill>
              </a:rPr>
              <a:t>Peta Cartogram</a:t>
            </a:r>
          </a:p>
          <a:p>
            <a:pPr marL="0" indent="0">
              <a:buNone/>
            </a:pPr>
            <a:r>
              <a:rPr lang="en-US" sz="2400" b="1" dirty="0" err="1">
                <a:solidFill>
                  <a:schemeClr val="tx1"/>
                </a:solidFill>
              </a:rPr>
              <a:t>Ilustrasi</a:t>
            </a:r>
            <a:endParaRPr lang="en-US" sz="2400" b="1" dirty="0">
              <a:solidFill>
                <a:schemeClr val="tx1"/>
              </a:solidFill>
            </a:endParaRPr>
          </a:p>
          <a:p>
            <a:r>
              <a:rPr lang="en-US" sz="2400" dirty="0">
                <a:solidFill>
                  <a:schemeClr val="tx1"/>
                </a:solidFill>
              </a:rPr>
              <a:t>Data </a:t>
            </a:r>
            <a:r>
              <a:rPr lang="en-US" sz="2400" dirty="0" err="1">
                <a:solidFill>
                  <a:schemeClr val="tx1"/>
                </a:solidFill>
              </a:rPr>
              <a:t>populasi</a:t>
            </a:r>
            <a:r>
              <a:rPr lang="en-US" sz="2400" dirty="0">
                <a:solidFill>
                  <a:schemeClr val="tx1"/>
                </a:solidFill>
              </a:rPr>
              <a:t> di Hamilton</a:t>
            </a:r>
          </a:p>
          <a:p>
            <a:endParaRPr lang="en-US" sz="2400" dirty="0">
              <a:solidFill>
                <a:schemeClr val="tx1"/>
              </a:solidFill>
            </a:endParaRPr>
          </a:p>
        </p:txBody>
      </p:sp>
      <p:pic>
        <p:nvPicPr>
          <p:cNvPr id="4098" name="Picture 2">
            <a:extLst>
              <a:ext uri="{FF2B5EF4-FFF2-40B4-BE49-F238E27FC236}">
                <a16:creationId xmlns:a16="http://schemas.microsoft.com/office/drawing/2014/main" id="{DA3F6159-859C-B7A2-D6DD-C8D725846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15" y="884797"/>
            <a:ext cx="8011328" cy="572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911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32</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a:xfrm>
            <a:off x="838201" y="1249923"/>
            <a:ext cx="2582332" cy="4992127"/>
          </a:xfrm>
        </p:spPr>
        <p:txBody>
          <a:bodyPr>
            <a:noAutofit/>
          </a:bodyPr>
          <a:lstStyle/>
          <a:p>
            <a:pPr marL="0" indent="0">
              <a:buNone/>
            </a:pPr>
            <a:r>
              <a:rPr lang="en-US" sz="2400" b="1" dirty="0">
                <a:solidFill>
                  <a:schemeClr val="accent1"/>
                </a:solidFill>
              </a:rPr>
              <a:t>Peta Cartogram</a:t>
            </a:r>
          </a:p>
          <a:p>
            <a:pPr marL="0" indent="0">
              <a:buNone/>
            </a:pPr>
            <a:r>
              <a:rPr lang="en-US" sz="2400" b="1" dirty="0" err="1">
                <a:solidFill>
                  <a:schemeClr val="tx1"/>
                </a:solidFill>
              </a:rPr>
              <a:t>Ilustrasi</a:t>
            </a:r>
            <a:endParaRPr lang="en-US" sz="2400" b="1" dirty="0">
              <a:solidFill>
                <a:schemeClr val="tx1"/>
              </a:solidFill>
            </a:endParaRPr>
          </a:p>
          <a:p>
            <a:r>
              <a:rPr lang="en-US" sz="2400" dirty="0">
                <a:solidFill>
                  <a:schemeClr val="tx1"/>
                </a:solidFill>
              </a:rPr>
              <a:t>Data </a:t>
            </a:r>
            <a:r>
              <a:rPr lang="en-US" sz="2400" dirty="0" err="1">
                <a:solidFill>
                  <a:schemeClr val="tx1"/>
                </a:solidFill>
              </a:rPr>
              <a:t>Kepadatan</a:t>
            </a:r>
            <a:r>
              <a:rPr lang="en-US" sz="2400" dirty="0">
                <a:solidFill>
                  <a:schemeClr val="tx1"/>
                </a:solidFill>
              </a:rPr>
              <a:t> </a:t>
            </a:r>
            <a:r>
              <a:rPr lang="en-US" sz="2400" dirty="0" err="1">
                <a:solidFill>
                  <a:schemeClr val="tx1"/>
                </a:solidFill>
              </a:rPr>
              <a:t>populasi</a:t>
            </a:r>
            <a:r>
              <a:rPr lang="en-US" sz="2400" dirty="0">
                <a:solidFill>
                  <a:schemeClr val="tx1"/>
                </a:solidFill>
              </a:rPr>
              <a:t> di Hamilton</a:t>
            </a:r>
          </a:p>
          <a:p>
            <a:endParaRPr lang="en-US" sz="2400" dirty="0">
              <a:solidFill>
                <a:schemeClr val="tx1"/>
              </a:solidFill>
            </a:endParaRPr>
          </a:p>
        </p:txBody>
      </p:sp>
      <p:pic>
        <p:nvPicPr>
          <p:cNvPr id="5122" name="Picture 2">
            <a:extLst>
              <a:ext uri="{FF2B5EF4-FFF2-40B4-BE49-F238E27FC236}">
                <a16:creationId xmlns:a16="http://schemas.microsoft.com/office/drawing/2014/main" id="{EF59C572-96B0-E741-FB31-086AA975D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533" y="859707"/>
            <a:ext cx="8397610" cy="599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863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6E7B1F-FD00-D6A0-127F-40DAF2563EF0}"/>
              </a:ext>
            </a:extLst>
          </p:cNvPr>
          <p:cNvSpPr>
            <a:spLocks noGrp="1"/>
          </p:cNvSpPr>
          <p:nvPr>
            <p:ph type="sldNum" sz="quarter" idx="12"/>
          </p:nvPr>
        </p:nvSpPr>
        <p:spPr/>
        <p:txBody>
          <a:bodyPr/>
          <a:lstStyle/>
          <a:p>
            <a:fld id="{61B53A76-4725-4C43-82B2-CEB6073FD57A}" type="slidenum">
              <a:rPr lang="en-US" smtClean="0"/>
              <a:t>33</a:t>
            </a:fld>
            <a:endParaRPr lang="en-US"/>
          </a:p>
        </p:txBody>
      </p:sp>
      <p:sp>
        <p:nvSpPr>
          <p:cNvPr id="3" name="Title 2">
            <a:extLst>
              <a:ext uri="{FF2B5EF4-FFF2-40B4-BE49-F238E27FC236}">
                <a16:creationId xmlns:a16="http://schemas.microsoft.com/office/drawing/2014/main" id="{BB77F558-4154-2DE1-F4B8-A601BA1A8C16}"/>
              </a:ext>
            </a:extLst>
          </p:cNvPr>
          <p:cNvSpPr>
            <a:spLocks noGrp="1"/>
          </p:cNvSpPr>
          <p:nvPr>
            <p:ph type="title"/>
          </p:nvPr>
        </p:nvSpPr>
        <p:spPr/>
        <p:txBody>
          <a:bodyPr/>
          <a:lstStyle/>
          <a:p>
            <a:r>
              <a:rPr lang="en-US" dirty="0" err="1"/>
              <a:t>Visualisasi</a:t>
            </a:r>
            <a:r>
              <a:rPr lang="en-US" dirty="0"/>
              <a:t> Data Areal</a:t>
            </a:r>
          </a:p>
        </p:txBody>
      </p:sp>
      <p:sp>
        <p:nvSpPr>
          <p:cNvPr id="4" name="Content Placeholder 3">
            <a:extLst>
              <a:ext uri="{FF2B5EF4-FFF2-40B4-BE49-F238E27FC236}">
                <a16:creationId xmlns:a16="http://schemas.microsoft.com/office/drawing/2014/main" id="{A9BA1588-EC7A-8CE8-3FAA-426BC68E09B7}"/>
              </a:ext>
            </a:extLst>
          </p:cNvPr>
          <p:cNvSpPr>
            <a:spLocks noGrp="1"/>
          </p:cNvSpPr>
          <p:nvPr>
            <p:ph idx="1"/>
          </p:nvPr>
        </p:nvSpPr>
        <p:spPr>
          <a:xfrm>
            <a:off x="838201" y="1249923"/>
            <a:ext cx="5833532" cy="4992127"/>
          </a:xfrm>
        </p:spPr>
        <p:txBody>
          <a:bodyPr>
            <a:noAutofit/>
          </a:bodyPr>
          <a:lstStyle/>
          <a:p>
            <a:pPr marL="0" indent="0">
              <a:buNone/>
            </a:pPr>
            <a:r>
              <a:rPr lang="en-US" sz="2400" b="1" dirty="0">
                <a:solidFill>
                  <a:schemeClr val="accent1"/>
                </a:solidFill>
              </a:rPr>
              <a:t>Peta Choropleth &amp; Cartogram</a:t>
            </a:r>
          </a:p>
          <a:p>
            <a:endParaRPr lang="en-US" sz="2400" dirty="0">
              <a:solidFill>
                <a:schemeClr val="tx1"/>
              </a:solidFill>
            </a:endParaRPr>
          </a:p>
        </p:txBody>
      </p:sp>
      <p:pic>
        <p:nvPicPr>
          <p:cNvPr id="6146" name="Picture 2">
            <a:extLst>
              <a:ext uri="{FF2B5EF4-FFF2-40B4-BE49-F238E27FC236}">
                <a16:creationId xmlns:a16="http://schemas.microsoft.com/office/drawing/2014/main" id="{CCE05F31-3DAB-5117-4975-28F9A55E06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95" r="36879" b="50957"/>
          <a:stretch/>
        </p:blipFill>
        <p:spPr bwMode="auto">
          <a:xfrm>
            <a:off x="207553" y="2065206"/>
            <a:ext cx="5993222" cy="429114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3DEA7CD-A127-C595-A755-A8A30204FD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53" t="49178" r="37821"/>
          <a:stretch/>
        </p:blipFill>
        <p:spPr bwMode="auto">
          <a:xfrm>
            <a:off x="6078331" y="1987400"/>
            <a:ext cx="5993223" cy="44467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81B21D9-F9D5-2CAC-9702-D3BA464553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572" t="56993" r="13809" b="27174"/>
          <a:stretch/>
        </p:blipFill>
        <p:spPr bwMode="auto">
          <a:xfrm>
            <a:off x="6078331" y="863841"/>
            <a:ext cx="2402730" cy="12013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B79B922-99B4-D549-037A-7F0985D19E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572" t="72826" r="13809" b="11341"/>
          <a:stretch/>
        </p:blipFill>
        <p:spPr bwMode="auto">
          <a:xfrm>
            <a:off x="8043813" y="1007500"/>
            <a:ext cx="2402730" cy="1201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58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A1F4BE-95C7-A028-E81C-FACF1E9DBE81}"/>
              </a:ext>
            </a:extLst>
          </p:cNvPr>
          <p:cNvSpPr>
            <a:spLocks noGrp="1"/>
          </p:cNvSpPr>
          <p:nvPr>
            <p:ph type="sldNum" sz="quarter" idx="12"/>
          </p:nvPr>
        </p:nvSpPr>
        <p:spPr/>
        <p:txBody>
          <a:bodyPr/>
          <a:lstStyle/>
          <a:p>
            <a:fld id="{61B53A76-4725-4C43-82B2-CEB6073FD57A}" type="slidenum">
              <a:rPr lang="en-US" smtClean="0"/>
              <a:t>34</a:t>
            </a:fld>
            <a:endParaRPr lang="en-US"/>
          </a:p>
        </p:txBody>
      </p:sp>
      <p:sp>
        <p:nvSpPr>
          <p:cNvPr id="3" name="Title 2">
            <a:extLst>
              <a:ext uri="{FF2B5EF4-FFF2-40B4-BE49-F238E27FC236}">
                <a16:creationId xmlns:a16="http://schemas.microsoft.com/office/drawing/2014/main" id="{A3DFE790-F7E0-1883-954E-7399A4D22BF1}"/>
              </a:ext>
            </a:extLst>
          </p:cNvPr>
          <p:cNvSpPr>
            <a:spLocks noGrp="1"/>
          </p:cNvSpPr>
          <p:nvPr>
            <p:ph type="title"/>
          </p:nvPr>
        </p:nvSpPr>
        <p:spPr/>
        <p:txBody>
          <a:bodyPr/>
          <a:lstStyle/>
          <a:p>
            <a:r>
              <a:rPr lang="en-US" dirty="0" err="1"/>
              <a:t>Isu</a:t>
            </a:r>
            <a:r>
              <a:rPr lang="en-US" dirty="0"/>
              <a:t> pada Data Areal</a:t>
            </a:r>
          </a:p>
        </p:txBody>
      </p:sp>
      <p:sp>
        <p:nvSpPr>
          <p:cNvPr id="4" name="Content Placeholder 3">
            <a:extLst>
              <a:ext uri="{FF2B5EF4-FFF2-40B4-BE49-F238E27FC236}">
                <a16:creationId xmlns:a16="http://schemas.microsoft.com/office/drawing/2014/main" id="{82C28D42-D132-F3BA-82D1-3FD4BD6AC090}"/>
              </a:ext>
            </a:extLst>
          </p:cNvPr>
          <p:cNvSpPr>
            <a:spLocks noGrp="1"/>
          </p:cNvSpPr>
          <p:nvPr>
            <p:ph idx="1"/>
          </p:nvPr>
        </p:nvSpPr>
        <p:spPr/>
        <p:txBody>
          <a:bodyPr>
            <a:normAutofit/>
          </a:bodyPr>
          <a:lstStyle/>
          <a:p>
            <a:r>
              <a:rPr lang="en-US" sz="2400" i="1" dirty="0">
                <a:solidFill>
                  <a:schemeClr val="accent1"/>
                </a:solidFill>
              </a:rPr>
              <a:t>Misaligned Data Problem (MIDP)</a:t>
            </a:r>
          </a:p>
          <a:p>
            <a:pPr lvl="1">
              <a:buFont typeface="Arial" panose="020B0604020202020204" pitchFamily="34" charset="0"/>
              <a:buChar char="•"/>
            </a:pPr>
            <a:r>
              <a:rPr lang="en-US" dirty="0" err="1"/>
              <a:t>Situasi</a:t>
            </a:r>
            <a:r>
              <a:rPr lang="en-US" dirty="0"/>
              <a:t> di mana data </a:t>
            </a:r>
            <a:r>
              <a:rPr lang="en-US" dirty="0" err="1"/>
              <a:t>spasial</a:t>
            </a:r>
            <a:r>
              <a:rPr lang="en-US" dirty="0"/>
              <a:t> yang </a:t>
            </a:r>
            <a:r>
              <a:rPr lang="en-US" dirty="0" err="1"/>
              <a:t>sedang</a:t>
            </a:r>
            <a:r>
              <a:rPr lang="en-US" dirty="0"/>
              <a:t> </a:t>
            </a:r>
            <a:r>
              <a:rPr lang="en-US" dirty="0" err="1"/>
              <a:t>dianalisis</a:t>
            </a:r>
            <a:r>
              <a:rPr lang="en-US" dirty="0"/>
              <a:t> </a:t>
            </a:r>
            <a:r>
              <a:rPr lang="en-US" dirty="0" err="1"/>
              <a:t>berada</a:t>
            </a:r>
            <a:r>
              <a:rPr lang="en-US" dirty="0"/>
              <a:t> pada </a:t>
            </a:r>
            <a:r>
              <a:rPr lang="en-US" dirty="0" err="1"/>
              <a:t>skala</a:t>
            </a:r>
            <a:r>
              <a:rPr lang="en-US" dirty="0"/>
              <a:t> yang </a:t>
            </a:r>
            <a:r>
              <a:rPr lang="en-US" dirty="0" err="1"/>
              <a:t>berbeda</a:t>
            </a:r>
            <a:r>
              <a:rPr lang="en-US" dirty="0"/>
              <a:t> </a:t>
            </a:r>
            <a:r>
              <a:rPr lang="en-US" dirty="0" err="1"/>
              <a:t>dengan</a:t>
            </a:r>
            <a:r>
              <a:rPr lang="en-US" dirty="0"/>
              <a:t> </a:t>
            </a:r>
            <a:r>
              <a:rPr lang="en-US" dirty="0" err="1"/>
              <a:t>skala</a:t>
            </a:r>
            <a:r>
              <a:rPr lang="en-US" dirty="0"/>
              <a:t> </a:t>
            </a:r>
            <a:r>
              <a:rPr lang="en-US" dirty="0" err="1"/>
              <a:t>saat</a:t>
            </a:r>
            <a:r>
              <a:rPr lang="en-US" dirty="0"/>
              <a:t> data </a:t>
            </a:r>
            <a:r>
              <a:rPr lang="en-US" dirty="0" err="1"/>
              <a:t>tersebut</a:t>
            </a:r>
            <a:r>
              <a:rPr lang="en-US" dirty="0"/>
              <a:t> </a:t>
            </a:r>
            <a:r>
              <a:rPr lang="en-US" dirty="0" err="1"/>
              <a:t>dikumpulkan</a:t>
            </a:r>
            <a:r>
              <a:rPr lang="en-US" dirty="0"/>
              <a:t>.</a:t>
            </a:r>
          </a:p>
          <a:p>
            <a:pPr lvl="1">
              <a:buFont typeface="Arial" panose="020B0604020202020204" pitchFamily="34" charset="0"/>
              <a:buChar char="•"/>
            </a:pPr>
            <a:r>
              <a:rPr lang="en-US" dirty="0" err="1"/>
              <a:t>Sebagai</a:t>
            </a:r>
            <a:r>
              <a:rPr lang="en-US" dirty="0"/>
              <a:t> </a:t>
            </a:r>
            <a:r>
              <a:rPr lang="en-US" dirty="0" err="1"/>
              <a:t>contoh</a:t>
            </a:r>
            <a:r>
              <a:rPr lang="en-US" dirty="0"/>
              <a:t>, </a:t>
            </a:r>
            <a:r>
              <a:rPr lang="en-US" dirty="0" err="1"/>
              <a:t>pengamatan</a:t>
            </a:r>
            <a:r>
              <a:rPr lang="en-US" dirty="0"/>
              <a:t> </a:t>
            </a:r>
            <a:r>
              <a:rPr lang="en-US" dirty="0" err="1"/>
              <a:t>individu</a:t>
            </a:r>
            <a:r>
              <a:rPr lang="en-US" dirty="0"/>
              <a:t> </a:t>
            </a:r>
            <a:r>
              <a:rPr lang="en-US" dirty="0" err="1"/>
              <a:t>atau</a:t>
            </a:r>
            <a:r>
              <a:rPr lang="en-US" dirty="0"/>
              <a:t> data area </a:t>
            </a:r>
            <a:r>
              <a:rPr lang="en-US" dirty="0" err="1"/>
              <a:t>kecil</a:t>
            </a:r>
            <a:r>
              <a:rPr lang="en-US" dirty="0"/>
              <a:t> </a:t>
            </a:r>
            <a:r>
              <a:rPr lang="en-US" dirty="0" err="1"/>
              <a:t>dapat</a:t>
            </a:r>
            <a:r>
              <a:rPr lang="en-US" dirty="0"/>
              <a:t> </a:t>
            </a:r>
            <a:r>
              <a:rPr lang="en-US" dirty="0" err="1"/>
              <a:t>diagregasi</a:t>
            </a:r>
            <a:r>
              <a:rPr lang="en-US" dirty="0"/>
              <a:t> </a:t>
            </a:r>
            <a:r>
              <a:rPr lang="en-US" dirty="0" err="1"/>
              <a:t>ke</a:t>
            </a:r>
            <a:r>
              <a:rPr lang="en-US" dirty="0"/>
              <a:t> area yang </a:t>
            </a:r>
            <a:r>
              <a:rPr lang="en-US" dirty="0" err="1"/>
              <a:t>lebih</a:t>
            </a:r>
            <a:r>
              <a:rPr lang="en-US" dirty="0"/>
              <a:t> </a:t>
            </a:r>
            <a:r>
              <a:rPr lang="en-US" dirty="0" err="1"/>
              <a:t>besar</a:t>
            </a:r>
            <a:r>
              <a:rPr lang="en-US" dirty="0"/>
              <a:t> </a:t>
            </a:r>
            <a:r>
              <a:rPr lang="en-US" dirty="0" err="1"/>
              <a:t>karena</a:t>
            </a:r>
            <a:r>
              <a:rPr lang="en-US" dirty="0"/>
              <a:t> </a:t>
            </a:r>
            <a:r>
              <a:rPr lang="en-US" dirty="0" err="1"/>
              <a:t>beberapa</a:t>
            </a:r>
            <a:r>
              <a:rPr lang="en-US" dirty="0"/>
              <a:t> </a:t>
            </a:r>
            <a:r>
              <a:rPr lang="en-US" dirty="0" err="1"/>
              <a:t>alasan</a:t>
            </a:r>
            <a:r>
              <a:rPr lang="en-US" dirty="0"/>
              <a:t> </a:t>
            </a:r>
            <a:r>
              <a:rPr lang="en-US" dirty="0" err="1"/>
              <a:t>seperti</a:t>
            </a:r>
            <a:r>
              <a:rPr lang="en-US" dirty="0"/>
              <a:t> </a:t>
            </a:r>
            <a:r>
              <a:rPr lang="en-US" dirty="0" err="1"/>
              <a:t>kerahasiaan</a:t>
            </a:r>
            <a:r>
              <a:rPr lang="en-US" dirty="0"/>
              <a:t> </a:t>
            </a:r>
            <a:r>
              <a:rPr lang="en-US" dirty="0" err="1"/>
              <a:t>atau</a:t>
            </a:r>
            <a:r>
              <a:rPr lang="en-US" dirty="0"/>
              <a:t> </a:t>
            </a:r>
            <a:r>
              <a:rPr lang="en-US" dirty="0" err="1"/>
              <a:t>untuk</a:t>
            </a:r>
            <a:r>
              <a:rPr lang="en-US" dirty="0"/>
              <a:t> </a:t>
            </a:r>
            <a:r>
              <a:rPr lang="en-US" dirty="0" err="1"/>
              <a:t>mencocokkan</a:t>
            </a:r>
            <a:r>
              <a:rPr lang="en-US" dirty="0"/>
              <a:t> </a:t>
            </a:r>
            <a:r>
              <a:rPr lang="en-US" dirty="0" err="1"/>
              <a:t>dengan</a:t>
            </a:r>
            <a:r>
              <a:rPr lang="en-US" dirty="0"/>
              <a:t> </a:t>
            </a:r>
            <a:r>
              <a:rPr lang="en-US" dirty="0" err="1"/>
              <a:t>skala</a:t>
            </a:r>
            <a:r>
              <a:rPr lang="en-US" dirty="0"/>
              <a:t> </a:t>
            </a:r>
            <a:r>
              <a:rPr lang="en-US" dirty="0" err="1"/>
              <a:t>sumber</a:t>
            </a:r>
            <a:r>
              <a:rPr lang="en-US" dirty="0"/>
              <a:t> data </a:t>
            </a:r>
            <a:r>
              <a:rPr lang="en-US" dirty="0" err="1"/>
              <a:t>lainnya</a:t>
            </a:r>
            <a:r>
              <a:rPr lang="en-US" dirty="0"/>
              <a:t>.</a:t>
            </a:r>
          </a:p>
          <a:p>
            <a:pPr lvl="1">
              <a:buFont typeface="Arial" panose="020B0604020202020204" pitchFamily="34" charset="0"/>
              <a:buChar char="•"/>
            </a:pPr>
            <a:r>
              <a:rPr lang="en-US" dirty="0" err="1"/>
              <a:t>Penggabungan</a:t>
            </a:r>
            <a:r>
              <a:rPr lang="en-US" dirty="0"/>
              <a:t> data </a:t>
            </a:r>
            <a:r>
              <a:rPr lang="en-US" dirty="0" err="1"/>
              <a:t>tersebut</a:t>
            </a:r>
            <a:r>
              <a:rPr lang="en-US" dirty="0"/>
              <a:t> </a:t>
            </a:r>
            <a:r>
              <a:rPr lang="en-US" dirty="0" err="1"/>
              <a:t>dapat</a:t>
            </a:r>
            <a:r>
              <a:rPr lang="en-US" dirty="0"/>
              <a:t> </a:t>
            </a:r>
            <a:r>
              <a:rPr lang="en-US" dirty="0" err="1"/>
              <a:t>menyebabkan</a:t>
            </a:r>
            <a:r>
              <a:rPr lang="en-US" dirty="0"/>
              <a:t> </a:t>
            </a:r>
            <a:r>
              <a:rPr lang="en-US" dirty="0" err="1"/>
              <a:t>hilangnya</a:t>
            </a:r>
            <a:r>
              <a:rPr lang="en-US" dirty="0"/>
              <a:t> </a:t>
            </a:r>
            <a:r>
              <a:rPr lang="en-US" dirty="0" err="1"/>
              <a:t>informasi</a:t>
            </a:r>
            <a:r>
              <a:rPr lang="en-US" dirty="0"/>
              <a:t> </a:t>
            </a:r>
            <a:r>
              <a:rPr lang="en-US" dirty="0" err="1"/>
              <a:t>spasial</a:t>
            </a:r>
            <a:r>
              <a:rPr lang="en-US" dirty="0"/>
              <a:t> yang </a:t>
            </a:r>
            <a:r>
              <a:rPr lang="en-US" dirty="0" err="1"/>
              <a:t>dapat</a:t>
            </a:r>
            <a:r>
              <a:rPr lang="en-US" dirty="0"/>
              <a:t> </a:t>
            </a:r>
            <a:r>
              <a:rPr lang="en-US" dirty="0" err="1"/>
              <a:t>menyembunyikan</a:t>
            </a:r>
            <a:r>
              <a:rPr lang="en-US" dirty="0"/>
              <a:t> </a:t>
            </a:r>
            <a:r>
              <a:rPr lang="en-US" dirty="0" err="1"/>
              <a:t>pola</a:t>
            </a:r>
            <a:r>
              <a:rPr lang="en-US" dirty="0"/>
              <a:t> </a:t>
            </a:r>
            <a:r>
              <a:rPr lang="en-US" dirty="0" err="1"/>
              <a:t>spasial</a:t>
            </a:r>
            <a:r>
              <a:rPr lang="en-US" dirty="0"/>
              <a:t> </a:t>
            </a:r>
            <a:r>
              <a:rPr lang="en-US" dirty="0" err="1"/>
              <a:t>atau</a:t>
            </a:r>
            <a:r>
              <a:rPr lang="en-US" dirty="0"/>
              <a:t> </a:t>
            </a:r>
            <a:r>
              <a:rPr lang="en-US" dirty="0" err="1"/>
              <a:t>hubungan</a:t>
            </a:r>
            <a:r>
              <a:rPr lang="en-US" dirty="0"/>
              <a:t> yang </a:t>
            </a:r>
            <a:r>
              <a:rPr lang="en-US" dirty="0" err="1"/>
              <a:t>ada</a:t>
            </a:r>
            <a:r>
              <a:rPr lang="en-US" dirty="0"/>
              <a:t> pada </a:t>
            </a:r>
            <a:r>
              <a:rPr lang="en-US" dirty="0" err="1"/>
              <a:t>skala</a:t>
            </a:r>
            <a:r>
              <a:rPr lang="en-US" dirty="0"/>
              <a:t> yang </a:t>
            </a:r>
            <a:r>
              <a:rPr lang="en-US" dirty="0" err="1"/>
              <a:t>lebih</a:t>
            </a:r>
            <a:r>
              <a:rPr lang="en-US" dirty="0"/>
              <a:t> </a:t>
            </a:r>
            <a:r>
              <a:rPr lang="en-US" dirty="0" err="1"/>
              <a:t>kecil</a:t>
            </a:r>
            <a:r>
              <a:rPr lang="en-US" dirty="0"/>
              <a:t>, yang </a:t>
            </a:r>
            <a:r>
              <a:rPr lang="en-US" dirty="0" err="1"/>
              <a:t>berpotensi</a:t>
            </a:r>
            <a:r>
              <a:rPr lang="en-US" dirty="0"/>
              <a:t> </a:t>
            </a:r>
            <a:r>
              <a:rPr lang="en-US" dirty="0" err="1"/>
              <a:t>menyebabkan</a:t>
            </a:r>
            <a:r>
              <a:rPr lang="en-US" dirty="0"/>
              <a:t> </a:t>
            </a:r>
            <a:r>
              <a:rPr lang="en-US" dirty="0" err="1"/>
              <a:t>kesimpulan</a:t>
            </a:r>
            <a:r>
              <a:rPr lang="en-US" dirty="0"/>
              <a:t> yang </a:t>
            </a:r>
            <a:r>
              <a:rPr lang="en-US" dirty="0" err="1"/>
              <a:t>keliru</a:t>
            </a:r>
            <a:r>
              <a:rPr lang="en-US" dirty="0"/>
              <a:t>.</a:t>
            </a:r>
          </a:p>
        </p:txBody>
      </p:sp>
    </p:spTree>
    <p:extLst>
      <p:ext uri="{BB962C8B-B14F-4D97-AF65-F5344CB8AC3E}">
        <p14:creationId xmlns:p14="http://schemas.microsoft.com/office/powerpoint/2010/main" val="369085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A1F4BE-95C7-A028-E81C-FACF1E9DBE81}"/>
              </a:ext>
            </a:extLst>
          </p:cNvPr>
          <p:cNvSpPr>
            <a:spLocks noGrp="1"/>
          </p:cNvSpPr>
          <p:nvPr>
            <p:ph type="sldNum" sz="quarter" idx="12"/>
          </p:nvPr>
        </p:nvSpPr>
        <p:spPr/>
        <p:txBody>
          <a:bodyPr/>
          <a:lstStyle/>
          <a:p>
            <a:fld id="{61B53A76-4725-4C43-82B2-CEB6073FD57A}" type="slidenum">
              <a:rPr lang="en-US" smtClean="0"/>
              <a:t>35</a:t>
            </a:fld>
            <a:endParaRPr lang="en-US"/>
          </a:p>
        </p:txBody>
      </p:sp>
      <p:sp>
        <p:nvSpPr>
          <p:cNvPr id="3" name="Title 2">
            <a:extLst>
              <a:ext uri="{FF2B5EF4-FFF2-40B4-BE49-F238E27FC236}">
                <a16:creationId xmlns:a16="http://schemas.microsoft.com/office/drawing/2014/main" id="{A3DFE790-F7E0-1883-954E-7399A4D22BF1}"/>
              </a:ext>
            </a:extLst>
          </p:cNvPr>
          <p:cNvSpPr>
            <a:spLocks noGrp="1"/>
          </p:cNvSpPr>
          <p:nvPr>
            <p:ph type="title"/>
          </p:nvPr>
        </p:nvSpPr>
        <p:spPr/>
        <p:txBody>
          <a:bodyPr/>
          <a:lstStyle/>
          <a:p>
            <a:r>
              <a:rPr lang="en-US" dirty="0" err="1"/>
              <a:t>Isu</a:t>
            </a:r>
            <a:r>
              <a:rPr lang="en-US" dirty="0"/>
              <a:t> pada Data Areal</a:t>
            </a:r>
          </a:p>
        </p:txBody>
      </p:sp>
      <p:sp>
        <p:nvSpPr>
          <p:cNvPr id="4" name="Content Placeholder 3">
            <a:extLst>
              <a:ext uri="{FF2B5EF4-FFF2-40B4-BE49-F238E27FC236}">
                <a16:creationId xmlns:a16="http://schemas.microsoft.com/office/drawing/2014/main" id="{82C28D42-D132-F3BA-82D1-3FD4BD6AC090}"/>
              </a:ext>
            </a:extLst>
          </p:cNvPr>
          <p:cNvSpPr>
            <a:spLocks noGrp="1"/>
          </p:cNvSpPr>
          <p:nvPr>
            <p:ph idx="1"/>
          </p:nvPr>
        </p:nvSpPr>
        <p:spPr/>
        <p:txBody>
          <a:bodyPr>
            <a:noAutofit/>
          </a:bodyPr>
          <a:lstStyle/>
          <a:p>
            <a:r>
              <a:rPr lang="en-US" sz="2200" i="1" dirty="0">
                <a:solidFill>
                  <a:schemeClr val="accent1"/>
                </a:solidFill>
              </a:rPr>
              <a:t>Modifiable Areal Unit Problem (MAUP)</a:t>
            </a:r>
          </a:p>
          <a:p>
            <a:pPr lvl="1">
              <a:buFont typeface="Arial" panose="020B0604020202020204" pitchFamily="34" charset="0"/>
              <a:buChar char="•"/>
            </a:pPr>
            <a:r>
              <a:rPr lang="en-US" sz="2200" dirty="0"/>
              <a:t>Hasil </a:t>
            </a:r>
            <a:r>
              <a:rPr lang="en-US" sz="2200" dirty="0" err="1"/>
              <a:t>analisis</a:t>
            </a:r>
            <a:r>
              <a:rPr lang="en-US" sz="2200" dirty="0"/>
              <a:t> </a:t>
            </a:r>
            <a:r>
              <a:rPr lang="en-US" sz="2200" dirty="0" err="1"/>
              <a:t>spasial</a:t>
            </a:r>
            <a:r>
              <a:rPr lang="en-US" sz="2200" dirty="0"/>
              <a:t> </a:t>
            </a:r>
            <a:r>
              <a:rPr lang="en-US" sz="2200" dirty="0" err="1"/>
              <a:t>dapat</a:t>
            </a:r>
            <a:r>
              <a:rPr lang="en-US" sz="2200" dirty="0"/>
              <a:t> </a:t>
            </a:r>
            <a:r>
              <a:rPr lang="en-US" sz="2200" dirty="0" err="1"/>
              <a:t>berubah</a:t>
            </a:r>
            <a:r>
              <a:rPr lang="en-US" sz="2200" dirty="0"/>
              <a:t> </a:t>
            </a:r>
            <a:r>
              <a:rPr lang="en-US" sz="2200" dirty="0" err="1"/>
              <a:t>jika</a:t>
            </a:r>
            <a:r>
              <a:rPr lang="en-US" sz="2200" dirty="0"/>
              <a:t> </a:t>
            </a:r>
            <a:r>
              <a:rPr lang="en-US" sz="2200" dirty="0" err="1"/>
              <a:t>seseorang</a:t>
            </a:r>
            <a:r>
              <a:rPr lang="en-US" sz="2200" dirty="0"/>
              <a:t> </a:t>
            </a:r>
            <a:r>
              <a:rPr lang="en-US" sz="2200" dirty="0" err="1"/>
              <a:t>mengagregasi</a:t>
            </a:r>
            <a:r>
              <a:rPr lang="en-US" sz="2200" dirty="0"/>
              <a:t> data </a:t>
            </a:r>
            <a:r>
              <a:rPr lang="en-US" sz="2200" dirty="0" err="1"/>
              <a:t>dasar</a:t>
            </a:r>
            <a:r>
              <a:rPr lang="en-US" sz="2200" dirty="0"/>
              <a:t> yang </a:t>
            </a:r>
            <a:r>
              <a:rPr lang="en-US" sz="2200" dirty="0" err="1"/>
              <a:t>sama</a:t>
            </a:r>
            <a:r>
              <a:rPr lang="en-US" sz="2200" dirty="0"/>
              <a:t> </a:t>
            </a:r>
            <a:r>
              <a:rPr lang="en-US" sz="2200" dirty="0" err="1"/>
              <a:t>ke</a:t>
            </a:r>
            <a:r>
              <a:rPr lang="en-US" sz="2200" dirty="0"/>
              <a:t> </a:t>
            </a:r>
            <a:r>
              <a:rPr lang="en-US" sz="2200" dirty="0" err="1"/>
              <a:t>tingkat</a:t>
            </a:r>
            <a:r>
              <a:rPr lang="en-US" sz="2200" dirty="0"/>
              <a:t> </a:t>
            </a:r>
            <a:r>
              <a:rPr lang="en-US" sz="2200" dirty="0" err="1"/>
              <a:t>agregasi</a:t>
            </a:r>
            <a:r>
              <a:rPr lang="en-US" sz="2200" dirty="0"/>
              <a:t> </a:t>
            </a:r>
            <a:r>
              <a:rPr lang="en-US" sz="2200" dirty="0" err="1"/>
              <a:t>spasial</a:t>
            </a:r>
            <a:r>
              <a:rPr lang="en-US" sz="2200" dirty="0"/>
              <a:t> yang </a:t>
            </a:r>
            <a:r>
              <a:rPr lang="en-US" sz="2200" dirty="0" err="1"/>
              <a:t>berbeda</a:t>
            </a:r>
            <a:r>
              <a:rPr lang="en-US" sz="2200" dirty="0"/>
              <a:t>. </a:t>
            </a:r>
          </a:p>
          <a:p>
            <a:pPr lvl="1">
              <a:buFont typeface="Arial" panose="020B0604020202020204" pitchFamily="34" charset="0"/>
              <a:buChar char="•"/>
            </a:pPr>
            <a:r>
              <a:rPr lang="en-US" sz="2200" dirty="0"/>
              <a:t>MAUP </a:t>
            </a:r>
            <a:r>
              <a:rPr lang="en-US" sz="2200" dirty="0" err="1"/>
              <a:t>terdiri</a:t>
            </a:r>
            <a:r>
              <a:rPr lang="en-US" sz="2200" dirty="0"/>
              <a:t> </a:t>
            </a:r>
            <a:r>
              <a:rPr lang="en-US" sz="2200" dirty="0" err="1"/>
              <a:t>dari</a:t>
            </a:r>
            <a:r>
              <a:rPr lang="en-US" sz="2200" dirty="0"/>
              <a:t> dua </a:t>
            </a:r>
            <a:r>
              <a:rPr lang="en-US" sz="2200" dirty="0" err="1"/>
              <a:t>efek</a:t>
            </a:r>
            <a:r>
              <a:rPr lang="en-US" sz="2200" dirty="0"/>
              <a:t> yang </a:t>
            </a:r>
            <a:r>
              <a:rPr lang="en-US" sz="2200" dirty="0" err="1"/>
              <a:t>saling</a:t>
            </a:r>
            <a:r>
              <a:rPr lang="en-US" sz="2200" dirty="0"/>
              <a:t> </a:t>
            </a:r>
            <a:r>
              <a:rPr lang="en-US" sz="2200" dirty="0" err="1"/>
              <a:t>terkait</a:t>
            </a:r>
            <a:r>
              <a:rPr lang="en-US" sz="2200" dirty="0"/>
              <a:t>, </a:t>
            </a:r>
            <a:r>
              <a:rPr lang="en-US" sz="2200" dirty="0" err="1"/>
              <a:t>yaitu</a:t>
            </a:r>
            <a:r>
              <a:rPr lang="en-US" sz="2200" dirty="0"/>
              <a:t> </a:t>
            </a:r>
            <a:r>
              <a:rPr lang="en-US" sz="2200" dirty="0" err="1"/>
              <a:t>efek</a:t>
            </a:r>
            <a:r>
              <a:rPr lang="en-US" sz="2200" dirty="0"/>
              <a:t> </a:t>
            </a:r>
            <a:r>
              <a:rPr lang="en-US" sz="2200" dirty="0" err="1"/>
              <a:t>skala</a:t>
            </a:r>
            <a:r>
              <a:rPr lang="en-US" sz="2200" dirty="0"/>
              <a:t> dan </a:t>
            </a:r>
            <a:r>
              <a:rPr lang="en-US" sz="2200" dirty="0" err="1"/>
              <a:t>zonasi</a:t>
            </a:r>
            <a:r>
              <a:rPr lang="en-US" sz="2200" dirty="0"/>
              <a:t>. </a:t>
            </a:r>
          </a:p>
          <a:p>
            <a:pPr lvl="1">
              <a:buFont typeface="Arial" panose="020B0604020202020204" pitchFamily="34" charset="0"/>
              <a:buChar char="•"/>
            </a:pPr>
            <a:r>
              <a:rPr lang="en-US" sz="2200" dirty="0" err="1"/>
              <a:t>Efek</a:t>
            </a:r>
            <a:r>
              <a:rPr lang="en-US" sz="2200" dirty="0"/>
              <a:t> </a:t>
            </a:r>
            <a:r>
              <a:rPr lang="en-US" sz="2200" dirty="0" err="1"/>
              <a:t>skala</a:t>
            </a:r>
            <a:r>
              <a:rPr lang="en-US" sz="2200" dirty="0"/>
              <a:t> MAUP </a:t>
            </a:r>
            <a:r>
              <a:rPr lang="en-US" sz="2200" dirty="0" err="1"/>
              <a:t>terjadi</a:t>
            </a:r>
            <a:r>
              <a:rPr lang="en-US" sz="2200" dirty="0"/>
              <a:t> </a:t>
            </a:r>
            <a:r>
              <a:rPr lang="en-US" sz="2200" dirty="0" err="1"/>
              <a:t>ketika</a:t>
            </a:r>
            <a:r>
              <a:rPr lang="en-US" sz="2200" dirty="0"/>
              <a:t> </a:t>
            </a:r>
            <a:r>
              <a:rPr lang="en-US" sz="2200" dirty="0" err="1"/>
              <a:t>hasil</a:t>
            </a:r>
            <a:r>
              <a:rPr lang="en-US" sz="2200" dirty="0"/>
              <a:t> </a:t>
            </a:r>
            <a:r>
              <a:rPr lang="en-US" sz="2200" dirty="0" err="1"/>
              <a:t>analisis</a:t>
            </a:r>
            <a:r>
              <a:rPr lang="en-US" sz="2200" dirty="0"/>
              <a:t> </a:t>
            </a:r>
            <a:r>
              <a:rPr lang="en-US" sz="2200" dirty="0" err="1"/>
              <a:t>berubah</a:t>
            </a:r>
            <a:r>
              <a:rPr lang="en-US" sz="2200" dirty="0"/>
              <a:t> </a:t>
            </a:r>
            <a:r>
              <a:rPr lang="en-US" sz="2200" dirty="0" err="1"/>
              <a:t>karena</a:t>
            </a:r>
            <a:r>
              <a:rPr lang="en-US" sz="2200" dirty="0"/>
              <a:t> unit </a:t>
            </a:r>
            <a:r>
              <a:rPr lang="en-US" sz="2200" dirty="0" err="1"/>
              <a:t>geografis</a:t>
            </a:r>
            <a:r>
              <a:rPr lang="en-US" sz="2200" dirty="0"/>
              <a:t> yang </a:t>
            </a:r>
            <a:r>
              <a:rPr lang="en-US" sz="2200" dirty="0" err="1"/>
              <a:t>digunakan</a:t>
            </a:r>
            <a:r>
              <a:rPr lang="en-US" sz="2200" dirty="0"/>
              <a:t> </a:t>
            </a:r>
            <a:r>
              <a:rPr lang="en-US" sz="2200" dirty="0" err="1"/>
              <a:t>untuk</a:t>
            </a:r>
            <a:r>
              <a:rPr lang="en-US" sz="2200" dirty="0"/>
              <a:t> </a:t>
            </a:r>
            <a:r>
              <a:rPr lang="en-US" sz="2200" dirty="0" err="1"/>
              <a:t>analisis</a:t>
            </a:r>
            <a:r>
              <a:rPr lang="en-US" sz="2200" dirty="0"/>
              <a:t> </a:t>
            </a:r>
            <a:r>
              <a:rPr lang="en-US" sz="2200" dirty="0" err="1"/>
              <a:t>diagregasi</a:t>
            </a:r>
            <a:r>
              <a:rPr lang="en-US" sz="2200" dirty="0"/>
              <a:t> </a:t>
            </a:r>
            <a:r>
              <a:rPr lang="en-US" sz="2200" dirty="0" err="1"/>
              <a:t>atau</a:t>
            </a:r>
            <a:r>
              <a:rPr lang="en-US" sz="2200" dirty="0"/>
              <a:t> </a:t>
            </a:r>
            <a:r>
              <a:rPr lang="en-US" sz="2200" dirty="0" err="1"/>
              <a:t>didisagregasi</a:t>
            </a:r>
            <a:r>
              <a:rPr lang="en-US" sz="2200" dirty="0"/>
              <a:t>. </a:t>
            </a:r>
          </a:p>
          <a:p>
            <a:pPr lvl="1">
              <a:buFont typeface="Arial" panose="020B0604020202020204" pitchFamily="34" charset="0"/>
              <a:buChar char="•"/>
            </a:pPr>
            <a:r>
              <a:rPr lang="en-US" sz="2200" dirty="0" err="1"/>
              <a:t>Sebagai</a:t>
            </a:r>
            <a:r>
              <a:rPr lang="en-US" sz="2200" dirty="0"/>
              <a:t> </a:t>
            </a:r>
            <a:r>
              <a:rPr lang="en-US" sz="2200" dirty="0" err="1"/>
              <a:t>contoh</a:t>
            </a:r>
            <a:r>
              <a:rPr lang="en-US" sz="2200" dirty="0"/>
              <a:t>, </a:t>
            </a:r>
            <a:r>
              <a:rPr lang="en-US" sz="2200" dirty="0" err="1"/>
              <a:t>sebuah</a:t>
            </a:r>
            <a:r>
              <a:rPr lang="en-US" sz="2200" dirty="0"/>
              <a:t> </a:t>
            </a:r>
            <a:r>
              <a:rPr lang="en-US" sz="2200" dirty="0" err="1"/>
              <a:t>studi</a:t>
            </a:r>
            <a:r>
              <a:rPr lang="en-US" sz="2200" dirty="0"/>
              <a:t> </a:t>
            </a:r>
            <a:r>
              <a:rPr lang="en-US" sz="2200" dirty="0" err="1"/>
              <a:t>meneliti</a:t>
            </a:r>
            <a:r>
              <a:rPr lang="en-US" sz="2200" dirty="0"/>
              <a:t> </a:t>
            </a:r>
            <a:r>
              <a:rPr lang="en-US" sz="2200" dirty="0" err="1"/>
              <a:t>tingkat</a:t>
            </a:r>
            <a:r>
              <a:rPr lang="en-US" sz="2200" dirty="0"/>
              <a:t> </a:t>
            </a:r>
            <a:r>
              <a:rPr lang="en-US" sz="2200" dirty="0" err="1"/>
              <a:t>kejahatan</a:t>
            </a:r>
            <a:r>
              <a:rPr lang="en-US" sz="2200" dirty="0"/>
              <a:t> di </a:t>
            </a:r>
            <a:r>
              <a:rPr lang="en-US" sz="2200" dirty="0" err="1"/>
              <a:t>berbagai</a:t>
            </a:r>
            <a:r>
              <a:rPr lang="en-US" sz="2200" dirty="0"/>
              <a:t> </a:t>
            </a:r>
            <a:r>
              <a:rPr lang="en-US" sz="2200" dirty="0" err="1"/>
              <a:t>lingkungan</a:t>
            </a:r>
            <a:r>
              <a:rPr lang="en-US" sz="2200" dirty="0"/>
              <a:t>, </a:t>
            </a:r>
            <a:r>
              <a:rPr lang="en-US" sz="2200" dirty="0" err="1"/>
              <a:t>pola</a:t>
            </a:r>
            <a:r>
              <a:rPr lang="en-US" sz="2200" dirty="0"/>
              <a:t> yang </a:t>
            </a:r>
            <a:r>
              <a:rPr lang="en-US" sz="2200" dirty="0" err="1"/>
              <a:t>diamati</a:t>
            </a:r>
            <a:r>
              <a:rPr lang="en-US" sz="2200" dirty="0"/>
              <a:t> </a:t>
            </a:r>
            <a:r>
              <a:rPr lang="en-US" sz="2200" dirty="0" err="1"/>
              <a:t>dapat</a:t>
            </a:r>
            <a:r>
              <a:rPr lang="en-US" sz="2200" dirty="0"/>
              <a:t> </a:t>
            </a:r>
            <a:r>
              <a:rPr lang="en-US" sz="2200" dirty="0" err="1"/>
              <a:t>berbeda</a:t>
            </a:r>
            <a:r>
              <a:rPr lang="en-US" sz="2200" dirty="0"/>
              <a:t> </a:t>
            </a:r>
            <a:r>
              <a:rPr lang="en-US" sz="2200" dirty="0" err="1"/>
              <a:t>tergantung</a:t>
            </a:r>
            <a:r>
              <a:rPr lang="en-US" sz="2200" dirty="0"/>
              <a:t> pada </a:t>
            </a:r>
            <a:r>
              <a:rPr lang="en-US" sz="2200" dirty="0" err="1"/>
              <a:t>apakah</a:t>
            </a:r>
            <a:r>
              <a:rPr lang="en-US" sz="2200" dirty="0"/>
              <a:t> </a:t>
            </a:r>
            <a:r>
              <a:rPr lang="en-US" sz="2200" dirty="0" err="1"/>
              <a:t>analisis</a:t>
            </a:r>
            <a:r>
              <a:rPr lang="en-US" sz="2200" dirty="0"/>
              <a:t> </a:t>
            </a:r>
            <a:r>
              <a:rPr lang="en-US" sz="2200" dirty="0" err="1"/>
              <a:t>dilakukan</a:t>
            </a:r>
            <a:r>
              <a:rPr lang="en-US" sz="2200" dirty="0"/>
              <a:t> pada </a:t>
            </a:r>
            <a:r>
              <a:rPr lang="en-US" sz="2200" dirty="0" err="1"/>
              <a:t>tingkat</a:t>
            </a:r>
            <a:r>
              <a:rPr lang="en-US" sz="2200" dirty="0"/>
              <a:t> </a:t>
            </a:r>
            <a:r>
              <a:rPr lang="en-US" sz="2200" dirty="0" err="1"/>
              <a:t>kelurahan</a:t>
            </a:r>
            <a:r>
              <a:rPr lang="en-US" sz="2200" dirty="0"/>
              <a:t>, </a:t>
            </a:r>
            <a:r>
              <a:rPr lang="en-US" sz="2200" dirty="0" err="1"/>
              <a:t>kecamatan</a:t>
            </a:r>
            <a:r>
              <a:rPr lang="en-US" sz="2200" dirty="0"/>
              <a:t>, </a:t>
            </a:r>
            <a:r>
              <a:rPr lang="en-US" sz="2200" dirty="0" err="1"/>
              <a:t>kota</a:t>
            </a:r>
            <a:r>
              <a:rPr lang="en-US" sz="2200" dirty="0"/>
              <a:t>, </a:t>
            </a:r>
            <a:r>
              <a:rPr lang="en-US" sz="2200" dirty="0" err="1"/>
              <a:t>atau</a:t>
            </a:r>
            <a:r>
              <a:rPr lang="en-US" sz="2200" dirty="0"/>
              <a:t> zona </a:t>
            </a:r>
            <a:r>
              <a:rPr lang="en-US" sz="2200" dirty="0" err="1"/>
              <a:t>administratif</a:t>
            </a:r>
            <a:r>
              <a:rPr lang="en-US" sz="2200" dirty="0"/>
              <a:t> yang </a:t>
            </a:r>
            <a:r>
              <a:rPr lang="en-US" sz="2200" dirty="0" err="1"/>
              <a:t>lebih</a:t>
            </a:r>
            <a:r>
              <a:rPr lang="en-US" sz="2200" dirty="0"/>
              <a:t> </a:t>
            </a:r>
            <a:r>
              <a:rPr lang="en-US" sz="2200" dirty="0" err="1"/>
              <a:t>besar</a:t>
            </a:r>
            <a:r>
              <a:rPr lang="en-US" sz="2200" dirty="0"/>
              <a:t>.</a:t>
            </a:r>
          </a:p>
          <a:p>
            <a:pPr lvl="1">
              <a:buFont typeface="Arial" panose="020B0604020202020204" pitchFamily="34" charset="0"/>
              <a:buChar char="•"/>
            </a:pPr>
            <a:r>
              <a:rPr lang="en-US" sz="2200" dirty="0" err="1"/>
              <a:t>Efek</a:t>
            </a:r>
            <a:r>
              <a:rPr lang="en-US" sz="2200" dirty="0"/>
              <a:t> </a:t>
            </a:r>
            <a:r>
              <a:rPr lang="en-US" sz="2200" dirty="0" err="1"/>
              <a:t>zonasi</a:t>
            </a:r>
            <a:r>
              <a:rPr lang="en-US" sz="2200" dirty="0"/>
              <a:t> </a:t>
            </a:r>
            <a:r>
              <a:rPr lang="en-US" sz="2200" dirty="0" err="1"/>
              <a:t>dari</a:t>
            </a:r>
            <a:r>
              <a:rPr lang="en-US" sz="2200" dirty="0"/>
              <a:t> MAUP </a:t>
            </a:r>
            <a:r>
              <a:rPr lang="en-US" sz="2200" dirty="0" err="1"/>
              <a:t>muncul</a:t>
            </a:r>
            <a:r>
              <a:rPr lang="en-US" sz="2200" dirty="0"/>
              <a:t> </a:t>
            </a:r>
            <a:r>
              <a:rPr lang="en-US" sz="2200" dirty="0" err="1"/>
              <a:t>ketika</a:t>
            </a:r>
            <a:r>
              <a:rPr lang="en-US" sz="2200" dirty="0"/>
              <a:t> </a:t>
            </a:r>
            <a:r>
              <a:rPr lang="en-US" sz="2200" dirty="0" err="1"/>
              <a:t>hasil</a:t>
            </a:r>
            <a:r>
              <a:rPr lang="en-US" sz="2200" dirty="0"/>
              <a:t> </a:t>
            </a:r>
            <a:r>
              <a:rPr lang="en-US" sz="2200" dirty="0" err="1"/>
              <a:t>analisis</a:t>
            </a:r>
            <a:r>
              <a:rPr lang="en-US" sz="2200" dirty="0"/>
              <a:t> </a:t>
            </a:r>
            <a:r>
              <a:rPr lang="en-US" sz="2200" dirty="0" err="1"/>
              <a:t>dipengaruhi</a:t>
            </a:r>
            <a:r>
              <a:rPr lang="en-US" sz="2200" dirty="0"/>
              <a:t> oleh </a:t>
            </a:r>
            <a:r>
              <a:rPr lang="en-US" sz="2200" dirty="0" err="1"/>
              <a:t>pembuatan</a:t>
            </a:r>
            <a:r>
              <a:rPr lang="en-US" sz="2200" dirty="0"/>
              <a:t> unit </a:t>
            </a:r>
            <a:r>
              <a:rPr lang="en-US" sz="2200" dirty="0" err="1"/>
              <a:t>geografis</a:t>
            </a:r>
            <a:r>
              <a:rPr lang="en-US" sz="2200" dirty="0"/>
              <a:t> </a:t>
            </a:r>
            <a:r>
              <a:rPr lang="en-US" sz="2200" dirty="0" err="1"/>
              <a:t>tertentu</a:t>
            </a:r>
            <a:r>
              <a:rPr lang="en-US" sz="2200" dirty="0"/>
              <a:t>. </a:t>
            </a:r>
            <a:r>
              <a:rPr lang="en-US" sz="2200" dirty="0" err="1"/>
              <a:t>Sebagai</a:t>
            </a:r>
            <a:r>
              <a:rPr lang="en-US" sz="2200" dirty="0"/>
              <a:t> </a:t>
            </a:r>
            <a:r>
              <a:rPr lang="en-US" sz="2200" dirty="0" err="1"/>
              <a:t>contoh</a:t>
            </a:r>
            <a:r>
              <a:rPr lang="en-US" sz="2200" dirty="0"/>
              <a:t>, </a:t>
            </a:r>
            <a:r>
              <a:rPr lang="en-US" sz="2200" dirty="0" err="1"/>
              <a:t>ketika</a:t>
            </a:r>
            <a:r>
              <a:rPr lang="en-US" sz="2200" dirty="0"/>
              <a:t> </a:t>
            </a:r>
            <a:r>
              <a:rPr lang="en-US" sz="2200" dirty="0" err="1"/>
              <a:t>memeriksa</a:t>
            </a:r>
            <a:r>
              <a:rPr lang="en-US" sz="2200" dirty="0"/>
              <a:t> </a:t>
            </a:r>
            <a:r>
              <a:rPr lang="en-US" sz="2200" dirty="0" err="1"/>
              <a:t>tingkat</a:t>
            </a:r>
            <a:r>
              <a:rPr lang="en-US" sz="2200" dirty="0"/>
              <a:t> </a:t>
            </a:r>
            <a:r>
              <a:rPr lang="en-US" sz="2200" dirty="0" err="1"/>
              <a:t>pendapatan</a:t>
            </a:r>
            <a:r>
              <a:rPr lang="en-US" sz="2200" dirty="0"/>
              <a:t> di </a:t>
            </a:r>
            <a:r>
              <a:rPr lang="en-US" sz="2200" dirty="0" err="1"/>
              <a:t>berbagai</a:t>
            </a:r>
            <a:r>
              <a:rPr lang="en-US" sz="2200" dirty="0"/>
              <a:t> </a:t>
            </a:r>
            <a:r>
              <a:rPr lang="en-US" sz="2200" dirty="0" err="1"/>
              <a:t>kabupaten</a:t>
            </a:r>
            <a:r>
              <a:rPr lang="en-US" sz="2200" dirty="0"/>
              <a:t>, batas-batas </a:t>
            </a:r>
            <a:r>
              <a:rPr lang="en-US" sz="2200" dirty="0" err="1"/>
              <a:t>spesifik</a:t>
            </a:r>
            <a:r>
              <a:rPr lang="en-US" sz="2200" dirty="0"/>
              <a:t> yang </a:t>
            </a:r>
            <a:r>
              <a:rPr lang="en-US" sz="2200" dirty="0" err="1"/>
              <a:t>ditetapkan</a:t>
            </a:r>
            <a:r>
              <a:rPr lang="en-US" sz="2200" dirty="0"/>
              <a:t> </a:t>
            </a:r>
            <a:r>
              <a:rPr lang="en-US" sz="2200" dirty="0" err="1"/>
              <a:t>untuk</a:t>
            </a:r>
            <a:r>
              <a:rPr lang="en-US" sz="2200" dirty="0"/>
              <a:t> </a:t>
            </a:r>
            <a:r>
              <a:rPr lang="en-US" sz="2200" dirty="0" err="1"/>
              <a:t>setiap</a:t>
            </a:r>
            <a:r>
              <a:rPr lang="en-US" sz="2200" dirty="0"/>
              <a:t> </a:t>
            </a:r>
            <a:r>
              <a:rPr lang="en-US" sz="2200" dirty="0" err="1"/>
              <a:t>kabupaten</a:t>
            </a:r>
            <a:r>
              <a:rPr lang="en-US" sz="2200" dirty="0"/>
              <a:t> </a:t>
            </a:r>
            <a:r>
              <a:rPr lang="en-US" sz="2200" dirty="0" err="1"/>
              <a:t>dapat</a:t>
            </a:r>
            <a:r>
              <a:rPr lang="en-US" sz="2200" dirty="0"/>
              <a:t> </a:t>
            </a:r>
            <a:r>
              <a:rPr lang="en-US" sz="2200" dirty="0" err="1"/>
              <a:t>mempengaruhi</a:t>
            </a:r>
            <a:r>
              <a:rPr lang="en-US" sz="2200" dirty="0"/>
              <a:t> </a:t>
            </a:r>
            <a:r>
              <a:rPr lang="en-US" sz="2200" dirty="0" err="1"/>
              <a:t>hasil</a:t>
            </a:r>
            <a:r>
              <a:rPr lang="en-US" sz="2200" dirty="0"/>
              <a:t>. </a:t>
            </a:r>
            <a:r>
              <a:rPr lang="en-US" sz="2200" dirty="0" err="1"/>
              <a:t>Dengan</a:t>
            </a:r>
            <a:r>
              <a:rPr lang="en-US" sz="2200" dirty="0"/>
              <a:t> </a:t>
            </a:r>
            <a:r>
              <a:rPr lang="en-US" sz="2200" dirty="0" err="1"/>
              <a:t>demikian</a:t>
            </a:r>
            <a:r>
              <a:rPr lang="en-US" sz="2200" dirty="0"/>
              <a:t>, </a:t>
            </a:r>
            <a:r>
              <a:rPr lang="en-US" sz="2200" dirty="0" err="1"/>
              <a:t>konfigurasi</a:t>
            </a:r>
            <a:r>
              <a:rPr lang="en-US" sz="2200" dirty="0"/>
              <a:t> batas wilayah yang </a:t>
            </a:r>
            <a:r>
              <a:rPr lang="en-US" sz="2200" dirty="0" err="1"/>
              <a:t>berbeda</a:t>
            </a:r>
            <a:r>
              <a:rPr lang="en-US" sz="2200" dirty="0"/>
              <a:t> </a:t>
            </a:r>
            <a:r>
              <a:rPr lang="en-US" sz="2200" dirty="0" err="1"/>
              <a:t>dapat</a:t>
            </a:r>
            <a:r>
              <a:rPr lang="en-US" sz="2200" dirty="0"/>
              <a:t> </a:t>
            </a:r>
            <a:r>
              <a:rPr lang="en-US" sz="2200" dirty="0" err="1"/>
              <a:t>menghasilkan</a:t>
            </a:r>
            <a:r>
              <a:rPr lang="en-US" sz="2200" dirty="0"/>
              <a:t> </a:t>
            </a:r>
            <a:r>
              <a:rPr lang="en-US" sz="2200" dirty="0" err="1"/>
              <a:t>pola</a:t>
            </a:r>
            <a:r>
              <a:rPr lang="en-US" sz="2200" dirty="0"/>
              <a:t> </a:t>
            </a:r>
            <a:r>
              <a:rPr lang="en-US" sz="2200" dirty="0" err="1"/>
              <a:t>spasial</a:t>
            </a:r>
            <a:r>
              <a:rPr lang="en-US" sz="2200" dirty="0"/>
              <a:t> yang </a:t>
            </a:r>
            <a:r>
              <a:rPr lang="en-US" sz="2200" dirty="0" err="1"/>
              <a:t>berbeda</a:t>
            </a:r>
            <a:r>
              <a:rPr lang="en-US" sz="2200" dirty="0"/>
              <a:t>, yang </a:t>
            </a:r>
            <a:r>
              <a:rPr lang="en-US" sz="2200" dirty="0" err="1"/>
              <a:t>mengarah</a:t>
            </a:r>
            <a:r>
              <a:rPr lang="en-US" sz="2200" dirty="0"/>
              <a:t> pada </a:t>
            </a:r>
            <a:r>
              <a:rPr lang="en-US" sz="2200" dirty="0" err="1"/>
              <a:t>hasil</a:t>
            </a:r>
            <a:r>
              <a:rPr lang="en-US" sz="2200" dirty="0"/>
              <a:t> </a:t>
            </a:r>
            <a:r>
              <a:rPr lang="en-US" sz="2200" dirty="0" err="1"/>
              <a:t>analisis</a:t>
            </a:r>
            <a:r>
              <a:rPr lang="en-US" sz="2200" dirty="0"/>
              <a:t> yang </a:t>
            </a:r>
            <a:r>
              <a:rPr lang="en-US" sz="2200" dirty="0" err="1"/>
              <a:t>berbeda</a:t>
            </a:r>
            <a:r>
              <a:rPr lang="en-US" sz="2200" dirty="0"/>
              <a:t> pula.</a:t>
            </a:r>
          </a:p>
        </p:txBody>
      </p:sp>
    </p:spTree>
    <p:extLst>
      <p:ext uri="{BB962C8B-B14F-4D97-AF65-F5344CB8AC3E}">
        <p14:creationId xmlns:p14="http://schemas.microsoft.com/office/powerpoint/2010/main" val="2296203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A1F4BE-95C7-A028-E81C-FACF1E9DBE81}"/>
              </a:ext>
            </a:extLst>
          </p:cNvPr>
          <p:cNvSpPr>
            <a:spLocks noGrp="1"/>
          </p:cNvSpPr>
          <p:nvPr>
            <p:ph type="sldNum" sz="quarter" idx="12"/>
          </p:nvPr>
        </p:nvSpPr>
        <p:spPr/>
        <p:txBody>
          <a:bodyPr/>
          <a:lstStyle/>
          <a:p>
            <a:fld id="{61B53A76-4725-4C43-82B2-CEB6073FD57A}" type="slidenum">
              <a:rPr lang="en-US" smtClean="0"/>
              <a:t>36</a:t>
            </a:fld>
            <a:endParaRPr lang="en-US"/>
          </a:p>
        </p:txBody>
      </p:sp>
      <p:sp>
        <p:nvSpPr>
          <p:cNvPr id="3" name="Title 2">
            <a:extLst>
              <a:ext uri="{FF2B5EF4-FFF2-40B4-BE49-F238E27FC236}">
                <a16:creationId xmlns:a16="http://schemas.microsoft.com/office/drawing/2014/main" id="{A3DFE790-F7E0-1883-954E-7399A4D22BF1}"/>
              </a:ext>
            </a:extLst>
          </p:cNvPr>
          <p:cNvSpPr>
            <a:spLocks noGrp="1"/>
          </p:cNvSpPr>
          <p:nvPr>
            <p:ph type="title"/>
          </p:nvPr>
        </p:nvSpPr>
        <p:spPr/>
        <p:txBody>
          <a:bodyPr/>
          <a:lstStyle/>
          <a:p>
            <a:r>
              <a:rPr lang="en-US" dirty="0" err="1"/>
              <a:t>Isu</a:t>
            </a:r>
            <a:r>
              <a:rPr lang="en-US" dirty="0"/>
              <a:t> pada Data Areal</a:t>
            </a:r>
          </a:p>
        </p:txBody>
      </p:sp>
      <p:sp>
        <p:nvSpPr>
          <p:cNvPr id="4" name="Content Placeholder 3">
            <a:extLst>
              <a:ext uri="{FF2B5EF4-FFF2-40B4-BE49-F238E27FC236}">
                <a16:creationId xmlns:a16="http://schemas.microsoft.com/office/drawing/2014/main" id="{82C28D42-D132-F3BA-82D1-3FD4BD6AC090}"/>
              </a:ext>
            </a:extLst>
          </p:cNvPr>
          <p:cNvSpPr>
            <a:spLocks noGrp="1"/>
          </p:cNvSpPr>
          <p:nvPr>
            <p:ph idx="1"/>
          </p:nvPr>
        </p:nvSpPr>
        <p:spPr/>
        <p:txBody>
          <a:bodyPr>
            <a:noAutofit/>
          </a:bodyPr>
          <a:lstStyle/>
          <a:p>
            <a:r>
              <a:rPr lang="en-US" sz="2200" dirty="0" err="1"/>
              <a:t>Studi</a:t>
            </a:r>
            <a:r>
              <a:rPr lang="en-US" sz="2200" dirty="0"/>
              <a:t> </a:t>
            </a:r>
            <a:r>
              <a:rPr lang="en-US" sz="2200" dirty="0" err="1"/>
              <a:t>ekologi</a:t>
            </a:r>
            <a:r>
              <a:rPr lang="en-US" sz="2200" dirty="0"/>
              <a:t> </a:t>
            </a:r>
            <a:r>
              <a:rPr lang="en-US" sz="2200" dirty="0" err="1"/>
              <a:t>menyelidiki</a:t>
            </a:r>
            <a:r>
              <a:rPr lang="en-US" sz="2200" dirty="0"/>
              <a:t> </a:t>
            </a:r>
            <a:r>
              <a:rPr lang="en-US" sz="2200" dirty="0" err="1"/>
              <a:t>hubungan</a:t>
            </a:r>
            <a:r>
              <a:rPr lang="en-US" sz="2200" dirty="0"/>
              <a:t> </a:t>
            </a:r>
            <a:r>
              <a:rPr lang="en-US" sz="2200" dirty="0" err="1"/>
              <a:t>antara</a:t>
            </a:r>
            <a:r>
              <a:rPr lang="en-US" sz="2200" dirty="0"/>
              <a:t> </a:t>
            </a:r>
            <a:r>
              <a:rPr lang="en-US" sz="2200" dirty="0" err="1"/>
              <a:t>faktor</a:t>
            </a:r>
            <a:r>
              <a:rPr lang="en-US" sz="2200" dirty="0"/>
              <a:t> </a:t>
            </a:r>
            <a:r>
              <a:rPr lang="en-US" sz="2200" dirty="0" err="1"/>
              <a:t>paparan</a:t>
            </a:r>
            <a:r>
              <a:rPr lang="en-US" sz="2200" dirty="0"/>
              <a:t> </a:t>
            </a:r>
            <a:r>
              <a:rPr lang="en-US" sz="2200" dirty="0" err="1"/>
              <a:t>atau</a:t>
            </a:r>
            <a:r>
              <a:rPr lang="en-US" sz="2200" dirty="0"/>
              <a:t> </a:t>
            </a:r>
            <a:r>
              <a:rPr lang="en-US" sz="2200" dirty="0" err="1"/>
              <a:t>intervensi</a:t>
            </a:r>
            <a:r>
              <a:rPr lang="en-US" sz="2200" dirty="0"/>
              <a:t> dan </a:t>
            </a:r>
            <a:r>
              <a:rPr lang="en-US" sz="2200" dirty="0" err="1"/>
              <a:t>hasil</a:t>
            </a:r>
            <a:r>
              <a:rPr lang="en-US" sz="2200" dirty="0"/>
              <a:t> </a:t>
            </a:r>
            <a:r>
              <a:rPr lang="en-US" sz="2200" dirty="0" err="1"/>
              <a:t>kesehatan</a:t>
            </a:r>
            <a:r>
              <a:rPr lang="en-US" sz="2200" dirty="0"/>
              <a:t> di </a:t>
            </a:r>
            <a:r>
              <a:rPr lang="en-US" sz="2200" dirty="0" err="1"/>
              <a:t>tingkat</a:t>
            </a:r>
            <a:r>
              <a:rPr lang="en-US" sz="2200" dirty="0"/>
              <a:t> </a:t>
            </a:r>
            <a:r>
              <a:rPr lang="en-US" sz="2200" dirty="0" err="1"/>
              <a:t>kelompok</a:t>
            </a:r>
            <a:r>
              <a:rPr lang="en-US" sz="2200" dirty="0"/>
              <a:t> </a:t>
            </a:r>
            <a:r>
              <a:rPr lang="en-US" sz="2200" dirty="0" err="1"/>
              <a:t>atau</a:t>
            </a:r>
            <a:r>
              <a:rPr lang="en-US" sz="2200" dirty="0"/>
              <a:t> </a:t>
            </a:r>
            <a:r>
              <a:rPr lang="en-US" sz="2200" dirty="0" err="1"/>
              <a:t>populasi</a:t>
            </a:r>
            <a:r>
              <a:rPr lang="en-US" sz="2200" dirty="0"/>
              <a:t>.</a:t>
            </a:r>
          </a:p>
          <a:p>
            <a:r>
              <a:rPr lang="en-US" sz="2200" dirty="0" err="1"/>
              <a:t>Studi</a:t>
            </a:r>
            <a:r>
              <a:rPr lang="en-US" sz="2200" dirty="0"/>
              <a:t> </a:t>
            </a:r>
            <a:r>
              <a:rPr lang="en-US" sz="2200" dirty="0" err="1"/>
              <a:t>ini</a:t>
            </a:r>
            <a:r>
              <a:rPr lang="en-US" sz="2200" dirty="0"/>
              <a:t> </a:t>
            </a:r>
            <a:r>
              <a:rPr lang="en-US" sz="2200" dirty="0" err="1"/>
              <a:t>menganalisis</a:t>
            </a:r>
            <a:r>
              <a:rPr lang="en-US" sz="2200" dirty="0"/>
              <a:t> data </a:t>
            </a:r>
            <a:r>
              <a:rPr lang="en-US" sz="2200" dirty="0" err="1"/>
              <a:t>agregat</a:t>
            </a:r>
            <a:r>
              <a:rPr lang="en-US" sz="2200" dirty="0"/>
              <a:t> </a:t>
            </a:r>
            <a:r>
              <a:rPr lang="en-US" sz="2200" dirty="0" err="1"/>
              <a:t>untuk</a:t>
            </a:r>
            <a:r>
              <a:rPr lang="en-US" sz="2200" dirty="0"/>
              <a:t> </a:t>
            </a:r>
            <a:r>
              <a:rPr lang="en-US" sz="2200" dirty="0" err="1"/>
              <a:t>kelompok</a:t>
            </a:r>
            <a:r>
              <a:rPr lang="en-US" sz="2200" dirty="0"/>
              <a:t> </a:t>
            </a:r>
            <a:r>
              <a:rPr lang="en-US" sz="2200" dirty="0" err="1"/>
              <a:t>atau</a:t>
            </a:r>
            <a:r>
              <a:rPr lang="en-US" sz="2200" dirty="0"/>
              <a:t> </a:t>
            </a:r>
            <a:r>
              <a:rPr lang="en-US" sz="2200" dirty="0" err="1"/>
              <a:t>populasi</a:t>
            </a:r>
            <a:r>
              <a:rPr lang="en-US" sz="2200" dirty="0"/>
              <a:t>, </a:t>
            </a:r>
            <a:r>
              <a:rPr lang="en-US" sz="2200" dirty="0" err="1"/>
              <a:t>seperti</a:t>
            </a:r>
            <a:r>
              <a:rPr lang="en-US" sz="2200" dirty="0"/>
              <a:t> </a:t>
            </a:r>
            <a:r>
              <a:rPr lang="en-US" sz="2200" dirty="0" err="1"/>
              <a:t>kota</a:t>
            </a:r>
            <a:r>
              <a:rPr lang="en-US" sz="2200" dirty="0"/>
              <a:t>, wilayah, </a:t>
            </a:r>
            <a:r>
              <a:rPr lang="en-US" sz="2200" dirty="0" err="1"/>
              <a:t>atau</a:t>
            </a:r>
            <a:r>
              <a:rPr lang="en-US" sz="2200" dirty="0"/>
              <a:t> negara, </a:t>
            </a:r>
            <a:r>
              <a:rPr lang="en-US" sz="2200" dirty="0" err="1"/>
              <a:t>sehingga</a:t>
            </a:r>
            <a:r>
              <a:rPr lang="en-US" sz="2200" dirty="0"/>
              <a:t> </a:t>
            </a:r>
            <a:r>
              <a:rPr lang="en-US" sz="2200" dirty="0" err="1"/>
              <a:t>studi</a:t>
            </a:r>
            <a:r>
              <a:rPr lang="en-US" sz="2200" dirty="0"/>
              <a:t> </a:t>
            </a:r>
            <a:r>
              <a:rPr lang="en-US" sz="2200" dirty="0" err="1"/>
              <a:t>ini</a:t>
            </a:r>
            <a:r>
              <a:rPr lang="en-US" sz="2200" dirty="0"/>
              <a:t> </a:t>
            </a:r>
            <a:r>
              <a:rPr lang="en-US" sz="2200" dirty="0" err="1"/>
              <a:t>berguna</a:t>
            </a:r>
            <a:r>
              <a:rPr lang="en-US" sz="2200" dirty="0"/>
              <a:t> </a:t>
            </a:r>
            <a:r>
              <a:rPr lang="en-US" sz="2200" dirty="0" err="1"/>
              <a:t>ketika</a:t>
            </a:r>
            <a:r>
              <a:rPr lang="en-US" sz="2200" dirty="0"/>
              <a:t> data </a:t>
            </a:r>
            <a:r>
              <a:rPr lang="en-US" sz="2200" dirty="0" err="1"/>
              <a:t>tingkat</a:t>
            </a:r>
            <a:r>
              <a:rPr lang="en-US" sz="2200" dirty="0"/>
              <a:t> </a:t>
            </a:r>
            <a:r>
              <a:rPr lang="en-US" sz="2200" dirty="0" err="1"/>
              <a:t>individu</a:t>
            </a:r>
            <a:r>
              <a:rPr lang="en-US" sz="2200" dirty="0"/>
              <a:t> </a:t>
            </a:r>
            <a:r>
              <a:rPr lang="en-US" sz="2200" dirty="0" err="1"/>
              <a:t>tidak</a:t>
            </a:r>
            <a:r>
              <a:rPr lang="en-US" sz="2200" dirty="0"/>
              <a:t> </a:t>
            </a:r>
            <a:r>
              <a:rPr lang="en-US" sz="2200" dirty="0" err="1"/>
              <a:t>tersedia</a:t>
            </a:r>
            <a:r>
              <a:rPr lang="en-US" sz="2200" dirty="0"/>
              <a:t> </a:t>
            </a:r>
            <a:r>
              <a:rPr lang="en-US" sz="2200" dirty="0" err="1"/>
              <a:t>atau</a:t>
            </a:r>
            <a:r>
              <a:rPr lang="en-US" sz="2200" dirty="0"/>
              <a:t> </a:t>
            </a:r>
            <a:r>
              <a:rPr lang="en-US" sz="2200" dirty="0" err="1"/>
              <a:t>sulit</a:t>
            </a:r>
            <a:r>
              <a:rPr lang="en-US" sz="2200" dirty="0"/>
              <a:t> </a:t>
            </a:r>
            <a:r>
              <a:rPr lang="en-US" sz="2200" dirty="0" err="1"/>
              <a:t>dikumpulkan</a:t>
            </a:r>
            <a:r>
              <a:rPr lang="en-US" sz="2200" dirty="0"/>
              <a:t>. </a:t>
            </a:r>
          </a:p>
          <a:p>
            <a:r>
              <a:rPr lang="en-US" sz="2200" dirty="0" err="1"/>
              <a:t>Namun</a:t>
            </a:r>
            <a:r>
              <a:rPr lang="en-US" sz="2200" dirty="0"/>
              <a:t>, </a:t>
            </a:r>
            <a:r>
              <a:rPr lang="en-US" sz="2200" dirty="0" err="1"/>
              <a:t>studi</a:t>
            </a:r>
            <a:r>
              <a:rPr lang="en-US" sz="2200" dirty="0"/>
              <a:t> </a:t>
            </a:r>
            <a:r>
              <a:rPr lang="en-US" sz="2200" dirty="0" err="1"/>
              <a:t>ekologi</a:t>
            </a:r>
            <a:r>
              <a:rPr lang="en-US" sz="2200" dirty="0"/>
              <a:t> </a:t>
            </a:r>
            <a:r>
              <a:rPr lang="en-US" sz="2200" dirty="0" err="1"/>
              <a:t>menghadapi</a:t>
            </a:r>
            <a:r>
              <a:rPr lang="en-US" sz="2200" dirty="0"/>
              <a:t> bias </a:t>
            </a:r>
            <a:r>
              <a:rPr lang="en-US" sz="2200" dirty="0" err="1"/>
              <a:t>ekologis</a:t>
            </a:r>
            <a:r>
              <a:rPr lang="en-US" sz="2200" dirty="0"/>
              <a:t>, di mana </a:t>
            </a:r>
            <a:r>
              <a:rPr lang="en-US" sz="2200" dirty="0" err="1"/>
              <a:t>asosiasi</a:t>
            </a:r>
            <a:r>
              <a:rPr lang="en-US" sz="2200" dirty="0"/>
              <a:t> yang </a:t>
            </a:r>
            <a:r>
              <a:rPr lang="en-US" sz="2200" dirty="0" err="1"/>
              <a:t>diamati</a:t>
            </a:r>
            <a:r>
              <a:rPr lang="en-US" sz="2200" dirty="0"/>
              <a:t> pada </a:t>
            </a:r>
            <a:r>
              <a:rPr lang="en-US" sz="2200" dirty="0" err="1"/>
              <a:t>tingkat</a:t>
            </a:r>
            <a:r>
              <a:rPr lang="en-US" sz="2200" dirty="0"/>
              <a:t> </a:t>
            </a:r>
            <a:r>
              <a:rPr lang="en-US" sz="2200" dirty="0" err="1"/>
              <a:t>kelompok</a:t>
            </a:r>
            <a:r>
              <a:rPr lang="en-US" sz="2200" dirty="0"/>
              <a:t> </a:t>
            </a:r>
            <a:r>
              <a:rPr lang="en-US" sz="2200" dirty="0" err="1"/>
              <a:t>mungkin</a:t>
            </a:r>
            <a:r>
              <a:rPr lang="en-US" sz="2200" dirty="0"/>
              <a:t> </a:t>
            </a:r>
            <a:r>
              <a:rPr lang="en-US" sz="2200" dirty="0" err="1"/>
              <a:t>tidak</a:t>
            </a:r>
            <a:r>
              <a:rPr lang="en-US" sz="2200" dirty="0"/>
              <a:t> </a:t>
            </a:r>
            <a:r>
              <a:rPr lang="en-US" sz="2200" dirty="0" err="1"/>
              <a:t>berlaku</a:t>
            </a:r>
            <a:r>
              <a:rPr lang="en-US" sz="2200" dirty="0"/>
              <a:t> </a:t>
            </a:r>
            <a:r>
              <a:rPr lang="en-US" sz="2200" dirty="0" err="1"/>
              <a:t>untuk</a:t>
            </a:r>
            <a:r>
              <a:rPr lang="en-US" sz="2200" dirty="0"/>
              <a:t> </a:t>
            </a:r>
            <a:r>
              <a:rPr lang="en-US" sz="2200" dirty="0" err="1"/>
              <a:t>individu</a:t>
            </a:r>
            <a:r>
              <a:rPr lang="en-US" sz="2200" dirty="0"/>
              <a:t> </a:t>
            </a:r>
            <a:r>
              <a:rPr lang="en-US" sz="2200" dirty="0" err="1"/>
              <a:t>dalam</a:t>
            </a:r>
            <a:r>
              <a:rPr lang="en-US" sz="2200" dirty="0"/>
              <a:t> </a:t>
            </a:r>
            <a:r>
              <a:rPr lang="en-US" sz="2200" dirty="0" err="1"/>
              <a:t>kelompok</a:t>
            </a:r>
            <a:r>
              <a:rPr lang="en-US" sz="2200" dirty="0"/>
              <a:t> </a:t>
            </a:r>
            <a:r>
              <a:rPr lang="en-US" sz="2200" dirty="0" err="1"/>
              <a:t>tersebut</a:t>
            </a:r>
            <a:r>
              <a:rPr lang="en-US" sz="2200" dirty="0"/>
              <a:t>. </a:t>
            </a:r>
          </a:p>
          <a:p>
            <a:r>
              <a:rPr lang="en-US" sz="2200" dirty="0"/>
              <a:t>Bias yang </a:t>
            </a:r>
            <a:r>
              <a:rPr lang="en-US" sz="2200" dirty="0" err="1"/>
              <a:t>dihasilkan</a:t>
            </a:r>
            <a:r>
              <a:rPr lang="en-US" sz="2200" dirty="0"/>
              <a:t>, </a:t>
            </a:r>
            <a:r>
              <a:rPr lang="en-US" sz="2200" dirty="0" err="1"/>
              <a:t>dapat</a:t>
            </a:r>
            <a:r>
              <a:rPr lang="en-US" sz="2200" dirty="0"/>
              <a:t> </a:t>
            </a:r>
            <a:r>
              <a:rPr lang="en-US" sz="2200" dirty="0" err="1"/>
              <a:t>dipandang</a:t>
            </a:r>
            <a:r>
              <a:rPr lang="en-US" sz="2200" dirty="0"/>
              <a:t> </a:t>
            </a:r>
            <a:r>
              <a:rPr lang="en-US" sz="2200" dirty="0" err="1"/>
              <a:t>sebagai</a:t>
            </a:r>
            <a:r>
              <a:rPr lang="en-US" sz="2200" dirty="0"/>
              <a:t> </a:t>
            </a:r>
            <a:r>
              <a:rPr lang="en-US" sz="2200" dirty="0" err="1"/>
              <a:t>kasus</a:t>
            </a:r>
            <a:r>
              <a:rPr lang="en-US" sz="2200" dirty="0"/>
              <a:t> </a:t>
            </a:r>
            <a:r>
              <a:rPr lang="en-US" sz="2200" dirty="0" err="1"/>
              <a:t>khusus</a:t>
            </a:r>
            <a:r>
              <a:rPr lang="en-US" sz="2200" dirty="0"/>
              <a:t> MAUP, </a:t>
            </a:r>
            <a:r>
              <a:rPr lang="en-US" sz="2200" dirty="0" err="1"/>
              <a:t>karena</a:t>
            </a:r>
            <a:r>
              <a:rPr lang="en-US" sz="2200" dirty="0"/>
              <a:t> </a:t>
            </a:r>
            <a:r>
              <a:rPr lang="en-US" sz="2200" dirty="0" err="1"/>
              <a:t>mencakup</a:t>
            </a:r>
            <a:r>
              <a:rPr lang="en-US" sz="2200" dirty="0"/>
              <a:t> dua </a:t>
            </a:r>
            <a:r>
              <a:rPr lang="en-US" sz="2200" dirty="0" err="1"/>
              <a:t>dampak</a:t>
            </a:r>
            <a:r>
              <a:rPr lang="en-US" sz="2200" dirty="0"/>
              <a:t> yang </a:t>
            </a:r>
            <a:r>
              <a:rPr lang="en-US" sz="2200" dirty="0" err="1"/>
              <a:t>mirip</a:t>
            </a:r>
            <a:r>
              <a:rPr lang="en-US" sz="2200" dirty="0"/>
              <a:t> </a:t>
            </a:r>
            <a:r>
              <a:rPr lang="en-US" sz="2200" dirty="0" err="1"/>
              <a:t>dengan</a:t>
            </a:r>
            <a:r>
              <a:rPr lang="en-US" sz="2200" dirty="0"/>
              <a:t> </a:t>
            </a:r>
            <a:r>
              <a:rPr lang="en-US" sz="2200" dirty="0" err="1"/>
              <a:t>dampak</a:t>
            </a:r>
            <a:r>
              <a:rPr lang="en-US" sz="2200" dirty="0"/>
              <a:t> </a:t>
            </a:r>
            <a:r>
              <a:rPr lang="en-US" sz="2200" dirty="0" err="1"/>
              <a:t>agregasi</a:t>
            </a:r>
            <a:r>
              <a:rPr lang="en-US" sz="2200" dirty="0"/>
              <a:t> dan </a:t>
            </a:r>
            <a:r>
              <a:rPr lang="en-US" sz="2200" dirty="0" err="1"/>
              <a:t>zonasi</a:t>
            </a:r>
            <a:r>
              <a:rPr lang="en-US" sz="2200" dirty="0"/>
              <a:t> </a:t>
            </a:r>
            <a:r>
              <a:rPr lang="en-US" sz="2200" dirty="0" err="1"/>
              <a:t>dalam</a:t>
            </a:r>
            <a:r>
              <a:rPr lang="en-US" sz="2200" dirty="0"/>
              <a:t> MAUP.</a:t>
            </a:r>
          </a:p>
          <a:p>
            <a:r>
              <a:rPr lang="en-US" sz="2200" dirty="0" err="1"/>
              <a:t>Dampak</a:t>
            </a:r>
            <a:r>
              <a:rPr lang="en-US" sz="2200" dirty="0"/>
              <a:t> </a:t>
            </a:r>
            <a:r>
              <a:rPr lang="en-US" sz="2200" dirty="0" err="1"/>
              <a:t>tersebut</a:t>
            </a:r>
            <a:r>
              <a:rPr lang="en-US" sz="2200" dirty="0"/>
              <a:t> </a:t>
            </a:r>
            <a:r>
              <a:rPr lang="en-US" sz="2200" dirty="0" err="1"/>
              <a:t>adalah</a:t>
            </a:r>
            <a:r>
              <a:rPr lang="en-US" sz="2200" dirty="0"/>
              <a:t> bias </a:t>
            </a:r>
            <a:r>
              <a:rPr lang="en-US" sz="2200" dirty="0" err="1"/>
              <a:t>agregasi</a:t>
            </a:r>
            <a:r>
              <a:rPr lang="en-US" sz="2200" dirty="0"/>
              <a:t>, yang </a:t>
            </a:r>
            <a:r>
              <a:rPr lang="en-US" sz="2200" dirty="0" err="1"/>
              <a:t>muncul</a:t>
            </a:r>
            <a:r>
              <a:rPr lang="en-US" sz="2200" dirty="0"/>
              <a:t> </a:t>
            </a:r>
            <a:r>
              <a:rPr lang="en-US" sz="2200" dirty="0" err="1"/>
              <a:t>dari</a:t>
            </a:r>
            <a:r>
              <a:rPr lang="en-US" sz="2200" dirty="0"/>
              <a:t> </a:t>
            </a:r>
            <a:r>
              <a:rPr lang="en-US" sz="2200" dirty="0" err="1"/>
              <a:t>pengelompokan</a:t>
            </a:r>
            <a:r>
              <a:rPr lang="en-US" sz="2200" dirty="0"/>
              <a:t> </a:t>
            </a:r>
            <a:r>
              <a:rPr lang="en-US" sz="2200" dirty="0" err="1"/>
              <a:t>individu-individu</a:t>
            </a:r>
            <a:r>
              <a:rPr lang="en-US" sz="2200" dirty="0"/>
              <a:t> </a:t>
            </a:r>
            <a:r>
              <a:rPr lang="en-US" sz="2200" dirty="0" err="1"/>
              <a:t>secara</a:t>
            </a:r>
            <a:r>
              <a:rPr lang="en-US" sz="2200" dirty="0"/>
              <a:t> </a:t>
            </a:r>
            <a:r>
              <a:rPr lang="en-US" sz="2200" dirty="0" err="1"/>
              <a:t>bersama-sama</a:t>
            </a:r>
            <a:r>
              <a:rPr lang="en-US" sz="2200" dirty="0"/>
              <a:t>, dan bias </a:t>
            </a:r>
            <a:r>
              <a:rPr lang="en-US" sz="2200" dirty="0" err="1"/>
              <a:t>spesifikasi</a:t>
            </a:r>
            <a:r>
              <a:rPr lang="en-US" sz="2200" dirty="0"/>
              <a:t>, yang </a:t>
            </a:r>
            <a:r>
              <a:rPr lang="en-US" sz="2200" dirty="0" err="1"/>
              <a:t>muncul</a:t>
            </a:r>
            <a:r>
              <a:rPr lang="en-US" sz="2200" dirty="0"/>
              <a:t> </a:t>
            </a:r>
            <a:r>
              <a:rPr lang="en-US" sz="2200" dirty="0" err="1"/>
              <a:t>dari</a:t>
            </a:r>
            <a:r>
              <a:rPr lang="en-US" sz="2200" dirty="0"/>
              <a:t> </a:t>
            </a:r>
            <a:r>
              <a:rPr lang="en-US" sz="2200" dirty="0" err="1"/>
              <a:t>distribusi</a:t>
            </a:r>
            <a:r>
              <a:rPr lang="en-US" sz="2200" dirty="0"/>
              <a:t> yang </a:t>
            </a:r>
            <a:r>
              <a:rPr lang="en-US" sz="2200" dirty="0" err="1"/>
              <a:t>tidak</a:t>
            </a:r>
            <a:r>
              <a:rPr lang="en-US" sz="2200" dirty="0"/>
              <a:t> </a:t>
            </a:r>
            <a:r>
              <a:rPr lang="en-US" sz="2200" dirty="0" err="1"/>
              <a:t>merata</a:t>
            </a:r>
            <a:r>
              <a:rPr lang="en-US" sz="2200" dirty="0"/>
              <a:t> </a:t>
            </a:r>
            <a:r>
              <a:rPr lang="en-US" sz="2200" dirty="0" err="1"/>
              <a:t>dari</a:t>
            </a:r>
            <a:r>
              <a:rPr lang="en-US" sz="2200" dirty="0"/>
              <a:t> </a:t>
            </a:r>
            <a:r>
              <a:rPr lang="en-US" sz="2200" dirty="0" err="1"/>
              <a:t>peubah</a:t>
            </a:r>
            <a:r>
              <a:rPr lang="en-US" sz="2200" dirty="0"/>
              <a:t> </a:t>
            </a:r>
            <a:r>
              <a:rPr lang="en-US" sz="2200" dirty="0" err="1"/>
              <a:t>pembaur</a:t>
            </a:r>
            <a:r>
              <a:rPr lang="en-US" sz="2200" dirty="0"/>
              <a:t> yang </a:t>
            </a:r>
            <a:r>
              <a:rPr lang="en-US" sz="2200" dirty="0" err="1"/>
              <a:t>muncul</a:t>
            </a:r>
            <a:r>
              <a:rPr lang="en-US" sz="2200" dirty="0"/>
              <a:t> </a:t>
            </a:r>
            <a:r>
              <a:rPr lang="en-US" sz="2200" dirty="0" err="1"/>
              <a:t>dari</a:t>
            </a:r>
            <a:r>
              <a:rPr lang="en-US" sz="2200" dirty="0"/>
              <a:t> </a:t>
            </a:r>
            <a:r>
              <a:rPr lang="en-US" sz="2200" dirty="0" err="1"/>
              <a:t>pengelompokan</a:t>
            </a:r>
            <a:r>
              <a:rPr lang="en-US" sz="2200" dirty="0"/>
              <a:t>.</a:t>
            </a:r>
          </a:p>
        </p:txBody>
      </p:sp>
    </p:spTree>
    <p:extLst>
      <p:ext uri="{BB962C8B-B14F-4D97-AF65-F5344CB8AC3E}">
        <p14:creationId xmlns:p14="http://schemas.microsoft.com/office/powerpoint/2010/main" val="1792778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4EFD8C-36A2-BB1C-0F30-C0E024F3AFC3}"/>
              </a:ext>
            </a:extLst>
          </p:cNvPr>
          <p:cNvSpPr>
            <a:spLocks noGrp="1"/>
          </p:cNvSpPr>
          <p:nvPr>
            <p:ph type="sldNum" sz="quarter" idx="12"/>
          </p:nvPr>
        </p:nvSpPr>
        <p:spPr/>
        <p:txBody>
          <a:bodyPr/>
          <a:lstStyle/>
          <a:p>
            <a:fld id="{61B53A76-4725-4C43-82B2-CEB6073FD57A}" type="slidenum">
              <a:rPr lang="en-US" smtClean="0"/>
              <a:t>37</a:t>
            </a:fld>
            <a:endParaRPr lang="en-US"/>
          </a:p>
        </p:txBody>
      </p:sp>
      <p:sp>
        <p:nvSpPr>
          <p:cNvPr id="3" name="Title 2">
            <a:extLst>
              <a:ext uri="{FF2B5EF4-FFF2-40B4-BE49-F238E27FC236}">
                <a16:creationId xmlns:a16="http://schemas.microsoft.com/office/drawing/2014/main" id="{9CDE20F6-1D35-039C-CC8E-9B256A504FBE}"/>
              </a:ext>
            </a:extLst>
          </p:cNvPr>
          <p:cNvSpPr>
            <a:spLocks noGrp="1"/>
          </p:cNvSpPr>
          <p:nvPr>
            <p:ph type="title"/>
          </p:nvPr>
        </p:nvSpPr>
        <p:spPr/>
        <p:txBody>
          <a:bodyPr/>
          <a:lstStyle/>
          <a:p>
            <a:r>
              <a:rPr lang="en-US" sz="3200" dirty="0" err="1"/>
              <a:t>Proksimitas</a:t>
            </a:r>
            <a:r>
              <a:rPr lang="en-US" sz="3200" dirty="0"/>
              <a:t> pada data areal</a:t>
            </a:r>
            <a:endParaRPr lang="en-US" dirty="0"/>
          </a:p>
        </p:txBody>
      </p:sp>
      <p:sp>
        <p:nvSpPr>
          <p:cNvPr id="4" name="Content Placeholder 3">
            <a:extLst>
              <a:ext uri="{FF2B5EF4-FFF2-40B4-BE49-F238E27FC236}">
                <a16:creationId xmlns:a16="http://schemas.microsoft.com/office/drawing/2014/main" id="{5C2CF2B3-D333-2922-11AF-C6392462DA16}"/>
              </a:ext>
            </a:extLst>
          </p:cNvPr>
          <p:cNvSpPr>
            <a:spLocks noGrp="1"/>
          </p:cNvSpPr>
          <p:nvPr>
            <p:ph idx="1"/>
          </p:nvPr>
        </p:nvSpPr>
        <p:spPr/>
        <p:txBody>
          <a:bodyPr>
            <a:normAutofit/>
          </a:bodyPr>
          <a:lstStyle/>
          <a:p>
            <a:r>
              <a:rPr lang="en-US" sz="2200" dirty="0" err="1"/>
              <a:t>Satuan</a:t>
            </a:r>
            <a:r>
              <a:rPr lang="en-US" sz="2200" dirty="0"/>
              <a:t> </a:t>
            </a:r>
            <a:r>
              <a:rPr lang="en-US" sz="2200" dirty="0" err="1"/>
              <a:t>pengamatan</a:t>
            </a:r>
            <a:r>
              <a:rPr lang="en-US" sz="2200" dirty="0"/>
              <a:t> areal </a:t>
            </a:r>
            <a:r>
              <a:rPr lang="en-US" sz="2200" dirty="0" err="1"/>
              <a:t>sering</a:t>
            </a:r>
            <a:r>
              <a:rPr lang="en-US" sz="2200" dirty="0"/>
              <a:t> </a:t>
            </a:r>
            <a:r>
              <a:rPr lang="en-US" sz="2200" dirty="0" err="1"/>
              <a:t>digunakan</a:t>
            </a:r>
            <a:r>
              <a:rPr lang="en-US" sz="2200" dirty="0"/>
              <a:t> </a:t>
            </a:r>
            <a:r>
              <a:rPr lang="en-US" sz="2200" dirty="0" err="1"/>
              <a:t>ketika</a:t>
            </a:r>
            <a:r>
              <a:rPr lang="en-US" sz="2200" dirty="0"/>
              <a:t> </a:t>
            </a:r>
            <a:r>
              <a:rPr lang="en-US" sz="2200" dirty="0" err="1"/>
              <a:t>pengamatan</a:t>
            </a:r>
            <a:r>
              <a:rPr lang="en-US" sz="2200" dirty="0"/>
              <a:t> </a:t>
            </a:r>
            <a:r>
              <a:rPr lang="en-US" sz="2200" dirty="0" err="1"/>
              <a:t>secara</a:t>
            </a:r>
            <a:r>
              <a:rPr lang="en-US" sz="2200" dirty="0"/>
              <a:t> </a:t>
            </a:r>
            <a:r>
              <a:rPr lang="en-US" sz="2200" dirty="0" err="1"/>
              <a:t>simultan</a:t>
            </a:r>
            <a:r>
              <a:rPr lang="en-US" sz="2200" dirty="0"/>
              <a:t> </a:t>
            </a:r>
            <a:r>
              <a:rPr lang="en-US" sz="2200" dirty="0" err="1"/>
              <a:t>diagregasi</a:t>
            </a:r>
            <a:r>
              <a:rPr lang="en-US" sz="2200" dirty="0"/>
              <a:t> </a:t>
            </a:r>
            <a:r>
              <a:rPr lang="en-US" sz="2200" dirty="0" err="1"/>
              <a:t>dalam</a:t>
            </a:r>
            <a:r>
              <a:rPr lang="en-US" sz="2200" dirty="0"/>
              <a:t> batas-batas wilayah yang </a:t>
            </a:r>
            <a:r>
              <a:rPr lang="en-US" sz="2200" dirty="0" err="1"/>
              <a:t>tidak</a:t>
            </a:r>
            <a:r>
              <a:rPr lang="en-US" sz="2200" dirty="0"/>
              <a:t> </a:t>
            </a:r>
            <a:r>
              <a:rPr lang="en-US" sz="2200" dirty="0" err="1"/>
              <a:t>saling</a:t>
            </a:r>
            <a:r>
              <a:rPr lang="en-US" sz="2200" dirty="0"/>
              <a:t> </a:t>
            </a:r>
            <a:r>
              <a:rPr lang="en-US" sz="2200" dirty="0" err="1"/>
              <a:t>tumpang</a:t>
            </a:r>
            <a:r>
              <a:rPr lang="en-US" sz="2200" dirty="0"/>
              <a:t> </a:t>
            </a:r>
            <a:r>
              <a:rPr lang="en-US" sz="2200" dirty="0" err="1"/>
              <a:t>tindih</a:t>
            </a:r>
            <a:r>
              <a:rPr lang="en-US" sz="2200" dirty="0"/>
              <a:t>.</a:t>
            </a:r>
          </a:p>
          <a:p>
            <a:r>
              <a:rPr lang="en-US" sz="2200" dirty="0"/>
              <a:t>Batas wilayah </a:t>
            </a:r>
            <a:r>
              <a:rPr lang="en-US" sz="2200" dirty="0" err="1"/>
              <a:t>ini</a:t>
            </a:r>
            <a:r>
              <a:rPr lang="en-US" sz="2200" dirty="0"/>
              <a:t> </a:t>
            </a:r>
            <a:r>
              <a:rPr lang="en-US" sz="2200" dirty="0" err="1"/>
              <a:t>dapat</a:t>
            </a:r>
            <a:r>
              <a:rPr lang="en-US" sz="2200" dirty="0"/>
              <a:t> </a:t>
            </a:r>
            <a:r>
              <a:rPr lang="en-US" sz="2200" dirty="0" err="1"/>
              <a:t>berupa</a:t>
            </a:r>
            <a:r>
              <a:rPr lang="en-US" sz="2200" dirty="0"/>
              <a:t> </a:t>
            </a:r>
            <a:r>
              <a:rPr lang="en-US" sz="2200" dirty="0" err="1"/>
              <a:t>entitas</a:t>
            </a:r>
            <a:r>
              <a:rPr lang="en-US" sz="2200" dirty="0"/>
              <a:t> </a:t>
            </a:r>
            <a:r>
              <a:rPr lang="en-US" sz="2200" dirty="0" err="1"/>
              <a:t>administratif</a:t>
            </a:r>
            <a:r>
              <a:rPr lang="en-US" sz="2200" dirty="0"/>
              <a:t> dan </a:t>
            </a:r>
            <a:r>
              <a:rPr lang="en-US" sz="2200" dirty="0" err="1"/>
              <a:t>mungkin</a:t>
            </a:r>
            <a:r>
              <a:rPr lang="en-US" sz="2200" dirty="0"/>
              <a:t> </a:t>
            </a:r>
            <a:r>
              <a:rPr lang="en-US" sz="2200" dirty="0" err="1"/>
              <a:t>terkait</a:t>
            </a:r>
            <a:r>
              <a:rPr lang="en-US" sz="2200" dirty="0"/>
              <a:t> </a:t>
            </a:r>
            <a:r>
              <a:rPr lang="en-US" sz="2200" dirty="0" err="1"/>
              <a:t>dengan</a:t>
            </a:r>
            <a:r>
              <a:rPr lang="en-US" sz="2200" dirty="0"/>
              <a:t> proses </a:t>
            </a:r>
            <a:r>
              <a:rPr lang="en-US" sz="2200" dirty="0" err="1"/>
              <a:t>spasial</a:t>
            </a:r>
            <a:r>
              <a:rPr lang="en-US" sz="2200" dirty="0"/>
              <a:t> yang </a:t>
            </a:r>
            <a:r>
              <a:rPr lang="en-US" sz="2200" dirty="0" err="1"/>
              <a:t>mendasarinya</a:t>
            </a:r>
            <a:r>
              <a:rPr lang="en-US" sz="2200" dirty="0"/>
              <a:t>. </a:t>
            </a:r>
            <a:r>
              <a:rPr lang="en-US" sz="2200" dirty="0" err="1"/>
              <a:t>Namun</a:t>
            </a:r>
            <a:r>
              <a:rPr lang="en-US" sz="2200" dirty="0"/>
              <a:t>, </a:t>
            </a:r>
            <a:r>
              <a:rPr lang="en-US" sz="2200" dirty="0" err="1"/>
              <a:t>jika</a:t>
            </a:r>
            <a:r>
              <a:rPr lang="en-US" sz="2200" dirty="0"/>
              <a:t> batas </a:t>
            </a:r>
            <a:r>
              <a:rPr lang="en-US" sz="2200" dirty="0" err="1"/>
              <a:t>tersebut</a:t>
            </a:r>
            <a:r>
              <a:rPr lang="en-US" sz="2200" dirty="0"/>
              <a:t> </a:t>
            </a:r>
            <a:r>
              <a:rPr lang="en-US" sz="2200" dirty="0" err="1"/>
              <a:t>tidak</a:t>
            </a:r>
            <a:r>
              <a:rPr lang="en-US" sz="2200" dirty="0"/>
              <a:t> </a:t>
            </a:r>
            <a:r>
              <a:rPr lang="en-US" sz="2200" dirty="0" err="1"/>
              <a:t>sesuai</a:t>
            </a:r>
            <a:r>
              <a:rPr lang="en-US" sz="2200" dirty="0"/>
              <a:t> </a:t>
            </a:r>
            <a:r>
              <a:rPr lang="en-US" sz="2200" dirty="0" err="1"/>
              <a:t>dengan</a:t>
            </a:r>
            <a:r>
              <a:rPr lang="en-US" sz="2200" dirty="0"/>
              <a:t> proses </a:t>
            </a:r>
            <a:r>
              <a:rPr lang="en-US" sz="2200" dirty="0" err="1"/>
              <a:t>spasial</a:t>
            </a:r>
            <a:r>
              <a:rPr lang="en-US" sz="2200" dirty="0"/>
              <a:t> yang </a:t>
            </a:r>
            <a:r>
              <a:rPr lang="en-US" sz="2200" dirty="0" err="1"/>
              <a:t>mendasarinya</a:t>
            </a:r>
            <a:r>
              <a:rPr lang="en-US" sz="2200" dirty="0"/>
              <a:t>,  dan </a:t>
            </a:r>
            <a:r>
              <a:rPr lang="en-US" sz="2200" dirty="0" err="1"/>
              <a:t>tidak</a:t>
            </a:r>
            <a:r>
              <a:rPr lang="en-US" sz="2200" dirty="0"/>
              <a:t> </a:t>
            </a:r>
            <a:r>
              <a:rPr lang="en-US" sz="2200" dirty="0" err="1"/>
              <a:t>teramati</a:t>
            </a:r>
            <a:r>
              <a:rPr lang="en-US" sz="2200" dirty="0"/>
              <a:t> </a:t>
            </a:r>
            <a:r>
              <a:rPr lang="en-US" sz="2200" dirty="0" err="1"/>
              <a:t>dalam</a:t>
            </a:r>
            <a:r>
              <a:rPr lang="en-US" sz="2200" dirty="0"/>
              <a:t> </a:t>
            </a:r>
            <a:r>
              <a:rPr lang="en-US" sz="2200" dirty="0" err="1"/>
              <a:t>satu</a:t>
            </a:r>
            <a:r>
              <a:rPr lang="en-US" sz="2200" dirty="0"/>
              <a:t> </a:t>
            </a:r>
            <a:r>
              <a:rPr lang="en-US" sz="2200" dirty="0" err="1"/>
              <a:t>atau</a:t>
            </a:r>
            <a:r>
              <a:rPr lang="en-US" sz="2200" dirty="0"/>
              <a:t> </a:t>
            </a:r>
            <a:r>
              <a:rPr lang="en-US" sz="2200" dirty="0" err="1"/>
              <a:t>lebih</a:t>
            </a:r>
            <a:r>
              <a:rPr lang="en-US" sz="2200" dirty="0"/>
              <a:t> </a:t>
            </a:r>
            <a:r>
              <a:rPr lang="en-US" sz="2200" dirty="0" err="1"/>
              <a:t>peubah</a:t>
            </a:r>
            <a:r>
              <a:rPr lang="en-US" sz="2200" dirty="0"/>
              <a:t>, </a:t>
            </a:r>
            <a:r>
              <a:rPr lang="en-US" sz="2200" dirty="0" err="1"/>
              <a:t>pengataman</a:t>
            </a:r>
            <a:r>
              <a:rPr lang="en-US" sz="2200" dirty="0"/>
              <a:t> areal yang </a:t>
            </a:r>
            <a:r>
              <a:rPr lang="en-US" sz="2200" dirty="0" err="1"/>
              <a:t>berdekatan</a:t>
            </a:r>
            <a:r>
              <a:rPr lang="en-US" sz="2200" dirty="0"/>
              <a:t> (</a:t>
            </a:r>
            <a:r>
              <a:rPr lang="en-US" sz="2200" i="1" dirty="0"/>
              <a:t>proximate) </a:t>
            </a:r>
            <a:r>
              <a:rPr lang="en-US" sz="2200" dirty="0" err="1"/>
              <a:t>akan</a:t>
            </a:r>
            <a:r>
              <a:rPr lang="en-US" sz="2200" dirty="0"/>
              <a:t> </a:t>
            </a:r>
            <a:r>
              <a:rPr lang="en-US" sz="2200" dirty="0" err="1"/>
              <a:t>mengandung</a:t>
            </a:r>
            <a:r>
              <a:rPr lang="en-US" sz="2200" dirty="0"/>
              <a:t> </a:t>
            </a:r>
            <a:r>
              <a:rPr lang="en-US" sz="2200" dirty="0" err="1"/>
              <a:t>bagian-bagian</a:t>
            </a:r>
            <a:r>
              <a:rPr lang="en-US" sz="2200" dirty="0"/>
              <a:t> </a:t>
            </a:r>
            <a:r>
              <a:rPr lang="en-US" sz="2200" dirty="0" err="1"/>
              <a:t>dari</a:t>
            </a:r>
            <a:r>
              <a:rPr lang="en-US" sz="2200" dirty="0"/>
              <a:t> proses </a:t>
            </a:r>
            <a:r>
              <a:rPr lang="en-US" sz="2200" dirty="0" err="1"/>
              <a:t>tersebut</a:t>
            </a:r>
            <a:r>
              <a:rPr lang="en-US" sz="2200" dirty="0"/>
              <a:t>, dan </a:t>
            </a:r>
            <a:r>
              <a:rPr lang="en-US" sz="2200" dirty="0" err="1"/>
              <a:t>menimbulkan</a:t>
            </a:r>
            <a:r>
              <a:rPr lang="en-US" sz="2200" dirty="0"/>
              <a:t> </a:t>
            </a:r>
            <a:r>
              <a:rPr lang="en-US" sz="2200" dirty="0" err="1"/>
              <a:t>autokorelasi</a:t>
            </a:r>
            <a:r>
              <a:rPr lang="en-US" sz="2200" dirty="0"/>
              <a:t> </a:t>
            </a:r>
            <a:r>
              <a:rPr lang="en-US" sz="2200" dirty="0" err="1"/>
              <a:t>spasial</a:t>
            </a:r>
            <a:r>
              <a:rPr lang="en-US" sz="2200" dirty="0"/>
              <a:t>.</a:t>
            </a:r>
          </a:p>
          <a:p>
            <a:r>
              <a:rPr lang="en-US" sz="2200" dirty="0" err="1"/>
              <a:t>Proksimitas</a:t>
            </a:r>
            <a:r>
              <a:rPr lang="en-US" sz="2200" dirty="0"/>
              <a:t> yang </a:t>
            </a:r>
            <a:r>
              <a:rPr lang="en-US" sz="2200" dirty="0" err="1"/>
              <a:t>dimaksud</a:t>
            </a:r>
            <a:r>
              <a:rPr lang="en-US" sz="2200" dirty="0"/>
              <a:t> </a:t>
            </a:r>
            <a:r>
              <a:rPr lang="en-US" sz="2200" dirty="0" err="1"/>
              <a:t>adalah</a:t>
            </a:r>
            <a:r>
              <a:rPr lang="en-US" sz="2200" dirty="0"/>
              <a:t> </a:t>
            </a:r>
            <a:r>
              <a:rPr lang="en-US" sz="2200" dirty="0" err="1"/>
              <a:t>kedekatan</a:t>
            </a:r>
            <a:r>
              <a:rPr lang="en-US" sz="2200" dirty="0"/>
              <a:t> </a:t>
            </a:r>
            <a:r>
              <a:rPr lang="en-US" sz="2200" dirty="0" err="1"/>
              <a:t>dalam</a:t>
            </a:r>
            <a:r>
              <a:rPr lang="en-US" sz="2200" dirty="0"/>
              <a:t> </a:t>
            </a:r>
            <a:r>
              <a:rPr lang="en-US" sz="2200" dirty="0" err="1"/>
              <a:t>hal</a:t>
            </a:r>
            <a:r>
              <a:rPr lang="en-US" sz="2200" dirty="0"/>
              <a:t> yang </a:t>
            </a:r>
            <a:r>
              <a:rPr lang="en-US" sz="2200" dirty="0" err="1"/>
              <a:t>berkaitan</a:t>
            </a:r>
            <a:r>
              <a:rPr lang="en-US" sz="2200" dirty="0"/>
              <a:t> </a:t>
            </a:r>
            <a:r>
              <a:rPr lang="en-US" sz="2200" dirty="0" err="1"/>
              <a:t>dengan</a:t>
            </a:r>
            <a:r>
              <a:rPr lang="en-US" sz="2200" dirty="0"/>
              <a:t> proses </a:t>
            </a:r>
            <a:r>
              <a:rPr lang="en-US" sz="2200" dirty="0" err="1"/>
              <a:t>pembangkitan</a:t>
            </a:r>
            <a:r>
              <a:rPr lang="en-US" sz="2200" dirty="0"/>
              <a:t> data.</a:t>
            </a:r>
          </a:p>
          <a:p>
            <a:endParaRPr lang="en-US" sz="2200" i="1" dirty="0"/>
          </a:p>
          <a:p>
            <a:endParaRPr lang="en-US" sz="2200" dirty="0"/>
          </a:p>
        </p:txBody>
      </p:sp>
    </p:spTree>
    <p:extLst>
      <p:ext uri="{BB962C8B-B14F-4D97-AF65-F5344CB8AC3E}">
        <p14:creationId xmlns:p14="http://schemas.microsoft.com/office/powerpoint/2010/main" val="2179222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4EFD8C-36A2-BB1C-0F30-C0E024F3AFC3}"/>
              </a:ext>
            </a:extLst>
          </p:cNvPr>
          <p:cNvSpPr>
            <a:spLocks noGrp="1"/>
          </p:cNvSpPr>
          <p:nvPr>
            <p:ph type="sldNum" sz="quarter" idx="12"/>
          </p:nvPr>
        </p:nvSpPr>
        <p:spPr/>
        <p:txBody>
          <a:bodyPr/>
          <a:lstStyle/>
          <a:p>
            <a:fld id="{61B53A76-4725-4C43-82B2-CEB6073FD57A}" type="slidenum">
              <a:rPr lang="en-US" smtClean="0"/>
              <a:t>38</a:t>
            </a:fld>
            <a:endParaRPr lang="en-US"/>
          </a:p>
        </p:txBody>
      </p:sp>
      <p:sp>
        <p:nvSpPr>
          <p:cNvPr id="3" name="Title 2">
            <a:extLst>
              <a:ext uri="{FF2B5EF4-FFF2-40B4-BE49-F238E27FC236}">
                <a16:creationId xmlns:a16="http://schemas.microsoft.com/office/drawing/2014/main" id="{9CDE20F6-1D35-039C-CC8E-9B256A504FBE}"/>
              </a:ext>
            </a:extLst>
          </p:cNvPr>
          <p:cNvSpPr>
            <a:spLocks noGrp="1"/>
          </p:cNvSpPr>
          <p:nvPr>
            <p:ph type="title"/>
          </p:nvPr>
        </p:nvSpPr>
        <p:spPr/>
        <p:txBody>
          <a:bodyPr/>
          <a:lstStyle/>
          <a:p>
            <a:r>
              <a:rPr lang="en-US" sz="3200" dirty="0" err="1"/>
              <a:t>Proksimitas</a:t>
            </a:r>
            <a:r>
              <a:rPr lang="en-US" sz="3200" dirty="0"/>
              <a:t> pada data areal</a:t>
            </a:r>
            <a:endParaRPr lang="en-US" dirty="0"/>
          </a:p>
        </p:txBody>
      </p:sp>
      <p:sp>
        <p:nvSpPr>
          <p:cNvPr id="4" name="Content Placeholder 3">
            <a:extLst>
              <a:ext uri="{FF2B5EF4-FFF2-40B4-BE49-F238E27FC236}">
                <a16:creationId xmlns:a16="http://schemas.microsoft.com/office/drawing/2014/main" id="{5C2CF2B3-D333-2922-11AF-C6392462DA16}"/>
              </a:ext>
            </a:extLst>
          </p:cNvPr>
          <p:cNvSpPr>
            <a:spLocks noGrp="1"/>
          </p:cNvSpPr>
          <p:nvPr>
            <p:ph idx="1"/>
          </p:nvPr>
        </p:nvSpPr>
        <p:spPr/>
        <p:txBody>
          <a:bodyPr>
            <a:noAutofit/>
          </a:bodyPr>
          <a:lstStyle/>
          <a:p>
            <a:r>
              <a:rPr lang="en-US" sz="2200" dirty="0"/>
              <a:t>Data areal </a:t>
            </a:r>
            <a:r>
              <a:rPr lang="en-US" sz="2200" dirty="0" err="1"/>
              <a:t>dapat</a:t>
            </a:r>
            <a:r>
              <a:rPr lang="en-US" sz="2200" dirty="0"/>
              <a:t> </a:t>
            </a:r>
            <a:r>
              <a:rPr lang="en-US" sz="2200" dirty="0" err="1"/>
              <a:t>direpresentasikan</a:t>
            </a:r>
            <a:r>
              <a:rPr lang="en-US" sz="2200" dirty="0"/>
              <a:t> </a:t>
            </a:r>
            <a:r>
              <a:rPr lang="en-US" sz="2200" dirty="0" err="1"/>
              <a:t>dengan</a:t>
            </a:r>
            <a:r>
              <a:rPr lang="en-US" sz="2200" dirty="0"/>
              <a:t> </a:t>
            </a:r>
            <a:r>
              <a:rPr lang="en-US" sz="2200" dirty="0" err="1"/>
              <a:t>titik</a:t>
            </a:r>
            <a:r>
              <a:rPr lang="en-US" sz="2200" dirty="0"/>
              <a:t>, </a:t>
            </a:r>
            <a:r>
              <a:rPr lang="en-US" sz="2200" dirty="0" err="1"/>
              <a:t>meskipun</a:t>
            </a:r>
            <a:r>
              <a:rPr lang="en-US" sz="2200" dirty="0"/>
              <a:t> </a:t>
            </a:r>
            <a:r>
              <a:rPr lang="en-US" sz="2200" dirty="0" err="1"/>
              <a:t>memiliki</a:t>
            </a:r>
            <a:r>
              <a:rPr lang="en-US" sz="2200" dirty="0"/>
              <a:t> </a:t>
            </a:r>
            <a:r>
              <a:rPr lang="en-US" sz="2200" i="1" dirty="0"/>
              <a:t>support</a:t>
            </a:r>
            <a:r>
              <a:rPr lang="en-US" sz="2200" dirty="0"/>
              <a:t> </a:t>
            </a:r>
            <a:r>
              <a:rPr lang="en-US" sz="2200" dirty="0" err="1"/>
              <a:t>berupa</a:t>
            </a:r>
            <a:r>
              <a:rPr lang="en-US" sz="2200" dirty="0"/>
              <a:t> </a:t>
            </a:r>
            <a:r>
              <a:rPr lang="en-US" sz="2200" dirty="0" err="1"/>
              <a:t>poligon</a:t>
            </a:r>
            <a:r>
              <a:rPr lang="en-US" sz="2200" dirty="0"/>
              <a:t>. </a:t>
            </a:r>
            <a:r>
              <a:rPr lang="en-US" sz="2200" dirty="0" err="1"/>
              <a:t>Titik</a:t>
            </a:r>
            <a:r>
              <a:rPr lang="en-US" sz="2200" dirty="0"/>
              <a:t> </a:t>
            </a:r>
            <a:r>
              <a:rPr lang="en-US" sz="2200" dirty="0" err="1"/>
              <a:t>tengah</a:t>
            </a:r>
            <a:r>
              <a:rPr lang="en-US" sz="2200" dirty="0"/>
              <a:t> </a:t>
            </a:r>
            <a:r>
              <a:rPr lang="en-US" sz="2200" dirty="0" err="1"/>
              <a:t>poligon</a:t>
            </a:r>
            <a:r>
              <a:rPr lang="en-US" sz="2200" dirty="0"/>
              <a:t> </a:t>
            </a:r>
            <a:r>
              <a:rPr lang="en-US" sz="2200" dirty="0" err="1"/>
              <a:t>dapat</a:t>
            </a:r>
            <a:r>
              <a:rPr lang="en-US" sz="2200" dirty="0"/>
              <a:t> </a:t>
            </a:r>
            <a:r>
              <a:rPr lang="en-US" sz="2200" dirty="0" err="1"/>
              <a:t>diambil</a:t>
            </a:r>
            <a:r>
              <a:rPr lang="en-US" sz="2200" dirty="0"/>
              <a:t> </a:t>
            </a:r>
            <a:r>
              <a:rPr lang="en-US" sz="2200" dirty="0" err="1"/>
              <a:t>sebagai</a:t>
            </a:r>
            <a:r>
              <a:rPr lang="en-US" sz="2200" dirty="0"/>
              <a:t> </a:t>
            </a:r>
            <a:r>
              <a:rPr lang="en-US" sz="2200" i="1" dirty="0"/>
              <a:t>centroid</a:t>
            </a:r>
            <a:r>
              <a:rPr lang="en-US" sz="2200" dirty="0"/>
              <a:t>.</a:t>
            </a:r>
          </a:p>
          <a:p>
            <a:r>
              <a:rPr lang="en-US" sz="2200" dirty="0"/>
              <a:t>Ketika data </a:t>
            </a:r>
            <a:r>
              <a:rPr lang="en-US" sz="2200" dirty="0" err="1"/>
              <a:t>direpresentasikan</a:t>
            </a:r>
            <a:r>
              <a:rPr lang="en-US" sz="2200" dirty="0"/>
              <a:t> </a:t>
            </a:r>
            <a:r>
              <a:rPr lang="en-US" sz="2200" dirty="0" err="1"/>
              <a:t>sebagai</a:t>
            </a:r>
            <a:r>
              <a:rPr lang="en-US" sz="2200" dirty="0"/>
              <a:t> </a:t>
            </a:r>
            <a:r>
              <a:rPr lang="en-US" sz="2200" dirty="0" err="1"/>
              <a:t>titik</a:t>
            </a:r>
            <a:r>
              <a:rPr lang="en-US" sz="2200" dirty="0"/>
              <a:t>, </a:t>
            </a:r>
            <a:r>
              <a:rPr lang="en-US" sz="2200" dirty="0" err="1"/>
              <a:t>tetapi</a:t>
            </a:r>
            <a:r>
              <a:rPr lang="en-US" sz="2200" dirty="0"/>
              <a:t> proses yang </a:t>
            </a:r>
            <a:r>
              <a:rPr lang="en-US" sz="2200" dirty="0" err="1"/>
              <a:t>mendasarinya</a:t>
            </a:r>
            <a:r>
              <a:rPr lang="en-US" sz="2200" dirty="0"/>
              <a:t> </a:t>
            </a:r>
            <a:r>
              <a:rPr lang="en-US" sz="2200" dirty="0" err="1"/>
              <a:t>adalah</a:t>
            </a:r>
            <a:r>
              <a:rPr lang="en-US" sz="2200" dirty="0"/>
              <a:t> </a:t>
            </a:r>
            <a:r>
              <a:rPr lang="en-US" sz="2200" dirty="0" err="1"/>
              <a:t>kedekatan</a:t>
            </a:r>
            <a:r>
              <a:rPr lang="en-US" sz="2200" dirty="0"/>
              <a:t> </a:t>
            </a:r>
            <a:r>
              <a:rPr lang="en-US" sz="2200" dirty="0" err="1"/>
              <a:t>antar</a:t>
            </a:r>
            <a:r>
              <a:rPr lang="en-US" sz="2200" dirty="0"/>
              <a:t> </a:t>
            </a:r>
            <a:r>
              <a:rPr lang="en-US" sz="2200" dirty="0" err="1"/>
              <a:t>pengamatan</a:t>
            </a:r>
            <a:r>
              <a:rPr lang="en-US" sz="2200" dirty="0"/>
              <a:t>,  </a:t>
            </a:r>
            <a:r>
              <a:rPr lang="en-US" sz="2200" dirty="0" err="1"/>
              <a:t>bukan</a:t>
            </a:r>
            <a:r>
              <a:rPr lang="en-US" sz="2200" dirty="0"/>
              <a:t> </a:t>
            </a:r>
            <a:r>
              <a:rPr lang="en-US" sz="2200" dirty="0" err="1"/>
              <a:t>jarak</a:t>
            </a:r>
            <a:r>
              <a:rPr lang="en-US" sz="2200" dirty="0"/>
              <a:t> </a:t>
            </a:r>
            <a:r>
              <a:rPr lang="en-US" sz="2200" dirty="0" err="1"/>
              <a:t>antar</a:t>
            </a:r>
            <a:r>
              <a:rPr lang="en-US" sz="2200" dirty="0"/>
              <a:t> </a:t>
            </a:r>
            <a:r>
              <a:rPr lang="en-US" sz="2200" dirty="0" err="1"/>
              <a:t>pengamatan</a:t>
            </a:r>
            <a:r>
              <a:rPr lang="en-US" sz="2200" dirty="0"/>
              <a:t>, </a:t>
            </a:r>
            <a:r>
              <a:rPr lang="en-US" sz="2200" dirty="0" err="1"/>
              <a:t>dimana</a:t>
            </a:r>
            <a:r>
              <a:rPr lang="en-US" sz="2200" dirty="0"/>
              <a:t> data </a:t>
            </a:r>
            <a:r>
              <a:rPr lang="en-US" sz="2200" dirty="0" err="1"/>
              <a:t>mungkin</a:t>
            </a:r>
            <a:r>
              <a:rPr lang="en-US" sz="2200" dirty="0"/>
              <a:t> </a:t>
            </a:r>
            <a:r>
              <a:rPr lang="en-US" sz="2200" dirty="0" err="1"/>
              <a:t>merupakan</a:t>
            </a:r>
            <a:r>
              <a:rPr lang="en-US" sz="2200" dirty="0"/>
              <a:t> </a:t>
            </a:r>
            <a:r>
              <a:rPr lang="en-US" sz="2200" dirty="0" err="1"/>
              <a:t>jumlah</a:t>
            </a:r>
            <a:r>
              <a:rPr lang="en-US" sz="2200" dirty="0"/>
              <a:t> </a:t>
            </a:r>
            <a:r>
              <a:rPr lang="en-US" sz="2200" dirty="0" err="1"/>
              <a:t>agregat</a:t>
            </a:r>
            <a:r>
              <a:rPr lang="en-US" sz="2200" dirty="0"/>
              <a:t> </a:t>
            </a:r>
            <a:r>
              <a:rPr lang="en-US" sz="2200" dirty="0" err="1"/>
              <a:t>atau</a:t>
            </a:r>
            <a:r>
              <a:rPr lang="en-US" sz="2200" dirty="0"/>
              <a:t> total, </a:t>
            </a:r>
            <a:r>
              <a:rPr lang="en-US" sz="2200" dirty="0" err="1"/>
              <a:t>atau</a:t>
            </a:r>
            <a:r>
              <a:rPr lang="en-US" sz="2200" dirty="0"/>
              <a:t> </a:t>
            </a:r>
            <a:r>
              <a:rPr lang="en-US" sz="2200" dirty="0" err="1"/>
              <a:t>merupakan</a:t>
            </a:r>
            <a:r>
              <a:rPr lang="en-US" sz="2200" dirty="0"/>
              <a:t> </a:t>
            </a:r>
            <a:r>
              <a:rPr lang="en-US" sz="2200" dirty="0" err="1"/>
              <a:t>representasi</a:t>
            </a:r>
            <a:r>
              <a:rPr lang="en-US" sz="2200" dirty="0"/>
              <a:t> </a:t>
            </a:r>
            <a:r>
              <a:rPr lang="en-US" sz="2200" dirty="0" err="1"/>
              <a:t>karakteristik</a:t>
            </a:r>
            <a:r>
              <a:rPr lang="en-US" sz="2200" dirty="0"/>
              <a:t> yang </a:t>
            </a:r>
            <a:r>
              <a:rPr lang="en-US" sz="2200" dirty="0" err="1"/>
              <a:t>diamati</a:t>
            </a:r>
            <a:r>
              <a:rPr lang="en-US" sz="2200" dirty="0"/>
              <a:t> </a:t>
            </a:r>
            <a:r>
              <a:rPr lang="en-US" sz="2200" dirty="0" err="1"/>
              <a:t>secara</a:t>
            </a:r>
            <a:r>
              <a:rPr lang="en-US" sz="2200" dirty="0"/>
              <a:t> </a:t>
            </a:r>
            <a:r>
              <a:rPr lang="en-US" sz="2200" dirty="0" err="1"/>
              <a:t>langsung</a:t>
            </a:r>
            <a:r>
              <a:rPr lang="en-US" sz="2200" dirty="0"/>
              <a:t> </a:t>
            </a:r>
            <a:r>
              <a:rPr lang="en-US" sz="2200" dirty="0" err="1"/>
              <a:t>dari</a:t>
            </a:r>
            <a:r>
              <a:rPr lang="en-US" sz="2200" dirty="0"/>
              <a:t> </a:t>
            </a:r>
            <a:r>
              <a:rPr lang="en-US" sz="2200" dirty="0" err="1"/>
              <a:t>pengamatan</a:t>
            </a:r>
            <a:r>
              <a:rPr lang="en-US" sz="2200" dirty="0"/>
              <a:t>.</a:t>
            </a:r>
          </a:p>
          <a:p>
            <a:r>
              <a:rPr lang="en-US" sz="2200" dirty="0" err="1"/>
              <a:t>Dalam</a:t>
            </a:r>
            <a:r>
              <a:rPr lang="en-US" sz="2200" dirty="0"/>
              <a:t> </a:t>
            </a:r>
            <a:r>
              <a:rPr lang="en-US" sz="2200" dirty="0" err="1"/>
              <a:t>kasus</a:t>
            </a:r>
            <a:r>
              <a:rPr lang="en-US" sz="2200" dirty="0"/>
              <a:t> </a:t>
            </a:r>
            <a:r>
              <a:rPr lang="en-US" sz="2200" dirty="0" err="1"/>
              <a:t>ini</a:t>
            </a:r>
            <a:r>
              <a:rPr lang="en-US" sz="2200" dirty="0"/>
              <a:t>, </a:t>
            </a:r>
            <a:r>
              <a:rPr lang="en-US" sz="2200" dirty="0" err="1"/>
              <a:t>misinterpretasi</a:t>
            </a:r>
            <a:r>
              <a:rPr lang="en-US" sz="2200" dirty="0"/>
              <a:t> </a:t>
            </a:r>
            <a:r>
              <a:rPr lang="en-US" sz="2200" dirty="0" err="1"/>
              <a:t>jejak</a:t>
            </a:r>
            <a:r>
              <a:rPr lang="en-US" sz="2200" dirty="0"/>
              <a:t> proses </a:t>
            </a:r>
            <a:r>
              <a:rPr lang="en-US" sz="2200" dirty="0" err="1"/>
              <a:t>spasial</a:t>
            </a:r>
            <a:r>
              <a:rPr lang="en-US" sz="2200" dirty="0"/>
              <a:t> </a:t>
            </a:r>
            <a:r>
              <a:rPr lang="en-US" sz="2200" dirty="0" err="1"/>
              <a:t>dapat</a:t>
            </a:r>
            <a:r>
              <a:rPr lang="en-US" sz="2200" dirty="0"/>
              <a:t> </a:t>
            </a:r>
            <a:r>
              <a:rPr lang="en-US" sz="2200" dirty="0" err="1"/>
              <a:t>terjadi</a:t>
            </a:r>
            <a:r>
              <a:rPr lang="en-US" sz="2200" dirty="0"/>
              <a:t>, </a:t>
            </a:r>
            <a:r>
              <a:rPr lang="en-US" sz="2200" dirty="0" err="1"/>
              <a:t>tidak</a:t>
            </a:r>
            <a:r>
              <a:rPr lang="en-US" sz="2200" dirty="0"/>
              <a:t> </a:t>
            </a:r>
            <a:r>
              <a:rPr lang="en-US" sz="2200" dirty="0" err="1"/>
              <a:t>terkecuali</a:t>
            </a:r>
            <a:r>
              <a:rPr lang="en-US" sz="2200" dirty="0"/>
              <a:t> </a:t>
            </a:r>
            <a:r>
              <a:rPr lang="en-US" sz="2200" dirty="0" err="1"/>
              <a:t>karena</a:t>
            </a:r>
            <a:r>
              <a:rPr lang="en-US" sz="2200" dirty="0"/>
              <a:t> </a:t>
            </a:r>
            <a:r>
              <a:rPr lang="en-US" sz="2200" dirty="0" err="1"/>
              <a:t>pengamatan</a:t>
            </a:r>
            <a:r>
              <a:rPr lang="en-US" sz="2200" dirty="0"/>
              <a:t> </a:t>
            </a:r>
            <a:r>
              <a:rPr lang="en-US" sz="2200" dirty="0" err="1"/>
              <a:t>dianggap</a:t>
            </a:r>
            <a:r>
              <a:rPr lang="en-US" sz="2200" dirty="0"/>
              <a:t> </a:t>
            </a:r>
            <a:r>
              <a:rPr lang="en-US" sz="2200" dirty="0" err="1"/>
              <a:t>mencakup</a:t>
            </a:r>
            <a:r>
              <a:rPr lang="en-US" sz="2200" dirty="0"/>
              <a:t> </a:t>
            </a:r>
            <a:r>
              <a:rPr lang="en-US" sz="2200" dirty="0" err="1"/>
              <a:t>keseluruhan</a:t>
            </a:r>
            <a:r>
              <a:rPr lang="en-US" sz="2200" dirty="0"/>
              <a:t> proses pada </a:t>
            </a:r>
            <a:r>
              <a:rPr lang="en-US" sz="2200" dirty="0" err="1"/>
              <a:t>seluruh</a:t>
            </a:r>
            <a:r>
              <a:rPr lang="en-US" sz="2200" dirty="0"/>
              <a:t> area yang </a:t>
            </a:r>
            <a:r>
              <a:rPr lang="en-US" sz="2200" dirty="0" err="1"/>
              <a:t>ingin</a:t>
            </a:r>
            <a:r>
              <a:rPr lang="en-US" sz="2200" dirty="0"/>
              <a:t> </a:t>
            </a:r>
            <a:r>
              <a:rPr lang="en-US" sz="2200" dirty="0" err="1"/>
              <a:t>dikaji</a:t>
            </a:r>
            <a:r>
              <a:rPr lang="en-US" sz="2200" dirty="0"/>
              <a:t>. </a:t>
            </a:r>
          </a:p>
        </p:txBody>
      </p:sp>
    </p:spTree>
    <p:extLst>
      <p:ext uri="{BB962C8B-B14F-4D97-AF65-F5344CB8AC3E}">
        <p14:creationId xmlns:p14="http://schemas.microsoft.com/office/powerpoint/2010/main" val="130318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055074-F9C4-A704-A8B3-6591BB1407F5}"/>
              </a:ext>
            </a:extLst>
          </p:cNvPr>
          <p:cNvSpPr>
            <a:spLocks noGrp="1"/>
          </p:cNvSpPr>
          <p:nvPr>
            <p:ph type="sldNum" sz="quarter" idx="12"/>
          </p:nvPr>
        </p:nvSpPr>
        <p:spPr/>
        <p:txBody>
          <a:bodyPr/>
          <a:lstStyle/>
          <a:p>
            <a:fld id="{61B53A76-4725-4C43-82B2-CEB6073FD57A}" type="slidenum">
              <a:rPr lang="en-US" smtClean="0"/>
              <a:t>39</a:t>
            </a:fld>
            <a:endParaRPr lang="en-US"/>
          </a:p>
        </p:txBody>
      </p:sp>
      <p:sp>
        <p:nvSpPr>
          <p:cNvPr id="3" name="Title 2">
            <a:extLst>
              <a:ext uri="{FF2B5EF4-FFF2-40B4-BE49-F238E27FC236}">
                <a16:creationId xmlns:a16="http://schemas.microsoft.com/office/drawing/2014/main" id="{02CEFF36-83B2-421F-A73D-38C5DDE2F921}"/>
              </a:ext>
            </a:extLst>
          </p:cNvPr>
          <p:cNvSpPr>
            <a:spLocks noGrp="1"/>
          </p:cNvSpPr>
          <p:nvPr>
            <p:ph type="title"/>
          </p:nvPr>
        </p:nvSpPr>
        <p:spPr/>
        <p:txBody>
          <a:bodyPr/>
          <a:lstStyle/>
          <a:p>
            <a:r>
              <a:rPr lang="en-US" dirty="0" err="1"/>
              <a:t>Ketetanggaan</a:t>
            </a:r>
            <a:endParaRPr lang="en-US" dirty="0"/>
          </a:p>
        </p:txBody>
      </p:sp>
      <p:sp>
        <p:nvSpPr>
          <p:cNvPr id="4" name="Content Placeholder 3">
            <a:extLst>
              <a:ext uri="{FF2B5EF4-FFF2-40B4-BE49-F238E27FC236}">
                <a16:creationId xmlns:a16="http://schemas.microsoft.com/office/drawing/2014/main" id="{0B302EDF-7D56-D0D8-AB91-225A5D99F288}"/>
              </a:ext>
            </a:extLst>
          </p:cNvPr>
          <p:cNvSpPr>
            <a:spLocks noGrp="1"/>
          </p:cNvSpPr>
          <p:nvPr>
            <p:ph idx="1"/>
          </p:nvPr>
        </p:nvSpPr>
        <p:spPr/>
        <p:txBody>
          <a:bodyPr>
            <a:normAutofit lnSpcReduction="10000"/>
          </a:bodyPr>
          <a:lstStyle/>
          <a:p>
            <a:r>
              <a:rPr lang="en-US" dirty="0" err="1"/>
              <a:t>Konsep</a:t>
            </a:r>
            <a:r>
              <a:rPr lang="en-US" dirty="0"/>
              <a:t> </a:t>
            </a:r>
            <a:r>
              <a:rPr lang="en-US" dirty="0" err="1"/>
              <a:t>ketetanggaan</a:t>
            </a:r>
            <a:r>
              <a:rPr lang="en-US" dirty="0"/>
              <a:t> </a:t>
            </a:r>
            <a:r>
              <a:rPr lang="en-US" dirty="0" err="1"/>
              <a:t>spasial</a:t>
            </a:r>
            <a:r>
              <a:rPr lang="en-US" dirty="0"/>
              <a:t> </a:t>
            </a:r>
            <a:r>
              <a:rPr lang="en-US" dirty="0" err="1"/>
              <a:t>berguna</a:t>
            </a:r>
            <a:r>
              <a:rPr lang="en-US" dirty="0"/>
              <a:t> </a:t>
            </a:r>
            <a:r>
              <a:rPr lang="en-US" dirty="0" err="1"/>
              <a:t>untuk</a:t>
            </a:r>
            <a:r>
              <a:rPr lang="en-US" dirty="0"/>
              <a:t> </a:t>
            </a:r>
            <a:r>
              <a:rPr lang="en-US" dirty="0" err="1"/>
              <a:t>eksplorasi</a:t>
            </a:r>
            <a:r>
              <a:rPr lang="en-US" dirty="0"/>
              <a:t> data areal </a:t>
            </a:r>
            <a:r>
              <a:rPr lang="en-US" dirty="0" err="1"/>
              <a:t>untuk</a:t>
            </a:r>
            <a:r>
              <a:rPr lang="en-US" dirty="0"/>
              <a:t> </a:t>
            </a:r>
            <a:r>
              <a:rPr lang="en-US" dirty="0" err="1"/>
              <a:t>menilai</a:t>
            </a:r>
            <a:r>
              <a:rPr lang="en-US" dirty="0"/>
              <a:t> </a:t>
            </a:r>
            <a:r>
              <a:rPr lang="en-US" dirty="0" err="1"/>
              <a:t>autokorelasi</a:t>
            </a:r>
            <a:r>
              <a:rPr lang="en-US" dirty="0"/>
              <a:t> </a:t>
            </a:r>
            <a:r>
              <a:rPr lang="en-US" dirty="0" err="1"/>
              <a:t>spasial</a:t>
            </a:r>
            <a:r>
              <a:rPr lang="en-US" dirty="0"/>
              <a:t> dan </a:t>
            </a:r>
            <a:r>
              <a:rPr lang="en-US" dirty="0" err="1"/>
              <a:t>mencari</a:t>
            </a:r>
            <a:r>
              <a:rPr lang="en-US" dirty="0"/>
              <a:t> </a:t>
            </a:r>
            <a:r>
              <a:rPr lang="en-US" dirty="0" err="1"/>
              <a:t>tahu</a:t>
            </a:r>
            <a:r>
              <a:rPr lang="en-US" dirty="0"/>
              <a:t> </a:t>
            </a:r>
            <a:r>
              <a:rPr lang="en-US" dirty="0" err="1"/>
              <a:t>apakah</a:t>
            </a:r>
            <a:r>
              <a:rPr lang="en-US" dirty="0"/>
              <a:t> area yang </a:t>
            </a:r>
            <a:r>
              <a:rPr lang="en-US" dirty="0" err="1"/>
              <a:t>berdekatan</a:t>
            </a:r>
            <a:r>
              <a:rPr lang="en-US" dirty="0"/>
              <a:t> </a:t>
            </a:r>
            <a:r>
              <a:rPr lang="en-US" dirty="0" err="1"/>
              <a:t>memiliki</a:t>
            </a:r>
            <a:r>
              <a:rPr lang="en-US" dirty="0"/>
              <a:t> </a:t>
            </a:r>
            <a:r>
              <a:rPr lang="en-US" dirty="0" err="1"/>
              <a:t>nilai</a:t>
            </a:r>
            <a:r>
              <a:rPr lang="en-US" dirty="0"/>
              <a:t> yang </a:t>
            </a:r>
            <a:r>
              <a:rPr lang="en-US" dirty="0" err="1"/>
              <a:t>sama</a:t>
            </a:r>
            <a:r>
              <a:rPr lang="en-US" dirty="0"/>
              <a:t> </a:t>
            </a:r>
            <a:r>
              <a:rPr lang="en-US" dirty="0" err="1"/>
              <a:t>atau</a:t>
            </a:r>
            <a:r>
              <a:rPr lang="en-US" dirty="0"/>
              <a:t> </a:t>
            </a:r>
            <a:r>
              <a:rPr lang="en-US" dirty="0" err="1"/>
              <a:t>berbeda</a:t>
            </a:r>
            <a:r>
              <a:rPr lang="en-US" dirty="0"/>
              <a:t>. </a:t>
            </a:r>
          </a:p>
          <a:p>
            <a:r>
              <a:rPr lang="en-US" dirty="0" err="1"/>
              <a:t>Ketetanggaan</a:t>
            </a:r>
            <a:r>
              <a:rPr lang="en-US" dirty="0"/>
              <a:t> </a:t>
            </a:r>
            <a:r>
              <a:rPr lang="en-US" dirty="0" err="1"/>
              <a:t>spasial</a:t>
            </a:r>
            <a:r>
              <a:rPr lang="en-US" dirty="0"/>
              <a:t> </a:t>
            </a:r>
            <a:r>
              <a:rPr lang="en-US" dirty="0" err="1"/>
              <a:t>dapat</a:t>
            </a:r>
            <a:r>
              <a:rPr lang="en-US" dirty="0"/>
              <a:t> </a:t>
            </a:r>
            <a:r>
              <a:rPr lang="en-US" dirty="0" err="1"/>
              <a:t>didefinisikan</a:t>
            </a:r>
            <a:r>
              <a:rPr lang="en-US" dirty="0"/>
              <a:t> </a:t>
            </a:r>
            <a:r>
              <a:rPr lang="en-US" dirty="0" err="1"/>
              <a:t>dalam</a:t>
            </a:r>
            <a:r>
              <a:rPr lang="en-US" dirty="0"/>
              <a:t> </a:t>
            </a:r>
            <a:r>
              <a:rPr lang="en-US" dirty="0" err="1"/>
              <a:t>beberapa</a:t>
            </a:r>
            <a:r>
              <a:rPr lang="en-US" dirty="0"/>
              <a:t> </a:t>
            </a:r>
            <a:r>
              <a:rPr lang="en-US" dirty="0" err="1"/>
              <a:t>cara</a:t>
            </a:r>
            <a:r>
              <a:rPr lang="en-US" dirty="0"/>
              <a:t> </a:t>
            </a:r>
            <a:r>
              <a:rPr lang="en-US" dirty="0" err="1"/>
              <a:t>tergantung</a:t>
            </a:r>
            <a:r>
              <a:rPr lang="en-US" dirty="0"/>
              <a:t> </a:t>
            </a:r>
            <a:r>
              <a:rPr lang="en-US" dirty="0" err="1"/>
              <a:t>tergantung</a:t>
            </a:r>
            <a:r>
              <a:rPr lang="en-US" dirty="0"/>
              <a:t> pada </a:t>
            </a:r>
            <a:r>
              <a:rPr lang="en-US" dirty="0" err="1"/>
              <a:t>peubah</a:t>
            </a:r>
            <a:r>
              <a:rPr lang="en-US" dirty="0"/>
              <a:t> yang </a:t>
            </a:r>
            <a:r>
              <a:rPr lang="en-US" dirty="0" err="1"/>
              <a:t>diteliti</a:t>
            </a:r>
            <a:r>
              <a:rPr lang="en-US" dirty="0"/>
              <a:t> dan </a:t>
            </a:r>
            <a:r>
              <a:rPr lang="en-US" dirty="0" err="1"/>
              <a:t>pengaturan</a:t>
            </a:r>
            <a:r>
              <a:rPr lang="en-US" dirty="0"/>
              <a:t> yang </a:t>
            </a:r>
            <a:r>
              <a:rPr lang="en-US" dirty="0" err="1"/>
              <a:t>spesifik</a:t>
            </a:r>
            <a:r>
              <a:rPr lang="en-US" dirty="0"/>
              <a:t>. </a:t>
            </a:r>
          </a:p>
          <a:p>
            <a:r>
              <a:rPr lang="en-US" dirty="0" err="1"/>
              <a:t>Ketetanggaan</a:t>
            </a:r>
            <a:r>
              <a:rPr lang="en-US" dirty="0"/>
              <a:t> yang paling </a:t>
            </a:r>
            <a:r>
              <a:rPr lang="en-US" dirty="0" err="1"/>
              <a:t>sederhana</a:t>
            </a:r>
            <a:r>
              <a:rPr lang="en-US" dirty="0"/>
              <a:t> </a:t>
            </a:r>
            <a:r>
              <a:rPr lang="en-US" dirty="0" err="1"/>
              <a:t>mengasumsikan</a:t>
            </a:r>
            <a:r>
              <a:rPr lang="en-US" dirty="0"/>
              <a:t> </a:t>
            </a:r>
            <a:r>
              <a:rPr lang="en-US" dirty="0" err="1"/>
              <a:t>bahwa</a:t>
            </a:r>
            <a:r>
              <a:rPr lang="en-US" dirty="0"/>
              <a:t> </a:t>
            </a:r>
            <a:r>
              <a:rPr lang="en-US" dirty="0" err="1"/>
              <a:t>tetangga</a:t>
            </a:r>
            <a:r>
              <a:rPr lang="en-US" dirty="0"/>
              <a:t> </a:t>
            </a:r>
            <a:r>
              <a:rPr lang="en-US" dirty="0" err="1"/>
              <a:t>adalah</a:t>
            </a:r>
            <a:r>
              <a:rPr lang="en-US" dirty="0"/>
              <a:t> area yang </a:t>
            </a:r>
            <a:r>
              <a:rPr lang="en-US" dirty="0" err="1"/>
              <a:t>memiliki</a:t>
            </a:r>
            <a:r>
              <a:rPr lang="en-US" dirty="0"/>
              <a:t> </a:t>
            </a:r>
            <a:r>
              <a:rPr lang="en-US" dirty="0" err="1"/>
              <a:t>perbatasan</a:t>
            </a:r>
            <a:r>
              <a:rPr lang="en-US" dirty="0"/>
              <a:t> yang </a:t>
            </a:r>
            <a:r>
              <a:rPr lang="en-US" dirty="0" err="1"/>
              <a:t>sama</a:t>
            </a:r>
            <a:r>
              <a:rPr lang="en-US" dirty="0"/>
              <a:t>.</a:t>
            </a:r>
          </a:p>
          <a:p>
            <a:r>
              <a:rPr lang="en-US" dirty="0"/>
              <a:t>Kita juga </a:t>
            </a:r>
            <a:r>
              <a:rPr lang="en-US" dirty="0" err="1"/>
              <a:t>dapat</a:t>
            </a:r>
            <a:r>
              <a:rPr lang="en-US" dirty="0"/>
              <a:t> </a:t>
            </a:r>
            <a:r>
              <a:rPr lang="en-US" dirty="0" err="1"/>
              <a:t>memperluas</a:t>
            </a:r>
            <a:r>
              <a:rPr lang="en-US" dirty="0"/>
              <a:t> ide </a:t>
            </a:r>
            <a:r>
              <a:rPr lang="en-US" dirty="0" err="1"/>
              <a:t>ketetanggaan</a:t>
            </a:r>
            <a:r>
              <a:rPr lang="en-US" dirty="0"/>
              <a:t> </a:t>
            </a:r>
            <a:r>
              <a:rPr lang="en-US" dirty="0" err="1"/>
              <a:t>dengan</a:t>
            </a:r>
            <a:r>
              <a:rPr lang="en-US" dirty="0"/>
              <a:t> </a:t>
            </a:r>
            <a:r>
              <a:rPr lang="en-US" dirty="0" err="1"/>
              <a:t>memasukkan</a:t>
            </a:r>
            <a:r>
              <a:rPr lang="en-US" dirty="0"/>
              <a:t> area yang </a:t>
            </a:r>
            <a:r>
              <a:rPr lang="en-US" dirty="0" err="1"/>
              <a:t>dekat</a:t>
            </a:r>
            <a:r>
              <a:rPr lang="en-US" dirty="0"/>
              <a:t>, </a:t>
            </a:r>
            <a:r>
              <a:rPr lang="en-US" dirty="0" err="1"/>
              <a:t>tetapi</a:t>
            </a:r>
            <a:r>
              <a:rPr lang="en-US" dirty="0"/>
              <a:t> </a:t>
            </a:r>
            <a:r>
              <a:rPr lang="en-US" dirty="0" err="1"/>
              <a:t>tidak</a:t>
            </a:r>
            <a:r>
              <a:rPr lang="en-US" dirty="0"/>
              <a:t> </a:t>
            </a:r>
            <a:r>
              <a:rPr lang="en-US" dirty="0" err="1"/>
              <a:t>harus</a:t>
            </a:r>
            <a:r>
              <a:rPr lang="en-US" dirty="0"/>
              <a:t> </a:t>
            </a:r>
            <a:r>
              <a:rPr lang="en-US" dirty="0" err="1"/>
              <a:t>berdekatan</a:t>
            </a:r>
            <a:r>
              <a:rPr lang="en-US" dirty="0"/>
              <a:t>, </a:t>
            </a:r>
            <a:r>
              <a:rPr lang="en-US" dirty="0" err="1"/>
              <a:t>dengan</a:t>
            </a:r>
            <a:r>
              <a:rPr lang="en-US" dirty="0"/>
              <a:t> </a:t>
            </a:r>
            <a:r>
              <a:rPr lang="en-US" dirty="0" err="1"/>
              <a:t>mengasumsikan</a:t>
            </a:r>
            <a:r>
              <a:rPr lang="en-US" dirty="0"/>
              <a:t> </a:t>
            </a:r>
            <a:r>
              <a:rPr lang="en-US" dirty="0" err="1"/>
              <a:t>tetangga</a:t>
            </a:r>
            <a:r>
              <a:rPr lang="en-US" dirty="0"/>
              <a:t> </a:t>
            </a:r>
            <a:r>
              <a:rPr lang="en-US" dirty="0" err="1"/>
              <a:t>adalah</a:t>
            </a:r>
            <a:r>
              <a:rPr lang="en-US" dirty="0"/>
              <a:t> area yang </a:t>
            </a:r>
            <a:r>
              <a:rPr lang="en-US" dirty="0" err="1"/>
              <a:t>berada</a:t>
            </a:r>
            <a:r>
              <a:rPr lang="en-US" dirty="0"/>
              <a:t> </a:t>
            </a:r>
            <a:r>
              <a:rPr lang="en-US" dirty="0" err="1"/>
              <a:t>dalam</a:t>
            </a:r>
            <a:r>
              <a:rPr lang="en-US" dirty="0"/>
              <a:t> </a:t>
            </a:r>
            <a:r>
              <a:rPr lang="en-US" dirty="0" err="1"/>
              <a:t>jarak</a:t>
            </a:r>
            <a:r>
              <a:rPr lang="en-US" dirty="0"/>
              <a:t> </a:t>
            </a:r>
            <a:r>
              <a:rPr lang="en-US" dirty="0" err="1"/>
              <a:t>tertentu</a:t>
            </a:r>
            <a:r>
              <a:rPr lang="en-US" dirty="0"/>
              <a:t>.</a:t>
            </a:r>
          </a:p>
        </p:txBody>
      </p:sp>
    </p:spTree>
    <p:extLst>
      <p:ext uri="{BB962C8B-B14F-4D97-AF65-F5344CB8AC3E}">
        <p14:creationId xmlns:p14="http://schemas.microsoft.com/office/powerpoint/2010/main" val="267253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2254-FCAA-B3A6-E7D3-546B2DD366F8}"/>
              </a:ext>
            </a:extLst>
          </p:cNvPr>
          <p:cNvSpPr>
            <a:spLocks noGrp="1"/>
          </p:cNvSpPr>
          <p:nvPr>
            <p:ph type="title"/>
          </p:nvPr>
        </p:nvSpPr>
        <p:spPr/>
        <p:txBody>
          <a:bodyPr/>
          <a:lstStyle/>
          <a:p>
            <a:r>
              <a:rPr lang="en-US" dirty="0"/>
              <a:t>Data Areal (</a:t>
            </a:r>
            <a:r>
              <a:rPr lang="en-US" i="1" dirty="0"/>
              <a:t>Lattice</a:t>
            </a:r>
            <a:r>
              <a:rPr lang="en-US" dirty="0"/>
              <a:t>)</a:t>
            </a:r>
          </a:p>
        </p:txBody>
      </p:sp>
      <p:sp>
        <p:nvSpPr>
          <p:cNvPr id="3" name="Content Placeholder 2">
            <a:extLst>
              <a:ext uri="{FF2B5EF4-FFF2-40B4-BE49-F238E27FC236}">
                <a16:creationId xmlns:a16="http://schemas.microsoft.com/office/drawing/2014/main" id="{E6AEF3DB-7D5B-415A-3925-9E492F8D1895}"/>
              </a:ext>
            </a:extLst>
          </p:cNvPr>
          <p:cNvSpPr>
            <a:spLocks noGrp="1"/>
          </p:cNvSpPr>
          <p:nvPr>
            <p:ph idx="1"/>
          </p:nvPr>
        </p:nvSpPr>
        <p:spPr/>
        <p:txBody>
          <a:bodyPr/>
          <a:lstStyle/>
          <a:p>
            <a:r>
              <a:rPr lang="en-US" dirty="0"/>
              <a:t>Pada data areal </a:t>
            </a:r>
            <a:r>
              <a:rPr lang="en-US" dirty="0" err="1"/>
              <a:t>atau</a:t>
            </a:r>
            <a:r>
              <a:rPr lang="en-US" dirty="0"/>
              <a:t> </a:t>
            </a:r>
            <a:r>
              <a:rPr lang="en-US" i="1" dirty="0"/>
              <a:t>lattice</a:t>
            </a:r>
            <a:r>
              <a:rPr lang="en-US" dirty="0"/>
              <a:t>, domain </a:t>
            </a:r>
            <a:r>
              <a:rPr lang="en-US" i="1" dirty="0"/>
              <a:t>D</a:t>
            </a:r>
            <a:r>
              <a:rPr lang="en-US" dirty="0"/>
              <a:t> </a:t>
            </a:r>
            <a:r>
              <a:rPr lang="en-US" dirty="0" err="1"/>
              <a:t>adalah</a:t>
            </a:r>
            <a:r>
              <a:rPr lang="en-US" dirty="0"/>
              <a:t> </a:t>
            </a:r>
            <a:r>
              <a:rPr lang="en-US" dirty="0" err="1"/>
              <a:t>himpunan</a:t>
            </a:r>
            <a:r>
              <a:rPr lang="en-US" dirty="0"/>
              <a:t> unit-unit areal (</a:t>
            </a:r>
            <a:r>
              <a:rPr lang="en-US" dirty="0" err="1"/>
              <a:t>beraturan</a:t>
            </a:r>
            <a:r>
              <a:rPr lang="en-US" dirty="0"/>
              <a:t> </a:t>
            </a:r>
            <a:r>
              <a:rPr lang="en-US" dirty="0" err="1"/>
              <a:t>atau</a:t>
            </a:r>
            <a:r>
              <a:rPr lang="en-US" dirty="0"/>
              <a:t> </a:t>
            </a:r>
            <a:r>
              <a:rPr lang="en-US" dirty="0" err="1"/>
              <a:t>tidak</a:t>
            </a:r>
            <a:r>
              <a:rPr lang="en-US" dirty="0"/>
              <a:t> </a:t>
            </a:r>
            <a:r>
              <a:rPr lang="en-US" dirty="0" err="1"/>
              <a:t>beraturan</a:t>
            </a:r>
            <a:r>
              <a:rPr lang="en-US" dirty="0"/>
              <a:t>) yang </a:t>
            </a:r>
            <a:r>
              <a:rPr lang="en-US" dirty="0" err="1"/>
              <a:t>bersifat</a:t>
            </a:r>
            <a:r>
              <a:rPr lang="en-US" dirty="0"/>
              <a:t> </a:t>
            </a:r>
            <a:r>
              <a:rPr lang="en-US" dirty="0" err="1"/>
              <a:t>tetap</a:t>
            </a:r>
            <a:r>
              <a:rPr lang="en-US" dirty="0"/>
              <a:t> dan </a:t>
            </a:r>
            <a:r>
              <a:rPr lang="en-US" dirty="0" err="1"/>
              <a:t>diskret</a:t>
            </a:r>
            <a:r>
              <a:rPr lang="en-US" dirty="0"/>
              <a:t>,  </a:t>
            </a:r>
            <a:r>
              <a:rPr lang="en-US" dirty="0" err="1"/>
              <a:t>dimana</a:t>
            </a:r>
            <a:r>
              <a:rPr lang="en-US" dirty="0"/>
              <a:t> </a:t>
            </a:r>
            <a:r>
              <a:rPr lang="en-US" dirty="0" err="1"/>
              <a:t>peubah-peubah</a:t>
            </a:r>
            <a:r>
              <a:rPr lang="en-US" dirty="0"/>
              <a:t> </a:t>
            </a:r>
            <a:r>
              <a:rPr lang="en-US" dirty="0" err="1"/>
              <a:t>diamati</a:t>
            </a:r>
            <a:r>
              <a:rPr lang="en-US" dirty="0"/>
              <a:t>. </a:t>
            </a:r>
          </a:p>
          <a:p>
            <a:r>
              <a:rPr lang="en-US" dirty="0"/>
              <a:t>Data areal </a:t>
            </a:r>
            <a:r>
              <a:rPr lang="en-US" dirty="0" err="1"/>
              <a:t>biasanya</a:t>
            </a:r>
            <a:r>
              <a:rPr lang="en-US" dirty="0"/>
              <a:t> </a:t>
            </a:r>
            <a:r>
              <a:rPr lang="en-US" dirty="0" err="1"/>
              <a:t>muncul</a:t>
            </a:r>
            <a:r>
              <a:rPr lang="en-US" dirty="0"/>
              <a:t> </a:t>
            </a:r>
            <a:r>
              <a:rPr lang="en-US" dirty="0" err="1"/>
              <a:t>ketika</a:t>
            </a:r>
            <a:r>
              <a:rPr lang="en-US" dirty="0"/>
              <a:t> </a:t>
            </a:r>
            <a:r>
              <a:rPr lang="en-US" dirty="0" err="1"/>
              <a:t>banyaknya</a:t>
            </a:r>
            <a:r>
              <a:rPr lang="en-US" dirty="0"/>
              <a:t> </a:t>
            </a:r>
            <a:r>
              <a:rPr lang="en-US" dirty="0" err="1"/>
              <a:t>kasus</a:t>
            </a:r>
            <a:r>
              <a:rPr lang="en-US" dirty="0"/>
              <a:t> / </a:t>
            </a:r>
            <a:r>
              <a:rPr lang="en-US" dirty="0" err="1"/>
              <a:t>kejadian</a:t>
            </a:r>
            <a:r>
              <a:rPr lang="en-US" dirty="0"/>
              <a:t> </a:t>
            </a:r>
            <a:r>
              <a:rPr lang="en-US" dirty="0" err="1"/>
              <a:t>dari</a:t>
            </a:r>
            <a:r>
              <a:rPr lang="en-US" dirty="0"/>
              <a:t> </a:t>
            </a:r>
            <a:r>
              <a:rPr lang="en-US" dirty="0" err="1"/>
              <a:t>suatu</a:t>
            </a:r>
            <a:r>
              <a:rPr lang="en-US" dirty="0"/>
              <a:t> </a:t>
            </a:r>
            <a:r>
              <a:rPr lang="en-US" dirty="0" err="1"/>
              <a:t>peubah</a:t>
            </a:r>
            <a:r>
              <a:rPr lang="en-US" dirty="0"/>
              <a:t> yang </a:t>
            </a:r>
            <a:r>
              <a:rPr lang="en-US" dirty="0" err="1"/>
              <a:t>diamati</a:t>
            </a:r>
            <a:r>
              <a:rPr lang="en-US" dirty="0"/>
              <a:t> </a:t>
            </a:r>
            <a:r>
              <a:rPr lang="en-US" dirty="0" err="1"/>
              <a:t>tersebut</a:t>
            </a:r>
            <a:r>
              <a:rPr lang="en-US" dirty="0"/>
              <a:t> </a:t>
            </a:r>
            <a:r>
              <a:rPr lang="en-US" dirty="0" err="1"/>
              <a:t>diagregasi</a:t>
            </a:r>
            <a:r>
              <a:rPr lang="en-US" dirty="0"/>
              <a:t> pada </a:t>
            </a:r>
            <a:r>
              <a:rPr lang="en-US" dirty="0" err="1"/>
              <a:t>suatu</a:t>
            </a:r>
            <a:r>
              <a:rPr lang="en-US" dirty="0"/>
              <a:t> area. </a:t>
            </a:r>
          </a:p>
          <a:p>
            <a:r>
              <a:rPr lang="en-US" dirty="0" err="1"/>
              <a:t>Sebagai</a:t>
            </a:r>
            <a:r>
              <a:rPr lang="en-US" dirty="0"/>
              <a:t> </a:t>
            </a:r>
            <a:r>
              <a:rPr lang="en-US" dirty="0" err="1"/>
              <a:t>contoh</a:t>
            </a:r>
            <a:r>
              <a:rPr lang="en-US" dirty="0"/>
              <a:t>, </a:t>
            </a:r>
            <a:r>
              <a:rPr lang="en-US" dirty="0" err="1"/>
              <a:t>dalam</a:t>
            </a:r>
            <a:r>
              <a:rPr lang="en-US" dirty="0"/>
              <a:t> </a:t>
            </a:r>
            <a:r>
              <a:rPr lang="en-US" dirty="0" err="1"/>
              <a:t>epidemiologi</a:t>
            </a:r>
            <a:r>
              <a:rPr lang="en-US" dirty="0"/>
              <a:t> </a:t>
            </a:r>
            <a:r>
              <a:rPr lang="en-US" dirty="0" err="1"/>
              <a:t>spasial</a:t>
            </a:r>
            <a:r>
              <a:rPr lang="en-US" dirty="0"/>
              <a:t>, </a:t>
            </a:r>
            <a:r>
              <a:rPr lang="en-US" dirty="0" err="1"/>
              <a:t>lokasi</a:t>
            </a:r>
            <a:r>
              <a:rPr lang="en-US" dirty="0"/>
              <a:t> </a:t>
            </a:r>
            <a:r>
              <a:rPr lang="en-US" dirty="0" err="1"/>
              <a:t>individu</a:t>
            </a:r>
            <a:r>
              <a:rPr lang="en-US" dirty="0"/>
              <a:t> </a:t>
            </a:r>
            <a:r>
              <a:rPr lang="en-US" dirty="0" err="1"/>
              <a:t>dengan</a:t>
            </a:r>
            <a:r>
              <a:rPr lang="en-US" dirty="0"/>
              <a:t> </a:t>
            </a:r>
            <a:r>
              <a:rPr lang="en-US" dirty="0" err="1"/>
              <a:t>penyakit</a:t>
            </a:r>
            <a:r>
              <a:rPr lang="en-US" dirty="0"/>
              <a:t> </a:t>
            </a:r>
            <a:r>
              <a:rPr lang="en-US" dirty="0" err="1"/>
              <a:t>tertentu</a:t>
            </a:r>
            <a:r>
              <a:rPr lang="en-US" dirty="0"/>
              <a:t> </a:t>
            </a:r>
            <a:r>
              <a:rPr lang="en-US" dirty="0" err="1"/>
              <a:t>sering</a:t>
            </a:r>
            <a:r>
              <a:rPr lang="en-US" dirty="0"/>
              <a:t> kali </a:t>
            </a:r>
            <a:r>
              <a:rPr lang="en-US" dirty="0" err="1"/>
              <a:t>dikumpulkan</a:t>
            </a:r>
            <a:r>
              <a:rPr lang="en-US" dirty="0"/>
              <a:t> </a:t>
            </a:r>
            <a:r>
              <a:rPr lang="en-US" dirty="0" err="1"/>
              <a:t>dalam</a:t>
            </a:r>
            <a:r>
              <a:rPr lang="en-US" dirty="0"/>
              <a:t> wilayah </a:t>
            </a:r>
            <a:r>
              <a:rPr lang="en-US" dirty="0" err="1"/>
              <a:t>administratif</a:t>
            </a:r>
            <a:r>
              <a:rPr lang="en-US" dirty="0"/>
              <a:t>. Data </a:t>
            </a:r>
            <a:r>
              <a:rPr lang="en-US" dirty="0" err="1"/>
              <a:t>ini</a:t>
            </a:r>
            <a:r>
              <a:rPr lang="en-US" dirty="0"/>
              <a:t> </a:t>
            </a:r>
            <a:r>
              <a:rPr lang="en-US" dirty="0" err="1"/>
              <a:t>dapat</a:t>
            </a:r>
            <a:r>
              <a:rPr lang="en-US" dirty="0"/>
              <a:t> </a:t>
            </a:r>
            <a:r>
              <a:rPr lang="en-US" dirty="0" err="1"/>
              <a:t>dianalisis</a:t>
            </a:r>
            <a:r>
              <a:rPr lang="en-US" dirty="0"/>
              <a:t> </a:t>
            </a:r>
            <a:r>
              <a:rPr lang="en-US" dirty="0" err="1"/>
              <a:t>untuk</a:t>
            </a:r>
            <a:r>
              <a:rPr lang="en-US" dirty="0"/>
              <a:t> </a:t>
            </a:r>
            <a:r>
              <a:rPr lang="en-US" dirty="0" err="1"/>
              <a:t>memahami</a:t>
            </a:r>
            <a:r>
              <a:rPr lang="en-US" dirty="0"/>
              <a:t> </a:t>
            </a:r>
            <a:r>
              <a:rPr lang="en-US" dirty="0" err="1"/>
              <a:t>pola</a:t>
            </a:r>
            <a:r>
              <a:rPr lang="en-US" dirty="0"/>
              <a:t> </a:t>
            </a:r>
            <a:r>
              <a:rPr lang="en-US" dirty="0" err="1"/>
              <a:t>geografis</a:t>
            </a:r>
            <a:r>
              <a:rPr lang="en-US" dirty="0"/>
              <a:t> dan </a:t>
            </a:r>
            <a:r>
              <a:rPr lang="en-US" dirty="0" err="1"/>
              <a:t>mengidentifikasi</a:t>
            </a:r>
            <a:r>
              <a:rPr lang="en-US" dirty="0"/>
              <a:t> </a:t>
            </a:r>
            <a:r>
              <a:rPr lang="en-US" dirty="0" err="1"/>
              <a:t>faktor</a:t>
            </a:r>
            <a:r>
              <a:rPr lang="en-US" dirty="0"/>
              <a:t> </a:t>
            </a:r>
            <a:r>
              <a:rPr lang="en-US" dirty="0" err="1"/>
              <a:t>risiko</a:t>
            </a:r>
            <a:r>
              <a:rPr lang="en-US" dirty="0"/>
              <a:t> </a:t>
            </a:r>
            <a:r>
              <a:rPr lang="en-US" dirty="0" err="1"/>
              <a:t>penyakit</a:t>
            </a:r>
            <a:r>
              <a:rPr lang="en-US" dirty="0"/>
              <a:t>, </a:t>
            </a:r>
            <a:r>
              <a:rPr lang="en-US" dirty="0" err="1"/>
              <a:t>dengan</a:t>
            </a:r>
            <a:r>
              <a:rPr lang="en-US" dirty="0"/>
              <a:t> </a:t>
            </a:r>
            <a:r>
              <a:rPr lang="en-US" dirty="0" err="1"/>
              <a:t>mempertimbangkan</a:t>
            </a:r>
            <a:r>
              <a:rPr lang="en-US" dirty="0"/>
              <a:t> </a:t>
            </a:r>
            <a:r>
              <a:rPr lang="en-US" dirty="0" err="1"/>
              <a:t>konfigurasi</a:t>
            </a:r>
            <a:r>
              <a:rPr lang="en-US" dirty="0"/>
              <a:t> </a:t>
            </a:r>
            <a:r>
              <a:rPr lang="en-US" dirty="0" err="1"/>
              <a:t>lingkungan</a:t>
            </a:r>
            <a:r>
              <a:rPr lang="en-US" dirty="0"/>
              <a:t> dan </a:t>
            </a:r>
            <a:r>
              <a:rPr lang="en-US" dirty="0" err="1"/>
              <a:t>faktor</a:t>
            </a:r>
            <a:r>
              <a:rPr lang="en-US" dirty="0"/>
              <a:t> lain yang </a:t>
            </a:r>
            <a:r>
              <a:rPr lang="en-US" dirty="0" err="1"/>
              <a:t>diketahui</a:t>
            </a:r>
            <a:r>
              <a:rPr lang="en-US" dirty="0"/>
              <a:t> </a:t>
            </a:r>
            <a:r>
              <a:rPr lang="en-US" dirty="0" err="1"/>
              <a:t>mempengaruhi</a:t>
            </a:r>
            <a:r>
              <a:rPr lang="en-US" dirty="0"/>
              <a:t> </a:t>
            </a:r>
            <a:r>
              <a:rPr lang="en-US" dirty="0" err="1"/>
              <a:t>risiko</a:t>
            </a:r>
            <a:r>
              <a:rPr lang="en-US" dirty="0"/>
              <a:t> </a:t>
            </a:r>
            <a:r>
              <a:rPr lang="en-US" dirty="0" err="1"/>
              <a:t>penyakit</a:t>
            </a:r>
            <a:r>
              <a:rPr lang="en-US" dirty="0"/>
              <a:t>.</a:t>
            </a:r>
          </a:p>
        </p:txBody>
      </p:sp>
    </p:spTree>
    <p:extLst>
      <p:ext uri="{BB962C8B-B14F-4D97-AF65-F5344CB8AC3E}">
        <p14:creationId xmlns:p14="http://schemas.microsoft.com/office/powerpoint/2010/main" val="2509622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055074-F9C4-A704-A8B3-6591BB1407F5}"/>
              </a:ext>
            </a:extLst>
          </p:cNvPr>
          <p:cNvSpPr>
            <a:spLocks noGrp="1"/>
          </p:cNvSpPr>
          <p:nvPr>
            <p:ph type="sldNum" sz="quarter" idx="12"/>
          </p:nvPr>
        </p:nvSpPr>
        <p:spPr/>
        <p:txBody>
          <a:bodyPr/>
          <a:lstStyle/>
          <a:p>
            <a:fld id="{61B53A76-4725-4C43-82B2-CEB6073FD57A}" type="slidenum">
              <a:rPr lang="en-US" smtClean="0"/>
              <a:t>40</a:t>
            </a:fld>
            <a:endParaRPr lang="en-US"/>
          </a:p>
        </p:txBody>
      </p:sp>
      <p:sp>
        <p:nvSpPr>
          <p:cNvPr id="3" name="Title 2">
            <a:extLst>
              <a:ext uri="{FF2B5EF4-FFF2-40B4-BE49-F238E27FC236}">
                <a16:creationId xmlns:a16="http://schemas.microsoft.com/office/drawing/2014/main" id="{02CEFF36-83B2-421F-A73D-38C5DDE2F921}"/>
              </a:ext>
            </a:extLst>
          </p:cNvPr>
          <p:cNvSpPr>
            <a:spLocks noGrp="1"/>
          </p:cNvSpPr>
          <p:nvPr>
            <p:ph type="title"/>
          </p:nvPr>
        </p:nvSpPr>
        <p:spPr/>
        <p:txBody>
          <a:bodyPr/>
          <a:lstStyle/>
          <a:p>
            <a:r>
              <a:rPr lang="en-US" dirty="0" err="1"/>
              <a:t>Ketetanggaan</a:t>
            </a:r>
            <a:endParaRPr lang="en-US" dirty="0"/>
          </a:p>
        </p:txBody>
      </p:sp>
      <p:sp>
        <p:nvSpPr>
          <p:cNvPr id="4" name="Content Placeholder 3">
            <a:extLst>
              <a:ext uri="{FF2B5EF4-FFF2-40B4-BE49-F238E27FC236}">
                <a16:creationId xmlns:a16="http://schemas.microsoft.com/office/drawing/2014/main" id="{0B302EDF-7D56-D0D8-AB91-225A5D99F288}"/>
              </a:ext>
            </a:extLst>
          </p:cNvPr>
          <p:cNvSpPr>
            <a:spLocks noGrp="1"/>
          </p:cNvSpPr>
          <p:nvPr>
            <p:ph idx="1"/>
          </p:nvPr>
        </p:nvSpPr>
        <p:spPr/>
        <p:txBody>
          <a:bodyPr>
            <a:normAutofit/>
          </a:bodyPr>
          <a:lstStyle/>
          <a:p>
            <a:r>
              <a:rPr lang="en-US" dirty="0" err="1"/>
              <a:t>Dengan</a:t>
            </a:r>
            <a:r>
              <a:rPr lang="en-US" dirty="0"/>
              <a:t> </a:t>
            </a:r>
            <a:r>
              <a:rPr lang="en-US" dirty="0" err="1"/>
              <a:t>adanya</a:t>
            </a:r>
            <a:r>
              <a:rPr lang="en-US" dirty="0"/>
              <a:t> </a:t>
            </a:r>
            <a:r>
              <a:rPr lang="en-US" dirty="0" err="1"/>
              <a:t>definisi</a:t>
            </a:r>
            <a:r>
              <a:rPr lang="en-US" dirty="0"/>
              <a:t> </a:t>
            </a:r>
            <a:r>
              <a:rPr lang="en-US" dirty="0" err="1"/>
              <a:t>ketetanggaan</a:t>
            </a:r>
            <a:r>
              <a:rPr lang="en-US" dirty="0"/>
              <a:t> </a:t>
            </a:r>
            <a:r>
              <a:rPr lang="en-US" dirty="0" err="1"/>
              <a:t>spasial</a:t>
            </a:r>
            <a:r>
              <a:rPr lang="en-US" dirty="0"/>
              <a:t>, </a:t>
            </a:r>
            <a:r>
              <a:rPr lang="en-US" dirty="0" err="1"/>
              <a:t>kita</a:t>
            </a:r>
            <a:r>
              <a:rPr lang="en-US" dirty="0"/>
              <a:t> </a:t>
            </a:r>
            <a:r>
              <a:rPr lang="en-US" dirty="0" err="1"/>
              <a:t>dapat</a:t>
            </a:r>
            <a:r>
              <a:rPr lang="en-US" dirty="0"/>
              <a:t> </a:t>
            </a:r>
            <a:r>
              <a:rPr lang="en-US" dirty="0" err="1"/>
              <a:t>membuat</a:t>
            </a:r>
            <a:r>
              <a:rPr lang="en-US" dirty="0"/>
              <a:t> </a:t>
            </a:r>
            <a:r>
              <a:rPr lang="en-US" dirty="0" err="1"/>
              <a:t>matriks</a:t>
            </a:r>
            <a:r>
              <a:rPr lang="en-US" dirty="0"/>
              <a:t> </a:t>
            </a:r>
            <a:r>
              <a:rPr lang="en-US" dirty="0" err="1"/>
              <a:t>ketetanggaan</a:t>
            </a:r>
            <a:r>
              <a:rPr lang="en-US" dirty="0"/>
              <a:t> </a:t>
            </a:r>
            <a:r>
              <a:rPr lang="en-US" dirty="0" err="1"/>
              <a:t>spasial</a:t>
            </a:r>
            <a:r>
              <a:rPr lang="en-US" dirty="0"/>
              <a:t> yang </a:t>
            </a:r>
            <a:r>
              <a:rPr lang="en-US" dirty="0" err="1"/>
              <a:t>memungkinkan</a:t>
            </a:r>
            <a:r>
              <a:rPr lang="en-US" dirty="0"/>
              <a:t> </a:t>
            </a:r>
            <a:r>
              <a:rPr lang="en-US" dirty="0" err="1"/>
              <a:t>kita</a:t>
            </a:r>
            <a:r>
              <a:rPr lang="en-US" dirty="0"/>
              <a:t> </a:t>
            </a:r>
            <a:r>
              <a:rPr lang="en-US" dirty="0" err="1"/>
              <a:t>untuk</a:t>
            </a:r>
            <a:r>
              <a:rPr lang="en-US" dirty="0"/>
              <a:t> </a:t>
            </a:r>
            <a:r>
              <a:rPr lang="en-US" dirty="0" err="1"/>
              <a:t>mengukur</a:t>
            </a:r>
            <a:r>
              <a:rPr lang="en-US" dirty="0"/>
              <a:t> </a:t>
            </a:r>
            <a:r>
              <a:rPr lang="en-US" dirty="0" err="1"/>
              <a:t>autokorelasi</a:t>
            </a:r>
            <a:r>
              <a:rPr lang="en-US" dirty="0"/>
              <a:t> </a:t>
            </a:r>
            <a:r>
              <a:rPr lang="en-US" dirty="0" err="1"/>
              <a:t>spasial</a:t>
            </a:r>
            <a:r>
              <a:rPr lang="en-US" dirty="0"/>
              <a:t>.</a:t>
            </a:r>
          </a:p>
          <a:p>
            <a:r>
              <a:rPr lang="en-US" dirty="0" err="1"/>
              <a:t>Elemen-elemen</a:t>
            </a:r>
            <a:r>
              <a:rPr lang="en-US" dirty="0"/>
              <a:t> </a:t>
            </a:r>
            <a:r>
              <a:rPr lang="en-US" dirty="0" err="1"/>
              <a:t>dari</a:t>
            </a:r>
            <a:r>
              <a:rPr lang="en-US" dirty="0"/>
              <a:t> </a:t>
            </a:r>
            <a:r>
              <a:rPr lang="en-US" dirty="0" err="1"/>
              <a:t>matriks</a:t>
            </a:r>
            <a:r>
              <a:rPr lang="en-US" dirty="0"/>
              <a:t> </a:t>
            </a:r>
            <a:r>
              <a:rPr lang="en-US" dirty="0" err="1"/>
              <a:t>ketetanggaan</a:t>
            </a:r>
            <a:r>
              <a:rPr lang="en-US" dirty="0"/>
              <a:t> </a:t>
            </a:r>
            <a:r>
              <a:rPr lang="en-US" dirty="0" err="1"/>
              <a:t>spasial</a:t>
            </a:r>
            <a:r>
              <a:rPr lang="en-US" dirty="0"/>
              <a:t> </a:t>
            </a:r>
            <a:r>
              <a:rPr lang="en-US" dirty="0" err="1"/>
              <a:t>dapat</a:t>
            </a:r>
            <a:r>
              <a:rPr lang="en-US" dirty="0"/>
              <a:t> </a:t>
            </a:r>
            <a:r>
              <a:rPr lang="en-US" dirty="0" err="1"/>
              <a:t>dilihat</a:t>
            </a:r>
            <a:r>
              <a:rPr lang="en-US" dirty="0"/>
              <a:t> </a:t>
            </a:r>
            <a:r>
              <a:rPr lang="en-US" dirty="0" err="1"/>
              <a:t>sebagai</a:t>
            </a:r>
            <a:r>
              <a:rPr lang="en-US" dirty="0"/>
              <a:t> </a:t>
            </a:r>
            <a:r>
              <a:rPr lang="en-US" dirty="0" err="1"/>
              <a:t>bobot</a:t>
            </a:r>
            <a:r>
              <a:rPr lang="en-US" dirty="0"/>
              <a:t> yang </a:t>
            </a:r>
            <a:r>
              <a:rPr lang="en-US" dirty="0" err="1"/>
              <a:t>secara</a:t>
            </a:r>
            <a:r>
              <a:rPr lang="en-US" dirty="0"/>
              <a:t> </a:t>
            </a:r>
            <a:r>
              <a:rPr lang="en-US" dirty="0" err="1"/>
              <a:t>spasial</a:t>
            </a:r>
            <a:r>
              <a:rPr lang="en-US" dirty="0"/>
              <a:t> </a:t>
            </a:r>
            <a:r>
              <a:rPr lang="en-US" dirty="0" err="1"/>
              <a:t>menghubungkan</a:t>
            </a:r>
            <a:r>
              <a:rPr lang="en-US" dirty="0"/>
              <a:t> area-area yang </a:t>
            </a:r>
            <a:r>
              <a:rPr lang="en-US" dirty="0" err="1"/>
              <a:t>diamati</a:t>
            </a:r>
            <a:r>
              <a:rPr lang="en-US" dirty="0"/>
              <a:t>.</a:t>
            </a:r>
          </a:p>
          <a:p>
            <a:r>
              <a:rPr lang="en-US" dirty="0" err="1"/>
              <a:t>Dalam</a:t>
            </a:r>
            <a:r>
              <a:rPr lang="en-US" dirty="0"/>
              <a:t> </a:t>
            </a:r>
            <a:r>
              <a:rPr lang="en-US" dirty="0" err="1"/>
              <a:t>matriks</a:t>
            </a:r>
            <a:r>
              <a:rPr lang="en-US" dirty="0"/>
              <a:t> </a:t>
            </a:r>
            <a:r>
              <a:rPr lang="en-US" dirty="0" err="1"/>
              <a:t>ketetanggaan</a:t>
            </a:r>
            <a:r>
              <a:rPr lang="en-US" dirty="0"/>
              <a:t>, </a:t>
            </a:r>
            <a:r>
              <a:rPr lang="en-US" dirty="0" err="1"/>
              <a:t>elemen</a:t>
            </a:r>
            <a:r>
              <a:rPr lang="en-US" dirty="0"/>
              <a:t> yang </a:t>
            </a:r>
            <a:r>
              <a:rPr lang="en-US" dirty="0" err="1"/>
              <a:t>bersesuaian</a:t>
            </a:r>
            <a:r>
              <a:rPr lang="en-US" dirty="0"/>
              <a:t> </a:t>
            </a:r>
            <a:r>
              <a:rPr lang="en-US" dirty="0" err="1"/>
              <a:t>dengan</a:t>
            </a:r>
            <a:r>
              <a:rPr lang="en-US" dirty="0"/>
              <a:t> area yang </a:t>
            </a:r>
            <a:r>
              <a:rPr lang="en-US" dirty="0" err="1"/>
              <a:t>berdekatan</a:t>
            </a:r>
            <a:r>
              <a:rPr lang="en-US" dirty="0"/>
              <a:t> </a:t>
            </a:r>
            <a:r>
              <a:rPr lang="en-US" dirty="0" err="1"/>
              <a:t>akan</a:t>
            </a:r>
            <a:r>
              <a:rPr lang="en-US" dirty="0"/>
              <a:t> </a:t>
            </a:r>
            <a:r>
              <a:rPr lang="en-US" dirty="0" err="1"/>
              <a:t>memiliki</a:t>
            </a:r>
            <a:r>
              <a:rPr lang="en-US" dirty="0"/>
              <a:t> </a:t>
            </a:r>
            <a:r>
              <a:rPr lang="en-US" dirty="0" err="1"/>
              <a:t>bobot</a:t>
            </a:r>
            <a:r>
              <a:rPr lang="en-US" dirty="0"/>
              <a:t> yang </a:t>
            </a:r>
            <a:r>
              <a:rPr lang="en-US" dirty="0" err="1"/>
              <a:t>lebih</a:t>
            </a:r>
            <a:r>
              <a:rPr lang="en-US" dirty="0"/>
              <a:t> </a:t>
            </a:r>
            <a:r>
              <a:rPr lang="en-US" dirty="0" err="1"/>
              <a:t>besar</a:t>
            </a:r>
            <a:r>
              <a:rPr lang="en-US" dirty="0"/>
              <a:t> </a:t>
            </a:r>
            <a:r>
              <a:rPr lang="en-US" dirty="0" err="1"/>
              <a:t>daripada</a:t>
            </a:r>
            <a:r>
              <a:rPr lang="en-US" dirty="0"/>
              <a:t> area yang </a:t>
            </a:r>
            <a:r>
              <a:rPr lang="en-US" dirty="0" err="1"/>
              <a:t>berjauhan</a:t>
            </a:r>
            <a:r>
              <a:rPr lang="en-US" dirty="0"/>
              <a:t>.</a:t>
            </a:r>
          </a:p>
        </p:txBody>
      </p:sp>
    </p:spTree>
    <p:extLst>
      <p:ext uri="{BB962C8B-B14F-4D97-AF65-F5344CB8AC3E}">
        <p14:creationId xmlns:p14="http://schemas.microsoft.com/office/powerpoint/2010/main" val="2712250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6E6B72-7811-8B99-20E5-F1D4F9A3A0AC}"/>
              </a:ext>
            </a:extLst>
          </p:cNvPr>
          <p:cNvSpPr>
            <a:spLocks noGrp="1"/>
          </p:cNvSpPr>
          <p:nvPr>
            <p:ph type="sldNum" sz="quarter" idx="12"/>
          </p:nvPr>
        </p:nvSpPr>
        <p:spPr/>
        <p:txBody>
          <a:bodyPr/>
          <a:lstStyle/>
          <a:p>
            <a:fld id="{61B53A76-4725-4C43-82B2-CEB6073FD57A}" type="slidenum">
              <a:rPr lang="en-US" smtClean="0"/>
              <a:t>41</a:t>
            </a:fld>
            <a:endParaRPr lang="en-US"/>
          </a:p>
        </p:txBody>
      </p:sp>
      <p:sp>
        <p:nvSpPr>
          <p:cNvPr id="3" name="Title 2">
            <a:extLst>
              <a:ext uri="{FF2B5EF4-FFF2-40B4-BE49-F238E27FC236}">
                <a16:creationId xmlns:a16="http://schemas.microsoft.com/office/drawing/2014/main" id="{AE54F9BB-AED3-0C02-CE44-B57E5659CEAE}"/>
              </a:ext>
            </a:extLst>
          </p:cNvPr>
          <p:cNvSpPr>
            <a:spLocks noGrp="1"/>
          </p:cNvSpPr>
          <p:nvPr>
            <p:ph type="title"/>
          </p:nvPr>
        </p:nvSpPr>
        <p:spPr/>
        <p:txBody>
          <a:bodyPr/>
          <a:lstStyle/>
          <a:p>
            <a:r>
              <a:rPr lang="en-US" dirty="0"/>
              <a:t>Overlay Data Lattice</a:t>
            </a:r>
          </a:p>
        </p:txBody>
      </p:sp>
      <p:sp>
        <p:nvSpPr>
          <p:cNvPr id="4" name="Content Placeholder 3">
            <a:extLst>
              <a:ext uri="{FF2B5EF4-FFF2-40B4-BE49-F238E27FC236}">
                <a16:creationId xmlns:a16="http://schemas.microsoft.com/office/drawing/2014/main" id="{00B1691A-1B60-E672-AA15-CC88661B1E1C}"/>
              </a:ext>
            </a:extLst>
          </p:cNvPr>
          <p:cNvSpPr>
            <a:spLocks noGrp="1"/>
          </p:cNvSpPr>
          <p:nvPr>
            <p:ph idx="1"/>
          </p:nvPr>
        </p:nvSpPr>
        <p:spPr/>
        <p:txBody>
          <a:bodyPr/>
          <a:lstStyle/>
          <a:p>
            <a:r>
              <a:rPr lang="en-US" dirty="0" err="1"/>
              <a:t>Prinsip</a:t>
            </a:r>
            <a:r>
              <a:rPr lang="en-US" dirty="0"/>
              <a:t> overlay data lattice </a:t>
            </a:r>
            <a:r>
              <a:rPr lang="en-US" dirty="0" err="1"/>
              <a:t>adalah</a:t>
            </a:r>
            <a:r>
              <a:rPr lang="en-US" dirty="0"/>
              <a:t> </a:t>
            </a:r>
            <a:r>
              <a:rPr lang="en-US" dirty="0" err="1"/>
              <a:t>teknik</a:t>
            </a:r>
            <a:r>
              <a:rPr lang="en-US" dirty="0"/>
              <a:t> </a:t>
            </a:r>
            <a:r>
              <a:rPr lang="en-US" dirty="0" err="1"/>
              <a:t>analisis</a:t>
            </a:r>
            <a:r>
              <a:rPr lang="en-US" dirty="0"/>
              <a:t> </a:t>
            </a:r>
            <a:r>
              <a:rPr lang="en-US" dirty="0" err="1"/>
              <a:t>spasial</a:t>
            </a:r>
            <a:r>
              <a:rPr lang="en-US" dirty="0"/>
              <a:t> </a:t>
            </a:r>
            <a:r>
              <a:rPr lang="en-US" dirty="0" err="1"/>
              <a:t>dalam</a:t>
            </a:r>
            <a:r>
              <a:rPr lang="en-US" dirty="0"/>
              <a:t> </a:t>
            </a:r>
            <a:r>
              <a:rPr lang="en-US" dirty="0" err="1"/>
              <a:t>Sistem</a:t>
            </a:r>
            <a:r>
              <a:rPr lang="en-US" dirty="0"/>
              <a:t> </a:t>
            </a:r>
            <a:r>
              <a:rPr lang="en-US" dirty="0" err="1"/>
              <a:t>Informasi</a:t>
            </a:r>
            <a:r>
              <a:rPr lang="en-US" dirty="0"/>
              <a:t> </a:t>
            </a:r>
            <a:r>
              <a:rPr lang="en-US" dirty="0" err="1"/>
              <a:t>Geografis</a:t>
            </a:r>
            <a:r>
              <a:rPr lang="en-US" dirty="0"/>
              <a:t> (SIG) yang </a:t>
            </a:r>
            <a:r>
              <a:rPr lang="en-US" dirty="0" err="1"/>
              <a:t>digunakan</a:t>
            </a:r>
            <a:r>
              <a:rPr lang="en-US" dirty="0"/>
              <a:t> </a:t>
            </a:r>
            <a:r>
              <a:rPr lang="en-US" dirty="0" err="1"/>
              <a:t>untuk</a:t>
            </a:r>
            <a:r>
              <a:rPr lang="en-US" dirty="0"/>
              <a:t> </a:t>
            </a:r>
            <a:r>
              <a:rPr lang="en-US" dirty="0" err="1"/>
              <a:t>menggabungkan</a:t>
            </a:r>
            <a:r>
              <a:rPr lang="en-US" dirty="0"/>
              <a:t> </a:t>
            </a:r>
            <a:r>
              <a:rPr lang="en-US" dirty="0" err="1"/>
              <a:t>atau</a:t>
            </a:r>
            <a:r>
              <a:rPr lang="en-US" dirty="0"/>
              <a:t> </a:t>
            </a:r>
            <a:r>
              <a:rPr lang="en-US" dirty="0" err="1"/>
              <a:t>menumpang-tindihkan</a:t>
            </a:r>
            <a:r>
              <a:rPr lang="en-US" dirty="0"/>
              <a:t> (overlay) dua </a:t>
            </a:r>
            <a:r>
              <a:rPr lang="en-US" dirty="0" err="1"/>
              <a:t>atau</a:t>
            </a:r>
            <a:r>
              <a:rPr lang="en-US" dirty="0"/>
              <a:t> </a:t>
            </a:r>
            <a:r>
              <a:rPr lang="en-US" dirty="0" err="1"/>
              <a:t>lebih</a:t>
            </a:r>
            <a:r>
              <a:rPr lang="en-US" dirty="0"/>
              <a:t> layer data </a:t>
            </a:r>
            <a:r>
              <a:rPr lang="en-US" dirty="0" err="1"/>
              <a:t>spasial</a:t>
            </a:r>
            <a:r>
              <a:rPr lang="en-US" dirty="0"/>
              <a:t> </a:t>
            </a:r>
            <a:r>
              <a:rPr lang="en-US" dirty="0" err="1"/>
              <a:t>berbasis</a:t>
            </a:r>
            <a:r>
              <a:rPr lang="en-US" dirty="0"/>
              <a:t> grid (lattice/raster) </a:t>
            </a:r>
            <a:r>
              <a:rPr lang="en-US" dirty="0" err="1"/>
              <a:t>sehingga</a:t>
            </a:r>
            <a:r>
              <a:rPr lang="en-US" dirty="0"/>
              <a:t> </a:t>
            </a:r>
            <a:r>
              <a:rPr lang="en-US" dirty="0" err="1"/>
              <a:t>menghasilkan</a:t>
            </a:r>
            <a:r>
              <a:rPr lang="en-US" dirty="0"/>
              <a:t> layer </a:t>
            </a:r>
            <a:r>
              <a:rPr lang="en-US" dirty="0" err="1"/>
              <a:t>baru</a:t>
            </a:r>
            <a:r>
              <a:rPr lang="en-US" dirty="0"/>
              <a:t> </a:t>
            </a:r>
            <a:r>
              <a:rPr lang="en-US" dirty="0" err="1"/>
              <a:t>dengan</a:t>
            </a:r>
            <a:r>
              <a:rPr lang="en-US" dirty="0"/>
              <a:t> </a:t>
            </a:r>
            <a:r>
              <a:rPr lang="en-US" dirty="0" err="1"/>
              <a:t>informasi</a:t>
            </a:r>
            <a:r>
              <a:rPr lang="en-US" dirty="0"/>
              <a:t> </a:t>
            </a:r>
            <a:r>
              <a:rPr lang="en-US" dirty="0" err="1"/>
              <a:t>gabungan</a:t>
            </a:r>
            <a:r>
              <a:rPr lang="en-US" dirty="0"/>
              <a:t>.</a:t>
            </a:r>
          </a:p>
        </p:txBody>
      </p:sp>
    </p:spTree>
    <p:extLst>
      <p:ext uri="{BB962C8B-B14F-4D97-AF65-F5344CB8AC3E}">
        <p14:creationId xmlns:p14="http://schemas.microsoft.com/office/powerpoint/2010/main" val="1180666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43C904-F3D8-F072-FEF4-30DCB05692AE}"/>
              </a:ext>
            </a:extLst>
          </p:cNvPr>
          <p:cNvSpPr>
            <a:spLocks noGrp="1"/>
          </p:cNvSpPr>
          <p:nvPr>
            <p:ph type="sldNum" sz="quarter" idx="12"/>
          </p:nvPr>
        </p:nvSpPr>
        <p:spPr/>
        <p:txBody>
          <a:bodyPr/>
          <a:lstStyle/>
          <a:p>
            <a:fld id="{61B53A76-4725-4C43-82B2-CEB6073FD57A}" type="slidenum">
              <a:rPr lang="en-US" smtClean="0"/>
              <a:t>42</a:t>
            </a:fld>
            <a:endParaRPr lang="en-US"/>
          </a:p>
        </p:txBody>
      </p:sp>
      <p:sp>
        <p:nvSpPr>
          <p:cNvPr id="3" name="Title 2">
            <a:extLst>
              <a:ext uri="{FF2B5EF4-FFF2-40B4-BE49-F238E27FC236}">
                <a16:creationId xmlns:a16="http://schemas.microsoft.com/office/drawing/2014/main" id="{B6EB5F02-E1D9-C7E6-FA15-0E635305AA33}"/>
              </a:ext>
            </a:extLst>
          </p:cNvPr>
          <p:cNvSpPr>
            <a:spLocks noGrp="1"/>
          </p:cNvSpPr>
          <p:nvPr>
            <p:ph type="title"/>
          </p:nvPr>
        </p:nvSpPr>
        <p:spPr>
          <a:xfrm>
            <a:off x="838201" y="687897"/>
            <a:ext cx="7985760" cy="447726"/>
          </a:xfrm>
        </p:spPr>
        <p:txBody>
          <a:bodyPr>
            <a:normAutofit fontScale="90000"/>
          </a:bodyPr>
          <a:lstStyle/>
          <a:p>
            <a:r>
              <a:rPr lang="en-US" b="1" dirty="0" err="1"/>
              <a:t>Prinsip</a:t>
            </a:r>
            <a:r>
              <a:rPr lang="en-US" b="1" dirty="0"/>
              <a:t> </a:t>
            </a:r>
            <a:r>
              <a:rPr lang="en-US" b="1" dirty="0" err="1"/>
              <a:t>utamanya</a:t>
            </a:r>
            <a:r>
              <a:rPr lang="en-US" b="1" dirty="0"/>
              <a:t> Overlay</a:t>
            </a:r>
            <a:endParaRPr lang="en-US" dirty="0"/>
          </a:p>
        </p:txBody>
      </p:sp>
      <p:sp>
        <p:nvSpPr>
          <p:cNvPr id="4" name="Content Placeholder 3">
            <a:extLst>
              <a:ext uri="{FF2B5EF4-FFF2-40B4-BE49-F238E27FC236}">
                <a16:creationId xmlns:a16="http://schemas.microsoft.com/office/drawing/2014/main" id="{1E2F72A2-2944-20F9-2EF7-1FFE4ED23379}"/>
              </a:ext>
            </a:extLst>
          </p:cNvPr>
          <p:cNvSpPr>
            <a:spLocks noGrp="1"/>
          </p:cNvSpPr>
          <p:nvPr>
            <p:ph idx="1"/>
          </p:nvPr>
        </p:nvSpPr>
        <p:spPr/>
        <p:txBody>
          <a:bodyPr>
            <a:normAutofit fontScale="77500" lnSpcReduction="20000"/>
          </a:bodyPr>
          <a:lstStyle/>
          <a:p>
            <a:r>
              <a:rPr lang="en-US" b="1" dirty="0" err="1"/>
              <a:t>Struktur</a:t>
            </a:r>
            <a:r>
              <a:rPr lang="en-US" b="1" dirty="0"/>
              <a:t> grid/lattice (raster)</a:t>
            </a:r>
            <a:r>
              <a:rPr lang="en-US" dirty="0"/>
              <a:t> → data </a:t>
            </a:r>
            <a:r>
              <a:rPr lang="en-US" dirty="0" err="1"/>
              <a:t>spasial</a:t>
            </a:r>
            <a:r>
              <a:rPr lang="en-US" dirty="0"/>
              <a:t> </a:t>
            </a:r>
            <a:r>
              <a:rPr lang="en-US" dirty="0" err="1"/>
              <a:t>dibagi</a:t>
            </a:r>
            <a:r>
              <a:rPr lang="en-US" dirty="0"/>
              <a:t> </a:t>
            </a:r>
            <a:r>
              <a:rPr lang="en-US" dirty="0" err="1"/>
              <a:t>ke</a:t>
            </a:r>
            <a:r>
              <a:rPr lang="en-US" dirty="0"/>
              <a:t> </a:t>
            </a:r>
            <a:r>
              <a:rPr lang="en-US" dirty="0" err="1"/>
              <a:t>dalam</a:t>
            </a:r>
            <a:r>
              <a:rPr lang="en-US" dirty="0"/>
              <a:t> </a:t>
            </a:r>
            <a:r>
              <a:rPr lang="en-US" dirty="0" err="1"/>
              <a:t>sel</a:t>
            </a:r>
            <a:r>
              <a:rPr lang="en-US" dirty="0"/>
              <a:t> (pixel) </a:t>
            </a:r>
            <a:r>
              <a:rPr lang="en-US" dirty="0" err="1"/>
              <a:t>dengan</a:t>
            </a:r>
            <a:r>
              <a:rPr lang="en-US" dirty="0"/>
              <a:t> </a:t>
            </a:r>
            <a:r>
              <a:rPr lang="en-US" dirty="0" err="1"/>
              <a:t>ukuran</a:t>
            </a:r>
            <a:r>
              <a:rPr lang="en-US" dirty="0"/>
              <a:t> </a:t>
            </a:r>
            <a:r>
              <a:rPr lang="en-US" dirty="0" err="1"/>
              <a:t>tertentu</a:t>
            </a:r>
            <a:r>
              <a:rPr lang="en-US" dirty="0"/>
              <a:t>.</a:t>
            </a:r>
          </a:p>
          <a:p>
            <a:r>
              <a:rPr lang="en-US" b="1" dirty="0" err="1"/>
              <a:t>Koordinat</a:t>
            </a:r>
            <a:r>
              <a:rPr lang="en-US" b="1" dirty="0"/>
              <a:t> </a:t>
            </a:r>
            <a:r>
              <a:rPr lang="en-US" b="1" dirty="0" err="1"/>
              <a:t>spasial</a:t>
            </a:r>
            <a:r>
              <a:rPr lang="en-US" b="1" dirty="0"/>
              <a:t> </a:t>
            </a:r>
            <a:r>
              <a:rPr lang="en-US" b="1" dirty="0" err="1"/>
              <a:t>seragam</a:t>
            </a:r>
            <a:r>
              <a:rPr lang="en-US" dirty="0"/>
              <a:t> → overlay </a:t>
            </a:r>
            <a:r>
              <a:rPr lang="en-US" dirty="0" err="1"/>
              <a:t>hanya</a:t>
            </a:r>
            <a:r>
              <a:rPr lang="en-US" dirty="0"/>
              <a:t> </a:t>
            </a:r>
            <a:r>
              <a:rPr lang="en-US" dirty="0" err="1"/>
              <a:t>dapat</a:t>
            </a:r>
            <a:r>
              <a:rPr lang="en-US" dirty="0"/>
              <a:t> </a:t>
            </a:r>
            <a:r>
              <a:rPr lang="en-US" dirty="0" err="1"/>
              <a:t>dilakukan</a:t>
            </a:r>
            <a:r>
              <a:rPr lang="en-US" dirty="0"/>
              <a:t> </a:t>
            </a:r>
            <a:r>
              <a:rPr lang="en-US" dirty="0" err="1"/>
              <a:t>jika</a:t>
            </a:r>
            <a:r>
              <a:rPr lang="en-US" dirty="0"/>
              <a:t> grid </a:t>
            </a:r>
            <a:r>
              <a:rPr lang="en-US" dirty="0" err="1"/>
              <a:t>memiliki</a:t>
            </a:r>
            <a:r>
              <a:rPr lang="en-US" dirty="0"/>
              <a:t> </a:t>
            </a:r>
            <a:r>
              <a:rPr lang="en-US" dirty="0" err="1"/>
              <a:t>ukuran</a:t>
            </a:r>
            <a:r>
              <a:rPr lang="en-US" dirty="0"/>
              <a:t> </a:t>
            </a:r>
            <a:r>
              <a:rPr lang="en-US" dirty="0" err="1"/>
              <a:t>sel</a:t>
            </a:r>
            <a:r>
              <a:rPr lang="en-US" dirty="0"/>
              <a:t>, </a:t>
            </a:r>
            <a:r>
              <a:rPr lang="en-US" dirty="0" err="1"/>
              <a:t>sistem</a:t>
            </a:r>
            <a:r>
              <a:rPr lang="en-US" dirty="0"/>
              <a:t> </a:t>
            </a:r>
            <a:r>
              <a:rPr lang="en-US" dirty="0" err="1"/>
              <a:t>proyeksi</a:t>
            </a:r>
            <a:r>
              <a:rPr lang="en-US" dirty="0"/>
              <a:t>, dan </a:t>
            </a:r>
            <a:r>
              <a:rPr lang="en-US" dirty="0" err="1"/>
              <a:t>orientasi</a:t>
            </a:r>
            <a:r>
              <a:rPr lang="en-US" dirty="0"/>
              <a:t> </a:t>
            </a:r>
            <a:r>
              <a:rPr lang="en-US" dirty="0" err="1"/>
              <a:t>spasial</a:t>
            </a:r>
            <a:r>
              <a:rPr lang="en-US" dirty="0"/>
              <a:t> yang </a:t>
            </a:r>
            <a:r>
              <a:rPr lang="en-US" dirty="0" err="1"/>
              <a:t>sama</a:t>
            </a:r>
            <a:r>
              <a:rPr lang="en-US" dirty="0"/>
              <a:t>.</a:t>
            </a:r>
          </a:p>
          <a:p>
            <a:r>
              <a:rPr lang="en-US" b="1" dirty="0" err="1"/>
              <a:t>Operasi</a:t>
            </a:r>
            <a:r>
              <a:rPr lang="en-US" b="1" dirty="0"/>
              <a:t> per </a:t>
            </a:r>
            <a:r>
              <a:rPr lang="en-US" b="1" dirty="0" err="1"/>
              <a:t>sel</a:t>
            </a:r>
            <a:r>
              <a:rPr lang="en-US" b="1" dirty="0"/>
              <a:t> (cell by cell operation)</a:t>
            </a:r>
            <a:r>
              <a:rPr lang="en-US" dirty="0"/>
              <a:t> → </a:t>
            </a:r>
            <a:r>
              <a:rPr lang="en-US" dirty="0" err="1"/>
              <a:t>setiap</a:t>
            </a:r>
            <a:r>
              <a:rPr lang="en-US" dirty="0"/>
              <a:t> </a:t>
            </a:r>
            <a:r>
              <a:rPr lang="en-US" dirty="0" err="1"/>
              <a:t>sel</a:t>
            </a:r>
            <a:r>
              <a:rPr lang="en-US" dirty="0"/>
              <a:t> pada layer </a:t>
            </a:r>
            <a:r>
              <a:rPr lang="en-US" dirty="0" err="1"/>
              <a:t>pertama</a:t>
            </a:r>
            <a:r>
              <a:rPr lang="en-US" dirty="0"/>
              <a:t> </a:t>
            </a:r>
            <a:r>
              <a:rPr lang="en-US" dirty="0" err="1"/>
              <a:t>dibandingkan</a:t>
            </a:r>
            <a:r>
              <a:rPr lang="en-US" dirty="0"/>
              <a:t>/</a:t>
            </a:r>
            <a:r>
              <a:rPr lang="en-US" dirty="0" err="1"/>
              <a:t>dioperasikan</a:t>
            </a:r>
            <a:r>
              <a:rPr lang="en-US" dirty="0"/>
              <a:t> </a:t>
            </a:r>
            <a:r>
              <a:rPr lang="en-US" dirty="0" err="1"/>
              <a:t>dengan</a:t>
            </a:r>
            <a:r>
              <a:rPr lang="en-US" dirty="0"/>
              <a:t> </a:t>
            </a:r>
            <a:r>
              <a:rPr lang="en-US" dirty="0" err="1"/>
              <a:t>sel</a:t>
            </a:r>
            <a:r>
              <a:rPr lang="en-US" dirty="0"/>
              <a:t> pada layer lain yang </a:t>
            </a:r>
            <a:r>
              <a:rPr lang="en-US" dirty="0" err="1"/>
              <a:t>berada</a:t>
            </a:r>
            <a:r>
              <a:rPr lang="en-US" dirty="0"/>
              <a:t> di </a:t>
            </a:r>
            <a:r>
              <a:rPr lang="en-US" dirty="0" err="1"/>
              <a:t>posisi</a:t>
            </a:r>
            <a:r>
              <a:rPr lang="en-US" dirty="0"/>
              <a:t> </a:t>
            </a:r>
            <a:r>
              <a:rPr lang="en-US" dirty="0" err="1"/>
              <a:t>spasial</a:t>
            </a:r>
            <a:r>
              <a:rPr lang="en-US" dirty="0"/>
              <a:t> </a:t>
            </a:r>
            <a:r>
              <a:rPr lang="en-US" dirty="0" err="1"/>
              <a:t>sama</a:t>
            </a:r>
            <a:r>
              <a:rPr lang="en-US" dirty="0"/>
              <a:t>.</a:t>
            </a:r>
          </a:p>
          <a:p>
            <a:r>
              <a:rPr lang="en-US" b="1" dirty="0"/>
              <a:t>Hasil </a:t>
            </a:r>
            <a:r>
              <a:rPr lang="en-US" b="1" dirty="0" err="1"/>
              <a:t>berupa</a:t>
            </a:r>
            <a:r>
              <a:rPr lang="en-US" b="1" dirty="0"/>
              <a:t> layer </a:t>
            </a:r>
            <a:r>
              <a:rPr lang="en-US" b="1" dirty="0" err="1"/>
              <a:t>baru</a:t>
            </a:r>
            <a:r>
              <a:rPr lang="en-US" dirty="0"/>
              <a:t> → </a:t>
            </a:r>
            <a:r>
              <a:rPr lang="en-US" dirty="0" err="1"/>
              <a:t>nilai</a:t>
            </a:r>
            <a:r>
              <a:rPr lang="en-US" dirty="0"/>
              <a:t> pada </a:t>
            </a:r>
            <a:r>
              <a:rPr lang="en-US" dirty="0" err="1"/>
              <a:t>setiap</a:t>
            </a:r>
            <a:r>
              <a:rPr lang="en-US" dirty="0"/>
              <a:t> </a:t>
            </a:r>
            <a:r>
              <a:rPr lang="en-US" dirty="0" err="1"/>
              <a:t>sel</a:t>
            </a:r>
            <a:r>
              <a:rPr lang="en-US" dirty="0"/>
              <a:t> </a:t>
            </a:r>
            <a:r>
              <a:rPr lang="en-US" dirty="0" err="1"/>
              <a:t>hasil</a:t>
            </a:r>
            <a:r>
              <a:rPr lang="en-US" dirty="0"/>
              <a:t> overlay </a:t>
            </a:r>
            <a:r>
              <a:rPr lang="en-US" dirty="0" err="1"/>
              <a:t>tergantung</a:t>
            </a:r>
            <a:r>
              <a:rPr lang="en-US" dirty="0"/>
              <a:t> pada </a:t>
            </a:r>
            <a:r>
              <a:rPr lang="en-US" dirty="0" err="1"/>
              <a:t>aturan</a:t>
            </a:r>
            <a:r>
              <a:rPr lang="en-US" dirty="0"/>
              <a:t> </a:t>
            </a:r>
            <a:r>
              <a:rPr lang="en-US" dirty="0" err="1"/>
              <a:t>operasi</a:t>
            </a:r>
            <a:r>
              <a:rPr lang="en-US" dirty="0"/>
              <a:t> (</a:t>
            </a:r>
            <a:r>
              <a:rPr lang="en-US" dirty="0" err="1"/>
              <a:t>misalnya</a:t>
            </a:r>
            <a:r>
              <a:rPr lang="en-US" dirty="0"/>
              <a:t> </a:t>
            </a:r>
            <a:r>
              <a:rPr lang="en-US" dirty="0" err="1"/>
              <a:t>penjumlahan</a:t>
            </a:r>
            <a:r>
              <a:rPr lang="en-US" dirty="0"/>
              <a:t>, </a:t>
            </a:r>
            <a:r>
              <a:rPr lang="en-US" dirty="0" err="1"/>
              <a:t>pengurangan</a:t>
            </a:r>
            <a:r>
              <a:rPr lang="en-US" dirty="0"/>
              <a:t>, </a:t>
            </a:r>
            <a:r>
              <a:rPr lang="en-US" dirty="0" err="1"/>
              <a:t>logika</a:t>
            </a:r>
            <a:r>
              <a:rPr lang="en-US" dirty="0"/>
              <a:t> AND/OR, </a:t>
            </a:r>
            <a:r>
              <a:rPr lang="en-US" dirty="0" err="1"/>
              <a:t>klasifikasi</a:t>
            </a:r>
            <a:r>
              <a:rPr lang="en-US" dirty="0"/>
              <a:t>, </a:t>
            </a:r>
            <a:r>
              <a:rPr lang="en-US" dirty="0" err="1"/>
              <a:t>atau</a:t>
            </a:r>
            <a:r>
              <a:rPr lang="en-US" dirty="0"/>
              <a:t> </a:t>
            </a:r>
            <a:r>
              <a:rPr lang="en-US" dirty="0" err="1"/>
              <a:t>fungsi</a:t>
            </a:r>
            <a:r>
              <a:rPr lang="en-US" dirty="0"/>
              <a:t> </a:t>
            </a:r>
            <a:r>
              <a:rPr lang="en-US" dirty="0" err="1"/>
              <a:t>statistik</a:t>
            </a:r>
            <a:r>
              <a:rPr lang="en-US" dirty="0"/>
              <a:t>).</a:t>
            </a:r>
          </a:p>
          <a:p>
            <a:pPr marL="0" indent="0">
              <a:buNone/>
            </a:pPr>
            <a:r>
              <a:rPr lang="en-US" b="1" dirty="0" err="1"/>
              <a:t>Contoh</a:t>
            </a:r>
            <a:r>
              <a:rPr lang="en-US" b="1" dirty="0"/>
              <a:t> </a:t>
            </a:r>
            <a:r>
              <a:rPr lang="en-US" b="1" dirty="0" err="1"/>
              <a:t>penerapan</a:t>
            </a:r>
            <a:r>
              <a:rPr lang="en-US" dirty="0"/>
              <a:t>:</a:t>
            </a:r>
          </a:p>
          <a:p>
            <a:r>
              <a:rPr lang="en-US" b="1" dirty="0"/>
              <a:t>Overlay </a:t>
            </a:r>
            <a:r>
              <a:rPr lang="en-US" b="1" dirty="0" err="1"/>
              <a:t>peta</a:t>
            </a:r>
            <a:r>
              <a:rPr lang="en-US" b="1" dirty="0"/>
              <a:t> </a:t>
            </a:r>
            <a:r>
              <a:rPr lang="en-US" b="1" dirty="0" err="1"/>
              <a:t>penggunaan</a:t>
            </a:r>
            <a:r>
              <a:rPr lang="en-US" b="1" dirty="0"/>
              <a:t> </a:t>
            </a:r>
            <a:r>
              <a:rPr lang="en-US" b="1" dirty="0" err="1"/>
              <a:t>lahan</a:t>
            </a:r>
            <a:r>
              <a:rPr lang="en-US" b="1" dirty="0"/>
              <a:t> dan </a:t>
            </a:r>
            <a:r>
              <a:rPr lang="en-US" b="1" dirty="0" err="1"/>
              <a:t>peta</a:t>
            </a:r>
            <a:r>
              <a:rPr lang="en-US" b="1" dirty="0"/>
              <a:t> </a:t>
            </a:r>
            <a:r>
              <a:rPr lang="en-US" b="1" dirty="0" err="1"/>
              <a:t>jenis</a:t>
            </a:r>
            <a:r>
              <a:rPr lang="en-US" b="1" dirty="0"/>
              <a:t> </a:t>
            </a:r>
            <a:r>
              <a:rPr lang="en-US" b="1" dirty="0" err="1"/>
              <a:t>tanah</a:t>
            </a:r>
            <a:r>
              <a:rPr lang="en-US" dirty="0"/>
              <a:t> → </a:t>
            </a:r>
            <a:r>
              <a:rPr lang="en-US" dirty="0" err="1"/>
              <a:t>menghasilkan</a:t>
            </a:r>
            <a:r>
              <a:rPr lang="en-US" dirty="0"/>
              <a:t> </a:t>
            </a:r>
            <a:r>
              <a:rPr lang="en-US" dirty="0" err="1"/>
              <a:t>peta</a:t>
            </a:r>
            <a:r>
              <a:rPr lang="en-US" dirty="0"/>
              <a:t> </a:t>
            </a:r>
            <a:r>
              <a:rPr lang="en-US" dirty="0" err="1"/>
              <a:t>kombinasi</a:t>
            </a:r>
            <a:r>
              <a:rPr lang="en-US" dirty="0"/>
              <a:t> yang </a:t>
            </a:r>
            <a:r>
              <a:rPr lang="en-US" dirty="0" err="1"/>
              <a:t>dapat</a:t>
            </a:r>
            <a:r>
              <a:rPr lang="en-US" dirty="0"/>
              <a:t> </a:t>
            </a:r>
            <a:r>
              <a:rPr lang="en-US" dirty="0" err="1"/>
              <a:t>digunakan</a:t>
            </a:r>
            <a:r>
              <a:rPr lang="en-US" dirty="0"/>
              <a:t> </a:t>
            </a:r>
            <a:r>
              <a:rPr lang="en-US" dirty="0" err="1"/>
              <a:t>untuk</a:t>
            </a:r>
            <a:r>
              <a:rPr lang="en-US" dirty="0"/>
              <a:t> </a:t>
            </a:r>
            <a:r>
              <a:rPr lang="en-US" dirty="0" err="1"/>
              <a:t>perencanaan</a:t>
            </a:r>
            <a:r>
              <a:rPr lang="en-US" dirty="0"/>
              <a:t> tata </a:t>
            </a:r>
            <a:r>
              <a:rPr lang="en-US" dirty="0" err="1"/>
              <a:t>ruang</a:t>
            </a:r>
            <a:r>
              <a:rPr lang="en-US" dirty="0"/>
              <a:t>.</a:t>
            </a:r>
          </a:p>
          <a:p>
            <a:r>
              <a:rPr lang="en-US" b="1" dirty="0"/>
              <a:t>Overlay </a:t>
            </a:r>
            <a:r>
              <a:rPr lang="en-US" b="1" dirty="0" err="1"/>
              <a:t>curah</a:t>
            </a:r>
            <a:r>
              <a:rPr lang="en-US" b="1" dirty="0"/>
              <a:t> </a:t>
            </a:r>
            <a:r>
              <a:rPr lang="en-US" b="1" dirty="0" err="1"/>
              <a:t>hujan</a:t>
            </a:r>
            <a:r>
              <a:rPr lang="en-US" b="1" dirty="0"/>
              <a:t> dan </a:t>
            </a:r>
            <a:r>
              <a:rPr lang="en-US" b="1" dirty="0" err="1"/>
              <a:t>elevasi</a:t>
            </a:r>
            <a:r>
              <a:rPr lang="en-US" dirty="0"/>
              <a:t> → </a:t>
            </a:r>
            <a:r>
              <a:rPr lang="en-US" dirty="0" err="1"/>
              <a:t>menghasilkan</a:t>
            </a:r>
            <a:r>
              <a:rPr lang="en-US" dirty="0"/>
              <a:t> </a:t>
            </a:r>
            <a:r>
              <a:rPr lang="en-US" dirty="0" err="1"/>
              <a:t>peta</a:t>
            </a:r>
            <a:r>
              <a:rPr lang="en-US" dirty="0"/>
              <a:t> </a:t>
            </a:r>
            <a:r>
              <a:rPr lang="en-US" dirty="0" err="1"/>
              <a:t>potensi</a:t>
            </a:r>
            <a:r>
              <a:rPr lang="en-US" dirty="0"/>
              <a:t> </a:t>
            </a:r>
            <a:r>
              <a:rPr lang="en-US" dirty="0" err="1"/>
              <a:t>banjir</a:t>
            </a:r>
            <a:r>
              <a:rPr lang="en-US" dirty="0"/>
              <a:t>.</a:t>
            </a:r>
          </a:p>
          <a:p>
            <a:r>
              <a:rPr lang="en-US" b="1" dirty="0"/>
              <a:t>Overlay </a:t>
            </a:r>
            <a:r>
              <a:rPr lang="en-US" b="1" dirty="0" err="1"/>
              <a:t>tutupan</a:t>
            </a:r>
            <a:r>
              <a:rPr lang="en-US" b="1" dirty="0"/>
              <a:t> </a:t>
            </a:r>
            <a:r>
              <a:rPr lang="en-US" b="1" dirty="0" err="1"/>
              <a:t>hutan</a:t>
            </a:r>
            <a:r>
              <a:rPr lang="en-US" b="1" dirty="0"/>
              <a:t> dan habitat </a:t>
            </a:r>
            <a:r>
              <a:rPr lang="en-US" b="1" dirty="0" err="1"/>
              <a:t>satwa</a:t>
            </a:r>
            <a:r>
              <a:rPr lang="en-US" dirty="0"/>
              <a:t> → </a:t>
            </a:r>
            <a:r>
              <a:rPr lang="en-US" dirty="0" err="1"/>
              <a:t>menghasilkan</a:t>
            </a:r>
            <a:r>
              <a:rPr lang="en-US" dirty="0"/>
              <a:t> </a:t>
            </a:r>
            <a:r>
              <a:rPr lang="en-US" dirty="0" err="1"/>
              <a:t>peta</a:t>
            </a:r>
            <a:r>
              <a:rPr lang="en-US" dirty="0"/>
              <a:t> </a:t>
            </a:r>
            <a:r>
              <a:rPr lang="en-US" dirty="0" err="1"/>
              <a:t>kesesuaian</a:t>
            </a:r>
            <a:r>
              <a:rPr lang="en-US" dirty="0"/>
              <a:t> habitat.</a:t>
            </a:r>
          </a:p>
          <a:p>
            <a:endParaRPr lang="en-US" dirty="0"/>
          </a:p>
        </p:txBody>
      </p:sp>
    </p:spTree>
    <p:extLst>
      <p:ext uri="{BB962C8B-B14F-4D97-AF65-F5344CB8AC3E}">
        <p14:creationId xmlns:p14="http://schemas.microsoft.com/office/powerpoint/2010/main" val="77060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DEB7A4-9577-993D-69BF-47B2E69900AB}"/>
              </a:ext>
            </a:extLst>
          </p:cNvPr>
          <p:cNvSpPr>
            <a:spLocks noGrp="1"/>
          </p:cNvSpPr>
          <p:nvPr>
            <p:ph type="sldNum" sz="quarter" idx="12"/>
          </p:nvPr>
        </p:nvSpPr>
        <p:spPr/>
        <p:txBody>
          <a:bodyPr/>
          <a:lstStyle/>
          <a:p>
            <a:fld id="{61B53A76-4725-4C43-82B2-CEB6073FD57A}" type="slidenum">
              <a:rPr lang="en-US" smtClean="0"/>
              <a:t>43</a:t>
            </a:fld>
            <a:endParaRPr lang="en-US"/>
          </a:p>
        </p:txBody>
      </p:sp>
      <p:sp>
        <p:nvSpPr>
          <p:cNvPr id="4" name="Content Placeholder 3">
            <a:extLst>
              <a:ext uri="{FF2B5EF4-FFF2-40B4-BE49-F238E27FC236}">
                <a16:creationId xmlns:a16="http://schemas.microsoft.com/office/drawing/2014/main" id="{333A1C4F-9995-DC92-9294-340BFA4D1FAC}"/>
              </a:ext>
            </a:extLst>
          </p:cNvPr>
          <p:cNvSpPr>
            <a:spLocks noGrp="1"/>
          </p:cNvSpPr>
          <p:nvPr>
            <p:ph idx="1"/>
          </p:nvPr>
        </p:nvSpPr>
        <p:spPr>
          <a:xfrm>
            <a:off x="838201" y="436229"/>
            <a:ext cx="10980420" cy="5805822"/>
          </a:xfrm>
        </p:spPr>
        <p:txBody>
          <a:bodyPr>
            <a:normAutofit fontScale="92500" lnSpcReduction="10000"/>
          </a:bodyPr>
          <a:lstStyle/>
          <a:p>
            <a:pPr marL="0" indent="0">
              <a:buNone/>
            </a:pPr>
            <a:r>
              <a:rPr lang="en-US" dirty="0" err="1"/>
              <a:t>Prinsip</a:t>
            </a:r>
            <a:r>
              <a:rPr lang="en-US" dirty="0"/>
              <a:t> Dasar Overlay</a:t>
            </a:r>
          </a:p>
          <a:p>
            <a:r>
              <a:rPr lang="en-US" dirty="0"/>
              <a:t>Data input </a:t>
            </a:r>
            <a:r>
              <a:rPr lang="en-US" dirty="0" err="1"/>
              <a:t>berupa</a:t>
            </a:r>
            <a:r>
              <a:rPr lang="en-US" dirty="0"/>
              <a:t> layer </a:t>
            </a:r>
            <a:r>
              <a:rPr lang="en-US" dirty="0" err="1"/>
              <a:t>peta</a:t>
            </a:r>
            <a:r>
              <a:rPr lang="en-US" dirty="0"/>
              <a:t> → </a:t>
            </a:r>
            <a:r>
              <a:rPr lang="en-US" dirty="0" err="1"/>
              <a:t>bisa</a:t>
            </a:r>
            <a:r>
              <a:rPr lang="en-US" dirty="0"/>
              <a:t> </a:t>
            </a:r>
            <a:r>
              <a:rPr lang="en-US" dirty="0" err="1"/>
              <a:t>poligon</a:t>
            </a:r>
            <a:r>
              <a:rPr lang="en-US" dirty="0"/>
              <a:t> (area), garis, </a:t>
            </a:r>
            <a:r>
              <a:rPr lang="en-US" dirty="0" err="1"/>
              <a:t>atau</a:t>
            </a:r>
            <a:r>
              <a:rPr lang="en-US" dirty="0"/>
              <a:t> </a:t>
            </a:r>
            <a:r>
              <a:rPr lang="en-US" dirty="0" err="1"/>
              <a:t>titik</a:t>
            </a:r>
            <a:r>
              <a:rPr lang="en-US" dirty="0"/>
              <a:t>.</a:t>
            </a:r>
          </a:p>
          <a:p>
            <a:r>
              <a:rPr lang="en-US" dirty="0" err="1"/>
              <a:t>Dilakukan</a:t>
            </a:r>
            <a:r>
              <a:rPr lang="en-US" dirty="0"/>
              <a:t> </a:t>
            </a:r>
            <a:r>
              <a:rPr lang="en-US" dirty="0" err="1"/>
              <a:t>tumpang</a:t>
            </a:r>
            <a:r>
              <a:rPr lang="en-US" dirty="0"/>
              <a:t> </a:t>
            </a:r>
            <a:r>
              <a:rPr lang="en-US" dirty="0" err="1"/>
              <a:t>susun</a:t>
            </a:r>
            <a:r>
              <a:rPr lang="en-US" dirty="0"/>
              <a:t> (overlay) </a:t>
            </a:r>
            <a:r>
              <a:rPr lang="en-US" dirty="0" err="1"/>
              <a:t>antar</a:t>
            </a:r>
            <a:r>
              <a:rPr lang="en-US" dirty="0"/>
              <a:t>-layer.</a:t>
            </a:r>
          </a:p>
          <a:p>
            <a:r>
              <a:rPr lang="en-US" dirty="0"/>
              <a:t>Output </a:t>
            </a:r>
            <a:r>
              <a:rPr lang="en-US" dirty="0" err="1"/>
              <a:t>berupa</a:t>
            </a:r>
            <a:r>
              <a:rPr lang="en-US" dirty="0"/>
              <a:t> layer </a:t>
            </a:r>
            <a:r>
              <a:rPr lang="en-US" dirty="0" err="1"/>
              <a:t>baru</a:t>
            </a:r>
            <a:r>
              <a:rPr lang="en-US" dirty="0"/>
              <a:t> → yang </a:t>
            </a:r>
            <a:r>
              <a:rPr lang="en-US" dirty="0" err="1"/>
              <a:t>memuat</a:t>
            </a:r>
            <a:r>
              <a:rPr lang="en-US" dirty="0"/>
              <a:t> </a:t>
            </a:r>
            <a:r>
              <a:rPr lang="en-US" dirty="0" err="1"/>
              <a:t>informasi</a:t>
            </a:r>
            <a:r>
              <a:rPr lang="en-US" dirty="0"/>
              <a:t> </a:t>
            </a:r>
            <a:r>
              <a:rPr lang="en-US" dirty="0" err="1"/>
              <a:t>gabungan</a:t>
            </a:r>
            <a:r>
              <a:rPr lang="en-US" dirty="0"/>
              <a:t> </a:t>
            </a:r>
            <a:r>
              <a:rPr lang="en-US" dirty="0" err="1"/>
              <a:t>dari</a:t>
            </a:r>
            <a:r>
              <a:rPr lang="en-US" dirty="0"/>
              <a:t> </a:t>
            </a:r>
            <a:r>
              <a:rPr lang="en-US" dirty="0" err="1"/>
              <a:t>semua</a:t>
            </a:r>
            <a:r>
              <a:rPr lang="en-US" dirty="0"/>
              <a:t> layer input.</a:t>
            </a:r>
          </a:p>
          <a:p>
            <a:pPr marL="0" indent="0">
              <a:buNone/>
            </a:pPr>
            <a:r>
              <a:rPr lang="en-US" dirty="0"/>
              <a:t>Jenis Overlay</a:t>
            </a:r>
          </a:p>
          <a:p>
            <a:r>
              <a:rPr lang="en-US" dirty="0"/>
              <a:t>Union → </a:t>
            </a:r>
            <a:r>
              <a:rPr lang="en-US" dirty="0" err="1"/>
              <a:t>Menggabungkan</a:t>
            </a:r>
            <a:r>
              <a:rPr lang="en-US" dirty="0"/>
              <a:t> </a:t>
            </a:r>
            <a:r>
              <a:rPr lang="en-US" dirty="0" err="1"/>
              <a:t>semua</a:t>
            </a:r>
            <a:r>
              <a:rPr lang="en-US" dirty="0"/>
              <a:t> </a:t>
            </a:r>
            <a:r>
              <a:rPr lang="en-US" dirty="0" err="1"/>
              <a:t>objek</a:t>
            </a:r>
            <a:r>
              <a:rPr lang="en-US" dirty="0"/>
              <a:t> </a:t>
            </a:r>
            <a:r>
              <a:rPr lang="en-US" dirty="0" err="1"/>
              <a:t>dari</a:t>
            </a:r>
            <a:r>
              <a:rPr lang="en-US" dirty="0"/>
              <a:t> dua layer (</a:t>
            </a:r>
            <a:r>
              <a:rPr lang="en-US" dirty="0" err="1"/>
              <a:t>semua</a:t>
            </a:r>
            <a:r>
              <a:rPr lang="en-US" dirty="0"/>
              <a:t> data </a:t>
            </a:r>
            <a:r>
              <a:rPr lang="en-US" dirty="0" err="1"/>
              <a:t>ikut</a:t>
            </a:r>
            <a:r>
              <a:rPr lang="en-US" dirty="0"/>
              <a:t> </a:t>
            </a:r>
            <a:r>
              <a:rPr lang="en-US" dirty="0" err="1"/>
              <a:t>muncul</a:t>
            </a:r>
            <a:r>
              <a:rPr lang="en-US" dirty="0"/>
              <a:t>).</a:t>
            </a:r>
          </a:p>
          <a:p>
            <a:r>
              <a:rPr lang="en-US" dirty="0"/>
              <a:t>Intersect → </a:t>
            </a:r>
            <a:r>
              <a:rPr lang="en-US" dirty="0" err="1"/>
              <a:t>Menghasilkan</a:t>
            </a:r>
            <a:r>
              <a:rPr lang="en-US" dirty="0"/>
              <a:t> area yang </a:t>
            </a:r>
            <a:r>
              <a:rPr lang="en-US" dirty="0" err="1"/>
              <a:t>merupakan</a:t>
            </a:r>
            <a:r>
              <a:rPr lang="en-US" dirty="0"/>
              <a:t> </a:t>
            </a:r>
            <a:r>
              <a:rPr lang="en-US" dirty="0" err="1"/>
              <a:t>irisan</a:t>
            </a:r>
            <a:r>
              <a:rPr lang="en-US" dirty="0"/>
              <a:t> </a:t>
            </a:r>
            <a:r>
              <a:rPr lang="en-US" dirty="0" err="1"/>
              <a:t>antar</a:t>
            </a:r>
            <a:r>
              <a:rPr lang="en-US" dirty="0"/>
              <a:t>-layer.</a:t>
            </a:r>
          </a:p>
          <a:p>
            <a:r>
              <a:rPr lang="en-US" dirty="0"/>
              <a:t>Identity → </a:t>
            </a:r>
            <a:r>
              <a:rPr lang="en-US" dirty="0" err="1"/>
              <a:t>Mempertahankan</a:t>
            </a:r>
            <a:r>
              <a:rPr lang="en-US" dirty="0"/>
              <a:t> layer </a:t>
            </a:r>
            <a:r>
              <a:rPr lang="en-US" dirty="0" err="1"/>
              <a:t>utama</a:t>
            </a:r>
            <a:r>
              <a:rPr lang="en-US" dirty="0"/>
              <a:t>, </a:t>
            </a:r>
            <a:r>
              <a:rPr lang="en-US" dirty="0" err="1"/>
              <a:t>lalu</a:t>
            </a:r>
            <a:r>
              <a:rPr lang="en-US" dirty="0"/>
              <a:t> </a:t>
            </a:r>
            <a:r>
              <a:rPr lang="en-US" dirty="0" err="1"/>
              <a:t>menambahkan</a:t>
            </a:r>
            <a:r>
              <a:rPr lang="en-US" dirty="0"/>
              <a:t> </a:t>
            </a:r>
            <a:r>
              <a:rPr lang="en-US" dirty="0" err="1"/>
              <a:t>atribut</a:t>
            </a:r>
            <a:r>
              <a:rPr lang="en-US" dirty="0"/>
              <a:t> </a:t>
            </a:r>
            <a:r>
              <a:rPr lang="en-US" dirty="0" err="1"/>
              <a:t>dari</a:t>
            </a:r>
            <a:r>
              <a:rPr lang="en-US" dirty="0"/>
              <a:t> layer </a:t>
            </a:r>
            <a:r>
              <a:rPr lang="en-US" dirty="0" err="1"/>
              <a:t>kedua</a:t>
            </a:r>
            <a:r>
              <a:rPr lang="en-US" dirty="0"/>
              <a:t>.</a:t>
            </a:r>
          </a:p>
          <a:p>
            <a:r>
              <a:rPr lang="en-US" dirty="0"/>
              <a:t>Clip → </a:t>
            </a:r>
            <a:r>
              <a:rPr lang="en-US" dirty="0" err="1"/>
              <a:t>Memotong</a:t>
            </a:r>
            <a:r>
              <a:rPr lang="en-US" dirty="0"/>
              <a:t> layer </a:t>
            </a:r>
            <a:r>
              <a:rPr lang="en-US" dirty="0" err="1"/>
              <a:t>sesuai</a:t>
            </a:r>
            <a:r>
              <a:rPr lang="en-US" dirty="0"/>
              <a:t> batas layer lain.</a:t>
            </a:r>
          </a:p>
          <a:p>
            <a:r>
              <a:rPr lang="en-US" dirty="0"/>
              <a:t>Erase → </a:t>
            </a:r>
            <a:r>
              <a:rPr lang="en-US" dirty="0" err="1"/>
              <a:t>Menghapus</a:t>
            </a:r>
            <a:r>
              <a:rPr lang="en-US" dirty="0"/>
              <a:t> </a:t>
            </a:r>
            <a:r>
              <a:rPr lang="en-US" dirty="0" err="1"/>
              <a:t>bagian</a:t>
            </a:r>
            <a:r>
              <a:rPr lang="en-US" dirty="0"/>
              <a:t> layer yang </a:t>
            </a:r>
            <a:r>
              <a:rPr lang="en-US" dirty="0" err="1"/>
              <a:t>beririsan</a:t>
            </a:r>
            <a:r>
              <a:rPr lang="en-US" dirty="0"/>
              <a:t> </a:t>
            </a:r>
            <a:r>
              <a:rPr lang="en-US" dirty="0" err="1"/>
              <a:t>dengan</a:t>
            </a:r>
            <a:r>
              <a:rPr lang="en-US" dirty="0"/>
              <a:t> layer lai</a:t>
            </a:r>
          </a:p>
          <a:p>
            <a:endParaRPr lang="en-US" dirty="0"/>
          </a:p>
        </p:txBody>
      </p:sp>
    </p:spTree>
    <p:extLst>
      <p:ext uri="{BB962C8B-B14F-4D97-AF65-F5344CB8AC3E}">
        <p14:creationId xmlns:p14="http://schemas.microsoft.com/office/powerpoint/2010/main" val="315765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18B893-E3A1-E12C-B09D-6978E2B282EC}"/>
              </a:ext>
            </a:extLst>
          </p:cNvPr>
          <p:cNvSpPr>
            <a:spLocks noGrp="1"/>
          </p:cNvSpPr>
          <p:nvPr>
            <p:ph type="sldNum" sz="quarter" idx="12"/>
          </p:nvPr>
        </p:nvSpPr>
        <p:spPr/>
        <p:txBody>
          <a:bodyPr/>
          <a:lstStyle/>
          <a:p>
            <a:fld id="{61B53A76-4725-4C43-82B2-CEB6073FD57A}" type="slidenum">
              <a:rPr lang="en-US" smtClean="0"/>
              <a:t>44</a:t>
            </a:fld>
            <a:endParaRPr lang="en-US"/>
          </a:p>
        </p:txBody>
      </p:sp>
      <p:sp>
        <p:nvSpPr>
          <p:cNvPr id="3" name="Title 2">
            <a:extLst>
              <a:ext uri="{FF2B5EF4-FFF2-40B4-BE49-F238E27FC236}">
                <a16:creationId xmlns:a16="http://schemas.microsoft.com/office/drawing/2014/main" id="{EFF9B484-810E-7B20-1C83-BD69FEAA28FE}"/>
              </a:ext>
            </a:extLst>
          </p:cNvPr>
          <p:cNvSpPr>
            <a:spLocks noGrp="1"/>
          </p:cNvSpPr>
          <p:nvPr>
            <p:ph type="title"/>
          </p:nvPr>
        </p:nvSpPr>
        <p:spPr/>
        <p:txBody>
          <a:bodyPr/>
          <a:lstStyle/>
          <a:p>
            <a:r>
              <a:rPr lang="en-US" dirty="0"/>
              <a:t>Overlay </a:t>
            </a:r>
            <a:r>
              <a:rPr lang="en-US" dirty="0" err="1"/>
              <a:t>untuk</a:t>
            </a:r>
            <a:r>
              <a:rPr lang="en-US" dirty="0"/>
              <a:t> </a:t>
            </a:r>
            <a:r>
              <a:rPr lang="en-US" dirty="0" err="1"/>
              <a:t>Permodelan</a:t>
            </a:r>
            <a:endParaRPr lang="en-US" dirty="0"/>
          </a:p>
        </p:txBody>
      </p:sp>
      <p:sp>
        <p:nvSpPr>
          <p:cNvPr id="4" name="Content Placeholder 3">
            <a:extLst>
              <a:ext uri="{FF2B5EF4-FFF2-40B4-BE49-F238E27FC236}">
                <a16:creationId xmlns:a16="http://schemas.microsoft.com/office/drawing/2014/main" id="{F86A5F58-5AED-CE12-F79B-E439393D3438}"/>
              </a:ext>
            </a:extLst>
          </p:cNvPr>
          <p:cNvSpPr>
            <a:spLocks noGrp="1"/>
          </p:cNvSpPr>
          <p:nvPr>
            <p:ph idx="1"/>
          </p:nvPr>
        </p:nvSpPr>
        <p:spPr/>
        <p:txBody>
          <a:bodyPr/>
          <a:lstStyle/>
          <a:p>
            <a:r>
              <a:rPr lang="en-US" dirty="0"/>
              <a:t>overlay </a:t>
            </a:r>
            <a:r>
              <a:rPr lang="en-US" dirty="0" err="1"/>
              <a:t>bisa</a:t>
            </a:r>
            <a:r>
              <a:rPr lang="en-US" dirty="0"/>
              <a:t> </a:t>
            </a:r>
            <a:r>
              <a:rPr lang="en-US" dirty="0" err="1"/>
              <a:t>digunakan</a:t>
            </a:r>
            <a:r>
              <a:rPr lang="en-US" dirty="0"/>
              <a:t> </a:t>
            </a:r>
            <a:r>
              <a:rPr lang="en-US" dirty="0" err="1"/>
              <a:t>untuk</a:t>
            </a:r>
            <a:r>
              <a:rPr lang="en-US" dirty="0"/>
              <a:t> </a:t>
            </a:r>
            <a:r>
              <a:rPr lang="en-US" dirty="0" err="1"/>
              <a:t>pemodelan</a:t>
            </a:r>
            <a:r>
              <a:rPr lang="en-US" dirty="0"/>
              <a:t>, </a:t>
            </a:r>
            <a:r>
              <a:rPr lang="en-US" dirty="0" err="1"/>
              <a:t>terutama</a:t>
            </a:r>
            <a:r>
              <a:rPr lang="en-US" dirty="0"/>
              <a:t> </a:t>
            </a:r>
            <a:r>
              <a:rPr lang="en-US" dirty="0" err="1"/>
              <a:t>dalam</a:t>
            </a:r>
            <a:r>
              <a:rPr lang="en-US" dirty="0"/>
              <a:t> </a:t>
            </a:r>
            <a:r>
              <a:rPr lang="en-US" dirty="0" err="1"/>
              <a:t>analisis</a:t>
            </a:r>
            <a:r>
              <a:rPr lang="en-US" dirty="0"/>
              <a:t> </a:t>
            </a:r>
            <a:r>
              <a:rPr lang="en-US" dirty="0" err="1"/>
              <a:t>spasial</a:t>
            </a:r>
            <a:r>
              <a:rPr lang="en-US" dirty="0"/>
              <a:t> dan </a:t>
            </a:r>
            <a:r>
              <a:rPr lang="en-US" dirty="0" err="1"/>
              <a:t>sistem</a:t>
            </a:r>
            <a:r>
              <a:rPr lang="en-US" dirty="0"/>
              <a:t> </a:t>
            </a:r>
            <a:r>
              <a:rPr lang="en-US" dirty="0" err="1"/>
              <a:t>informasi</a:t>
            </a:r>
            <a:r>
              <a:rPr lang="en-US" dirty="0"/>
              <a:t> </a:t>
            </a:r>
            <a:r>
              <a:rPr lang="en-US" dirty="0" err="1"/>
              <a:t>geografis</a:t>
            </a:r>
            <a:r>
              <a:rPr lang="en-US" dirty="0"/>
              <a:t> (SIG/GIS). </a:t>
            </a:r>
            <a:r>
              <a:rPr lang="en-US" dirty="0" err="1"/>
              <a:t>Caranya</a:t>
            </a:r>
            <a:r>
              <a:rPr lang="en-US" dirty="0"/>
              <a:t> </a:t>
            </a:r>
            <a:r>
              <a:rPr lang="en-US" dirty="0" err="1"/>
              <a:t>adalah</a:t>
            </a:r>
            <a:r>
              <a:rPr lang="en-US" dirty="0"/>
              <a:t> </a:t>
            </a:r>
            <a:r>
              <a:rPr lang="en-US" dirty="0" err="1"/>
              <a:t>dengan</a:t>
            </a:r>
            <a:r>
              <a:rPr lang="en-US" dirty="0"/>
              <a:t> </a:t>
            </a:r>
            <a:r>
              <a:rPr lang="en-US" dirty="0" err="1"/>
              <a:t>menggabungkan</a:t>
            </a:r>
            <a:r>
              <a:rPr lang="en-US" dirty="0"/>
              <a:t> </a:t>
            </a:r>
            <a:r>
              <a:rPr lang="en-US" dirty="0" err="1"/>
              <a:t>beberapa</a:t>
            </a:r>
            <a:r>
              <a:rPr lang="en-US" dirty="0"/>
              <a:t> </a:t>
            </a:r>
            <a:r>
              <a:rPr lang="en-US" dirty="0" err="1"/>
              <a:t>lapisan</a:t>
            </a:r>
            <a:r>
              <a:rPr lang="en-US" dirty="0"/>
              <a:t> (layer) data </a:t>
            </a:r>
            <a:r>
              <a:rPr lang="en-US" dirty="0" err="1"/>
              <a:t>spasial</a:t>
            </a:r>
            <a:r>
              <a:rPr lang="en-US" dirty="0"/>
              <a:t> yang masing-masing </a:t>
            </a:r>
            <a:r>
              <a:rPr lang="en-US" dirty="0" err="1"/>
              <a:t>berisi</a:t>
            </a:r>
            <a:r>
              <a:rPr lang="en-US" dirty="0"/>
              <a:t> </a:t>
            </a:r>
            <a:r>
              <a:rPr lang="en-US" dirty="0" err="1"/>
              <a:t>informasi</a:t>
            </a:r>
            <a:r>
              <a:rPr lang="en-US" dirty="0"/>
              <a:t> </a:t>
            </a:r>
            <a:r>
              <a:rPr lang="en-US" dirty="0" err="1"/>
              <a:t>berbeda</a:t>
            </a:r>
            <a:r>
              <a:rPr lang="en-US" dirty="0"/>
              <a:t>, </a:t>
            </a:r>
            <a:r>
              <a:rPr lang="en-US" dirty="0" err="1"/>
              <a:t>lalu</a:t>
            </a:r>
            <a:r>
              <a:rPr lang="en-US" dirty="0"/>
              <a:t> </a:t>
            </a:r>
            <a:r>
              <a:rPr lang="en-US" dirty="0" err="1"/>
              <a:t>melakukan</a:t>
            </a:r>
            <a:r>
              <a:rPr lang="en-US" dirty="0"/>
              <a:t> </a:t>
            </a:r>
            <a:r>
              <a:rPr lang="en-US" dirty="0" err="1"/>
              <a:t>analisis</a:t>
            </a:r>
            <a:r>
              <a:rPr lang="en-US" dirty="0"/>
              <a:t> </a:t>
            </a:r>
            <a:r>
              <a:rPr lang="en-US" dirty="0" err="1"/>
              <a:t>untuk</a:t>
            </a:r>
            <a:r>
              <a:rPr lang="en-US" dirty="0"/>
              <a:t> </a:t>
            </a:r>
            <a:r>
              <a:rPr lang="en-US" dirty="0" err="1"/>
              <a:t>menghasilkan</a:t>
            </a:r>
            <a:r>
              <a:rPr lang="en-US" dirty="0"/>
              <a:t> model </a:t>
            </a:r>
            <a:r>
              <a:rPr lang="en-US" dirty="0" err="1"/>
              <a:t>atau</a:t>
            </a:r>
            <a:r>
              <a:rPr lang="en-US" dirty="0"/>
              <a:t> </a:t>
            </a:r>
            <a:r>
              <a:rPr lang="en-US" dirty="0" err="1"/>
              <a:t>prediksi</a:t>
            </a:r>
            <a:r>
              <a:rPr lang="en-US" dirty="0"/>
              <a:t> </a:t>
            </a:r>
            <a:r>
              <a:rPr lang="en-US" dirty="0" err="1"/>
              <a:t>tertentu</a:t>
            </a:r>
            <a:r>
              <a:rPr lang="en-US" dirty="0"/>
              <a:t>.</a:t>
            </a:r>
          </a:p>
          <a:p>
            <a:pPr marL="0" indent="0">
              <a:buNone/>
            </a:pPr>
            <a:r>
              <a:rPr lang="en-US" b="1" dirty="0" err="1"/>
              <a:t>Prinsip</a:t>
            </a:r>
            <a:r>
              <a:rPr lang="en-US" b="1" dirty="0"/>
              <a:t> Dasar</a:t>
            </a:r>
          </a:p>
          <a:p>
            <a:r>
              <a:rPr lang="en-US" dirty="0"/>
              <a:t>Overlay: </a:t>
            </a:r>
            <a:r>
              <a:rPr lang="en-US" dirty="0" err="1"/>
              <a:t>menggabungkan</a:t>
            </a:r>
            <a:r>
              <a:rPr lang="en-US" dirty="0"/>
              <a:t> dua </a:t>
            </a:r>
            <a:r>
              <a:rPr lang="en-US" dirty="0" err="1"/>
              <a:t>atau</a:t>
            </a:r>
            <a:r>
              <a:rPr lang="en-US" dirty="0"/>
              <a:t> </a:t>
            </a:r>
            <a:r>
              <a:rPr lang="en-US" dirty="0" err="1"/>
              <a:t>lebih</a:t>
            </a:r>
            <a:r>
              <a:rPr lang="en-US" dirty="0"/>
              <a:t> layer data </a:t>
            </a:r>
            <a:r>
              <a:rPr lang="en-US" dirty="0" err="1"/>
              <a:t>spasial</a:t>
            </a:r>
            <a:r>
              <a:rPr lang="en-US" dirty="0"/>
              <a:t> </a:t>
            </a:r>
            <a:r>
              <a:rPr lang="en-US" dirty="0" err="1"/>
              <a:t>berdasarkan</a:t>
            </a:r>
            <a:r>
              <a:rPr lang="en-US" dirty="0"/>
              <a:t> </a:t>
            </a:r>
            <a:r>
              <a:rPr lang="en-US" dirty="0" err="1"/>
              <a:t>posisi</a:t>
            </a:r>
            <a:r>
              <a:rPr lang="en-US" dirty="0"/>
              <a:t> </a:t>
            </a:r>
            <a:r>
              <a:rPr lang="en-US" dirty="0" err="1"/>
              <a:t>geografisnya</a:t>
            </a:r>
            <a:r>
              <a:rPr lang="en-US" dirty="0"/>
              <a:t> (</a:t>
            </a:r>
            <a:r>
              <a:rPr lang="en-US" dirty="0" err="1"/>
              <a:t>titik</a:t>
            </a:r>
            <a:r>
              <a:rPr lang="en-US" dirty="0"/>
              <a:t>, garis, </a:t>
            </a:r>
            <a:r>
              <a:rPr lang="en-US" dirty="0" err="1"/>
              <a:t>atau</a:t>
            </a:r>
            <a:r>
              <a:rPr lang="en-US" dirty="0"/>
              <a:t> </a:t>
            </a:r>
            <a:r>
              <a:rPr lang="en-US" dirty="0" err="1"/>
              <a:t>poligon</a:t>
            </a:r>
            <a:r>
              <a:rPr lang="en-US" dirty="0"/>
              <a:t>).</a:t>
            </a:r>
          </a:p>
          <a:p>
            <a:r>
              <a:rPr lang="en-US" dirty="0"/>
              <a:t>Hasil overlay </a:t>
            </a:r>
            <a:r>
              <a:rPr lang="en-US" dirty="0" err="1"/>
              <a:t>menghasilkan</a:t>
            </a:r>
            <a:r>
              <a:rPr lang="en-US" dirty="0"/>
              <a:t> </a:t>
            </a:r>
            <a:r>
              <a:rPr lang="en-US" dirty="0" err="1"/>
              <a:t>lapisan</a:t>
            </a:r>
            <a:r>
              <a:rPr lang="en-US" dirty="0"/>
              <a:t> </a:t>
            </a:r>
            <a:r>
              <a:rPr lang="en-US" dirty="0" err="1"/>
              <a:t>baru</a:t>
            </a:r>
            <a:r>
              <a:rPr lang="en-US" dirty="0"/>
              <a:t> yang </a:t>
            </a:r>
            <a:r>
              <a:rPr lang="en-US" dirty="0" err="1"/>
              <a:t>berisi</a:t>
            </a:r>
            <a:r>
              <a:rPr lang="en-US" dirty="0"/>
              <a:t> </a:t>
            </a:r>
            <a:r>
              <a:rPr lang="en-US" dirty="0" err="1"/>
              <a:t>kombinasi</a:t>
            </a:r>
            <a:r>
              <a:rPr lang="en-US" dirty="0"/>
              <a:t> </a:t>
            </a:r>
            <a:r>
              <a:rPr lang="en-US" dirty="0" err="1"/>
              <a:t>atribut</a:t>
            </a:r>
            <a:r>
              <a:rPr lang="en-US" dirty="0"/>
              <a:t> </a:t>
            </a:r>
            <a:r>
              <a:rPr lang="en-US" dirty="0" err="1"/>
              <a:t>dari</a:t>
            </a:r>
            <a:r>
              <a:rPr lang="en-US" dirty="0"/>
              <a:t> </a:t>
            </a:r>
            <a:r>
              <a:rPr lang="en-US" dirty="0" err="1"/>
              <a:t>semua</a:t>
            </a:r>
            <a:r>
              <a:rPr lang="en-US" dirty="0"/>
              <a:t> layer yang </a:t>
            </a:r>
            <a:r>
              <a:rPr lang="en-US" dirty="0" err="1"/>
              <a:t>ditumpangkan</a:t>
            </a:r>
            <a:r>
              <a:rPr lang="en-US" dirty="0"/>
              <a:t>.</a:t>
            </a:r>
          </a:p>
          <a:p>
            <a:endParaRPr lang="en-US" dirty="0"/>
          </a:p>
        </p:txBody>
      </p:sp>
    </p:spTree>
    <p:extLst>
      <p:ext uri="{BB962C8B-B14F-4D97-AF65-F5344CB8AC3E}">
        <p14:creationId xmlns:p14="http://schemas.microsoft.com/office/powerpoint/2010/main" val="1671932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EF81B5-35E6-1539-CF15-B77DF1EAFAF2}"/>
              </a:ext>
            </a:extLst>
          </p:cNvPr>
          <p:cNvSpPr>
            <a:spLocks noGrp="1"/>
          </p:cNvSpPr>
          <p:nvPr>
            <p:ph type="sldNum" sz="quarter" idx="12"/>
          </p:nvPr>
        </p:nvSpPr>
        <p:spPr/>
        <p:txBody>
          <a:bodyPr/>
          <a:lstStyle/>
          <a:p>
            <a:fld id="{61B53A76-4725-4C43-82B2-CEB6073FD57A}" type="slidenum">
              <a:rPr lang="en-US" smtClean="0"/>
              <a:t>45</a:t>
            </a:fld>
            <a:endParaRPr lang="en-US"/>
          </a:p>
        </p:txBody>
      </p:sp>
      <p:sp>
        <p:nvSpPr>
          <p:cNvPr id="3" name="Title 2">
            <a:extLst>
              <a:ext uri="{FF2B5EF4-FFF2-40B4-BE49-F238E27FC236}">
                <a16:creationId xmlns:a16="http://schemas.microsoft.com/office/drawing/2014/main" id="{5AEEDF34-8728-5A98-E35B-E1EFAE1B3D32}"/>
              </a:ext>
            </a:extLst>
          </p:cNvPr>
          <p:cNvSpPr>
            <a:spLocks noGrp="1"/>
          </p:cNvSpPr>
          <p:nvPr>
            <p:ph type="title"/>
          </p:nvPr>
        </p:nvSpPr>
        <p:spPr/>
        <p:txBody>
          <a:bodyPr/>
          <a:lstStyle/>
          <a:p>
            <a:r>
              <a:rPr lang="en-US" dirty="0" err="1"/>
              <a:t>Contoh</a:t>
            </a:r>
            <a:r>
              <a:rPr lang="en-US" dirty="0"/>
              <a:t> </a:t>
            </a:r>
            <a:r>
              <a:rPr lang="en-US" dirty="0" err="1"/>
              <a:t>Pemodelan</a:t>
            </a:r>
            <a:r>
              <a:rPr lang="en-US" dirty="0"/>
              <a:t> </a:t>
            </a:r>
            <a:r>
              <a:rPr lang="en-US" dirty="0" err="1"/>
              <a:t>dengan</a:t>
            </a:r>
            <a:r>
              <a:rPr lang="en-US" dirty="0"/>
              <a:t> Overlay</a:t>
            </a:r>
          </a:p>
        </p:txBody>
      </p:sp>
      <p:sp>
        <p:nvSpPr>
          <p:cNvPr id="4" name="Content Placeholder 3">
            <a:extLst>
              <a:ext uri="{FF2B5EF4-FFF2-40B4-BE49-F238E27FC236}">
                <a16:creationId xmlns:a16="http://schemas.microsoft.com/office/drawing/2014/main" id="{9F30B851-6FA6-FA3B-F592-CB9FDC3ED37E}"/>
              </a:ext>
            </a:extLst>
          </p:cNvPr>
          <p:cNvSpPr>
            <a:spLocks noGrp="1"/>
          </p:cNvSpPr>
          <p:nvPr>
            <p:ph idx="1"/>
          </p:nvPr>
        </p:nvSpPr>
        <p:spPr/>
        <p:txBody>
          <a:bodyPr>
            <a:normAutofit lnSpcReduction="10000"/>
          </a:bodyPr>
          <a:lstStyle/>
          <a:p>
            <a:pPr marL="0" indent="0">
              <a:buNone/>
            </a:pPr>
            <a:r>
              <a:rPr lang="en-US" dirty="0" err="1"/>
              <a:t>Pemodelan</a:t>
            </a:r>
            <a:r>
              <a:rPr lang="en-US" dirty="0"/>
              <a:t> </a:t>
            </a:r>
            <a:r>
              <a:rPr lang="en-US" dirty="0" err="1"/>
              <a:t>Risiko</a:t>
            </a:r>
            <a:r>
              <a:rPr lang="en-US" dirty="0"/>
              <a:t> </a:t>
            </a:r>
            <a:r>
              <a:rPr lang="en-US" dirty="0" err="1"/>
              <a:t>Banjir</a:t>
            </a:r>
            <a:endParaRPr lang="en-US" dirty="0"/>
          </a:p>
          <a:p>
            <a:pPr lvl="1"/>
            <a:r>
              <a:rPr lang="en-US" dirty="0"/>
              <a:t>Layer </a:t>
            </a:r>
            <a:r>
              <a:rPr lang="en-US" dirty="0" err="1"/>
              <a:t>curah</a:t>
            </a:r>
            <a:r>
              <a:rPr lang="en-US" dirty="0"/>
              <a:t> </a:t>
            </a:r>
            <a:r>
              <a:rPr lang="en-US" dirty="0" err="1"/>
              <a:t>hujan</a:t>
            </a:r>
            <a:r>
              <a:rPr lang="en-US" dirty="0"/>
              <a:t> </a:t>
            </a:r>
          </a:p>
          <a:p>
            <a:pPr lvl="1"/>
            <a:r>
              <a:rPr lang="en-US" dirty="0"/>
              <a:t>Layer </a:t>
            </a:r>
            <a:r>
              <a:rPr lang="en-US" dirty="0" err="1"/>
              <a:t>kemiringan</a:t>
            </a:r>
            <a:r>
              <a:rPr lang="en-US" dirty="0"/>
              <a:t> </a:t>
            </a:r>
            <a:r>
              <a:rPr lang="en-US" dirty="0" err="1"/>
              <a:t>lereng</a:t>
            </a:r>
            <a:r>
              <a:rPr lang="en-US" dirty="0"/>
              <a:t> </a:t>
            </a:r>
          </a:p>
          <a:p>
            <a:pPr lvl="1"/>
            <a:r>
              <a:rPr lang="en-US" dirty="0"/>
              <a:t>Layer </a:t>
            </a:r>
            <a:r>
              <a:rPr lang="en-US" dirty="0" err="1"/>
              <a:t>penggunaan</a:t>
            </a:r>
            <a:r>
              <a:rPr lang="en-US" dirty="0"/>
              <a:t> </a:t>
            </a:r>
            <a:r>
              <a:rPr lang="en-US" dirty="0" err="1"/>
              <a:t>lahan</a:t>
            </a:r>
            <a:r>
              <a:rPr lang="en-US" dirty="0"/>
              <a:t> </a:t>
            </a:r>
          </a:p>
          <a:p>
            <a:pPr lvl="1"/>
            <a:r>
              <a:rPr lang="en-US" dirty="0"/>
              <a:t>Layer </a:t>
            </a:r>
            <a:r>
              <a:rPr lang="en-US" dirty="0" err="1"/>
              <a:t>jarak</a:t>
            </a:r>
            <a:r>
              <a:rPr lang="en-US" dirty="0"/>
              <a:t> </a:t>
            </a:r>
            <a:r>
              <a:rPr lang="en-US" dirty="0" err="1"/>
              <a:t>ke</a:t>
            </a:r>
            <a:r>
              <a:rPr lang="en-US" dirty="0"/>
              <a:t> </a:t>
            </a:r>
            <a:r>
              <a:rPr lang="en-US" dirty="0" err="1"/>
              <a:t>sungai</a:t>
            </a:r>
            <a:r>
              <a:rPr lang="en-US" dirty="0"/>
              <a:t> </a:t>
            </a:r>
            <a:br>
              <a:rPr lang="en-US" dirty="0"/>
            </a:br>
            <a:r>
              <a:rPr lang="en-US" dirty="0"/>
              <a:t>→ Overlay </a:t>
            </a:r>
            <a:r>
              <a:rPr lang="en-US" dirty="0" err="1"/>
              <a:t>semua</a:t>
            </a:r>
            <a:r>
              <a:rPr lang="en-US" dirty="0"/>
              <a:t> layer → </a:t>
            </a:r>
            <a:r>
              <a:rPr lang="en-US" dirty="0" err="1"/>
              <a:t>hasil</a:t>
            </a:r>
            <a:r>
              <a:rPr lang="en-US" dirty="0"/>
              <a:t>: </a:t>
            </a:r>
            <a:r>
              <a:rPr lang="en-US" dirty="0" err="1"/>
              <a:t>peta</a:t>
            </a:r>
            <a:r>
              <a:rPr lang="en-US" dirty="0"/>
              <a:t> zona </a:t>
            </a:r>
            <a:r>
              <a:rPr lang="en-US" dirty="0" err="1"/>
              <a:t>rawan</a:t>
            </a:r>
            <a:r>
              <a:rPr lang="en-US" dirty="0"/>
              <a:t> </a:t>
            </a:r>
            <a:r>
              <a:rPr lang="en-US" dirty="0" err="1"/>
              <a:t>banjir</a:t>
            </a:r>
            <a:r>
              <a:rPr lang="en-US" dirty="0"/>
              <a:t>.</a:t>
            </a:r>
          </a:p>
          <a:p>
            <a:pPr marL="0" indent="0">
              <a:buNone/>
            </a:pPr>
            <a:r>
              <a:rPr lang="en-US" dirty="0" err="1"/>
              <a:t>Pemodelan</a:t>
            </a:r>
            <a:r>
              <a:rPr lang="en-US" dirty="0"/>
              <a:t> </a:t>
            </a:r>
            <a:r>
              <a:rPr lang="en-US" dirty="0" err="1"/>
              <a:t>Potensi</a:t>
            </a:r>
            <a:r>
              <a:rPr lang="en-US" dirty="0"/>
              <a:t> Lokasi PLTMH (</a:t>
            </a:r>
            <a:r>
              <a:rPr lang="en-US" dirty="0" err="1"/>
              <a:t>Pembangkit</a:t>
            </a:r>
            <a:r>
              <a:rPr lang="en-US" dirty="0"/>
              <a:t> Listrik Tenaga </a:t>
            </a:r>
            <a:r>
              <a:rPr lang="en-US" dirty="0" err="1"/>
              <a:t>Mikrohidro</a:t>
            </a:r>
            <a:r>
              <a:rPr lang="en-US" dirty="0"/>
              <a:t>)</a:t>
            </a:r>
          </a:p>
          <a:p>
            <a:pPr lvl="1"/>
            <a:r>
              <a:rPr lang="en-US" dirty="0"/>
              <a:t>Layer </a:t>
            </a:r>
            <a:r>
              <a:rPr lang="en-US" dirty="0" err="1"/>
              <a:t>jaringan</a:t>
            </a:r>
            <a:r>
              <a:rPr lang="en-US" dirty="0"/>
              <a:t> </a:t>
            </a:r>
            <a:r>
              <a:rPr lang="en-US" dirty="0" err="1"/>
              <a:t>sungai</a:t>
            </a:r>
            <a:endParaRPr lang="en-US" dirty="0"/>
          </a:p>
          <a:p>
            <a:pPr lvl="1"/>
            <a:r>
              <a:rPr lang="en-US" dirty="0"/>
              <a:t>Layer </a:t>
            </a:r>
            <a:r>
              <a:rPr lang="en-US" dirty="0" err="1"/>
              <a:t>ketinggian</a:t>
            </a:r>
            <a:r>
              <a:rPr lang="en-US" dirty="0"/>
              <a:t> (DEM)</a:t>
            </a:r>
          </a:p>
          <a:p>
            <a:pPr lvl="1"/>
            <a:r>
              <a:rPr lang="en-US" dirty="0"/>
              <a:t>Layer </a:t>
            </a:r>
            <a:r>
              <a:rPr lang="en-US" dirty="0" err="1"/>
              <a:t>kepadatan</a:t>
            </a:r>
            <a:r>
              <a:rPr lang="en-US" dirty="0"/>
              <a:t> </a:t>
            </a:r>
            <a:r>
              <a:rPr lang="en-US" dirty="0" err="1"/>
              <a:t>penduduk</a:t>
            </a:r>
            <a:endParaRPr lang="en-US" dirty="0"/>
          </a:p>
          <a:p>
            <a:pPr lvl="1"/>
            <a:r>
              <a:rPr lang="en-US" dirty="0"/>
              <a:t>Layer </a:t>
            </a:r>
            <a:r>
              <a:rPr lang="en-US" dirty="0" err="1"/>
              <a:t>akses</a:t>
            </a:r>
            <a:r>
              <a:rPr lang="en-US" dirty="0"/>
              <a:t> </a:t>
            </a:r>
            <a:r>
              <a:rPr lang="en-US" dirty="0" err="1"/>
              <a:t>jalan</a:t>
            </a:r>
            <a:br>
              <a:rPr lang="en-US" dirty="0"/>
            </a:br>
            <a:r>
              <a:rPr lang="en-US" dirty="0"/>
              <a:t>→ Overlay → </a:t>
            </a:r>
            <a:r>
              <a:rPr lang="en-US" dirty="0" err="1"/>
              <a:t>hasil</a:t>
            </a:r>
            <a:r>
              <a:rPr lang="en-US" dirty="0"/>
              <a:t>: </a:t>
            </a:r>
            <a:r>
              <a:rPr lang="en-US" dirty="0" err="1"/>
              <a:t>peta</a:t>
            </a:r>
            <a:r>
              <a:rPr lang="en-US" dirty="0"/>
              <a:t> </a:t>
            </a:r>
            <a:r>
              <a:rPr lang="en-US" dirty="0" err="1"/>
              <a:t>lokasi</a:t>
            </a:r>
            <a:r>
              <a:rPr lang="en-US" dirty="0"/>
              <a:t> </a:t>
            </a:r>
            <a:r>
              <a:rPr lang="en-US" dirty="0" err="1"/>
              <a:t>potensial</a:t>
            </a:r>
            <a:r>
              <a:rPr lang="en-US" dirty="0"/>
              <a:t> </a:t>
            </a:r>
            <a:r>
              <a:rPr lang="en-US" dirty="0" err="1"/>
              <a:t>pembangunan</a:t>
            </a:r>
            <a:r>
              <a:rPr lang="en-US" dirty="0"/>
              <a:t> PLTMH.</a:t>
            </a:r>
          </a:p>
          <a:p>
            <a:pPr marL="0" indent="0">
              <a:buNone/>
            </a:pPr>
            <a:endParaRPr lang="en-US" dirty="0"/>
          </a:p>
        </p:txBody>
      </p:sp>
    </p:spTree>
    <p:extLst>
      <p:ext uri="{BB962C8B-B14F-4D97-AF65-F5344CB8AC3E}">
        <p14:creationId xmlns:p14="http://schemas.microsoft.com/office/powerpoint/2010/main" val="1052604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017679-2782-9E11-28FD-00979EDCC3E1}"/>
              </a:ext>
            </a:extLst>
          </p:cNvPr>
          <p:cNvSpPr>
            <a:spLocks noGrp="1"/>
          </p:cNvSpPr>
          <p:nvPr>
            <p:ph type="sldNum" sz="quarter" idx="12"/>
          </p:nvPr>
        </p:nvSpPr>
        <p:spPr/>
        <p:txBody>
          <a:bodyPr/>
          <a:lstStyle/>
          <a:p>
            <a:fld id="{61B53A76-4725-4C43-82B2-CEB6073FD57A}" type="slidenum">
              <a:rPr lang="en-US" smtClean="0"/>
              <a:t>46</a:t>
            </a:fld>
            <a:endParaRPr lang="en-US"/>
          </a:p>
        </p:txBody>
      </p:sp>
      <p:sp>
        <p:nvSpPr>
          <p:cNvPr id="4" name="TextBox 3">
            <a:extLst>
              <a:ext uri="{FF2B5EF4-FFF2-40B4-BE49-F238E27FC236}">
                <a16:creationId xmlns:a16="http://schemas.microsoft.com/office/drawing/2014/main" id="{480C5E5A-F3E6-2A82-DE67-50B185591E53}"/>
              </a:ext>
            </a:extLst>
          </p:cNvPr>
          <p:cNvSpPr txBox="1"/>
          <p:nvPr/>
        </p:nvSpPr>
        <p:spPr>
          <a:xfrm>
            <a:off x="1115736" y="490162"/>
            <a:ext cx="6107184" cy="2031325"/>
          </a:xfrm>
          <a:prstGeom prst="rect">
            <a:avLst/>
          </a:prstGeom>
          <a:noFill/>
        </p:spPr>
        <p:txBody>
          <a:bodyPr wrap="square">
            <a:spAutoFit/>
          </a:bodyPr>
          <a:lstStyle/>
          <a:p>
            <a:pPr>
              <a:buNone/>
            </a:pPr>
            <a:r>
              <a:rPr lang="en-US" dirty="0" err="1"/>
              <a:t>Pemodelan</a:t>
            </a:r>
            <a:r>
              <a:rPr lang="en-US" dirty="0"/>
              <a:t> Tata Guna Lahan</a:t>
            </a:r>
          </a:p>
          <a:p>
            <a:pPr lvl="1">
              <a:buFont typeface="Arial" panose="020B0604020202020204" pitchFamily="34" charset="0"/>
              <a:buChar char="•"/>
            </a:pPr>
            <a:r>
              <a:rPr lang="en-US" dirty="0"/>
              <a:t>Layer </a:t>
            </a:r>
            <a:r>
              <a:rPr lang="en-US" dirty="0" err="1"/>
              <a:t>tanah</a:t>
            </a:r>
            <a:endParaRPr lang="en-US" dirty="0"/>
          </a:p>
          <a:p>
            <a:pPr lvl="1">
              <a:buFont typeface="Arial" panose="020B0604020202020204" pitchFamily="34" charset="0"/>
              <a:buChar char="•"/>
            </a:pPr>
            <a:r>
              <a:rPr lang="en-US" dirty="0"/>
              <a:t>Layer </a:t>
            </a:r>
            <a:r>
              <a:rPr lang="en-US" dirty="0" err="1"/>
              <a:t>iklim</a:t>
            </a:r>
            <a:endParaRPr lang="en-US" dirty="0"/>
          </a:p>
          <a:p>
            <a:pPr lvl="1">
              <a:buFont typeface="Arial" panose="020B0604020202020204" pitchFamily="34" charset="0"/>
              <a:buChar char="•"/>
            </a:pPr>
            <a:r>
              <a:rPr lang="en-US" dirty="0"/>
              <a:t>Layer </a:t>
            </a:r>
            <a:r>
              <a:rPr lang="en-US" dirty="0" err="1"/>
              <a:t>topografi</a:t>
            </a:r>
            <a:endParaRPr lang="en-US" dirty="0"/>
          </a:p>
          <a:p>
            <a:pPr lvl="1">
              <a:buFont typeface="Arial" panose="020B0604020202020204" pitchFamily="34" charset="0"/>
              <a:buChar char="•"/>
            </a:pPr>
            <a:r>
              <a:rPr lang="en-US" dirty="0"/>
              <a:t>Layer </a:t>
            </a:r>
            <a:r>
              <a:rPr lang="en-US" dirty="0" err="1"/>
              <a:t>infrastruktur</a:t>
            </a:r>
            <a:br>
              <a:rPr lang="en-US" dirty="0"/>
            </a:br>
            <a:r>
              <a:rPr lang="en-US" dirty="0"/>
              <a:t>→ Overlay → </a:t>
            </a:r>
            <a:r>
              <a:rPr lang="en-US" dirty="0" err="1"/>
              <a:t>hasil</a:t>
            </a:r>
            <a:r>
              <a:rPr lang="en-US" dirty="0"/>
              <a:t>: </a:t>
            </a:r>
            <a:r>
              <a:rPr lang="en-US" dirty="0" err="1"/>
              <a:t>peta</a:t>
            </a:r>
            <a:r>
              <a:rPr lang="en-US" dirty="0"/>
              <a:t> </a:t>
            </a:r>
            <a:r>
              <a:rPr lang="en-US" dirty="0" err="1"/>
              <a:t>kesesuaian</a:t>
            </a:r>
            <a:r>
              <a:rPr lang="en-US" dirty="0"/>
              <a:t> </a:t>
            </a:r>
            <a:r>
              <a:rPr lang="en-US" dirty="0" err="1"/>
              <a:t>lahan</a:t>
            </a:r>
            <a:r>
              <a:rPr lang="en-US" dirty="0"/>
              <a:t> </a:t>
            </a:r>
            <a:r>
              <a:rPr lang="en-US" dirty="0" err="1"/>
              <a:t>untuk</a:t>
            </a:r>
            <a:r>
              <a:rPr lang="en-US" dirty="0"/>
              <a:t> </a:t>
            </a:r>
            <a:r>
              <a:rPr lang="en-US" dirty="0" err="1"/>
              <a:t>pertanian</a:t>
            </a:r>
            <a:r>
              <a:rPr lang="en-US" dirty="0"/>
              <a:t>/</a:t>
            </a:r>
            <a:r>
              <a:rPr lang="en-US" dirty="0" err="1"/>
              <a:t>perkebunan</a:t>
            </a:r>
            <a:r>
              <a:rPr lang="en-US" dirty="0"/>
              <a:t>.</a:t>
            </a:r>
          </a:p>
        </p:txBody>
      </p:sp>
      <p:sp>
        <p:nvSpPr>
          <p:cNvPr id="6" name="TextBox 5">
            <a:extLst>
              <a:ext uri="{FF2B5EF4-FFF2-40B4-BE49-F238E27FC236}">
                <a16:creationId xmlns:a16="http://schemas.microsoft.com/office/drawing/2014/main" id="{A121C38A-6CC7-70B4-9FB1-AF1489BC4925}"/>
              </a:ext>
            </a:extLst>
          </p:cNvPr>
          <p:cNvSpPr txBox="1"/>
          <p:nvPr/>
        </p:nvSpPr>
        <p:spPr>
          <a:xfrm>
            <a:off x="897623" y="2940030"/>
            <a:ext cx="10456177" cy="3693319"/>
          </a:xfrm>
          <a:prstGeom prst="rect">
            <a:avLst/>
          </a:prstGeom>
          <a:noFill/>
        </p:spPr>
        <p:txBody>
          <a:bodyPr wrap="square">
            <a:spAutoFit/>
          </a:bodyPr>
          <a:lstStyle/>
          <a:p>
            <a:pPr>
              <a:buNone/>
            </a:pPr>
            <a:r>
              <a:rPr lang="en-US" dirty="0"/>
              <a:t>Cara Overlay </a:t>
            </a:r>
            <a:r>
              <a:rPr lang="en-US" dirty="0" err="1"/>
              <a:t>untuk</a:t>
            </a:r>
            <a:r>
              <a:rPr lang="en-US" dirty="0"/>
              <a:t> </a:t>
            </a:r>
            <a:r>
              <a:rPr lang="en-US" dirty="0" err="1"/>
              <a:t>Pemodelan</a:t>
            </a:r>
            <a:endParaRPr lang="en-US" dirty="0"/>
          </a:p>
          <a:p>
            <a:pPr>
              <a:buFont typeface="+mj-lt"/>
              <a:buAutoNum type="arabicPeriod"/>
            </a:pPr>
            <a:r>
              <a:rPr lang="en-US" dirty="0" err="1"/>
              <a:t>Identifikasi</a:t>
            </a:r>
            <a:r>
              <a:rPr lang="en-US" dirty="0"/>
              <a:t> </a:t>
            </a:r>
            <a:r>
              <a:rPr lang="en-US" dirty="0" err="1"/>
              <a:t>variabel</a:t>
            </a:r>
            <a:r>
              <a:rPr lang="en-US" dirty="0"/>
              <a:t>/</a:t>
            </a:r>
            <a:r>
              <a:rPr lang="en-US" dirty="0" err="1"/>
              <a:t>spasial</a:t>
            </a:r>
            <a:r>
              <a:rPr lang="en-US" dirty="0"/>
              <a:t> yang </a:t>
            </a:r>
            <a:r>
              <a:rPr lang="en-US" dirty="0" err="1"/>
              <a:t>relevan</a:t>
            </a:r>
            <a:r>
              <a:rPr lang="en-US" dirty="0"/>
              <a:t> → </a:t>
            </a:r>
            <a:r>
              <a:rPr lang="en-US" dirty="0" err="1"/>
              <a:t>tentukan</a:t>
            </a:r>
            <a:r>
              <a:rPr lang="en-US" dirty="0"/>
              <a:t> </a:t>
            </a:r>
            <a:r>
              <a:rPr lang="en-US" dirty="0" err="1"/>
              <a:t>faktor-faktor</a:t>
            </a:r>
            <a:r>
              <a:rPr lang="en-US" dirty="0"/>
              <a:t> </a:t>
            </a:r>
            <a:r>
              <a:rPr lang="en-US" dirty="0" err="1"/>
              <a:t>penting</a:t>
            </a:r>
            <a:r>
              <a:rPr lang="en-US" dirty="0"/>
              <a:t> </a:t>
            </a:r>
            <a:r>
              <a:rPr lang="en-US" dirty="0" err="1"/>
              <a:t>sesuai</a:t>
            </a:r>
            <a:r>
              <a:rPr lang="en-US" dirty="0"/>
              <a:t> </a:t>
            </a:r>
            <a:r>
              <a:rPr lang="en-US" dirty="0" err="1"/>
              <a:t>tujuan</a:t>
            </a:r>
            <a:r>
              <a:rPr lang="en-US" dirty="0"/>
              <a:t> model.</a:t>
            </a:r>
          </a:p>
          <a:p>
            <a:pPr>
              <a:buFont typeface="+mj-lt"/>
              <a:buAutoNum type="arabicPeriod"/>
            </a:pPr>
            <a:r>
              <a:rPr lang="en-US" dirty="0" err="1"/>
              <a:t>Kumpulkan</a:t>
            </a:r>
            <a:r>
              <a:rPr lang="en-US" dirty="0"/>
              <a:t> layer data </a:t>
            </a:r>
            <a:r>
              <a:rPr lang="en-US" dirty="0" err="1"/>
              <a:t>spasial</a:t>
            </a:r>
            <a:r>
              <a:rPr lang="en-US" dirty="0"/>
              <a:t> (</a:t>
            </a:r>
            <a:r>
              <a:rPr lang="en-US" dirty="0" err="1"/>
              <a:t>misalnya</a:t>
            </a:r>
            <a:r>
              <a:rPr lang="en-US" dirty="0"/>
              <a:t> DEM, </a:t>
            </a:r>
            <a:r>
              <a:rPr lang="en-US" dirty="0" err="1"/>
              <a:t>curah</a:t>
            </a:r>
            <a:r>
              <a:rPr lang="en-US" dirty="0"/>
              <a:t> </a:t>
            </a:r>
            <a:r>
              <a:rPr lang="en-US" dirty="0" err="1"/>
              <a:t>hujan</a:t>
            </a:r>
            <a:r>
              <a:rPr lang="en-US" dirty="0"/>
              <a:t>, </a:t>
            </a:r>
            <a:r>
              <a:rPr lang="en-US" dirty="0" err="1"/>
              <a:t>tutupan</a:t>
            </a:r>
            <a:r>
              <a:rPr lang="en-US" dirty="0"/>
              <a:t> </a:t>
            </a:r>
            <a:r>
              <a:rPr lang="en-US" dirty="0" err="1"/>
              <a:t>lahan</a:t>
            </a:r>
            <a:r>
              <a:rPr lang="en-US" dirty="0"/>
              <a:t>, </a:t>
            </a:r>
            <a:r>
              <a:rPr lang="en-US" dirty="0" err="1"/>
              <a:t>sungai</a:t>
            </a:r>
            <a:r>
              <a:rPr lang="en-US" dirty="0"/>
              <a:t>).</a:t>
            </a:r>
          </a:p>
          <a:p>
            <a:pPr>
              <a:buFont typeface="+mj-lt"/>
              <a:buAutoNum type="arabicPeriod"/>
            </a:pPr>
            <a:r>
              <a:rPr lang="en-US" dirty="0" err="1"/>
              <a:t>Standarisasi</a:t>
            </a:r>
            <a:r>
              <a:rPr lang="en-US" dirty="0"/>
              <a:t> data (</a:t>
            </a:r>
            <a:r>
              <a:rPr lang="en-US" dirty="0" err="1"/>
              <a:t>misalnya</a:t>
            </a:r>
            <a:r>
              <a:rPr lang="en-US" dirty="0"/>
              <a:t> </a:t>
            </a:r>
            <a:r>
              <a:rPr lang="en-US" dirty="0" err="1"/>
              <a:t>mengubah</a:t>
            </a:r>
            <a:r>
              <a:rPr lang="en-US" dirty="0"/>
              <a:t> </a:t>
            </a:r>
            <a:r>
              <a:rPr lang="en-US" dirty="0" err="1"/>
              <a:t>resolusi</a:t>
            </a:r>
            <a:r>
              <a:rPr lang="en-US" dirty="0"/>
              <a:t> raster yang </a:t>
            </a:r>
            <a:r>
              <a:rPr lang="en-US" dirty="0" err="1"/>
              <a:t>berbeda</a:t>
            </a:r>
            <a:r>
              <a:rPr lang="en-US" dirty="0"/>
              <a:t> </a:t>
            </a:r>
            <a:r>
              <a:rPr lang="en-US" dirty="0" err="1"/>
              <a:t>ke</a:t>
            </a:r>
            <a:r>
              <a:rPr lang="en-US" dirty="0"/>
              <a:t> </a:t>
            </a:r>
            <a:r>
              <a:rPr lang="en-US" dirty="0" err="1"/>
              <a:t>resolusi</a:t>
            </a:r>
            <a:r>
              <a:rPr lang="en-US" dirty="0"/>
              <a:t> </a:t>
            </a:r>
            <a:r>
              <a:rPr lang="en-US" dirty="0" err="1"/>
              <a:t>sama</a:t>
            </a:r>
            <a:r>
              <a:rPr lang="en-US" dirty="0"/>
              <a:t>).</a:t>
            </a:r>
          </a:p>
          <a:p>
            <a:pPr>
              <a:buFont typeface="+mj-lt"/>
              <a:buAutoNum type="arabicPeriod"/>
            </a:pPr>
            <a:r>
              <a:rPr lang="en-US" dirty="0" err="1"/>
              <a:t>Pemberian</a:t>
            </a:r>
            <a:r>
              <a:rPr lang="en-US" dirty="0"/>
              <a:t> </a:t>
            </a:r>
            <a:r>
              <a:rPr lang="en-US" dirty="0" err="1"/>
              <a:t>bobot</a:t>
            </a:r>
            <a:r>
              <a:rPr lang="en-US" dirty="0"/>
              <a:t> (Weighted Overlay) → </a:t>
            </a:r>
            <a:r>
              <a:rPr lang="en-US" dirty="0" err="1"/>
              <a:t>jika</a:t>
            </a:r>
            <a:r>
              <a:rPr lang="en-US" dirty="0"/>
              <a:t> </a:t>
            </a:r>
            <a:r>
              <a:rPr lang="en-US" dirty="0" err="1"/>
              <a:t>setiap</a:t>
            </a:r>
            <a:r>
              <a:rPr lang="en-US" dirty="0"/>
              <a:t> </a:t>
            </a:r>
            <a:r>
              <a:rPr lang="en-US" dirty="0" err="1"/>
              <a:t>variabel</a:t>
            </a:r>
            <a:r>
              <a:rPr lang="en-US" dirty="0"/>
              <a:t> punya </a:t>
            </a:r>
            <a:r>
              <a:rPr lang="en-US" dirty="0" err="1"/>
              <a:t>tingkat</a:t>
            </a:r>
            <a:r>
              <a:rPr lang="en-US" dirty="0"/>
              <a:t> </a:t>
            </a:r>
            <a:r>
              <a:rPr lang="en-US" dirty="0" err="1"/>
              <a:t>kepentingan</a:t>
            </a:r>
            <a:r>
              <a:rPr lang="en-US" dirty="0"/>
              <a:t> </a:t>
            </a:r>
            <a:r>
              <a:rPr lang="en-US" dirty="0" err="1"/>
              <a:t>berbeda</a:t>
            </a:r>
            <a:r>
              <a:rPr lang="en-US" dirty="0"/>
              <a:t>.</a:t>
            </a:r>
            <a:br>
              <a:rPr lang="en-US" dirty="0"/>
            </a:br>
            <a:r>
              <a:rPr lang="en-US" dirty="0" err="1"/>
              <a:t>Contoh</a:t>
            </a:r>
            <a:r>
              <a:rPr lang="en-US" dirty="0"/>
              <a:t>:</a:t>
            </a:r>
          </a:p>
          <a:p>
            <a:pPr marL="742950" lvl="1" indent="-285750">
              <a:buFont typeface="+mj-lt"/>
              <a:buAutoNum type="arabicPeriod"/>
            </a:pPr>
            <a:r>
              <a:rPr lang="en-US" dirty="0" err="1"/>
              <a:t>Kemiringan</a:t>
            </a:r>
            <a:r>
              <a:rPr lang="en-US" dirty="0"/>
              <a:t> </a:t>
            </a:r>
            <a:r>
              <a:rPr lang="en-US" dirty="0" err="1"/>
              <a:t>lereng</a:t>
            </a:r>
            <a:r>
              <a:rPr lang="en-US" dirty="0"/>
              <a:t> = 40%</a:t>
            </a:r>
          </a:p>
          <a:p>
            <a:pPr marL="742950" lvl="1" indent="-285750">
              <a:buFont typeface="+mj-lt"/>
              <a:buAutoNum type="arabicPeriod"/>
            </a:pPr>
            <a:r>
              <a:rPr lang="en-US" dirty="0"/>
              <a:t>Curah </a:t>
            </a:r>
            <a:r>
              <a:rPr lang="en-US" dirty="0" err="1"/>
              <a:t>hujan</a:t>
            </a:r>
            <a:r>
              <a:rPr lang="en-US" dirty="0"/>
              <a:t> = 30%</a:t>
            </a:r>
          </a:p>
          <a:p>
            <a:pPr marL="742950" lvl="1" indent="-285750">
              <a:buFont typeface="+mj-lt"/>
              <a:buAutoNum type="arabicPeriod"/>
            </a:pPr>
            <a:r>
              <a:rPr lang="en-US" dirty="0" err="1"/>
              <a:t>Tutupan</a:t>
            </a:r>
            <a:r>
              <a:rPr lang="en-US" dirty="0"/>
              <a:t> </a:t>
            </a:r>
            <a:r>
              <a:rPr lang="en-US" dirty="0" err="1"/>
              <a:t>lahan</a:t>
            </a:r>
            <a:r>
              <a:rPr lang="en-US" dirty="0"/>
              <a:t> = 20%</a:t>
            </a:r>
          </a:p>
          <a:p>
            <a:pPr marL="742950" lvl="1" indent="-285750">
              <a:buFont typeface="+mj-lt"/>
              <a:buAutoNum type="arabicPeriod"/>
            </a:pPr>
            <a:r>
              <a:rPr lang="en-US" dirty="0"/>
              <a:t>Jarak </a:t>
            </a:r>
            <a:r>
              <a:rPr lang="en-US" dirty="0" err="1"/>
              <a:t>ke</a:t>
            </a:r>
            <a:r>
              <a:rPr lang="en-US" dirty="0"/>
              <a:t> </a:t>
            </a:r>
            <a:r>
              <a:rPr lang="en-US" dirty="0" err="1"/>
              <a:t>sungai</a:t>
            </a:r>
            <a:r>
              <a:rPr lang="en-US" dirty="0"/>
              <a:t> = 10%</a:t>
            </a:r>
          </a:p>
          <a:p>
            <a:pPr>
              <a:buFont typeface="+mj-lt"/>
              <a:buAutoNum type="arabicPeriod"/>
            </a:pPr>
            <a:r>
              <a:rPr lang="en-US" dirty="0" err="1"/>
              <a:t>Lakukan</a:t>
            </a:r>
            <a:r>
              <a:rPr lang="en-US" dirty="0"/>
              <a:t> overlay (union/intersect/weighted sum) → </a:t>
            </a:r>
            <a:r>
              <a:rPr lang="en-US" dirty="0" err="1"/>
              <a:t>menghasilkan</a:t>
            </a:r>
            <a:r>
              <a:rPr lang="en-US" dirty="0"/>
              <a:t> </a:t>
            </a:r>
            <a:r>
              <a:rPr lang="en-US" dirty="0" err="1"/>
              <a:t>peta</a:t>
            </a:r>
            <a:r>
              <a:rPr lang="en-US" dirty="0"/>
              <a:t> </a:t>
            </a:r>
            <a:r>
              <a:rPr lang="en-US" dirty="0" err="1"/>
              <a:t>gabungan</a:t>
            </a:r>
            <a:r>
              <a:rPr lang="en-US" dirty="0"/>
              <a:t>.</a:t>
            </a:r>
          </a:p>
          <a:p>
            <a:pPr>
              <a:buFont typeface="+mj-lt"/>
              <a:buAutoNum type="arabicPeriod"/>
            </a:pPr>
            <a:r>
              <a:rPr lang="en-US" dirty="0" err="1"/>
              <a:t>Analisis</a:t>
            </a:r>
            <a:r>
              <a:rPr lang="en-US" dirty="0"/>
              <a:t> </a:t>
            </a:r>
            <a:r>
              <a:rPr lang="en-US" dirty="0" err="1"/>
              <a:t>hasil</a:t>
            </a:r>
            <a:r>
              <a:rPr lang="en-US" dirty="0"/>
              <a:t> overlay → </a:t>
            </a:r>
            <a:r>
              <a:rPr lang="en-US" dirty="0" err="1"/>
              <a:t>interpretasi</a:t>
            </a:r>
            <a:r>
              <a:rPr lang="en-US" dirty="0"/>
              <a:t> </a:t>
            </a:r>
            <a:r>
              <a:rPr lang="en-US" dirty="0" err="1"/>
              <a:t>sebagai</a:t>
            </a:r>
            <a:r>
              <a:rPr lang="en-US" dirty="0"/>
              <a:t> model </a:t>
            </a:r>
            <a:r>
              <a:rPr lang="en-US" dirty="0" err="1"/>
              <a:t>spasial</a:t>
            </a:r>
            <a:r>
              <a:rPr lang="en-US" dirty="0"/>
              <a:t> (zona </a:t>
            </a:r>
            <a:r>
              <a:rPr lang="en-US" dirty="0" err="1"/>
              <a:t>rawan</a:t>
            </a:r>
            <a:r>
              <a:rPr lang="en-US" dirty="0"/>
              <a:t>, zona </a:t>
            </a:r>
            <a:r>
              <a:rPr lang="en-US" dirty="0" err="1"/>
              <a:t>potensial</a:t>
            </a:r>
            <a:r>
              <a:rPr lang="en-US" dirty="0"/>
              <a:t>, </a:t>
            </a:r>
            <a:r>
              <a:rPr lang="en-US" dirty="0" err="1"/>
              <a:t>kesesuaian</a:t>
            </a:r>
            <a:r>
              <a:rPr lang="en-US" dirty="0"/>
              <a:t> </a:t>
            </a:r>
            <a:r>
              <a:rPr lang="en-US" dirty="0" err="1"/>
              <a:t>lahan</a:t>
            </a:r>
            <a:r>
              <a:rPr lang="en-US" dirty="0"/>
              <a:t>, </a:t>
            </a:r>
            <a:r>
              <a:rPr lang="en-US" dirty="0" err="1"/>
              <a:t>dsb</a:t>
            </a:r>
            <a:r>
              <a:rPr lang="en-US" dirty="0"/>
              <a:t>).</a:t>
            </a:r>
          </a:p>
        </p:txBody>
      </p:sp>
    </p:spTree>
    <p:extLst>
      <p:ext uri="{BB962C8B-B14F-4D97-AF65-F5344CB8AC3E}">
        <p14:creationId xmlns:p14="http://schemas.microsoft.com/office/powerpoint/2010/main" val="157422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A66244-73D6-0168-FACE-A4E7ABEDB8BB}"/>
              </a:ext>
            </a:extLst>
          </p:cNvPr>
          <p:cNvSpPr>
            <a:spLocks noGrp="1"/>
          </p:cNvSpPr>
          <p:nvPr>
            <p:ph type="sldNum" sz="quarter" idx="12"/>
          </p:nvPr>
        </p:nvSpPr>
        <p:spPr/>
        <p:txBody>
          <a:bodyPr/>
          <a:lstStyle/>
          <a:p>
            <a:fld id="{61B53A76-4725-4C43-82B2-CEB6073FD57A}" type="slidenum">
              <a:rPr lang="en-US" smtClean="0"/>
              <a:t>47</a:t>
            </a:fld>
            <a:endParaRPr lang="en-US"/>
          </a:p>
        </p:txBody>
      </p:sp>
      <p:sp>
        <p:nvSpPr>
          <p:cNvPr id="3" name="Title 2">
            <a:extLst>
              <a:ext uri="{FF2B5EF4-FFF2-40B4-BE49-F238E27FC236}">
                <a16:creationId xmlns:a16="http://schemas.microsoft.com/office/drawing/2014/main" id="{226FE974-05F3-17DE-5A10-1740F312F751}"/>
              </a:ext>
            </a:extLst>
          </p:cNvPr>
          <p:cNvSpPr>
            <a:spLocks noGrp="1"/>
          </p:cNvSpPr>
          <p:nvPr>
            <p:ph type="title"/>
          </p:nvPr>
        </p:nvSpPr>
        <p:spPr/>
        <p:txBody>
          <a:bodyPr/>
          <a:lstStyle/>
          <a:p>
            <a:r>
              <a:rPr lang="en-US" dirty="0" err="1"/>
              <a:t>Referensi</a:t>
            </a:r>
            <a:endParaRPr lang="en-US" dirty="0"/>
          </a:p>
        </p:txBody>
      </p:sp>
      <p:sp>
        <p:nvSpPr>
          <p:cNvPr id="4" name="Content Placeholder 3">
            <a:extLst>
              <a:ext uri="{FF2B5EF4-FFF2-40B4-BE49-F238E27FC236}">
                <a16:creationId xmlns:a16="http://schemas.microsoft.com/office/drawing/2014/main" id="{CA03D447-C0C0-55F6-E8C7-69AFADD4F951}"/>
              </a:ext>
            </a:extLst>
          </p:cNvPr>
          <p:cNvSpPr>
            <a:spLocks noGrp="1"/>
          </p:cNvSpPr>
          <p:nvPr>
            <p:ph idx="1"/>
          </p:nvPr>
        </p:nvSpPr>
        <p:spPr/>
        <p:txBody>
          <a:bodyPr>
            <a:normAutofit/>
          </a:bodyPr>
          <a:lstStyle/>
          <a:p>
            <a:r>
              <a:rPr lang="en-US" sz="2400" b="0" i="0" dirty="0" err="1">
                <a:solidFill>
                  <a:srgbClr val="222222"/>
                </a:solidFill>
                <a:effectLst/>
                <a:highlight>
                  <a:srgbClr val="FFFFFF"/>
                </a:highlight>
                <a:latin typeface="Arial" panose="020B0604020202020204" pitchFamily="34" charset="0"/>
                <a:cs typeface="Arial" panose="020B0604020202020204" pitchFamily="34" charset="0"/>
              </a:rPr>
              <a:t>Haining</a:t>
            </a:r>
            <a:r>
              <a:rPr lang="en-US" sz="2400" b="0" i="0" dirty="0">
                <a:solidFill>
                  <a:srgbClr val="222222"/>
                </a:solidFill>
                <a:effectLst/>
                <a:highlight>
                  <a:srgbClr val="FFFFFF"/>
                </a:highlight>
                <a:latin typeface="Arial" panose="020B0604020202020204" pitchFamily="34" charset="0"/>
                <a:cs typeface="Arial" panose="020B0604020202020204" pitchFamily="34" charset="0"/>
              </a:rPr>
              <a:t>, R. P. (2003). </a:t>
            </a:r>
            <a:r>
              <a:rPr lang="en-US" sz="2400" b="0" i="1" dirty="0">
                <a:solidFill>
                  <a:srgbClr val="222222"/>
                </a:solidFill>
                <a:effectLst/>
                <a:highlight>
                  <a:srgbClr val="FFFFFF"/>
                </a:highlight>
                <a:latin typeface="Arial" panose="020B0604020202020204" pitchFamily="34" charset="0"/>
                <a:cs typeface="Arial" panose="020B0604020202020204" pitchFamily="34" charset="0"/>
              </a:rPr>
              <a:t>Spatial data analysis: theory and practice</a:t>
            </a:r>
            <a:r>
              <a:rPr lang="en-US" sz="2400" b="0" i="0" dirty="0">
                <a:solidFill>
                  <a:srgbClr val="222222"/>
                </a:solidFill>
                <a:effectLst/>
                <a:highlight>
                  <a:srgbClr val="FFFFFF"/>
                </a:highlight>
                <a:latin typeface="Arial" panose="020B0604020202020204" pitchFamily="34" charset="0"/>
                <a:cs typeface="Arial" panose="020B0604020202020204" pitchFamily="34" charset="0"/>
              </a:rPr>
              <a:t>. Cambridge university press.</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r>
              <a:rPr lang="en-US" sz="2400" dirty="0">
                <a:effectLst/>
                <a:latin typeface="Arial" panose="020B0604020202020204" pitchFamily="34" charset="0"/>
                <a:ea typeface="Calibri" panose="020F0502020204030204" pitchFamily="34" charset="0"/>
                <a:cs typeface="Arial" panose="020B0604020202020204" pitchFamily="34" charset="0"/>
              </a:rPr>
              <a:t>Moraga, P. 2024. Spatial Statistics for Data Science: Theory and Practice with R. Boca Raton: CRC Press. </a:t>
            </a:r>
          </a:p>
          <a:p>
            <a:r>
              <a:rPr lang="en-US" sz="2400" dirty="0" err="1">
                <a:latin typeface="Arial" panose="020B0604020202020204" pitchFamily="34" charset="0"/>
                <a:cs typeface="Arial" panose="020B0604020202020204" pitchFamily="34" charset="0"/>
              </a:rPr>
              <a:t>Paez</a:t>
            </a:r>
            <a:r>
              <a:rPr lang="en-US" sz="2400" dirty="0">
                <a:latin typeface="Arial" panose="020B0604020202020204" pitchFamily="34" charset="0"/>
                <a:cs typeface="Arial" panose="020B0604020202020204" pitchFamily="34" charset="0"/>
              </a:rPr>
              <a:t>, A. (2024, February 11). Chapter 19 area data I | An introduction to spatial data analysis and statistics: A course in R. </a:t>
            </a:r>
            <a:r>
              <a:rPr lang="en-US" sz="2400" dirty="0">
                <a:latin typeface="Arial" panose="020B0604020202020204" pitchFamily="34" charset="0"/>
                <a:cs typeface="Arial" panose="020B0604020202020204" pitchFamily="34" charset="0"/>
                <a:hlinkClick r:id="rId2"/>
              </a:rPr>
              <a:t>https://paezha.github.io/spatial-analysis-r/area-data-i.html</a:t>
            </a:r>
            <a:r>
              <a:rPr lang="en-US" sz="2400" dirty="0">
                <a:latin typeface="Arial" panose="020B0604020202020204" pitchFamily="34" charset="0"/>
                <a:cs typeface="Arial" panose="020B0604020202020204" pitchFamily="34" charset="0"/>
              </a:rPr>
              <a:t> </a:t>
            </a:r>
          </a:p>
          <a:p>
            <a:r>
              <a:rPr lang="en-US" sz="2400" dirty="0" err="1">
                <a:effectLst/>
                <a:latin typeface="Arial" panose="020B0604020202020204" pitchFamily="34" charset="0"/>
                <a:ea typeface="Calibri" panose="020F0502020204030204" pitchFamily="34" charset="0"/>
                <a:cs typeface="Arial" panose="020B0604020202020204" pitchFamily="34" charset="0"/>
              </a:rPr>
              <a:t>Pebesma</a:t>
            </a:r>
            <a:r>
              <a:rPr lang="en-US" sz="2400" dirty="0">
                <a:effectLst/>
                <a:latin typeface="Arial" panose="020B0604020202020204" pitchFamily="34" charset="0"/>
                <a:ea typeface="Calibri" panose="020F0502020204030204" pitchFamily="34" charset="0"/>
                <a:cs typeface="Arial" panose="020B0604020202020204" pitchFamily="34" charset="0"/>
              </a:rPr>
              <a:t>, E., </a:t>
            </a:r>
            <a:r>
              <a:rPr lang="en-US" sz="2400" dirty="0" err="1">
                <a:effectLst/>
                <a:latin typeface="Arial" panose="020B0604020202020204" pitchFamily="34" charset="0"/>
                <a:ea typeface="Calibri" panose="020F0502020204030204" pitchFamily="34" charset="0"/>
                <a:cs typeface="Arial" panose="020B0604020202020204" pitchFamily="34" charset="0"/>
              </a:rPr>
              <a:t>Bivand</a:t>
            </a:r>
            <a:r>
              <a:rPr lang="en-US" sz="2400" dirty="0">
                <a:effectLst/>
                <a:latin typeface="Arial" panose="020B0604020202020204" pitchFamily="34" charset="0"/>
                <a:ea typeface="Calibri" panose="020F0502020204030204" pitchFamily="34" charset="0"/>
                <a:cs typeface="Arial" panose="020B0604020202020204" pitchFamily="34" charset="0"/>
              </a:rPr>
              <a:t>, R. 2023</a:t>
            </a:r>
            <a:r>
              <a:rPr lang="en-US" sz="2400" i="1" dirty="0">
                <a:effectLst/>
                <a:latin typeface="Arial" panose="020B0604020202020204" pitchFamily="34" charset="0"/>
                <a:ea typeface="Calibri" panose="020F0502020204030204" pitchFamily="34" charset="0"/>
                <a:cs typeface="Arial" panose="020B0604020202020204" pitchFamily="34" charset="0"/>
              </a:rPr>
              <a:t>. Spatial Data Science with Application in R</a:t>
            </a:r>
            <a:r>
              <a:rPr lang="en-US" sz="2400" dirty="0">
                <a:effectLst/>
                <a:latin typeface="Arial" panose="020B0604020202020204" pitchFamily="34" charset="0"/>
                <a:ea typeface="Calibri" panose="020F0502020204030204" pitchFamily="34" charset="0"/>
                <a:cs typeface="Arial" panose="020B0604020202020204" pitchFamily="34" charset="0"/>
              </a:rPr>
              <a:t>. Boca Raton: CRC Press.</a:t>
            </a:r>
            <a:endParaRPr lang="en-US" sz="2400" dirty="0">
              <a:latin typeface="Arial" panose="020B0604020202020204" pitchFamily="34" charset="0"/>
              <a:ea typeface="Calibri" panose="020F050202020403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847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5EB7-F66B-1873-30C2-0D37DC765633}"/>
              </a:ext>
            </a:extLst>
          </p:cNvPr>
          <p:cNvSpPr>
            <a:spLocks noGrp="1"/>
          </p:cNvSpPr>
          <p:nvPr>
            <p:ph type="title"/>
          </p:nvPr>
        </p:nvSpPr>
        <p:spPr/>
        <p:txBody>
          <a:bodyPr/>
          <a:lstStyle/>
          <a:p>
            <a:r>
              <a:rPr lang="en-US" dirty="0"/>
              <a:t>Data Areal (</a:t>
            </a:r>
            <a:r>
              <a:rPr lang="en-US" i="1" dirty="0"/>
              <a:t>Lattice</a:t>
            </a:r>
            <a:r>
              <a:rPr lang="en-US" dirty="0"/>
              <a:t>)</a:t>
            </a:r>
          </a:p>
        </p:txBody>
      </p:sp>
      <p:sp>
        <p:nvSpPr>
          <p:cNvPr id="7" name="Content Placeholder 6">
            <a:extLst>
              <a:ext uri="{FF2B5EF4-FFF2-40B4-BE49-F238E27FC236}">
                <a16:creationId xmlns:a16="http://schemas.microsoft.com/office/drawing/2014/main" id="{987CB756-A729-B74B-216A-40E656563A96}"/>
              </a:ext>
            </a:extLst>
          </p:cNvPr>
          <p:cNvSpPr>
            <a:spLocks noGrp="1"/>
          </p:cNvSpPr>
          <p:nvPr>
            <p:ph idx="1"/>
          </p:nvPr>
        </p:nvSpPr>
        <p:spPr>
          <a:xfrm>
            <a:off x="6738475" y="1690688"/>
            <a:ext cx="4296091" cy="4351338"/>
          </a:xfrm>
        </p:spPr>
        <p:txBody>
          <a:bodyPr/>
          <a:lstStyle/>
          <a:p>
            <a:pPr marL="0" indent="0">
              <a:buNone/>
            </a:pPr>
            <a:r>
              <a:rPr lang="sv-SE" dirty="0"/>
              <a:t>Gambar di samping menunjukkan jumlah kematian bayi mendadak di masing-masing counties di North Carolina, Amerika Serikat, pada tahun 1974 dari paket </a:t>
            </a:r>
            <a:r>
              <a:rPr lang="sv-SE" b="1" dirty="0"/>
              <a:t>sf . </a:t>
            </a:r>
            <a:endParaRPr lang="en-US" b="1" dirty="0"/>
          </a:p>
        </p:txBody>
      </p:sp>
      <p:pic>
        <p:nvPicPr>
          <p:cNvPr id="9" name="Picture 8">
            <a:extLst>
              <a:ext uri="{FF2B5EF4-FFF2-40B4-BE49-F238E27FC236}">
                <a16:creationId xmlns:a16="http://schemas.microsoft.com/office/drawing/2014/main" id="{5C1DA0B2-5917-56C2-C060-78EC5950A882}"/>
              </a:ext>
            </a:extLst>
          </p:cNvPr>
          <p:cNvPicPr>
            <a:picLocks noChangeAspect="1"/>
          </p:cNvPicPr>
          <p:nvPr/>
        </p:nvPicPr>
        <p:blipFill>
          <a:blip r:embed="rId2"/>
          <a:stretch>
            <a:fillRect/>
          </a:stretch>
        </p:blipFill>
        <p:spPr>
          <a:xfrm>
            <a:off x="936941" y="1553027"/>
            <a:ext cx="5801535" cy="4896533"/>
          </a:xfrm>
          <a:prstGeom prst="rect">
            <a:avLst/>
          </a:prstGeom>
        </p:spPr>
      </p:pic>
      <p:sp>
        <p:nvSpPr>
          <p:cNvPr id="10" name="TextBox 9">
            <a:extLst>
              <a:ext uri="{FF2B5EF4-FFF2-40B4-BE49-F238E27FC236}">
                <a16:creationId xmlns:a16="http://schemas.microsoft.com/office/drawing/2014/main" id="{C25E1730-2FCC-49F5-A1F9-F520BDBB1308}"/>
              </a:ext>
            </a:extLst>
          </p:cNvPr>
          <p:cNvSpPr txBox="1"/>
          <p:nvPr/>
        </p:nvSpPr>
        <p:spPr>
          <a:xfrm>
            <a:off x="777240" y="6488668"/>
            <a:ext cx="1915333" cy="307777"/>
          </a:xfrm>
          <a:prstGeom prst="rect">
            <a:avLst/>
          </a:prstGeom>
          <a:noFill/>
        </p:spPr>
        <p:txBody>
          <a:bodyPr wrap="none" rtlCol="0">
            <a:spAutoFit/>
          </a:bodyPr>
          <a:lstStyle/>
          <a:p>
            <a:r>
              <a:rPr lang="en-US" sz="1400" dirty="0" err="1"/>
              <a:t>Sumber</a:t>
            </a:r>
            <a:r>
              <a:rPr lang="en-US" sz="1400" dirty="0"/>
              <a:t>: Moraga (2024)</a:t>
            </a:r>
          </a:p>
        </p:txBody>
      </p:sp>
    </p:spTree>
    <p:extLst>
      <p:ext uri="{BB962C8B-B14F-4D97-AF65-F5344CB8AC3E}">
        <p14:creationId xmlns:p14="http://schemas.microsoft.com/office/powerpoint/2010/main" val="18502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5EB7-F66B-1873-30C2-0D37DC765633}"/>
              </a:ext>
            </a:extLst>
          </p:cNvPr>
          <p:cNvSpPr>
            <a:spLocks noGrp="1"/>
          </p:cNvSpPr>
          <p:nvPr>
            <p:ph type="title"/>
          </p:nvPr>
        </p:nvSpPr>
        <p:spPr/>
        <p:txBody>
          <a:bodyPr/>
          <a:lstStyle/>
          <a:p>
            <a:r>
              <a:rPr lang="en-US" dirty="0"/>
              <a:t>Data Areal (</a:t>
            </a:r>
            <a:r>
              <a:rPr lang="en-US" i="1" dirty="0"/>
              <a:t>Lattice</a:t>
            </a:r>
            <a:r>
              <a:rPr lang="en-US" dirty="0"/>
              <a:t>)</a:t>
            </a:r>
          </a:p>
        </p:txBody>
      </p:sp>
      <p:sp>
        <p:nvSpPr>
          <p:cNvPr id="7" name="Content Placeholder 6">
            <a:extLst>
              <a:ext uri="{FF2B5EF4-FFF2-40B4-BE49-F238E27FC236}">
                <a16:creationId xmlns:a16="http://schemas.microsoft.com/office/drawing/2014/main" id="{987CB756-A729-B74B-216A-40E656563A96}"/>
              </a:ext>
            </a:extLst>
          </p:cNvPr>
          <p:cNvSpPr>
            <a:spLocks noGrp="1"/>
          </p:cNvSpPr>
          <p:nvPr>
            <p:ph idx="1"/>
          </p:nvPr>
        </p:nvSpPr>
        <p:spPr>
          <a:xfrm>
            <a:off x="6738475" y="1690688"/>
            <a:ext cx="4296091" cy="4351338"/>
          </a:xfrm>
        </p:spPr>
        <p:txBody>
          <a:bodyPr/>
          <a:lstStyle/>
          <a:p>
            <a:pPr marL="0" indent="0">
              <a:buNone/>
            </a:pPr>
            <a:r>
              <a:rPr lang="sv-SE" dirty="0"/>
              <a:t>Gambar di samping menunjukkan pendapatan rumah tangga dalam $1000 USD di Columbus, Ohio, pada tahun 1980 yang terdapat dalam paket spData.</a:t>
            </a:r>
            <a:endParaRPr lang="en-US" b="1" dirty="0"/>
          </a:p>
        </p:txBody>
      </p:sp>
      <p:sp>
        <p:nvSpPr>
          <p:cNvPr id="10" name="TextBox 9">
            <a:extLst>
              <a:ext uri="{FF2B5EF4-FFF2-40B4-BE49-F238E27FC236}">
                <a16:creationId xmlns:a16="http://schemas.microsoft.com/office/drawing/2014/main" id="{C25E1730-2FCC-49F5-A1F9-F520BDBB1308}"/>
              </a:ext>
            </a:extLst>
          </p:cNvPr>
          <p:cNvSpPr txBox="1"/>
          <p:nvPr/>
        </p:nvSpPr>
        <p:spPr>
          <a:xfrm>
            <a:off x="777240" y="6488668"/>
            <a:ext cx="1915333" cy="307777"/>
          </a:xfrm>
          <a:prstGeom prst="rect">
            <a:avLst/>
          </a:prstGeom>
          <a:noFill/>
        </p:spPr>
        <p:txBody>
          <a:bodyPr wrap="none" rtlCol="0">
            <a:spAutoFit/>
          </a:bodyPr>
          <a:lstStyle/>
          <a:p>
            <a:r>
              <a:rPr lang="en-US" sz="1400" dirty="0" err="1"/>
              <a:t>Sumber</a:t>
            </a:r>
            <a:r>
              <a:rPr lang="en-US" sz="1400" dirty="0"/>
              <a:t>: Moraga (2024)</a:t>
            </a:r>
          </a:p>
        </p:txBody>
      </p:sp>
      <p:pic>
        <p:nvPicPr>
          <p:cNvPr id="4" name="Picture 3">
            <a:extLst>
              <a:ext uri="{FF2B5EF4-FFF2-40B4-BE49-F238E27FC236}">
                <a16:creationId xmlns:a16="http://schemas.microsoft.com/office/drawing/2014/main" id="{4C649D46-40EA-963F-D164-0968DB564FA2}"/>
              </a:ext>
            </a:extLst>
          </p:cNvPr>
          <p:cNvPicPr>
            <a:picLocks noChangeAspect="1"/>
          </p:cNvPicPr>
          <p:nvPr/>
        </p:nvPicPr>
        <p:blipFill>
          <a:blip r:embed="rId2"/>
          <a:stretch>
            <a:fillRect/>
          </a:stretch>
        </p:blipFill>
        <p:spPr>
          <a:xfrm>
            <a:off x="833275" y="1690688"/>
            <a:ext cx="5849166" cy="4286848"/>
          </a:xfrm>
          <a:prstGeom prst="rect">
            <a:avLst/>
          </a:prstGeom>
        </p:spPr>
      </p:pic>
    </p:spTree>
    <p:extLst>
      <p:ext uri="{BB962C8B-B14F-4D97-AF65-F5344CB8AC3E}">
        <p14:creationId xmlns:p14="http://schemas.microsoft.com/office/powerpoint/2010/main" val="362313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B5966F-1B67-7081-45BB-B091CDC34555}"/>
              </a:ext>
            </a:extLst>
          </p:cNvPr>
          <p:cNvSpPr>
            <a:spLocks noGrp="1"/>
          </p:cNvSpPr>
          <p:nvPr>
            <p:ph type="sldNum" sz="quarter" idx="12"/>
          </p:nvPr>
        </p:nvSpPr>
        <p:spPr/>
        <p:txBody>
          <a:bodyPr/>
          <a:lstStyle/>
          <a:p>
            <a:fld id="{61B53A76-4725-4C43-82B2-CEB6073FD57A}" type="slidenum">
              <a:rPr lang="en-US" smtClean="0"/>
              <a:t>7</a:t>
            </a:fld>
            <a:endParaRPr lang="en-US"/>
          </a:p>
        </p:txBody>
      </p:sp>
      <p:sp>
        <p:nvSpPr>
          <p:cNvPr id="3" name="Title 2">
            <a:extLst>
              <a:ext uri="{FF2B5EF4-FFF2-40B4-BE49-F238E27FC236}">
                <a16:creationId xmlns:a16="http://schemas.microsoft.com/office/drawing/2014/main" id="{46A72599-8708-E4FA-EEF7-A281D461EDAD}"/>
              </a:ext>
            </a:extLst>
          </p:cNvPr>
          <p:cNvSpPr>
            <a:spLocks noGrp="1"/>
          </p:cNvSpPr>
          <p:nvPr>
            <p:ph type="title"/>
          </p:nvPr>
        </p:nvSpPr>
        <p:spPr/>
        <p:txBody>
          <a:bodyPr/>
          <a:lstStyle/>
          <a:p>
            <a:r>
              <a:rPr lang="en-US" dirty="0"/>
              <a:t>Tujuan </a:t>
            </a:r>
            <a:r>
              <a:rPr lang="en-US" dirty="0" err="1"/>
              <a:t>Eksplorasi</a:t>
            </a:r>
            <a:r>
              <a:rPr lang="en-US" dirty="0"/>
              <a:t> Data Lattice</a:t>
            </a:r>
          </a:p>
        </p:txBody>
      </p:sp>
      <p:sp>
        <p:nvSpPr>
          <p:cNvPr id="5" name="Rectangle 1">
            <a:extLst>
              <a:ext uri="{FF2B5EF4-FFF2-40B4-BE49-F238E27FC236}">
                <a16:creationId xmlns:a16="http://schemas.microsoft.com/office/drawing/2014/main" id="{BDA16F5D-7C62-5CBD-7E37-D874220FB1FC}"/>
              </a:ext>
            </a:extLst>
          </p:cNvPr>
          <p:cNvSpPr>
            <a:spLocks noGrp="1" noChangeArrowheads="1"/>
          </p:cNvSpPr>
          <p:nvPr>
            <p:ph idx="1"/>
          </p:nvPr>
        </p:nvSpPr>
        <p:spPr bwMode="auto">
          <a:xfrm>
            <a:off x="699054" y="1417277"/>
            <a:ext cx="9902686" cy="229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i="0" u="none" strike="noStrike" cap="none" normalizeH="0" baseline="0" dirty="0" err="1">
                <a:ln>
                  <a:noFill/>
                </a:ln>
                <a:solidFill>
                  <a:schemeClr val="tx1"/>
                </a:solidFill>
                <a:effectLst/>
                <a:latin typeface="Arial" panose="020B0604020202020204" pitchFamily="34" charset="0"/>
              </a:rPr>
              <a:t>Mengenali</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distribusi</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spasial</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suatu</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variabel</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apakah</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mengelompok</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menyebar</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acak</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atau</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berpola</a:t>
            </a:r>
            <a:r>
              <a:rPr kumimoji="0" lang="en-US" altLang="en-US" sz="240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r>
              <a:rPr kumimoji="0" lang="en-US" altLang="en-US" sz="2400" i="0" u="none" strike="noStrike" cap="none" normalizeH="0" baseline="0" dirty="0" err="1">
                <a:ln>
                  <a:noFill/>
                </a:ln>
                <a:solidFill>
                  <a:schemeClr val="tx1"/>
                </a:solidFill>
                <a:effectLst/>
                <a:latin typeface="Arial" panose="020B0604020202020204" pitchFamily="34" charset="0"/>
              </a:rPr>
              <a:t>Mendeteksi</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heterogenitas</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spasial</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perbedaan</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antarwilayah</a:t>
            </a:r>
            <a:r>
              <a:rPr kumimoji="0" lang="en-US" altLang="en-US" sz="240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r>
              <a:rPr kumimoji="0" lang="en-US" altLang="en-US" sz="2400" i="0" u="none" strike="noStrike" cap="none" normalizeH="0" baseline="0" dirty="0" err="1">
                <a:ln>
                  <a:noFill/>
                </a:ln>
                <a:solidFill>
                  <a:schemeClr val="tx1"/>
                </a:solidFill>
                <a:effectLst/>
                <a:latin typeface="Arial" panose="020B0604020202020204" pitchFamily="34" charset="0"/>
              </a:rPr>
              <a:t>Menguji</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autokorelasi</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spasial</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misalnya</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apakah</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nilai</a:t>
            </a:r>
            <a:r>
              <a:rPr kumimoji="0" lang="en-US" altLang="en-US" sz="2400" i="0" u="none" strike="noStrike" cap="none" normalizeH="0" baseline="0" dirty="0">
                <a:ln>
                  <a:noFill/>
                </a:ln>
                <a:solidFill>
                  <a:schemeClr val="tx1"/>
                </a:solidFill>
                <a:effectLst/>
                <a:latin typeface="Arial" panose="020B0604020202020204" pitchFamily="34" charset="0"/>
              </a:rPr>
              <a:t> di </a:t>
            </a:r>
            <a:r>
              <a:rPr kumimoji="0" lang="en-US" altLang="en-US" sz="2400" i="0" u="none" strike="noStrike" cap="none" normalizeH="0" baseline="0" dirty="0" err="1">
                <a:ln>
                  <a:noFill/>
                </a:ln>
                <a:solidFill>
                  <a:schemeClr val="tx1"/>
                </a:solidFill>
                <a:effectLst/>
                <a:latin typeface="Arial" panose="020B0604020202020204" pitchFamily="34" charset="0"/>
              </a:rPr>
              <a:t>satu</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daerah</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mirip</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dengan</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daerah</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tetangganya</a:t>
            </a:r>
            <a:r>
              <a:rPr kumimoji="0" lang="en-US" altLang="en-US" sz="240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r>
              <a:rPr kumimoji="0" lang="en-US" altLang="en-US" sz="2400" i="0" u="none" strike="noStrike" cap="none" normalizeH="0" baseline="0" dirty="0" err="1">
                <a:ln>
                  <a:noFill/>
                </a:ln>
                <a:solidFill>
                  <a:schemeClr val="tx1"/>
                </a:solidFill>
                <a:effectLst/>
                <a:latin typeface="Arial" panose="020B0604020202020204" pitchFamily="34" charset="0"/>
              </a:rPr>
              <a:t>Visualisasi</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peta</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tematik</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untuk</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melihat</a:t>
            </a:r>
            <a:r>
              <a:rPr kumimoji="0" lang="en-US" altLang="en-US" sz="2400"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err="1">
                <a:ln>
                  <a:noFill/>
                </a:ln>
                <a:solidFill>
                  <a:schemeClr val="tx1"/>
                </a:solidFill>
                <a:effectLst/>
                <a:latin typeface="Arial" panose="020B0604020202020204" pitchFamily="34" charset="0"/>
              </a:rPr>
              <a:t>pola</a:t>
            </a:r>
            <a:r>
              <a:rPr kumimoji="0" lang="en-US" altLang="en-US" sz="2400" i="0" u="none" strike="noStrike" cap="none" normalizeH="0" baseline="0" dirty="0">
                <a:ln>
                  <a:noFill/>
                </a:ln>
                <a:solidFill>
                  <a:schemeClr val="tx1"/>
                </a:solidFill>
                <a:effectLst/>
                <a:latin typeface="Arial" panose="020B0604020202020204" pitchFamily="34" charset="0"/>
              </a:rPr>
              <a:t> global dan </a:t>
            </a:r>
            <a:r>
              <a:rPr kumimoji="0" lang="en-US" altLang="en-US" sz="2400" i="0" u="none" strike="noStrike" cap="none" normalizeH="0" baseline="0" dirty="0" err="1">
                <a:ln>
                  <a:noFill/>
                </a:ln>
                <a:solidFill>
                  <a:schemeClr val="tx1"/>
                </a:solidFill>
                <a:effectLst/>
                <a:latin typeface="Arial" panose="020B0604020202020204" pitchFamily="34" charset="0"/>
              </a:rPr>
              <a:t>lokal</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87907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99A82-05BE-B815-F2C7-97C3EA19BD83}"/>
              </a:ext>
            </a:extLst>
          </p:cNvPr>
          <p:cNvSpPr>
            <a:spLocks noGrp="1"/>
          </p:cNvSpPr>
          <p:nvPr>
            <p:ph type="sldNum" sz="quarter" idx="12"/>
          </p:nvPr>
        </p:nvSpPr>
        <p:spPr/>
        <p:txBody>
          <a:bodyPr/>
          <a:lstStyle/>
          <a:p>
            <a:fld id="{61B53A76-4725-4C43-82B2-CEB6073FD57A}" type="slidenum">
              <a:rPr lang="en-US" smtClean="0"/>
              <a:t>8</a:t>
            </a:fld>
            <a:endParaRPr lang="en-US"/>
          </a:p>
        </p:txBody>
      </p:sp>
      <p:sp>
        <p:nvSpPr>
          <p:cNvPr id="3" name="Title 2">
            <a:extLst>
              <a:ext uri="{FF2B5EF4-FFF2-40B4-BE49-F238E27FC236}">
                <a16:creationId xmlns:a16="http://schemas.microsoft.com/office/drawing/2014/main" id="{2303C1D6-4D3F-573F-E9F5-04B9782E0E52}"/>
              </a:ext>
            </a:extLst>
          </p:cNvPr>
          <p:cNvSpPr>
            <a:spLocks noGrp="1"/>
          </p:cNvSpPr>
          <p:nvPr>
            <p:ph type="title"/>
          </p:nvPr>
        </p:nvSpPr>
        <p:spPr/>
        <p:txBody>
          <a:bodyPr/>
          <a:lstStyle/>
          <a:p>
            <a:r>
              <a:rPr lang="en-US" altLang="en-US" dirty="0" err="1">
                <a:solidFill>
                  <a:schemeClr val="tx1"/>
                </a:solidFill>
                <a:latin typeface="Arial" panose="020B0604020202020204" pitchFamily="34" charset="0"/>
              </a:rPr>
              <a:t>Mengenali</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distribusi</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spasial</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suatu</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variabel</a:t>
            </a:r>
            <a:endParaRPr lang="en-US" dirty="0"/>
          </a:p>
        </p:txBody>
      </p:sp>
      <p:sp>
        <p:nvSpPr>
          <p:cNvPr id="4" name="Content Placeholder 3">
            <a:extLst>
              <a:ext uri="{FF2B5EF4-FFF2-40B4-BE49-F238E27FC236}">
                <a16:creationId xmlns:a16="http://schemas.microsoft.com/office/drawing/2014/main" id="{70913C4E-5001-BFD5-7FF9-E0C6CE492F01}"/>
              </a:ext>
            </a:extLst>
          </p:cNvPr>
          <p:cNvSpPr>
            <a:spLocks noGrp="1"/>
          </p:cNvSpPr>
          <p:nvPr>
            <p:ph idx="1"/>
          </p:nvPr>
        </p:nvSpPr>
        <p:spPr>
          <a:xfrm>
            <a:off x="605790" y="4610557"/>
            <a:ext cx="10980420" cy="1670973"/>
          </a:xfrm>
        </p:spPr>
        <p:txBody>
          <a:bodyPr>
            <a:normAutofit fontScale="85000" lnSpcReduction="20000"/>
          </a:bodyPr>
          <a:lstStyle/>
          <a:p>
            <a:r>
              <a:rPr lang="en-US" dirty="0"/>
              <a:t>Kiri (</a:t>
            </a:r>
            <a:r>
              <a:rPr lang="en-US" dirty="0" err="1"/>
              <a:t>Mengelompok</a:t>
            </a:r>
            <a:r>
              <a:rPr lang="en-US" dirty="0"/>
              <a:t>/Clustered): </a:t>
            </a:r>
            <a:r>
              <a:rPr lang="en-US" dirty="0" err="1"/>
              <a:t>nilai</a:t>
            </a:r>
            <a:r>
              <a:rPr lang="en-US" dirty="0"/>
              <a:t> </a:t>
            </a:r>
            <a:r>
              <a:rPr lang="en-US" dirty="0" err="1"/>
              <a:t>tinggi</a:t>
            </a:r>
            <a:r>
              <a:rPr lang="en-US" dirty="0"/>
              <a:t> </a:t>
            </a:r>
            <a:r>
              <a:rPr lang="en-US" dirty="0" err="1"/>
              <a:t>berdekatan</a:t>
            </a:r>
            <a:r>
              <a:rPr lang="en-US" dirty="0"/>
              <a:t> </a:t>
            </a:r>
            <a:r>
              <a:rPr lang="en-US" dirty="0" err="1"/>
              <a:t>dengan</a:t>
            </a:r>
            <a:r>
              <a:rPr lang="en-US" dirty="0"/>
              <a:t> </a:t>
            </a:r>
            <a:r>
              <a:rPr lang="en-US" dirty="0" err="1"/>
              <a:t>tinggi</a:t>
            </a:r>
            <a:r>
              <a:rPr lang="en-US" dirty="0"/>
              <a:t> → </a:t>
            </a:r>
            <a:r>
              <a:rPr lang="en-US" dirty="0" err="1"/>
              <a:t>pola</a:t>
            </a:r>
            <a:r>
              <a:rPr lang="en-US" dirty="0"/>
              <a:t> </a:t>
            </a:r>
            <a:r>
              <a:rPr lang="en-US" dirty="0" err="1"/>
              <a:t>mengelompok</a:t>
            </a:r>
            <a:r>
              <a:rPr lang="en-US" dirty="0"/>
              <a:t>.</a:t>
            </a:r>
          </a:p>
          <a:p>
            <a:r>
              <a:rPr lang="en-US" dirty="0"/>
              <a:t>Tengah (Acak/Random): </a:t>
            </a:r>
            <a:r>
              <a:rPr lang="en-US" dirty="0" err="1"/>
              <a:t>nilai</a:t>
            </a:r>
            <a:r>
              <a:rPr lang="en-US" dirty="0"/>
              <a:t> </a:t>
            </a:r>
            <a:r>
              <a:rPr lang="en-US" dirty="0" err="1"/>
              <a:t>tersebar</a:t>
            </a:r>
            <a:r>
              <a:rPr lang="en-US" dirty="0"/>
              <a:t> </a:t>
            </a:r>
            <a:r>
              <a:rPr lang="en-US" dirty="0" err="1"/>
              <a:t>tanpa</a:t>
            </a:r>
            <a:r>
              <a:rPr lang="en-US" dirty="0"/>
              <a:t> </a:t>
            </a:r>
            <a:r>
              <a:rPr lang="en-US" dirty="0" err="1"/>
              <a:t>pola</a:t>
            </a:r>
            <a:r>
              <a:rPr lang="en-US" dirty="0"/>
              <a:t> → </a:t>
            </a:r>
            <a:r>
              <a:rPr lang="en-US" dirty="0" err="1"/>
              <a:t>distribusi</a:t>
            </a:r>
            <a:r>
              <a:rPr lang="en-US" dirty="0"/>
              <a:t> </a:t>
            </a:r>
            <a:r>
              <a:rPr lang="en-US" dirty="0" err="1"/>
              <a:t>acak</a:t>
            </a:r>
            <a:r>
              <a:rPr lang="en-US" dirty="0"/>
              <a:t>.</a:t>
            </a:r>
          </a:p>
          <a:p>
            <a:r>
              <a:rPr lang="en-US" dirty="0"/>
              <a:t>Kanan (</a:t>
            </a:r>
            <a:r>
              <a:rPr lang="en-US" dirty="0" err="1"/>
              <a:t>Berpola</a:t>
            </a:r>
            <a:r>
              <a:rPr lang="en-US" dirty="0"/>
              <a:t>/Trend): </a:t>
            </a:r>
            <a:r>
              <a:rPr lang="en-US" dirty="0" err="1"/>
              <a:t>ada</a:t>
            </a:r>
            <a:r>
              <a:rPr lang="en-US" dirty="0"/>
              <a:t> </a:t>
            </a:r>
            <a:r>
              <a:rPr lang="en-US" dirty="0" err="1"/>
              <a:t>gradasi</a:t>
            </a:r>
            <a:r>
              <a:rPr lang="en-US" dirty="0"/>
              <a:t> </a:t>
            </a:r>
            <a:r>
              <a:rPr lang="en-US" dirty="0" err="1"/>
              <a:t>dari</a:t>
            </a:r>
            <a:r>
              <a:rPr lang="en-US" dirty="0"/>
              <a:t> kiri </a:t>
            </a:r>
            <a:r>
              <a:rPr lang="en-US" dirty="0" err="1"/>
              <a:t>ke</a:t>
            </a:r>
            <a:r>
              <a:rPr lang="en-US" dirty="0"/>
              <a:t> </a:t>
            </a:r>
            <a:r>
              <a:rPr lang="en-US" dirty="0" err="1"/>
              <a:t>kanan</a:t>
            </a:r>
            <a:r>
              <a:rPr lang="en-US" dirty="0"/>
              <a:t>/</a:t>
            </a:r>
            <a:r>
              <a:rPr lang="en-US" dirty="0" err="1"/>
              <a:t>bawah</a:t>
            </a:r>
            <a:r>
              <a:rPr lang="en-US" dirty="0"/>
              <a:t> → </a:t>
            </a:r>
            <a:r>
              <a:rPr lang="en-US" dirty="0" err="1"/>
              <a:t>menunjukkan</a:t>
            </a:r>
            <a:r>
              <a:rPr lang="en-US" dirty="0"/>
              <a:t> </a:t>
            </a:r>
            <a:r>
              <a:rPr lang="en-US" dirty="0" err="1"/>
              <a:t>pola</a:t>
            </a:r>
            <a:r>
              <a:rPr lang="en-US" dirty="0"/>
              <a:t> global.</a:t>
            </a:r>
          </a:p>
        </p:txBody>
      </p:sp>
      <p:pic>
        <p:nvPicPr>
          <p:cNvPr id="5" name="Picture 4">
            <a:extLst>
              <a:ext uri="{FF2B5EF4-FFF2-40B4-BE49-F238E27FC236}">
                <a16:creationId xmlns:a16="http://schemas.microsoft.com/office/drawing/2014/main" id="{4FE14A7C-CC79-1FD8-0591-0882A83DC502}"/>
              </a:ext>
            </a:extLst>
          </p:cNvPr>
          <p:cNvPicPr>
            <a:picLocks noChangeAspect="1"/>
          </p:cNvPicPr>
          <p:nvPr/>
        </p:nvPicPr>
        <p:blipFill>
          <a:blip r:embed="rId2"/>
          <a:stretch>
            <a:fillRect/>
          </a:stretch>
        </p:blipFill>
        <p:spPr>
          <a:xfrm>
            <a:off x="765313" y="883118"/>
            <a:ext cx="10661374" cy="3727439"/>
          </a:xfrm>
          <a:prstGeom prst="rect">
            <a:avLst/>
          </a:prstGeom>
        </p:spPr>
      </p:pic>
    </p:spTree>
    <p:extLst>
      <p:ext uri="{BB962C8B-B14F-4D97-AF65-F5344CB8AC3E}">
        <p14:creationId xmlns:p14="http://schemas.microsoft.com/office/powerpoint/2010/main" val="26013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5225F3-6BCE-6C12-FC8D-19E23D4185DF}"/>
              </a:ext>
            </a:extLst>
          </p:cNvPr>
          <p:cNvSpPr>
            <a:spLocks noGrp="1"/>
          </p:cNvSpPr>
          <p:nvPr>
            <p:ph type="sldNum" sz="quarter" idx="12"/>
          </p:nvPr>
        </p:nvSpPr>
        <p:spPr/>
        <p:txBody>
          <a:bodyPr/>
          <a:lstStyle/>
          <a:p>
            <a:fld id="{61B53A76-4725-4C43-82B2-CEB6073FD57A}" type="slidenum">
              <a:rPr lang="en-US" smtClean="0"/>
              <a:t>9</a:t>
            </a:fld>
            <a:endParaRPr lang="en-US"/>
          </a:p>
        </p:txBody>
      </p:sp>
      <p:sp>
        <p:nvSpPr>
          <p:cNvPr id="3" name="Title 2">
            <a:extLst>
              <a:ext uri="{FF2B5EF4-FFF2-40B4-BE49-F238E27FC236}">
                <a16:creationId xmlns:a16="http://schemas.microsoft.com/office/drawing/2014/main" id="{61A8FE01-22C1-6271-7620-D345AB4E599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81616D7-6F4E-0058-4FF3-9664FEFB5B8B}"/>
              </a:ext>
            </a:extLst>
          </p:cNvPr>
          <p:cNvPicPr>
            <a:picLocks noGrp="1" noChangeAspect="1"/>
          </p:cNvPicPr>
          <p:nvPr>
            <p:ph idx="1"/>
          </p:nvPr>
        </p:nvPicPr>
        <p:blipFill>
          <a:blip r:embed="rId2"/>
          <a:stretch>
            <a:fillRect/>
          </a:stretch>
        </p:blipFill>
        <p:spPr>
          <a:xfrm>
            <a:off x="775611" y="1229485"/>
            <a:ext cx="4877394" cy="4992687"/>
          </a:xfrm>
          <a:prstGeom prst="rect">
            <a:avLst/>
          </a:prstGeom>
        </p:spPr>
      </p:pic>
      <p:sp>
        <p:nvSpPr>
          <p:cNvPr id="7" name="TextBox 6">
            <a:extLst>
              <a:ext uri="{FF2B5EF4-FFF2-40B4-BE49-F238E27FC236}">
                <a16:creationId xmlns:a16="http://schemas.microsoft.com/office/drawing/2014/main" id="{D20C1732-0195-E1CB-B6E7-E1BD517D8B74}"/>
              </a:ext>
            </a:extLst>
          </p:cNvPr>
          <p:cNvSpPr txBox="1"/>
          <p:nvPr/>
        </p:nvSpPr>
        <p:spPr>
          <a:xfrm>
            <a:off x="6095999" y="1454500"/>
            <a:ext cx="5161723" cy="3139321"/>
          </a:xfrm>
          <a:prstGeom prst="rect">
            <a:avLst/>
          </a:prstGeom>
          <a:noFill/>
        </p:spPr>
        <p:txBody>
          <a:bodyPr wrap="square">
            <a:spAutoFit/>
          </a:bodyPr>
          <a:lstStyle/>
          <a:p>
            <a:r>
              <a:rPr lang="en-US" dirty="0"/>
              <a:t>Kiri </a:t>
            </a:r>
            <a:r>
              <a:rPr lang="en-US" dirty="0" err="1"/>
              <a:t>bawah</a:t>
            </a:r>
            <a:r>
              <a:rPr lang="en-US" dirty="0"/>
              <a:t> (</a:t>
            </a:r>
            <a:r>
              <a:rPr lang="en-US" dirty="0" err="1"/>
              <a:t>biru</a:t>
            </a:r>
            <a:r>
              <a:rPr lang="en-US" dirty="0"/>
              <a:t> </a:t>
            </a:r>
            <a:r>
              <a:rPr lang="en-US" dirty="0" err="1"/>
              <a:t>tua</a:t>
            </a:r>
            <a:r>
              <a:rPr lang="en-US" dirty="0"/>
              <a:t>): </a:t>
            </a:r>
            <a:r>
              <a:rPr lang="en-US" dirty="0" err="1"/>
              <a:t>nilai</a:t>
            </a:r>
            <a:r>
              <a:rPr lang="en-US" dirty="0"/>
              <a:t> </a:t>
            </a:r>
            <a:r>
              <a:rPr lang="en-US" dirty="0" err="1"/>
              <a:t>rendah</a:t>
            </a:r>
            <a:r>
              <a:rPr lang="en-US" dirty="0"/>
              <a:t> → </a:t>
            </a:r>
            <a:r>
              <a:rPr lang="en-US" dirty="0" err="1"/>
              <a:t>mewakili</a:t>
            </a:r>
            <a:r>
              <a:rPr lang="en-US" dirty="0"/>
              <a:t> wilayah </a:t>
            </a:r>
            <a:r>
              <a:rPr lang="en-US" dirty="0" err="1"/>
              <a:t>dengan</a:t>
            </a:r>
            <a:r>
              <a:rPr lang="en-US" dirty="0"/>
              <a:t> </a:t>
            </a:r>
            <a:r>
              <a:rPr lang="en-US" dirty="0" err="1"/>
              <a:t>karakteristik</a:t>
            </a:r>
            <a:r>
              <a:rPr lang="en-US" dirty="0"/>
              <a:t> </a:t>
            </a:r>
            <a:r>
              <a:rPr lang="en-US" dirty="0" err="1"/>
              <a:t>berbeda</a:t>
            </a:r>
            <a:r>
              <a:rPr lang="en-US" dirty="0"/>
              <a:t> (</a:t>
            </a:r>
            <a:r>
              <a:rPr lang="en-US" dirty="0" err="1"/>
              <a:t>misalnya</a:t>
            </a:r>
            <a:r>
              <a:rPr lang="en-US" dirty="0"/>
              <a:t> </a:t>
            </a:r>
            <a:r>
              <a:rPr lang="en-US" dirty="0" err="1"/>
              <a:t>kemiskinan</a:t>
            </a:r>
            <a:r>
              <a:rPr lang="en-US" dirty="0"/>
              <a:t> </a:t>
            </a:r>
            <a:r>
              <a:rPr lang="en-US" dirty="0" err="1"/>
              <a:t>rendah</a:t>
            </a:r>
            <a:r>
              <a:rPr lang="en-US" dirty="0"/>
              <a:t> </a:t>
            </a:r>
            <a:r>
              <a:rPr lang="en-US" dirty="0" err="1"/>
              <a:t>atau</a:t>
            </a:r>
            <a:r>
              <a:rPr lang="en-US" dirty="0"/>
              <a:t> </a:t>
            </a:r>
            <a:r>
              <a:rPr lang="en-US" dirty="0" err="1"/>
              <a:t>curah</a:t>
            </a:r>
            <a:r>
              <a:rPr lang="en-US" dirty="0"/>
              <a:t> </a:t>
            </a:r>
            <a:r>
              <a:rPr lang="en-US" dirty="0" err="1"/>
              <a:t>hujan</a:t>
            </a:r>
            <a:r>
              <a:rPr lang="en-US" dirty="0"/>
              <a:t> </a:t>
            </a:r>
            <a:r>
              <a:rPr lang="en-US" dirty="0" err="1"/>
              <a:t>rendah</a:t>
            </a:r>
            <a:r>
              <a:rPr lang="en-US" dirty="0"/>
              <a:t>).</a:t>
            </a:r>
          </a:p>
          <a:p>
            <a:r>
              <a:rPr lang="en-US" dirty="0"/>
              <a:t>Kanan </a:t>
            </a:r>
            <a:r>
              <a:rPr lang="en-US" dirty="0" err="1"/>
              <a:t>atas</a:t>
            </a:r>
            <a:r>
              <a:rPr lang="en-US" dirty="0"/>
              <a:t> (</a:t>
            </a:r>
            <a:r>
              <a:rPr lang="en-US" dirty="0" err="1"/>
              <a:t>merah</a:t>
            </a:r>
            <a:r>
              <a:rPr lang="en-US" dirty="0"/>
              <a:t>): </a:t>
            </a:r>
            <a:r>
              <a:rPr lang="en-US" dirty="0" err="1"/>
              <a:t>nilai</a:t>
            </a:r>
            <a:r>
              <a:rPr lang="en-US" dirty="0"/>
              <a:t> </a:t>
            </a:r>
            <a:r>
              <a:rPr lang="en-US" dirty="0" err="1"/>
              <a:t>tinggi</a:t>
            </a:r>
            <a:r>
              <a:rPr lang="en-US" dirty="0"/>
              <a:t> → wilayah </a:t>
            </a:r>
            <a:r>
              <a:rPr lang="en-US" dirty="0" err="1"/>
              <a:t>dengan</a:t>
            </a:r>
            <a:r>
              <a:rPr lang="en-US" dirty="0"/>
              <a:t> </a:t>
            </a:r>
            <a:r>
              <a:rPr lang="en-US" dirty="0" err="1"/>
              <a:t>kondisi</a:t>
            </a:r>
            <a:r>
              <a:rPr lang="en-US" dirty="0"/>
              <a:t> sangat </a:t>
            </a:r>
            <a:r>
              <a:rPr lang="en-US" dirty="0" err="1"/>
              <a:t>berbeda</a:t>
            </a:r>
            <a:r>
              <a:rPr lang="en-US" dirty="0"/>
              <a:t> (</a:t>
            </a:r>
            <a:r>
              <a:rPr lang="en-US" dirty="0" err="1"/>
              <a:t>misalnya</a:t>
            </a:r>
            <a:r>
              <a:rPr lang="en-US" dirty="0"/>
              <a:t> </a:t>
            </a:r>
            <a:r>
              <a:rPr lang="en-US" dirty="0" err="1"/>
              <a:t>kemiskinan</a:t>
            </a:r>
            <a:r>
              <a:rPr lang="en-US" dirty="0"/>
              <a:t> </a:t>
            </a:r>
            <a:r>
              <a:rPr lang="en-US" dirty="0" err="1"/>
              <a:t>tinggi</a:t>
            </a:r>
            <a:r>
              <a:rPr lang="en-US" dirty="0"/>
              <a:t> </a:t>
            </a:r>
            <a:r>
              <a:rPr lang="en-US" dirty="0" err="1"/>
              <a:t>atau</a:t>
            </a:r>
            <a:r>
              <a:rPr lang="en-US" dirty="0"/>
              <a:t> </a:t>
            </a:r>
            <a:r>
              <a:rPr lang="en-US" dirty="0" err="1"/>
              <a:t>curah</a:t>
            </a:r>
            <a:r>
              <a:rPr lang="en-US" dirty="0"/>
              <a:t> </a:t>
            </a:r>
            <a:r>
              <a:rPr lang="en-US" dirty="0" err="1"/>
              <a:t>hujan</a:t>
            </a:r>
            <a:r>
              <a:rPr lang="en-US" dirty="0"/>
              <a:t> </a:t>
            </a:r>
            <a:r>
              <a:rPr lang="en-US" dirty="0" err="1"/>
              <a:t>tinggi</a:t>
            </a:r>
            <a:r>
              <a:rPr lang="en-US" dirty="0"/>
              <a:t>).</a:t>
            </a:r>
          </a:p>
          <a:p>
            <a:r>
              <a:rPr lang="en-US" dirty="0" err="1"/>
              <a:t>Gradasi</a:t>
            </a:r>
            <a:r>
              <a:rPr lang="en-US" dirty="0"/>
              <a:t> </a:t>
            </a:r>
            <a:r>
              <a:rPr lang="en-US" dirty="0" err="1"/>
              <a:t>warna</a:t>
            </a:r>
            <a:r>
              <a:rPr lang="en-US" dirty="0"/>
              <a:t>: </a:t>
            </a:r>
            <a:r>
              <a:rPr lang="en-US" dirty="0" err="1"/>
              <a:t>memperlihatkan</a:t>
            </a:r>
            <a:r>
              <a:rPr lang="en-US" dirty="0"/>
              <a:t> </a:t>
            </a:r>
            <a:r>
              <a:rPr lang="en-US" dirty="0" err="1"/>
              <a:t>adanya</a:t>
            </a:r>
            <a:r>
              <a:rPr lang="en-US" dirty="0"/>
              <a:t> </a:t>
            </a:r>
            <a:r>
              <a:rPr lang="en-US" dirty="0" err="1"/>
              <a:t>perbedaan</a:t>
            </a:r>
            <a:r>
              <a:rPr lang="en-US" dirty="0"/>
              <a:t> </a:t>
            </a:r>
            <a:r>
              <a:rPr lang="en-US" dirty="0" err="1"/>
              <a:t>antarwilayah</a:t>
            </a:r>
            <a:r>
              <a:rPr lang="en-US" dirty="0"/>
              <a:t> (</a:t>
            </a:r>
            <a:r>
              <a:rPr lang="en-US" dirty="0" err="1"/>
              <a:t>heterogenitas</a:t>
            </a:r>
            <a:r>
              <a:rPr lang="en-US" dirty="0"/>
              <a:t> </a:t>
            </a:r>
            <a:r>
              <a:rPr lang="en-US" dirty="0" err="1"/>
              <a:t>spasial</a:t>
            </a:r>
            <a:r>
              <a:rPr lang="en-US" dirty="0"/>
              <a:t>).</a:t>
            </a:r>
          </a:p>
          <a:p>
            <a:pPr>
              <a:buNone/>
            </a:pPr>
            <a:r>
              <a:rPr lang="en-US" dirty="0" err="1"/>
              <a:t>Dengan</a:t>
            </a:r>
            <a:r>
              <a:rPr lang="en-US" dirty="0"/>
              <a:t> </a:t>
            </a:r>
            <a:r>
              <a:rPr lang="en-US" dirty="0" err="1"/>
              <a:t>visualisasi</a:t>
            </a:r>
            <a:r>
              <a:rPr lang="en-US" dirty="0"/>
              <a:t> </a:t>
            </a:r>
            <a:r>
              <a:rPr lang="en-US" dirty="0" err="1"/>
              <a:t>seperti</a:t>
            </a:r>
            <a:r>
              <a:rPr lang="en-US" dirty="0"/>
              <a:t> </a:t>
            </a:r>
            <a:r>
              <a:rPr lang="en-US" dirty="0" err="1"/>
              <a:t>ini</a:t>
            </a:r>
            <a:r>
              <a:rPr lang="en-US" dirty="0"/>
              <a:t>, </a:t>
            </a:r>
            <a:r>
              <a:rPr lang="en-US" dirty="0" err="1"/>
              <a:t>kita</a:t>
            </a:r>
            <a:r>
              <a:rPr lang="en-US" dirty="0"/>
              <a:t> </a:t>
            </a:r>
            <a:r>
              <a:rPr lang="en-US" dirty="0" err="1"/>
              <a:t>bisa</a:t>
            </a:r>
            <a:r>
              <a:rPr lang="en-US" dirty="0"/>
              <a:t> </a:t>
            </a:r>
            <a:r>
              <a:rPr lang="en-US" dirty="0" err="1"/>
              <a:t>cepat</a:t>
            </a:r>
            <a:r>
              <a:rPr lang="en-US" dirty="0"/>
              <a:t> </a:t>
            </a:r>
            <a:r>
              <a:rPr lang="en-US" dirty="0" err="1"/>
              <a:t>mengenali</a:t>
            </a:r>
            <a:r>
              <a:rPr lang="en-US" dirty="0"/>
              <a:t> </a:t>
            </a:r>
            <a:r>
              <a:rPr lang="en-US" dirty="0" err="1"/>
              <a:t>daerah</a:t>
            </a:r>
            <a:r>
              <a:rPr lang="en-US" dirty="0"/>
              <a:t> yang </a:t>
            </a:r>
            <a:r>
              <a:rPr lang="en-US" dirty="0" err="1"/>
              <a:t>berbeda</a:t>
            </a:r>
            <a:r>
              <a:rPr lang="en-US" dirty="0"/>
              <a:t> </a:t>
            </a:r>
            <a:r>
              <a:rPr lang="en-US" dirty="0" err="1"/>
              <a:t>ekstrem</a:t>
            </a:r>
            <a:r>
              <a:rPr lang="en-US" dirty="0"/>
              <a:t> dan </a:t>
            </a:r>
            <a:r>
              <a:rPr lang="en-US" dirty="0" err="1"/>
              <a:t>variasi</a:t>
            </a:r>
            <a:r>
              <a:rPr lang="en-US" dirty="0"/>
              <a:t> </a:t>
            </a:r>
            <a:r>
              <a:rPr lang="en-US" dirty="0" err="1"/>
              <a:t>antarwilayah</a:t>
            </a:r>
            <a:r>
              <a:rPr lang="en-US" dirty="0"/>
              <a:t>.</a:t>
            </a:r>
          </a:p>
        </p:txBody>
      </p:sp>
    </p:spTree>
    <p:extLst>
      <p:ext uri="{BB962C8B-B14F-4D97-AF65-F5344CB8AC3E}">
        <p14:creationId xmlns:p14="http://schemas.microsoft.com/office/powerpoint/2010/main" val="3983978596"/>
      </p:ext>
    </p:extLst>
  </p:cSld>
  <p:clrMapOvr>
    <a:masterClrMapping/>
  </p:clrMapOvr>
</p:sld>
</file>

<file path=ppt/theme/theme1.xml><?xml version="1.0" encoding="utf-8"?>
<a:theme xmlns:a="http://schemas.openxmlformats.org/drawingml/2006/main" name="Dept.Statistics-IPB-University-PPT-Guidelin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Dept.Statistics-IPB-University-PPT-Guidelines</Template>
  <TotalTime>3911</TotalTime>
  <Words>3950</Words>
  <Application>Microsoft Office PowerPoint</Application>
  <PresentationFormat>Widescreen</PresentationFormat>
  <Paragraphs>324</Paragraphs>
  <Slides>47</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Aptos</vt:lpstr>
      <vt:lpstr>Arial</vt:lpstr>
      <vt:lpstr>Calibri</vt:lpstr>
      <vt:lpstr>Calibri Light</vt:lpstr>
      <vt:lpstr>Google Sans</vt:lpstr>
      <vt:lpstr>Helvetica Neue</vt:lpstr>
      <vt:lpstr>LMRoman9</vt:lpstr>
      <vt:lpstr>Dept.Statistics-IPB-University-PPT-Guidelines</vt:lpstr>
      <vt:lpstr>Custom Design</vt:lpstr>
      <vt:lpstr>Analisis Eksplorasi Data Areal</vt:lpstr>
      <vt:lpstr>Outline</vt:lpstr>
      <vt:lpstr>Explorasi Data Lattice</vt:lpstr>
      <vt:lpstr>Data Areal (Lattice)</vt:lpstr>
      <vt:lpstr>Data Areal (Lattice)</vt:lpstr>
      <vt:lpstr>Data Areal (Lattice)</vt:lpstr>
      <vt:lpstr>Tujuan Eksplorasi Data Lattice</vt:lpstr>
      <vt:lpstr>Mengenali distribusi spasial suatu variabel</vt:lpstr>
      <vt:lpstr>PowerPoint Presentation</vt:lpstr>
      <vt:lpstr>Eksplorasi Latice untuk Menguji autokorelasi spasial </vt:lpstr>
      <vt:lpstr>Visualisasi peta tematik untuk melihat pola global dan lokal.</vt:lpstr>
      <vt:lpstr>PowerPoint Presentation</vt:lpstr>
      <vt:lpstr>Teknik Eksplorasi Data Lattice</vt:lpstr>
      <vt:lpstr>Contoh peta tematik </vt:lpstr>
      <vt:lpstr>Statistik Deskriptif Spasial Rata-rata, varians antarwilayah, dan deviasi. Bisa dibandingkan dengan distribusi non-spasial. </vt:lpstr>
      <vt:lpstr>Statistik Deskriptif Spasial Rata-rata, varians antarwilayah, dan deviasi. Bisa dibandingkan dengan distribusi non-spasial. </vt:lpstr>
      <vt:lpstr>Statistik Deskriptif Spasial Rata-rata, varians antarwilayah, dan deviasi. Bisa dibandingkan dengan distribusi non-spasial. </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Visualisasi Data Areal</vt:lpstr>
      <vt:lpstr>Isu pada Data Areal</vt:lpstr>
      <vt:lpstr>Isu pada Data Areal</vt:lpstr>
      <vt:lpstr>Isu pada Data Areal</vt:lpstr>
      <vt:lpstr>Proksimitas pada data areal</vt:lpstr>
      <vt:lpstr>Proksimitas pada data areal</vt:lpstr>
      <vt:lpstr>Ketetanggaan</vt:lpstr>
      <vt:lpstr>Ketetanggaan</vt:lpstr>
      <vt:lpstr>Overlay Data Lattice</vt:lpstr>
      <vt:lpstr>Prinsip utamanya Overlay</vt:lpstr>
      <vt:lpstr>PowerPoint Presentation</vt:lpstr>
      <vt:lpstr>Overlay untuk Permodelan</vt:lpstr>
      <vt:lpstr>Contoh Pemodelan dengan Overlay</vt:lpstr>
      <vt:lpstr>PowerPoint Presentation</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Rahma Anisa, S.Stat., M.Si</dc:creator>
  <cp:lastModifiedBy>Muhammad Nur Aidi</cp:lastModifiedBy>
  <cp:revision>15</cp:revision>
  <dcterms:created xsi:type="dcterms:W3CDTF">2024-08-20T04:47:40Z</dcterms:created>
  <dcterms:modified xsi:type="dcterms:W3CDTF">2025-09-02T07:22:20Z</dcterms:modified>
</cp:coreProperties>
</file>