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56" r:id="rId3"/>
    <p:sldId id="272" r:id="rId4"/>
    <p:sldId id="304" r:id="rId5"/>
    <p:sldId id="273" r:id="rId6"/>
    <p:sldId id="325" r:id="rId7"/>
    <p:sldId id="276" r:id="rId8"/>
    <p:sldId id="282" r:id="rId9"/>
    <p:sldId id="284" r:id="rId10"/>
    <p:sldId id="283" r:id="rId11"/>
    <p:sldId id="285" r:id="rId12"/>
    <p:sldId id="27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26" r:id="rId30"/>
    <p:sldId id="327" r:id="rId31"/>
    <p:sldId id="328" r:id="rId32"/>
    <p:sldId id="264" r:id="rId33"/>
    <p:sldId id="265" r:id="rId34"/>
    <p:sldId id="266" r:id="rId35"/>
    <p:sldId id="267" r:id="rId36"/>
    <p:sldId id="319" r:id="rId37"/>
    <p:sldId id="320" r:id="rId38"/>
    <p:sldId id="321" r:id="rId39"/>
    <p:sldId id="322" r:id="rId40"/>
    <p:sldId id="299" r:id="rId41"/>
    <p:sldId id="313" r:id="rId42"/>
    <p:sldId id="314" r:id="rId43"/>
    <p:sldId id="425" r:id="rId44"/>
    <p:sldId id="426" r:id="rId45"/>
    <p:sldId id="427" r:id="rId46"/>
    <p:sldId id="269" r:id="rId47"/>
    <p:sldId id="417" r:id="rId48"/>
    <p:sldId id="418" r:id="rId49"/>
    <p:sldId id="419" r:id="rId50"/>
    <p:sldId id="420" r:id="rId51"/>
    <p:sldId id="421" r:id="rId52"/>
    <p:sldId id="422" r:id="rId53"/>
    <p:sldId id="423" r:id="rId54"/>
    <p:sldId id="270" r:id="rId55"/>
    <p:sldId id="271" r:id="rId56"/>
    <p:sldId id="315" r:id="rId57"/>
    <p:sldId id="317" r:id="rId58"/>
    <p:sldId id="318" r:id="rId59"/>
    <p:sldId id="301" r:id="rId60"/>
    <p:sldId id="300" r:id="rId61"/>
    <p:sldId id="302" r:id="rId62"/>
    <p:sldId id="323" r:id="rId63"/>
    <p:sldId id="324" r:id="rId64"/>
    <p:sldId id="30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DC1FD-5BAD-4C91-9AF7-357B1B187DE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F6FC-2A27-4CB0-9023-33C317F2D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6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pada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i="1" dirty="0"/>
              <a:t>point patterns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Domain D (Domain):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area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point patterns</a:t>
            </a:r>
            <a:r>
              <a:rPr lang="en-US" dirty="0"/>
              <a:t>, domain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pasti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oleh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Index Set: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yang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D. Karena domain D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index set juga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tergantung</a:t>
            </a:r>
            <a:r>
              <a:rPr lang="en-US" dirty="0"/>
              <a:t> pada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Z(s):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s </a:t>
            </a:r>
            <a:r>
              <a:rPr lang="en-US" dirty="0" err="1"/>
              <a:t>dalam</a:t>
            </a:r>
            <a:r>
              <a:rPr lang="en-US" dirty="0"/>
              <a:t> domain 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Jika Z(s) = 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s ∈ D,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domain 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Jika Z(s)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juga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.).</a:t>
            </a:r>
          </a:p>
          <a:p>
            <a:r>
              <a:rPr lang="en-US" b="1" dirty="0" err="1"/>
              <a:t>Intinya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point patterns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di mana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 Kita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peristiwa-peristiwa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area.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lokasi-lokasi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menganalisisnya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.</a:t>
            </a:r>
          </a:p>
          <a:p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. Kita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 di mana </a:t>
            </a:r>
            <a:r>
              <a:rPr lang="en-US" dirty="0" err="1"/>
              <a:t>pohon-pohon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tumbuh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pohon-pohon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dan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pertumbuhannya</a:t>
            </a:r>
            <a:r>
              <a:rPr lang="en-US" dirty="0"/>
              <a:t>.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dan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kejadian-kejadian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87083-58C0-4972-B0F5-D9F1F61AE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24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1d"/>
              </a:rPr>
              <a:t>It is called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1a"/>
              </a:rPr>
              <a:t>singular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ff1d"/>
              </a:rPr>
              <a:t>if the points are conﬁned to a set with zero area, such as the linear boundary in the letter R.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ff1d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ff1d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A5F6FC-2A27-4CB0-9023-33C317F2D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F27D-7FCE-44DF-B40F-6403D1ACDFA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083-7F8F-43A5-8565-19F068960CA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AAD07-5896-4E2F-8DFB-799BD653830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0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9EA8-165E-4D01-999D-9FFC9D771CF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05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4855-DD45-4233-A7A2-BC243B54F7D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E1677870-B1B2-9A41-BD15-643C4E2E1B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08B0327-7718-4DAA-BFC1-6381E679DF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 flipV="1">
            <a:off x="2392003" y="4032030"/>
            <a:ext cx="442302" cy="522630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371F5-7922-4329-B37D-AC0EA40E5B62}"/>
              </a:ext>
            </a:extLst>
          </p:cNvPr>
          <p:cNvCxnSpPr/>
          <p:nvPr userDrawn="1"/>
        </p:nvCxnSpPr>
        <p:spPr>
          <a:xfrm>
            <a:off x="838200" y="1158875"/>
            <a:ext cx="890016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pic>
        <p:nvPicPr>
          <p:cNvPr id="12" name="Content Placeholder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15C12-3815-410D-A5C9-C7FC738C7BA0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7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D0F13-02C8-4F3F-814C-333159FD6946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56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78D0F-6698-408D-9F1A-9BB590F46367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32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018A0-E0D6-4C01-AD49-9ED81D30E067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458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FED64-C28C-4B1D-865B-B17CEF8C0CB1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305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D42BC-41F5-46F4-9635-25E3D8A788AE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E13A-C3CF-442A-889F-E72EEB5A620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4943" y="6356350"/>
            <a:ext cx="2743200" cy="365125"/>
          </a:xfrm>
        </p:spPr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1" y="115847"/>
            <a:ext cx="7985760" cy="101977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4992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6C9E91F9-887D-D9A1-17F9-AA02C94DA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FB371DB0-EC7B-7EB0-26EC-6D561CC831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87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D46A-C6D9-4FF6-985C-39A9E1B2B399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79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639D-C027-4561-8BA7-504728F46368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809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6420E-4B3E-4CED-A2FB-06D9FBCE0732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3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F55C9-5F1C-47B7-A734-A4DD06D0CC2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D5F7F80D-39C4-6407-C4C3-06E604FCC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AA7085B-C12D-877A-2F42-41A7AFA064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78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951B8-EF45-44F5-8C88-F217EAB8ED95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13">
            <a:extLst>
              <a:ext uri="{FF2B5EF4-FFF2-40B4-BE49-F238E27FC236}">
                <a16:creationId xmlns:a16="http://schemas.microsoft.com/office/drawing/2014/main" id="{45F4F98D-CEE8-B5DD-78C5-D2A6418ED7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83BBF71-6D33-74E0-1449-220588506F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AF60-2F80-4F75-9035-3C57BD1E0717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13">
            <a:extLst>
              <a:ext uri="{FF2B5EF4-FFF2-40B4-BE49-F238E27FC236}">
                <a16:creationId xmlns:a16="http://schemas.microsoft.com/office/drawing/2014/main" id="{75BE088D-82F0-F962-0E62-64680265F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E2515A49-86F9-7EEA-06F3-06AAE44FCEC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82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06D6-E34E-471D-A37A-F9912A071338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13">
            <a:extLst>
              <a:ext uri="{FF2B5EF4-FFF2-40B4-BE49-F238E27FC236}">
                <a16:creationId xmlns:a16="http://schemas.microsoft.com/office/drawing/2014/main" id="{72B6E71A-FB34-6555-10CD-42F94D698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9B239348-34AC-B40C-BE34-4D145239EA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5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1B5A-C1CA-43C6-A2EE-8BF0B25A7905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13">
            <a:extLst>
              <a:ext uri="{FF2B5EF4-FFF2-40B4-BE49-F238E27FC236}">
                <a16:creationId xmlns:a16="http://schemas.microsoft.com/office/drawing/2014/main" id="{3ED9B1F5-2652-1F56-D1A4-89A5A18601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6DCE21-B7A8-3F47-1A70-CF8074BA99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9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9961-A076-457D-B106-A4B51E5D49E7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13">
            <a:extLst>
              <a:ext uri="{FF2B5EF4-FFF2-40B4-BE49-F238E27FC236}">
                <a16:creationId xmlns:a16="http://schemas.microsoft.com/office/drawing/2014/main" id="{F5997518-87D3-F2BE-7C9C-A5A7FF20E5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E14D97D-02E0-9164-2A4C-74C74306E6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89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5E93-227E-4549-9833-3D475F109245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1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423C-17D1-4591-B324-EE0B2D23AF44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3A76-4725-4C43-82B2-CEB6073F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2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BB42F-A762-4421-AEA5-5D17271E31B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FB10-81A5-E645-AF12-4F93AF5E99D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13">
            <a:extLst>
              <a:ext uri="{FF2B5EF4-FFF2-40B4-BE49-F238E27FC236}">
                <a16:creationId xmlns:a16="http://schemas.microsoft.com/office/drawing/2014/main" id="{590B0ACD-B594-E956-B256-8C9C04F39C8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22860" y="2107096"/>
            <a:ext cx="442302" cy="4761253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D38949E-93AA-79B9-5003-A2C9F879C4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360" y="272389"/>
            <a:ext cx="2079783" cy="54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7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hmaanisa@apps.ipb.ac.i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r-spatial.org/book/11-PointPatter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Analisis</a:t>
            </a:r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5400" b="1" dirty="0" err="1">
                <a:latin typeface="Arial" charset="0"/>
                <a:ea typeface="Arial" charset="0"/>
                <a:cs typeface="Arial" charset="0"/>
              </a:rPr>
              <a:t>Eksplorasi</a:t>
            </a:r>
            <a:r>
              <a:rPr lang="en-US" sz="5400" b="1" dirty="0">
                <a:latin typeface="Arial" charset="0"/>
                <a:ea typeface="Arial" charset="0"/>
                <a:cs typeface="Arial" charset="0"/>
              </a:rPr>
              <a:t> Data </a:t>
            </a:r>
            <a:r>
              <a:rPr lang="en-US" sz="5400" b="1" i="1" dirty="0">
                <a:latin typeface="Arial" charset="0"/>
                <a:ea typeface="Arial" charset="0"/>
                <a:cs typeface="Arial" charset="0"/>
              </a:rPr>
              <a:t>Point Pattern</a:t>
            </a:r>
            <a:endParaRPr lang="en-US" sz="54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260" y="330159"/>
            <a:ext cx="2674620" cy="70012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96000" y="330159"/>
            <a:ext cx="0" cy="700129"/>
          </a:xfrm>
          <a:prstGeom prst="line">
            <a:avLst/>
          </a:prstGeom>
          <a:ln>
            <a:solidFill>
              <a:srgbClr val="243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 txBox="1">
            <a:spLocks/>
          </p:cNvSpPr>
          <p:nvPr/>
        </p:nvSpPr>
        <p:spPr>
          <a:xfrm>
            <a:off x="6096000" y="321950"/>
            <a:ext cx="3782096" cy="708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Study Program</a:t>
            </a:r>
          </a:p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Statistics and Data Science</a:t>
            </a:r>
          </a:p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Department of Statistics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37764" y="5754710"/>
            <a:ext cx="2326783" cy="569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465194"/>
            <a:ext cx="12192000" cy="392806"/>
          </a:xfrm>
          <a:prstGeom prst="rect">
            <a:avLst/>
          </a:prstGeom>
          <a:solidFill>
            <a:srgbClr val="243B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387144" y="3777501"/>
            <a:ext cx="5460642" cy="128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Kuliah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2 |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Regresi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000" dirty="0" err="1">
                <a:latin typeface="Arial" charset="0"/>
                <a:ea typeface="Arial" charset="0"/>
                <a:cs typeface="Arial" charset="0"/>
              </a:rPr>
              <a:t>Spasial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 (STA1352)</a:t>
            </a:r>
          </a:p>
          <a:p>
            <a:r>
              <a:rPr lang="en-US" sz="2000" dirty="0">
                <a:latin typeface="Arial" charset="0"/>
                <a:ea typeface="Arial" charset="0"/>
                <a:cs typeface="Arial" charset="0"/>
                <a:hlinkClick r:id="rId3"/>
              </a:rPr>
              <a:t>rahmaanisa@apps.ipb.ac.id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  <a:p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CA9B3-DA37-FA2F-7C0C-5B89B78B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FC4B1-B206-E14F-A752-4507F5A8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F92314-8994-EFB0-0691-13341F8DF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9DD23-2BB6-D447-223B-FCE1FC4D7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3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11381-FDFC-58BB-2EF9-4292CD60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DE6654-157D-34DD-A342-D4640D16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Rata-rata </a:t>
            </a:r>
            <a:r>
              <a:rPr lang="en-US" dirty="0" err="1"/>
              <a:t>Intensitas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23E9B-0F9F-3796-C197-AB2002A26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ekologi</a:t>
            </a:r>
            <a:r>
              <a:rPr lang="en-US" dirty="0"/>
              <a:t> </a:t>
            </a:r>
            <a:r>
              <a:rPr lang="en-US" dirty="0" err="1"/>
              <a:t>satwa</a:t>
            </a:r>
            <a:r>
              <a:rPr lang="en-US" dirty="0"/>
              <a:t> liar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survei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memetakan</a:t>
            </a:r>
            <a:r>
              <a:rPr lang="en-US" dirty="0"/>
              <a:t> </a:t>
            </a:r>
            <a:r>
              <a:rPr lang="en-US" dirty="0" err="1"/>
              <a:t>sarang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melaporkan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rata-rata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sarang</a:t>
            </a:r>
            <a:r>
              <a:rPr lang="en-US" dirty="0"/>
              <a:t> per </a:t>
            </a:r>
            <a:r>
              <a:rPr lang="en-US" dirty="0" err="1"/>
              <a:t>hektar</a:t>
            </a:r>
            <a:r>
              <a:rPr lang="en-US" dirty="0"/>
              <a:t>.</a:t>
            </a:r>
          </a:p>
          <a:p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per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=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wilayah </a:t>
            </a:r>
            <a:r>
              <a:rPr lang="en-US" dirty="0" err="1"/>
              <a:t>survei</a:t>
            </a:r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per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kelimpahan</a:t>
            </a:r>
            <a:r>
              <a:rPr lang="en-US" dirty="0"/>
              <a:t> (</a:t>
            </a: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kelimpahan</a:t>
            </a:r>
            <a:r>
              <a:rPr lang="en-US" dirty="0"/>
              <a:t> </a:t>
            </a:r>
            <a:r>
              <a:rPr lang="en-US" dirty="0" err="1"/>
              <a:t>partikel</a:t>
            </a:r>
            <a:r>
              <a:rPr lang="en-US" dirty="0"/>
              <a:t> virus di </a:t>
            </a:r>
            <a:r>
              <a:rPr lang="en-US" dirty="0" err="1"/>
              <a:t>permukaan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), </a:t>
            </a:r>
            <a:r>
              <a:rPr lang="en-US" dirty="0" err="1"/>
              <a:t>kepadatan</a:t>
            </a:r>
            <a:r>
              <a:rPr lang="en-US" dirty="0"/>
              <a:t> (</a:t>
            </a:r>
            <a:r>
              <a:rPr lang="en-US" dirty="0" err="1"/>
              <a:t>sel</a:t>
            </a:r>
            <a:r>
              <a:rPr lang="en-US" dirty="0"/>
              <a:t> yang </a:t>
            </a:r>
            <a:r>
              <a:rPr lang="en-US" dirty="0" err="1"/>
              <a:t>peka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cahaya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tanah</a:t>
            </a:r>
            <a:r>
              <a:rPr lang="en-US" dirty="0"/>
              <a:t>), </a:t>
            </a:r>
            <a:r>
              <a:rPr lang="en-US" dirty="0" err="1"/>
              <a:t>produktivitas</a:t>
            </a:r>
            <a:r>
              <a:rPr lang="en-US" dirty="0"/>
              <a:t> (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panen</a:t>
            </a:r>
            <a:r>
              <a:rPr lang="en-US" dirty="0"/>
              <a:t>),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kejahatan</a:t>
            </a:r>
            <a:r>
              <a:rPr lang="en-US" dirty="0"/>
              <a:t>), </a:t>
            </a:r>
            <a:r>
              <a:rPr lang="en-US" dirty="0" err="1"/>
              <a:t>intensitas</a:t>
            </a:r>
            <a:r>
              <a:rPr lang="en-US" dirty="0"/>
              <a:t> (</a:t>
            </a:r>
            <a:r>
              <a:rPr lang="en-US" dirty="0" err="1"/>
              <a:t>badai</a:t>
            </a:r>
            <a:r>
              <a:rPr lang="en-US" dirty="0"/>
              <a:t> </a:t>
            </a:r>
            <a:r>
              <a:rPr lang="en-US" dirty="0" err="1"/>
              <a:t>petir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prospek</a:t>
            </a:r>
            <a:r>
              <a:rPr lang="en-US" dirty="0"/>
              <a:t> (</a:t>
            </a:r>
            <a:r>
              <a:rPr lang="en-US" dirty="0" err="1"/>
              <a:t>cadangan</a:t>
            </a:r>
            <a:r>
              <a:rPr lang="en-US" dirty="0"/>
              <a:t> mineral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).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169F8E-D274-63D1-3833-2BC5EF64FCAF}"/>
              </a:ext>
            </a:extLst>
          </p:cNvPr>
          <p:cNvSpPr txBox="1"/>
          <p:nvPr/>
        </p:nvSpPr>
        <p:spPr>
          <a:xfrm>
            <a:off x="8129847" y="6356350"/>
            <a:ext cx="262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3582907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4A34D-3CE9-E3E5-D543-C184A39C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E48A70-3552-CC3D-F283-DFF382F2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Rata-rata </a:t>
            </a:r>
            <a:r>
              <a:rPr lang="en-US" dirty="0" err="1"/>
              <a:t>Intensitas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E0409-4A92-B8DA-4090-6561F3098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9924"/>
            <a:ext cx="10980420" cy="244104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i="1" dirty="0"/>
              <a:t>point pattern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dan paling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titik</a:t>
            </a:r>
            <a:r>
              <a:rPr lang="en-US" dirty="0"/>
              <a:t>.</a:t>
            </a:r>
          </a:p>
          <a:p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proses </a:t>
            </a:r>
            <a:r>
              <a:rPr lang="en-US" dirty="0" err="1"/>
              <a:t>titik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rata-rata ('</a:t>
            </a:r>
            <a:r>
              <a:rPr lang="en-US" dirty="0" err="1"/>
              <a:t>ekspektasi</a:t>
            </a:r>
            <a:r>
              <a:rPr lang="en-US" dirty="0"/>
              <a:t>' </a:t>
            </a:r>
            <a:r>
              <a:rPr lang="en-US" dirty="0" err="1"/>
              <a:t>atau</a:t>
            </a:r>
            <a:r>
              <a:rPr lang="en-US" dirty="0"/>
              <a:t> '</a:t>
            </a:r>
            <a:r>
              <a:rPr lang="en-US" dirty="0" err="1"/>
              <a:t>momen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’).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,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diasumsikan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homogen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427D2-3772-87C4-C258-C42311C1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3690967"/>
            <a:ext cx="8326012" cy="2972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3239D7-787B-6852-D91D-294D1374E673}"/>
              </a:ext>
            </a:extLst>
          </p:cNvPr>
          <p:cNvSpPr txBox="1"/>
          <p:nvPr/>
        </p:nvSpPr>
        <p:spPr>
          <a:xfrm>
            <a:off x="373378" y="5836033"/>
            <a:ext cx="1139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2035283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0A39E-8CEB-C648-75BE-73D9E6FA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70CB87-5800-E0B1-AF4B-8F2BA86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3FBA3-FD6B-7BC8-26C5-CF41D6882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723" y="1090839"/>
            <a:ext cx="10980420" cy="4992127"/>
          </a:xfrm>
        </p:spPr>
        <p:txBody>
          <a:bodyPr>
            <a:normAutofit/>
          </a:bodyPr>
          <a:lstStyle/>
          <a:p>
            <a:r>
              <a:rPr lang="en-US" dirty="0" err="1"/>
              <a:t>Ketidakhomogenan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kelimpahan</a:t>
            </a:r>
            <a:r>
              <a:rPr lang="en-US" dirty="0"/>
              <a:t> (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burung</a:t>
            </a:r>
            <a:r>
              <a:rPr lang="en-US" dirty="0"/>
              <a:t>), </a:t>
            </a:r>
            <a:r>
              <a:rPr lang="en-US" dirty="0" err="1"/>
              <a:t>kesuburan</a:t>
            </a:r>
            <a:r>
              <a:rPr lang="en-US" dirty="0"/>
              <a:t> (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(</a:t>
            </a:r>
            <a:r>
              <a:rPr lang="en-US" dirty="0" err="1"/>
              <a:t>angin</a:t>
            </a:r>
            <a:r>
              <a:rPr lang="en-US" dirty="0"/>
              <a:t> </a:t>
            </a:r>
            <a:r>
              <a:rPr lang="en-US" dirty="0" err="1"/>
              <a:t>puting</a:t>
            </a:r>
            <a:r>
              <a:rPr lang="en-US" dirty="0"/>
              <a:t> </a:t>
            </a:r>
            <a:r>
              <a:rPr lang="en-US" dirty="0" err="1"/>
              <a:t>beliung</a:t>
            </a:r>
            <a:r>
              <a:rPr lang="en-US" dirty="0"/>
              <a:t>).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AE998-AE74-C7F1-CAF2-8C279B4E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154" y="2524093"/>
            <a:ext cx="8819558" cy="4197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7383CD-0659-1568-4ABF-BA0EB627D8C1}"/>
              </a:ext>
            </a:extLst>
          </p:cNvPr>
          <p:cNvSpPr txBox="1"/>
          <p:nvPr/>
        </p:nvSpPr>
        <p:spPr>
          <a:xfrm>
            <a:off x="373378" y="5836033"/>
            <a:ext cx="1139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180291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0A39E-8CEB-C648-75BE-73D9E6FA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70CB87-5800-E0B1-AF4B-8F2BA86E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3FBA3-FD6B-7BC8-26C5-CF41D688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(</a:t>
            </a:r>
            <a:r>
              <a:rPr lang="en-US" dirty="0" err="1"/>
              <a:t>hewan</a:t>
            </a:r>
            <a:r>
              <a:rPr lang="en-US" dirty="0"/>
              <a:t> liar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habitat </a:t>
            </a:r>
            <a:r>
              <a:rPr lang="en-US" dirty="0" err="1"/>
              <a:t>tertentu</a:t>
            </a:r>
            <a:r>
              <a:rPr lang="en-US" dirty="0"/>
              <a:t>), </a:t>
            </a:r>
            <a:r>
              <a:rPr lang="en-US" dirty="0" err="1"/>
              <a:t>penghindaran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pemisahan</a:t>
            </a:r>
            <a:r>
              <a:rPr lang="en-US" dirty="0"/>
              <a:t> (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spesies</a:t>
            </a:r>
            <a:r>
              <a:rPr lang="en-US" dirty="0"/>
              <a:t> </a:t>
            </a:r>
            <a:r>
              <a:rPr lang="en-US" dirty="0" err="1"/>
              <a:t>pohon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). 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</a:t>
            </a:r>
            <a:r>
              <a:rPr lang="en-US" dirty="0" err="1"/>
              <a:t>ketergantungan</a:t>
            </a:r>
            <a:r>
              <a:rPr lang="en-US" dirty="0"/>
              <a:t> pada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eksternal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: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tambang</a:t>
            </a:r>
            <a:r>
              <a:rPr lang="en-US" dirty="0"/>
              <a:t> </a:t>
            </a:r>
            <a:r>
              <a:rPr lang="en-US" dirty="0" err="1"/>
              <a:t>emas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kali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kedekatannya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patahan</a:t>
            </a:r>
            <a:r>
              <a:rPr lang="en-US" dirty="0"/>
              <a:t> </a:t>
            </a:r>
            <a:r>
              <a:rPr lang="en-US" dirty="0" err="1"/>
              <a:t>geologi</a:t>
            </a:r>
            <a:r>
              <a:rPr lang="en-US" dirty="0"/>
              <a:t>.</a:t>
            </a:r>
          </a:p>
          <a:p>
            <a:r>
              <a:rPr lang="en-US" dirty="0"/>
              <a:t>Ketika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dan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mengestimasi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FC54E-158C-DAF8-A1E9-598263E2362C}"/>
              </a:ext>
            </a:extLst>
          </p:cNvPr>
          <p:cNvSpPr txBox="1"/>
          <p:nvPr/>
        </p:nvSpPr>
        <p:spPr>
          <a:xfrm>
            <a:off x="8823961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373464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964E4-090E-1DC4-528C-E13C940CA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05DE65-2792-1178-3D0A-FEC0BF04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Relatif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1E041-EB39-FA76-1347-FEC7A0A5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(yang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wilayah)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</a:t>
            </a:r>
          </a:p>
          <a:p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dinas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total </a:t>
            </a:r>
            <a:r>
              <a:rPr lang="en-US" dirty="0" err="1"/>
              <a:t>populasi</a:t>
            </a:r>
            <a:r>
              <a:rPr lang="en-US" dirty="0"/>
              <a:t> di wilayah yang </a:t>
            </a:r>
            <a:r>
              <a:rPr lang="en-US" dirty="0" err="1"/>
              <a:t>sama</a:t>
            </a:r>
            <a:r>
              <a:rPr lang="en-US" dirty="0"/>
              <a:t>, dan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wilayahnya</a:t>
            </a:r>
            <a:r>
              <a:rPr lang="en-US" dirty="0"/>
              <a:t>.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(</a:t>
            </a:r>
            <a:r>
              <a:rPr lang="en-US" dirty="0" err="1"/>
              <a:t>kasus</a:t>
            </a:r>
            <a:r>
              <a:rPr lang="en-US" dirty="0"/>
              <a:t> per kilometer </a:t>
            </a:r>
            <a:r>
              <a:rPr lang="en-US" dirty="0" err="1"/>
              <a:t>persegi</a:t>
            </a:r>
            <a:r>
              <a:rPr lang="en-US" dirty="0"/>
              <a:t>), </a:t>
            </a:r>
            <a:r>
              <a:rPr lang="en-US" dirty="0" err="1"/>
              <a:t>sebanding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kepadatan</a:t>
            </a:r>
            <a:r>
              <a:rPr lang="en-US" dirty="0"/>
              <a:t> </a:t>
            </a:r>
            <a:r>
              <a:rPr lang="en-US" dirty="0" err="1"/>
              <a:t>penduduk</a:t>
            </a:r>
            <a:r>
              <a:rPr lang="en-US" dirty="0"/>
              <a:t> yang </a:t>
            </a:r>
            <a:r>
              <a:rPr lang="en-US" dirty="0" err="1"/>
              <a:t>bervariasi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(</a:t>
            </a:r>
            <a:r>
              <a:rPr lang="en-US" dirty="0" err="1"/>
              <a:t>penduduk</a:t>
            </a:r>
            <a:r>
              <a:rPr lang="en-US" dirty="0"/>
              <a:t> per kilometer </a:t>
            </a:r>
            <a:r>
              <a:rPr lang="en-US" dirty="0" err="1"/>
              <a:t>persegi</a:t>
            </a:r>
            <a:r>
              <a:rPr lang="en-US" dirty="0"/>
              <a:t>). 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intensitasnya</a:t>
            </a:r>
            <a:r>
              <a:rPr lang="en-US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55DB2-2E63-9E09-D46B-758E97CFAFFC}"/>
              </a:ext>
            </a:extLst>
          </p:cNvPr>
          <p:cNvSpPr txBox="1"/>
          <p:nvPr/>
        </p:nvSpPr>
        <p:spPr>
          <a:xfrm>
            <a:off x="8823961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4003758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DDF329-E584-87D3-113E-ED85A2FD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08554B-5F80-487A-7C70-895A67AC5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Terboboti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472F6-A8C8-1CAA-310F-53E78B53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point pattern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'</a:t>
            </a:r>
            <a:r>
              <a:rPr lang="en-US" dirty="0" err="1"/>
              <a:t>bobot</a:t>
            </a:r>
            <a:r>
              <a:rPr lang="en-US" dirty="0"/>
              <a:t>' yang </a:t>
            </a:r>
            <a:r>
              <a:rPr lang="en-US" dirty="0" err="1"/>
              <a:t>berbeda</a:t>
            </a:r>
            <a:r>
              <a:rPr lang="en-US" dirty="0"/>
              <a:t>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para </a:t>
            </a:r>
            <a:r>
              <a:rPr lang="en-US" dirty="0" err="1"/>
              <a:t>astronom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pada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di </a:t>
            </a: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semesta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galaksi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memperhitungkan</a:t>
            </a:r>
            <a:r>
              <a:rPr lang="en-US" dirty="0"/>
              <a:t> </a:t>
            </a:r>
            <a:r>
              <a:rPr lang="en-US" dirty="0" err="1"/>
              <a:t>perkiraan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galaksi</a:t>
            </a:r>
            <a:r>
              <a:rPr lang="en-US" dirty="0"/>
              <a:t>. </a:t>
            </a:r>
          </a:p>
          <a:p>
            <a:r>
              <a:rPr lang="en-US" dirty="0"/>
              <a:t>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di mana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data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di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</a:p>
          <a:p>
            <a:r>
              <a:rPr lang="en-US" dirty="0"/>
              <a:t>Akan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diboboti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intensitasnya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rata-rata </a:t>
            </a:r>
            <a:r>
              <a:rPr lang="en-US" dirty="0" err="1"/>
              <a:t>banyaknya</a:t>
            </a:r>
            <a:r>
              <a:rPr lang="en-US" dirty="0"/>
              <a:t> total </a:t>
            </a:r>
            <a:r>
              <a:rPr lang="en-US" dirty="0" err="1"/>
              <a:t>kasus</a:t>
            </a:r>
            <a:r>
              <a:rPr lang="en-US" dirty="0"/>
              <a:t> per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,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yang </a:t>
            </a:r>
            <a:r>
              <a:rPr lang="en-US" dirty="0" err="1"/>
              <a:t>terkena</a:t>
            </a:r>
            <a:r>
              <a:rPr lang="en-US" dirty="0"/>
              <a:t> </a:t>
            </a:r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penyakit</a:t>
            </a:r>
            <a:r>
              <a:rPr lang="en-US" dirty="0"/>
              <a:t> per 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BE632-6982-EA42-C32B-7B28F9FAEA33}"/>
              </a:ext>
            </a:extLst>
          </p:cNvPr>
          <p:cNvSpPr txBox="1"/>
          <p:nvPr/>
        </p:nvSpPr>
        <p:spPr>
          <a:xfrm>
            <a:off x="8823961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371529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53FF6-ED15-68EB-A816-4483457A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230D22-16B6-545F-1C73-E8EDD88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46DE1-E0AA-55F5-93D0-286237C38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pada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disalahartikan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lain,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penggerombolan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penggerombolan</a:t>
            </a:r>
            <a:r>
              <a:rPr lang="en-US" dirty="0"/>
              <a:t> pada </a:t>
            </a:r>
            <a:r>
              <a:rPr lang="en-US" i="1" dirty="0"/>
              <a:t>point pattern, </a:t>
            </a:r>
            <a:r>
              <a:rPr lang="en-US" dirty="0" err="1"/>
              <a:t>keragaman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dieliminasi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619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12ED68-172B-A92F-D38E-70427065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Homogen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BC607-832E-A46D-9FBF-39E7CACE2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</a:t>
            </a:r>
            <a:r>
              <a:rPr lang="en-US" sz="3200" i="1" dirty="0"/>
              <a:t>point pattern  </a:t>
            </a:r>
            <a:r>
              <a:rPr lang="en-US" sz="3200" dirty="0"/>
              <a:t>yang </a:t>
            </a:r>
            <a:r>
              <a:rPr lang="en-US" sz="3200" dirty="0" err="1"/>
              <a:t>dibangkitkan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intensitas</a:t>
            </a:r>
            <a:r>
              <a:rPr lang="en-US" sz="3200" dirty="0"/>
              <a:t> yang </a:t>
            </a:r>
            <a:r>
              <a:rPr lang="en-US" sz="3200" dirty="0" err="1"/>
              <a:t>homogen</a:t>
            </a:r>
            <a:r>
              <a:rPr lang="en-US" sz="3200" dirty="0"/>
              <a:t>, </a:t>
            </a:r>
            <a:r>
              <a:rPr lang="en-US" sz="3200" dirty="0" err="1"/>
              <a:t>sebanyak</a:t>
            </a:r>
            <a:r>
              <a:rPr lang="en-US" sz="3200" dirty="0"/>
              <a:t> 500 </a:t>
            </a:r>
            <a:r>
              <a:rPr lang="en-US" sz="3200" dirty="0" err="1"/>
              <a:t>titik</a:t>
            </a:r>
            <a:r>
              <a:rPr lang="en-US" sz="3200" dirty="0"/>
              <a:t> per area.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E1B69E-4F14-D8E3-BEC3-8344947B3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18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941457-2BE1-BFE1-A337-E38E6EBA97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49082" y="1690688"/>
            <a:ext cx="4532124" cy="4517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A09FF-49FB-1681-FD2D-1028218BBE8B}"/>
              </a:ext>
            </a:extLst>
          </p:cNvPr>
          <p:cNvSpPr txBox="1"/>
          <p:nvPr/>
        </p:nvSpPr>
        <p:spPr>
          <a:xfrm>
            <a:off x="8823961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950711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A8533-141C-BBE8-FACC-2357C72DC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A9C4FD7-CEA4-0B0A-C3D1-C78DFF8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 </a:t>
            </a:r>
            <a:r>
              <a:rPr lang="en-US" i="1" dirty="0"/>
              <a:t>Inhomogeneous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9C4EB5-9A48-32AC-FBF4-2B0C3BD6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07" y="4476151"/>
            <a:ext cx="3110806" cy="176589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Pola </a:t>
            </a:r>
            <a:r>
              <a:rPr lang="en-US" i="1" dirty="0"/>
              <a:t>diffuse,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tengah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FBAD96-DDAF-0208-D07B-967314D9C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700" y="1249923"/>
            <a:ext cx="8870599" cy="3111928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E605E2F-DB3E-569D-1F02-E62BC86E9B58}"/>
              </a:ext>
            </a:extLst>
          </p:cNvPr>
          <p:cNvSpPr txBox="1">
            <a:spLocks/>
          </p:cNvSpPr>
          <p:nvPr/>
        </p:nvSpPr>
        <p:spPr>
          <a:xfrm>
            <a:off x="5037513" y="4361851"/>
            <a:ext cx="3110806" cy="176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Pola </a:t>
            </a:r>
            <a:r>
              <a:rPr lang="en-US" i="1" dirty="0"/>
              <a:t>diffuse,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pada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kanan</a:t>
            </a:r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CBFAB14D-9A41-2E49-8CBA-06F76ACA4C79}"/>
              </a:ext>
            </a:extLst>
          </p:cNvPr>
          <p:cNvSpPr txBox="1">
            <a:spLocks/>
          </p:cNvSpPr>
          <p:nvPr/>
        </p:nvSpPr>
        <p:spPr>
          <a:xfrm>
            <a:off x="7788099" y="4361851"/>
            <a:ext cx="3110806" cy="176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Pola </a:t>
            </a:r>
            <a:r>
              <a:rPr lang="en-US" i="1" dirty="0"/>
              <a:t>singular, </a:t>
            </a:r>
            <a:r>
              <a:rPr lang="en-US" dirty="0" err="1"/>
              <a:t>intensitas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pada </a:t>
            </a:r>
            <a:r>
              <a:rPr lang="en-US" dirty="0" err="1"/>
              <a:t>sekeliling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39A1F7-E970-0147-1F9E-0CFE9938D5F6}"/>
              </a:ext>
            </a:extLst>
          </p:cNvPr>
          <p:cNvSpPr txBox="1"/>
          <p:nvPr/>
        </p:nvSpPr>
        <p:spPr>
          <a:xfrm>
            <a:off x="8823961" y="63521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(Baddeley</a:t>
            </a:r>
            <a:r>
              <a:rPr lang="en-US" i="1" dirty="0"/>
              <a:t> et al.</a:t>
            </a:r>
            <a:r>
              <a:rPr lang="en-US" dirty="0"/>
              <a:t>, 2024)</a:t>
            </a:r>
          </a:p>
        </p:txBody>
      </p:sp>
    </p:spTree>
    <p:extLst>
      <p:ext uri="{BB962C8B-B14F-4D97-AF65-F5344CB8AC3E}">
        <p14:creationId xmlns:p14="http://schemas.microsoft.com/office/powerpoint/2010/main" val="150953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Exploratory Spatial Data Analysis (ESDA)</a:t>
            </a:r>
          </a:p>
          <a:p>
            <a:r>
              <a:rPr lang="en-US" sz="3200" dirty="0"/>
              <a:t>Data </a:t>
            </a:r>
            <a:r>
              <a:rPr lang="en-US" sz="3200" i="1" dirty="0"/>
              <a:t>Point Pattern</a:t>
            </a:r>
          </a:p>
          <a:p>
            <a:r>
              <a:rPr lang="en-US" sz="3200" dirty="0" err="1"/>
              <a:t>Intensitas</a:t>
            </a:r>
            <a:endParaRPr lang="en-US" sz="3200" dirty="0"/>
          </a:p>
          <a:p>
            <a:r>
              <a:rPr lang="en-US" sz="3200" i="1" dirty="0"/>
              <a:t>Complete Spatial Randomness (CSR)</a:t>
            </a:r>
          </a:p>
          <a:p>
            <a:r>
              <a:rPr lang="en-US" sz="3200" i="1" dirty="0"/>
              <a:t>Kernel Density Estimator</a:t>
            </a:r>
            <a:r>
              <a:rPr lang="en-US" sz="3200" dirty="0"/>
              <a:t> (KDE)</a:t>
            </a:r>
            <a:endParaRPr lang="en-US" sz="3200" i="1" dirty="0"/>
          </a:p>
          <a:p>
            <a:r>
              <a:rPr lang="en-US" sz="3200" i="1" dirty="0"/>
              <a:t>Hot spots, clusters, &amp; local feature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9EF53-4622-36AC-6C49-44AE788A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66BE8B-5134-2472-1E48-50E4B6FE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Complete Spatial Randomness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ED2A32-E1D7-EF19-56C7-837DF773E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F50FC7-3659-8E19-A821-F7058442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0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919AA-2581-A07B-6E24-33D2AE42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8F9A-E457-67E6-DF88-CCBF321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Complete Spatial Randomness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1A82-75DC-B06E-29F6-3DEB22170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Point process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i="1" dirty="0"/>
              <a:t>point pattern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i="1" dirty="0"/>
              <a:t>complete spatial randomness</a:t>
            </a:r>
            <a:r>
              <a:rPr lang="en-US" dirty="0"/>
              <a:t> (CSR) </a:t>
            </a:r>
            <a:r>
              <a:rPr lang="en-US" dirty="0" err="1"/>
              <a:t>sebagai</a:t>
            </a:r>
            <a:r>
              <a:rPr lang="en-US" dirty="0"/>
              <a:t> model </a:t>
            </a:r>
            <a:r>
              <a:rPr lang="en-US" dirty="0" err="1"/>
              <a:t>teoritis</a:t>
            </a:r>
            <a:r>
              <a:rPr lang="en-US" dirty="0"/>
              <a:t> yang paling </a:t>
            </a:r>
            <a:r>
              <a:rPr lang="en-US" dirty="0" err="1"/>
              <a:t>sederhana</a:t>
            </a:r>
            <a:r>
              <a:rPr lang="en-US" dirty="0"/>
              <a:t>.</a:t>
            </a:r>
          </a:p>
          <a:p>
            <a:r>
              <a:rPr lang="en-US" dirty="0"/>
              <a:t>CSR </a:t>
            </a:r>
            <a:r>
              <a:rPr lang="en-US" dirty="0" err="1"/>
              <a:t>mengasumsikan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kemungkinan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di mana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wilayah yang </a:t>
            </a:r>
            <a:r>
              <a:rPr lang="en-US" dirty="0" err="1"/>
              <a:t>diamati</a:t>
            </a:r>
            <a:r>
              <a:rPr lang="en-US" dirty="0"/>
              <a:t>,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, dan </a:t>
            </a:r>
            <a:r>
              <a:rPr lang="en-US" dirty="0" err="1"/>
              <a:t>direpresentasikan</a:t>
            </a:r>
            <a:r>
              <a:rPr lang="en-US" dirty="0"/>
              <a:t> oleh proses Poisson yang </a:t>
            </a:r>
            <a:r>
              <a:rPr lang="en-US" b="1" dirty="0" err="1"/>
              <a:t>homogen</a:t>
            </a:r>
            <a:r>
              <a:rPr lang="en-US" dirty="0"/>
              <a:t> </a:t>
            </a:r>
            <a:r>
              <a:rPr lang="en-US" i="1" dirty="0"/>
              <a:t>(homogeneous Poisson </a:t>
            </a:r>
            <a:r>
              <a:rPr lang="en-US" i="1" dirty="0" err="1"/>
              <a:t>prosess</a:t>
            </a:r>
            <a:r>
              <a:rPr lang="en-US" i="1" dirty="0"/>
              <a:t>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DE528-91D1-F5A0-2AA4-60B9E05F7319}"/>
              </a:ext>
            </a:extLst>
          </p:cNvPr>
          <p:cNvSpPr txBox="1"/>
          <p:nvPr/>
        </p:nvSpPr>
        <p:spPr>
          <a:xfrm>
            <a:off x="9326882" y="629943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1035475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919AA-2581-A07B-6E24-33D2AE42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8F9A-E457-67E6-DF88-CCBF321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Complete Spatial Randomness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1A82-75DC-B06E-29F6-3DEB2217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9924"/>
            <a:ext cx="10980420" cy="19421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regular dan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bergerombol</a:t>
            </a:r>
            <a:r>
              <a:rPr lang="en-US" dirty="0"/>
              <a:t> (</a:t>
            </a:r>
            <a:r>
              <a:rPr lang="en-US" i="1" dirty="0"/>
              <a:t>clustered).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yang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i="1" dirty="0"/>
              <a:t>(random),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pada </a:t>
            </a:r>
            <a:r>
              <a:rPr lang="en-US" dirty="0" err="1"/>
              <a:t>distribusi</a:t>
            </a:r>
            <a:r>
              <a:rPr lang="en-US" dirty="0"/>
              <a:t> </a:t>
            </a:r>
            <a:r>
              <a:rPr lang="en-US" dirty="0" err="1"/>
              <a:t>titikyang</a:t>
            </a:r>
            <a:r>
              <a:rPr lang="en-US" dirty="0"/>
              <a:t> lain, dan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menghambat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lain.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EAF51-D9E5-E7E5-FFCB-C5DD93BC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61" y="3473888"/>
            <a:ext cx="10332099" cy="3065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82B996-3F50-2AED-04FB-E76714C8640D}"/>
              </a:ext>
            </a:extLst>
          </p:cNvPr>
          <p:cNvSpPr txBox="1"/>
          <p:nvPr/>
        </p:nvSpPr>
        <p:spPr>
          <a:xfrm>
            <a:off x="9511105" y="644552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1785200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919AA-2581-A07B-6E24-33D2AE42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88F9A-E457-67E6-DF88-CCBF3211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Complete Spatial Randomness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F21A82-75DC-B06E-29F6-3DEB22170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5622"/>
            <a:ext cx="10980420" cy="20564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Pola regular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terjadinya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yang </a:t>
            </a:r>
            <a:r>
              <a:rPr lang="en-US" dirty="0" err="1"/>
              <a:t>berdekatan</a:t>
            </a:r>
            <a:r>
              <a:rPr lang="en-US" dirty="0"/>
              <a:t>. </a:t>
            </a:r>
          </a:p>
          <a:p>
            <a:r>
              <a:rPr lang="en-US" dirty="0"/>
              <a:t>Pola </a:t>
            </a:r>
            <a:r>
              <a:rPr lang="en-US" dirty="0" err="1"/>
              <a:t>bergerombol</a:t>
            </a:r>
            <a:r>
              <a:rPr lang="en-US" dirty="0"/>
              <a:t> (clustered)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agregasi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proses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reproduksi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penyebaran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heterogenitas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EAF51-D9E5-E7E5-FFCB-C5DD93BC4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61" y="3473888"/>
            <a:ext cx="10332099" cy="3065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673A3-4FB1-6A22-743E-E14049E2372D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995929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986D4-2EFE-33EA-7AFC-F79ACF4C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3F45A-78A7-11B2-CE03-80F3B26F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CSR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9043E3-F5BE-038F-877D-DCB87F691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sederhana</a:t>
                </a:r>
                <a:r>
                  <a:rPr lang="en-US" dirty="0"/>
                  <a:t> yang </a:t>
                </a:r>
                <a:r>
                  <a:rPr lang="en-US" dirty="0" err="1"/>
                  <a:t>digunakan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menguji</a:t>
                </a:r>
                <a:r>
                  <a:rPr lang="en-US" dirty="0"/>
                  <a:t> CSR </a:t>
                </a:r>
                <a:r>
                  <a:rPr lang="en-US" dirty="0" err="1"/>
                  <a:t>adalah</a:t>
                </a:r>
                <a:r>
                  <a:rPr lang="en-US" dirty="0"/>
                  <a:t> uji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membagi</a:t>
                </a:r>
                <a:r>
                  <a:rPr lang="en-US" dirty="0"/>
                  <a:t> wilayah </a:t>
                </a:r>
                <a:r>
                  <a:rPr lang="en-US" dirty="0" err="1"/>
                  <a:t>studi</a:t>
                </a:r>
                <a:r>
                  <a:rPr lang="en-US" dirty="0"/>
                  <a:t> </a:t>
                </a:r>
                <a:r>
                  <a:rPr lang="en-US" dirty="0" err="1"/>
                  <a:t>menjadi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baris dan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kolom,yang</a:t>
                </a:r>
                <a:r>
                  <a:rPr lang="en-US" dirty="0"/>
                  <a:t> </a:t>
                </a:r>
                <a:r>
                  <a:rPr lang="en-US" dirty="0" err="1"/>
                  <a:t>mendefinisikan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𝑟𝑐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subwilayah</a:t>
                </a:r>
                <a:r>
                  <a:rPr lang="en-US" dirty="0"/>
                  <a:t> yang </a:t>
                </a:r>
                <a:r>
                  <a:rPr lang="en-US" dirty="0" err="1"/>
                  <a:t>tidak</a:t>
                </a:r>
                <a:r>
                  <a:rPr lang="en-US" dirty="0"/>
                  <a:t> </a:t>
                </a:r>
                <a:r>
                  <a:rPr lang="en-US" dirty="0" err="1"/>
                  <a:t>tumpang</a:t>
                </a:r>
                <a:r>
                  <a:rPr lang="en-US" dirty="0"/>
                  <a:t> </a:t>
                </a:r>
                <a:r>
                  <a:rPr lang="en-US" dirty="0" err="1"/>
                  <a:t>tindih</a:t>
                </a:r>
                <a:r>
                  <a:rPr lang="en-US" dirty="0"/>
                  <a:t>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luas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bergantung</a:t>
                </a:r>
                <a:r>
                  <a:rPr lang="en-US" dirty="0"/>
                  <a:t> pada </a:t>
                </a:r>
                <a:r>
                  <a:rPr lang="en-US" dirty="0" err="1"/>
                  <a:t>fakta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, </a:t>
                </a:r>
                <a:r>
                  <a:rPr lang="en-US" dirty="0" err="1"/>
                  <a:t>dalam</a:t>
                </a:r>
                <a:r>
                  <a:rPr lang="en-US" dirty="0"/>
                  <a:t> CSR,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observasi</a:t>
                </a:r>
                <a:r>
                  <a:rPr lang="en-US" dirty="0"/>
                  <a:t> yang </a:t>
                </a:r>
                <a:r>
                  <a:rPr lang="en-US" dirty="0" err="1"/>
                  <a:t>diharapkan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wilayah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9043E3-F5BE-038F-877D-DCB87F69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4B982B6-F334-16BB-0761-7467D82AB56E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213132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7986D4-2EFE-33EA-7AFC-F79ACF4C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23F45A-78A7-11B2-CE03-80F3B26F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CSR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9043E3-F5BE-038F-877D-DCB87F691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49923"/>
                <a:ext cx="9935094" cy="53503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Misalkan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yang </a:t>
                </a:r>
                <a:r>
                  <a:rPr lang="en-US" dirty="0" err="1"/>
                  <a:t>diamati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ukuran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, dan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Jumlah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yang </a:t>
                </a:r>
                <a:r>
                  <a:rPr lang="en-US" dirty="0" err="1"/>
                  <a:t>diharapkan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</a:t>
                </a:r>
                <a:r>
                  <a:rPr lang="en-US" dirty="0" err="1"/>
                  <a:t>kuadrat</a:t>
                </a:r>
                <a:r>
                  <a:rPr lang="en-US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Statistik</a:t>
                </a:r>
                <a:r>
                  <a:rPr lang="en-US" dirty="0"/>
                  <a:t> uji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sebagai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33363" indent="-233363">
                  <a:buNone/>
                </a:pPr>
                <a:r>
                  <a:rPr lang="en-US" dirty="0"/>
                  <a:t>yang </a:t>
                </a:r>
                <a:r>
                  <a:rPr lang="en-US" dirty="0" err="1"/>
                  <a:t>menyebar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9043E3-F5BE-038F-877D-DCB87F691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49923"/>
                <a:ext cx="9935094" cy="5350382"/>
              </a:xfrm>
              <a:blipFill>
                <a:blip r:embed="rId2"/>
                <a:stretch>
                  <a:fillRect l="-1289" t="-1936" b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8C54908-D4A8-E71C-DB65-CB3431632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14" y="4102632"/>
            <a:ext cx="9940371" cy="1505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595C8-626C-3605-0EF5-0A6222523B00}"/>
              </a:ext>
            </a:extLst>
          </p:cNvPr>
          <p:cNvSpPr txBox="1"/>
          <p:nvPr/>
        </p:nvSpPr>
        <p:spPr>
          <a:xfrm>
            <a:off x="9420265" y="6298692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498711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8A72D-CD08-6629-24A4-DC8FA64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99A85-7F60-562A-2998-FB448B04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CSR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5ED23-89F9-E572-304D-F109815C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CSR vs H</a:t>
            </a:r>
            <a:r>
              <a:rPr lang="en-US" baseline="-25000" dirty="0"/>
              <a:t>1</a:t>
            </a:r>
            <a:r>
              <a:rPr lang="en-US" dirty="0"/>
              <a:t>: no CSR </a:t>
            </a:r>
          </a:p>
          <a:p>
            <a:r>
              <a:rPr lang="en-US" dirty="0" err="1"/>
              <a:t>Contoh</a:t>
            </a:r>
            <a:r>
              <a:rPr lang="en-US" dirty="0"/>
              <a:t>: data Swedish Pines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339E3-F667-3A82-50F7-F8F3024C4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23" y="3017655"/>
            <a:ext cx="5705681" cy="2527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BF2B2-7324-70F7-B607-C25A24EC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67" y="2637950"/>
            <a:ext cx="5201376" cy="3286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4C710F-8DE8-2E56-03EE-4511E64624BB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212014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78A72D-CD08-6629-24A4-DC8FA64C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999A85-7F60-562A-2998-FB448B04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Kuadrat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Menguji</a:t>
            </a:r>
            <a:r>
              <a:rPr lang="en-US" dirty="0"/>
              <a:t> CSR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578627-1E43-537E-21E7-E75B259B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135623"/>
            <a:ext cx="7710584" cy="4999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F8D41A-D8CF-58C4-A063-46D1563B7295}"/>
              </a:ext>
            </a:extLst>
          </p:cNvPr>
          <p:cNvSpPr txBox="1"/>
          <p:nvPr/>
        </p:nvSpPr>
        <p:spPr>
          <a:xfrm>
            <a:off x="6253250" y="2155399"/>
            <a:ext cx="5141422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Kesimpulan: </a:t>
            </a:r>
          </a:p>
          <a:p>
            <a:r>
              <a:rPr lang="en-US" sz="2800" dirty="0" err="1"/>
              <a:t>gagal</a:t>
            </a:r>
            <a:r>
              <a:rPr lang="en-US" sz="2800" dirty="0"/>
              <a:t> </a:t>
            </a:r>
            <a:r>
              <a:rPr lang="en-US" sz="2800" dirty="0" err="1"/>
              <a:t>menolak</a:t>
            </a:r>
            <a:r>
              <a:rPr lang="en-US" sz="2800" dirty="0"/>
              <a:t> </a:t>
            </a:r>
            <a:r>
              <a:rPr lang="en-US" sz="2800" dirty="0" err="1"/>
              <a:t>hipotesis</a:t>
            </a:r>
            <a:r>
              <a:rPr lang="en-US" sz="2800" dirty="0"/>
              <a:t> </a:t>
            </a:r>
            <a:r>
              <a:rPr lang="en-US" sz="2800" dirty="0" err="1"/>
              <a:t>nol</a:t>
            </a:r>
            <a:r>
              <a:rPr lang="en-US" sz="2800" dirty="0"/>
              <a:t>, </a:t>
            </a:r>
            <a:r>
              <a:rPr lang="en-US" sz="2800" dirty="0" err="1"/>
              <a:t>artinya</a:t>
            </a:r>
            <a:r>
              <a:rPr lang="en-US" sz="2800" dirty="0"/>
              <a:t> </a:t>
            </a:r>
            <a:r>
              <a:rPr lang="en-US" sz="2800" dirty="0" err="1"/>
              <a:t>titik</a:t>
            </a:r>
            <a:r>
              <a:rPr lang="en-US" sz="2800" dirty="0"/>
              <a:t> </a:t>
            </a:r>
            <a:r>
              <a:rPr lang="en-US" sz="2800" dirty="0" err="1"/>
              <a:t>lokasi</a:t>
            </a:r>
            <a:r>
              <a:rPr lang="en-US" sz="2800" dirty="0"/>
              <a:t> </a:t>
            </a:r>
            <a:r>
              <a:rPr lang="en-US" sz="2800" dirty="0" err="1"/>
              <a:t>pohon</a:t>
            </a:r>
            <a:r>
              <a:rPr lang="en-US" sz="2800" dirty="0"/>
              <a:t> </a:t>
            </a:r>
            <a:r>
              <a:rPr lang="en-US" sz="2800" dirty="0" err="1"/>
              <a:t>pinus</a:t>
            </a:r>
            <a:r>
              <a:rPr lang="en-US" sz="2800" dirty="0"/>
              <a:t> </a:t>
            </a:r>
            <a:r>
              <a:rPr lang="en-US" sz="2800" dirty="0" err="1"/>
              <a:t>tersebut</a:t>
            </a:r>
            <a:r>
              <a:rPr lang="en-US" sz="2800" dirty="0"/>
              <a:t> </a:t>
            </a:r>
            <a:r>
              <a:rPr lang="en-US" sz="2800" dirty="0" err="1"/>
              <a:t>menyebar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acak</a:t>
            </a:r>
            <a:r>
              <a:rPr lang="en-US" sz="28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582BB-9BCB-8692-08DF-D34175738C2A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316841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463190-1299-00C0-6506-61B32F49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7DC75-4DBF-A0CD-89BB-316B9916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30" y="172997"/>
            <a:ext cx="9808445" cy="1019776"/>
          </a:xfrm>
        </p:spPr>
        <p:txBody>
          <a:bodyPr>
            <a:normAutofit/>
          </a:bodyPr>
          <a:lstStyle/>
          <a:p>
            <a:r>
              <a:rPr lang="en-US" dirty="0" err="1"/>
              <a:t>Mempelajari</a:t>
            </a:r>
            <a:r>
              <a:rPr lang="en-US" dirty="0"/>
              <a:t> Pola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VRM </a:t>
            </a:r>
            <a:br>
              <a:rPr lang="en-US" dirty="0"/>
            </a:br>
            <a:r>
              <a:rPr lang="en-US" dirty="0"/>
              <a:t>(Variance Mean Ratio)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B2C3A-314D-13D0-3CEE-134021042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3718123"/>
          </a:xfrm>
        </p:spPr>
        <p:txBody>
          <a:bodyPr/>
          <a:lstStyle/>
          <a:p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kata lain,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beragam</a:t>
            </a:r>
            <a:r>
              <a:rPr lang="en-US" dirty="0"/>
              <a:t> dan </a:t>
            </a:r>
            <a:r>
              <a:rPr lang="en-US" dirty="0" err="1"/>
              <a:t>rasio</a:t>
            </a:r>
            <a:r>
              <a:rPr lang="en-US" dirty="0"/>
              <a:t> ragam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.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Poisson  </a:t>
            </a:r>
            <a:r>
              <a:rPr lang="id-ID" dirty="0"/>
              <a:t>( </a:t>
            </a:r>
            <a:r>
              <a:rPr lang="en-US" dirty="0"/>
              <a:t> </a:t>
            </a:r>
            <a:r>
              <a:rPr lang="id-ID" dirty="0"/>
              <a:t>).</a:t>
            </a:r>
            <a:endParaRPr lang="en-US" dirty="0"/>
          </a:p>
          <a:p>
            <a:r>
              <a:rPr lang="en-US" dirty="0" err="1"/>
              <a:t>Sebaran</a:t>
            </a:r>
            <a:r>
              <a:rPr lang="en-US" dirty="0"/>
              <a:t> Poisson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rata-rata=</a:t>
            </a:r>
          </a:p>
          <a:p>
            <a:r>
              <a:rPr lang="en-US" dirty="0"/>
              <a:t>Nilai Ragam = </a:t>
            </a:r>
          </a:p>
          <a:p>
            <a:r>
              <a:rPr lang="en-US" dirty="0" err="1"/>
              <a:t>Sehingga</a:t>
            </a:r>
            <a:r>
              <a:rPr lang="en-US" dirty="0"/>
              <a:t> VMR=      </a:t>
            </a:r>
            <a:r>
              <a:rPr lang="en-US" dirty="0" err="1"/>
              <a:t>dibagi</a:t>
            </a:r>
            <a:r>
              <a:rPr lang="en-US" dirty="0"/>
              <a:t>         =1</a:t>
            </a:r>
          </a:p>
          <a:p>
            <a:pPr marL="0" indent="0">
              <a:buNone/>
            </a:pPr>
            <a:endParaRPr lang="id-ID" dirty="0"/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EC965CF-BF6D-4B10-F2BA-E8D41597F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37697"/>
              </p:ext>
            </p:extLst>
          </p:nvPr>
        </p:nvGraphicFramePr>
        <p:xfrm>
          <a:off x="9710286" y="2313932"/>
          <a:ext cx="569916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77800" progId="Equation.3">
                  <p:embed/>
                </p:oleObj>
              </mc:Choice>
              <mc:Fallback>
                <p:oleObj name="Equation" r:id="rId2" imgW="139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0286" y="2313932"/>
                        <a:ext cx="569916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BDEC5B0-66BA-D635-E96A-845CA14FFE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014812"/>
              </p:ext>
            </p:extLst>
          </p:nvPr>
        </p:nvGraphicFramePr>
        <p:xfrm>
          <a:off x="8225113" y="2797341"/>
          <a:ext cx="569916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77800" progId="Equation.3">
                  <p:embed/>
                </p:oleObj>
              </mc:Choice>
              <mc:Fallback>
                <p:oleObj name="Equation" r:id="rId2" imgW="139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5113" y="2797341"/>
                        <a:ext cx="569916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8D1AD0-7A87-BA6C-95B7-E4B7A93D6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91641"/>
              </p:ext>
            </p:extLst>
          </p:nvPr>
        </p:nvGraphicFramePr>
        <p:xfrm>
          <a:off x="3396972" y="3416523"/>
          <a:ext cx="569916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77800" progId="Equation.3">
                  <p:embed/>
                </p:oleObj>
              </mc:Choice>
              <mc:Fallback>
                <p:oleObj name="Equation" r:id="rId2" imgW="139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972" y="3416523"/>
                        <a:ext cx="569916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6C15808-A726-7F64-AC89-A624AF4BA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869046"/>
              </p:ext>
            </p:extLst>
          </p:nvPr>
        </p:nvGraphicFramePr>
        <p:xfrm>
          <a:off x="3833664" y="3898115"/>
          <a:ext cx="569916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77800" progId="Equation.3">
                  <p:embed/>
                </p:oleObj>
              </mc:Choice>
              <mc:Fallback>
                <p:oleObj name="Equation" r:id="rId2" imgW="139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664" y="3898115"/>
                        <a:ext cx="569916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0FD7639-60B2-055C-8FB3-004BF7687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783255"/>
              </p:ext>
            </p:extLst>
          </p:nvPr>
        </p:nvGraphicFramePr>
        <p:xfrm>
          <a:off x="5526084" y="3834049"/>
          <a:ext cx="569916" cy="58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700" imgH="177800" progId="Equation.3">
                  <p:embed/>
                </p:oleObj>
              </mc:Choice>
              <mc:Fallback>
                <p:oleObj name="Equation" r:id="rId2" imgW="139700" imgH="1778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4" y="3834049"/>
                        <a:ext cx="569916" cy="588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130975-9802-E5EF-6C67-24521F07A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942" y="3589378"/>
            <a:ext cx="2780017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1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D0B97-A1FC-5828-A213-62E36144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E7A411-292F-AB42-0665-E7EC2763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29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56487-48B7-F846-6DC3-9AA07D2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Spasial</a:t>
            </a:r>
            <a:r>
              <a:rPr lang="en-US" b="1" dirty="0"/>
              <a:t> Regular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71FB8-D78D-B1E8-89C0-DFA31383C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Sebaran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spasial</a:t>
                </a:r>
                <a:r>
                  <a:rPr lang="en-US" dirty="0"/>
                  <a:t> regular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relatif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dan </a:t>
                </a:r>
                <a:r>
                  <a:rPr lang="en-US" dirty="0" err="1"/>
                  <a:t>rasio</a:t>
                </a:r>
                <a:r>
                  <a:rPr lang="en-US" dirty="0"/>
                  <a:t> ragam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tengah</a:t>
                </a:r>
                <a:r>
                  <a:rPr lang="en-US" dirty="0"/>
                  <a:t> </a:t>
                </a:r>
                <a:r>
                  <a:rPr lang="en-US" dirty="0" err="1"/>
                  <a:t>kurang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. </a:t>
                </a:r>
                <a:r>
                  <a:rPr lang="en-US" dirty="0" err="1"/>
                  <a:t>Sebaran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spasial</a:t>
                </a:r>
                <a:r>
                  <a:rPr lang="en-US" dirty="0"/>
                  <a:t> regular </a:t>
                </a:r>
                <a:r>
                  <a:rPr lang="en-US" dirty="0" err="1"/>
                  <a:t>mengikuti</a:t>
                </a:r>
                <a:r>
                  <a:rPr lang="en-US" dirty="0"/>
                  <a:t> </a:t>
                </a:r>
                <a:r>
                  <a:rPr lang="en-US" dirty="0" err="1"/>
                  <a:t>sebaran</a:t>
                </a:r>
                <a:r>
                  <a:rPr lang="en-US" dirty="0"/>
                  <a:t> </a:t>
                </a:r>
                <a:r>
                  <a:rPr lang="en-US" dirty="0" err="1"/>
                  <a:t>Binom</a:t>
                </a:r>
                <a:r>
                  <a:rPr lang="en-US" dirty="0"/>
                  <a:t> (</a:t>
                </a:r>
                <a:r>
                  <a:rPr lang="en-US" i="1" dirty="0" err="1"/>
                  <a:t>n,p</a:t>
                </a:r>
                <a:r>
                  <a:rPr lang="en-US" dirty="0"/>
                  <a:t>).  </a:t>
                </a:r>
                <a:endParaRPr lang="id-ID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𝑛𝑝𝑞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𝑉𝑀𝑅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1B71FB8-D78D-B1E8-89C0-DFA31383C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4AE6FF4-6DC0-7E0C-3790-94D5DF6D0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98" y="2532073"/>
            <a:ext cx="2656031" cy="302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0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7A6C3-769F-C7C2-CB2C-3F51106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B7E0A2-7AF6-8477-932E-1102723B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Rujukan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E9577-30C9-1747-9999-BF4C3B5A4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Baddeley, A., </a:t>
            </a:r>
            <a:r>
              <a:rPr lang="en-US" dirty="0" err="1"/>
              <a:t>Rubak</a:t>
            </a:r>
            <a:r>
              <a:rPr lang="en-US" dirty="0"/>
              <a:t>, E., Turner, R. 2024. Spatial Point Patterns: Methodology and Application with R. Boca Raton: CRC Press.</a:t>
            </a:r>
          </a:p>
          <a:p>
            <a:r>
              <a:rPr lang="en-US" sz="2800" dirty="0"/>
              <a:t>Moraga, P. 2024. Spatial Statistics for Data Science: Theory and Practice with R. Boca Raton: CRC Press.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658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832DC-D8F1-29F7-A6E4-C786744B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5E5B4F-4BAE-98AA-1CC9-B5B2DEC1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EC2A4-0A18-6BA2-9E52-A90D9649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Sebaran</a:t>
            </a:r>
            <a:r>
              <a:rPr lang="en-US" b="1" dirty="0"/>
              <a:t> </a:t>
            </a:r>
            <a:r>
              <a:rPr lang="en-US" b="1" dirty="0" err="1"/>
              <a:t>Titik</a:t>
            </a:r>
            <a:r>
              <a:rPr lang="en-US" b="1" dirty="0"/>
              <a:t> </a:t>
            </a:r>
            <a:r>
              <a:rPr lang="en-US" b="1" dirty="0" err="1"/>
              <a:t>Spasial</a:t>
            </a:r>
            <a:r>
              <a:rPr lang="en-US" b="1" dirty="0"/>
              <a:t> </a:t>
            </a:r>
            <a:r>
              <a:rPr lang="en-US" b="1" dirty="0" err="1"/>
              <a:t>Gerombol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595774-EE49-16E7-2973-D7F5D9532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Sebaran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spasial</a:t>
                </a:r>
                <a:r>
                  <a:rPr lang="en-US" dirty="0"/>
                  <a:t> </a:t>
                </a:r>
                <a:r>
                  <a:rPr lang="en-US" dirty="0" err="1"/>
                  <a:t>gerombol</a:t>
                </a:r>
                <a:r>
                  <a:rPr lang="en-US" dirty="0"/>
                  <a:t> </a:t>
                </a:r>
                <a:r>
                  <a:rPr lang="en-US" dirty="0" err="1"/>
                  <a:t>terjadi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antar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sangat </a:t>
                </a:r>
                <a:r>
                  <a:rPr lang="en-US" dirty="0" err="1"/>
                  <a:t>dekat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lain dan </a:t>
                </a:r>
                <a:r>
                  <a:rPr lang="en-US" dirty="0" err="1"/>
                  <a:t>rasio</a:t>
                </a:r>
                <a:r>
                  <a:rPr lang="en-US" dirty="0"/>
                  <a:t> ragam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  <a:r>
                  <a:rPr lang="en-US" dirty="0" err="1"/>
                  <a:t>tengah</a:t>
                </a:r>
                <a:r>
                  <a:rPr lang="en-US" dirty="0"/>
                  <a:t> </a:t>
                </a:r>
                <a:r>
                  <a:rPr lang="en-US" dirty="0" err="1"/>
                  <a:t>lebih</a:t>
                </a:r>
                <a:r>
                  <a:rPr lang="en-US" dirty="0"/>
                  <a:t> </a:t>
                </a: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satu</a:t>
                </a:r>
                <a:r>
                  <a:rPr lang="en-US" dirty="0"/>
                  <a:t>. </a:t>
                </a:r>
                <a:r>
                  <a:rPr lang="en-US" dirty="0" err="1"/>
                  <a:t>Sebaran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spasial</a:t>
                </a:r>
                <a:r>
                  <a:rPr lang="en-US" dirty="0"/>
                  <a:t> </a:t>
                </a:r>
                <a:r>
                  <a:rPr lang="en-US" dirty="0" err="1"/>
                  <a:t>gerombol</a:t>
                </a:r>
                <a:r>
                  <a:rPr lang="en-US" dirty="0"/>
                  <a:t> </a:t>
                </a:r>
                <a:r>
                  <a:rPr lang="en-US" dirty="0" err="1"/>
                  <a:t>mengikuti</a:t>
                </a:r>
                <a:r>
                  <a:rPr lang="en-US" dirty="0"/>
                  <a:t> </a:t>
                </a:r>
                <a:r>
                  <a:rPr lang="en-US" dirty="0" err="1"/>
                  <a:t>sebaran</a:t>
                </a:r>
                <a:r>
                  <a:rPr lang="en-US" dirty="0"/>
                  <a:t> </a:t>
                </a:r>
                <a:r>
                  <a:rPr lang="en-US" dirty="0" err="1"/>
                  <a:t>Binom</a:t>
                </a:r>
                <a:r>
                  <a:rPr lang="en-US" dirty="0"/>
                  <a:t> </a:t>
                </a:r>
                <a:r>
                  <a:rPr lang="en-US" dirty="0" err="1"/>
                  <a:t>Negatif</a:t>
                </a:r>
                <a:r>
                  <a:rPr lang="en-US" dirty="0"/>
                  <a:t> (</a:t>
                </a:r>
                <a:r>
                  <a:rPr lang="en-US" i="1" dirty="0"/>
                  <a:t>r; k, p</a:t>
                </a:r>
                <a:r>
                  <a:rPr lang="en-US" dirty="0"/>
                  <a:t>). </a:t>
                </a:r>
                <a:endParaRPr lang="id-ID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𝑘𝑝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Var(X)=</a:t>
                </a:r>
                <a:r>
                  <a:rPr lang="en-US" dirty="0" err="1"/>
                  <a:t>kp</a:t>
                </a:r>
                <a:r>
                  <a:rPr lang="en-US" dirty="0"/>
                  <a:t>(1+p)</a:t>
                </a:r>
              </a:p>
              <a:p>
                <a:r>
                  <a:rPr lang="en-US" b="0" dirty="0"/>
                  <a:t>VMR=Var(X)/E(X)=</a:t>
                </a:r>
                <a:r>
                  <a:rPr lang="en-US" b="0" dirty="0" err="1"/>
                  <a:t>kp</a:t>
                </a:r>
                <a:r>
                  <a:rPr lang="en-US" b="0" dirty="0"/>
                  <a:t>(1+p)/</a:t>
                </a:r>
                <a:r>
                  <a:rPr lang="en-US" b="0" dirty="0" err="1"/>
                  <a:t>kp</a:t>
                </a:r>
                <a:r>
                  <a:rPr lang="en-US" b="0" dirty="0"/>
                  <a:t>=1+p&gt;1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0595774-EE49-16E7-2973-D7F5D9532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A9CD448-232F-8F2D-76E7-40B8BE3B6F2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94934" y="2786507"/>
            <a:ext cx="285752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9730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 rotWithShape="1">
          <a:blip r:embed="rId2"/>
          <a:srcRect l="6286" t="77068" r="5979" b="3457"/>
          <a:stretch>
            <a:fillRect/>
          </a:stretch>
        </p:blipFill>
        <p:spPr bwMode="auto">
          <a:xfrm>
            <a:off x="7078036" y="4887841"/>
            <a:ext cx="3589965" cy="114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4583832" y="223173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000" b="1" dirty="0"/>
              <a:t>METODE KUADRAN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9576" y="657172"/>
            <a:ext cx="73495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Bagilah Daerah Studi menjadi beberapa sel yang berukuran sama. </a:t>
            </a:r>
          </a:p>
          <a:p>
            <a:r>
              <a:rPr lang="id-ID" sz="2000" dirty="0"/>
              <a:t>     Ukuran Sel Ditentukan oleh skala yang diinginkan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Tentukan Rata-rata Banyaknya Titik per 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Tentukan Variance banyaknya titik per sel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2000" dirty="0"/>
              <a:t>Hitung perbandingan Ragam dengan Rata-rata (VMR)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l="63430" t="11430" r="-823" b="43989"/>
          <a:stretch>
            <a:fillRect/>
          </a:stretch>
        </p:blipFill>
        <p:spPr bwMode="auto">
          <a:xfrm>
            <a:off x="2711624" y="2277421"/>
            <a:ext cx="1736336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583833" y="2494451"/>
                <a:ext cx="880947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d-ID" i="1">
                              <a:latin typeface="Cambria Math" panose="02040503050406030204"/>
                            </a:rPr>
                            <m:t>𝑥</m:t>
                          </m:r>
                        </m:e>
                      </m:acc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/>
                            </a:rPr>
                            <m:t>𝑁</m:t>
                          </m:r>
                        </m:num>
                        <m:den>
                          <m:r>
                            <a:rPr lang="id-ID" i="1">
                              <a:latin typeface="Cambria Math" panose="02040503050406030204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833" y="2494451"/>
                <a:ext cx="880947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807968" y="2495907"/>
                <a:ext cx="2181110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/>
                            </a:rPr>
                            <m:t>𝑆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d-ID" i="1">
                                  <a:latin typeface="Cambria Math" panose="02040503050406030204"/>
                                </a:rPr>
                                <m:t>𝑖</m:t>
                              </m:r>
                              <m:r>
                                <a:rPr lang="id-ID" i="1">
                                  <a:latin typeface="Cambria Math" panose="02040503050406030204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d-ID" i="1">
                                  <a:latin typeface="Cambria Math" panose="02040503050406030204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d-ID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d-ID" i="1">
                                      <a:latin typeface="Cambria Math" panose="02040503050406030204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d-ID" i="1"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d-ID" i="1">
                                          <a:latin typeface="Cambria Math" panose="02040503050406030204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d-ID" i="1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id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d-ID" i="1">
                                          <a:latin typeface="Cambria Math" panose="02040503050406030204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id-ID" i="1">
                                      <a:latin typeface="Cambria Math" panose="02040503050406030204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id-ID" i="1">
                                      <a:latin typeface="Cambria Math" panose="02040503050406030204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d-ID" i="1">
                                  <a:latin typeface="Cambria Math" panose="02040503050406030204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r>
                            <a:rPr lang="id-ID" i="1">
                              <a:latin typeface="Cambria Math" panose="02040503050406030204"/>
                            </a:rPr>
                            <m:t>𝑚</m:t>
                          </m:r>
                          <m:r>
                            <a:rPr lang="id-ID" i="1">
                              <a:latin typeface="Cambria Math" panose="02040503050406030204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2495907"/>
                <a:ext cx="2181110" cy="6481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724863" y="3175579"/>
            <a:ext cx="3628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N=banyaknya titik,  m=banyaknya sel</a:t>
            </a:r>
          </a:p>
          <a:p>
            <a:r>
              <a:rPr lang="id-ID" dirty="0"/>
              <a:t>i=1,2,....m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719571" y="3893288"/>
                <a:ext cx="3480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i="1">
                              <a:latin typeface="Cambria Math" panose="02040503050406030204"/>
                            </a:rPr>
                            <m:t>𝑥</m:t>
                          </m:r>
                        </m:e>
                        <m:sub>
                          <m:r>
                            <a:rPr lang="id-ID" i="1">
                              <a:latin typeface="Cambria Math" panose="02040503050406030204"/>
                            </a:rPr>
                            <m:t>𝑖</m:t>
                          </m:r>
                        </m:sub>
                      </m:sSub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r>
                        <a:rPr lang="id-ID" i="1">
                          <a:latin typeface="Cambria Math" panose="02040503050406030204"/>
                        </a:rPr>
                        <m:t>𝑏𝑎𝑛𝑦𝑎𝑘𝑛𝑦𝑎</m:t>
                      </m:r>
                      <m:r>
                        <a:rPr lang="id-ID" i="1">
                          <a:latin typeface="Cambria Math" panose="02040503050406030204"/>
                        </a:rPr>
                        <m:t> </m:t>
                      </m:r>
                      <m:r>
                        <a:rPr lang="id-ID" i="1">
                          <a:latin typeface="Cambria Math" panose="02040503050406030204"/>
                        </a:rPr>
                        <m:t>𝑡𝑖𝑡𝑖𝑘</m:t>
                      </m:r>
                      <m:r>
                        <a:rPr lang="id-ID" i="1">
                          <a:latin typeface="Cambria Math" panose="02040503050406030204"/>
                        </a:rPr>
                        <m:t> </m:t>
                      </m:r>
                      <m:r>
                        <a:rPr lang="id-ID" i="1">
                          <a:latin typeface="Cambria Math" panose="02040503050406030204"/>
                        </a:rPr>
                        <m:t>𝑑𝑎𝑙𝑎𝑚</m:t>
                      </m:r>
                      <m:r>
                        <a:rPr lang="id-ID" i="1">
                          <a:latin typeface="Cambria Math" panose="02040503050406030204"/>
                        </a:rPr>
                        <m:t> </m:t>
                      </m:r>
                      <m:r>
                        <a:rPr lang="id-ID" i="1">
                          <a:latin typeface="Cambria Math" panose="02040503050406030204"/>
                        </a:rPr>
                        <m:t>𝑠𝑒𝑙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71" y="3893288"/>
                <a:ext cx="3480312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719571" y="4437112"/>
                <a:ext cx="127554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i="1">
                          <a:latin typeface="Cambria Math" panose="02040503050406030204"/>
                        </a:rPr>
                        <m:t>𝑉𝑀𝑅</m:t>
                      </m:r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71" y="4437112"/>
                <a:ext cx="1275542" cy="6481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601577" y="5105373"/>
            <a:ext cx="4376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VMR=0 titik menyebar Uniform(sistematik)</a:t>
            </a:r>
          </a:p>
          <a:p>
            <a:r>
              <a:rPr lang="id-ID" b="1" dirty="0"/>
              <a:t>VMR=1 titik menyebar acak</a:t>
            </a:r>
          </a:p>
          <a:p>
            <a:r>
              <a:rPr lang="id-ID" b="1" dirty="0"/>
              <a:t>VMR &gt;1 Titik menyebar lebih mengelompok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5640" y="692697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HIPOTESIS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5600" y="141277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d-ID" b="1" dirty="0"/>
              <a:t>Ho= Titik menyebar Acak</a:t>
            </a:r>
          </a:p>
          <a:p>
            <a:r>
              <a:rPr lang="id-ID" b="1" dirty="0"/>
              <a:t>H1: Titik tidak menyebar acak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2059107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Jika m &lt; 30 maka didekati dengan sebaran Khi Kuadrat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28246" y="2445515"/>
                <a:ext cx="3416192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i="1">
                              <a:latin typeface="Cambria Math" panose="02040503050406030204"/>
                              <a:ea typeface="Cambria Math" panose="02040503050406030204"/>
                            </a:rPr>
                            <m:t>𝜒</m:t>
                          </m:r>
                        </m:e>
                        <m:sup>
                          <m:r>
                            <a:rPr lang="id-ID" i="1">
                              <a:latin typeface="Cambria Math" panose="02040503050406030204"/>
                            </a:rPr>
                            <m:t>2</m:t>
                          </m:r>
                        </m:sup>
                      </m:sSup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d>
                        <m:d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i="1">
                              <a:latin typeface="Cambria Math" panose="02040503050406030204"/>
                            </a:rPr>
                            <m:t>𝑚</m:t>
                          </m:r>
                          <m:r>
                            <a:rPr lang="id-ID" i="1">
                              <a:latin typeface="Cambria Math" panose="02040503050406030204"/>
                            </a:rPr>
                            <m:t>−1</m:t>
                          </m:r>
                        </m:e>
                      </m:d>
                      <m:r>
                        <a:rPr lang="id-ID" i="1">
                          <a:latin typeface="Cambria Math" panose="02040503050406030204"/>
                        </a:rPr>
                        <m:t>𝑉𝑀𝑅</m:t>
                      </m:r>
                      <m:r>
                        <a:rPr lang="id-ID" i="1">
                          <a:latin typeface="Cambria Math" panose="02040503050406030204"/>
                        </a:rPr>
                        <m:t>=</m:t>
                      </m:r>
                      <m:f>
                        <m:fPr>
                          <m:ctrlPr>
                            <a:rPr lang="id-ID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d-ID" i="1"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id-ID" i="1">
                              <a:latin typeface="Cambria Math" panose="02040503050406030204"/>
                            </a:rPr>
                            <m:t>𝑚</m:t>
                          </m:r>
                          <m:r>
                            <a:rPr lang="id-ID" i="1">
                              <a:latin typeface="Cambria Math" panose="02040503050406030204"/>
                            </a:rPr>
                            <m:t>−1)</m:t>
                          </m:r>
                          <m:sSup>
                            <m:sSupPr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i="1">
                                  <a:latin typeface="Cambria Math" panose="02040503050406030204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id-ID" i="1">
                                  <a:latin typeface="Cambria Math" panose="02040503050406030204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̅"/>
                              <m:ctrlPr>
                                <a:rPr lang="id-ID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d-ID" i="1">
                                  <a:latin typeface="Cambria Math" panose="02040503050406030204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id-ID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46" y="2445515"/>
                <a:ext cx="3416192" cy="6481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495600" y="3251261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Jika m &gt;=30 maka didekati dengan sebaran 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28245" y="3869208"/>
                <a:ext cx="374192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dirty="0"/>
                  <a:t>Z=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i="1">
                                <a:latin typeface="Cambria Math" panose="02040503050406030204"/>
                              </a:rPr>
                              <m:t>𝑚</m:t>
                            </m:r>
                            <m:r>
                              <a:rPr lang="id-ID" i="1">
                                <a:latin typeface="Cambria Math" panose="02040503050406030204"/>
                              </a:rPr>
                              <m:t>−1</m:t>
                            </m:r>
                          </m:e>
                        </m:d>
                        <m:r>
                          <a:rPr lang="id-ID" i="1">
                            <a:latin typeface="Cambria Math" panose="02040503050406030204"/>
                          </a:rPr>
                          <m:t>𝑉𝑀𝑅</m:t>
                        </m:r>
                        <m:r>
                          <a:rPr lang="id-ID" i="1">
                            <a:latin typeface="Cambria Math" panose="02040503050406030204"/>
                          </a:rPr>
                          <m:t>−(</m:t>
                        </m:r>
                        <m:r>
                          <a:rPr lang="id-ID" i="1">
                            <a:latin typeface="Cambria Math" panose="02040503050406030204"/>
                          </a:rPr>
                          <m:t>𝑚</m:t>
                        </m:r>
                        <m:r>
                          <a:rPr lang="id-ID" i="1">
                            <a:latin typeface="Cambria Math" panose="02040503050406030204"/>
                          </a:rPr>
                          <m:t>−1)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id-ID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d-ID" i="1">
                                <a:latin typeface="Cambria Math" panose="02040503050406030204"/>
                              </a:rPr>
                              <m:t>2(</m:t>
                            </m:r>
                            <m:r>
                              <a:rPr lang="id-ID" i="1">
                                <a:latin typeface="Cambria Math" panose="02040503050406030204"/>
                              </a:rPr>
                              <m:t>𝑚</m:t>
                            </m:r>
                            <m:r>
                              <a:rPr lang="id-ID" i="1">
                                <a:latin typeface="Cambria Math" panose="02040503050406030204"/>
                              </a:rPr>
                              <m:t>−1)</m:t>
                            </m:r>
                          </m:e>
                        </m:rad>
                      </m:den>
                    </m:f>
                  </m:oMath>
                </a14:m>
                <a:r>
                  <a:rPr lang="id-ID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d-ID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id-ID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dirty="0">
                                <a:latin typeface="Cambria Math" panose="02040503050406030204"/>
                              </a:rPr>
                              <m:t>𝑚</m:t>
                            </m:r>
                            <m:r>
                              <a:rPr lang="id-ID" i="1" dirty="0">
                                <a:latin typeface="Cambria Math" panose="02040503050406030204"/>
                              </a:rPr>
                              <m:t>−1</m:t>
                            </m:r>
                          </m:num>
                          <m:den>
                            <m:r>
                              <a:rPr lang="id-ID" i="1" dirty="0">
                                <a:latin typeface="Cambria Math" panose="02040503050406030204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id-ID" i="1" dirty="0">
                        <a:latin typeface="Cambria Math" panose="02040503050406030204"/>
                      </a:rPr>
                      <m:t>(</m:t>
                    </m:r>
                    <m:r>
                      <a:rPr lang="id-ID" i="1" dirty="0">
                        <a:latin typeface="Cambria Math" panose="02040503050406030204"/>
                      </a:rPr>
                      <m:t>𝑉𝑀𝑅</m:t>
                    </m:r>
                    <m:r>
                      <a:rPr lang="id-ID" i="1" dirty="0">
                        <a:latin typeface="Cambria Math" panose="02040503050406030204"/>
                      </a:rPr>
                      <m:t>−1)</m:t>
                    </m:r>
                  </m:oMath>
                </a14:m>
                <a:endParaRPr lang="id-ID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45" y="3869208"/>
                <a:ext cx="3741922" cy="656013"/>
              </a:xfrm>
              <a:prstGeom prst="rect">
                <a:avLst/>
              </a:prstGeom>
              <a:blipFill>
                <a:blip r:embed="rId3"/>
                <a:stretch>
                  <a:fillRect l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355057" y="4795764"/>
            <a:ext cx="7830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/>
              <a:t>Bila alpha 5 %, Z &gt; 1.96 menolak Ho dan menerima H1 dengan kesimpulan Kluster</a:t>
            </a:r>
          </a:p>
          <a:p>
            <a:r>
              <a:rPr lang="id-ID" dirty="0"/>
              <a:t>Bilai alpha 5% Z&lt;-1.96 menolak Ho dan menerima H1 dengan kesimpulan uniform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-161651"/>
            <a:ext cx="7786710" cy="343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95670" y="3286124"/>
            <a:ext cx="7072330" cy="3571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513" y="260648"/>
            <a:ext cx="8534335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E43F3-C558-9FE3-1A5C-96FD5D04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06BB81-02FC-D672-D792-6C857B5C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Identifikasi</a:t>
            </a:r>
            <a:r>
              <a:rPr lang="en-US" dirty="0"/>
              <a:t> CSR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E0DD28-A608-CDFE-19C9-6AECFA750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249923"/>
                <a:ext cx="10317479" cy="4992127"/>
              </a:xfrm>
            </p:spPr>
            <p:txBody>
              <a:bodyPr/>
              <a:lstStyle/>
              <a:p>
                <a:r>
                  <a:rPr lang="en-US" dirty="0"/>
                  <a:t>Dapat pula </a:t>
                </a:r>
                <a:r>
                  <a:rPr lang="en-US" dirty="0" err="1"/>
                  <a:t>dilakukan</a:t>
                </a:r>
                <a:r>
                  <a:rPr lang="en-US" dirty="0"/>
                  <a:t> </a:t>
                </a:r>
                <a:r>
                  <a:rPr lang="en-US" dirty="0" err="1"/>
                  <a:t>menggunakan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-K, yang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suatu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i="1" dirty="0"/>
                  <a:t>spatial point pattern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pada window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ini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</a:t>
                </a:r>
                <a:r>
                  <a:rPr lang="en-US" dirty="0" err="1"/>
                  <a:t>eksplorasi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memeriksa</a:t>
                </a:r>
                <a:r>
                  <a:rPr lang="en-US" dirty="0"/>
                  <a:t> </a:t>
                </a:r>
                <a:r>
                  <a:rPr lang="en-US" dirty="0" err="1"/>
                  <a:t>kebebasan</a:t>
                </a:r>
                <a:r>
                  <a:rPr lang="en-US" dirty="0"/>
                  <a:t> </a:t>
                </a:r>
                <a:r>
                  <a:rPr lang="en-US" dirty="0" err="1"/>
                  <a:t>antara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lokasi</a:t>
                </a:r>
                <a:r>
                  <a:rPr lang="en-US" dirty="0"/>
                  <a:t> pada </a:t>
                </a:r>
                <a:r>
                  <a:rPr lang="en-US" dirty="0" err="1"/>
                  <a:t>beberapa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E0DD28-A608-CDFE-19C9-6AECFA750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249923"/>
                <a:ext cx="10317479" cy="4992127"/>
              </a:xfrm>
              <a:blipFill>
                <a:blip r:embed="rId2"/>
                <a:stretch>
                  <a:fillRect l="-1064" t="-2076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665F0A5-5CB3-99AD-3F5B-347974943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034244"/>
            <a:ext cx="10776876" cy="101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43E00-8721-518B-73D3-863425B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C4637-FE58-D1FD-1F52-206173C4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-K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5EF07A-5449-DF08-DF7D-038341DB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115294"/>
            <a:ext cx="5086003" cy="5423618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4F504E-8C21-9B6A-BCF8-6A64F686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204" y="1459193"/>
            <a:ext cx="6156406" cy="43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74E3FF-45A2-8A34-D75C-882254F6E76F}"/>
              </a:ext>
            </a:extLst>
          </p:cNvPr>
          <p:cNvSpPr txBox="1"/>
          <p:nvPr/>
        </p:nvSpPr>
        <p:spPr>
          <a:xfrm>
            <a:off x="8229600" y="1709055"/>
            <a:ext cx="29094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Swedishpines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5832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43E00-8721-518B-73D3-863425B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1C4637-FE58-D1FD-1F52-206173C4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-K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9EEBA4-D3BC-EF4F-3210-731421B19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7" y="984250"/>
            <a:ext cx="11706225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831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CAB70B-7868-2E37-39CA-7F3901896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Kernel Density Estimator </a:t>
            </a:r>
            <a:r>
              <a:rPr lang="en-US" dirty="0"/>
              <a:t>(KDE)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2EA003-4895-BC8A-B3AF-6F97FD75A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132124-ECD6-7893-2D4A-A3D42541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57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6364-0105-8410-C6CC-FDDE1374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39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0CD7F4-5FE4-51B8-4CDC-E2B68533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Pendugaan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64EF07A-5D71-73D7-B714-FF4917F82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Penduga</a:t>
                </a:r>
                <a:r>
                  <a:rPr lang="en-US" dirty="0"/>
                  <a:t> Kernel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kepekatan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US" dirty="0"/>
                  <a:t>dan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intensitas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(.) </m:t>
                    </m:r>
                  </m:oMath>
                </a14:m>
                <a:r>
                  <a:rPr lang="en-US" dirty="0"/>
                  <a:t>pada </a:t>
                </a:r>
                <a:r>
                  <a:rPr lang="en-US" dirty="0" err="1"/>
                  <a:t>lokasi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berdasarkan</a:t>
                </a:r>
                <a:r>
                  <a:rPr lang="en-US" dirty="0"/>
                  <a:t> </a:t>
                </a:r>
                <a:r>
                  <a:rPr lang="en-US" dirty="0" err="1"/>
                  <a:t>kejadian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dirty="0"/>
                  <a:t>berbentuk: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64EF07A-5D71-73D7-B714-FF4917F82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99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88CA6CB-A662-FF2A-B431-519EC972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11" y="2372977"/>
            <a:ext cx="4581778" cy="2112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CD498D-7EA1-C296-71EC-FD3AD5449666}"/>
                  </a:ext>
                </a:extLst>
              </p:cNvPr>
              <p:cNvSpPr txBox="1"/>
              <p:nvPr/>
            </p:nvSpPr>
            <p:spPr>
              <a:xfrm>
                <a:off x="837723" y="4964186"/>
                <a:ext cx="10980420" cy="1574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di mana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𝐾</m:t>
                    </m:r>
                    <m:r>
                      <a:rPr lang="en-US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(.) </m:t>
                    </m:r>
                  </m:oMath>
                </a14:m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adalah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fungsi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simetris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sehingga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𝐾</m:t>
                    </m:r>
                    <m:r>
                      <a:rPr lang="en-US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sz="28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) ≥ 0 ∀</m:t>
                    </m:r>
                    <m:r>
                      <a:rPr lang="en-US" sz="2800" b="1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𝒙</m:t>
                    </m:r>
                    <m:r>
                      <a:rPr lang="en-US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dan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𝐾</m:t>
                        </m:r>
                        <m:r>
                          <a:rPr lang="en-U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(</m:t>
                        </m:r>
                        <m:r>
                          <a:rPr lang="en-US" sz="28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  <m:r>
                          <a:rPr lang="en-U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) </m:t>
                        </m:r>
                        <m:r>
                          <a:rPr lang="en-US" sz="28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  <m:r>
                          <a:rPr lang="en-US" sz="28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nary>
                    <m:r>
                      <a:rPr lang="en-US" sz="28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= 1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yang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dikenal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sebagai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Kernel, dan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adalah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parameter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pemulusan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yang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dikenal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sebagai</a:t>
                </a:r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charset="0"/>
                    <a:cs typeface="Arial" charset="0"/>
                  </a:rPr>
                  <a:t> “bandwidth”.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CD498D-7EA1-C296-71EC-FD3AD5449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3" y="4964186"/>
                <a:ext cx="10980420" cy="1574726"/>
              </a:xfrm>
              <a:prstGeom prst="rect">
                <a:avLst/>
              </a:prstGeom>
              <a:blipFill>
                <a:blip r:embed="rId4"/>
                <a:stretch>
                  <a:fillRect l="-1110" t="-3861" b="-9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654CF6-15DA-F958-82C4-78BAA3FF7AF6}"/>
              </a:ext>
            </a:extLst>
          </p:cNvPr>
          <p:cNvSpPr txBox="1"/>
          <p:nvPr/>
        </p:nvSpPr>
        <p:spPr>
          <a:xfrm>
            <a:off x="9900242" y="63518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3875476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349-C7DE-A8EC-3D02-B10B73E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Exploratory Spatial Data Analysis (ESDA)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BAAE-626C-5EBA-0E50-83A4EE80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249923"/>
            <a:ext cx="7042264" cy="4992127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perluasan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i="1" dirty="0"/>
              <a:t>exploratory data analysis (EDA)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Exploratory data analysis (EDA)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Exploratory Data Analysis (EDA) / </a:t>
            </a:r>
            <a:r>
              <a:rPr lang="en-US" b="1" dirty="0" err="1"/>
              <a:t>Analisis</a:t>
            </a:r>
            <a:r>
              <a:rPr lang="en-US" b="1" dirty="0"/>
              <a:t> Data </a:t>
            </a:r>
            <a:r>
              <a:rPr lang="en-US" b="1" dirty="0" err="1"/>
              <a:t>Eksploratori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proses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dataset,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dan </a:t>
            </a:r>
            <a:r>
              <a:rPr lang="en-US" dirty="0" err="1"/>
              <a:t>visualisasi</a:t>
            </a:r>
            <a:r>
              <a:rPr lang="en-US" dirty="0"/>
              <a:t>.</a:t>
            </a:r>
          </a:p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EDA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r>
              <a:rPr lang="en-US" dirty="0"/>
              <a:t>Memeriksa </a:t>
            </a:r>
            <a:r>
              <a:rPr lang="en-US" b="1" dirty="0" err="1"/>
              <a:t>struktur</a:t>
            </a:r>
            <a:r>
              <a:rPr lang="en-US" b="1" dirty="0"/>
              <a:t> data</a:t>
            </a:r>
            <a:r>
              <a:rPr lang="en-US" dirty="0"/>
              <a:t> (</a:t>
            </a:r>
            <a:r>
              <a:rPr lang="en-US" dirty="0" err="1"/>
              <a:t>jumlah</a:t>
            </a:r>
            <a:r>
              <a:rPr lang="en-US" dirty="0"/>
              <a:t> baris, </a:t>
            </a:r>
            <a:r>
              <a:rPr lang="en-US" dirty="0" err="1"/>
              <a:t>kolom</a:t>
            </a:r>
            <a:r>
              <a:rPr lang="en-US" dirty="0"/>
              <a:t>, dan </a:t>
            </a:r>
            <a:r>
              <a:rPr lang="en-US" dirty="0" err="1"/>
              <a:t>tipe</a:t>
            </a:r>
            <a:r>
              <a:rPr lang="en-US" dirty="0"/>
              <a:t> data).</a:t>
            </a:r>
          </a:p>
          <a:p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b="1" dirty="0"/>
              <a:t>data </a:t>
            </a:r>
            <a:r>
              <a:rPr lang="en-US" b="1" dirty="0" err="1"/>
              <a:t>hilang</a:t>
            </a:r>
            <a:r>
              <a:rPr lang="en-US" dirty="0"/>
              <a:t> (missing values) dan </a:t>
            </a:r>
            <a:r>
              <a:rPr lang="en-US" b="1" dirty="0"/>
              <a:t>outlier</a:t>
            </a:r>
            <a:r>
              <a:rPr lang="en-US" dirty="0"/>
              <a:t>.</a:t>
            </a:r>
          </a:p>
          <a:p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b="1" dirty="0" err="1"/>
              <a:t>statistik</a:t>
            </a:r>
            <a:r>
              <a:rPr lang="en-US" b="1" dirty="0"/>
              <a:t> </a:t>
            </a:r>
            <a:r>
              <a:rPr lang="en-US" b="1" dirty="0" err="1"/>
              <a:t>ringkasan</a:t>
            </a:r>
            <a:r>
              <a:rPr lang="en-US" dirty="0"/>
              <a:t> (mean, median,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deviasi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.).</a:t>
            </a:r>
          </a:p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distribusi</a:t>
            </a:r>
            <a:r>
              <a:rPr lang="en-US" dirty="0"/>
              <a:t> (histogram, boxplot, density plot).</a:t>
            </a:r>
          </a:p>
          <a:p>
            <a:r>
              <a:rPr lang="en-US" dirty="0" err="1"/>
              <a:t>Mengeksplorasi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(scatterplot,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korelasi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8479-6B7A-3CAF-0A86-3B4E10AB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Simple Earth graphic">
            <a:extLst>
              <a:ext uri="{FF2B5EF4-FFF2-40B4-BE49-F238E27FC236}">
                <a16:creationId xmlns:a16="http://schemas.microsoft.com/office/drawing/2014/main" id="{6508AD7D-3750-BA1F-2144-67D69E30E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8" t="3680" r="15412"/>
          <a:stretch/>
        </p:blipFill>
        <p:spPr>
          <a:xfrm>
            <a:off x="8032462" y="1471087"/>
            <a:ext cx="3321336" cy="39158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9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D1207-D7CD-F977-609A-853455E9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40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5A543-937D-CCD3-0E30-9DEE39D8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Pendugaan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7A747-DE16-B5EA-5BEF-1672D726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Beberapa</a:t>
            </a:r>
            <a:r>
              <a:rPr lang="en-US" dirty="0"/>
              <a:t> Kernel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CBD1B-92DC-5560-E0DB-B860EB5E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20" y="2004759"/>
            <a:ext cx="8496346" cy="2418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B53A1-B6C4-2B86-3933-1124D4A0EC2E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2359415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0CD7F4-5FE4-51B8-4CDC-E2B68533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Pendugaan</a:t>
            </a:r>
            <a:r>
              <a:rPr lang="en-US" dirty="0"/>
              <a:t> Kernel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0FA93C-6D6D-B802-087C-CB4371CB3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890" y="1437997"/>
            <a:ext cx="9563081" cy="434496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345FA7-4DCE-9C6F-853B-9E23D57BA95C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42300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Kernel-Manual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600201"/>
            <a:ext cx="2818656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perhitungan</a:t>
            </a:r>
            <a:r>
              <a:rPr lang="en-US" sz="2400" dirty="0"/>
              <a:t> </a:t>
            </a:r>
            <a:r>
              <a:rPr lang="en-US" sz="2000" b="1" dirty="0"/>
              <a:t>Kernel Density Estimation (KDE</a:t>
            </a:r>
            <a:r>
              <a:rPr lang="en-US" sz="2400" b="1" dirty="0"/>
              <a:t>)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manual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penjelasan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</a:t>
            </a:r>
            <a:r>
              <a:rPr lang="en-US" sz="2400" dirty="0" err="1"/>
              <a:t>langkahnya</a:t>
            </a:r>
            <a:r>
              <a:rPr lang="en-US" sz="24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6612" t="17802" r="20863" b="35999"/>
          <a:stretch/>
        </p:blipFill>
        <p:spPr>
          <a:xfrm>
            <a:off x="4655841" y="1600200"/>
            <a:ext cx="5655901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76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72332"/>
            <a:ext cx="6995120" cy="418058"/>
          </a:xfrm>
        </p:spPr>
        <p:txBody>
          <a:bodyPr>
            <a:no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Hitung</a:t>
            </a:r>
            <a:r>
              <a:rPr lang="en-US" sz="2800" dirty="0"/>
              <a:t> Manual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91544" y="105524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Titik</a:t>
            </a:r>
            <a:r>
              <a:rPr lang="en-US" dirty="0"/>
              <a:t> data: [2,3,5,8]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Bandwidth (h): 1.5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: x=4</a:t>
            </a:r>
          </a:p>
        </p:txBody>
      </p:sp>
      <p:sp>
        <p:nvSpPr>
          <p:cNvPr id="6" name="Rectangle 5"/>
          <p:cNvSpPr/>
          <p:nvPr/>
        </p:nvSpPr>
        <p:spPr>
          <a:xfrm>
            <a:off x="1703512" y="2323565"/>
            <a:ext cx="29992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Langkah</a:t>
            </a:r>
            <a:r>
              <a:rPr lang="en-US" b="1" dirty="0"/>
              <a:t> 1: </a:t>
            </a:r>
            <a:r>
              <a:rPr lang="en-US" b="1" dirty="0" err="1"/>
              <a:t>Hitung</a:t>
            </a:r>
            <a:r>
              <a:rPr lang="en-US" b="1" dirty="0"/>
              <a:t> </a:t>
            </a:r>
            <a:r>
              <a:rPr lang="en-US" b="1" dirty="0" err="1"/>
              <a:t>Setiap</a:t>
            </a:r>
            <a:r>
              <a:rPr lang="en-US" b="1" dirty="0"/>
              <a:t> Kernel</a:t>
            </a:r>
          </a:p>
          <a:p>
            <a:r>
              <a:rPr lang="en-US" dirty="0" err="1"/>
              <a:t>Menggunakan</a:t>
            </a:r>
            <a:r>
              <a:rPr lang="en-US" dirty="0"/>
              <a:t> kernel Gaussian: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47530" y="3683980"/>
                <a:ext cx="2664295" cy="1505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30" y="3683980"/>
                <a:ext cx="2664295" cy="1505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511825" y="1004969"/>
            <a:ext cx="2626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37400" t="15000" r="18500" b="26201"/>
          <a:stretch/>
        </p:blipFill>
        <p:spPr>
          <a:xfrm>
            <a:off x="4702717" y="1403306"/>
            <a:ext cx="5857780" cy="547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90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825" t="16401" r="16926" b="31801"/>
          <a:stretch/>
        </p:blipFill>
        <p:spPr>
          <a:xfrm>
            <a:off x="1524000" y="260649"/>
            <a:ext cx="6012160" cy="3130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3212977"/>
            <a:ext cx="5543600" cy="371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40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158" y="0"/>
            <a:ext cx="6215106" cy="3786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9984" y="3501008"/>
            <a:ext cx="6000792" cy="3356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F11F4E59-4222-87E9-22AA-FFAAC8F74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33400"/>
            <a:ext cx="83820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 altLang="en-US"/>
          </a:p>
          <a:p>
            <a:pPr>
              <a:spcBef>
                <a:spcPct val="50000"/>
              </a:spcBef>
            </a:pPr>
            <a:r>
              <a:rPr lang="en-GB" altLang="en-US" b="1"/>
              <a:t>Nearest Neighbour Analysis produces a figure (expressed as Rn) which measures the extent to which a particular pattern is clustered (nucleated), random or regular (uniform).  </a:t>
            </a:r>
            <a:endParaRPr lang="en-GB" altLang="en-US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13F8400-CC2B-326D-4F00-BCF94E39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200401"/>
            <a:ext cx="32004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Clustering occurs when all the dots are very close to the same point.  Eg coalfields where villages coalesce.  </a:t>
            </a:r>
            <a:r>
              <a:rPr lang="en-GB" altLang="en-US" i="1"/>
              <a:t>Rn = 0 </a:t>
            </a:r>
            <a:endParaRPr lang="en-GB" altLang="en-US"/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ECBC0C4-A5AA-7931-5935-BCB6CF0B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2819400" cy="1754326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/>
              <a:t>Random distributions occur where there is no pattern at all.  </a:t>
            </a:r>
            <a:r>
              <a:rPr lang="en-GB" altLang="en-US" i="1"/>
              <a:t>Rn </a:t>
            </a:r>
            <a:r>
              <a:rPr lang="en-GB" altLang="en-US"/>
              <a:t>equals 1.0.  The usual pattern for settlement is random with a tendency for clustering or regularity </a:t>
            </a:r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E004D55B-64CE-535D-50D5-F31360173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1" y="3200400"/>
            <a:ext cx="2301875" cy="1754326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Regular patterns are perfectly uniform.  They have a </a:t>
            </a:r>
            <a:r>
              <a:rPr lang="en-GB" altLang="en-US" i="1"/>
              <a:t>Rn </a:t>
            </a:r>
            <a:r>
              <a:rPr lang="en-GB" altLang="en-US"/>
              <a:t>value of 2.15 which means that each place is equidistant.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nimBg="1" autoUpdateAnimBg="0"/>
      <p:bldP spid="3077" grpId="0" animBg="1" autoUpdateAnimBg="0"/>
      <p:bldP spid="3078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CE8E999-E4CB-3E8B-716C-5334ED377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1"/>
            <a:ext cx="2438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0CCBC842-54A3-EE42-A971-3EE83A422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1"/>
            <a:ext cx="2438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D315016-AC53-93AA-0FF6-D536D9C1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81200"/>
            <a:ext cx="23622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Line 5">
            <a:extLst>
              <a:ext uri="{FF2B5EF4-FFF2-40B4-BE49-F238E27FC236}">
                <a16:creationId xmlns:a16="http://schemas.microsoft.com/office/drawing/2014/main" id="{30002247-922D-F871-851C-330582224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751" y="5373688"/>
            <a:ext cx="7777163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D"/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B8D0BE24-C74B-D896-3BEC-EB7E7E0D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734050"/>
            <a:ext cx="8280400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b="1" dirty="0"/>
              <a:t>Clustered		                         Random 		                   Regular</a:t>
            </a:r>
            <a:r>
              <a:rPr lang="en-GB" altLang="en-US" dirty="0"/>
              <a:t> </a:t>
            </a:r>
          </a:p>
          <a:p>
            <a:pPr>
              <a:spcBef>
                <a:spcPct val="50000"/>
              </a:spcBef>
            </a:pPr>
            <a:r>
              <a:rPr lang="en-GB" altLang="en-US" b="1" dirty="0"/>
              <a:t>(nucleated)</a:t>
            </a:r>
            <a:r>
              <a:rPr lang="en-GB" altLang="en-US" dirty="0"/>
              <a:t>  tendency towards      tendency towards	     </a:t>
            </a:r>
            <a:r>
              <a:rPr lang="en-GB" altLang="en-US" b="1" dirty="0"/>
              <a:t>(uniform)</a:t>
            </a:r>
            <a:r>
              <a:rPr lang="en-GB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C4A2BEB-7F6B-25DB-1F97-70A73E7EC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81201"/>
            <a:ext cx="2438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>
            <a:extLst>
              <a:ext uri="{FF2B5EF4-FFF2-40B4-BE49-F238E27FC236}">
                <a16:creationId xmlns:a16="http://schemas.microsoft.com/office/drawing/2014/main" id="{E53A5CB8-F19D-E412-7477-7C6F7837B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81201"/>
            <a:ext cx="2438400" cy="197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0CD00E3-821C-F88F-DF03-F87246C39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1981200"/>
            <a:ext cx="2362200" cy="191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783BA703-EDD7-3C5F-A20C-E5E7D63B0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1"/>
            <a:ext cx="8305800" cy="250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>
            <a:extLst>
              <a:ext uri="{FF2B5EF4-FFF2-40B4-BE49-F238E27FC236}">
                <a16:creationId xmlns:a16="http://schemas.microsoft.com/office/drawing/2014/main" id="{E549E1A4-6370-BE3A-2F62-B4CFBA321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Formula</a:t>
            </a:r>
          </a:p>
        </p:txBody>
      </p:sp>
      <p:sp>
        <p:nvSpPr>
          <p:cNvPr id="7175" name="WordArt 7">
            <a:extLst>
              <a:ext uri="{FF2B5EF4-FFF2-40B4-BE49-F238E27FC236}">
                <a16:creationId xmlns:a16="http://schemas.microsoft.com/office/drawing/2014/main" id="{92476BA3-B1AF-037B-750E-20D15689C20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999656" y="1412876"/>
            <a:ext cx="7668344" cy="10080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A good one to sit down for!</a:t>
            </a:r>
            <a:endParaRPr lang="en-ID" sz="36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grpSp>
        <p:nvGrpSpPr>
          <p:cNvPr id="7187" name="Group 19">
            <a:extLst>
              <a:ext uri="{FF2B5EF4-FFF2-40B4-BE49-F238E27FC236}">
                <a16:creationId xmlns:a16="http://schemas.microsoft.com/office/drawing/2014/main" id="{43E88CE1-BE4C-17EF-2F3E-81D64FF05A96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3789362"/>
            <a:ext cx="8820150" cy="2990850"/>
            <a:chOff x="204" y="2387"/>
            <a:chExt cx="5556" cy="1884"/>
          </a:xfrm>
        </p:grpSpPr>
        <p:sp>
          <p:nvSpPr>
            <p:cNvPr id="7181" name="Text Box 13">
              <a:extLst>
                <a:ext uri="{FF2B5EF4-FFF2-40B4-BE49-F238E27FC236}">
                  <a16:creationId xmlns:a16="http://schemas.microsoft.com/office/drawing/2014/main" id="{F28176FD-82EE-3786-17E1-F74409AA5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2704"/>
              <a:ext cx="3220" cy="102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GB" altLang="en-US" sz="20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Rn</a:t>
              </a:r>
              <a:r>
                <a:rPr lang="en-GB" altLang="en-US" sz="2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 is the nearest neighbour index.</a:t>
              </a:r>
            </a:p>
            <a:p>
              <a:r>
                <a:rPr lang="en-GB" altLang="en-US" sz="20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D </a:t>
              </a:r>
              <a:r>
                <a:rPr lang="en-GB" altLang="en-US" sz="2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= the average distance between each   </a:t>
              </a:r>
            </a:p>
            <a:p>
              <a:r>
                <a:rPr lang="en-GB" altLang="en-US" sz="2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       point and its nearest neighbour</a:t>
              </a:r>
            </a:p>
            <a:p>
              <a:r>
                <a:rPr lang="en-GB" altLang="en-US" sz="20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n</a:t>
              </a:r>
              <a:r>
                <a:rPr lang="en-GB" altLang="en-US" sz="2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 = the number of points under study</a:t>
              </a:r>
            </a:p>
            <a:p>
              <a:r>
                <a:rPr lang="en-GB" altLang="en-US" sz="2000" b="1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A </a:t>
              </a:r>
              <a:r>
                <a:rPr lang="en-GB" altLang="en-US" sz="2000" dirty="0">
                  <a:solidFill>
                    <a:srgbClr val="FFFF00"/>
                  </a:solidFill>
                  <a:latin typeface="Comic Sans MS" panose="030F0702030302020204" pitchFamily="66" charset="0"/>
                </a:rPr>
                <a:t>= the size of the area under study</a:t>
              </a:r>
            </a:p>
          </p:txBody>
        </p:sp>
        <p:sp>
          <p:nvSpPr>
            <p:cNvPr id="7183" name="Text Box 15">
              <a:extLst>
                <a:ext uri="{FF2B5EF4-FFF2-40B4-BE49-F238E27FC236}">
                  <a16:creationId xmlns:a16="http://schemas.microsoft.com/office/drawing/2014/main" id="{D9A0B9BB-6402-4359-B6FB-B825C9E10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750"/>
              <a:ext cx="2200" cy="152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32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Ď =</a:t>
              </a:r>
              <a:r>
                <a:rPr lang="en-US" altLang="en-US" sz="3200" dirty="0">
                  <a:solidFill>
                    <a:srgbClr val="0000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∑d / n</a:t>
              </a:r>
            </a:p>
            <a:p>
              <a:pPr algn="ctr"/>
              <a:endParaRPr lang="en-US" altLang="en-US" sz="2400" dirty="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en-US" sz="2400" dirty="0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Where d is the distance between each point and its nearest </a:t>
              </a:r>
              <a:r>
                <a:rPr lang="en-US" altLang="en-US" sz="2400" dirty="0" err="1">
                  <a:solidFill>
                    <a:srgbClr val="FFFF00"/>
                  </a:solidFill>
                  <a:latin typeface="Comic Sans MS" panose="030F0702030302020204" pitchFamily="66" charset="0"/>
                  <a:cs typeface="Arial" panose="020B0604020202020204" pitchFamily="34" charset="0"/>
                </a:rPr>
                <a:t>neighbour</a:t>
              </a:r>
              <a:endParaRPr lang="en-US" altLang="en-US" sz="2400" dirty="0">
                <a:solidFill>
                  <a:srgbClr val="FFFF00"/>
                </a:solidFill>
                <a:latin typeface="Comic Sans MS" panose="030F0702030302020204" pitchFamily="66" charset="0"/>
                <a:cs typeface="Arial" panose="020B0604020202020204" pitchFamily="34" charset="0"/>
              </a:endParaRPr>
            </a:p>
          </p:txBody>
        </p:sp>
        <p:sp>
          <p:nvSpPr>
            <p:cNvPr id="7184" name="WordArt 16">
              <a:extLst>
                <a:ext uri="{FF2B5EF4-FFF2-40B4-BE49-F238E27FC236}">
                  <a16:creationId xmlns:a16="http://schemas.microsoft.com/office/drawing/2014/main" id="{0C553DEB-4CB6-7274-702C-AF662161B4E7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470" y="2387"/>
              <a:ext cx="1062" cy="551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99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pPr algn="ctr"/>
              <a:r>
                <a:rPr lang="en-ID" sz="3600" kern="10">
                  <a:ln w="9525">
                    <a:round/>
                    <a:headEnd/>
                    <a:tailEnd/>
                  </a:ln>
                  <a:gradFill rotWithShape="0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note that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DC21C-E9F0-491D-A0CA-59FA1C5DCEA3}"/>
                  </a:ext>
                </a:extLst>
              </p:cNvPr>
              <p:cNvSpPr txBox="1"/>
              <p:nvPr/>
            </p:nvSpPr>
            <p:spPr>
              <a:xfrm>
                <a:off x="5709557" y="3004458"/>
                <a:ext cx="2070182" cy="1080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𝑁𝑁𝐼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DC21C-E9F0-491D-A0CA-59FA1C5DC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557" y="3004458"/>
                <a:ext cx="2070182" cy="1080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13A15C-159B-3DF7-03D9-4069ED51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4EA29-C4AF-2E8C-911B-94B5F159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7F889-BC19-69E3-091A-FBB24BBB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Tujuan </a:t>
            </a:r>
            <a:r>
              <a:rPr lang="en-US" dirty="0" err="1"/>
              <a:t>utama</a:t>
            </a:r>
            <a:r>
              <a:rPr lang="en-US" dirty="0"/>
              <a:t> EDA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, </a:t>
            </a:r>
            <a:r>
              <a:rPr lang="en-US" dirty="0" err="1"/>
              <a:t>mendeteksi</a:t>
            </a:r>
            <a:r>
              <a:rPr lang="en-US" dirty="0"/>
              <a:t> </a:t>
            </a:r>
            <a:r>
              <a:rPr lang="en-US" dirty="0" err="1"/>
              <a:t>anomali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machine learning/</a:t>
            </a:r>
            <a:r>
              <a:rPr lang="en-US" dirty="0" err="1"/>
              <a:t>statistik</a:t>
            </a:r>
            <a:r>
              <a:rPr lang="en-US" dirty="0"/>
              <a:t>.</a:t>
            </a:r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eksplisit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spasial</a:t>
            </a:r>
            <a:endParaRPr lang="en-US" dirty="0"/>
          </a:p>
          <a:p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memvisualisasikan</a:t>
            </a:r>
            <a:r>
              <a:rPr lang="en-US" dirty="0"/>
              <a:t> </a:t>
            </a:r>
            <a:r>
              <a:rPr lang="en-US" dirty="0" err="1"/>
              <a:t>sebaran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lazim</a:t>
            </a:r>
            <a:r>
              <a:rPr lang="en-US" dirty="0"/>
              <a:t> (</a:t>
            </a:r>
            <a:r>
              <a:rPr lang="en-US" i="1" dirty="0"/>
              <a:t>spatial outliers</a:t>
            </a:r>
            <a:r>
              <a:rPr lang="en-US" dirty="0"/>
              <a:t>),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, </a:t>
            </a:r>
            <a:r>
              <a:rPr lang="en-US" dirty="0" err="1"/>
              <a:t>gerombol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rezim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lain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heterogenitas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1445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694BD2F7-DAFF-BDC4-CE3F-777D61527C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333376"/>
            <a:ext cx="8229600" cy="6048375"/>
          </a:xfrm>
        </p:spPr>
        <p:txBody>
          <a:bodyPr/>
          <a:lstStyle/>
          <a:p>
            <a:r>
              <a:rPr lang="en-GB" altLang="en-US" dirty="0"/>
              <a:t>The formula produced by the nearest neighbour analysis produces a figure expressed as R</a:t>
            </a:r>
            <a:r>
              <a:rPr lang="en-GB" altLang="en-US" baseline="-25000" dirty="0"/>
              <a:t>n</a:t>
            </a:r>
            <a:r>
              <a:rPr lang="en-GB" altLang="en-US" dirty="0"/>
              <a:t> (the nearest neighbour index) which measures the extent to which the pattern is clustered, random or regular.</a:t>
            </a:r>
          </a:p>
          <a:p>
            <a:endParaRPr lang="en-GB" altLang="en-US" dirty="0"/>
          </a:p>
          <a:p>
            <a:r>
              <a:rPr lang="en-GB" altLang="en-US" dirty="0"/>
              <a:t>Clustered</a:t>
            </a:r>
            <a:r>
              <a:rPr lang="en-GB" altLang="en-US" b="1" dirty="0">
                <a:solidFill>
                  <a:srgbClr val="FFFF00"/>
                </a:solidFill>
              </a:rPr>
              <a:t>:</a:t>
            </a:r>
            <a:r>
              <a:rPr lang="en-GB" altLang="en-US" dirty="0"/>
              <a:t> R</a:t>
            </a:r>
            <a:r>
              <a:rPr lang="en-GB" altLang="en-US" baseline="-25000" dirty="0"/>
              <a:t>n </a:t>
            </a:r>
            <a:r>
              <a:rPr lang="en-GB" altLang="en-US" dirty="0"/>
              <a:t>= 0 All the dots are close to the same point.</a:t>
            </a:r>
          </a:p>
          <a:p>
            <a:r>
              <a:rPr lang="en-GB" altLang="en-US" b="1" dirty="0"/>
              <a:t>Random:</a:t>
            </a:r>
            <a:r>
              <a:rPr lang="en-GB" altLang="en-US" dirty="0"/>
              <a:t> R</a:t>
            </a:r>
            <a:r>
              <a:rPr lang="en-GB" altLang="en-US" baseline="-25000" dirty="0"/>
              <a:t>n</a:t>
            </a:r>
            <a:r>
              <a:rPr lang="en-GB" altLang="en-US" dirty="0"/>
              <a:t> = 1.0 There is no pattern.</a:t>
            </a:r>
          </a:p>
          <a:p>
            <a:r>
              <a:rPr lang="en-GB" altLang="en-US" b="1" dirty="0"/>
              <a:t>Regular</a:t>
            </a:r>
            <a:r>
              <a:rPr lang="en-GB" altLang="en-US" b="1" dirty="0">
                <a:solidFill>
                  <a:srgbClr val="FFFF00"/>
                </a:solidFill>
              </a:rPr>
              <a:t>:</a:t>
            </a:r>
            <a:r>
              <a:rPr lang="en-GB" altLang="en-US" dirty="0"/>
              <a:t> R</a:t>
            </a:r>
            <a:r>
              <a:rPr lang="en-GB" altLang="en-US" baseline="-25000" dirty="0"/>
              <a:t>n</a:t>
            </a:r>
            <a:r>
              <a:rPr lang="en-GB" altLang="en-US" dirty="0"/>
              <a:t> = 2.15 There is a perfectly uniform pattern where each dot is equidistant from its neighbours.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ABA2E84-33D4-F89B-FC02-89A1450FB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sz="4000"/>
              <a:t>How to undertake a nearest neighbour analysis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81030FA-A057-D06A-66C2-9829C3045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2781301"/>
            <a:ext cx="9144000" cy="3344863"/>
          </a:xfrm>
        </p:spPr>
        <p:txBody>
          <a:bodyPr/>
          <a:lstStyle/>
          <a:p>
            <a:r>
              <a:rPr lang="en-GB" altLang="en-US" dirty="0"/>
              <a:t>Measure the straight line distance between each point and its nearest neighbour.</a:t>
            </a:r>
          </a:p>
          <a:p>
            <a:r>
              <a:rPr lang="en-GB" altLang="en-US" dirty="0"/>
              <a:t>Total all of the distances measured above (∑d/n). </a:t>
            </a:r>
            <a:r>
              <a:rPr lang="en-GB" altLang="en-US" b="1" dirty="0"/>
              <a:t>This is </a:t>
            </a:r>
            <a:r>
              <a:rPr lang="en-US" altLang="en-US" b="1" dirty="0">
                <a:ea typeface="Arial Unicode MS" pitchFamily="34" charset="-128"/>
              </a:rPr>
              <a:t>Ď in the formula.</a:t>
            </a:r>
          </a:p>
          <a:p>
            <a:r>
              <a:rPr lang="en-US" altLang="en-US" dirty="0">
                <a:ea typeface="Arial Unicode MS" pitchFamily="34" charset="-128"/>
              </a:rPr>
              <a:t>Calculate the total area of your study area.</a:t>
            </a:r>
          </a:p>
          <a:p>
            <a:r>
              <a:rPr lang="en-US" altLang="en-US" dirty="0">
                <a:ea typeface="Arial Unicode MS" pitchFamily="34" charset="-128"/>
              </a:rPr>
              <a:t>Fit your calculations into the formula to calculate (R</a:t>
            </a:r>
            <a:r>
              <a:rPr lang="en-US" altLang="en-US" baseline="-25000" dirty="0">
                <a:ea typeface="Arial Unicode MS" pitchFamily="34" charset="-128"/>
              </a:rPr>
              <a:t>n</a:t>
            </a:r>
            <a:r>
              <a:rPr lang="en-US" altLang="en-US" dirty="0">
                <a:ea typeface="Arial Unicode MS" pitchFamily="34" charset="-128"/>
              </a:rPr>
              <a:t>)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0DB36CD7-7966-B205-F759-695CC7DF9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88" y="1628775"/>
            <a:ext cx="8424862" cy="83185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GB" altLang="en-US" sz="2400" dirty="0">
                <a:solidFill>
                  <a:srgbClr val="FFFF00"/>
                </a:solidFill>
                <a:latin typeface="Comic Sans MS" panose="030F0702030302020204" pitchFamily="66" charset="0"/>
              </a:rPr>
              <a:t>The area of the study must have a minimum of 30 points (settlements, shops, plant species, etc)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WordArt 4">
            <a:extLst>
              <a:ext uri="{FF2B5EF4-FFF2-40B4-BE49-F238E27FC236}">
                <a16:creationId xmlns:a16="http://schemas.microsoft.com/office/drawing/2014/main" id="{AE0C47FE-4CA8-1A3E-8591-9A315423117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524000" y="0"/>
            <a:ext cx="3708400" cy="1633538"/>
          </a:xfrm>
          <a:prstGeom prst="rect">
            <a:avLst/>
          </a:prstGeom>
        </p:spPr>
        <p:txBody>
          <a:bodyPr wrap="none" fromWordArt="1">
            <a:prstTxWarp prst="textCurveUp">
              <a:avLst>
                <a:gd name="adj" fmla="val 40356"/>
              </a:avLst>
            </a:prstTxWarp>
          </a:bodyPr>
          <a:lstStyle/>
          <a:p>
            <a:pPr algn="ctr"/>
            <a:r>
              <a:rPr lang="en-ID" sz="3600" kern="10"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pattFill prst="dashHorz">
                  <a:fgClr>
                    <a:srgbClr val="808080"/>
                  </a:fgClr>
                  <a:bgClr>
                    <a:srgbClr val="FFFF00"/>
                  </a:bgClr>
                </a:pattFill>
                <a:effectLst>
                  <a:outerShdw dist="45791" dir="2021404" algn="ctr" rotWithShape="0">
                    <a:srgbClr val="808080">
                      <a:alpha val="80000"/>
                    </a:srgbClr>
                  </a:outerShdw>
                </a:effectLst>
                <a:latin typeface="Arial Black" panose="020B0A04020102020204" pitchFamily="34" charset="0"/>
              </a:rPr>
              <a:t>And then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5C6A2240-0CC5-3645-8E6D-086BE9D2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1" y="1773239"/>
            <a:ext cx="8456613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2800">
                <a:latin typeface="Comic Sans MS" panose="030F0702030302020204" pitchFamily="66" charset="0"/>
              </a:rPr>
              <a:t>Using the R</a:t>
            </a:r>
            <a:r>
              <a:rPr lang="en-GB" altLang="en-US" sz="2800" baseline="-25000">
                <a:latin typeface="Comic Sans MS" panose="030F0702030302020204" pitchFamily="66" charset="0"/>
              </a:rPr>
              <a:t>n</a:t>
            </a:r>
            <a:r>
              <a:rPr lang="en-GB" altLang="en-US" sz="2800">
                <a:latin typeface="Comic Sans MS" panose="030F0702030302020204" pitchFamily="66" charset="0"/>
              </a:rPr>
              <a:t> number, refer to the diagram below to determine how regular or clustered the pattern is.</a:t>
            </a:r>
          </a:p>
        </p:txBody>
      </p:sp>
      <p:sp>
        <p:nvSpPr>
          <p:cNvPr id="11270" name="WordArt 6">
            <a:extLst>
              <a:ext uri="{FF2B5EF4-FFF2-40B4-BE49-F238E27FC236}">
                <a16:creationId xmlns:a16="http://schemas.microsoft.com/office/drawing/2014/main" id="{AEAFE5CF-FAD8-07CC-089D-2762DC07453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495600" y="5805264"/>
            <a:ext cx="7596336" cy="5486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Now look for geographical factors</a:t>
            </a:r>
          </a:p>
          <a:p>
            <a:pPr algn="ctr"/>
            <a:r>
              <a:rPr lang="en-US" sz="3600" kern="10" dirty="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to explain your findings</a:t>
            </a:r>
            <a:endParaRPr lang="en-ID" sz="3600" kern="10" dirty="0">
              <a:gradFill rotWithShape="0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>
                <a:outerShdw dist="35921" dir="2700000" algn="ctr" rotWithShape="0">
                  <a:srgbClr val="C0C0C0">
                    <a:alpha val="80000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  <p:pic>
        <p:nvPicPr>
          <p:cNvPr id="11273" name="Picture 9">
            <a:extLst>
              <a:ext uri="{FF2B5EF4-FFF2-40B4-BE49-F238E27FC236}">
                <a16:creationId xmlns:a16="http://schemas.microsoft.com/office/drawing/2014/main" id="{B922AA30-C0C3-2200-77EA-68BE3BE0A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2781301"/>
            <a:ext cx="6191250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4" name="Rectangle 10">
            <a:extLst>
              <a:ext uri="{FF2B5EF4-FFF2-40B4-BE49-F238E27FC236}">
                <a16:creationId xmlns:a16="http://schemas.microsoft.com/office/drawing/2014/main" id="{9B359339-3E3C-7980-647D-8325DF6E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4941889"/>
            <a:ext cx="23764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000">
                <a:solidFill>
                  <a:srgbClr val="000000"/>
                </a:solidFill>
              </a:rPr>
              <a:t>©</a:t>
            </a:r>
            <a:r>
              <a:rPr lang="en-GB" altLang="en-US" sz="1000">
                <a:solidFill>
                  <a:srgbClr val="000000"/>
                </a:solidFill>
              </a:rPr>
              <a:t>Learning and Teaching Scotland. From Geographical Measurements and Techniques: Statistical Awareness,  June 2000.</a:t>
            </a:r>
            <a:endParaRPr lang="en-US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/>
          <a:srcRect l="482" t="18695" r="3236" b="-3285"/>
          <a:stretch>
            <a:fillRect/>
          </a:stretch>
        </p:blipFill>
        <p:spPr bwMode="auto">
          <a:xfrm>
            <a:off x="1919536" y="3429000"/>
            <a:ext cx="7418428" cy="3389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/>
          <a:srcRect t="17227" b="7212"/>
          <a:stretch>
            <a:fillRect/>
          </a:stretch>
        </p:blipFill>
        <p:spPr bwMode="auto">
          <a:xfrm>
            <a:off x="1919536" y="188641"/>
            <a:ext cx="7077492" cy="309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/>
          <a:srcRect l="11221" t="21059" r="57956" b="45196"/>
          <a:stretch>
            <a:fillRect/>
          </a:stretch>
        </p:blipFill>
        <p:spPr bwMode="auto">
          <a:xfrm>
            <a:off x="2189018" y="387927"/>
            <a:ext cx="3006438" cy="241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/>
          <a:srcRect l="6631" t="54533" r="55300" b="22388"/>
          <a:stretch>
            <a:fillRect/>
          </a:stretch>
        </p:blipFill>
        <p:spPr bwMode="auto">
          <a:xfrm>
            <a:off x="5087889" y="393188"/>
            <a:ext cx="5114295" cy="2270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/>
          <a:srcRect l="60287" t="22085" r="2841" b="27684"/>
          <a:stretch>
            <a:fillRect/>
          </a:stretch>
        </p:blipFill>
        <p:spPr bwMode="auto">
          <a:xfrm>
            <a:off x="2999657" y="2664086"/>
            <a:ext cx="5062945" cy="399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2F317-F9F5-C120-D05F-8494EF61B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702B0-710D-2452-1E38-818D62E1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Pendugaan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B3C106-BED4-4212-39A8-F08543B1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354" y="1992416"/>
            <a:ext cx="2980021" cy="2873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4E8B6E-2113-EA63-86D9-5ED9AF132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713" y="1301877"/>
            <a:ext cx="6367430" cy="4866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BFDAB9-3873-B494-691A-6A0FC9C18E62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165893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040FB-8FCF-5E87-649E-BF1088B8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8FE91E-1A3E-D510-5272-B03C836D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Rasio</a:t>
            </a:r>
            <a:r>
              <a:rPr lang="en-US" dirty="0"/>
              <a:t> </a:t>
            </a:r>
            <a:r>
              <a:rPr lang="en-US" dirty="0" err="1"/>
              <a:t>Intensitas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28167-EE71-57DF-4D30-BDE8442CB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4" y="1904030"/>
            <a:ext cx="5611008" cy="35723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3ACE28-B894-FD31-C07B-FF8A32521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872" y="2141576"/>
            <a:ext cx="6272178" cy="4408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8E548-8BF4-B28E-0394-7E834CAB93EB}"/>
              </a:ext>
            </a:extLst>
          </p:cNvPr>
          <p:cNvSpPr txBox="1"/>
          <p:nvPr/>
        </p:nvSpPr>
        <p:spPr>
          <a:xfrm>
            <a:off x="373857" y="6451381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41760762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F7A9DA-953B-A242-1D70-21B9DDD7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737BB-F8E3-383C-5007-793C4890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Intensitas</a:t>
            </a:r>
            <a:r>
              <a:rPr lang="en-US" dirty="0"/>
              <a:t> pada </a:t>
            </a:r>
            <a:r>
              <a:rPr lang="en-US" i="1" dirty="0"/>
              <a:t>Network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53AC0-9C3A-3AA0-41B2-AF9E13BB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38" y="1812954"/>
            <a:ext cx="5026077" cy="3773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1B06E9-7D17-8101-F67C-773C73F1F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114" y="1118061"/>
            <a:ext cx="5443543" cy="46218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7B4B1C-84B9-304D-41D0-DE87379BE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6068291"/>
            <a:ext cx="8021868" cy="628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73D0CC-86B3-3696-B438-FC43111062D5}"/>
              </a:ext>
            </a:extLst>
          </p:cNvPr>
          <p:cNvSpPr txBox="1"/>
          <p:nvPr/>
        </p:nvSpPr>
        <p:spPr>
          <a:xfrm>
            <a:off x="9707879" y="6327099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(Moraga, 2024)</a:t>
            </a:r>
          </a:p>
        </p:txBody>
      </p:sp>
    </p:spTree>
    <p:extLst>
      <p:ext uri="{BB962C8B-B14F-4D97-AF65-F5344CB8AC3E}">
        <p14:creationId xmlns:p14="http://schemas.microsoft.com/office/powerpoint/2010/main" val="30508345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112127-AECD-1B67-09C5-87C58B0C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i="1" dirty="0"/>
              <a:t>Hot spots, clusters, &amp; local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0CDE01-B423-C045-F5BA-8ED2AB71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09602-12FE-7E41-0867-2C0BF23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04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EA82A-1480-943D-F7B7-1D1667C4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59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B082C5-4496-A2BC-D267-B8D100F0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spots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E9473-5650-959F-2D10-1735432A8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49923"/>
            <a:ext cx="10980420" cy="2673684"/>
          </a:xfrm>
        </p:spPr>
        <p:txBody>
          <a:bodyPr>
            <a:normAutofit/>
          </a:bodyPr>
          <a:lstStyle/>
          <a:p>
            <a:r>
              <a:rPr lang="en-US" dirty="0"/>
              <a:t>Hot spots (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panas</a:t>
            </a:r>
            <a:r>
              <a:rPr lang="en-US" dirty="0"/>
              <a:t>)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zona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r>
              <a:rPr lang="en-US" dirty="0"/>
              <a:t>Cara paling </a:t>
            </a:r>
            <a:r>
              <a:rPr lang="en-US" dirty="0" err="1"/>
              <a:t>sederhana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mengindentifikasinya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dugaan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Kernel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pada data. </a:t>
            </a:r>
          </a:p>
          <a:p>
            <a:r>
              <a:rPr lang="en-US" dirty="0"/>
              <a:t>Zona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intensitas</a:t>
            </a:r>
            <a:r>
              <a:rPr lang="en-US" dirty="0"/>
              <a:t> yang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pada plot </a:t>
            </a:r>
            <a:r>
              <a:rPr lang="en-US" dirty="0" err="1"/>
              <a:t>dugaan</a:t>
            </a:r>
            <a:r>
              <a:rPr lang="en-US" dirty="0"/>
              <a:t> Kernel.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27CEB-7030-E6A8-081C-E602ADB7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934" y="3623855"/>
            <a:ext cx="585869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3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6349-C7DE-A8EC-3D02-B10B73E3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Exploratory Spatial Data Analysis (ESDA)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BAAE-626C-5EBA-0E50-83A4EE80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249923"/>
            <a:ext cx="6077988" cy="4992127"/>
          </a:xfrm>
        </p:spPr>
        <p:txBody>
          <a:bodyPr>
            <a:normAutofit/>
          </a:bodyPr>
          <a:lstStyle/>
          <a:p>
            <a:r>
              <a:rPr lang="en-US" dirty="0" err="1"/>
              <a:t>Kelebihan</a:t>
            </a:r>
            <a:r>
              <a:rPr lang="en-US" dirty="0"/>
              <a:t> ESDA </a:t>
            </a:r>
            <a:r>
              <a:rPr lang="en-US" dirty="0" err="1"/>
              <a:t>terletak</a:t>
            </a:r>
            <a:r>
              <a:rPr lang="en-US" dirty="0"/>
              <a:t> pada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i="1" dirty="0"/>
              <a:t>data mining</a:t>
            </a:r>
            <a:r>
              <a:rPr lang="en-US" dirty="0"/>
              <a:t> yang 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terutama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teoritis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r>
              <a:rPr lang="en-US" dirty="0"/>
              <a:t>ESDA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macam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grafis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mengksplorasi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data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model formal.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D8479-6B7A-3CAF-0A86-3B4E10AB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Simple Earth graphic">
            <a:extLst>
              <a:ext uri="{FF2B5EF4-FFF2-40B4-BE49-F238E27FC236}">
                <a16:creationId xmlns:a16="http://schemas.microsoft.com/office/drawing/2014/main" id="{819E8333-9858-93AE-1701-8C18661CD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8" t="3680" r="15412"/>
          <a:stretch/>
        </p:blipFill>
        <p:spPr>
          <a:xfrm>
            <a:off x="8032462" y="1471087"/>
            <a:ext cx="3321336" cy="3915826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82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1872F-1204-7D41-360C-D8973BB4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60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8EFFC-EA09-B800-7363-CA619B0A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Hot Spots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A8065-08CF-21B8-4515-9D793A5C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413" y="1249923"/>
            <a:ext cx="4210208" cy="499212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Kalinic, M., </a:t>
            </a:r>
            <a:r>
              <a:rPr lang="en-US" dirty="0" err="1"/>
              <a:t>Krisp</a:t>
            </a:r>
            <a:r>
              <a:rPr lang="en-US" dirty="0"/>
              <a:t>, J.M. 2018. Kernel Density Estimation (KDE) vs Hot-Spot Analysis – Detecting Criminal Hot Spots in the City of San Francisco. AGILE 2018 – Lund, June 12-15.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41EC7-2B44-FD5A-D9FD-70633087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54659"/>
            <a:ext cx="3267531" cy="4820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47D6B-EEA9-7DC9-9095-FAF542EA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23" y="1249923"/>
            <a:ext cx="321989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11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1872F-1204-7D41-360C-D8973BB46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61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78EFFC-EA09-B800-7363-CA619B0A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Pendeteksian</a:t>
            </a:r>
            <a:r>
              <a:rPr lang="en-US" dirty="0"/>
              <a:t> Hot Spots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A8065-08CF-21B8-4515-9D793A5C7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8413" y="1249923"/>
            <a:ext cx="4210208" cy="4992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Figure 1: Kernel density estimation outputs with search radius of a) 1500m, b) 1000m, c) 750m and d) calculated value by default settings, equal cell size of 63m, map scale of 1:100 000 and natural breaks classification method (where red color shows high and green color low density of points at a given location.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41EC7-2B44-FD5A-D9FD-70633087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54659"/>
            <a:ext cx="3267531" cy="4820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F47D6B-EEA9-7DC9-9095-FAF542EA2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23" y="1249923"/>
            <a:ext cx="321989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424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E75E3-798A-EA67-538E-9D3F04FB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62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39A08-D5EF-9F0B-58FB-6E9BC9F2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2C2E3-4DBC-55DC-6480-C66A7281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Pelajari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dan Latihan yang </a:t>
            </a:r>
            <a:r>
              <a:rPr lang="en-US" dirty="0" err="1"/>
              <a:t>tersedia</a:t>
            </a:r>
            <a:r>
              <a:rPr lang="en-US" dirty="0"/>
              <a:t> di </a:t>
            </a:r>
          </a:p>
          <a:p>
            <a:pPr marL="233363" indent="0">
              <a:buNone/>
            </a:pPr>
            <a:r>
              <a:rPr lang="en-US" dirty="0">
                <a:hlinkClick r:id="rId2"/>
              </a:rPr>
              <a:t>https://r-spatial.org/book/11-PointPattern.html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921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930C93-6053-921F-9A82-6B27D1AE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F60DAA-0F03-B42C-6EC8-7017856F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3A76-4725-4C43-82B2-CEB6073FD57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257F-BB2A-19B4-BD67-EA9CCA17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Pola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i="1" dirty="0"/>
              <a:t>Point Pattern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D860-49FB-56D3-3F6F-8560EBFBF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Dalam</a:t>
            </a:r>
            <a:r>
              <a:rPr lang="en-US" dirty="0"/>
              <a:t> data </a:t>
            </a:r>
            <a:r>
              <a:rPr lang="en-US" i="1" dirty="0"/>
              <a:t>point pattern</a:t>
            </a:r>
            <a:r>
              <a:rPr lang="en-US" dirty="0"/>
              <a:t>,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i="1" dirty="0"/>
              <a:t>point pattern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peubah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. </a:t>
            </a:r>
          </a:p>
          <a:p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pola-pola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kebakaran</a:t>
            </a:r>
            <a:r>
              <a:rPr lang="en-US" dirty="0"/>
              <a:t> di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hutan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orang </a:t>
            </a:r>
            <a:r>
              <a:rPr lang="en-US" dirty="0" err="1"/>
              <a:t>berpenyakit</a:t>
            </a:r>
            <a:r>
              <a:rPr lang="en-US" dirty="0"/>
              <a:t>. </a:t>
            </a:r>
          </a:p>
          <a:p>
            <a:r>
              <a:rPr lang="en-US" dirty="0" err="1"/>
              <a:t>Seringkali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tertarik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proses </a:t>
            </a:r>
            <a:r>
              <a:rPr lang="en-US" dirty="0" err="1"/>
              <a:t>spasial</a:t>
            </a:r>
            <a:r>
              <a:rPr lang="en-US" dirty="0"/>
              <a:t> yang </a:t>
            </a:r>
            <a:r>
              <a:rPr lang="en-US" dirty="0" err="1"/>
              <a:t>mendasari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, dan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spasial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keacakan</a:t>
            </a:r>
            <a:r>
              <a:rPr lang="en-US" dirty="0"/>
              <a:t>, </a:t>
            </a:r>
            <a:r>
              <a:rPr lang="en-US" dirty="0" err="1"/>
              <a:t>penggerombolan</a:t>
            </a:r>
            <a:r>
              <a:rPr lang="en-US" dirty="0"/>
              <a:t> (clustering),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keteraturan</a:t>
            </a:r>
            <a:r>
              <a:rPr lang="en-US" dirty="0"/>
              <a:t> (regularity).</a:t>
            </a:r>
          </a:p>
        </p:txBody>
      </p:sp>
    </p:spTree>
    <p:extLst>
      <p:ext uri="{BB962C8B-B14F-4D97-AF65-F5344CB8AC3E}">
        <p14:creationId xmlns:p14="http://schemas.microsoft.com/office/powerpoint/2010/main" val="88606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CB756-A729-B74B-216A-40E65656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30" y="1690688"/>
            <a:ext cx="512101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Contoh pola titik spasial adalah kebakaran di Castilla-La Mancha, Spanyol,antara tahun 1998 dan 2007 yang terdapat pada data </a:t>
            </a:r>
            <a:r>
              <a:rPr lang="sv-SE" b="1" dirty="0"/>
              <a:t>clmfires </a:t>
            </a:r>
            <a:r>
              <a:rPr lang="sv-SE" dirty="0"/>
              <a:t>dari paket </a:t>
            </a:r>
            <a:r>
              <a:rPr lang="sv-SE" b="1" dirty="0"/>
              <a:t>spatstat </a:t>
            </a:r>
            <a:r>
              <a:rPr lang="sv-SE" dirty="0"/>
              <a:t>(Baddeley et al., 2022).</a:t>
            </a:r>
          </a:p>
          <a:p>
            <a:pPr marL="0" indent="0">
              <a:buNone/>
            </a:pPr>
            <a:r>
              <a:rPr lang="sv-SE" dirty="0"/>
              <a:t>Data clmfires merupakan pola titik yang ditandai yang berisiyang berisi informasi dari setiap titik api. Gambar pertama di samping menggambarkan lokasi titik api.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E1730-2FCC-49F5-A1F9-F520BDBB1308}"/>
              </a:ext>
            </a:extLst>
          </p:cNvPr>
          <p:cNvSpPr txBox="1"/>
          <p:nvPr/>
        </p:nvSpPr>
        <p:spPr>
          <a:xfrm>
            <a:off x="8041220" y="6343727"/>
            <a:ext cx="191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Moraga (2024)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594F0-6144-C5F2-3D03-88A6B4E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Pola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i="1" dirty="0"/>
              <a:t>Point Pattern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579D-C8F6-72A7-38D2-72DC1F33D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70" r="23555" b="56974"/>
          <a:stretch/>
        </p:blipFill>
        <p:spPr>
          <a:xfrm>
            <a:off x="1285346" y="1484192"/>
            <a:ext cx="3987704" cy="455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CB756-A729-B74B-216A-40E656563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130" y="1690688"/>
            <a:ext cx="512101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Gambar kedua menunjukkan posisi inti sel di bagian histologis suatu jaringan dari limfoma di ginjal seekor hamster dari paket </a:t>
            </a:r>
            <a:r>
              <a:rPr lang="sv-SE" b="1" dirty="0"/>
              <a:t>spatstat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Inti sel diklasifikasikan sebagai "pyknotic" (sesuai dengan sel yang sekarat) atau ”dividing"(sesuai dengan sel yang ditangkap dalam proses pembelahan).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5E1730-2FCC-49F5-A1F9-F520BDBB1308}"/>
              </a:ext>
            </a:extLst>
          </p:cNvPr>
          <p:cNvSpPr txBox="1"/>
          <p:nvPr/>
        </p:nvSpPr>
        <p:spPr>
          <a:xfrm>
            <a:off x="8041220" y="6343727"/>
            <a:ext cx="1915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Sumber</a:t>
            </a:r>
            <a:r>
              <a:rPr lang="en-US" sz="1400" dirty="0"/>
              <a:t>: Moraga (2024)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7594F0-6144-C5F2-3D03-88A6B4E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Pola </a:t>
            </a:r>
            <a:r>
              <a:rPr lang="en-US" dirty="0" err="1"/>
              <a:t>Titik</a:t>
            </a:r>
            <a:r>
              <a:rPr lang="en-US" dirty="0"/>
              <a:t> (</a:t>
            </a:r>
            <a:r>
              <a:rPr lang="en-US" i="1" dirty="0"/>
              <a:t>Point Pattern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579D-C8F6-72A7-38D2-72DC1F33DE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9" t="43348" r="17661" b="11795"/>
          <a:stretch/>
        </p:blipFill>
        <p:spPr>
          <a:xfrm>
            <a:off x="978295" y="1878676"/>
            <a:ext cx="4025967" cy="359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7313"/>
      </p:ext>
    </p:extLst>
  </p:cSld>
  <p:clrMapOvr>
    <a:masterClrMapping/>
  </p:clrMapOvr>
</p:sld>
</file>

<file path=ppt/theme/theme1.xml><?xml version="1.0" encoding="utf-8"?>
<a:theme xmlns:a="http://schemas.openxmlformats.org/drawingml/2006/main" name="Dept.Statistics-IPB-University-PPT-Guidelin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Dept.Statistics-IPB-University-PPT-Guidelines</Template>
  <TotalTime>1036</TotalTime>
  <Words>3096</Words>
  <Application>Microsoft Office PowerPoint</Application>
  <PresentationFormat>Widescreen</PresentationFormat>
  <Paragraphs>300</Paragraphs>
  <Slides>63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Aptos</vt:lpstr>
      <vt:lpstr>Arial</vt:lpstr>
      <vt:lpstr>Arial Black</vt:lpstr>
      <vt:lpstr>Arial Unicode MS</vt:lpstr>
      <vt:lpstr>Calibri</vt:lpstr>
      <vt:lpstr>Calibri Light</vt:lpstr>
      <vt:lpstr>Cambria Math</vt:lpstr>
      <vt:lpstr>Comic Sans MS</vt:lpstr>
      <vt:lpstr>ff1a</vt:lpstr>
      <vt:lpstr>ff1d</vt:lpstr>
      <vt:lpstr>Impact</vt:lpstr>
      <vt:lpstr>Wingdings</vt:lpstr>
      <vt:lpstr>Dept.Statistics-IPB-University-PPT-Guidelines</vt:lpstr>
      <vt:lpstr>Custom Design</vt:lpstr>
      <vt:lpstr>Equation</vt:lpstr>
      <vt:lpstr>Analisis Eksplorasi Data Point Pattern</vt:lpstr>
      <vt:lpstr>Outline</vt:lpstr>
      <vt:lpstr>Sumber Rujukan</vt:lpstr>
      <vt:lpstr>Exploratory Spatial Data Analysis (ESDA)</vt:lpstr>
      <vt:lpstr>PowerPoint Presentation</vt:lpstr>
      <vt:lpstr>Exploratory Spatial Data Analysis (ESDA)</vt:lpstr>
      <vt:lpstr>Data Pola Titik (Point Pattern)</vt:lpstr>
      <vt:lpstr>Data Pola Titik (Point Pattern)</vt:lpstr>
      <vt:lpstr>Data Pola Titik (Point Pattern)</vt:lpstr>
      <vt:lpstr>Intensitas</vt:lpstr>
      <vt:lpstr>Rata-rata Intensitas</vt:lpstr>
      <vt:lpstr>Rata-rata Intensitas</vt:lpstr>
      <vt:lpstr>Intensitas yang Bervariasi Secara Spasial</vt:lpstr>
      <vt:lpstr>Intensitas yang Bervariasi Secara Spasial</vt:lpstr>
      <vt:lpstr>Intensitas Relatif</vt:lpstr>
      <vt:lpstr>Intensitas Terboboti</vt:lpstr>
      <vt:lpstr>Penyesuaian Intensitas</vt:lpstr>
      <vt:lpstr>Intensitas yang Homogen</vt:lpstr>
      <vt:lpstr>Pola Inhomogeneous</vt:lpstr>
      <vt:lpstr>Complete Spatial Randomness</vt:lpstr>
      <vt:lpstr>Complete Spatial Randomness</vt:lpstr>
      <vt:lpstr>Complete Spatial Randomness</vt:lpstr>
      <vt:lpstr>Complete Spatial Randomness</vt:lpstr>
      <vt:lpstr>Metode Kuadrat untuk Menguji CSR</vt:lpstr>
      <vt:lpstr>Metode Kuadrat untuk Menguji CSR</vt:lpstr>
      <vt:lpstr>Metode Kuadrat untuk Menguji CSR</vt:lpstr>
      <vt:lpstr>Metode Kuadrat untuk Menguji CSR</vt:lpstr>
      <vt:lpstr>Mempelajari Pola Titik dalam ruang VRM  (Variance Mean Ratio)</vt:lpstr>
      <vt:lpstr>Sebaran Titik Spasial Regular</vt:lpstr>
      <vt:lpstr>Sebaran Titik Spasial Gerombol</vt:lpstr>
      <vt:lpstr>PowerPoint Presentation</vt:lpstr>
      <vt:lpstr>PowerPoint Presentation</vt:lpstr>
      <vt:lpstr>PowerPoint Presentation</vt:lpstr>
      <vt:lpstr>PowerPoint Presentation</vt:lpstr>
      <vt:lpstr>Identifikasi CSR</vt:lpstr>
      <vt:lpstr>Pendekatan Fungsi-K</vt:lpstr>
      <vt:lpstr>Pendekatan Fungsi-K</vt:lpstr>
      <vt:lpstr>Kernel Density Estimator (KDE)</vt:lpstr>
      <vt:lpstr>Pendugaan Intensitas</vt:lpstr>
      <vt:lpstr>Pendugaan Intensitas</vt:lpstr>
      <vt:lpstr>Pendugaan Kernel</vt:lpstr>
      <vt:lpstr>Contoh metode Kernel-Manual</vt:lpstr>
      <vt:lpstr>Contoh Hitung Manual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Formula</vt:lpstr>
      <vt:lpstr>PowerPoint Presentation</vt:lpstr>
      <vt:lpstr>How to undertake a nearest neighbour analysis</vt:lpstr>
      <vt:lpstr>PowerPoint Presentation</vt:lpstr>
      <vt:lpstr>PowerPoint Presentation</vt:lpstr>
      <vt:lpstr>PowerPoint Presentation</vt:lpstr>
      <vt:lpstr>Pendugaan Intensitas</vt:lpstr>
      <vt:lpstr>Rasio Intensitas</vt:lpstr>
      <vt:lpstr>Intensitas pada Network</vt:lpstr>
      <vt:lpstr>Hot spots, clusters, &amp; local features</vt:lpstr>
      <vt:lpstr>Hot spots</vt:lpstr>
      <vt:lpstr>Contoh Pendeteksian Hot Spots</vt:lpstr>
      <vt:lpstr>Contoh Pendeteksian Hot Spots</vt:lpstr>
      <vt:lpstr>Latihan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 Anisa, S.Stat., M.Si</dc:creator>
  <cp:lastModifiedBy>Muhammad Nur Aidi</cp:lastModifiedBy>
  <cp:revision>8</cp:revision>
  <dcterms:created xsi:type="dcterms:W3CDTF">2024-08-20T04:47:40Z</dcterms:created>
  <dcterms:modified xsi:type="dcterms:W3CDTF">2025-08-26T06:12:42Z</dcterms:modified>
</cp:coreProperties>
</file>