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319" r:id="rId10"/>
    <p:sldId id="320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20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64EC0-383F-447A-B78E-0B177318CCBF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92233-76D8-46DE-AE0F-7350449BC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52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08992"/>
            <a:ext cx="9144000" cy="6349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21130" y="1042670"/>
            <a:ext cx="630173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08992"/>
            <a:ext cx="9144000" cy="6349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08992"/>
            <a:ext cx="9144000" cy="63490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84575" y="1042670"/>
            <a:ext cx="197484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239" y="1582420"/>
            <a:ext cx="8684260" cy="432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16700" y="6300534"/>
            <a:ext cx="3054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jp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g"/><Relationship Id="rId5" Type="http://schemas.openxmlformats.org/officeDocument/2006/relationships/image" Target="../media/image47.jp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49.jp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g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jpg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g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jpg"/><Relationship Id="rId4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8992"/>
            <a:ext cx="9144000" cy="6349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5480" y="1524000"/>
            <a:ext cx="4210685" cy="12992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 indent="1130300">
              <a:lnSpc>
                <a:spcPts val="4750"/>
              </a:lnSpc>
              <a:spcBef>
                <a:spcPts val="700"/>
              </a:spcBef>
            </a:pPr>
            <a:r>
              <a:rPr sz="4400" b="1" spc="-5" dirty="0">
                <a:solidFill>
                  <a:srgbClr val="7F7F7F"/>
                </a:solidFill>
                <a:latin typeface="Arial"/>
                <a:cs typeface="Arial"/>
              </a:rPr>
              <a:t>INDIAN  CON</a:t>
            </a:r>
            <a:r>
              <a:rPr sz="4400" b="1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4400" b="1" spc="-2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4400" b="1" spc="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4400" b="1" spc="-2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4400" b="1" spc="-5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4400" b="1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4400" b="1" spc="-5" dirty="0">
                <a:solidFill>
                  <a:srgbClr val="7F7F7F"/>
                </a:solidFill>
                <a:latin typeface="Arial"/>
                <a:cs typeface="Arial"/>
              </a:rPr>
              <a:t>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80379" y="619759"/>
            <a:ext cx="3345179" cy="3345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79520" y="3860800"/>
            <a:ext cx="1582420" cy="25209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510" y="1042670"/>
            <a:ext cx="5039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1.What </a:t>
            </a:r>
            <a:r>
              <a:rPr dirty="0"/>
              <a:t>Is </a:t>
            </a:r>
            <a:r>
              <a:rPr spc="-5" dirty="0" smtClean="0"/>
              <a:t>Constitution</a:t>
            </a:r>
            <a:r>
              <a:rPr spc="-10" dirty="0" smtClean="0"/>
              <a:t>?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0" y="6286500"/>
            <a:ext cx="914400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69" y="1634490"/>
            <a:ext cx="8754110" cy="21667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III)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observation-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286385" marR="5080" lvl="0" indent="-274320" algn="just">
              <a:lnSpc>
                <a:spcPct val="80000"/>
              </a:lnSpc>
              <a:spcBef>
                <a:spcPts val="765"/>
              </a:spcBef>
            </a:pPr>
            <a:r>
              <a:rPr lang="en-US" sz="3200" i="1" spc="-33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000" i="1" spc="-33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2000" i="1" spc="-33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spc="-135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Constitution </a:t>
            </a:r>
            <a:r>
              <a:rPr lang="en-US" sz="2000" i="1" spc="-26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means </a:t>
            </a:r>
            <a:r>
              <a:rPr lang="en-US" sz="2000" i="1" spc="-254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2000" i="1" spc="-195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document,  </a:t>
            </a:r>
            <a:r>
              <a:rPr lang="en-US" sz="2000" i="1" spc="-175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having </a:t>
            </a:r>
            <a:r>
              <a:rPr lang="en-US" sz="2000" i="1" spc="-254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2000" i="1" spc="-225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special </a:t>
            </a:r>
            <a:r>
              <a:rPr lang="en-US" sz="2000" i="1" spc="-229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legal </a:t>
            </a:r>
            <a:r>
              <a:rPr lang="en-US" sz="2000" i="1" spc="-1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sanctity </a:t>
            </a:r>
            <a:r>
              <a:rPr lang="en-US" sz="2000" i="1" spc="-165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which </a:t>
            </a:r>
            <a:r>
              <a:rPr lang="en-US" sz="2000" i="1" spc="-16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sets </a:t>
            </a:r>
            <a:r>
              <a:rPr lang="en-US" sz="2000" i="1" spc="-105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out  </a:t>
            </a:r>
            <a:r>
              <a:rPr lang="en-US" sz="2000" i="1" spc="-135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i="1" spc="-215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frame </a:t>
            </a:r>
            <a:r>
              <a:rPr lang="en-US" sz="2000" i="1" spc="-145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work </a:t>
            </a:r>
            <a:r>
              <a:rPr lang="en-US" sz="2000" i="1" spc="-195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sz="2000" i="1" spc="-135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i="1" spc="-204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principle </a:t>
            </a:r>
            <a:r>
              <a:rPr lang="en-US" sz="2000" i="1" spc="-125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functions </a:t>
            </a:r>
            <a:r>
              <a:rPr lang="en-US" sz="2000" i="1" spc="-95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of  </a:t>
            </a:r>
            <a:r>
              <a:rPr lang="en-US" sz="2000" i="1" spc="-135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i="1" spc="-254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organs </a:t>
            </a:r>
            <a:r>
              <a:rPr lang="en-US" sz="2000" i="1" spc="-95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sz="2000" i="1" spc="-135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i="1" spc="-204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Government </a:t>
            </a:r>
            <a:r>
              <a:rPr lang="en-US" sz="2000" i="1" spc="-95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sz="2000" i="1" spc="-254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2000" i="1" spc="-95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State </a:t>
            </a:r>
            <a:r>
              <a:rPr lang="en-US" sz="2000" i="1" spc="-19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and  </a:t>
            </a:r>
            <a:r>
              <a:rPr lang="en-US" sz="2000" i="1" spc="-26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declares </a:t>
            </a:r>
            <a:r>
              <a:rPr lang="en-US" sz="2000" i="1" spc="-14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i="1" spc="-204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principles </a:t>
            </a:r>
            <a:r>
              <a:rPr lang="en-US" sz="2000" i="1" spc="-2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governing </a:t>
            </a:r>
            <a:r>
              <a:rPr lang="en-US" sz="2000" i="1" spc="-135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i="1" spc="-204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operations  </a:t>
            </a:r>
            <a:r>
              <a:rPr lang="en-US" sz="2000" i="1" spc="-95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sz="2000" i="1" spc="-19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those</a:t>
            </a:r>
            <a:r>
              <a:rPr lang="en-US" sz="2000" i="1" spc="-114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spc="-285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organs.”                                                                       </a:t>
            </a:r>
            <a:r>
              <a:rPr lang="en-US" sz="3200" i="1" spc="-285" dirty="0">
                <a:solidFill>
                  <a:prstClr val="black"/>
                </a:solidFill>
                <a:latin typeface="Times New Roman"/>
                <a:cs typeface="Times New Roman"/>
              </a:rPr>
              <a:t>				</a:t>
            </a:r>
            <a:r>
              <a:rPr lang="en-US" sz="3200" i="1" spc="-285" dirty="0" smtClean="0">
                <a:solidFill>
                  <a:prstClr val="black"/>
                </a:solidFill>
                <a:latin typeface="Times New Roman"/>
                <a:cs typeface="Times New Roman"/>
              </a:rPr>
              <a:t>                                                    </a:t>
            </a:r>
            <a:r>
              <a:rPr lang="en-US" sz="3200" i="1" spc="-170" dirty="0" smtClean="0">
                <a:solidFill>
                  <a:srgbClr val="6F2F9F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3200" i="1" spc="-160" dirty="0">
                <a:solidFill>
                  <a:srgbClr val="6F2F9F"/>
                </a:solidFill>
                <a:latin typeface="Arial" pitchFamily="34" charset="0"/>
                <a:cs typeface="Arial" pitchFamily="34" charset="0"/>
              </a:rPr>
              <a:t>Wade </a:t>
            </a:r>
            <a:r>
              <a:rPr lang="en-US" sz="3200" i="1" spc="5" dirty="0">
                <a:solidFill>
                  <a:srgbClr val="6F2F9F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3200" i="1" spc="25" dirty="0">
                <a:solidFill>
                  <a:srgbClr val="6F2F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i="1" spc="-165" dirty="0">
                <a:solidFill>
                  <a:srgbClr val="6F2F9F"/>
                </a:solidFill>
                <a:latin typeface="Arial" pitchFamily="34" charset="0"/>
                <a:cs typeface="Arial" pitchFamily="34" charset="0"/>
              </a:rPr>
              <a:t>Philips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16700" y="6300534"/>
            <a:ext cx="3937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FB909E01-BA48-495B-806C-B35CB53935D4}" type="slidenum">
              <a:rPr lang="en-US" sz="1800" smtClean="0">
                <a:latin typeface="Arial"/>
                <a:cs typeface="Arial"/>
              </a:rPr>
              <a:t>10</a:t>
            </a:fld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44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</a:t>
            </a:r>
            <a:r>
              <a:rPr spc="-10" dirty="0"/>
              <a:t>O</a:t>
            </a:r>
            <a:r>
              <a:rPr spc="-5" dirty="0"/>
              <a:t>NT</a:t>
            </a:r>
            <a:r>
              <a:rPr spc="-20" dirty="0"/>
              <a:t>E</a:t>
            </a:r>
            <a:r>
              <a:rPr spc="-5" dirty="0"/>
              <a:t>N</a:t>
            </a:r>
            <a:r>
              <a:rPr spc="-15" dirty="0"/>
              <a:t>T</a:t>
            </a:r>
            <a:r>
              <a:rPr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77292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309" y="1835150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69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177292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1.What Is Constitution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Anyway?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1835150"/>
            <a:ext cx="41529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34950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309" y="241172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69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0" y="234950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2.Why Do We Need</a:t>
            </a:r>
            <a:r>
              <a:rPr sz="2000" b="1" spc="-6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Constitution?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2410460"/>
            <a:ext cx="41529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291465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8309" y="297687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0" y="291465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3.The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History of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Constitution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2975610"/>
            <a:ext cx="41529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3489959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8309" y="355345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69"/>
                </a:lnTo>
                <a:lnTo>
                  <a:pt x="5237480" y="306069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0" y="3489959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4.The Framing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Constitution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552190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03225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8309" y="409447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0" y="403225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5.The Preamble to Constitution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4094479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580890"/>
            <a:ext cx="5758180" cy="433070"/>
          </a:xfrm>
          <a:custGeom>
            <a:avLst/>
            <a:gdLst/>
            <a:ahLst/>
            <a:cxnLst/>
            <a:rect l="l" t="t" r="r" b="b"/>
            <a:pathLst>
              <a:path w="5758180" h="433070">
                <a:moveTo>
                  <a:pt x="5758180" y="0"/>
                </a:moveTo>
                <a:lnTo>
                  <a:pt x="0" y="0"/>
                </a:lnTo>
                <a:lnTo>
                  <a:pt x="0" y="433070"/>
                </a:lnTo>
                <a:lnTo>
                  <a:pt x="5758180" y="43307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8309" y="4643120"/>
            <a:ext cx="5237480" cy="307340"/>
          </a:xfrm>
          <a:custGeom>
            <a:avLst/>
            <a:gdLst/>
            <a:ahLst/>
            <a:cxnLst/>
            <a:rect l="l" t="t" r="r" b="b"/>
            <a:pathLst>
              <a:path w="5237480" h="307339">
                <a:moveTo>
                  <a:pt x="5237480" y="0"/>
                </a:moveTo>
                <a:lnTo>
                  <a:pt x="0" y="0"/>
                </a:lnTo>
                <a:lnTo>
                  <a:pt x="0" y="307339"/>
                </a:lnTo>
                <a:lnTo>
                  <a:pt x="5237480" y="307339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0" y="4580890"/>
            <a:ext cx="5758180" cy="43307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6.What Is The constitution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India?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4643120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5157470"/>
            <a:ext cx="5759450" cy="431800"/>
          </a:xfrm>
          <a:custGeom>
            <a:avLst/>
            <a:gdLst/>
            <a:ahLst/>
            <a:cxnLst/>
            <a:rect l="l" t="t" r="r" b="b"/>
            <a:pathLst>
              <a:path w="5759450" h="431800">
                <a:moveTo>
                  <a:pt x="5759450" y="0"/>
                </a:moveTo>
                <a:lnTo>
                  <a:pt x="0" y="0"/>
                </a:lnTo>
                <a:lnTo>
                  <a:pt x="0" y="431799"/>
                </a:lnTo>
                <a:lnTo>
                  <a:pt x="5759450" y="431799"/>
                </a:lnTo>
                <a:lnTo>
                  <a:pt x="575945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5157470"/>
            <a:ext cx="5759450" cy="431800"/>
          </a:xfrm>
          <a:custGeom>
            <a:avLst/>
            <a:gdLst/>
            <a:ahLst/>
            <a:cxnLst/>
            <a:rect l="l" t="t" r="r" b="b"/>
            <a:pathLst>
              <a:path w="5759450" h="431800">
                <a:moveTo>
                  <a:pt x="2879090" y="431799"/>
                </a:moveTo>
                <a:lnTo>
                  <a:pt x="0" y="431799"/>
                </a:lnTo>
                <a:lnTo>
                  <a:pt x="0" y="0"/>
                </a:lnTo>
                <a:lnTo>
                  <a:pt x="5759450" y="0"/>
                </a:lnTo>
                <a:lnTo>
                  <a:pt x="5759450" y="431799"/>
                </a:lnTo>
                <a:lnTo>
                  <a:pt x="2879090" y="43179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4970" y="5228590"/>
            <a:ext cx="5364480" cy="308610"/>
          </a:xfrm>
          <a:custGeom>
            <a:avLst/>
            <a:gdLst/>
            <a:ahLst/>
            <a:cxnLst/>
            <a:rect l="l" t="t" r="r" b="b"/>
            <a:pathLst>
              <a:path w="5364480" h="308610">
                <a:moveTo>
                  <a:pt x="5364480" y="0"/>
                </a:moveTo>
                <a:lnTo>
                  <a:pt x="0" y="0"/>
                </a:lnTo>
                <a:lnTo>
                  <a:pt x="0" y="308610"/>
                </a:lnTo>
                <a:lnTo>
                  <a:pt x="5364480" y="308610"/>
                </a:lnTo>
                <a:lnTo>
                  <a:pt x="5364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72440" y="5066029"/>
            <a:ext cx="45167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7.Main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Characteristics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of Constitution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5218429"/>
            <a:ext cx="40005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572262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799"/>
                </a:lnTo>
                <a:lnTo>
                  <a:pt x="5758180" y="431799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8309" y="5784850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0" y="572262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8.Conclusion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0" y="5784850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84570" y="1772920"/>
            <a:ext cx="2875279" cy="39611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089650" y="5768340"/>
            <a:ext cx="2737485" cy="38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First Book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Constitution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India is  </a:t>
            </a:r>
            <a:r>
              <a:rPr sz="1200" dirty="0">
                <a:latin typeface="Arial"/>
                <a:cs typeface="Arial"/>
              </a:rPr>
              <a:t>Located at Parliament </a:t>
            </a:r>
            <a:r>
              <a:rPr sz="1200" spc="-5" dirty="0">
                <a:latin typeface="Arial"/>
                <a:cs typeface="Arial"/>
              </a:rPr>
              <a:t>Library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Building,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089650" y="6147266"/>
            <a:ext cx="117602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0"/>
              </a:lnSpc>
            </a:pPr>
            <a:r>
              <a:rPr sz="1200" spc="-5" dirty="0">
                <a:latin typeface="Arial"/>
                <a:cs typeface="Arial"/>
              </a:rPr>
              <a:t>New Delhi,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India.</a:t>
            </a:r>
            <a:endParaRPr sz="1200">
              <a:latin typeface="Arial"/>
              <a:cs typeface="Arial"/>
            </a:endParaRPr>
          </a:p>
          <a:p>
            <a:pPr marL="552450">
              <a:lnSpc>
                <a:spcPts val="2014"/>
              </a:lnSpc>
            </a:pPr>
            <a:r>
              <a:rPr sz="1800" spc="-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9400" y="6278879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98650" y="1042670"/>
            <a:ext cx="53390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2.Why </a:t>
            </a:r>
            <a:r>
              <a:rPr spc="-10" dirty="0"/>
              <a:t>Do </a:t>
            </a:r>
            <a:r>
              <a:rPr spc="-5" dirty="0"/>
              <a:t>We Need</a:t>
            </a:r>
            <a:r>
              <a:rPr spc="-35" dirty="0"/>
              <a:t> </a:t>
            </a:r>
            <a:r>
              <a:rPr spc="-5" dirty="0"/>
              <a:t>Constitution?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469" y="1662429"/>
            <a:ext cx="7925434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 General</a:t>
            </a:r>
            <a:r>
              <a:rPr sz="2000" spc="-5" dirty="0"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romanU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need a </a:t>
            </a:r>
            <a:r>
              <a:rPr sz="2000" spc="-5" dirty="0">
                <a:latin typeface="Arial"/>
                <a:cs typeface="Arial"/>
              </a:rPr>
              <a:t>constitution to govern </a:t>
            </a:r>
            <a:r>
              <a:rPr sz="2000" dirty="0">
                <a:latin typeface="Arial"/>
                <a:cs typeface="Arial"/>
              </a:rPr>
              <a:t>a country </a:t>
            </a:r>
            <a:r>
              <a:rPr sz="2000" spc="-5" dirty="0">
                <a:latin typeface="Arial"/>
                <a:cs typeface="Arial"/>
              </a:rPr>
              <a:t>properly.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romanUcPeriod"/>
            </a:pPr>
            <a:endParaRPr sz="18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romanU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The constitution defines the </a:t>
            </a:r>
            <a:r>
              <a:rPr sz="2000" dirty="0">
                <a:latin typeface="Arial"/>
                <a:cs typeface="Arial"/>
              </a:rPr>
              <a:t>nature </a:t>
            </a:r>
            <a:r>
              <a:rPr sz="2000" spc="-5" dirty="0">
                <a:latin typeface="Arial"/>
                <a:cs typeface="Arial"/>
              </a:rPr>
              <a:t>of political system </a:t>
            </a:r>
            <a:r>
              <a:rPr sz="2000" dirty="0">
                <a:latin typeface="Arial"/>
                <a:cs typeface="Arial"/>
              </a:rPr>
              <a:t>of a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country.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469" y="312547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II.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4669" y="3125470"/>
            <a:ext cx="83997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sometimes </a:t>
            </a:r>
            <a:r>
              <a:rPr sz="2000" spc="-15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feel strongly about an issue that </a:t>
            </a:r>
            <a:r>
              <a:rPr sz="2000" spc="-5" dirty="0">
                <a:latin typeface="Arial"/>
                <a:cs typeface="Arial"/>
              </a:rPr>
              <a:t>might go </a:t>
            </a:r>
            <a:r>
              <a:rPr sz="2000" dirty="0">
                <a:latin typeface="Arial"/>
                <a:cs typeface="Arial"/>
              </a:rPr>
              <a:t>against our larger  interests and </a:t>
            </a:r>
            <a:r>
              <a:rPr sz="2000" spc="-5" dirty="0">
                <a:latin typeface="Arial"/>
                <a:cs typeface="Arial"/>
              </a:rPr>
              <a:t>the constitution </a:t>
            </a:r>
            <a:r>
              <a:rPr sz="2000" dirty="0">
                <a:latin typeface="Arial"/>
                <a:cs typeface="Arial"/>
              </a:rPr>
              <a:t>helps </a:t>
            </a:r>
            <a:r>
              <a:rPr sz="2000" spc="-5" dirty="0">
                <a:latin typeface="Arial"/>
                <a:cs typeface="Arial"/>
              </a:rPr>
              <a:t>us </a:t>
            </a:r>
            <a:r>
              <a:rPr sz="2000" dirty="0">
                <a:latin typeface="Arial"/>
                <a:cs typeface="Arial"/>
              </a:rPr>
              <a:t>guard against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this.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469" y="4010659"/>
            <a:ext cx="8814435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spc="-5" dirty="0">
                <a:latin typeface="Arial"/>
                <a:cs typeface="Arial"/>
              </a:rPr>
              <a:t>IV.	All the </a:t>
            </a:r>
            <a:r>
              <a:rPr sz="2000" dirty="0">
                <a:latin typeface="Arial"/>
                <a:cs typeface="Arial"/>
              </a:rPr>
              <a:t>3 organs of government </a:t>
            </a:r>
            <a:r>
              <a:rPr sz="2000" spc="-5" dirty="0">
                <a:latin typeface="Arial"/>
                <a:cs typeface="Arial"/>
              </a:rPr>
              <a:t>(executive, legislature </a:t>
            </a:r>
            <a:r>
              <a:rPr sz="2000" dirty="0">
                <a:latin typeface="Arial"/>
                <a:cs typeface="Arial"/>
              </a:rPr>
              <a:t>and judiciary)  </a:t>
            </a:r>
            <a:r>
              <a:rPr sz="2000" spc="-5" dirty="0">
                <a:latin typeface="Arial"/>
                <a:cs typeface="Arial"/>
              </a:rPr>
              <a:t>functions within the constitution. All the </a:t>
            </a:r>
            <a:r>
              <a:rPr sz="2000" dirty="0">
                <a:latin typeface="Arial"/>
                <a:cs typeface="Arial"/>
              </a:rPr>
              <a:t>3 organs of government, </a:t>
            </a:r>
            <a:r>
              <a:rPr sz="2000" spc="-5" dirty="0">
                <a:latin typeface="Arial"/>
                <a:cs typeface="Arial"/>
              </a:rPr>
              <a:t>including  </a:t>
            </a:r>
            <a:r>
              <a:rPr sz="2000" dirty="0">
                <a:latin typeface="Arial"/>
                <a:cs typeface="Arial"/>
              </a:rPr>
              <a:t>ordinary citizens, </a:t>
            </a:r>
            <a:r>
              <a:rPr sz="2000" spc="-5" dirty="0">
                <a:latin typeface="Arial"/>
                <a:cs typeface="Arial"/>
              </a:rPr>
              <a:t>derive their power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authority </a:t>
            </a:r>
            <a:r>
              <a:rPr sz="2000" dirty="0">
                <a:latin typeface="Arial"/>
                <a:cs typeface="Arial"/>
              </a:rPr>
              <a:t>(i.e. Fundamental </a:t>
            </a:r>
            <a:r>
              <a:rPr sz="2000" spc="-5" dirty="0">
                <a:latin typeface="Arial"/>
                <a:cs typeface="Arial"/>
              </a:rPr>
              <a:t>Right)  from the constitution. If </a:t>
            </a:r>
            <a:r>
              <a:rPr sz="2000" dirty="0">
                <a:latin typeface="Arial"/>
                <a:cs typeface="Arial"/>
              </a:rPr>
              <a:t>they act against </a:t>
            </a:r>
            <a:r>
              <a:rPr sz="2000" spc="-5" dirty="0">
                <a:latin typeface="Arial"/>
                <a:cs typeface="Arial"/>
              </a:rPr>
              <a:t>it, it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unconstitutional </a:t>
            </a:r>
            <a:r>
              <a:rPr sz="2000" dirty="0">
                <a:latin typeface="Arial"/>
                <a:cs typeface="Arial"/>
              </a:rPr>
              <a:t>and  </a:t>
            </a:r>
            <a:r>
              <a:rPr sz="2000" spc="-5" dirty="0">
                <a:latin typeface="Arial"/>
                <a:cs typeface="Arial"/>
              </a:rPr>
              <a:t>unlawful.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 constitution is required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have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authoritative allocation of </a:t>
            </a:r>
            <a:r>
              <a:rPr sz="20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power</a:t>
            </a:r>
            <a:r>
              <a:rPr sz="2000" b="1" u="heavy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669" y="6113779"/>
            <a:ext cx="59588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function,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also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restrict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them 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within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its</a:t>
            </a:r>
            <a:r>
              <a:rPr sz="20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limit.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8650" y="1042670"/>
            <a:ext cx="53390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2.Why </a:t>
            </a:r>
            <a:r>
              <a:rPr spc="-10" dirty="0"/>
              <a:t>Do </a:t>
            </a:r>
            <a:r>
              <a:rPr spc="-5" dirty="0"/>
              <a:t>We Need</a:t>
            </a:r>
            <a:r>
              <a:rPr spc="-35" dirty="0"/>
              <a:t> </a:t>
            </a:r>
            <a:r>
              <a:rPr spc="-5" dirty="0"/>
              <a:t>Constitution?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5920" y="1874520"/>
            <a:ext cx="5760720" cy="415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8650" y="1042670"/>
            <a:ext cx="53390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2.Why </a:t>
            </a:r>
            <a:r>
              <a:rPr spc="-10" dirty="0"/>
              <a:t>Do </a:t>
            </a:r>
            <a:r>
              <a:rPr spc="-5" dirty="0"/>
              <a:t>We Need</a:t>
            </a:r>
            <a:r>
              <a:rPr spc="-35" dirty="0"/>
              <a:t> </a:t>
            </a:r>
            <a:r>
              <a:rPr spc="-5" dirty="0"/>
              <a:t>Constitution?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69" y="1591309"/>
            <a:ext cx="8821420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perform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following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Functions </a:t>
            </a:r>
            <a:r>
              <a:rPr sz="2000" b="1" u="heavy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we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need</a:t>
            </a:r>
            <a:r>
              <a:rPr sz="20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Constitution-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292100" indent="-457200">
              <a:lnSpc>
                <a:spcPct val="100400"/>
              </a:lnSpc>
              <a:buAutoNum type="romanUcPeriod"/>
              <a:tabLst>
                <a:tab pos="469265" algn="l"/>
                <a:tab pos="469900" algn="l"/>
              </a:tabLst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first function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a </a:t>
            </a:r>
            <a:r>
              <a:rPr sz="2000" spc="-5" dirty="0">
                <a:latin typeface="Arial"/>
                <a:cs typeface="Arial"/>
              </a:rPr>
              <a:t>constitution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provide a set of basic rules that  </a:t>
            </a:r>
            <a:r>
              <a:rPr sz="2000" spc="-5" dirty="0">
                <a:latin typeface="Arial"/>
                <a:cs typeface="Arial"/>
              </a:rPr>
              <a:t>allow for minimal </a:t>
            </a:r>
            <a:r>
              <a:rPr sz="2000" dirty="0">
                <a:latin typeface="Arial"/>
                <a:cs typeface="Arial"/>
              </a:rPr>
              <a:t>coordination amongst </a:t>
            </a:r>
            <a:r>
              <a:rPr sz="2000" spc="-5" dirty="0">
                <a:latin typeface="Arial"/>
                <a:cs typeface="Arial"/>
              </a:rPr>
              <a:t>members </a:t>
            </a:r>
            <a:r>
              <a:rPr sz="2000" dirty="0">
                <a:latin typeface="Arial"/>
                <a:cs typeface="Arial"/>
              </a:rPr>
              <a:t>of 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society.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romanUcPeriod"/>
            </a:pPr>
            <a:endParaRPr sz="205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  <a:buAutoNum type="romanUcPeriod"/>
              <a:tabLst>
                <a:tab pos="469900" algn="l"/>
              </a:tabLst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second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function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a </a:t>
            </a:r>
            <a:r>
              <a:rPr sz="2000" spc="-5" dirty="0">
                <a:latin typeface="Arial"/>
                <a:cs typeface="Arial"/>
              </a:rPr>
              <a:t>constitution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to specify </a:t>
            </a:r>
            <a:r>
              <a:rPr sz="2000" spc="-10" dirty="0">
                <a:latin typeface="Arial"/>
                <a:cs typeface="Arial"/>
              </a:rPr>
              <a:t>who </a:t>
            </a:r>
            <a:r>
              <a:rPr sz="2000" dirty="0">
                <a:latin typeface="Arial"/>
                <a:cs typeface="Arial"/>
              </a:rPr>
              <a:t>has </a:t>
            </a:r>
            <a:r>
              <a:rPr sz="2000" spc="-5" dirty="0">
                <a:latin typeface="Arial"/>
                <a:cs typeface="Arial"/>
              </a:rPr>
              <a:t>the power to  </a:t>
            </a:r>
            <a:r>
              <a:rPr sz="2000" dirty="0">
                <a:latin typeface="Arial"/>
                <a:cs typeface="Arial"/>
              </a:rPr>
              <a:t>make decisions in a </a:t>
            </a:r>
            <a:r>
              <a:rPr sz="2000" spc="-5" dirty="0">
                <a:latin typeface="Arial"/>
                <a:cs typeface="Arial"/>
              </a:rPr>
              <a:t>society. It </a:t>
            </a:r>
            <a:r>
              <a:rPr sz="2000" dirty="0">
                <a:latin typeface="Arial"/>
                <a:cs typeface="Arial"/>
              </a:rPr>
              <a:t>decides how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government </a:t>
            </a:r>
            <a:r>
              <a:rPr sz="2000" spc="-5" dirty="0">
                <a:latin typeface="Arial"/>
                <a:cs typeface="Arial"/>
              </a:rPr>
              <a:t>will be  constituted.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7469" y="4335779"/>
            <a:ext cx="3067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669" y="4335779"/>
            <a:ext cx="800798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third function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a </a:t>
            </a:r>
            <a:r>
              <a:rPr sz="2000" spc="-5" dirty="0">
                <a:latin typeface="Arial"/>
                <a:cs typeface="Arial"/>
              </a:rPr>
              <a:t>constitution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set some </a:t>
            </a:r>
            <a:r>
              <a:rPr sz="2000" spc="-5" dirty="0">
                <a:latin typeface="Arial"/>
                <a:cs typeface="Arial"/>
              </a:rPr>
              <a:t>limits on what </a:t>
            </a:r>
            <a:r>
              <a:rPr sz="2000" dirty="0">
                <a:latin typeface="Arial"/>
                <a:cs typeface="Arial"/>
              </a:rPr>
              <a:t>a  government can impose on </a:t>
            </a:r>
            <a:r>
              <a:rPr sz="2000" spc="-5" dirty="0">
                <a:latin typeface="Arial"/>
                <a:cs typeface="Arial"/>
              </a:rPr>
              <a:t>its </a:t>
            </a:r>
            <a:r>
              <a:rPr sz="2000" dirty="0">
                <a:latin typeface="Arial"/>
                <a:cs typeface="Arial"/>
              </a:rPr>
              <a:t>citizens. These </a:t>
            </a:r>
            <a:r>
              <a:rPr sz="2000" spc="-5" dirty="0">
                <a:latin typeface="Arial"/>
                <a:cs typeface="Arial"/>
              </a:rPr>
              <a:t>limits </a:t>
            </a:r>
            <a:r>
              <a:rPr sz="2000" dirty="0">
                <a:latin typeface="Arial"/>
                <a:cs typeface="Arial"/>
              </a:rPr>
              <a:t>are </a:t>
            </a:r>
            <a:r>
              <a:rPr sz="2000" spc="-5" dirty="0">
                <a:latin typeface="Arial"/>
                <a:cs typeface="Arial"/>
              </a:rPr>
              <a:t>fundamental </a:t>
            </a:r>
            <a:r>
              <a:rPr sz="2000" dirty="0">
                <a:latin typeface="Arial"/>
                <a:cs typeface="Arial"/>
              </a:rPr>
              <a:t>in 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sense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dirty="0">
                <a:latin typeface="Arial"/>
                <a:cs typeface="Arial"/>
              </a:rPr>
              <a:t>government may ever </a:t>
            </a:r>
            <a:r>
              <a:rPr sz="2000" spc="-5" dirty="0">
                <a:latin typeface="Arial"/>
                <a:cs typeface="Arial"/>
              </a:rPr>
              <a:t>trespass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them.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469" y="5554979"/>
            <a:ext cx="87280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b="1" spc="-5" dirty="0">
                <a:latin typeface="Arial"/>
                <a:cs typeface="Arial"/>
              </a:rPr>
              <a:t>IV.	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fourth function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constitution is to </a:t>
            </a:r>
            <a:r>
              <a:rPr sz="2000" dirty="0">
                <a:latin typeface="Arial"/>
                <a:cs typeface="Arial"/>
              </a:rPr>
              <a:t>enable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government </a:t>
            </a:r>
            <a:r>
              <a:rPr sz="2000" spc="-5" dirty="0">
                <a:latin typeface="Arial"/>
                <a:cs typeface="Arial"/>
              </a:rPr>
              <a:t>to fulfill  the </a:t>
            </a:r>
            <a:r>
              <a:rPr sz="2000" dirty="0">
                <a:latin typeface="Arial"/>
                <a:cs typeface="Arial"/>
              </a:rPr>
              <a:t>separations of a society and create </a:t>
            </a:r>
            <a:r>
              <a:rPr sz="2000" spc="-5" dirty="0">
                <a:latin typeface="Arial"/>
                <a:cs typeface="Arial"/>
              </a:rPr>
              <a:t>conditions for </a:t>
            </a:r>
            <a:r>
              <a:rPr sz="2000" dirty="0">
                <a:latin typeface="Arial"/>
                <a:cs typeface="Arial"/>
              </a:rPr>
              <a:t>a just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society.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</a:t>
            </a:r>
            <a:r>
              <a:rPr spc="-10" dirty="0"/>
              <a:t>O</a:t>
            </a:r>
            <a:r>
              <a:rPr spc="-5" dirty="0"/>
              <a:t>NT</a:t>
            </a:r>
            <a:r>
              <a:rPr spc="-20" dirty="0"/>
              <a:t>E</a:t>
            </a:r>
            <a:r>
              <a:rPr spc="-5" dirty="0"/>
              <a:t>N</a:t>
            </a:r>
            <a:r>
              <a:rPr spc="-15" dirty="0"/>
              <a:t>T</a:t>
            </a:r>
            <a:r>
              <a:rPr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77292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309" y="1835150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69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177292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1.What Is Constitution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Anyway?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1835150"/>
            <a:ext cx="41529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34950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309" y="241172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69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0" y="234950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2.Why </a:t>
            </a:r>
            <a:r>
              <a:rPr sz="2000" spc="5" dirty="0">
                <a:latin typeface="Arial"/>
                <a:cs typeface="Arial"/>
              </a:rPr>
              <a:t>Do </a:t>
            </a:r>
            <a:r>
              <a:rPr sz="2000" spc="-5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Need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Constitution?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2410460"/>
            <a:ext cx="41529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291465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8309" y="297687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0" y="291465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3.The History of Constitution of</a:t>
            </a:r>
            <a:r>
              <a:rPr sz="2000" b="1" spc="-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2975610"/>
            <a:ext cx="41529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3489959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8309" y="355345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69"/>
                </a:lnTo>
                <a:lnTo>
                  <a:pt x="5237480" y="306069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0" y="3489959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4.The Framing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Constitution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552190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03225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8309" y="409447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0" y="403225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5.The Preamble to Constitution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4094479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580890"/>
            <a:ext cx="5758180" cy="433070"/>
          </a:xfrm>
          <a:custGeom>
            <a:avLst/>
            <a:gdLst/>
            <a:ahLst/>
            <a:cxnLst/>
            <a:rect l="l" t="t" r="r" b="b"/>
            <a:pathLst>
              <a:path w="5758180" h="433070">
                <a:moveTo>
                  <a:pt x="5758180" y="0"/>
                </a:moveTo>
                <a:lnTo>
                  <a:pt x="0" y="0"/>
                </a:lnTo>
                <a:lnTo>
                  <a:pt x="0" y="433070"/>
                </a:lnTo>
                <a:lnTo>
                  <a:pt x="5758180" y="43307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8309" y="4643120"/>
            <a:ext cx="5237480" cy="307340"/>
          </a:xfrm>
          <a:custGeom>
            <a:avLst/>
            <a:gdLst/>
            <a:ahLst/>
            <a:cxnLst/>
            <a:rect l="l" t="t" r="r" b="b"/>
            <a:pathLst>
              <a:path w="5237480" h="307339">
                <a:moveTo>
                  <a:pt x="5237480" y="0"/>
                </a:moveTo>
                <a:lnTo>
                  <a:pt x="0" y="0"/>
                </a:lnTo>
                <a:lnTo>
                  <a:pt x="0" y="307339"/>
                </a:lnTo>
                <a:lnTo>
                  <a:pt x="5237480" y="307339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0" y="4580890"/>
            <a:ext cx="5758180" cy="43307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6.What Is The constitution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India?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4643120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5157470"/>
            <a:ext cx="5759450" cy="431800"/>
          </a:xfrm>
          <a:custGeom>
            <a:avLst/>
            <a:gdLst/>
            <a:ahLst/>
            <a:cxnLst/>
            <a:rect l="l" t="t" r="r" b="b"/>
            <a:pathLst>
              <a:path w="5759450" h="431800">
                <a:moveTo>
                  <a:pt x="5759450" y="0"/>
                </a:moveTo>
                <a:lnTo>
                  <a:pt x="0" y="0"/>
                </a:lnTo>
                <a:lnTo>
                  <a:pt x="0" y="431799"/>
                </a:lnTo>
                <a:lnTo>
                  <a:pt x="5759450" y="431799"/>
                </a:lnTo>
                <a:lnTo>
                  <a:pt x="575945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5157470"/>
            <a:ext cx="5759450" cy="431800"/>
          </a:xfrm>
          <a:custGeom>
            <a:avLst/>
            <a:gdLst/>
            <a:ahLst/>
            <a:cxnLst/>
            <a:rect l="l" t="t" r="r" b="b"/>
            <a:pathLst>
              <a:path w="5759450" h="431800">
                <a:moveTo>
                  <a:pt x="2879090" y="431799"/>
                </a:moveTo>
                <a:lnTo>
                  <a:pt x="0" y="431799"/>
                </a:lnTo>
                <a:lnTo>
                  <a:pt x="0" y="0"/>
                </a:lnTo>
                <a:lnTo>
                  <a:pt x="5759450" y="0"/>
                </a:lnTo>
                <a:lnTo>
                  <a:pt x="5759450" y="431799"/>
                </a:lnTo>
                <a:lnTo>
                  <a:pt x="2879090" y="43179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4970" y="5228590"/>
            <a:ext cx="5364480" cy="308610"/>
          </a:xfrm>
          <a:custGeom>
            <a:avLst/>
            <a:gdLst/>
            <a:ahLst/>
            <a:cxnLst/>
            <a:rect l="l" t="t" r="r" b="b"/>
            <a:pathLst>
              <a:path w="5364480" h="308610">
                <a:moveTo>
                  <a:pt x="5364480" y="0"/>
                </a:moveTo>
                <a:lnTo>
                  <a:pt x="0" y="0"/>
                </a:lnTo>
                <a:lnTo>
                  <a:pt x="0" y="308610"/>
                </a:lnTo>
                <a:lnTo>
                  <a:pt x="5364480" y="308610"/>
                </a:lnTo>
                <a:lnTo>
                  <a:pt x="5364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72440" y="5066029"/>
            <a:ext cx="45167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7.Main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Characteristics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of Constitution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5218429"/>
            <a:ext cx="40005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572262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799"/>
                </a:lnTo>
                <a:lnTo>
                  <a:pt x="5758180" y="431799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8309" y="5784850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0" y="572262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8.Conclusion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0" y="5784850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84570" y="1772920"/>
            <a:ext cx="2875279" cy="39611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089650" y="5768340"/>
            <a:ext cx="2737485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First Book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Constitution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India is  </a:t>
            </a:r>
            <a:r>
              <a:rPr sz="1200" dirty="0">
                <a:latin typeface="Arial"/>
                <a:cs typeface="Arial"/>
              </a:rPr>
              <a:t>Located at Parliament </a:t>
            </a:r>
            <a:r>
              <a:rPr sz="1200" spc="-5" dirty="0">
                <a:latin typeface="Arial"/>
                <a:cs typeface="Arial"/>
              </a:rPr>
              <a:t>Library Building,  New Delhi,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India.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0679" y="1042670"/>
            <a:ext cx="5875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3.The History of Constitution of</a:t>
            </a:r>
            <a:r>
              <a:rPr spc="-15" dirty="0"/>
              <a:t> </a:t>
            </a:r>
            <a:r>
              <a:rPr spc="-5" dirty="0"/>
              <a:t>India.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69" y="1536699"/>
            <a:ext cx="8911590" cy="13538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Look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 Ancient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India-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30"/>
              </a:spcBef>
            </a:pPr>
            <a:r>
              <a:rPr sz="2000" spc="-5" dirty="0">
                <a:latin typeface="Arial"/>
                <a:cs typeface="Arial"/>
              </a:rPr>
              <a:t>India </a:t>
            </a:r>
            <a:r>
              <a:rPr sz="2000" dirty="0">
                <a:latin typeface="Arial"/>
                <a:cs typeface="Arial"/>
              </a:rPr>
              <a:t>is a home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ancient </a:t>
            </a:r>
            <a:r>
              <a:rPr sz="2000" spc="-5" dirty="0">
                <a:latin typeface="Arial"/>
                <a:cs typeface="Arial"/>
              </a:rPr>
              <a:t>“Indus valley civilization” which </a:t>
            </a:r>
            <a:r>
              <a:rPr sz="2000" dirty="0">
                <a:latin typeface="Arial"/>
                <a:cs typeface="Arial"/>
              </a:rPr>
              <a:t>goes back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3300–  1300 </a:t>
            </a:r>
            <a:r>
              <a:rPr sz="2000" spc="-5" dirty="0">
                <a:latin typeface="Arial"/>
                <a:cs typeface="Arial"/>
              </a:rPr>
              <a:t>BC </a:t>
            </a:r>
            <a:r>
              <a:rPr sz="2000" dirty="0">
                <a:latin typeface="Arial"/>
                <a:cs typeface="Arial"/>
              </a:rPr>
              <a:t>(mature period 2600–1900 BC). </a:t>
            </a:r>
            <a:r>
              <a:rPr sz="2000" spc="-5" dirty="0">
                <a:latin typeface="Arial"/>
                <a:cs typeface="Arial"/>
              </a:rPr>
              <a:t>India is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world famous for its </a:t>
            </a:r>
            <a:r>
              <a:rPr sz="2000" dirty="0">
                <a:latin typeface="Arial"/>
                <a:cs typeface="Arial"/>
              </a:rPr>
              <a:t>ancient  history 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culture.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459" y="2997200"/>
            <a:ext cx="4284980" cy="1450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4270" y="2997200"/>
            <a:ext cx="1350010" cy="12877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40500" y="2997200"/>
            <a:ext cx="2308859" cy="12725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469" y="4294886"/>
            <a:ext cx="8950325" cy="1891664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4729480">
              <a:lnSpc>
                <a:spcPct val="100000"/>
              </a:lnSpc>
              <a:spcBef>
                <a:spcPts val="290"/>
              </a:spcBef>
            </a:pPr>
            <a:r>
              <a:rPr sz="1200" spc="-10" dirty="0">
                <a:latin typeface="Arial"/>
                <a:cs typeface="Arial"/>
              </a:rPr>
              <a:t>Shiva </a:t>
            </a:r>
            <a:r>
              <a:rPr sz="1200" dirty="0">
                <a:latin typeface="Arial"/>
                <a:cs typeface="Arial"/>
              </a:rPr>
              <a:t>Pashupati &amp; </a:t>
            </a:r>
            <a:r>
              <a:rPr sz="1200" spc="-5" dirty="0">
                <a:latin typeface="Arial"/>
                <a:cs typeface="Arial"/>
              </a:rPr>
              <a:t>Swastika Seals </a:t>
            </a:r>
            <a:r>
              <a:rPr sz="1200" dirty="0">
                <a:latin typeface="Arial"/>
                <a:cs typeface="Arial"/>
              </a:rPr>
              <a:t>from </a:t>
            </a:r>
            <a:r>
              <a:rPr sz="1200" spc="-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Indus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Valley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20"/>
              </a:spcBef>
            </a:pPr>
            <a:r>
              <a:rPr sz="2000" spc="-5" dirty="0">
                <a:latin typeface="Arial"/>
                <a:cs typeface="Arial"/>
              </a:rPr>
              <a:t>The time Before </a:t>
            </a:r>
            <a:r>
              <a:rPr sz="2000" dirty="0">
                <a:latin typeface="Arial"/>
                <a:cs typeface="Arial"/>
              </a:rPr>
              <a:t>500 </a:t>
            </a:r>
            <a:r>
              <a:rPr sz="2000" spc="-5" dirty="0">
                <a:latin typeface="Arial"/>
                <a:cs typeface="Arial"/>
              </a:rPr>
              <a:t>AD is widely </a:t>
            </a:r>
            <a:r>
              <a:rPr sz="2000" dirty="0">
                <a:latin typeface="Arial"/>
                <a:cs typeface="Arial"/>
              </a:rPr>
              <a:t>accepted as era of Ancient </a:t>
            </a:r>
            <a:r>
              <a:rPr sz="2000" spc="-5" dirty="0">
                <a:latin typeface="Arial"/>
                <a:cs typeface="Arial"/>
              </a:rPr>
              <a:t>India. The </a:t>
            </a:r>
            <a:r>
              <a:rPr sz="2000" dirty="0">
                <a:latin typeface="Arial"/>
                <a:cs typeface="Arial"/>
              </a:rPr>
              <a:t>earliest  </a:t>
            </a:r>
            <a:r>
              <a:rPr sz="2000" spc="-5" dirty="0">
                <a:latin typeface="Arial"/>
                <a:cs typeface="Arial"/>
              </a:rPr>
              <a:t>anatomically </a:t>
            </a:r>
            <a:r>
              <a:rPr sz="2000" dirty="0">
                <a:latin typeface="Arial"/>
                <a:cs typeface="Arial"/>
              </a:rPr>
              <a:t>modern human remains </a:t>
            </a:r>
            <a:r>
              <a:rPr sz="2000" spc="-5" dirty="0">
                <a:latin typeface="Arial"/>
                <a:cs typeface="Arial"/>
              </a:rPr>
              <a:t>found in South </a:t>
            </a:r>
            <a:r>
              <a:rPr sz="2000" dirty="0">
                <a:latin typeface="Arial"/>
                <a:cs typeface="Arial"/>
              </a:rPr>
              <a:t>Asia date </a:t>
            </a:r>
            <a:r>
              <a:rPr sz="2000" spc="-5" dirty="0">
                <a:latin typeface="Arial"/>
                <a:cs typeface="Arial"/>
              </a:rPr>
              <a:t>from  approximately </a:t>
            </a:r>
            <a:r>
              <a:rPr sz="2000" dirty="0">
                <a:latin typeface="Arial"/>
                <a:cs typeface="Arial"/>
              </a:rPr>
              <a:t>30,000 years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ago.</a:t>
            </a:r>
            <a:endParaRPr sz="2000">
              <a:latin typeface="Arial"/>
              <a:cs typeface="Arial"/>
            </a:endParaRPr>
          </a:p>
          <a:p>
            <a:pPr marL="12700" marR="595630">
              <a:lnSpc>
                <a:spcPct val="100000"/>
              </a:lnSpc>
              <a:spcBef>
                <a:spcPts val="740"/>
              </a:spcBef>
            </a:pPr>
            <a:r>
              <a:rPr sz="2000" dirty="0">
                <a:latin typeface="Arial"/>
                <a:cs typeface="Arial"/>
              </a:rPr>
              <a:t>But regarding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i="1" spc="-5" dirty="0">
                <a:latin typeface="Arial"/>
                <a:cs typeface="Arial"/>
              </a:rPr>
              <a:t>Constitutional </a:t>
            </a:r>
            <a:r>
              <a:rPr sz="2000" i="1" dirty="0">
                <a:latin typeface="Arial"/>
                <a:cs typeface="Arial"/>
              </a:rPr>
              <a:t>History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-5" dirty="0">
                <a:latin typeface="Arial"/>
                <a:cs typeface="Arial"/>
              </a:rPr>
              <a:t>India </a:t>
            </a:r>
            <a:r>
              <a:rPr sz="2000" dirty="0">
                <a:latin typeface="Arial"/>
                <a:cs typeface="Arial"/>
              </a:rPr>
              <a:t>goes back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only </a:t>
            </a:r>
            <a:r>
              <a:rPr sz="2000" spc="5" dirty="0">
                <a:latin typeface="Arial"/>
                <a:cs typeface="Arial"/>
              </a:rPr>
              <a:t>3</a:t>
            </a:r>
            <a:r>
              <a:rPr sz="1725" spc="7" baseline="28985" dirty="0">
                <a:latin typeface="Arial"/>
                <a:cs typeface="Arial"/>
              </a:rPr>
              <a:t>rd </a:t>
            </a:r>
            <a:r>
              <a:rPr sz="2000" dirty="0">
                <a:latin typeface="Arial"/>
                <a:cs typeface="Arial"/>
              </a:rPr>
              <a:t>Century  BC(269 BC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231 </a:t>
            </a:r>
            <a:r>
              <a:rPr sz="2000" spc="-5" dirty="0">
                <a:latin typeface="Arial"/>
                <a:cs typeface="Arial"/>
              </a:rPr>
              <a:t>BC) in the time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Emperor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“Ashoka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2000" b="1" u="heavy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Great.</a:t>
            </a:r>
            <a:r>
              <a:rPr sz="2000" b="1" dirty="0"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0679" y="1042670"/>
            <a:ext cx="5875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3.The History of Constitution of</a:t>
            </a:r>
            <a:r>
              <a:rPr spc="-15" dirty="0"/>
              <a:t> </a:t>
            </a:r>
            <a:r>
              <a:rPr spc="-5" dirty="0"/>
              <a:t>India.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950" y="2278379"/>
            <a:ext cx="1728470" cy="287020"/>
          </a:xfrm>
          <a:custGeom>
            <a:avLst/>
            <a:gdLst/>
            <a:ahLst/>
            <a:cxnLst/>
            <a:rect l="l" t="t" r="r" b="b"/>
            <a:pathLst>
              <a:path w="1728470" h="287019">
                <a:moveTo>
                  <a:pt x="1728470" y="0"/>
                </a:moveTo>
                <a:lnTo>
                  <a:pt x="0" y="0"/>
                </a:lnTo>
                <a:lnTo>
                  <a:pt x="0" y="287020"/>
                </a:lnTo>
                <a:lnTo>
                  <a:pt x="1728470" y="287020"/>
                </a:lnTo>
                <a:lnTo>
                  <a:pt x="172847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89" y="2287270"/>
            <a:ext cx="17494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1.324 BC </a:t>
            </a:r>
            <a:r>
              <a:rPr sz="1600" b="1" dirty="0">
                <a:latin typeface="Arial"/>
                <a:cs typeface="Arial"/>
              </a:rPr>
              <a:t>- </a:t>
            </a:r>
            <a:r>
              <a:rPr sz="1600" b="1" spc="-5" dirty="0">
                <a:latin typeface="Arial"/>
                <a:cs typeface="Arial"/>
              </a:rPr>
              <a:t>185</a:t>
            </a:r>
            <a:r>
              <a:rPr sz="1600" b="1" spc="-10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BC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15920" y="2134870"/>
            <a:ext cx="6228080" cy="768350"/>
          </a:xfrm>
          <a:custGeom>
            <a:avLst/>
            <a:gdLst/>
            <a:ahLst/>
            <a:cxnLst/>
            <a:rect l="l" t="t" r="r" b="b"/>
            <a:pathLst>
              <a:path w="6228080" h="768350">
                <a:moveTo>
                  <a:pt x="6228080" y="0"/>
                </a:moveTo>
                <a:lnTo>
                  <a:pt x="0" y="0"/>
                </a:lnTo>
                <a:lnTo>
                  <a:pt x="0" y="768350"/>
                </a:lnTo>
                <a:lnTo>
                  <a:pt x="6228080" y="768350"/>
                </a:lnTo>
                <a:lnTo>
                  <a:pt x="622808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93389" y="2169159"/>
            <a:ext cx="5985510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Emperor </a:t>
            </a:r>
            <a:r>
              <a:rPr sz="1600" b="1" spc="-15" dirty="0">
                <a:latin typeface="Arial"/>
                <a:cs typeface="Arial"/>
              </a:rPr>
              <a:t>Ashoka Maurya </a:t>
            </a:r>
            <a:r>
              <a:rPr sz="1600" spc="-5" dirty="0">
                <a:latin typeface="Arial"/>
                <a:cs typeface="Arial"/>
              </a:rPr>
              <a:t>established constitutional principles,  Engraved them </a:t>
            </a:r>
            <a:r>
              <a:rPr sz="1600" dirty="0">
                <a:latin typeface="Arial"/>
                <a:cs typeface="Arial"/>
              </a:rPr>
              <a:t>in major </a:t>
            </a:r>
            <a:r>
              <a:rPr sz="1600" spc="-5" dirty="0">
                <a:latin typeface="Arial"/>
                <a:cs typeface="Arial"/>
              </a:rPr>
              <a:t>rocks, pillar and on </a:t>
            </a:r>
            <a:r>
              <a:rPr sz="1600" dirty="0">
                <a:latin typeface="Arial"/>
                <a:cs typeface="Arial"/>
              </a:rPr>
              <a:t>minor </a:t>
            </a:r>
            <a:r>
              <a:rPr sz="1600" spc="-5" dirty="0">
                <a:latin typeface="Arial"/>
                <a:cs typeface="Arial"/>
              </a:rPr>
              <a:t>rocks for public  </a:t>
            </a:r>
            <a:r>
              <a:rPr sz="1600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take </a:t>
            </a:r>
            <a:r>
              <a:rPr sz="1600" spc="-10" dirty="0">
                <a:latin typeface="Arial"/>
                <a:cs typeface="Arial"/>
              </a:rPr>
              <a:t>reference. </a:t>
            </a:r>
            <a:r>
              <a:rPr sz="1600" dirty="0">
                <a:latin typeface="Arial"/>
                <a:cs typeface="Arial"/>
              </a:rPr>
              <a:t>Also </a:t>
            </a:r>
            <a:r>
              <a:rPr sz="1600" spc="-10" dirty="0">
                <a:latin typeface="Arial"/>
                <a:cs typeface="Arial"/>
              </a:rPr>
              <a:t>known </a:t>
            </a:r>
            <a:r>
              <a:rPr sz="1600" spc="-5" dirty="0">
                <a:latin typeface="Arial"/>
                <a:cs typeface="Arial"/>
              </a:rPr>
              <a:t>as </a:t>
            </a:r>
            <a:r>
              <a:rPr sz="1600" b="1" spc="-5" dirty="0">
                <a:latin typeface="Arial"/>
                <a:cs typeface="Arial"/>
              </a:rPr>
              <a:t>Edicts of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Ashoka.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7950" y="3143250"/>
            <a:ext cx="1728470" cy="288290"/>
          </a:xfrm>
          <a:custGeom>
            <a:avLst/>
            <a:gdLst/>
            <a:ahLst/>
            <a:cxnLst/>
            <a:rect l="l" t="t" r="r" b="b"/>
            <a:pathLst>
              <a:path w="1728470" h="288289">
                <a:moveTo>
                  <a:pt x="1728470" y="0"/>
                </a:moveTo>
                <a:lnTo>
                  <a:pt x="0" y="0"/>
                </a:lnTo>
                <a:lnTo>
                  <a:pt x="0" y="288289"/>
                </a:lnTo>
                <a:lnTo>
                  <a:pt x="1728470" y="288289"/>
                </a:lnTo>
                <a:lnTo>
                  <a:pt x="172847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4139" y="3153409"/>
            <a:ext cx="17367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latin typeface="Arial"/>
                <a:cs typeface="Arial"/>
              </a:rPr>
              <a:t>2.1599AD-1765AD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7950" y="4870450"/>
            <a:ext cx="1728470" cy="288290"/>
          </a:xfrm>
          <a:custGeom>
            <a:avLst/>
            <a:gdLst/>
            <a:ahLst/>
            <a:cxnLst/>
            <a:rect l="l" t="t" r="r" b="b"/>
            <a:pathLst>
              <a:path w="1728470" h="288289">
                <a:moveTo>
                  <a:pt x="1728470" y="0"/>
                </a:moveTo>
                <a:lnTo>
                  <a:pt x="0" y="0"/>
                </a:lnTo>
                <a:lnTo>
                  <a:pt x="0" y="288289"/>
                </a:lnTo>
                <a:lnTo>
                  <a:pt x="1728470" y="288289"/>
                </a:lnTo>
                <a:lnTo>
                  <a:pt x="172847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4139" y="4880609"/>
            <a:ext cx="17367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latin typeface="Arial"/>
                <a:cs typeface="Arial"/>
              </a:rPr>
              <a:t>4.1858AD-1947AD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7950" y="4006850"/>
            <a:ext cx="1728470" cy="287020"/>
          </a:xfrm>
          <a:custGeom>
            <a:avLst/>
            <a:gdLst/>
            <a:ahLst/>
            <a:cxnLst/>
            <a:rect l="l" t="t" r="r" b="b"/>
            <a:pathLst>
              <a:path w="1728470" h="287020">
                <a:moveTo>
                  <a:pt x="1728470" y="0"/>
                </a:moveTo>
                <a:lnTo>
                  <a:pt x="0" y="0"/>
                </a:lnTo>
                <a:lnTo>
                  <a:pt x="0" y="287019"/>
                </a:lnTo>
                <a:lnTo>
                  <a:pt x="1728470" y="287019"/>
                </a:lnTo>
                <a:lnTo>
                  <a:pt x="172847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4139" y="4015740"/>
            <a:ext cx="17367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latin typeface="Arial"/>
                <a:cs typeface="Arial"/>
              </a:rPr>
              <a:t>3.1765AD-1858AD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15920" y="3069589"/>
            <a:ext cx="6228080" cy="576580"/>
          </a:xfrm>
          <a:custGeom>
            <a:avLst/>
            <a:gdLst/>
            <a:ahLst/>
            <a:cxnLst/>
            <a:rect l="l" t="t" r="r" b="b"/>
            <a:pathLst>
              <a:path w="6228080" h="576579">
                <a:moveTo>
                  <a:pt x="6228080" y="0"/>
                </a:moveTo>
                <a:lnTo>
                  <a:pt x="0" y="0"/>
                </a:lnTo>
                <a:lnTo>
                  <a:pt x="0" y="576580"/>
                </a:lnTo>
                <a:lnTo>
                  <a:pt x="6228080" y="576580"/>
                </a:lnTo>
                <a:lnTo>
                  <a:pt x="622808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93389" y="3103879"/>
            <a:ext cx="5751195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East India </a:t>
            </a:r>
            <a:r>
              <a:rPr sz="1600" b="1" spc="-10" dirty="0">
                <a:latin typeface="Arial"/>
                <a:cs typeface="Arial"/>
              </a:rPr>
              <a:t>Company </a:t>
            </a:r>
            <a:r>
              <a:rPr sz="1600" spc="-5" dirty="0">
                <a:latin typeface="Arial"/>
                <a:cs typeface="Arial"/>
              </a:rPr>
              <a:t>takes </a:t>
            </a:r>
            <a:r>
              <a:rPr sz="1600" b="1" spc="-5" dirty="0">
                <a:latin typeface="Arial"/>
                <a:cs typeface="Arial"/>
              </a:rPr>
              <a:t>total </a:t>
            </a:r>
            <a:r>
              <a:rPr sz="1600" b="1" spc="-10" dirty="0">
                <a:latin typeface="Arial"/>
                <a:cs typeface="Arial"/>
              </a:rPr>
              <a:t>administrative </a:t>
            </a:r>
            <a:r>
              <a:rPr sz="1600" b="1" spc="-5" dirty="0">
                <a:latin typeface="Arial"/>
                <a:cs typeface="Arial"/>
              </a:rPr>
              <a:t>control </a:t>
            </a:r>
            <a:r>
              <a:rPr sz="1600" spc="-5" dirty="0">
                <a:latin typeface="Arial"/>
                <a:cs typeface="Arial"/>
              </a:rPr>
              <a:t>by  gaining right of taxation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Bengal after Battle of Plassey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(1757).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15920" y="3790950"/>
            <a:ext cx="6228080" cy="791210"/>
          </a:xfrm>
          <a:custGeom>
            <a:avLst/>
            <a:gdLst/>
            <a:ahLst/>
            <a:cxnLst/>
            <a:rect l="l" t="t" r="r" b="b"/>
            <a:pathLst>
              <a:path w="6228080" h="791210">
                <a:moveTo>
                  <a:pt x="6228080" y="0"/>
                </a:moveTo>
                <a:lnTo>
                  <a:pt x="0" y="0"/>
                </a:lnTo>
                <a:lnTo>
                  <a:pt x="0" y="791210"/>
                </a:lnTo>
                <a:lnTo>
                  <a:pt x="6228080" y="791210"/>
                </a:lnTo>
                <a:lnTo>
                  <a:pt x="622808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93389" y="3823970"/>
            <a:ext cx="6043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East India </a:t>
            </a:r>
            <a:r>
              <a:rPr sz="1600" b="1" spc="-10" dirty="0">
                <a:latin typeface="Arial"/>
                <a:cs typeface="Arial"/>
              </a:rPr>
              <a:t>Company </a:t>
            </a:r>
            <a:r>
              <a:rPr sz="1600" spc="-5" dirty="0">
                <a:latin typeface="Arial"/>
                <a:cs typeface="Arial"/>
              </a:rPr>
              <a:t>takes </a:t>
            </a:r>
            <a:r>
              <a:rPr sz="1600" b="1" spc="-5" dirty="0">
                <a:latin typeface="Arial"/>
                <a:cs typeface="Arial"/>
              </a:rPr>
              <a:t>total unified control </a:t>
            </a:r>
            <a:r>
              <a:rPr sz="1600" spc="-5" dirty="0">
                <a:latin typeface="Arial"/>
                <a:cs typeface="Arial"/>
              </a:rPr>
              <a:t>over the </a:t>
            </a:r>
            <a:r>
              <a:rPr sz="1600" spc="-10" dirty="0">
                <a:latin typeface="Arial"/>
                <a:cs typeface="Arial"/>
              </a:rPr>
              <a:t>whole </a:t>
            </a:r>
            <a:r>
              <a:rPr sz="1600" spc="-5" dirty="0">
                <a:latin typeface="Arial"/>
                <a:cs typeface="Arial"/>
              </a:rPr>
              <a:t>of  India from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single center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Calcutta. But </a:t>
            </a:r>
            <a:r>
              <a:rPr sz="1600" dirty="0">
                <a:latin typeface="Arial"/>
                <a:cs typeface="Arial"/>
              </a:rPr>
              <a:t>its </a:t>
            </a:r>
            <a:r>
              <a:rPr sz="1600" spc="-5" dirty="0">
                <a:latin typeface="Arial"/>
                <a:cs typeface="Arial"/>
              </a:rPr>
              <a:t>rule ended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the  Revolt of</a:t>
            </a:r>
            <a:r>
              <a:rPr sz="1600" spc="-10" dirty="0">
                <a:latin typeface="Arial"/>
                <a:cs typeface="Arial"/>
              </a:rPr>
              <a:t> 1857.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15920" y="4725670"/>
            <a:ext cx="6228080" cy="603250"/>
          </a:xfrm>
          <a:custGeom>
            <a:avLst/>
            <a:gdLst/>
            <a:ahLst/>
            <a:cxnLst/>
            <a:rect l="l" t="t" r="r" b="b"/>
            <a:pathLst>
              <a:path w="6228080" h="603250">
                <a:moveTo>
                  <a:pt x="6228080" y="0"/>
                </a:moveTo>
                <a:lnTo>
                  <a:pt x="0" y="0"/>
                </a:lnTo>
                <a:lnTo>
                  <a:pt x="0" y="603249"/>
                </a:lnTo>
                <a:lnTo>
                  <a:pt x="6228080" y="603249"/>
                </a:lnTo>
                <a:lnTo>
                  <a:pt x="622808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993389" y="4758690"/>
            <a:ext cx="5984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This period of the </a:t>
            </a:r>
            <a:r>
              <a:rPr sz="1600" b="1" spc="-5" dirty="0">
                <a:latin typeface="Arial"/>
                <a:cs typeface="Arial"/>
              </a:rPr>
              <a:t>British Raj </a:t>
            </a:r>
            <a:r>
              <a:rPr sz="1600" spc="-10" dirty="0">
                <a:latin typeface="Arial"/>
                <a:cs typeface="Arial"/>
              </a:rPr>
              <a:t>was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time </a:t>
            </a:r>
            <a:r>
              <a:rPr sz="1600" spc="-10" dirty="0">
                <a:latin typeface="Arial"/>
                <a:cs typeface="Arial"/>
              </a:rPr>
              <a:t>when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b="1" spc="-10" dirty="0">
                <a:latin typeface="Arial"/>
                <a:cs typeface="Arial"/>
              </a:rPr>
              <a:t>Constitution  </a:t>
            </a:r>
            <a:r>
              <a:rPr sz="1600" b="1" spc="-5" dirty="0">
                <a:latin typeface="Arial"/>
                <a:cs typeface="Arial"/>
              </a:rPr>
              <a:t>of India </a:t>
            </a:r>
            <a:r>
              <a:rPr sz="1600" b="1" spc="-10" dirty="0">
                <a:latin typeface="Arial"/>
                <a:cs typeface="Arial"/>
              </a:rPr>
              <a:t>took</a:t>
            </a:r>
            <a:r>
              <a:rPr sz="1600" b="1" spc="-5" dirty="0">
                <a:latin typeface="Arial"/>
                <a:cs typeface="Arial"/>
              </a:rPr>
              <a:t> shape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15920" y="5445759"/>
            <a:ext cx="6228080" cy="824230"/>
          </a:xfrm>
          <a:custGeom>
            <a:avLst/>
            <a:gdLst/>
            <a:ahLst/>
            <a:cxnLst/>
            <a:rect l="l" t="t" r="r" b="b"/>
            <a:pathLst>
              <a:path w="6228080" h="824229">
                <a:moveTo>
                  <a:pt x="0" y="0"/>
                </a:moveTo>
                <a:lnTo>
                  <a:pt x="6228080" y="0"/>
                </a:lnTo>
                <a:lnTo>
                  <a:pt x="6228080" y="824229"/>
                </a:lnTo>
                <a:lnTo>
                  <a:pt x="0" y="824229"/>
                </a:lnTo>
                <a:lnTo>
                  <a:pt x="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93389" y="5480050"/>
            <a:ext cx="5951855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Finally </a:t>
            </a:r>
            <a:r>
              <a:rPr sz="1600" b="1" spc="-10" dirty="0">
                <a:latin typeface="Arial"/>
                <a:cs typeface="Arial"/>
              </a:rPr>
              <a:t>Constitution </a:t>
            </a:r>
            <a:r>
              <a:rPr sz="1600" b="1" spc="-5" dirty="0">
                <a:latin typeface="Arial"/>
                <a:cs typeface="Arial"/>
              </a:rPr>
              <a:t>of India</a:t>
            </a:r>
            <a:r>
              <a:rPr sz="1600" spc="-5" dirty="0">
                <a:latin typeface="Arial"/>
                <a:cs typeface="Arial"/>
              </a:rPr>
              <a:t>, created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b="1" spc="-10" dirty="0">
                <a:latin typeface="Arial"/>
                <a:cs typeface="Arial"/>
              </a:rPr>
              <a:t>independent </a:t>
            </a:r>
            <a:r>
              <a:rPr sz="1600" b="1" spc="-5" dirty="0">
                <a:latin typeface="Arial"/>
                <a:cs typeface="Arial"/>
              </a:rPr>
              <a:t>India </a:t>
            </a:r>
            <a:r>
              <a:rPr sz="1600" spc="-5" dirty="0">
                <a:latin typeface="Arial"/>
                <a:cs typeface="Arial"/>
              </a:rPr>
              <a:t>by its  </a:t>
            </a:r>
            <a:r>
              <a:rPr sz="1600" spc="-10" dirty="0">
                <a:latin typeface="Arial"/>
                <a:cs typeface="Arial"/>
              </a:rPr>
              <a:t>own </a:t>
            </a:r>
            <a:r>
              <a:rPr sz="1600" spc="-5" dirty="0">
                <a:latin typeface="Arial"/>
                <a:cs typeface="Arial"/>
              </a:rPr>
              <a:t>free people, </a:t>
            </a:r>
            <a:r>
              <a:rPr sz="1600" spc="-10" dirty="0">
                <a:latin typeface="Arial"/>
                <a:cs typeface="Arial"/>
              </a:rPr>
              <a:t>was </a:t>
            </a:r>
            <a:r>
              <a:rPr sz="1600" spc="-5" dirty="0">
                <a:latin typeface="Arial"/>
                <a:cs typeface="Arial"/>
              </a:rPr>
              <a:t>adopted on 26 November 1949 and </a:t>
            </a:r>
            <a:r>
              <a:rPr sz="1600" dirty="0">
                <a:latin typeface="Arial"/>
                <a:cs typeface="Arial"/>
              </a:rPr>
              <a:t>came  </a:t>
            </a:r>
            <a:r>
              <a:rPr sz="1600" spc="-5" dirty="0">
                <a:latin typeface="Arial"/>
                <a:cs typeface="Arial"/>
              </a:rPr>
              <a:t>into effect on 26 January 1950. </a:t>
            </a:r>
            <a:r>
              <a:rPr sz="1600" dirty="0">
                <a:latin typeface="Arial"/>
                <a:cs typeface="Arial"/>
              </a:rPr>
              <a:t>As </a:t>
            </a:r>
            <a:r>
              <a:rPr sz="1600" spc="-10" dirty="0">
                <a:latin typeface="Arial"/>
                <a:cs typeface="Arial"/>
              </a:rPr>
              <a:t>we </a:t>
            </a:r>
            <a:r>
              <a:rPr sz="1600" spc="-5" dirty="0">
                <a:latin typeface="Arial"/>
                <a:cs typeface="Arial"/>
              </a:rPr>
              <a:t>know </a:t>
            </a:r>
            <a:r>
              <a:rPr sz="1600" dirty="0">
                <a:latin typeface="Arial"/>
                <a:cs typeface="Arial"/>
              </a:rPr>
              <a:t>it </a:t>
            </a:r>
            <a:r>
              <a:rPr sz="1600" spc="-5" dirty="0">
                <a:latin typeface="Arial"/>
                <a:cs typeface="Arial"/>
              </a:rPr>
              <a:t>and use </a:t>
            </a:r>
            <a:r>
              <a:rPr sz="1600" dirty="0">
                <a:latin typeface="Arial"/>
                <a:cs typeface="Arial"/>
              </a:rPr>
              <a:t>it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today.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7950" y="5661659"/>
            <a:ext cx="1727200" cy="289560"/>
          </a:xfrm>
          <a:custGeom>
            <a:avLst/>
            <a:gdLst/>
            <a:ahLst/>
            <a:cxnLst/>
            <a:rect l="l" t="t" r="r" b="b"/>
            <a:pathLst>
              <a:path w="1727200" h="289560">
                <a:moveTo>
                  <a:pt x="1727200" y="0"/>
                </a:moveTo>
                <a:lnTo>
                  <a:pt x="0" y="0"/>
                </a:lnTo>
                <a:lnTo>
                  <a:pt x="0" y="289559"/>
                </a:lnTo>
                <a:lnTo>
                  <a:pt x="1727200" y="289559"/>
                </a:lnTo>
                <a:lnTo>
                  <a:pt x="172720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85420" y="5671820"/>
            <a:ext cx="9334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latin typeface="Arial"/>
                <a:cs typeface="Arial"/>
              </a:rPr>
              <a:t>5.1950AD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1628139"/>
            <a:ext cx="4572000" cy="431800"/>
          </a:xfrm>
          <a:custGeom>
            <a:avLst/>
            <a:gdLst/>
            <a:ahLst/>
            <a:cxnLst/>
            <a:rect l="l" t="t" r="r" b="b"/>
            <a:pathLst>
              <a:path w="4572000" h="431800">
                <a:moveTo>
                  <a:pt x="4572000" y="0"/>
                </a:moveTo>
                <a:lnTo>
                  <a:pt x="0" y="0"/>
                </a:lnTo>
                <a:lnTo>
                  <a:pt x="0" y="431800"/>
                </a:lnTo>
                <a:lnTo>
                  <a:pt x="4572000" y="431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89609" y="1678940"/>
            <a:ext cx="31902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Indian Constitutional History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11729" y="2062479"/>
            <a:ext cx="0" cy="4152900"/>
          </a:xfrm>
          <a:custGeom>
            <a:avLst/>
            <a:gdLst/>
            <a:ahLst/>
            <a:cxnLst/>
            <a:rect l="l" t="t" r="r" b="b"/>
            <a:pathLst>
              <a:path h="4152900">
                <a:moveTo>
                  <a:pt x="0" y="0"/>
                </a:moveTo>
                <a:lnTo>
                  <a:pt x="0" y="4152900"/>
                </a:lnTo>
              </a:path>
            </a:pathLst>
          </a:custGeom>
          <a:ln w="28393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99970" y="6250940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900" y="0"/>
                </a:lnTo>
              </a:path>
            </a:pathLst>
          </a:custGeom>
          <a:ln w="7112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35150" y="5821679"/>
            <a:ext cx="1080770" cy="0"/>
          </a:xfrm>
          <a:custGeom>
            <a:avLst/>
            <a:gdLst/>
            <a:ahLst/>
            <a:cxnLst/>
            <a:rect l="l" t="t" r="r" b="b"/>
            <a:pathLst>
              <a:path w="1080770">
                <a:moveTo>
                  <a:pt x="0" y="0"/>
                </a:moveTo>
                <a:lnTo>
                  <a:pt x="1080770" y="0"/>
                </a:lnTo>
              </a:path>
            </a:pathLst>
          </a:custGeom>
          <a:ln w="25518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71089" y="5792470"/>
            <a:ext cx="72390" cy="723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35150" y="2446020"/>
            <a:ext cx="1080770" cy="0"/>
          </a:xfrm>
          <a:custGeom>
            <a:avLst/>
            <a:gdLst/>
            <a:ahLst/>
            <a:cxnLst/>
            <a:rect l="l" t="t" r="r" b="b"/>
            <a:pathLst>
              <a:path w="1080770">
                <a:moveTo>
                  <a:pt x="0" y="0"/>
                </a:moveTo>
                <a:lnTo>
                  <a:pt x="1080770" y="0"/>
                </a:lnTo>
              </a:path>
            </a:pathLst>
          </a:custGeom>
          <a:ln w="25518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71089" y="2418079"/>
            <a:ext cx="72390" cy="723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35150" y="3314700"/>
            <a:ext cx="1080770" cy="0"/>
          </a:xfrm>
          <a:custGeom>
            <a:avLst/>
            <a:gdLst/>
            <a:ahLst/>
            <a:cxnLst/>
            <a:rect l="l" t="t" r="r" b="b"/>
            <a:pathLst>
              <a:path w="1080770">
                <a:moveTo>
                  <a:pt x="0" y="0"/>
                </a:moveTo>
                <a:lnTo>
                  <a:pt x="1080770" y="0"/>
                </a:lnTo>
              </a:path>
            </a:pathLst>
          </a:custGeom>
          <a:ln w="25518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71089" y="3285490"/>
            <a:ext cx="72390" cy="736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33879" y="4178300"/>
            <a:ext cx="1080770" cy="0"/>
          </a:xfrm>
          <a:custGeom>
            <a:avLst/>
            <a:gdLst/>
            <a:ahLst/>
            <a:cxnLst/>
            <a:rect l="l" t="t" r="r" b="b"/>
            <a:pathLst>
              <a:path w="1080770">
                <a:moveTo>
                  <a:pt x="0" y="0"/>
                </a:moveTo>
                <a:lnTo>
                  <a:pt x="1080770" y="0"/>
                </a:lnTo>
              </a:path>
            </a:pathLst>
          </a:custGeom>
          <a:ln w="25518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69820" y="4149090"/>
            <a:ext cx="71119" cy="736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35150" y="5041900"/>
            <a:ext cx="1080770" cy="0"/>
          </a:xfrm>
          <a:custGeom>
            <a:avLst/>
            <a:gdLst/>
            <a:ahLst/>
            <a:cxnLst/>
            <a:rect l="l" t="t" r="r" b="b"/>
            <a:pathLst>
              <a:path w="1080770">
                <a:moveTo>
                  <a:pt x="0" y="0"/>
                </a:moveTo>
                <a:lnTo>
                  <a:pt x="1080770" y="0"/>
                </a:lnTo>
              </a:path>
            </a:pathLst>
          </a:custGeom>
          <a:ln w="25518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71089" y="5012690"/>
            <a:ext cx="72390" cy="736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0679" y="1042670"/>
            <a:ext cx="5875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3.The History of Constitution of</a:t>
            </a:r>
            <a:r>
              <a:rPr spc="-15" dirty="0"/>
              <a:t> </a:t>
            </a:r>
            <a:r>
              <a:rPr spc="-5" dirty="0"/>
              <a:t>India.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69" y="1591309"/>
            <a:ext cx="869759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858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1)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Edicts of Ashoka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(324 BC - 185 </a:t>
            </a:r>
            <a:r>
              <a:rPr sz="2000" b="1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BC</a:t>
            </a:r>
            <a:r>
              <a:rPr sz="2000" b="1" spc="15" dirty="0">
                <a:latin typeface="Arial"/>
                <a:cs typeface="Arial"/>
              </a:rPr>
              <a:t>) </a:t>
            </a:r>
            <a:r>
              <a:rPr sz="2000" spc="-5" dirty="0">
                <a:latin typeface="Arial"/>
                <a:cs typeface="Arial"/>
              </a:rPr>
              <a:t>established constitutional  principles for the </a:t>
            </a:r>
            <a:r>
              <a:rPr sz="2000" dirty="0">
                <a:latin typeface="Arial"/>
                <a:cs typeface="Arial"/>
              </a:rPr>
              <a:t>3rd century </a:t>
            </a:r>
            <a:r>
              <a:rPr sz="2000" spc="-5" dirty="0">
                <a:latin typeface="Arial"/>
                <a:cs typeface="Arial"/>
              </a:rPr>
              <a:t>BC Maurya king's </a:t>
            </a:r>
            <a:r>
              <a:rPr sz="2000" dirty="0">
                <a:latin typeface="Arial"/>
                <a:cs typeface="Arial"/>
              </a:rPr>
              <a:t>rule in Ancient </a:t>
            </a:r>
            <a:r>
              <a:rPr sz="2000" spc="-5" dirty="0"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The Edicts </a:t>
            </a:r>
            <a:r>
              <a:rPr sz="2000" dirty="0">
                <a:latin typeface="Arial"/>
                <a:cs typeface="Arial"/>
              </a:rPr>
              <a:t>of Ashoka are a collection </a:t>
            </a:r>
            <a:r>
              <a:rPr sz="2000" spc="-5" dirty="0">
                <a:latin typeface="Arial"/>
                <a:cs typeface="Arial"/>
              </a:rPr>
              <a:t>of 33 inscriptions on the Pillars </a:t>
            </a:r>
            <a:r>
              <a:rPr sz="2000" dirty="0">
                <a:latin typeface="Arial"/>
                <a:cs typeface="Arial"/>
              </a:rPr>
              <a:t>of  Ashoka, </a:t>
            </a:r>
            <a:r>
              <a:rPr sz="2000" spc="-5" dirty="0">
                <a:latin typeface="Arial"/>
                <a:cs typeface="Arial"/>
              </a:rPr>
              <a:t>as </a:t>
            </a:r>
            <a:r>
              <a:rPr sz="2000" spc="-10" dirty="0">
                <a:latin typeface="Arial"/>
                <a:cs typeface="Arial"/>
              </a:rPr>
              <a:t>well </a:t>
            </a:r>
            <a:r>
              <a:rPr sz="2000" dirty="0">
                <a:latin typeface="Arial"/>
                <a:cs typeface="Arial"/>
              </a:rPr>
              <a:t>as boulders and cave </a:t>
            </a:r>
            <a:r>
              <a:rPr sz="2000" spc="-5" dirty="0">
                <a:latin typeface="Arial"/>
                <a:cs typeface="Arial"/>
              </a:rPr>
              <a:t>walls, </a:t>
            </a:r>
            <a:r>
              <a:rPr sz="2000" dirty="0">
                <a:latin typeface="Arial"/>
                <a:cs typeface="Arial"/>
              </a:rPr>
              <a:t>made by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Emperor Ashoka of  </a:t>
            </a:r>
            <a:r>
              <a:rPr sz="2000" spc="-5" dirty="0">
                <a:latin typeface="Arial"/>
                <a:cs typeface="Arial"/>
              </a:rPr>
              <a:t>the Mauryan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dynasty.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09259" y="3068320"/>
            <a:ext cx="3455670" cy="31686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87039" y="3284220"/>
            <a:ext cx="2303780" cy="24498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429000"/>
            <a:ext cx="2771140" cy="22796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469" y="5767070"/>
            <a:ext cx="2513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Fragment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6th </a:t>
            </a:r>
            <a:r>
              <a:rPr sz="1200" spc="-5" dirty="0">
                <a:latin typeface="Arial"/>
                <a:cs typeface="Arial"/>
              </a:rPr>
              <a:t>Pillar, </a:t>
            </a:r>
            <a:r>
              <a:rPr sz="1200" dirty="0">
                <a:latin typeface="Arial"/>
                <a:cs typeface="Arial"/>
              </a:rPr>
              <a:t>in </a:t>
            </a:r>
            <a:r>
              <a:rPr sz="1200" spc="-5" dirty="0">
                <a:latin typeface="Arial"/>
                <a:cs typeface="Arial"/>
              </a:rPr>
              <a:t>Brahmi,  </a:t>
            </a:r>
            <a:r>
              <a:rPr sz="1200" dirty="0">
                <a:latin typeface="Arial"/>
                <a:cs typeface="Arial"/>
              </a:rPr>
              <a:t>sandstones. </a:t>
            </a:r>
            <a:r>
              <a:rPr sz="1200" spc="-5" dirty="0">
                <a:latin typeface="Arial"/>
                <a:cs typeface="Arial"/>
              </a:rPr>
              <a:t>British</a:t>
            </a:r>
            <a:r>
              <a:rPr sz="1200" dirty="0">
                <a:latin typeface="Arial"/>
                <a:cs typeface="Arial"/>
              </a:rPr>
              <a:t> Museum.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771139" y="5768340"/>
            <a:ext cx="2587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View </a:t>
            </a:r>
            <a:r>
              <a:rPr sz="1200" dirty="0">
                <a:latin typeface="Arial"/>
                <a:cs typeface="Arial"/>
              </a:rPr>
              <a:t>of the Ashokan </a:t>
            </a:r>
            <a:r>
              <a:rPr sz="1200" spc="-5" dirty="0">
                <a:latin typeface="Arial"/>
                <a:cs typeface="Arial"/>
              </a:rPr>
              <a:t>Pillar 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Vaishali.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0679" y="1042670"/>
            <a:ext cx="5875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3.The History of Constitution of</a:t>
            </a:r>
            <a:r>
              <a:rPr spc="-15" dirty="0"/>
              <a:t> </a:t>
            </a:r>
            <a:r>
              <a:rPr spc="-5" dirty="0"/>
              <a:t>India.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69" y="1591309"/>
            <a:ext cx="8872855" cy="1245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  <a:tabLst>
                <a:tab pos="5158105" algn="l"/>
              </a:tabLst>
            </a:pPr>
            <a:r>
              <a:rPr sz="2000" b="1" dirty="0">
                <a:latin typeface="Arial"/>
                <a:cs typeface="Arial"/>
              </a:rPr>
              <a:t>2)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East India</a:t>
            </a:r>
            <a:r>
              <a:rPr sz="2000" b="1" u="heavy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Company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(1599AD-1765AD</a:t>
            </a:r>
            <a:r>
              <a:rPr sz="2000" b="1" dirty="0">
                <a:latin typeface="Arial"/>
                <a:cs typeface="Arial"/>
              </a:rPr>
              <a:t>)-	</a:t>
            </a:r>
            <a:r>
              <a:rPr sz="2000" dirty="0">
                <a:latin typeface="Arial"/>
                <a:cs typeface="Arial"/>
              </a:rPr>
              <a:t>In 1600,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East </a:t>
            </a:r>
            <a:r>
              <a:rPr sz="2000" spc="-5" dirty="0">
                <a:latin typeface="Arial"/>
                <a:cs typeface="Arial"/>
              </a:rPr>
              <a:t>India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Company  came </a:t>
            </a:r>
            <a:r>
              <a:rPr sz="2000" spc="-5" dirty="0">
                <a:latin typeface="Arial"/>
                <a:cs typeface="Arial"/>
              </a:rPr>
              <a:t>to India as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trading </a:t>
            </a:r>
            <a:r>
              <a:rPr sz="2000" dirty="0">
                <a:latin typeface="Arial"/>
                <a:cs typeface="Arial"/>
              </a:rPr>
              <a:t>company </a:t>
            </a:r>
            <a:r>
              <a:rPr sz="2000" spc="-5" dirty="0">
                <a:latin typeface="Arial"/>
                <a:cs typeface="Arial"/>
              </a:rPr>
              <a:t>from Britain. In </a:t>
            </a:r>
            <a:r>
              <a:rPr sz="2000" dirty="0">
                <a:latin typeface="Arial"/>
                <a:cs typeface="Arial"/>
              </a:rPr>
              <a:t>1765, </a:t>
            </a:r>
            <a:r>
              <a:rPr sz="2000" spc="-5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became </a:t>
            </a:r>
            <a:r>
              <a:rPr sz="2000" spc="-5" dirty="0">
                <a:latin typeface="Arial"/>
                <a:cs typeface="Arial"/>
              </a:rPr>
              <a:t>an  administrative power after gaining the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Right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Taxation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 Bengal after  defeating the Nawab </a:t>
            </a:r>
            <a:r>
              <a:rPr sz="2000" dirty="0">
                <a:latin typeface="Arial"/>
                <a:cs typeface="Arial"/>
              </a:rPr>
              <a:t>of Bengal at </a:t>
            </a:r>
            <a:r>
              <a:rPr sz="2000" spc="-5" dirty="0">
                <a:latin typeface="Arial"/>
                <a:cs typeface="Arial"/>
              </a:rPr>
              <a:t>the Battle </a:t>
            </a:r>
            <a:r>
              <a:rPr sz="2000" dirty="0">
                <a:latin typeface="Arial"/>
                <a:cs typeface="Arial"/>
              </a:rPr>
              <a:t>of Plassey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(1757).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24400" y="3154679"/>
            <a:ext cx="4103370" cy="25793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7970" y="3141979"/>
            <a:ext cx="4105910" cy="2603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440" y="5859779"/>
            <a:ext cx="2732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Established </a:t>
            </a:r>
            <a:r>
              <a:rPr sz="1200" dirty="0">
                <a:latin typeface="Arial"/>
                <a:cs typeface="Arial"/>
              </a:rPr>
              <a:t>in 1600 by Queen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Elizabeth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4707890" y="5839459"/>
            <a:ext cx="173291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View </a:t>
            </a:r>
            <a:r>
              <a:rPr sz="1200" spc="5" dirty="0">
                <a:latin typeface="Arial"/>
                <a:cs typeface="Arial"/>
              </a:rPr>
              <a:t>of </a:t>
            </a:r>
            <a:r>
              <a:rPr sz="1200" dirty="0">
                <a:latin typeface="Arial"/>
                <a:cs typeface="Arial"/>
              </a:rPr>
              <a:t>East </a:t>
            </a:r>
            <a:r>
              <a:rPr sz="1200" spc="-5" dirty="0">
                <a:latin typeface="Arial"/>
                <a:cs typeface="Arial"/>
              </a:rPr>
              <a:t>India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House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</a:t>
            </a:r>
            <a:r>
              <a:rPr spc="-10" dirty="0"/>
              <a:t>O</a:t>
            </a:r>
            <a:r>
              <a:rPr spc="-5" dirty="0"/>
              <a:t>NT</a:t>
            </a:r>
            <a:r>
              <a:rPr spc="-20" dirty="0"/>
              <a:t>E</a:t>
            </a:r>
            <a:r>
              <a:rPr spc="-5" dirty="0"/>
              <a:t>N</a:t>
            </a:r>
            <a:r>
              <a:rPr spc="-15" dirty="0"/>
              <a:t>T</a:t>
            </a:r>
            <a:r>
              <a:rPr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77292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309" y="1835150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69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1772920"/>
            <a:ext cx="5758180" cy="371897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1.What Is </a:t>
            </a:r>
            <a:r>
              <a:rPr sz="2000" spc="-5" dirty="0" smtClean="0">
                <a:solidFill>
                  <a:srgbClr val="FFFFFF"/>
                </a:solidFill>
                <a:latin typeface="Arial"/>
                <a:cs typeface="Arial"/>
              </a:rPr>
              <a:t>Constitution?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1835150"/>
            <a:ext cx="41529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34950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309" y="241172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69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0" y="234950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2.Why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Constitution?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2410460"/>
            <a:ext cx="41529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291465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8309" y="297687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0" y="291465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3.The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History of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Constitution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2975610"/>
            <a:ext cx="41529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3489959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8309" y="355345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69"/>
                </a:lnTo>
                <a:lnTo>
                  <a:pt x="5237480" y="306069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0" y="3489959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4.The Framing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Constitution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552190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03225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8309" y="409447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0" y="403225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5.The Preamble to Constitution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4094479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580890"/>
            <a:ext cx="5758180" cy="433070"/>
          </a:xfrm>
          <a:custGeom>
            <a:avLst/>
            <a:gdLst/>
            <a:ahLst/>
            <a:cxnLst/>
            <a:rect l="l" t="t" r="r" b="b"/>
            <a:pathLst>
              <a:path w="5758180" h="433070">
                <a:moveTo>
                  <a:pt x="5758180" y="0"/>
                </a:moveTo>
                <a:lnTo>
                  <a:pt x="0" y="0"/>
                </a:lnTo>
                <a:lnTo>
                  <a:pt x="0" y="433070"/>
                </a:lnTo>
                <a:lnTo>
                  <a:pt x="5758180" y="43307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8309" y="4643120"/>
            <a:ext cx="5237480" cy="307340"/>
          </a:xfrm>
          <a:custGeom>
            <a:avLst/>
            <a:gdLst/>
            <a:ahLst/>
            <a:cxnLst/>
            <a:rect l="l" t="t" r="r" b="b"/>
            <a:pathLst>
              <a:path w="5237480" h="307339">
                <a:moveTo>
                  <a:pt x="5237480" y="0"/>
                </a:moveTo>
                <a:lnTo>
                  <a:pt x="0" y="0"/>
                </a:lnTo>
                <a:lnTo>
                  <a:pt x="0" y="307339"/>
                </a:lnTo>
                <a:lnTo>
                  <a:pt x="5237480" y="307339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0" y="4580890"/>
            <a:ext cx="5758180" cy="43307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6.What Is The constitution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India?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4643120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5157470"/>
            <a:ext cx="5759450" cy="431800"/>
          </a:xfrm>
          <a:custGeom>
            <a:avLst/>
            <a:gdLst/>
            <a:ahLst/>
            <a:cxnLst/>
            <a:rect l="l" t="t" r="r" b="b"/>
            <a:pathLst>
              <a:path w="5759450" h="431800">
                <a:moveTo>
                  <a:pt x="5759450" y="0"/>
                </a:moveTo>
                <a:lnTo>
                  <a:pt x="0" y="0"/>
                </a:lnTo>
                <a:lnTo>
                  <a:pt x="0" y="431799"/>
                </a:lnTo>
                <a:lnTo>
                  <a:pt x="5759450" y="431799"/>
                </a:lnTo>
                <a:lnTo>
                  <a:pt x="575945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5157470"/>
            <a:ext cx="5759450" cy="431800"/>
          </a:xfrm>
          <a:custGeom>
            <a:avLst/>
            <a:gdLst/>
            <a:ahLst/>
            <a:cxnLst/>
            <a:rect l="l" t="t" r="r" b="b"/>
            <a:pathLst>
              <a:path w="5759450" h="431800">
                <a:moveTo>
                  <a:pt x="2879090" y="431799"/>
                </a:moveTo>
                <a:lnTo>
                  <a:pt x="0" y="431799"/>
                </a:lnTo>
                <a:lnTo>
                  <a:pt x="0" y="0"/>
                </a:lnTo>
                <a:lnTo>
                  <a:pt x="5759450" y="0"/>
                </a:lnTo>
                <a:lnTo>
                  <a:pt x="5759450" y="431799"/>
                </a:lnTo>
                <a:lnTo>
                  <a:pt x="2879090" y="43179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4970" y="5228590"/>
            <a:ext cx="5364480" cy="308610"/>
          </a:xfrm>
          <a:custGeom>
            <a:avLst/>
            <a:gdLst/>
            <a:ahLst/>
            <a:cxnLst/>
            <a:rect l="l" t="t" r="r" b="b"/>
            <a:pathLst>
              <a:path w="5364480" h="308610">
                <a:moveTo>
                  <a:pt x="5364480" y="0"/>
                </a:moveTo>
                <a:lnTo>
                  <a:pt x="0" y="0"/>
                </a:lnTo>
                <a:lnTo>
                  <a:pt x="0" y="308610"/>
                </a:lnTo>
                <a:lnTo>
                  <a:pt x="5364480" y="308610"/>
                </a:lnTo>
                <a:lnTo>
                  <a:pt x="5364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60374" y="5150557"/>
            <a:ext cx="52133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7.Main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Characteristics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of Constitution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India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5218429"/>
            <a:ext cx="40005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572262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799"/>
                </a:lnTo>
                <a:lnTo>
                  <a:pt x="5758180" y="431799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8309" y="5784850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0" y="572262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8.Conclusion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0" y="5784850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84570" y="1772920"/>
            <a:ext cx="2875279" cy="39611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206490" y="5768340"/>
            <a:ext cx="2738755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First </a:t>
            </a:r>
            <a:r>
              <a:rPr sz="1200" dirty="0">
                <a:latin typeface="Arial"/>
                <a:cs typeface="Arial"/>
              </a:rPr>
              <a:t>Book </a:t>
            </a:r>
            <a:r>
              <a:rPr sz="1200" spc="5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Constitution </a:t>
            </a:r>
            <a:r>
              <a:rPr sz="1200" spc="5" dirty="0">
                <a:latin typeface="Arial"/>
                <a:cs typeface="Arial"/>
              </a:rPr>
              <a:t>of </a:t>
            </a:r>
            <a:r>
              <a:rPr sz="1200" dirty="0">
                <a:latin typeface="Arial"/>
                <a:cs typeface="Arial"/>
              </a:rPr>
              <a:t>India is  Located at </a:t>
            </a:r>
            <a:r>
              <a:rPr sz="1200" spc="-5" dirty="0">
                <a:latin typeface="Arial"/>
                <a:cs typeface="Arial"/>
              </a:rPr>
              <a:t>Parliament Library Building,  New Delhi,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India.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16700" y="6300534"/>
            <a:ext cx="178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t>2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0679" y="1042670"/>
            <a:ext cx="5875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3.The History of Constitution of</a:t>
            </a:r>
            <a:r>
              <a:rPr spc="-15" dirty="0"/>
              <a:t> </a:t>
            </a:r>
            <a:r>
              <a:rPr spc="-5" dirty="0"/>
              <a:t>India.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69" y="1591309"/>
            <a:ext cx="876427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3)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East India Company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(1765AD-1858AD</a:t>
            </a:r>
            <a:r>
              <a:rPr sz="2000" b="1" dirty="0">
                <a:latin typeface="Arial"/>
                <a:cs typeface="Arial"/>
              </a:rPr>
              <a:t>)- </a:t>
            </a:r>
            <a:r>
              <a:rPr sz="2000" dirty="0">
                <a:latin typeface="Arial"/>
                <a:cs typeface="Arial"/>
              </a:rPr>
              <a:t>During </a:t>
            </a:r>
            <a:r>
              <a:rPr sz="2000" spc="-5" dirty="0">
                <a:latin typeface="Arial"/>
                <a:cs typeface="Arial"/>
              </a:rPr>
              <a:t>this </a:t>
            </a:r>
            <a:r>
              <a:rPr sz="2000" dirty="0">
                <a:latin typeface="Arial"/>
                <a:cs typeface="Arial"/>
              </a:rPr>
              <a:t>period,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company  established a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unified control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over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20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whole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India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from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single </a:t>
            </a:r>
            <a:r>
              <a:rPr sz="2000" dirty="0">
                <a:latin typeface="Arial"/>
                <a:cs typeface="Arial"/>
              </a:rPr>
              <a:t>center in  </a:t>
            </a:r>
            <a:r>
              <a:rPr sz="2000" spc="-5" dirty="0">
                <a:latin typeface="Arial"/>
                <a:cs typeface="Arial"/>
              </a:rPr>
              <a:t>Calcutta. Different </a:t>
            </a:r>
            <a:r>
              <a:rPr sz="2000" dirty="0">
                <a:latin typeface="Arial"/>
                <a:cs typeface="Arial"/>
              </a:rPr>
              <a:t>Acts and </a:t>
            </a:r>
            <a:r>
              <a:rPr sz="2000" spc="-10" dirty="0">
                <a:latin typeface="Arial"/>
                <a:cs typeface="Arial"/>
              </a:rPr>
              <a:t>Laws </a:t>
            </a:r>
            <a:r>
              <a:rPr sz="2000" spc="-5" dirty="0">
                <a:latin typeface="Arial"/>
                <a:cs typeface="Arial"/>
              </a:rPr>
              <a:t>were forced </a:t>
            </a:r>
            <a:r>
              <a:rPr sz="2000" dirty="0">
                <a:latin typeface="Arial"/>
                <a:cs typeface="Arial"/>
              </a:rPr>
              <a:t>by company during </a:t>
            </a:r>
            <a:r>
              <a:rPr sz="2000" spc="-5" dirty="0">
                <a:latin typeface="Arial"/>
                <a:cs typeface="Arial"/>
              </a:rPr>
              <a:t>this </a:t>
            </a:r>
            <a:r>
              <a:rPr sz="2000" dirty="0">
                <a:latin typeface="Arial"/>
                <a:cs typeface="Arial"/>
              </a:rPr>
              <a:t>period  just so company could </a:t>
            </a:r>
            <a:r>
              <a:rPr sz="2000" spc="-5" dirty="0">
                <a:latin typeface="Arial"/>
                <a:cs typeface="Arial"/>
              </a:rPr>
              <a:t>remain in power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authority. But the </a:t>
            </a:r>
            <a:r>
              <a:rPr sz="2000" dirty="0">
                <a:latin typeface="Arial"/>
                <a:cs typeface="Arial"/>
              </a:rPr>
              <a:t>company came  under increasing control by parliament </a:t>
            </a:r>
            <a:r>
              <a:rPr sz="2000" spc="-5" dirty="0">
                <a:latin typeface="Arial"/>
                <a:cs typeface="Arial"/>
              </a:rPr>
              <a:t>of Britain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its </a:t>
            </a:r>
            <a:r>
              <a:rPr sz="2000" dirty="0">
                <a:latin typeface="Arial"/>
                <a:cs typeface="Arial"/>
              </a:rPr>
              <a:t>rule ended </a:t>
            </a:r>
            <a:r>
              <a:rPr sz="2000" spc="-5" dirty="0">
                <a:latin typeface="Arial"/>
                <a:cs typeface="Arial"/>
              </a:rPr>
              <a:t>with the  Revolt 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1857.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77539" y="3427729"/>
            <a:ext cx="3023869" cy="26200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72859" y="3426459"/>
            <a:ext cx="2771140" cy="25857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427729"/>
            <a:ext cx="2987040" cy="260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91229" y="6082029"/>
            <a:ext cx="2303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Different battles all </a:t>
            </a:r>
            <a:r>
              <a:rPr sz="1200" spc="-5" dirty="0">
                <a:latin typeface="Arial"/>
                <a:cs typeface="Arial"/>
              </a:rPr>
              <a:t>over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India.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0679" y="1042670"/>
            <a:ext cx="5875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3.The History of Constitution of</a:t>
            </a:r>
            <a:r>
              <a:rPr spc="-15" dirty="0"/>
              <a:t> </a:t>
            </a:r>
            <a:r>
              <a:rPr spc="-5" dirty="0"/>
              <a:t>India.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69" y="1591309"/>
            <a:ext cx="8855710" cy="2218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4)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British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Raj(1858AD-1947AD</a:t>
            </a:r>
            <a:r>
              <a:rPr sz="2000" b="1" dirty="0">
                <a:latin typeface="Arial"/>
                <a:cs typeface="Arial"/>
              </a:rPr>
              <a:t>)- </a:t>
            </a:r>
            <a:r>
              <a:rPr sz="2000" spc="-5" dirty="0">
                <a:latin typeface="Arial"/>
                <a:cs typeface="Arial"/>
              </a:rPr>
              <a:t>This </a:t>
            </a:r>
            <a:r>
              <a:rPr sz="2000" dirty="0">
                <a:latin typeface="Arial"/>
                <a:cs typeface="Arial"/>
              </a:rPr>
              <a:t>period of </a:t>
            </a:r>
            <a:r>
              <a:rPr sz="2000" spc="-5" dirty="0">
                <a:latin typeface="Arial"/>
                <a:cs typeface="Arial"/>
              </a:rPr>
              <a:t>the British </a:t>
            </a:r>
            <a:r>
              <a:rPr sz="2000" dirty="0">
                <a:latin typeface="Arial"/>
                <a:cs typeface="Arial"/>
              </a:rPr>
              <a:t>Raj </a:t>
            </a:r>
            <a:r>
              <a:rPr sz="2000" spc="-5" dirty="0">
                <a:latin typeface="Arial"/>
                <a:cs typeface="Arial"/>
              </a:rPr>
              <a:t>was the time  when the Constitution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India </a:t>
            </a:r>
            <a:r>
              <a:rPr sz="2000" dirty="0">
                <a:latin typeface="Arial"/>
                <a:cs typeface="Arial"/>
              </a:rPr>
              <a:t>took shape.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main stages </a:t>
            </a:r>
            <a:r>
              <a:rPr sz="2000" spc="-5" dirty="0">
                <a:latin typeface="Arial"/>
                <a:cs typeface="Arial"/>
              </a:rPr>
              <a:t>of its evolution  were: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36830" indent="-457200">
              <a:lnSpc>
                <a:spcPct val="100000"/>
              </a:lnSpc>
              <a:tabLst>
                <a:tab pos="469265" algn="l"/>
              </a:tabLst>
            </a:pPr>
            <a:r>
              <a:rPr sz="1600" b="1" spc="-5" dirty="0">
                <a:latin typeface="Arial"/>
                <a:cs typeface="Arial"/>
              </a:rPr>
              <a:t>I.	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16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Act 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 the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Better Government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India (1858</a:t>
            </a:r>
            <a:r>
              <a:rPr sz="1600" b="1" spc="-5" dirty="0">
                <a:latin typeface="Arial"/>
                <a:cs typeface="Arial"/>
              </a:rPr>
              <a:t>)- </a:t>
            </a:r>
            <a:r>
              <a:rPr sz="1600" spc="-5" dirty="0">
                <a:latin typeface="Arial"/>
                <a:cs typeface="Arial"/>
              </a:rPr>
              <a:t>This put India directly under the control  of the British government. </a:t>
            </a:r>
            <a:r>
              <a:rPr sz="1600" dirty="0">
                <a:latin typeface="Arial"/>
                <a:cs typeface="Arial"/>
              </a:rPr>
              <a:t>It set </a:t>
            </a:r>
            <a:r>
              <a:rPr sz="1600" spc="-5" dirty="0">
                <a:latin typeface="Arial"/>
                <a:cs typeface="Arial"/>
              </a:rPr>
              <a:t>up the office of the Secretary of State, </a:t>
            </a:r>
            <a:r>
              <a:rPr sz="1600" dirty="0">
                <a:latin typeface="Arial"/>
                <a:cs typeface="Arial"/>
              </a:rPr>
              <a:t>member </a:t>
            </a:r>
            <a:r>
              <a:rPr sz="1600" spc="-5" dirty="0">
                <a:latin typeface="Arial"/>
                <a:cs typeface="Arial"/>
              </a:rPr>
              <a:t>of the British  parliament, </a:t>
            </a:r>
            <a:r>
              <a:rPr sz="1600" spc="-10" dirty="0">
                <a:latin typeface="Arial"/>
                <a:cs typeface="Arial"/>
              </a:rPr>
              <a:t>who would </a:t>
            </a:r>
            <a:r>
              <a:rPr sz="1600" spc="-5" dirty="0">
                <a:latin typeface="Arial"/>
                <a:cs typeface="Arial"/>
              </a:rPr>
              <a:t>be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charge of Indian government.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India, the </a:t>
            </a:r>
            <a:r>
              <a:rPr sz="1600" spc="-10" dirty="0">
                <a:latin typeface="Arial"/>
                <a:cs typeface="Arial"/>
              </a:rPr>
              <a:t>Governor-General,  </a:t>
            </a:r>
            <a:r>
              <a:rPr sz="1600" spc="-5" dirty="0">
                <a:latin typeface="Arial"/>
                <a:cs typeface="Arial"/>
              </a:rPr>
              <a:t>working under the Secretary of State, led the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administration.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00470" y="4005579"/>
            <a:ext cx="2698750" cy="20154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005579"/>
            <a:ext cx="3059430" cy="20154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92500" y="4004309"/>
            <a:ext cx="2807970" cy="2032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679" y="6055359"/>
            <a:ext cx="2988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Flag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British India (Known </a:t>
            </a:r>
            <a:r>
              <a:rPr sz="1200" spc="5" dirty="0">
                <a:latin typeface="Arial"/>
                <a:cs typeface="Arial"/>
              </a:rPr>
              <a:t>as </a:t>
            </a:r>
            <a:r>
              <a:rPr sz="1200" dirty="0">
                <a:latin typeface="Arial"/>
                <a:cs typeface="Arial"/>
              </a:rPr>
              <a:t>star of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India)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3425190" y="6055359"/>
            <a:ext cx="51962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Left Hunting of </a:t>
            </a:r>
            <a:r>
              <a:rPr sz="1200" spc="-5" dirty="0">
                <a:latin typeface="Arial"/>
                <a:cs typeface="Arial"/>
              </a:rPr>
              <a:t>Indian Tigers, Right </a:t>
            </a:r>
            <a:r>
              <a:rPr sz="1200" dirty="0">
                <a:latin typeface="Arial"/>
                <a:cs typeface="Arial"/>
              </a:rPr>
              <a:t>Famines and </a:t>
            </a:r>
            <a:r>
              <a:rPr sz="1200" spc="-5" dirty="0">
                <a:latin typeface="Arial"/>
                <a:cs typeface="Arial"/>
              </a:rPr>
              <a:t>epidemics in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British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Raj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0679" y="1042670"/>
            <a:ext cx="5875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3.The History of Constitution of</a:t>
            </a:r>
            <a:r>
              <a:rPr spc="-15" dirty="0"/>
              <a:t> </a:t>
            </a:r>
            <a:r>
              <a:rPr spc="-5" dirty="0"/>
              <a:t>India.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69" y="1699259"/>
            <a:ext cx="8974455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600" b="1" spc="-5" dirty="0">
                <a:latin typeface="Arial"/>
                <a:cs typeface="Arial"/>
              </a:rPr>
              <a:t>II.	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Indian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Councils </a:t>
            </a:r>
            <a:r>
              <a:rPr sz="16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Act 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(1861</a:t>
            </a:r>
            <a:r>
              <a:rPr sz="1600" b="1" spc="-5" dirty="0">
                <a:latin typeface="Arial"/>
                <a:cs typeface="Arial"/>
              </a:rPr>
              <a:t>)-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separate legislative council </a:t>
            </a:r>
            <a:r>
              <a:rPr sz="1600" spc="-10" dirty="0">
                <a:latin typeface="Arial"/>
                <a:cs typeface="Arial"/>
              </a:rPr>
              <a:t>was </a:t>
            </a:r>
            <a:r>
              <a:rPr sz="1600" dirty="0">
                <a:latin typeface="Arial"/>
                <a:cs typeface="Arial"/>
              </a:rPr>
              <a:t>set </a:t>
            </a:r>
            <a:r>
              <a:rPr sz="1600" spc="-5" dirty="0">
                <a:latin typeface="Arial"/>
                <a:cs typeface="Arial"/>
              </a:rPr>
              <a:t>up to assist the </a:t>
            </a:r>
            <a:r>
              <a:rPr sz="1600" spc="-10" dirty="0">
                <a:latin typeface="Arial"/>
                <a:cs typeface="Arial"/>
              </a:rPr>
              <a:t>Governor-  General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making laws. Indians </a:t>
            </a:r>
            <a:r>
              <a:rPr sz="1600" dirty="0">
                <a:latin typeface="Arial"/>
                <a:cs typeface="Arial"/>
              </a:rPr>
              <a:t>could </a:t>
            </a:r>
            <a:r>
              <a:rPr sz="1600" spc="-5" dirty="0">
                <a:latin typeface="Arial"/>
                <a:cs typeface="Arial"/>
              </a:rPr>
              <a:t>be appointed to the </a:t>
            </a:r>
            <a:r>
              <a:rPr sz="1600" dirty="0">
                <a:latin typeface="Arial"/>
                <a:cs typeface="Arial"/>
              </a:rPr>
              <a:t>council, </a:t>
            </a:r>
            <a:r>
              <a:rPr sz="1600" spc="-5" dirty="0">
                <a:latin typeface="Arial"/>
                <a:cs typeface="Arial"/>
              </a:rPr>
              <a:t>but only on the discretion of  the</a:t>
            </a:r>
            <a:r>
              <a:rPr sz="1600" spc="-10" dirty="0">
                <a:latin typeface="Arial"/>
                <a:cs typeface="Arial"/>
              </a:rPr>
              <a:t> Governor-General.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7469" y="2672079"/>
            <a:ext cx="2508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dirty="0">
                <a:latin typeface="Arial"/>
                <a:cs typeface="Arial"/>
              </a:rPr>
              <a:t>I</a:t>
            </a: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669" y="2672079"/>
            <a:ext cx="8266430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Indian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Councils </a:t>
            </a:r>
            <a:r>
              <a:rPr sz="16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Act 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(1892</a:t>
            </a:r>
            <a:r>
              <a:rPr sz="1600" b="1" spc="-5" dirty="0">
                <a:latin typeface="Arial"/>
                <a:cs typeface="Arial"/>
              </a:rPr>
              <a:t>)- </a:t>
            </a:r>
            <a:r>
              <a:rPr sz="1600" spc="-5" dirty="0">
                <a:latin typeface="Arial"/>
                <a:cs typeface="Arial"/>
              </a:rPr>
              <a:t>As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result of Indian demands, the </a:t>
            </a:r>
            <a:r>
              <a:rPr sz="1600" dirty="0">
                <a:latin typeface="Arial"/>
                <a:cs typeface="Arial"/>
              </a:rPr>
              <a:t>sizes </a:t>
            </a:r>
            <a:r>
              <a:rPr sz="1600" spc="-5" dirty="0">
                <a:latin typeface="Arial"/>
                <a:cs typeface="Arial"/>
              </a:rPr>
              <a:t>of the executive and  legislative councils </a:t>
            </a:r>
            <a:r>
              <a:rPr sz="1600" spc="-10" dirty="0">
                <a:latin typeface="Arial"/>
                <a:cs typeface="Arial"/>
              </a:rPr>
              <a:t>were </a:t>
            </a:r>
            <a:r>
              <a:rPr sz="1600" spc="-5" dirty="0">
                <a:latin typeface="Arial"/>
                <a:cs typeface="Arial"/>
              </a:rPr>
              <a:t>increased. </a:t>
            </a:r>
            <a:r>
              <a:rPr sz="1600" spc="-10" dirty="0">
                <a:latin typeface="Arial"/>
                <a:cs typeface="Arial"/>
              </a:rPr>
              <a:t>More </a:t>
            </a:r>
            <a:r>
              <a:rPr sz="1600" spc="-5" dirty="0">
                <a:latin typeface="Arial"/>
                <a:cs typeface="Arial"/>
              </a:rPr>
              <a:t>Indians </a:t>
            </a:r>
            <a:r>
              <a:rPr sz="1600" spc="-10" dirty="0">
                <a:latin typeface="Arial"/>
                <a:cs typeface="Arial"/>
              </a:rPr>
              <a:t>were </a:t>
            </a:r>
            <a:r>
              <a:rPr sz="1600" spc="-5" dirty="0">
                <a:latin typeface="Arial"/>
                <a:cs typeface="Arial"/>
              </a:rPr>
              <a:t>appointed </a:t>
            </a:r>
            <a:r>
              <a:rPr sz="1600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these Councils, and the  principle of election </a:t>
            </a:r>
            <a:r>
              <a:rPr sz="1600" spc="-10" dirty="0">
                <a:latin typeface="Arial"/>
                <a:cs typeface="Arial"/>
              </a:rPr>
              <a:t>was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introduced.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469" y="3646170"/>
            <a:ext cx="8949690" cy="172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33020" indent="-457200" algn="just">
              <a:lnSpc>
                <a:spcPct val="99700"/>
              </a:lnSpc>
              <a:spcBef>
                <a:spcPts val="105"/>
              </a:spcBef>
              <a:buAutoNum type="romanUcPeriod" startAt="4"/>
              <a:tabLst>
                <a:tab pos="469900" algn="l"/>
              </a:tabLst>
            </a:pP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Indian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Councils </a:t>
            </a:r>
            <a:r>
              <a:rPr sz="16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Act 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(1909</a:t>
            </a:r>
            <a:r>
              <a:rPr sz="1600" b="1" spc="-5" dirty="0">
                <a:latin typeface="Arial"/>
                <a:cs typeface="Arial"/>
              </a:rPr>
              <a:t>)- </a:t>
            </a:r>
            <a:r>
              <a:rPr sz="1600" spc="-5" dirty="0">
                <a:latin typeface="Arial"/>
                <a:cs typeface="Arial"/>
              </a:rPr>
              <a:t>This </a:t>
            </a:r>
            <a:r>
              <a:rPr sz="1600" dirty="0">
                <a:latin typeface="Arial"/>
                <a:cs typeface="Arial"/>
              </a:rPr>
              <a:t>act </a:t>
            </a:r>
            <a:r>
              <a:rPr sz="1600" spc="-5" dirty="0">
                <a:latin typeface="Arial"/>
                <a:cs typeface="Arial"/>
              </a:rPr>
              <a:t>increased the sizes of the </a:t>
            </a:r>
            <a:r>
              <a:rPr sz="1600" dirty="0">
                <a:latin typeface="Arial"/>
                <a:cs typeface="Arial"/>
              </a:rPr>
              <a:t>councils </a:t>
            </a:r>
            <a:r>
              <a:rPr sz="1600" spc="-5" dirty="0">
                <a:latin typeface="Arial"/>
                <a:cs typeface="Arial"/>
              </a:rPr>
              <a:t>again, and also gave  the legislative </a:t>
            </a:r>
            <a:r>
              <a:rPr sz="1600" dirty="0">
                <a:latin typeface="Arial"/>
                <a:cs typeface="Arial"/>
              </a:rPr>
              <a:t>council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spc="-10" dirty="0">
                <a:latin typeface="Arial"/>
                <a:cs typeface="Arial"/>
              </a:rPr>
              <a:t>power </a:t>
            </a:r>
            <a:r>
              <a:rPr sz="1600" spc="-5" dirty="0">
                <a:latin typeface="Arial"/>
                <a:cs typeface="Arial"/>
              </a:rPr>
              <a:t>to discuss certain matters and to ask questions. </a:t>
            </a:r>
            <a:r>
              <a:rPr sz="1600" spc="-15" dirty="0">
                <a:latin typeface="Arial"/>
                <a:cs typeface="Arial"/>
              </a:rPr>
              <a:t>More </a:t>
            </a:r>
            <a:r>
              <a:rPr sz="1600" spc="-5" dirty="0">
                <a:latin typeface="Arial"/>
                <a:cs typeface="Arial"/>
              </a:rPr>
              <a:t>people  </a:t>
            </a:r>
            <a:r>
              <a:rPr sz="1600" spc="-10" dirty="0">
                <a:latin typeface="Arial"/>
                <a:cs typeface="Arial"/>
              </a:rPr>
              <a:t>were </a:t>
            </a:r>
            <a:r>
              <a:rPr sz="1600" spc="-5" dirty="0">
                <a:latin typeface="Arial"/>
                <a:cs typeface="Arial"/>
              </a:rPr>
              <a:t>elected to the councils.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romanUcPeriod" startAt="4"/>
            </a:pPr>
            <a:endParaRPr sz="165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AutoNum type="romanUcPeriod" startAt="4"/>
              <a:tabLst>
                <a:tab pos="469265" algn="l"/>
                <a:tab pos="469900" algn="l"/>
              </a:tabLst>
            </a:pP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Government 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India </a:t>
            </a:r>
            <a:r>
              <a:rPr sz="16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Act 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(1919</a:t>
            </a:r>
            <a:r>
              <a:rPr sz="1600" b="1" spc="-5" dirty="0">
                <a:latin typeface="Arial"/>
                <a:cs typeface="Arial"/>
              </a:rPr>
              <a:t>)- </a:t>
            </a:r>
            <a:r>
              <a:rPr sz="1600" i="1" spc="-5" dirty="0">
                <a:latin typeface="Arial"/>
                <a:cs typeface="Arial"/>
              </a:rPr>
              <a:t>This introduced 'diarchy' (partial responsible </a:t>
            </a:r>
            <a:r>
              <a:rPr sz="1600" i="1" spc="-10" dirty="0">
                <a:latin typeface="Arial"/>
                <a:cs typeface="Arial"/>
              </a:rPr>
              <a:t>government) </a:t>
            </a:r>
            <a:r>
              <a:rPr sz="1600" i="1" spc="-5" dirty="0">
                <a:latin typeface="Arial"/>
                <a:cs typeface="Arial"/>
              </a:rPr>
              <a:t>at  the provincial level. Elected Indians were given charge of some areas of </a:t>
            </a:r>
            <a:r>
              <a:rPr sz="1600" i="1" spc="-10" dirty="0">
                <a:latin typeface="Arial"/>
                <a:cs typeface="Arial"/>
              </a:rPr>
              <a:t>government </a:t>
            </a:r>
            <a:r>
              <a:rPr sz="1600" i="1" spc="-5" dirty="0">
                <a:latin typeface="Arial"/>
                <a:cs typeface="Arial"/>
              </a:rPr>
              <a:t>(e.g.,  industry, education) at the provincial level.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0679" y="1042670"/>
            <a:ext cx="5875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3.The History of Constitution of</a:t>
            </a:r>
            <a:r>
              <a:rPr spc="-15" dirty="0"/>
              <a:t> </a:t>
            </a:r>
            <a:r>
              <a:rPr spc="-5" dirty="0"/>
              <a:t>India.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69" y="2716529"/>
            <a:ext cx="3295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Arial"/>
                <a:cs typeface="Arial"/>
              </a:rPr>
              <a:t>V</a:t>
            </a:r>
            <a:r>
              <a:rPr sz="1600" b="1" dirty="0">
                <a:latin typeface="Arial"/>
                <a:cs typeface="Arial"/>
              </a:rPr>
              <a:t>I</a:t>
            </a: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469" y="1591309"/>
            <a:ext cx="8806180" cy="1882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600" b="1" spc="-5" dirty="0">
                <a:latin typeface="Arial"/>
                <a:cs typeface="Arial"/>
              </a:rPr>
              <a:t>VI.	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Government 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India </a:t>
            </a:r>
            <a:r>
              <a:rPr sz="16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Act 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(1935</a:t>
            </a:r>
            <a:r>
              <a:rPr sz="1600" b="1" spc="-5" dirty="0">
                <a:latin typeface="Arial"/>
                <a:cs typeface="Arial"/>
              </a:rPr>
              <a:t>)- </a:t>
            </a:r>
            <a:r>
              <a:rPr sz="1600" spc="-5" dirty="0">
                <a:latin typeface="Arial"/>
                <a:cs typeface="Arial"/>
              </a:rPr>
              <a:t>This introduced 'provincial </a:t>
            </a:r>
            <a:r>
              <a:rPr sz="1600" spc="-10" dirty="0">
                <a:latin typeface="Arial"/>
                <a:cs typeface="Arial"/>
              </a:rPr>
              <a:t>autonomy': </a:t>
            </a:r>
            <a:r>
              <a:rPr sz="1600" spc="-5" dirty="0">
                <a:latin typeface="Arial"/>
                <a:cs typeface="Arial"/>
              </a:rPr>
              <a:t>responsible  government at the provinces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elected Indians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charge of the administration, and  responsible to the elected legislatures.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federal government </a:t>
            </a:r>
            <a:r>
              <a:rPr sz="1600" spc="-10" dirty="0">
                <a:latin typeface="Arial"/>
                <a:cs typeface="Arial"/>
              </a:rPr>
              <a:t>was proposed, </a:t>
            </a:r>
            <a:r>
              <a:rPr sz="1600" spc="-5" dirty="0">
                <a:latin typeface="Arial"/>
                <a:cs typeface="Arial"/>
              </a:rPr>
              <a:t>though </a:t>
            </a:r>
            <a:r>
              <a:rPr sz="1600" dirty="0">
                <a:latin typeface="Arial"/>
                <a:cs typeface="Arial"/>
              </a:rPr>
              <a:t>it </a:t>
            </a:r>
            <a:r>
              <a:rPr sz="1600" spc="-5" dirty="0">
                <a:latin typeface="Arial"/>
                <a:cs typeface="Arial"/>
              </a:rPr>
              <a:t>did not  </a:t>
            </a:r>
            <a:r>
              <a:rPr sz="1600" dirty="0">
                <a:latin typeface="Arial"/>
                <a:cs typeface="Arial"/>
              </a:rPr>
              <a:t>come </a:t>
            </a:r>
            <a:r>
              <a:rPr sz="1600" spc="-5" dirty="0">
                <a:latin typeface="Arial"/>
                <a:cs typeface="Arial"/>
              </a:rPr>
              <a:t>into effect. </a:t>
            </a:r>
            <a:r>
              <a:rPr sz="1600" dirty="0">
                <a:latin typeface="Arial"/>
                <a:cs typeface="Arial"/>
              </a:rPr>
              <a:t>At </a:t>
            </a:r>
            <a:r>
              <a:rPr sz="1600" spc="-5" dirty="0">
                <a:latin typeface="Arial"/>
                <a:cs typeface="Arial"/>
              </a:rPr>
              <a:t>the centre, </a:t>
            </a:r>
            <a:r>
              <a:rPr sz="1600" spc="-10" dirty="0">
                <a:latin typeface="Arial"/>
                <a:cs typeface="Arial"/>
              </a:rPr>
              <a:t>'diarchy' was</a:t>
            </a:r>
            <a:r>
              <a:rPr sz="1600" spc="-5" dirty="0">
                <a:latin typeface="Arial"/>
                <a:cs typeface="Arial"/>
              </a:rPr>
              <a:t> introduced.</a:t>
            </a:r>
            <a:endParaRPr sz="1600">
              <a:latin typeface="Arial"/>
              <a:cs typeface="Arial"/>
            </a:endParaRPr>
          </a:p>
          <a:p>
            <a:pPr marL="469900" marR="48895" algn="just">
              <a:lnSpc>
                <a:spcPct val="100000"/>
              </a:lnSpc>
              <a:spcBef>
                <a:spcPts val="1180"/>
              </a:spcBef>
            </a:pP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Indian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Independence </a:t>
            </a:r>
            <a:r>
              <a:rPr sz="16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Act 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(1947</a:t>
            </a:r>
            <a:r>
              <a:rPr sz="1600" b="1" spc="-5" dirty="0">
                <a:latin typeface="Arial"/>
                <a:cs typeface="Arial"/>
              </a:rPr>
              <a:t>)- </a:t>
            </a:r>
            <a:r>
              <a:rPr sz="1600" spc="-5" dirty="0">
                <a:latin typeface="Arial"/>
                <a:cs typeface="Arial"/>
              </a:rPr>
              <a:t>The British gave up control of the Government of India </a:t>
            </a:r>
            <a:r>
              <a:rPr sz="1600" dirty="0">
                <a:latin typeface="Arial"/>
                <a:cs typeface="Arial"/>
              </a:rPr>
              <a:t>to  </a:t>
            </a:r>
            <a:r>
              <a:rPr sz="1600" spc="-10" dirty="0">
                <a:latin typeface="Arial"/>
                <a:cs typeface="Arial"/>
              </a:rPr>
              <a:t>two </a:t>
            </a:r>
            <a:r>
              <a:rPr sz="1600" spc="-5" dirty="0">
                <a:latin typeface="Arial"/>
                <a:cs typeface="Arial"/>
              </a:rPr>
              <a:t>dominions </a:t>
            </a:r>
            <a:r>
              <a:rPr sz="1600" dirty="0">
                <a:latin typeface="Arial"/>
                <a:cs typeface="Arial"/>
              </a:rPr>
              <a:t>- </a:t>
            </a:r>
            <a:r>
              <a:rPr sz="1600" spc="-5" dirty="0">
                <a:latin typeface="Arial"/>
                <a:cs typeface="Arial"/>
              </a:rPr>
              <a:t>India and Pakistan. For the </a:t>
            </a:r>
            <a:r>
              <a:rPr sz="1600" dirty="0">
                <a:latin typeface="Arial"/>
                <a:cs typeface="Arial"/>
              </a:rPr>
              <a:t>time </a:t>
            </a:r>
            <a:r>
              <a:rPr sz="1600" spc="-5" dirty="0">
                <a:latin typeface="Arial"/>
                <a:cs typeface="Arial"/>
              </a:rPr>
              <a:t>being </a:t>
            </a:r>
            <a:r>
              <a:rPr sz="1600" dirty="0">
                <a:latin typeface="Arial"/>
                <a:cs typeface="Arial"/>
              </a:rPr>
              <a:t>till </a:t>
            </a:r>
            <a:r>
              <a:rPr sz="1600" spc="-5" dirty="0">
                <a:latin typeface="Arial"/>
                <a:cs typeface="Arial"/>
              </a:rPr>
              <a:t>the constitution </a:t>
            </a:r>
            <a:r>
              <a:rPr sz="1600" spc="-10" dirty="0">
                <a:latin typeface="Arial"/>
                <a:cs typeface="Arial"/>
              </a:rPr>
              <a:t>was </a:t>
            </a:r>
            <a:r>
              <a:rPr sz="1600" spc="-5" dirty="0">
                <a:latin typeface="Arial"/>
                <a:cs typeface="Arial"/>
              </a:rPr>
              <a:t>made, both of  them </a:t>
            </a:r>
            <a:r>
              <a:rPr sz="1600" spc="-10" dirty="0">
                <a:latin typeface="Arial"/>
                <a:cs typeface="Arial"/>
              </a:rPr>
              <a:t>would </a:t>
            </a:r>
            <a:r>
              <a:rPr sz="1600" spc="-5" dirty="0">
                <a:latin typeface="Arial"/>
                <a:cs typeface="Arial"/>
              </a:rPr>
              <a:t>be governed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accordance with the Government of India act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1935.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16779" y="3498850"/>
            <a:ext cx="4032250" cy="25107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850" y="3500120"/>
            <a:ext cx="4177029" cy="25374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769" y="5999479"/>
            <a:ext cx="4487545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5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Partition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British India </a:t>
            </a:r>
            <a:r>
              <a:rPr sz="1200" spc="-10" dirty="0">
                <a:latin typeface="Arial"/>
                <a:cs typeface="Arial"/>
              </a:rPr>
              <a:t>was </a:t>
            </a:r>
            <a:r>
              <a:rPr sz="1200" dirty="0">
                <a:latin typeface="Arial"/>
                <a:cs typeface="Arial"/>
              </a:rPr>
              <a:t>based on the </a:t>
            </a:r>
            <a:r>
              <a:rPr sz="1200" spc="-5" dirty="0">
                <a:latin typeface="Arial"/>
                <a:cs typeface="Arial"/>
              </a:rPr>
              <a:t>prevailing religions,  </a:t>
            </a:r>
            <a:r>
              <a:rPr sz="1200" dirty="0">
                <a:latin typeface="Arial"/>
                <a:cs typeface="Arial"/>
              </a:rPr>
              <a:t>broadly </a:t>
            </a:r>
            <a:r>
              <a:rPr sz="1200" spc="5" dirty="0">
                <a:latin typeface="Arial"/>
                <a:cs typeface="Arial"/>
              </a:rPr>
              <a:t>as </a:t>
            </a:r>
            <a:r>
              <a:rPr sz="1200" spc="-5" dirty="0">
                <a:latin typeface="Arial"/>
                <a:cs typeface="Arial"/>
              </a:rPr>
              <a:t>shown in this </a:t>
            </a:r>
            <a:r>
              <a:rPr sz="1200" dirty="0">
                <a:latin typeface="Arial"/>
                <a:cs typeface="Arial"/>
              </a:rPr>
              <a:t>map </a:t>
            </a:r>
            <a:r>
              <a:rPr sz="1200" spc="5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1909.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215890" y="6018529"/>
            <a:ext cx="3151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Photo of Refugees </a:t>
            </a:r>
            <a:r>
              <a:rPr sz="1200" spc="5" dirty="0">
                <a:latin typeface="Arial"/>
                <a:cs typeface="Arial"/>
              </a:rPr>
              <a:t>at </a:t>
            </a:r>
            <a:r>
              <a:rPr sz="1200" spc="-5" dirty="0">
                <a:latin typeface="Arial"/>
                <a:cs typeface="Arial"/>
              </a:rPr>
              <a:t>railway </a:t>
            </a:r>
            <a:r>
              <a:rPr sz="1200" dirty="0">
                <a:latin typeface="Arial"/>
                <a:cs typeface="Arial"/>
              </a:rPr>
              <a:t>station in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Punjab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0679" y="1042670"/>
            <a:ext cx="5875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3.The History of Constitution of</a:t>
            </a:r>
            <a:r>
              <a:rPr spc="-15" dirty="0"/>
              <a:t> </a:t>
            </a:r>
            <a:r>
              <a:rPr spc="-5" dirty="0"/>
              <a:t>India.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69" y="1588770"/>
            <a:ext cx="8917305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59715" indent="-4572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5)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Constitution of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India(1950AD</a:t>
            </a:r>
            <a:r>
              <a:rPr sz="2000" b="1" dirty="0">
                <a:latin typeface="Arial"/>
                <a:cs typeface="Arial"/>
              </a:rPr>
              <a:t>)-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Constitution </a:t>
            </a:r>
            <a:r>
              <a:rPr sz="2000" spc="-10" dirty="0">
                <a:latin typeface="Arial"/>
                <a:cs typeface="Arial"/>
              </a:rPr>
              <a:t>was </a:t>
            </a:r>
            <a:r>
              <a:rPr sz="2000" spc="-5" dirty="0">
                <a:latin typeface="Arial"/>
                <a:cs typeface="Arial"/>
              </a:rPr>
              <a:t>enacted </a:t>
            </a:r>
            <a:r>
              <a:rPr sz="2000" dirty="0">
                <a:latin typeface="Arial"/>
                <a:cs typeface="Arial"/>
              </a:rPr>
              <a:t>by </a:t>
            </a:r>
            <a:r>
              <a:rPr sz="2000" spc="-5" dirty="0">
                <a:latin typeface="Arial"/>
                <a:cs typeface="Arial"/>
              </a:rPr>
              <a:t>the  Constituent </a:t>
            </a:r>
            <a:r>
              <a:rPr sz="2000" dirty="0">
                <a:latin typeface="Arial"/>
                <a:cs typeface="Arial"/>
              </a:rPr>
              <a:t>Assembly on </a:t>
            </a:r>
            <a:r>
              <a:rPr sz="2000" spc="-5" dirty="0">
                <a:latin typeface="Arial"/>
                <a:cs typeface="Arial"/>
              </a:rPr>
              <a:t>26 </a:t>
            </a:r>
            <a:r>
              <a:rPr sz="2000" dirty="0">
                <a:latin typeface="Arial"/>
                <a:cs typeface="Arial"/>
              </a:rPr>
              <a:t>November 1949, and came </a:t>
            </a:r>
            <a:r>
              <a:rPr sz="2000" spc="-5" dirty="0">
                <a:latin typeface="Arial"/>
                <a:cs typeface="Arial"/>
              </a:rPr>
              <a:t>into effect </a:t>
            </a:r>
            <a:r>
              <a:rPr sz="2000" dirty="0">
                <a:latin typeface="Arial"/>
                <a:cs typeface="Arial"/>
              </a:rPr>
              <a:t>on 26  January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1950.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The date 26 </a:t>
            </a:r>
            <a:r>
              <a:rPr sz="2000" dirty="0">
                <a:latin typeface="Arial"/>
                <a:cs typeface="Arial"/>
              </a:rPr>
              <a:t>January </a:t>
            </a:r>
            <a:r>
              <a:rPr sz="2000" spc="-5" dirty="0">
                <a:latin typeface="Arial"/>
                <a:cs typeface="Arial"/>
              </a:rPr>
              <a:t>was </a:t>
            </a:r>
            <a:r>
              <a:rPr sz="2000" dirty="0">
                <a:latin typeface="Arial"/>
                <a:cs typeface="Arial"/>
              </a:rPr>
              <a:t>chosen </a:t>
            </a:r>
            <a:r>
              <a:rPr sz="2000" spc="-5" dirty="0">
                <a:latin typeface="Arial"/>
                <a:cs typeface="Arial"/>
              </a:rPr>
              <a:t>to commemorate the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Purna 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Swaraj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declaration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independence of 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1930</a:t>
            </a:r>
            <a:r>
              <a:rPr sz="2000" spc="5" dirty="0">
                <a:latin typeface="Arial"/>
                <a:cs typeface="Arial"/>
              </a:rPr>
              <a:t>. </a:t>
            </a:r>
            <a:r>
              <a:rPr sz="2000" spc="-5" dirty="0">
                <a:latin typeface="Arial"/>
                <a:cs typeface="Arial"/>
              </a:rPr>
              <a:t>With its adoption, the </a:t>
            </a:r>
            <a:r>
              <a:rPr sz="2000" dirty="0">
                <a:latin typeface="Arial"/>
                <a:cs typeface="Arial"/>
              </a:rPr>
              <a:t>Union of  </a:t>
            </a:r>
            <a:r>
              <a:rPr sz="2000" spc="-5" dirty="0">
                <a:latin typeface="Arial"/>
                <a:cs typeface="Arial"/>
              </a:rPr>
              <a:t>India officially </a:t>
            </a:r>
            <a:r>
              <a:rPr sz="2000" dirty="0">
                <a:latin typeface="Arial"/>
                <a:cs typeface="Arial"/>
              </a:rPr>
              <a:t>became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modern and contemporary Republic </a:t>
            </a:r>
            <a:r>
              <a:rPr sz="2000" spc="-5" dirty="0">
                <a:latin typeface="Arial"/>
                <a:cs typeface="Arial"/>
              </a:rPr>
              <a:t>of India </a:t>
            </a:r>
            <a:r>
              <a:rPr sz="2000" dirty="0">
                <a:latin typeface="Arial"/>
                <a:cs typeface="Arial"/>
              </a:rPr>
              <a:t>and  </a:t>
            </a:r>
            <a:r>
              <a:rPr sz="2000" spc="-5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replaced </a:t>
            </a:r>
            <a:r>
              <a:rPr sz="2000" spc="-5" dirty="0">
                <a:latin typeface="Arial"/>
                <a:cs typeface="Arial"/>
              </a:rPr>
              <a:t>the Government of India </a:t>
            </a:r>
            <a:r>
              <a:rPr sz="2000" dirty="0">
                <a:latin typeface="Arial"/>
                <a:cs typeface="Arial"/>
              </a:rPr>
              <a:t>Act 1935 </a:t>
            </a:r>
            <a:r>
              <a:rPr sz="2000" spc="-5" dirty="0">
                <a:latin typeface="Arial"/>
                <a:cs typeface="Arial"/>
              </a:rPr>
              <a:t>as the </a:t>
            </a:r>
            <a:r>
              <a:rPr sz="2000" dirty="0">
                <a:latin typeface="Arial"/>
                <a:cs typeface="Arial"/>
              </a:rPr>
              <a:t>country's </a:t>
            </a:r>
            <a:r>
              <a:rPr sz="2000" spc="-5" dirty="0">
                <a:latin typeface="Arial"/>
                <a:cs typeface="Arial"/>
              </a:rPr>
              <a:t>fundamental  governing </a:t>
            </a:r>
            <a:r>
              <a:rPr sz="2000" dirty="0">
                <a:latin typeface="Arial"/>
                <a:cs typeface="Arial"/>
              </a:rPr>
              <a:t>document.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410209" indent="-4572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Conscious </a:t>
            </a:r>
            <a:r>
              <a:rPr sz="2000" spc="-5" dirty="0">
                <a:latin typeface="Arial"/>
                <a:cs typeface="Arial"/>
              </a:rPr>
              <a:t>efforts were </a:t>
            </a:r>
            <a:r>
              <a:rPr sz="2000" dirty="0">
                <a:latin typeface="Arial"/>
                <a:cs typeface="Arial"/>
              </a:rPr>
              <a:t>made </a:t>
            </a:r>
            <a:r>
              <a:rPr sz="2000" spc="-5" dirty="0">
                <a:latin typeface="Arial"/>
                <a:cs typeface="Arial"/>
              </a:rPr>
              <a:t>to have </a:t>
            </a:r>
            <a:r>
              <a:rPr sz="2000" dirty="0">
                <a:latin typeface="Arial"/>
                <a:cs typeface="Arial"/>
              </a:rPr>
              <a:t>consensus </a:t>
            </a:r>
            <a:r>
              <a:rPr sz="2000" spc="-5" dirty="0">
                <a:latin typeface="Arial"/>
                <a:cs typeface="Arial"/>
              </a:rPr>
              <a:t>on different </a:t>
            </a:r>
            <a:r>
              <a:rPr sz="2000" dirty="0">
                <a:latin typeface="Arial"/>
                <a:cs typeface="Arial"/>
              </a:rPr>
              <a:t>issues and  </a:t>
            </a:r>
            <a:r>
              <a:rPr sz="2000" spc="-5" dirty="0">
                <a:latin typeface="Arial"/>
                <a:cs typeface="Arial"/>
              </a:rPr>
              <a:t>principles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thereby avoid </a:t>
            </a:r>
            <a:r>
              <a:rPr sz="2000" dirty="0">
                <a:latin typeface="Arial"/>
                <a:cs typeface="Arial"/>
              </a:rPr>
              <a:t>disagreement. The consensus came in </a:t>
            </a:r>
            <a:r>
              <a:rPr sz="2000" spc="-5" dirty="0">
                <a:latin typeface="Arial"/>
                <a:cs typeface="Arial"/>
              </a:rPr>
              <a:t>the  form of the ‘Objectives Resolution’ moved </a:t>
            </a:r>
            <a:r>
              <a:rPr sz="2000" dirty="0">
                <a:latin typeface="Arial"/>
                <a:cs typeface="Arial"/>
              </a:rPr>
              <a:t>by </a:t>
            </a:r>
            <a:r>
              <a:rPr sz="2000" spc="-5" dirty="0">
                <a:latin typeface="Arial"/>
                <a:cs typeface="Arial"/>
              </a:rPr>
              <a:t>Jawahar </a:t>
            </a:r>
            <a:r>
              <a:rPr sz="2000" dirty="0">
                <a:latin typeface="Arial"/>
                <a:cs typeface="Arial"/>
              </a:rPr>
              <a:t>Lal Nehru in </a:t>
            </a:r>
            <a:r>
              <a:rPr sz="2000" spc="-5" dirty="0">
                <a:latin typeface="Arial"/>
                <a:cs typeface="Arial"/>
              </a:rPr>
              <a:t>the  Constituent </a:t>
            </a:r>
            <a:r>
              <a:rPr sz="2000" dirty="0">
                <a:latin typeface="Arial"/>
                <a:cs typeface="Arial"/>
              </a:rPr>
              <a:t>Assembly on December 17, 1946 </a:t>
            </a:r>
            <a:r>
              <a:rPr sz="2000" spc="-5" dirty="0">
                <a:latin typeface="Arial"/>
                <a:cs typeface="Arial"/>
              </a:rPr>
              <a:t>which </a:t>
            </a:r>
            <a:r>
              <a:rPr sz="2000" spc="-10" dirty="0">
                <a:latin typeface="Arial"/>
                <a:cs typeface="Arial"/>
              </a:rPr>
              <a:t>was </a:t>
            </a:r>
            <a:r>
              <a:rPr sz="2000" dirty="0">
                <a:latin typeface="Arial"/>
                <a:cs typeface="Arial"/>
              </a:rPr>
              <a:t>almost  unanimously </a:t>
            </a:r>
            <a:r>
              <a:rPr sz="2000" spc="-5" dirty="0">
                <a:latin typeface="Arial"/>
                <a:cs typeface="Arial"/>
              </a:rPr>
              <a:t>adopted on </a:t>
            </a:r>
            <a:r>
              <a:rPr sz="2000" dirty="0">
                <a:latin typeface="Arial"/>
                <a:cs typeface="Arial"/>
              </a:rPr>
              <a:t>January 22,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1947.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0679" y="1042670"/>
            <a:ext cx="5875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3.The History of Constitution of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India.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469" y="1588770"/>
            <a:ext cx="88836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In the </a:t>
            </a:r>
            <a:r>
              <a:rPr sz="2000" dirty="0">
                <a:latin typeface="Arial"/>
                <a:cs typeface="Arial"/>
              </a:rPr>
              <a:t>light of </a:t>
            </a:r>
            <a:r>
              <a:rPr sz="2000" spc="-5" dirty="0">
                <a:latin typeface="Arial"/>
                <a:cs typeface="Arial"/>
              </a:rPr>
              <a:t>these ‘Objectives’ the </a:t>
            </a:r>
            <a:r>
              <a:rPr sz="2000" dirty="0">
                <a:latin typeface="Arial"/>
                <a:cs typeface="Arial"/>
              </a:rPr>
              <a:t>Assembly </a:t>
            </a:r>
            <a:r>
              <a:rPr sz="2000" spc="-5" dirty="0">
                <a:latin typeface="Arial"/>
                <a:cs typeface="Arial"/>
              </a:rPr>
              <a:t>completed its </a:t>
            </a:r>
            <a:r>
              <a:rPr sz="2000" dirty="0">
                <a:latin typeface="Arial"/>
                <a:cs typeface="Arial"/>
              </a:rPr>
              <a:t>task by </a:t>
            </a:r>
            <a:r>
              <a:rPr sz="2000" spc="-5" dirty="0">
                <a:latin typeface="Arial"/>
                <a:cs typeface="Arial"/>
              </a:rPr>
              <a:t>November  </a:t>
            </a:r>
            <a:r>
              <a:rPr sz="2000" dirty="0">
                <a:latin typeface="Arial"/>
                <a:cs typeface="Arial"/>
              </a:rPr>
              <a:t>26, 1949. The </a:t>
            </a:r>
            <a:r>
              <a:rPr sz="2000" spc="-5" dirty="0">
                <a:latin typeface="Arial"/>
                <a:cs typeface="Arial"/>
              </a:rPr>
              <a:t>constitution was enforced with effect from </a:t>
            </a:r>
            <a:r>
              <a:rPr sz="2000" dirty="0">
                <a:latin typeface="Arial"/>
                <a:cs typeface="Arial"/>
              </a:rPr>
              <a:t>January 26, 1950.  From that day </a:t>
            </a:r>
            <a:r>
              <a:rPr sz="2000" spc="-5" dirty="0">
                <a:latin typeface="Arial"/>
                <a:cs typeface="Arial"/>
              </a:rPr>
              <a:t>India </a:t>
            </a:r>
            <a:r>
              <a:rPr sz="2000" dirty="0">
                <a:latin typeface="Arial"/>
                <a:cs typeface="Arial"/>
              </a:rPr>
              <a:t>became </a:t>
            </a:r>
            <a:r>
              <a:rPr sz="2000" spc="-5" dirty="0">
                <a:latin typeface="Arial"/>
                <a:cs typeface="Arial"/>
              </a:rPr>
              <a:t>Republic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5829" y="2574289"/>
            <a:ext cx="4936490" cy="3840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</a:t>
            </a:r>
            <a:r>
              <a:rPr spc="-10" dirty="0"/>
              <a:t>O</a:t>
            </a:r>
            <a:r>
              <a:rPr spc="-5" dirty="0"/>
              <a:t>NT</a:t>
            </a:r>
            <a:r>
              <a:rPr spc="-20" dirty="0"/>
              <a:t>E</a:t>
            </a:r>
            <a:r>
              <a:rPr spc="-5" dirty="0"/>
              <a:t>N</a:t>
            </a:r>
            <a:r>
              <a:rPr spc="-15" dirty="0"/>
              <a:t>T</a:t>
            </a:r>
            <a:r>
              <a:rPr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77292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309" y="1835150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69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177292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1.What Is Constitution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Anyway?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1835150"/>
            <a:ext cx="41529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34950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309" y="241172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69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0" y="234950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2.Why </a:t>
            </a:r>
            <a:r>
              <a:rPr sz="2000" spc="5" dirty="0">
                <a:latin typeface="Arial"/>
                <a:cs typeface="Arial"/>
              </a:rPr>
              <a:t>Do </a:t>
            </a:r>
            <a:r>
              <a:rPr sz="2000" spc="-5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Need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Constitution?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2410460"/>
            <a:ext cx="41529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291465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8309" y="297687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0" y="291465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3.The </a:t>
            </a:r>
            <a:r>
              <a:rPr sz="2000" dirty="0">
                <a:latin typeface="Arial"/>
                <a:cs typeface="Arial"/>
              </a:rPr>
              <a:t>History of </a:t>
            </a:r>
            <a:r>
              <a:rPr sz="2000" spc="-5" dirty="0">
                <a:latin typeface="Arial"/>
                <a:cs typeface="Arial"/>
              </a:rPr>
              <a:t>Constitution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2975610"/>
            <a:ext cx="41529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3489959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8309" y="355345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69"/>
                </a:lnTo>
                <a:lnTo>
                  <a:pt x="5237480" y="306069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0" y="3489959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4.The Framing of Constitution </a:t>
            </a: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2000" b="1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552190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03225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8309" y="409447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0" y="403225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5.The Preamble to Constitution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4094479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580890"/>
            <a:ext cx="5758180" cy="433070"/>
          </a:xfrm>
          <a:custGeom>
            <a:avLst/>
            <a:gdLst/>
            <a:ahLst/>
            <a:cxnLst/>
            <a:rect l="l" t="t" r="r" b="b"/>
            <a:pathLst>
              <a:path w="5758180" h="433070">
                <a:moveTo>
                  <a:pt x="5758180" y="0"/>
                </a:moveTo>
                <a:lnTo>
                  <a:pt x="0" y="0"/>
                </a:lnTo>
                <a:lnTo>
                  <a:pt x="0" y="433070"/>
                </a:lnTo>
                <a:lnTo>
                  <a:pt x="5758180" y="43307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8309" y="4643120"/>
            <a:ext cx="5237480" cy="307340"/>
          </a:xfrm>
          <a:custGeom>
            <a:avLst/>
            <a:gdLst/>
            <a:ahLst/>
            <a:cxnLst/>
            <a:rect l="l" t="t" r="r" b="b"/>
            <a:pathLst>
              <a:path w="5237480" h="307339">
                <a:moveTo>
                  <a:pt x="5237480" y="0"/>
                </a:moveTo>
                <a:lnTo>
                  <a:pt x="0" y="0"/>
                </a:lnTo>
                <a:lnTo>
                  <a:pt x="0" y="307339"/>
                </a:lnTo>
                <a:lnTo>
                  <a:pt x="5237480" y="307339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0" y="4580890"/>
            <a:ext cx="5758180" cy="43307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6.What Is The constitution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India?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4643120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5157470"/>
            <a:ext cx="5759450" cy="431800"/>
          </a:xfrm>
          <a:custGeom>
            <a:avLst/>
            <a:gdLst/>
            <a:ahLst/>
            <a:cxnLst/>
            <a:rect l="l" t="t" r="r" b="b"/>
            <a:pathLst>
              <a:path w="5759450" h="431800">
                <a:moveTo>
                  <a:pt x="5759450" y="0"/>
                </a:moveTo>
                <a:lnTo>
                  <a:pt x="0" y="0"/>
                </a:lnTo>
                <a:lnTo>
                  <a:pt x="0" y="431799"/>
                </a:lnTo>
                <a:lnTo>
                  <a:pt x="5759450" y="431799"/>
                </a:lnTo>
                <a:lnTo>
                  <a:pt x="575945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5157470"/>
            <a:ext cx="5759450" cy="431800"/>
          </a:xfrm>
          <a:custGeom>
            <a:avLst/>
            <a:gdLst/>
            <a:ahLst/>
            <a:cxnLst/>
            <a:rect l="l" t="t" r="r" b="b"/>
            <a:pathLst>
              <a:path w="5759450" h="431800">
                <a:moveTo>
                  <a:pt x="2879090" y="431799"/>
                </a:moveTo>
                <a:lnTo>
                  <a:pt x="0" y="431799"/>
                </a:lnTo>
                <a:lnTo>
                  <a:pt x="0" y="0"/>
                </a:lnTo>
                <a:lnTo>
                  <a:pt x="5759450" y="0"/>
                </a:lnTo>
                <a:lnTo>
                  <a:pt x="5759450" y="431799"/>
                </a:lnTo>
                <a:lnTo>
                  <a:pt x="2879090" y="43179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4970" y="5228590"/>
            <a:ext cx="5364480" cy="308610"/>
          </a:xfrm>
          <a:custGeom>
            <a:avLst/>
            <a:gdLst/>
            <a:ahLst/>
            <a:cxnLst/>
            <a:rect l="l" t="t" r="r" b="b"/>
            <a:pathLst>
              <a:path w="5364480" h="308610">
                <a:moveTo>
                  <a:pt x="5364480" y="0"/>
                </a:moveTo>
                <a:lnTo>
                  <a:pt x="0" y="0"/>
                </a:lnTo>
                <a:lnTo>
                  <a:pt x="0" y="308610"/>
                </a:lnTo>
                <a:lnTo>
                  <a:pt x="5364480" y="308610"/>
                </a:lnTo>
                <a:lnTo>
                  <a:pt x="5364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72440" y="5066029"/>
            <a:ext cx="45167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7.Main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Characteristics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of Constitution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5218429"/>
            <a:ext cx="40005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572262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799"/>
                </a:lnTo>
                <a:lnTo>
                  <a:pt x="5758180" y="431799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8309" y="5784850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0" y="572262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8.Conclusion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0" y="5784850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84570" y="1772920"/>
            <a:ext cx="2875279" cy="39611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089650" y="5768340"/>
            <a:ext cx="2737485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First Book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Constitution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India is  </a:t>
            </a:r>
            <a:r>
              <a:rPr sz="1200" dirty="0">
                <a:latin typeface="Arial"/>
                <a:cs typeface="Arial"/>
              </a:rPr>
              <a:t>Located at Parliament </a:t>
            </a:r>
            <a:r>
              <a:rPr sz="1200" spc="-5" dirty="0">
                <a:latin typeface="Arial"/>
                <a:cs typeface="Arial"/>
              </a:rPr>
              <a:t>Library Building,  New Delhi,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India.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9080" y="1042670"/>
            <a:ext cx="6075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4.The Framing of Constitution of</a:t>
            </a:r>
            <a:r>
              <a:rPr dirty="0"/>
              <a:t> </a:t>
            </a:r>
            <a:r>
              <a:rPr spc="-5" dirty="0"/>
              <a:t>India.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69" y="1551940"/>
            <a:ext cx="8957310" cy="471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12750" indent="-342900">
              <a:lnSpc>
                <a:spcPct val="100000"/>
              </a:lnSpc>
              <a:spcBef>
                <a:spcPts val="100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Constituent Assembly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 India was elected to </a:t>
            </a:r>
            <a:r>
              <a:rPr sz="2000" spc="-10" dirty="0">
                <a:latin typeface="Arial"/>
                <a:cs typeface="Arial"/>
              </a:rPr>
              <a:t>write </a:t>
            </a:r>
            <a:r>
              <a:rPr sz="2000" spc="-5" dirty="0">
                <a:latin typeface="Arial"/>
                <a:cs typeface="Arial"/>
              </a:rPr>
              <a:t>the Constitution </a:t>
            </a:r>
            <a:r>
              <a:rPr sz="2000" dirty="0">
                <a:latin typeface="Arial"/>
                <a:cs typeface="Arial"/>
              </a:rPr>
              <a:t>of  </a:t>
            </a:r>
            <a:r>
              <a:rPr sz="2000" spc="-5" dirty="0">
                <a:latin typeface="Arial"/>
                <a:cs typeface="Arial"/>
              </a:rPr>
              <a:t>India. Following India's </a:t>
            </a:r>
            <a:r>
              <a:rPr sz="2000" dirty="0">
                <a:latin typeface="Arial"/>
                <a:cs typeface="Arial"/>
              </a:rPr>
              <a:t>independence </a:t>
            </a:r>
            <a:r>
              <a:rPr sz="2000" spc="-5" dirty="0">
                <a:latin typeface="Arial"/>
                <a:cs typeface="Arial"/>
              </a:rPr>
              <a:t>from </a:t>
            </a:r>
            <a:r>
              <a:rPr sz="2000" dirty="0">
                <a:latin typeface="Arial"/>
                <a:cs typeface="Arial"/>
              </a:rPr>
              <a:t>Great </a:t>
            </a:r>
            <a:r>
              <a:rPr sz="2000" spc="-5" dirty="0">
                <a:latin typeface="Arial"/>
                <a:cs typeface="Arial"/>
              </a:rPr>
              <a:t>Britain, its </a:t>
            </a:r>
            <a:r>
              <a:rPr sz="2000" dirty="0">
                <a:latin typeface="Arial"/>
                <a:cs typeface="Arial"/>
              </a:rPr>
              <a:t>members  </a:t>
            </a:r>
            <a:r>
              <a:rPr sz="2000" spc="-5" dirty="0">
                <a:latin typeface="Arial"/>
                <a:cs typeface="Arial"/>
              </a:rPr>
              <a:t>served </a:t>
            </a:r>
            <a:r>
              <a:rPr sz="200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the nation's </a:t>
            </a:r>
            <a:r>
              <a:rPr sz="2000" dirty="0">
                <a:latin typeface="Arial"/>
                <a:cs typeface="Arial"/>
              </a:rPr>
              <a:t>first </a:t>
            </a:r>
            <a:r>
              <a:rPr sz="2000" spc="-5" dirty="0">
                <a:latin typeface="Arial"/>
                <a:cs typeface="Arial"/>
              </a:rPr>
              <a:t>Parliament.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This </a:t>
            </a:r>
            <a:r>
              <a:rPr sz="2000" dirty="0">
                <a:latin typeface="Arial"/>
                <a:cs typeface="Arial"/>
              </a:rPr>
              <a:t>body </a:t>
            </a:r>
            <a:r>
              <a:rPr sz="2000" spc="-10" dirty="0">
                <a:latin typeface="Arial"/>
                <a:cs typeface="Arial"/>
              </a:rPr>
              <a:t>was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formed in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1946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 the </a:t>
            </a:r>
            <a:r>
              <a:rPr sz="2000" dirty="0">
                <a:latin typeface="Arial"/>
                <a:cs typeface="Arial"/>
              </a:rPr>
              <a:t>purpose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making independent </a:t>
            </a:r>
            <a:r>
              <a:rPr sz="2000" spc="-5" dirty="0">
                <a:latin typeface="Arial"/>
                <a:cs typeface="Arial"/>
              </a:rPr>
              <a:t>India's  constitution. The </a:t>
            </a:r>
            <a:r>
              <a:rPr sz="2000" dirty="0">
                <a:latin typeface="Arial"/>
                <a:cs typeface="Arial"/>
              </a:rPr>
              <a:t>assembly passed a resolution in </a:t>
            </a:r>
            <a:r>
              <a:rPr sz="2000" spc="-5" dirty="0">
                <a:latin typeface="Arial"/>
                <a:cs typeface="Arial"/>
              </a:rPr>
              <a:t>1947 </a:t>
            </a:r>
            <a:r>
              <a:rPr sz="2000" dirty="0">
                <a:latin typeface="Arial"/>
                <a:cs typeface="Arial"/>
              </a:rPr>
              <a:t>January defining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objectives of the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constitution</a:t>
            </a:r>
            <a:r>
              <a:rPr sz="1600" dirty="0">
                <a:latin typeface="Arial"/>
                <a:cs typeface="Arial"/>
              </a:rPr>
              <a:t>:-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set </a:t>
            </a:r>
            <a:r>
              <a:rPr sz="1600" spc="-5" dirty="0">
                <a:latin typeface="Arial"/>
                <a:cs typeface="Arial"/>
              </a:rPr>
              <a:t>up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Union of India comprising British India and the princely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states.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90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set </a:t>
            </a:r>
            <a:r>
              <a:rPr sz="1600" spc="-5" dirty="0">
                <a:latin typeface="Arial"/>
                <a:cs typeface="Arial"/>
              </a:rPr>
              <a:t>up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federal form of government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separate state and central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governments.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set </a:t>
            </a:r>
            <a:r>
              <a:rPr sz="1600" spc="-5" dirty="0">
                <a:latin typeface="Arial"/>
                <a:cs typeface="Arial"/>
              </a:rPr>
              <a:t>up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democracy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which all </a:t>
            </a:r>
            <a:r>
              <a:rPr sz="1600" spc="-10" dirty="0">
                <a:latin typeface="Arial"/>
                <a:cs typeface="Arial"/>
              </a:rPr>
              <a:t>power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derived from the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people:</a:t>
            </a:r>
            <a:endParaRPr sz="1600">
              <a:latin typeface="Arial"/>
              <a:cs typeface="Arial"/>
            </a:endParaRPr>
          </a:p>
          <a:p>
            <a:pPr marL="873125" lvl="1" indent="-179705">
              <a:lnSpc>
                <a:spcPts val="1914"/>
              </a:lnSpc>
              <a:buAutoNum type="romanUcParenR"/>
              <a:tabLst>
                <a:tab pos="873760" algn="l"/>
              </a:tabLst>
            </a:pPr>
            <a:r>
              <a:rPr sz="1600" spc="-10" dirty="0">
                <a:latin typeface="Arial"/>
                <a:cs typeface="Arial"/>
              </a:rPr>
              <a:t>where </a:t>
            </a:r>
            <a:r>
              <a:rPr sz="1600" spc="-5" dirty="0">
                <a:latin typeface="Arial"/>
                <a:cs typeface="Arial"/>
              </a:rPr>
              <a:t>all people are </a:t>
            </a:r>
            <a:r>
              <a:rPr sz="1600" spc="-10" dirty="0">
                <a:latin typeface="Arial"/>
                <a:cs typeface="Arial"/>
              </a:rPr>
              <a:t>guaranteed </a:t>
            </a:r>
            <a:r>
              <a:rPr sz="1600" spc="-5" dirty="0">
                <a:latin typeface="Arial"/>
                <a:cs typeface="Arial"/>
              </a:rPr>
              <a:t>justice, equality and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freedom;</a:t>
            </a:r>
            <a:endParaRPr sz="1600">
              <a:latin typeface="Arial"/>
              <a:cs typeface="Arial"/>
            </a:endParaRPr>
          </a:p>
          <a:p>
            <a:pPr marL="929005" lvl="1" indent="-235585">
              <a:lnSpc>
                <a:spcPts val="1914"/>
              </a:lnSpc>
              <a:buAutoNum type="romanUcParenR"/>
              <a:tabLst>
                <a:tab pos="929640" algn="l"/>
              </a:tabLst>
            </a:pPr>
            <a:r>
              <a:rPr sz="1600" spc="-10" dirty="0">
                <a:latin typeface="Arial"/>
                <a:cs typeface="Arial"/>
              </a:rPr>
              <a:t>where </a:t>
            </a:r>
            <a:r>
              <a:rPr sz="1600" spc="-5" dirty="0">
                <a:latin typeface="Arial"/>
                <a:cs typeface="Arial"/>
              </a:rPr>
              <a:t>minorities, depressed classes and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tribal's rights </a:t>
            </a:r>
            <a:r>
              <a:rPr sz="1600" spc="-10" dirty="0">
                <a:latin typeface="Arial"/>
                <a:cs typeface="Arial"/>
              </a:rPr>
              <a:t>are</a:t>
            </a:r>
            <a:r>
              <a:rPr sz="1600" spc="-5" dirty="0">
                <a:latin typeface="Arial"/>
                <a:cs typeface="Arial"/>
              </a:rPr>
              <a:t> protected;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To protect the integrity of India and her sovereign rights over land, sea and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air.</a:t>
            </a:r>
            <a:endParaRPr sz="1600">
              <a:latin typeface="Arial"/>
              <a:cs typeface="Arial"/>
            </a:endParaRPr>
          </a:p>
          <a:p>
            <a:pPr marL="355600" marR="821055" indent="-342900">
              <a:lnSpc>
                <a:spcPct val="100000"/>
              </a:lnSpc>
              <a:spcBef>
                <a:spcPts val="1190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To help India attain its rightful place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spc="-10" dirty="0">
                <a:latin typeface="Arial"/>
                <a:cs typeface="Arial"/>
              </a:rPr>
              <a:t>world </a:t>
            </a:r>
            <a:r>
              <a:rPr sz="1600" dirty="0">
                <a:latin typeface="Arial"/>
                <a:cs typeface="Arial"/>
              </a:rPr>
              <a:t>- </a:t>
            </a:r>
            <a:r>
              <a:rPr sz="1600" spc="-5" dirty="0">
                <a:latin typeface="Arial"/>
                <a:cs typeface="Arial"/>
              </a:rPr>
              <a:t>and </a:t>
            </a:r>
            <a:r>
              <a:rPr sz="1600" spc="-10" dirty="0">
                <a:latin typeface="Arial"/>
                <a:cs typeface="Arial"/>
              </a:rPr>
              <a:t>work </a:t>
            </a:r>
            <a:r>
              <a:rPr sz="1600" spc="-5" dirty="0">
                <a:latin typeface="Arial"/>
                <a:cs typeface="Arial"/>
              </a:rPr>
              <a:t>for peace and </a:t>
            </a:r>
            <a:r>
              <a:rPr sz="1600" spc="-10" dirty="0">
                <a:latin typeface="Arial"/>
                <a:cs typeface="Arial"/>
              </a:rPr>
              <a:t>welfare </a:t>
            </a:r>
            <a:r>
              <a:rPr sz="1600" spc="-5" dirty="0">
                <a:latin typeface="Arial"/>
                <a:cs typeface="Arial"/>
              </a:rPr>
              <a:t>of all  mankind.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9400" y="6278879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9080" y="1042670"/>
            <a:ext cx="6075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4.The Framing of Constitution of</a:t>
            </a:r>
            <a:r>
              <a:rPr dirty="0"/>
              <a:t> </a:t>
            </a:r>
            <a:r>
              <a:rPr spc="-5" dirty="0"/>
              <a:t>India.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469" y="1588770"/>
            <a:ext cx="866902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Dr. Sachchidananda </a:t>
            </a:r>
            <a:r>
              <a:rPr sz="2000" spc="-5" dirty="0">
                <a:latin typeface="Arial"/>
                <a:cs typeface="Arial"/>
              </a:rPr>
              <a:t>Sinha </a:t>
            </a:r>
            <a:r>
              <a:rPr sz="2000" spc="-10" dirty="0">
                <a:latin typeface="Arial"/>
                <a:cs typeface="Arial"/>
              </a:rPr>
              <a:t>was </a:t>
            </a:r>
            <a:r>
              <a:rPr sz="2000" spc="-5" dirty="0">
                <a:latin typeface="Arial"/>
                <a:cs typeface="Arial"/>
              </a:rPr>
              <a:t>the first </a:t>
            </a:r>
            <a:r>
              <a:rPr sz="2000" dirty="0">
                <a:latin typeface="Arial"/>
                <a:cs typeface="Arial"/>
              </a:rPr>
              <a:t>president (temporary) of </a:t>
            </a:r>
            <a:r>
              <a:rPr sz="2000" spc="-5" dirty="0">
                <a:latin typeface="Arial"/>
                <a:cs typeface="Arial"/>
              </a:rPr>
              <a:t>the  Constituent </a:t>
            </a:r>
            <a:r>
              <a:rPr sz="2000" dirty="0">
                <a:latin typeface="Arial"/>
                <a:cs typeface="Arial"/>
              </a:rPr>
              <a:t>Assembly </a:t>
            </a:r>
            <a:r>
              <a:rPr sz="2000" spc="-5" dirty="0">
                <a:latin typeface="Arial"/>
                <a:cs typeface="Arial"/>
              </a:rPr>
              <a:t>when it met on </a:t>
            </a:r>
            <a:r>
              <a:rPr sz="2000" dirty="0">
                <a:latin typeface="Arial"/>
                <a:cs typeface="Arial"/>
              </a:rPr>
              <a:t>December </a:t>
            </a:r>
            <a:r>
              <a:rPr sz="2000" spc="-5" dirty="0">
                <a:latin typeface="Arial"/>
                <a:cs typeface="Arial"/>
              </a:rPr>
              <a:t>9, </a:t>
            </a:r>
            <a:r>
              <a:rPr sz="2000" dirty="0">
                <a:latin typeface="Arial"/>
                <a:cs typeface="Arial"/>
              </a:rPr>
              <a:t>1946. </a:t>
            </a:r>
            <a:r>
              <a:rPr sz="2000" spc="-5" dirty="0">
                <a:latin typeface="Arial"/>
                <a:cs typeface="Arial"/>
              </a:rPr>
              <a:t>Later, </a:t>
            </a:r>
            <a:r>
              <a:rPr sz="2000" dirty="0">
                <a:latin typeface="Arial"/>
                <a:cs typeface="Arial"/>
              </a:rPr>
              <a:t>Dr. Rajendra  Prasad became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President of </a:t>
            </a:r>
            <a:r>
              <a:rPr sz="2000" spc="-5" dirty="0">
                <a:latin typeface="Arial"/>
                <a:cs typeface="Arial"/>
              </a:rPr>
              <a:t>the Constituent </a:t>
            </a:r>
            <a:r>
              <a:rPr sz="2000" dirty="0">
                <a:latin typeface="Arial"/>
                <a:cs typeface="Arial"/>
              </a:rPr>
              <a:t>Assembly and Dr. Bhimrao  Ambedkar became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Chairman </a:t>
            </a:r>
            <a:r>
              <a:rPr sz="2000" spc="-5" dirty="0">
                <a:latin typeface="Arial"/>
                <a:cs typeface="Arial"/>
              </a:rPr>
              <a:t>of its drafting committee </a:t>
            </a:r>
            <a:r>
              <a:rPr sz="2000" dirty="0">
                <a:latin typeface="Arial"/>
                <a:cs typeface="Arial"/>
              </a:rPr>
              <a:t>on December  </a:t>
            </a:r>
            <a:r>
              <a:rPr sz="2000" spc="-5" dirty="0">
                <a:latin typeface="Arial"/>
                <a:cs typeface="Arial"/>
              </a:rPr>
              <a:t>11,1946 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46520" y="3139439"/>
            <a:ext cx="2287270" cy="2692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1480" y="3153410"/>
            <a:ext cx="2331720" cy="26530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83279" y="3153410"/>
            <a:ext cx="2331720" cy="26974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3359" y="5887720"/>
            <a:ext cx="8707755" cy="38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First </a:t>
            </a:r>
            <a:r>
              <a:rPr sz="1200" dirty="0">
                <a:latin typeface="Arial"/>
                <a:cs typeface="Arial"/>
              </a:rPr>
              <a:t>president </a:t>
            </a:r>
            <a:r>
              <a:rPr sz="1200" spc="-5" dirty="0">
                <a:latin typeface="Arial"/>
                <a:cs typeface="Arial"/>
              </a:rPr>
              <a:t>(temporary) Dr. </a:t>
            </a:r>
            <a:r>
              <a:rPr sz="1200" dirty="0">
                <a:latin typeface="Arial"/>
                <a:cs typeface="Arial"/>
              </a:rPr>
              <a:t>Sachchidananda Sinha (Left) on December 9, 1946. </a:t>
            </a:r>
            <a:r>
              <a:rPr sz="1200" spc="-5" dirty="0">
                <a:latin typeface="Arial"/>
                <a:cs typeface="Arial"/>
              </a:rPr>
              <a:t>Dr. Rajendra </a:t>
            </a:r>
            <a:r>
              <a:rPr sz="1200" dirty="0">
                <a:latin typeface="Arial"/>
                <a:cs typeface="Arial"/>
              </a:rPr>
              <a:t>Prasad </a:t>
            </a:r>
            <a:r>
              <a:rPr sz="1200" spc="-5" dirty="0">
                <a:latin typeface="Arial"/>
                <a:cs typeface="Arial"/>
              </a:rPr>
              <a:t>(Middle)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President 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Constituent </a:t>
            </a:r>
            <a:r>
              <a:rPr sz="1200" spc="-5" dirty="0">
                <a:latin typeface="Arial"/>
                <a:cs typeface="Arial"/>
              </a:rPr>
              <a:t>Assembly </a:t>
            </a:r>
            <a:r>
              <a:rPr sz="1200" dirty="0">
                <a:latin typeface="Arial"/>
                <a:cs typeface="Arial"/>
              </a:rPr>
              <a:t>and </a:t>
            </a:r>
            <a:r>
              <a:rPr sz="1200" spc="-5" dirty="0">
                <a:latin typeface="Arial"/>
                <a:cs typeface="Arial"/>
              </a:rPr>
              <a:t>Dr. </a:t>
            </a:r>
            <a:r>
              <a:rPr sz="1200" dirty="0">
                <a:latin typeface="Arial"/>
                <a:cs typeface="Arial"/>
              </a:rPr>
              <a:t>Bhimrao Ambedkar </a:t>
            </a:r>
            <a:r>
              <a:rPr sz="1200" spc="-5" dirty="0">
                <a:latin typeface="Arial"/>
                <a:cs typeface="Arial"/>
              </a:rPr>
              <a:t>(Right) </a:t>
            </a:r>
            <a:r>
              <a:rPr sz="1200" dirty="0">
                <a:latin typeface="Arial"/>
                <a:cs typeface="Arial"/>
              </a:rPr>
              <a:t>the Chairman </a:t>
            </a:r>
            <a:r>
              <a:rPr sz="1200" spc="5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its </a:t>
            </a:r>
            <a:r>
              <a:rPr sz="1200" dirty="0">
                <a:latin typeface="Arial"/>
                <a:cs typeface="Arial"/>
              </a:rPr>
              <a:t>drafting committee as </a:t>
            </a:r>
            <a:r>
              <a:rPr sz="1200" spc="5" dirty="0">
                <a:latin typeface="Arial"/>
                <a:cs typeface="Arial"/>
              </a:rPr>
              <a:t>on </a:t>
            </a:r>
            <a:r>
              <a:rPr sz="1200" dirty="0">
                <a:latin typeface="Arial"/>
                <a:cs typeface="Arial"/>
              </a:rPr>
              <a:t>December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11,1946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3359" y="6252209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9080" y="1042670"/>
            <a:ext cx="6075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4.The Framing of Constitution of</a:t>
            </a:r>
            <a:r>
              <a:rPr dirty="0"/>
              <a:t> </a:t>
            </a:r>
            <a:r>
              <a:rPr spc="-5" dirty="0"/>
              <a:t>India.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2669" y="2636520"/>
            <a:ext cx="6985000" cy="32397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9010" y="5911850"/>
            <a:ext cx="7676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First </a:t>
            </a:r>
            <a:r>
              <a:rPr sz="1200" b="1" spc="-5" dirty="0">
                <a:latin typeface="Arial"/>
                <a:cs typeface="Arial"/>
              </a:rPr>
              <a:t>day (December </a:t>
            </a:r>
            <a:r>
              <a:rPr sz="1200" b="1" dirty="0">
                <a:latin typeface="Arial"/>
                <a:cs typeface="Arial"/>
              </a:rPr>
              <a:t>9, 1946) </a:t>
            </a:r>
            <a:r>
              <a:rPr sz="1200" b="1" spc="-5" dirty="0">
                <a:latin typeface="Arial"/>
                <a:cs typeface="Arial"/>
              </a:rPr>
              <a:t>of </a:t>
            </a: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Constituent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Assembly</a:t>
            </a:r>
            <a:r>
              <a:rPr sz="1200" spc="-10" dirty="0">
                <a:latin typeface="Arial"/>
                <a:cs typeface="Arial"/>
              </a:rPr>
              <a:t>. </a:t>
            </a:r>
            <a:r>
              <a:rPr sz="1200" spc="-5" dirty="0">
                <a:latin typeface="Arial"/>
                <a:cs typeface="Arial"/>
              </a:rPr>
              <a:t>From right: B. </a:t>
            </a:r>
            <a:r>
              <a:rPr sz="1200" dirty="0">
                <a:latin typeface="Arial"/>
                <a:cs typeface="Arial"/>
              </a:rPr>
              <a:t>G. Kher and Sardar </a:t>
            </a:r>
            <a:r>
              <a:rPr sz="1200" spc="-5" dirty="0">
                <a:latin typeface="Arial"/>
                <a:cs typeface="Arial"/>
              </a:rPr>
              <a:t>Vallabhai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Patel;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K. </a:t>
            </a:r>
            <a:r>
              <a:rPr sz="1200" dirty="0">
                <a:latin typeface="Arial"/>
                <a:cs typeface="Arial"/>
              </a:rPr>
              <a:t>M. Munshi is seated behind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Patel.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7469" y="1591309"/>
            <a:ext cx="8604885" cy="99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The Constituent </a:t>
            </a:r>
            <a:r>
              <a:rPr sz="1600" dirty="0">
                <a:latin typeface="Arial"/>
                <a:cs typeface="Arial"/>
              </a:rPr>
              <a:t>Assembly </a:t>
            </a:r>
            <a:r>
              <a:rPr sz="1600" spc="-5" dirty="0">
                <a:latin typeface="Arial"/>
                <a:cs typeface="Arial"/>
              </a:rPr>
              <a:t>consisted of 385 members, of which 292 </a:t>
            </a:r>
            <a:r>
              <a:rPr sz="1600" spc="-10" dirty="0">
                <a:latin typeface="Arial"/>
                <a:cs typeface="Arial"/>
              </a:rPr>
              <a:t>were </a:t>
            </a:r>
            <a:r>
              <a:rPr sz="1600" spc="-5" dirty="0">
                <a:latin typeface="Arial"/>
                <a:cs typeface="Arial"/>
              </a:rPr>
              <a:t>elected by the elected  members of the Provincial Legislative Assemblies </a:t>
            </a:r>
            <a:r>
              <a:rPr sz="1600" spc="-10" dirty="0">
                <a:latin typeface="Arial"/>
                <a:cs typeface="Arial"/>
              </a:rPr>
              <a:t>while </a:t>
            </a:r>
            <a:r>
              <a:rPr sz="1600" spc="-5" dirty="0">
                <a:latin typeface="Arial"/>
                <a:cs typeface="Arial"/>
              </a:rPr>
              <a:t>93 members </a:t>
            </a:r>
            <a:r>
              <a:rPr sz="1600" spc="-10" dirty="0">
                <a:latin typeface="Arial"/>
                <a:cs typeface="Arial"/>
              </a:rPr>
              <a:t>were </a:t>
            </a:r>
            <a:r>
              <a:rPr sz="1600" spc="-5" dirty="0">
                <a:latin typeface="Arial"/>
                <a:cs typeface="Arial"/>
              </a:rPr>
              <a:t>nominated by the  Princely States. To these </a:t>
            </a:r>
            <a:r>
              <a:rPr sz="1600" spc="-10" dirty="0">
                <a:latin typeface="Arial"/>
                <a:cs typeface="Arial"/>
              </a:rPr>
              <a:t>were </a:t>
            </a:r>
            <a:r>
              <a:rPr sz="1600" spc="-5" dirty="0">
                <a:latin typeface="Arial"/>
                <a:cs typeface="Arial"/>
              </a:rPr>
              <a:t>to be added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representative each from the four Chief  Commissioners Provinces of Delhi, </a:t>
            </a:r>
            <a:r>
              <a:rPr sz="1600" dirty="0">
                <a:latin typeface="Arial"/>
                <a:cs typeface="Arial"/>
              </a:rPr>
              <a:t>Ajmer- </a:t>
            </a:r>
            <a:r>
              <a:rPr sz="1600" spc="-10" dirty="0">
                <a:latin typeface="Arial"/>
                <a:cs typeface="Arial"/>
              </a:rPr>
              <a:t>Marwar, </a:t>
            </a:r>
            <a:r>
              <a:rPr sz="1600" spc="-5" dirty="0">
                <a:latin typeface="Arial"/>
                <a:cs typeface="Arial"/>
              </a:rPr>
              <a:t>Coorg and British Baluchistan.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510" y="1042670"/>
            <a:ext cx="5039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1.What </a:t>
            </a:r>
            <a:r>
              <a:rPr dirty="0"/>
              <a:t>Is </a:t>
            </a:r>
            <a:r>
              <a:rPr spc="-5" dirty="0"/>
              <a:t>Constitution</a:t>
            </a:r>
            <a:r>
              <a:rPr spc="-55" dirty="0"/>
              <a:t> </a:t>
            </a:r>
            <a:r>
              <a:rPr spc="-10" dirty="0"/>
              <a:t>Anyway?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169" y="3566159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8929" y="3569970"/>
            <a:ext cx="63500" cy="12700"/>
          </a:xfrm>
          <a:custGeom>
            <a:avLst/>
            <a:gdLst/>
            <a:ahLst/>
            <a:cxnLst/>
            <a:rect l="l" t="t" r="r" b="b"/>
            <a:pathLst>
              <a:path w="63500" h="12700">
                <a:moveTo>
                  <a:pt x="0" y="12700"/>
                </a:moveTo>
                <a:lnTo>
                  <a:pt x="63500" y="12700"/>
                </a:lnTo>
                <a:lnTo>
                  <a:pt x="635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8770" y="3559809"/>
            <a:ext cx="63500" cy="12700"/>
          </a:xfrm>
          <a:custGeom>
            <a:avLst/>
            <a:gdLst/>
            <a:ahLst/>
            <a:cxnLst/>
            <a:rect l="l" t="t" r="r" b="b"/>
            <a:pathLst>
              <a:path w="63500" h="12700">
                <a:moveTo>
                  <a:pt x="0" y="12700"/>
                </a:moveTo>
                <a:lnTo>
                  <a:pt x="63500" y="12700"/>
                </a:lnTo>
                <a:lnTo>
                  <a:pt x="635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2270" y="3566159"/>
            <a:ext cx="1836420" cy="0"/>
          </a:xfrm>
          <a:custGeom>
            <a:avLst/>
            <a:gdLst/>
            <a:ahLst/>
            <a:cxnLst/>
            <a:rect l="l" t="t" r="r" b="b"/>
            <a:pathLst>
              <a:path w="1836420">
                <a:moveTo>
                  <a:pt x="0" y="0"/>
                </a:moveTo>
                <a:lnTo>
                  <a:pt x="18364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469" y="1662429"/>
            <a:ext cx="890206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Almost everything </a:t>
            </a:r>
            <a:r>
              <a:rPr sz="2000" spc="-10" dirty="0">
                <a:latin typeface="Arial"/>
                <a:cs typeface="Arial"/>
              </a:rPr>
              <a:t>we </a:t>
            </a:r>
            <a:r>
              <a:rPr sz="2000" spc="-5" dirty="0">
                <a:latin typeface="Arial"/>
                <a:cs typeface="Arial"/>
              </a:rPr>
              <a:t>do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governed </a:t>
            </a:r>
            <a:r>
              <a:rPr sz="2000" dirty="0">
                <a:latin typeface="Arial"/>
                <a:cs typeface="Arial"/>
              </a:rPr>
              <a:t>by some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set of rules</a:t>
            </a:r>
            <a:r>
              <a:rPr sz="2000" dirty="0">
                <a:latin typeface="Arial"/>
                <a:cs typeface="Arial"/>
              </a:rPr>
              <a:t>. There are rules </a:t>
            </a:r>
            <a:r>
              <a:rPr sz="2000" spc="-5" dirty="0">
                <a:latin typeface="Arial"/>
                <a:cs typeface="Arial"/>
              </a:rPr>
              <a:t>for  </a:t>
            </a:r>
            <a:r>
              <a:rPr sz="2000" dirty="0">
                <a:latin typeface="Arial"/>
                <a:cs typeface="Arial"/>
              </a:rPr>
              <a:t>games (like- soccer),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social clubs and </a:t>
            </a:r>
            <a:r>
              <a:rPr sz="2000" spc="-5" dirty="0">
                <a:latin typeface="Arial"/>
                <a:cs typeface="Arial"/>
              </a:rPr>
              <a:t>for adults in the workplace. </a:t>
            </a:r>
            <a:r>
              <a:rPr sz="2000" dirty="0">
                <a:latin typeface="Arial"/>
                <a:cs typeface="Arial"/>
              </a:rPr>
              <a:t>There are  also rules imposed by morality and custom that play </a:t>
            </a:r>
            <a:r>
              <a:rPr sz="2000" spc="-5" dirty="0">
                <a:latin typeface="Arial"/>
                <a:cs typeface="Arial"/>
              </a:rPr>
              <a:t>an important </a:t>
            </a:r>
            <a:r>
              <a:rPr sz="2000" dirty="0">
                <a:latin typeface="Arial"/>
                <a:cs typeface="Arial"/>
              </a:rPr>
              <a:t>role in </a:t>
            </a:r>
            <a:r>
              <a:rPr sz="2000" spc="-5" dirty="0">
                <a:latin typeface="Arial"/>
                <a:cs typeface="Arial"/>
              </a:rPr>
              <a:t>telling  </a:t>
            </a:r>
            <a:r>
              <a:rPr sz="2000" dirty="0">
                <a:latin typeface="Arial"/>
                <a:cs typeface="Arial"/>
              </a:rPr>
              <a:t>us </a:t>
            </a:r>
            <a:r>
              <a:rPr sz="2000" spc="-5" dirty="0">
                <a:latin typeface="Arial"/>
                <a:cs typeface="Arial"/>
              </a:rPr>
              <a:t>what </a:t>
            </a:r>
            <a:r>
              <a:rPr sz="2000" spc="-10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should and should not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do.</a:t>
            </a:r>
          </a:p>
          <a:p>
            <a:pPr marL="12700" marR="172720">
              <a:lnSpc>
                <a:spcPct val="100000"/>
              </a:lnSpc>
              <a:spcBef>
                <a:spcPts val="1180"/>
              </a:spcBef>
              <a:tabLst>
                <a:tab pos="2268855" algn="l"/>
              </a:tabLst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 </a:t>
            </a: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</a:t>
            </a:r>
            <a:r>
              <a:rPr sz="1800" b="1" spc="-5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In the game </a:t>
            </a:r>
            <a:r>
              <a:rPr sz="1800" spc="-1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soccer,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referee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has </a:t>
            </a:r>
            <a:r>
              <a:rPr sz="1800" spc="-5" dirty="0">
                <a:latin typeface="Arial"/>
                <a:cs typeface="Arial"/>
              </a:rPr>
              <a:t>"full authority to </a:t>
            </a:r>
            <a:r>
              <a:rPr sz="1800" spc="-10" dirty="0">
                <a:latin typeface="Arial"/>
                <a:cs typeface="Arial"/>
              </a:rPr>
              <a:t>enforce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Rules </a:t>
            </a:r>
            <a:r>
              <a:rPr sz="1800" b="1" spc="-5" dirty="0">
                <a:latin typeface="Arial"/>
                <a:cs typeface="Arial"/>
              </a:rPr>
              <a:t> or Law of</a:t>
            </a:r>
            <a:r>
              <a:rPr sz="1800" b="1" spc="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5" dirty="0">
                <a:latin typeface="Arial"/>
                <a:cs typeface="Arial"/>
              </a:rPr>
              <a:t> Game	</a:t>
            </a:r>
            <a:r>
              <a:rPr sz="1800" spc="-5" dirty="0">
                <a:latin typeface="Arial"/>
                <a:cs typeface="Arial"/>
              </a:rPr>
              <a:t>on the </a:t>
            </a:r>
            <a:r>
              <a:rPr sz="1800" spc="-10" dirty="0">
                <a:latin typeface="Arial"/>
                <a:cs typeface="Arial"/>
              </a:rPr>
              <a:t>Players”, </a:t>
            </a:r>
            <a:r>
              <a:rPr sz="1800" spc="-15" dirty="0">
                <a:latin typeface="Arial"/>
                <a:cs typeface="Arial"/>
              </a:rPr>
              <a:t>when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player do </a:t>
            </a:r>
            <a:r>
              <a:rPr sz="1800" spc="-5" dirty="0">
                <a:latin typeface="Arial"/>
                <a:cs typeface="Arial"/>
              </a:rPr>
              <a:t>something </a:t>
            </a:r>
            <a:r>
              <a:rPr sz="1800" spc="-10" dirty="0">
                <a:latin typeface="Arial"/>
                <a:cs typeface="Arial"/>
              </a:rPr>
              <a:t>against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Rules  </a:t>
            </a:r>
            <a:r>
              <a:rPr sz="1800" spc="-5" dirty="0" smtClean="0">
                <a:latin typeface="Arial"/>
                <a:cs typeface="Arial"/>
              </a:rPr>
              <a:t>referee</a:t>
            </a:r>
            <a:r>
              <a:rPr lang="en-US" sz="1800" spc="-5" dirty="0" smtClean="0">
                <a:latin typeface="Arial"/>
                <a:cs typeface="Arial"/>
              </a:rPr>
              <a:t> </a:t>
            </a:r>
            <a:r>
              <a:rPr sz="1800" spc="-5" dirty="0" smtClean="0">
                <a:latin typeface="Arial"/>
                <a:cs typeface="Arial"/>
              </a:rPr>
              <a:t>takes </a:t>
            </a:r>
            <a:r>
              <a:rPr lang="en-US" spc="-5" dirty="0">
                <a:solidFill>
                  <a:prstClr val="black"/>
                </a:solidFill>
                <a:latin typeface="Arial"/>
                <a:cs typeface="Arial"/>
              </a:rPr>
              <a:t>appropriate </a:t>
            </a:r>
            <a:r>
              <a:rPr sz="1800" spc="-10" dirty="0" smtClean="0">
                <a:latin typeface="Arial"/>
                <a:cs typeface="Arial"/>
              </a:rPr>
              <a:t>action </a:t>
            </a:r>
            <a:r>
              <a:rPr sz="1800" spc="-5" dirty="0">
                <a:latin typeface="Arial"/>
                <a:cs typeface="Arial"/>
              </a:rPr>
              <a:t>like send-off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player, as </a:t>
            </a:r>
            <a:r>
              <a:rPr sz="1800" spc="-15" dirty="0">
                <a:latin typeface="Arial"/>
                <a:cs typeface="Arial"/>
              </a:rPr>
              <a:t>shown </a:t>
            </a:r>
            <a:r>
              <a:rPr sz="1800" spc="-5" dirty="0">
                <a:latin typeface="Arial"/>
                <a:cs typeface="Arial"/>
              </a:rPr>
              <a:t>in images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below.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459" y="4076700"/>
            <a:ext cx="2736850" cy="1875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00470" y="4076700"/>
            <a:ext cx="2700020" cy="18224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6600" y="4075429"/>
            <a:ext cx="2735579" cy="1859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22680" y="5984240"/>
            <a:ext cx="697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uld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16700" y="6300534"/>
            <a:ext cx="178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t>3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1920" y="5984240"/>
            <a:ext cx="1113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Should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not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92950" y="5910579"/>
            <a:ext cx="9632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Red-card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9080" y="1042670"/>
            <a:ext cx="6075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4.The Framing of Constitution of</a:t>
            </a:r>
            <a:r>
              <a:rPr dirty="0"/>
              <a:t> </a:t>
            </a:r>
            <a:r>
              <a:rPr spc="-5" dirty="0"/>
              <a:t>India.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916429"/>
            <a:ext cx="9142730" cy="707390"/>
          </a:xfrm>
          <a:custGeom>
            <a:avLst/>
            <a:gdLst/>
            <a:ahLst/>
            <a:cxnLst/>
            <a:rect l="l" t="t" r="r" b="b"/>
            <a:pathLst>
              <a:path w="9142730" h="707389">
                <a:moveTo>
                  <a:pt x="9142730" y="0"/>
                </a:moveTo>
                <a:lnTo>
                  <a:pt x="0" y="0"/>
                </a:lnTo>
                <a:lnTo>
                  <a:pt x="0" y="707390"/>
                </a:lnTo>
                <a:lnTo>
                  <a:pt x="9142730" y="707390"/>
                </a:lnTo>
                <a:lnTo>
                  <a:pt x="914273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628139"/>
            <a:ext cx="4787900" cy="288290"/>
          </a:xfrm>
          <a:custGeom>
            <a:avLst/>
            <a:gdLst/>
            <a:ahLst/>
            <a:cxnLst/>
            <a:rect l="l" t="t" r="r" b="b"/>
            <a:pathLst>
              <a:path w="4787900" h="288289">
                <a:moveTo>
                  <a:pt x="4787900" y="0"/>
                </a:moveTo>
                <a:lnTo>
                  <a:pt x="0" y="0"/>
                </a:lnTo>
                <a:lnTo>
                  <a:pt x="0" y="288289"/>
                </a:lnTo>
                <a:lnTo>
                  <a:pt x="4787900" y="288289"/>
                </a:lnTo>
                <a:lnTo>
                  <a:pt x="47879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745739"/>
            <a:ext cx="9142730" cy="481330"/>
          </a:xfrm>
          <a:custGeom>
            <a:avLst/>
            <a:gdLst/>
            <a:ahLst/>
            <a:cxnLst/>
            <a:rect l="l" t="t" r="r" b="b"/>
            <a:pathLst>
              <a:path w="9142730" h="481330">
                <a:moveTo>
                  <a:pt x="9142730" y="0"/>
                </a:moveTo>
                <a:lnTo>
                  <a:pt x="0" y="0"/>
                </a:lnTo>
                <a:lnTo>
                  <a:pt x="0" y="481330"/>
                </a:lnTo>
                <a:lnTo>
                  <a:pt x="9142730" y="481330"/>
                </a:lnTo>
                <a:lnTo>
                  <a:pt x="914273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046979"/>
            <a:ext cx="9142730" cy="288290"/>
          </a:xfrm>
          <a:custGeom>
            <a:avLst/>
            <a:gdLst/>
            <a:ahLst/>
            <a:cxnLst/>
            <a:rect l="l" t="t" r="r" b="b"/>
            <a:pathLst>
              <a:path w="9142730" h="288289">
                <a:moveTo>
                  <a:pt x="9142730" y="0"/>
                </a:moveTo>
                <a:lnTo>
                  <a:pt x="0" y="0"/>
                </a:lnTo>
                <a:lnTo>
                  <a:pt x="0" y="288290"/>
                </a:lnTo>
                <a:lnTo>
                  <a:pt x="9142730" y="288290"/>
                </a:lnTo>
                <a:lnTo>
                  <a:pt x="914273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771900"/>
            <a:ext cx="9142730" cy="288290"/>
          </a:xfrm>
          <a:custGeom>
            <a:avLst/>
            <a:gdLst/>
            <a:ahLst/>
            <a:cxnLst/>
            <a:rect l="l" t="t" r="r" b="b"/>
            <a:pathLst>
              <a:path w="9142730" h="288289">
                <a:moveTo>
                  <a:pt x="9142730" y="0"/>
                </a:moveTo>
                <a:lnTo>
                  <a:pt x="0" y="0"/>
                </a:lnTo>
                <a:lnTo>
                  <a:pt x="0" y="288289"/>
                </a:lnTo>
                <a:lnTo>
                  <a:pt x="9142730" y="288289"/>
                </a:lnTo>
                <a:lnTo>
                  <a:pt x="914273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352800"/>
            <a:ext cx="9142730" cy="287020"/>
          </a:xfrm>
          <a:custGeom>
            <a:avLst/>
            <a:gdLst/>
            <a:ahLst/>
            <a:cxnLst/>
            <a:rect l="l" t="t" r="r" b="b"/>
            <a:pathLst>
              <a:path w="9142730" h="287020">
                <a:moveTo>
                  <a:pt x="9142730" y="0"/>
                </a:moveTo>
                <a:lnTo>
                  <a:pt x="0" y="0"/>
                </a:lnTo>
                <a:lnTo>
                  <a:pt x="0" y="287019"/>
                </a:lnTo>
                <a:lnTo>
                  <a:pt x="9142730" y="287019"/>
                </a:lnTo>
                <a:lnTo>
                  <a:pt x="914273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4191000"/>
            <a:ext cx="9140190" cy="288290"/>
          </a:xfrm>
          <a:custGeom>
            <a:avLst/>
            <a:gdLst/>
            <a:ahLst/>
            <a:cxnLst/>
            <a:rect l="l" t="t" r="r" b="b"/>
            <a:pathLst>
              <a:path w="9140190" h="288289">
                <a:moveTo>
                  <a:pt x="9140190" y="0"/>
                </a:moveTo>
                <a:lnTo>
                  <a:pt x="0" y="0"/>
                </a:lnTo>
                <a:lnTo>
                  <a:pt x="0" y="288289"/>
                </a:lnTo>
                <a:lnTo>
                  <a:pt x="9140190" y="288289"/>
                </a:lnTo>
                <a:lnTo>
                  <a:pt x="914019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626609"/>
            <a:ext cx="9142730" cy="288290"/>
          </a:xfrm>
          <a:custGeom>
            <a:avLst/>
            <a:gdLst/>
            <a:ahLst/>
            <a:cxnLst/>
            <a:rect l="l" t="t" r="r" b="b"/>
            <a:pathLst>
              <a:path w="9142730" h="288289">
                <a:moveTo>
                  <a:pt x="9142730" y="0"/>
                </a:moveTo>
                <a:lnTo>
                  <a:pt x="0" y="0"/>
                </a:lnTo>
                <a:lnTo>
                  <a:pt x="0" y="288289"/>
                </a:lnTo>
                <a:lnTo>
                  <a:pt x="9142730" y="288289"/>
                </a:lnTo>
                <a:lnTo>
                  <a:pt x="914273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270" y="5461000"/>
            <a:ext cx="9142730" cy="336550"/>
          </a:xfrm>
          <a:custGeom>
            <a:avLst/>
            <a:gdLst/>
            <a:ahLst/>
            <a:cxnLst/>
            <a:rect l="l" t="t" r="r" b="b"/>
            <a:pathLst>
              <a:path w="9142730" h="336550">
                <a:moveTo>
                  <a:pt x="9142730" y="0"/>
                </a:moveTo>
                <a:lnTo>
                  <a:pt x="0" y="0"/>
                </a:lnTo>
                <a:lnTo>
                  <a:pt x="0" y="336550"/>
                </a:lnTo>
                <a:lnTo>
                  <a:pt x="9142730" y="336550"/>
                </a:lnTo>
                <a:lnTo>
                  <a:pt x="914273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5915659"/>
            <a:ext cx="9140190" cy="321310"/>
          </a:xfrm>
          <a:custGeom>
            <a:avLst/>
            <a:gdLst/>
            <a:ahLst/>
            <a:cxnLst/>
            <a:rect l="l" t="t" r="r" b="b"/>
            <a:pathLst>
              <a:path w="9140190" h="321310">
                <a:moveTo>
                  <a:pt x="9140190" y="0"/>
                </a:moveTo>
                <a:lnTo>
                  <a:pt x="0" y="0"/>
                </a:lnTo>
                <a:lnTo>
                  <a:pt x="0" y="321309"/>
                </a:lnTo>
                <a:lnTo>
                  <a:pt x="9140190" y="321309"/>
                </a:lnTo>
                <a:lnTo>
                  <a:pt x="914019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310" y="1576432"/>
            <a:ext cx="8942705" cy="46126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Borrowed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features of constitution of</a:t>
            </a: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India</a:t>
            </a:r>
            <a:endParaRPr sz="1800">
              <a:latin typeface="Arial"/>
              <a:cs typeface="Arial"/>
            </a:endParaRPr>
          </a:p>
          <a:p>
            <a:pPr marL="22860" marR="5080">
              <a:lnSpc>
                <a:spcPct val="100000"/>
              </a:lnSpc>
              <a:spcBef>
                <a:spcPts val="340"/>
              </a:spcBef>
              <a:buSzPct val="92857"/>
              <a:buAutoNum type="arabicPeriod"/>
              <a:tabLst>
                <a:tab pos="172720" algn="l"/>
              </a:tabLst>
            </a:pPr>
            <a:r>
              <a:rPr sz="1400" b="1" spc="-5" dirty="0">
                <a:latin typeface="Arial"/>
                <a:cs typeface="Arial"/>
              </a:rPr>
              <a:t>From </a:t>
            </a:r>
            <a:r>
              <a:rPr sz="1400" b="1" dirty="0">
                <a:latin typeface="Arial"/>
                <a:cs typeface="Arial"/>
              </a:rPr>
              <a:t>U.K. - </a:t>
            </a:r>
            <a:r>
              <a:rPr sz="1400" spc="-5" dirty="0">
                <a:latin typeface="Arial"/>
                <a:cs typeface="Arial"/>
              </a:rPr>
              <a:t>Nominal Head </a:t>
            </a:r>
            <a:r>
              <a:rPr sz="1400" dirty="0">
                <a:latin typeface="Arial"/>
                <a:cs typeface="Arial"/>
              </a:rPr>
              <a:t>– </a:t>
            </a:r>
            <a:r>
              <a:rPr sz="1400" spc="-5" dirty="0">
                <a:latin typeface="Arial"/>
                <a:cs typeface="Arial"/>
              </a:rPr>
              <a:t>President, Cabinet System of Ministers, Post </a:t>
            </a:r>
            <a:r>
              <a:rPr sz="1400" dirty="0">
                <a:latin typeface="Arial"/>
                <a:cs typeface="Arial"/>
              </a:rPr>
              <a:t>of </a:t>
            </a:r>
            <a:r>
              <a:rPr sz="1400" spc="-5" dirty="0">
                <a:latin typeface="Arial"/>
                <a:cs typeface="Arial"/>
              </a:rPr>
              <a:t>PM, Parliamentary </a:t>
            </a:r>
            <a:r>
              <a:rPr sz="1400" spc="-10" dirty="0">
                <a:latin typeface="Arial"/>
                <a:cs typeface="Arial"/>
              </a:rPr>
              <a:t>Type </a:t>
            </a:r>
            <a:r>
              <a:rPr sz="1400" spc="-5" dirty="0">
                <a:latin typeface="Arial"/>
                <a:cs typeface="Arial"/>
              </a:rPr>
              <a:t>of Govt.,  </a:t>
            </a:r>
            <a:r>
              <a:rPr sz="1400" dirty="0">
                <a:latin typeface="Arial"/>
                <a:cs typeface="Arial"/>
              </a:rPr>
              <a:t>Bicameral </a:t>
            </a:r>
            <a:r>
              <a:rPr sz="1400" spc="-5" dirty="0">
                <a:latin typeface="Arial"/>
                <a:cs typeface="Arial"/>
              </a:rPr>
              <a:t>Parliament, </a:t>
            </a:r>
            <a:r>
              <a:rPr sz="1400" spc="-10" dirty="0">
                <a:latin typeface="Arial"/>
                <a:cs typeface="Arial"/>
              </a:rPr>
              <a:t>Lower </a:t>
            </a:r>
            <a:r>
              <a:rPr sz="1400" dirty="0">
                <a:latin typeface="Arial"/>
                <a:cs typeface="Arial"/>
              </a:rPr>
              <a:t>House more </a:t>
            </a:r>
            <a:r>
              <a:rPr sz="1400" spc="-5" dirty="0">
                <a:latin typeface="Arial"/>
                <a:cs typeface="Arial"/>
              </a:rPr>
              <a:t>powerful, Council of Ministers responsible </a:t>
            </a:r>
            <a:r>
              <a:rPr sz="1400" spc="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Lower </a:t>
            </a:r>
            <a:r>
              <a:rPr sz="1400" spc="-5" dirty="0">
                <a:latin typeface="Arial"/>
                <a:cs typeface="Arial"/>
              </a:rPr>
              <a:t>House, Provision  of Speaker in Lok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Sabha.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</a:pPr>
            <a:endParaRPr sz="1300">
              <a:latin typeface="Times New Roman"/>
              <a:cs typeface="Times New Roman"/>
            </a:endParaRPr>
          </a:p>
          <a:p>
            <a:pPr marL="22860" marR="646430">
              <a:lnSpc>
                <a:spcPct val="100000"/>
              </a:lnSpc>
              <a:buSzPct val="92857"/>
              <a:buAutoNum type="arabicPeriod"/>
              <a:tabLst>
                <a:tab pos="172720" algn="l"/>
              </a:tabLst>
            </a:pPr>
            <a:r>
              <a:rPr sz="1400" b="1" spc="-5" dirty="0">
                <a:latin typeface="Arial"/>
                <a:cs typeface="Arial"/>
              </a:rPr>
              <a:t>From </a:t>
            </a:r>
            <a:r>
              <a:rPr sz="1400" b="1" spc="-10" dirty="0">
                <a:latin typeface="Arial"/>
                <a:cs typeface="Arial"/>
              </a:rPr>
              <a:t>U.S.A- </a:t>
            </a:r>
            <a:r>
              <a:rPr sz="1400" dirty="0">
                <a:latin typeface="Arial"/>
                <a:cs typeface="Arial"/>
              </a:rPr>
              <a:t>Written </a:t>
            </a:r>
            <a:r>
              <a:rPr sz="1400" spc="-5" dirty="0">
                <a:latin typeface="Arial"/>
                <a:cs typeface="Arial"/>
              </a:rPr>
              <a:t>constitution, Appointment of </a:t>
            </a:r>
            <a:r>
              <a:rPr sz="1400" dirty="0">
                <a:latin typeface="Arial"/>
                <a:cs typeface="Arial"/>
              </a:rPr>
              <a:t>Vice </a:t>
            </a:r>
            <a:r>
              <a:rPr sz="1400" spc="-5" dirty="0">
                <a:latin typeface="Arial"/>
                <a:cs typeface="Arial"/>
              </a:rPr>
              <a:t>President, Fundamental </a:t>
            </a:r>
            <a:r>
              <a:rPr sz="1400" dirty="0">
                <a:latin typeface="Arial"/>
                <a:cs typeface="Arial"/>
              </a:rPr>
              <a:t>Rights, </a:t>
            </a:r>
            <a:r>
              <a:rPr sz="1400" spc="-5" dirty="0">
                <a:latin typeface="Arial"/>
                <a:cs typeface="Arial"/>
              </a:rPr>
              <a:t>Supreme </a:t>
            </a:r>
            <a:r>
              <a:rPr sz="1400" dirty="0">
                <a:latin typeface="Arial"/>
                <a:cs typeface="Arial"/>
              </a:rPr>
              <a:t>court,  </a:t>
            </a:r>
            <a:r>
              <a:rPr sz="1400" spc="-5" dirty="0">
                <a:latin typeface="Arial"/>
                <a:cs typeface="Arial"/>
              </a:rPr>
              <a:t>Head of the </a:t>
            </a:r>
            <a:r>
              <a:rPr sz="1400" dirty="0">
                <a:latin typeface="Arial"/>
                <a:cs typeface="Arial"/>
              </a:rPr>
              <a:t>state </a:t>
            </a:r>
            <a:r>
              <a:rPr sz="1400" spc="-5" dirty="0">
                <a:latin typeface="Arial"/>
                <a:cs typeface="Arial"/>
              </a:rPr>
              <a:t>known as president, Provision of </a:t>
            </a:r>
            <a:r>
              <a:rPr sz="1400" dirty="0">
                <a:latin typeface="Arial"/>
                <a:cs typeface="Arial"/>
              </a:rPr>
              <a:t>states, </a:t>
            </a:r>
            <a:r>
              <a:rPr sz="1400" spc="-5" dirty="0">
                <a:latin typeface="Arial"/>
                <a:cs typeface="Arial"/>
              </a:rPr>
              <a:t>Judicial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review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172085" indent="-149225">
              <a:lnSpc>
                <a:spcPct val="100000"/>
              </a:lnSpc>
              <a:buSzPct val="92857"/>
              <a:buAutoNum type="arabicPeriod"/>
              <a:tabLst>
                <a:tab pos="172720" algn="l"/>
              </a:tabLst>
            </a:pPr>
            <a:r>
              <a:rPr sz="1400" b="1" spc="-5" dirty="0">
                <a:latin typeface="Arial"/>
                <a:cs typeface="Arial"/>
              </a:rPr>
              <a:t>From </a:t>
            </a:r>
            <a:r>
              <a:rPr sz="1400" b="1" spc="-10" dirty="0">
                <a:latin typeface="Arial"/>
                <a:cs typeface="Arial"/>
              </a:rPr>
              <a:t>Australia- </a:t>
            </a:r>
            <a:r>
              <a:rPr sz="1400" spc="-5" dirty="0">
                <a:latin typeface="Arial"/>
                <a:cs typeface="Arial"/>
              </a:rPr>
              <a:t>Concurrent </a:t>
            </a:r>
            <a:r>
              <a:rPr sz="1400" dirty="0">
                <a:latin typeface="Arial"/>
                <a:cs typeface="Arial"/>
              </a:rPr>
              <a:t>List, </a:t>
            </a:r>
            <a:r>
              <a:rPr sz="1400" spc="-5" dirty="0">
                <a:latin typeface="Arial"/>
                <a:cs typeface="Arial"/>
              </a:rPr>
              <a:t>Centre-State relationship, Language of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Preamble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172085" indent="-149225">
              <a:lnSpc>
                <a:spcPct val="100000"/>
              </a:lnSpc>
              <a:buSzPct val="92857"/>
              <a:buAutoNum type="arabicPeriod"/>
              <a:tabLst>
                <a:tab pos="172720" algn="l"/>
              </a:tabLst>
            </a:pPr>
            <a:r>
              <a:rPr sz="1400" b="1" spc="-5" dirty="0">
                <a:latin typeface="Arial"/>
                <a:cs typeface="Arial"/>
              </a:rPr>
              <a:t>From </a:t>
            </a:r>
            <a:r>
              <a:rPr sz="1400" b="1" dirty="0">
                <a:latin typeface="Arial"/>
                <a:cs typeface="Arial"/>
              </a:rPr>
              <a:t>USSR- </a:t>
            </a:r>
            <a:r>
              <a:rPr sz="1400" spc="-5" dirty="0">
                <a:latin typeface="Arial"/>
                <a:cs typeface="Arial"/>
              </a:rPr>
              <a:t>Fundamental </a:t>
            </a:r>
            <a:r>
              <a:rPr sz="1400" dirty="0">
                <a:latin typeface="Arial"/>
                <a:cs typeface="Arial"/>
              </a:rPr>
              <a:t>Duties, </a:t>
            </a:r>
            <a:r>
              <a:rPr sz="1400" spc="-10" dirty="0">
                <a:latin typeface="Arial"/>
                <a:cs typeface="Arial"/>
              </a:rPr>
              <a:t>Five year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168275" indent="-149225">
              <a:lnSpc>
                <a:spcPct val="100000"/>
              </a:lnSpc>
              <a:buSzPct val="92857"/>
              <a:buAutoNum type="arabicPeriod"/>
              <a:tabLst>
                <a:tab pos="168910" algn="l"/>
              </a:tabLst>
            </a:pPr>
            <a:r>
              <a:rPr sz="1400" b="1" spc="-5" dirty="0">
                <a:latin typeface="Arial"/>
                <a:cs typeface="Arial"/>
              </a:rPr>
              <a:t>From </a:t>
            </a:r>
            <a:r>
              <a:rPr sz="1400" b="1" spc="-10" dirty="0">
                <a:latin typeface="Arial"/>
                <a:cs typeface="Arial"/>
              </a:rPr>
              <a:t>Germany- </a:t>
            </a:r>
            <a:r>
              <a:rPr sz="1400" spc="-5" dirty="0">
                <a:latin typeface="Arial"/>
                <a:cs typeface="Arial"/>
              </a:rPr>
              <a:t>Emergency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provisions</a:t>
            </a:r>
            <a:endParaRPr sz="1400">
              <a:latin typeface="Arial"/>
              <a:cs typeface="Arial"/>
            </a:endParaRPr>
          </a:p>
          <a:p>
            <a:pPr marL="21590" marR="4000500" indent="1270">
              <a:lnSpc>
                <a:spcPct val="195200"/>
              </a:lnSpc>
              <a:spcBef>
                <a:spcPts val="150"/>
              </a:spcBef>
              <a:buSzPct val="92857"/>
              <a:buAutoNum type="arabicPeriod"/>
              <a:tabLst>
                <a:tab pos="172720" algn="l"/>
              </a:tabLst>
            </a:pPr>
            <a:r>
              <a:rPr sz="1400" b="1" spc="-5" dirty="0">
                <a:latin typeface="Arial"/>
                <a:cs typeface="Arial"/>
              </a:rPr>
              <a:t>From Japan- </a:t>
            </a:r>
            <a:r>
              <a:rPr sz="1400" spc="-5" dirty="0">
                <a:latin typeface="Arial"/>
                <a:cs typeface="Arial"/>
              </a:rPr>
              <a:t>Law on which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Supreme Court functions  </a:t>
            </a:r>
            <a:r>
              <a:rPr sz="1400" b="1" spc="-5" dirty="0">
                <a:latin typeface="Arial"/>
                <a:cs typeface="Arial"/>
              </a:rPr>
              <a:t>7.From Canada- </a:t>
            </a:r>
            <a:r>
              <a:rPr sz="1400" spc="-5" dirty="0">
                <a:latin typeface="Arial"/>
                <a:cs typeface="Arial"/>
              </a:rPr>
              <a:t>Federal System and Residuary </a:t>
            </a:r>
            <a:r>
              <a:rPr sz="1400" spc="-10" dirty="0">
                <a:latin typeface="Arial"/>
                <a:cs typeface="Arial"/>
              </a:rPr>
              <a:t>powers  </a:t>
            </a:r>
            <a:r>
              <a:rPr sz="1400" b="1" spc="-5" dirty="0">
                <a:latin typeface="Arial"/>
                <a:cs typeface="Arial"/>
              </a:rPr>
              <a:t>8.From South </a:t>
            </a:r>
            <a:r>
              <a:rPr sz="1400" b="1" spc="-10" dirty="0">
                <a:latin typeface="Arial"/>
                <a:cs typeface="Arial"/>
              </a:rPr>
              <a:t>Africa- </a:t>
            </a:r>
            <a:r>
              <a:rPr sz="1400" spc="-5" dirty="0">
                <a:latin typeface="Arial"/>
                <a:cs typeface="Arial"/>
              </a:rPr>
              <a:t>Procedure of constitutional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amendment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9.From Ireland- </a:t>
            </a:r>
            <a:r>
              <a:rPr sz="1400" spc="-5" dirty="0">
                <a:latin typeface="Arial"/>
                <a:cs typeface="Arial"/>
              </a:rPr>
              <a:t>Concept of Directive Principles of </a:t>
            </a:r>
            <a:r>
              <a:rPr sz="1400" dirty="0">
                <a:latin typeface="Arial"/>
                <a:cs typeface="Arial"/>
              </a:rPr>
              <a:t>state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policy.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9080" y="1042670"/>
            <a:ext cx="6075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4.The Framing of Constitution of</a:t>
            </a:r>
            <a:r>
              <a:rPr dirty="0"/>
              <a:t> </a:t>
            </a:r>
            <a:r>
              <a:rPr spc="-5" dirty="0"/>
              <a:t>India.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69" y="1659890"/>
            <a:ext cx="8837295" cy="429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061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For </a:t>
            </a:r>
            <a:r>
              <a:rPr sz="2000" b="1" spc="-5" dirty="0">
                <a:latin typeface="Arial"/>
                <a:cs typeface="Arial"/>
              </a:rPr>
              <a:t>the time being till </a:t>
            </a:r>
            <a:r>
              <a:rPr sz="2000" b="1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Arial"/>
                <a:cs typeface="Arial"/>
              </a:rPr>
              <a:t>constitution </a:t>
            </a:r>
            <a:r>
              <a:rPr sz="2000" b="1" spc="20" dirty="0">
                <a:latin typeface="Arial"/>
                <a:cs typeface="Arial"/>
              </a:rPr>
              <a:t>was </a:t>
            </a:r>
            <a:r>
              <a:rPr sz="2000" b="1" spc="-5" dirty="0">
                <a:latin typeface="Arial"/>
                <a:cs typeface="Arial"/>
              </a:rPr>
              <a:t>made, India </a:t>
            </a:r>
            <a:r>
              <a:rPr sz="2000" b="1" spc="10" dirty="0">
                <a:latin typeface="Arial"/>
                <a:cs typeface="Arial"/>
              </a:rPr>
              <a:t>would </a:t>
            </a:r>
            <a:r>
              <a:rPr sz="2000" b="1" spc="-5" dirty="0">
                <a:latin typeface="Arial"/>
                <a:cs typeface="Arial"/>
              </a:rPr>
              <a:t>be  governed in accordance </a:t>
            </a:r>
            <a:r>
              <a:rPr sz="2000" b="1" spc="10" dirty="0">
                <a:latin typeface="Arial"/>
                <a:cs typeface="Arial"/>
              </a:rPr>
              <a:t>with </a:t>
            </a:r>
            <a:r>
              <a:rPr sz="2000" b="1" spc="-5" dirty="0">
                <a:latin typeface="Arial"/>
                <a:cs typeface="Arial"/>
              </a:rPr>
              <a:t>the Government of India </a:t>
            </a:r>
            <a:r>
              <a:rPr sz="2000" b="1" dirty="0">
                <a:latin typeface="Arial"/>
                <a:cs typeface="Arial"/>
              </a:rPr>
              <a:t>act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1935.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7175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Assembly </a:t>
            </a:r>
            <a:r>
              <a:rPr sz="2000" spc="-5" dirty="0">
                <a:latin typeface="Arial"/>
                <a:cs typeface="Arial"/>
              </a:rPr>
              <a:t>met </a:t>
            </a:r>
            <a:r>
              <a:rPr sz="2000" dirty="0">
                <a:latin typeface="Arial"/>
                <a:cs typeface="Arial"/>
              </a:rPr>
              <a:t>in sessions open </a:t>
            </a:r>
            <a:r>
              <a:rPr sz="2000" spc="-5" dirty="0">
                <a:latin typeface="Arial"/>
                <a:cs typeface="Arial"/>
              </a:rPr>
              <a:t>to the public, for </a:t>
            </a:r>
            <a:r>
              <a:rPr sz="2000" dirty="0">
                <a:latin typeface="Arial"/>
                <a:cs typeface="Arial"/>
              </a:rPr>
              <a:t>166 days, spread over a  </a:t>
            </a:r>
            <a:r>
              <a:rPr sz="2000" spc="-5" dirty="0">
                <a:latin typeface="Arial"/>
                <a:cs typeface="Arial"/>
              </a:rPr>
              <a:t>period </a:t>
            </a:r>
            <a:r>
              <a:rPr sz="2000" dirty="0">
                <a:latin typeface="Arial"/>
                <a:cs typeface="Arial"/>
              </a:rPr>
              <a:t>of 2 years, 11 </a:t>
            </a:r>
            <a:r>
              <a:rPr sz="2000" spc="-5" dirty="0">
                <a:latin typeface="Arial"/>
                <a:cs typeface="Arial"/>
              </a:rPr>
              <a:t>months </a:t>
            </a:r>
            <a:r>
              <a:rPr sz="2000" dirty="0">
                <a:latin typeface="Arial"/>
                <a:cs typeface="Arial"/>
              </a:rPr>
              <a:t>and 18 </a:t>
            </a:r>
            <a:r>
              <a:rPr sz="2000" spc="-5" dirty="0">
                <a:latin typeface="Arial"/>
                <a:cs typeface="Arial"/>
              </a:rPr>
              <a:t>days before adopting the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Constitution.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2000" spc="-5" dirty="0">
                <a:latin typeface="Arial"/>
                <a:cs typeface="Arial"/>
              </a:rPr>
              <a:t>It was finally </a:t>
            </a:r>
            <a:r>
              <a:rPr sz="2000" dirty="0">
                <a:latin typeface="Arial"/>
                <a:cs typeface="Arial"/>
              </a:rPr>
              <a:t>passed and accepted </a:t>
            </a:r>
            <a:r>
              <a:rPr sz="2000" spc="-5" dirty="0">
                <a:latin typeface="Arial"/>
                <a:cs typeface="Arial"/>
              </a:rPr>
              <a:t>on </a:t>
            </a:r>
            <a:r>
              <a:rPr sz="2000" dirty="0">
                <a:latin typeface="Arial"/>
                <a:cs typeface="Arial"/>
              </a:rPr>
              <a:t>Nov 26, 1949. </a:t>
            </a:r>
            <a:r>
              <a:rPr sz="2000" spc="-5" dirty="0">
                <a:latin typeface="Arial"/>
                <a:cs typeface="Arial"/>
              </a:rPr>
              <a:t>In all the </a:t>
            </a:r>
            <a:r>
              <a:rPr sz="2000" dirty="0">
                <a:latin typeface="Arial"/>
                <a:cs typeface="Arial"/>
              </a:rPr>
              <a:t>284 members </a:t>
            </a:r>
            <a:r>
              <a:rPr sz="2000" spc="-5" dirty="0">
                <a:latin typeface="Arial"/>
                <a:cs typeface="Arial"/>
              </a:rPr>
              <a:t>of  the </a:t>
            </a:r>
            <a:r>
              <a:rPr sz="2000" dirty="0">
                <a:latin typeface="Arial"/>
                <a:cs typeface="Arial"/>
              </a:rPr>
              <a:t>Assembly signed </a:t>
            </a:r>
            <a:r>
              <a:rPr sz="2000" spc="-5" dirty="0">
                <a:latin typeface="Arial"/>
                <a:cs typeface="Arial"/>
              </a:rPr>
              <a:t>the official </a:t>
            </a:r>
            <a:r>
              <a:rPr sz="2000" dirty="0">
                <a:latin typeface="Arial"/>
                <a:cs typeface="Arial"/>
              </a:rPr>
              <a:t>copies (Original) of </a:t>
            </a:r>
            <a:r>
              <a:rPr sz="2000" spc="-5" dirty="0">
                <a:latin typeface="Arial"/>
                <a:cs typeface="Arial"/>
              </a:rPr>
              <a:t>the Indian Constitution.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4191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After </a:t>
            </a:r>
            <a:r>
              <a:rPr sz="2000" dirty="0">
                <a:latin typeface="Arial"/>
                <a:cs typeface="Arial"/>
              </a:rPr>
              <a:t>many </a:t>
            </a:r>
            <a:r>
              <a:rPr sz="2000" spc="-5" dirty="0">
                <a:latin typeface="Arial"/>
                <a:cs typeface="Arial"/>
              </a:rPr>
              <a:t>deliberations </a:t>
            </a:r>
            <a:r>
              <a:rPr sz="2000" dirty="0">
                <a:latin typeface="Arial"/>
                <a:cs typeface="Arial"/>
              </a:rPr>
              <a:t>and some </a:t>
            </a:r>
            <a:r>
              <a:rPr sz="2000" spc="-5" dirty="0">
                <a:latin typeface="Arial"/>
                <a:cs typeface="Arial"/>
              </a:rPr>
              <a:t>modifications </a:t>
            </a:r>
            <a:r>
              <a:rPr sz="2000" dirty="0">
                <a:latin typeface="Arial"/>
                <a:cs typeface="Arial"/>
              </a:rPr>
              <a:t>over 111 plenary sessions </a:t>
            </a:r>
            <a:r>
              <a:rPr sz="2000" spc="-5" dirty="0">
                <a:latin typeface="Arial"/>
                <a:cs typeface="Arial"/>
              </a:rPr>
              <a:t>in  </a:t>
            </a:r>
            <a:r>
              <a:rPr sz="2000" dirty="0">
                <a:latin typeface="Arial"/>
                <a:cs typeface="Arial"/>
              </a:rPr>
              <a:t>114 days,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308 members of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Assembly signed </a:t>
            </a:r>
            <a:r>
              <a:rPr sz="2000" spc="-5" dirty="0">
                <a:latin typeface="Arial"/>
                <a:cs typeface="Arial"/>
              </a:rPr>
              <a:t>two </a:t>
            </a:r>
            <a:r>
              <a:rPr sz="2000" dirty="0">
                <a:latin typeface="Arial"/>
                <a:cs typeface="Arial"/>
              </a:rPr>
              <a:t>copies (Final) of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document (one each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Hindi and </a:t>
            </a:r>
            <a:r>
              <a:rPr sz="2000" spc="-5" dirty="0">
                <a:latin typeface="Arial"/>
                <a:cs typeface="Arial"/>
              </a:rPr>
              <a:t>English) on 24 </a:t>
            </a:r>
            <a:r>
              <a:rPr sz="2000" dirty="0">
                <a:latin typeface="Arial"/>
                <a:cs typeface="Arial"/>
              </a:rPr>
              <a:t>January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1950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3657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Same </a:t>
            </a:r>
            <a:r>
              <a:rPr sz="2000" dirty="0">
                <a:latin typeface="Arial"/>
                <a:cs typeface="Arial"/>
              </a:rPr>
              <a:t>day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Assembly unanimously </a:t>
            </a:r>
            <a:r>
              <a:rPr sz="2000" spc="-5" dirty="0">
                <a:latin typeface="Arial"/>
                <a:cs typeface="Arial"/>
              </a:rPr>
              <a:t>elected </a:t>
            </a:r>
            <a:r>
              <a:rPr sz="2000" dirty="0">
                <a:latin typeface="Arial"/>
                <a:cs typeface="Arial"/>
              </a:rPr>
              <a:t>Dr, Rajendra Prasad </a:t>
            </a:r>
            <a:r>
              <a:rPr sz="2000" spc="-5" dirty="0">
                <a:latin typeface="Arial"/>
                <a:cs typeface="Arial"/>
              </a:rPr>
              <a:t>as the  </a:t>
            </a:r>
            <a:r>
              <a:rPr sz="2000" dirty="0">
                <a:latin typeface="Arial"/>
                <a:cs typeface="Arial"/>
              </a:rPr>
              <a:t>President of India. </a:t>
            </a:r>
            <a:r>
              <a:rPr sz="2000" spc="-5" dirty="0">
                <a:latin typeface="Arial"/>
                <a:cs typeface="Arial"/>
              </a:rPr>
              <a:t>which </a:t>
            </a:r>
            <a:r>
              <a:rPr sz="2000" dirty="0">
                <a:latin typeface="Arial"/>
                <a:cs typeface="Arial"/>
              </a:rPr>
              <a:t>came </a:t>
            </a:r>
            <a:r>
              <a:rPr sz="2000" spc="-5" dirty="0">
                <a:latin typeface="Arial"/>
                <a:cs typeface="Arial"/>
              </a:rPr>
              <a:t>into effect </a:t>
            </a:r>
            <a:r>
              <a:rPr sz="2000" dirty="0">
                <a:latin typeface="Arial"/>
                <a:cs typeface="Arial"/>
              </a:rPr>
              <a:t>on Jan 26, 1950, </a:t>
            </a:r>
            <a:r>
              <a:rPr sz="2000" spc="-5" dirty="0">
                <a:latin typeface="Arial"/>
                <a:cs typeface="Arial"/>
              </a:rPr>
              <a:t>known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469" y="5952420"/>
            <a:ext cx="473075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dirty="0">
                <a:latin typeface="Arial"/>
                <a:cs typeface="Arial"/>
              </a:rPr>
              <a:t>celebrated as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Republic Day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2000" b="1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India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9400" y="6278879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9080" y="1042670"/>
            <a:ext cx="6075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4.The Framing of Constitution of</a:t>
            </a:r>
            <a:r>
              <a:rPr dirty="0"/>
              <a:t> </a:t>
            </a:r>
            <a:r>
              <a:rPr spc="-5" dirty="0"/>
              <a:t>India.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0390" y="1832610"/>
            <a:ext cx="4753610" cy="44602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070" y="1878329"/>
            <a:ext cx="4255770" cy="413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8609" y="6032500"/>
            <a:ext cx="3710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63rd </a:t>
            </a:r>
            <a:r>
              <a:rPr sz="1200" spc="-5" dirty="0">
                <a:latin typeface="Arial"/>
                <a:cs typeface="Arial"/>
              </a:rPr>
              <a:t>Republic Day Celebrations </a:t>
            </a:r>
            <a:r>
              <a:rPr sz="1200" spc="5" dirty="0">
                <a:latin typeface="Arial"/>
                <a:cs typeface="Arial"/>
              </a:rPr>
              <a:t>on </a:t>
            </a:r>
            <a:r>
              <a:rPr sz="1200" dirty="0">
                <a:latin typeface="Arial"/>
                <a:cs typeface="Arial"/>
              </a:rPr>
              <a:t>26th January  2012 at New </a:t>
            </a:r>
            <a:r>
              <a:rPr sz="1200" spc="-5" dirty="0">
                <a:latin typeface="Arial"/>
                <a:cs typeface="Arial"/>
              </a:rPr>
              <a:t>Delhi,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India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</a:t>
            </a:r>
            <a:r>
              <a:rPr spc="-10" dirty="0"/>
              <a:t>O</a:t>
            </a:r>
            <a:r>
              <a:rPr spc="-5" dirty="0"/>
              <a:t>NT</a:t>
            </a:r>
            <a:r>
              <a:rPr spc="-20" dirty="0"/>
              <a:t>E</a:t>
            </a:r>
            <a:r>
              <a:rPr spc="-5" dirty="0"/>
              <a:t>N</a:t>
            </a:r>
            <a:r>
              <a:rPr spc="-15" dirty="0"/>
              <a:t>T</a:t>
            </a:r>
            <a:r>
              <a:rPr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77292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309" y="1835150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69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177292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1.What Is Constitution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Anyway?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1835150"/>
            <a:ext cx="41529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34950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309" y="241172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69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0" y="234950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2.Why </a:t>
            </a:r>
            <a:r>
              <a:rPr sz="2000" spc="5" dirty="0">
                <a:latin typeface="Arial"/>
                <a:cs typeface="Arial"/>
              </a:rPr>
              <a:t>Do </a:t>
            </a:r>
            <a:r>
              <a:rPr sz="2000" spc="-5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Need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Constitution?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2410460"/>
            <a:ext cx="41529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291465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8309" y="297687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0" y="291465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3.The </a:t>
            </a:r>
            <a:r>
              <a:rPr sz="2000" dirty="0">
                <a:latin typeface="Arial"/>
                <a:cs typeface="Arial"/>
              </a:rPr>
              <a:t>History of </a:t>
            </a:r>
            <a:r>
              <a:rPr sz="2000" spc="-5" dirty="0">
                <a:latin typeface="Arial"/>
                <a:cs typeface="Arial"/>
              </a:rPr>
              <a:t>Constitution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2975610"/>
            <a:ext cx="41529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3489959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8309" y="355345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69"/>
                </a:lnTo>
                <a:lnTo>
                  <a:pt x="5237480" y="306069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0" y="3489959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4.The Framing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Constitution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India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552190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03225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8309" y="409447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0" y="403225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5.The Preamble </a:t>
            </a:r>
            <a:r>
              <a:rPr sz="2000" b="1" spc="5" dirty="0">
                <a:solidFill>
                  <a:srgbClr val="FFFF00"/>
                </a:solidFill>
                <a:latin typeface="Arial"/>
                <a:cs typeface="Arial"/>
              </a:rPr>
              <a:t>to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Constitution </a:t>
            </a: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2000" b="1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4094479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580890"/>
            <a:ext cx="5758180" cy="433070"/>
          </a:xfrm>
          <a:custGeom>
            <a:avLst/>
            <a:gdLst/>
            <a:ahLst/>
            <a:cxnLst/>
            <a:rect l="l" t="t" r="r" b="b"/>
            <a:pathLst>
              <a:path w="5758180" h="433070">
                <a:moveTo>
                  <a:pt x="5758180" y="0"/>
                </a:moveTo>
                <a:lnTo>
                  <a:pt x="0" y="0"/>
                </a:lnTo>
                <a:lnTo>
                  <a:pt x="0" y="433070"/>
                </a:lnTo>
                <a:lnTo>
                  <a:pt x="5758180" y="43307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8309" y="4643120"/>
            <a:ext cx="5237480" cy="307340"/>
          </a:xfrm>
          <a:custGeom>
            <a:avLst/>
            <a:gdLst/>
            <a:ahLst/>
            <a:cxnLst/>
            <a:rect l="l" t="t" r="r" b="b"/>
            <a:pathLst>
              <a:path w="5237480" h="307339">
                <a:moveTo>
                  <a:pt x="5237480" y="0"/>
                </a:moveTo>
                <a:lnTo>
                  <a:pt x="0" y="0"/>
                </a:lnTo>
                <a:lnTo>
                  <a:pt x="0" y="307339"/>
                </a:lnTo>
                <a:lnTo>
                  <a:pt x="5237480" y="307339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0" y="4580890"/>
            <a:ext cx="5758180" cy="43307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6.What Is The constitution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India?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4643120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5157470"/>
            <a:ext cx="5759450" cy="431800"/>
          </a:xfrm>
          <a:custGeom>
            <a:avLst/>
            <a:gdLst/>
            <a:ahLst/>
            <a:cxnLst/>
            <a:rect l="l" t="t" r="r" b="b"/>
            <a:pathLst>
              <a:path w="5759450" h="431800">
                <a:moveTo>
                  <a:pt x="5759450" y="0"/>
                </a:moveTo>
                <a:lnTo>
                  <a:pt x="0" y="0"/>
                </a:lnTo>
                <a:lnTo>
                  <a:pt x="0" y="431799"/>
                </a:lnTo>
                <a:lnTo>
                  <a:pt x="5759450" y="431799"/>
                </a:lnTo>
                <a:lnTo>
                  <a:pt x="575945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5157470"/>
            <a:ext cx="5759450" cy="431800"/>
          </a:xfrm>
          <a:custGeom>
            <a:avLst/>
            <a:gdLst/>
            <a:ahLst/>
            <a:cxnLst/>
            <a:rect l="l" t="t" r="r" b="b"/>
            <a:pathLst>
              <a:path w="5759450" h="431800">
                <a:moveTo>
                  <a:pt x="2879090" y="431799"/>
                </a:moveTo>
                <a:lnTo>
                  <a:pt x="0" y="431799"/>
                </a:lnTo>
                <a:lnTo>
                  <a:pt x="0" y="0"/>
                </a:lnTo>
                <a:lnTo>
                  <a:pt x="5759450" y="0"/>
                </a:lnTo>
                <a:lnTo>
                  <a:pt x="5759450" y="431799"/>
                </a:lnTo>
                <a:lnTo>
                  <a:pt x="2879090" y="43179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4970" y="5228590"/>
            <a:ext cx="5364480" cy="308610"/>
          </a:xfrm>
          <a:custGeom>
            <a:avLst/>
            <a:gdLst/>
            <a:ahLst/>
            <a:cxnLst/>
            <a:rect l="l" t="t" r="r" b="b"/>
            <a:pathLst>
              <a:path w="5364480" h="308610">
                <a:moveTo>
                  <a:pt x="5364480" y="0"/>
                </a:moveTo>
                <a:lnTo>
                  <a:pt x="0" y="0"/>
                </a:lnTo>
                <a:lnTo>
                  <a:pt x="0" y="308610"/>
                </a:lnTo>
                <a:lnTo>
                  <a:pt x="5364480" y="308610"/>
                </a:lnTo>
                <a:lnTo>
                  <a:pt x="5364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72440" y="5066029"/>
            <a:ext cx="45167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7.Main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Characteristics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of Constitution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5218429"/>
            <a:ext cx="40005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572262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799"/>
                </a:lnTo>
                <a:lnTo>
                  <a:pt x="5758180" y="431799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8309" y="5784850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0" y="572262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8.Conclusion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0" y="5784850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84570" y="1772920"/>
            <a:ext cx="2875279" cy="39611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089650" y="5768340"/>
            <a:ext cx="2737485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First Book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Constitution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India is  </a:t>
            </a:r>
            <a:r>
              <a:rPr sz="1200" dirty="0">
                <a:latin typeface="Arial"/>
                <a:cs typeface="Arial"/>
              </a:rPr>
              <a:t>Located at Parliament </a:t>
            </a:r>
            <a:r>
              <a:rPr sz="1200" spc="-5" dirty="0">
                <a:latin typeface="Arial"/>
                <a:cs typeface="Arial"/>
              </a:rPr>
              <a:t>Library Building,  New Delhi,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India.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1130" y="1042670"/>
            <a:ext cx="6292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5.The Preamble </a:t>
            </a:r>
            <a:r>
              <a:rPr dirty="0"/>
              <a:t>to </a:t>
            </a:r>
            <a:r>
              <a:rPr spc="-5" dirty="0"/>
              <a:t>Constitution of</a:t>
            </a:r>
            <a:r>
              <a:rPr spc="-30" dirty="0"/>
              <a:t> </a:t>
            </a:r>
            <a:r>
              <a:rPr spc="-5" dirty="0"/>
              <a:t>India.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69" y="1591309"/>
            <a:ext cx="8741410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Preamble </a:t>
            </a:r>
            <a:r>
              <a:rPr sz="1600" b="1" spc="-10" dirty="0">
                <a:latin typeface="Arial"/>
                <a:cs typeface="Arial"/>
              </a:rPr>
              <a:t>to </a:t>
            </a:r>
            <a:r>
              <a:rPr sz="1600" b="1" spc="-5" dirty="0">
                <a:latin typeface="Arial"/>
                <a:cs typeface="Arial"/>
              </a:rPr>
              <a:t>the </a:t>
            </a:r>
            <a:r>
              <a:rPr sz="1600" b="1" spc="-10" dirty="0">
                <a:latin typeface="Arial"/>
                <a:cs typeface="Arial"/>
              </a:rPr>
              <a:t>Constitution </a:t>
            </a:r>
            <a:r>
              <a:rPr sz="1600" b="1" spc="-5" dirty="0">
                <a:latin typeface="Arial"/>
                <a:cs typeface="Arial"/>
              </a:rPr>
              <a:t>of India is </a:t>
            </a:r>
            <a:r>
              <a:rPr sz="1600" b="1" dirty="0">
                <a:latin typeface="Arial"/>
                <a:cs typeface="Arial"/>
              </a:rPr>
              <a:t>a </a:t>
            </a:r>
            <a:r>
              <a:rPr sz="1600" b="1" spc="-5" dirty="0">
                <a:latin typeface="Arial"/>
                <a:cs typeface="Arial"/>
              </a:rPr>
              <a:t>brief </a:t>
            </a:r>
            <a:r>
              <a:rPr sz="1600" b="1" spc="-10" dirty="0">
                <a:latin typeface="Arial"/>
                <a:cs typeface="Arial"/>
              </a:rPr>
              <a:t>introductory statement </a:t>
            </a:r>
            <a:r>
              <a:rPr sz="1600" b="1" spc="-5" dirty="0">
                <a:latin typeface="Arial"/>
                <a:cs typeface="Arial"/>
              </a:rPr>
              <a:t>that sets </a:t>
            </a:r>
            <a:r>
              <a:rPr sz="1600" b="1" spc="-10" dirty="0">
                <a:latin typeface="Arial"/>
                <a:cs typeface="Arial"/>
              </a:rPr>
              <a:t>out </a:t>
            </a:r>
            <a:r>
              <a:rPr sz="1600" b="1" spc="-5" dirty="0">
                <a:latin typeface="Arial"/>
                <a:cs typeface="Arial"/>
              </a:rPr>
              <a:t>the  guiding </a:t>
            </a:r>
            <a:r>
              <a:rPr sz="1600" b="1" spc="-10" dirty="0">
                <a:latin typeface="Arial"/>
                <a:cs typeface="Arial"/>
              </a:rPr>
              <a:t>purpose </a:t>
            </a:r>
            <a:r>
              <a:rPr sz="1600" b="1" spc="-5" dirty="0">
                <a:latin typeface="Arial"/>
                <a:cs typeface="Arial"/>
              </a:rPr>
              <a:t>and principles of the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document.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9570" y="2254250"/>
            <a:ext cx="8379459" cy="4089400"/>
          </a:xfrm>
          <a:custGeom>
            <a:avLst/>
            <a:gdLst/>
            <a:ahLst/>
            <a:cxnLst/>
            <a:rect l="l" t="t" r="r" b="b"/>
            <a:pathLst>
              <a:path w="8379459" h="4089400">
                <a:moveTo>
                  <a:pt x="7697470" y="0"/>
                </a:moveTo>
                <a:lnTo>
                  <a:pt x="680720" y="0"/>
                </a:lnTo>
                <a:lnTo>
                  <a:pt x="636353" y="1902"/>
                </a:lnTo>
                <a:lnTo>
                  <a:pt x="592154" y="7497"/>
                </a:lnTo>
                <a:lnTo>
                  <a:pt x="548290" y="16619"/>
                </a:lnTo>
                <a:lnTo>
                  <a:pt x="504931" y="29099"/>
                </a:lnTo>
                <a:lnTo>
                  <a:pt x="462242" y="44771"/>
                </a:lnTo>
                <a:lnTo>
                  <a:pt x="420393" y="63467"/>
                </a:lnTo>
                <a:lnTo>
                  <a:pt x="379551" y="85020"/>
                </a:lnTo>
                <a:lnTo>
                  <a:pt x="339884" y="109264"/>
                </a:lnTo>
                <a:lnTo>
                  <a:pt x="301560" y="136029"/>
                </a:lnTo>
                <a:lnTo>
                  <a:pt x="264746" y="165151"/>
                </a:lnTo>
                <a:lnTo>
                  <a:pt x="229610" y="196460"/>
                </a:lnTo>
                <a:lnTo>
                  <a:pt x="196321" y="229791"/>
                </a:lnTo>
                <a:lnTo>
                  <a:pt x="165046" y="264975"/>
                </a:lnTo>
                <a:lnTo>
                  <a:pt x="135953" y="301846"/>
                </a:lnTo>
                <a:lnTo>
                  <a:pt x="109210" y="340236"/>
                </a:lnTo>
                <a:lnTo>
                  <a:pt x="84985" y="379979"/>
                </a:lnTo>
                <a:lnTo>
                  <a:pt x="63445" y="420906"/>
                </a:lnTo>
                <a:lnTo>
                  <a:pt x="44758" y="462851"/>
                </a:lnTo>
                <a:lnTo>
                  <a:pt x="29092" y="505647"/>
                </a:lnTo>
                <a:lnTo>
                  <a:pt x="16616" y="549125"/>
                </a:lnTo>
                <a:lnTo>
                  <a:pt x="7497" y="593120"/>
                </a:lnTo>
                <a:lnTo>
                  <a:pt x="1902" y="637464"/>
                </a:lnTo>
                <a:lnTo>
                  <a:pt x="0" y="681989"/>
                </a:lnTo>
                <a:lnTo>
                  <a:pt x="0" y="3408679"/>
                </a:lnTo>
                <a:lnTo>
                  <a:pt x="1902" y="3453046"/>
                </a:lnTo>
                <a:lnTo>
                  <a:pt x="7497" y="3497245"/>
                </a:lnTo>
                <a:lnTo>
                  <a:pt x="16616" y="3541109"/>
                </a:lnTo>
                <a:lnTo>
                  <a:pt x="29092" y="3584468"/>
                </a:lnTo>
                <a:lnTo>
                  <a:pt x="44758" y="3627157"/>
                </a:lnTo>
                <a:lnTo>
                  <a:pt x="63445" y="3669006"/>
                </a:lnTo>
                <a:lnTo>
                  <a:pt x="84985" y="3709848"/>
                </a:lnTo>
                <a:lnTo>
                  <a:pt x="109210" y="3749515"/>
                </a:lnTo>
                <a:lnTo>
                  <a:pt x="135953" y="3787839"/>
                </a:lnTo>
                <a:lnTo>
                  <a:pt x="165046" y="3824653"/>
                </a:lnTo>
                <a:lnTo>
                  <a:pt x="196321" y="3859789"/>
                </a:lnTo>
                <a:lnTo>
                  <a:pt x="229610" y="3893078"/>
                </a:lnTo>
                <a:lnTo>
                  <a:pt x="264746" y="3924353"/>
                </a:lnTo>
                <a:lnTo>
                  <a:pt x="301560" y="3953446"/>
                </a:lnTo>
                <a:lnTo>
                  <a:pt x="339884" y="3980189"/>
                </a:lnTo>
                <a:lnTo>
                  <a:pt x="379551" y="4004414"/>
                </a:lnTo>
                <a:lnTo>
                  <a:pt x="420393" y="4025954"/>
                </a:lnTo>
                <a:lnTo>
                  <a:pt x="462242" y="4044641"/>
                </a:lnTo>
                <a:lnTo>
                  <a:pt x="504931" y="4060307"/>
                </a:lnTo>
                <a:lnTo>
                  <a:pt x="548290" y="4072783"/>
                </a:lnTo>
                <a:lnTo>
                  <a:pt x="592154" y="4081902"/>
                </a:lnTo>
                <a:lnTo>
                  <a:pt x="636353" y="4087497"/>
                </a:lnTo>
                <a:lnTo>
                  <a:pt x="680720" y="4089400"/>
                </a:lnTo>
                <a:lnTo>
                  <a:pt x="7697470" y="4089400"/>
                </a:lnTo>
                <a:lnTo>
                  <a:pt x="7741843" y="4087497"/>
                </a:lnTo>
                <a:lnTo>
                  <a:pt x="7786062" y="4081902"/>
                </a:lnTo>
                <a:lnTo>
                  <a:pt x="7829958" y="4072783"/>
                </a:lnTo>
                <a:lnTo>
                  <a:pt x="7873360" y="4060307"/>
                </a:lnTo>
                <a:lnTo>
                  <a:pt x="7916101" y="4044641"/>
                </a:lnTo>
                <a:lnTo>
                  <a:pt x="7958010" y="4025954"/>
                </a:lnTo>
                <a:lnTo>
                  <a:pt x="7998919" y="4004414"/>
                </a:lnTo>
                <a:lnTo>
                  <a:pt x="8038659" y="3980189"/>
                </a:lnTo>
                <a:lnTo>
                  <a:pt x="8077061" y="3953446"/>
                </a:lnTo>
                <a:lnTo>
                  <a:pt x="8113955" y="3924353"/>
                </a:lnTo>
                <a:lnTo>
                  <a:pt x="8149172" y="3893078"/>
                </a:lnTo>
                <a:lnTo>
                  <a:pt x="8182544" y="3859789"/>
                </a:lnTo>
                <a:lnTo>
                  <a:pt x="8213901" y="3824653"/>
                </a:lnTo>
                <a:lnTo>
                  <a:pt x="8243075" y="3787839"/>
                </a:lnTo>
                <a:lnTo>
                  <a:pt x="8269895" y="3749515"/>
                </a:lnTo>
                <a:lnTo>
                  <a:pt x="8294193" y="3709848"/>
                </a:lnTo>
                <a:lnTo>
                  <a:pt x="8315800" y="3669006"/>
                </a:lnTo>
                <a:lnTo>
                  <a:pt x="8334547" y="3627157"/>
                </a:lnTo>
                <a:lnTo>
                  <a:pt x="8350265" y="3584468"/>
                </a:lnTo>
                <a:lnTo>
                  <a:pt x="8362784" y="3541109"/>
                </a:lnTo>
                <a:lnTo>
                  <a:pt x="8371935" y="3497245"/>
                </a:lnTo>
                <a:lnTo>
                  <a:pt x="8377550" y="3453046"/>
                </a:lnTo>
                <a:lnTo>
                  <a:pt x="8379459" y="3408679"/>
                </a:lnTo>
                <a:lnTo>
                  <a:pt x="8379459" y="681989"/>
                </a:lnTo>
                <a:lnTo>
                  <a:pt x="8377550" y="637464"/>
                </a:lnTo>
                <a:lnTo>
                  <a:pt x="8371935" y="593120"/>
                </a:lnTo>
                <a:lnTo>
                  <a:pt x="8362784" y="549125"/>
                </a:lnTo>
                <a:lnTo>
                  <a:pt x="8350265" y="505647"/>
                </a:lnTo>
                <a:lnTo>
                  <a:pt x="8334547" y="462851"/>
                </a:lnTo>
                <a:lnTo>
                  <a:pt x="8315800" y="420906"/>
                </a:lnTo>
                <a:lnTo>
                  <a:pt x="8294193" y="379979"/>
                </a:lnTo>
                <a:lnTo>
                  <a:pt x="8269895" y="340236"/>
                </a:lnTo>
                <a:lnTo>
                  <a:pt x="8243075" y="301846"/>
                </a:lnTo>
                <a:lnTo>
                  <a:pt x="8213901" y="264975"/>
                </a:lnTo>
                <a:lnTo>
                  <a:pt x="8182544" y="229791"/>
                </a:lnTo>
                <a:lnTo>
                  <a:pt x="8149172" y="196460"/>
                </a:lnTo>
                <a:lnTo>
                  <a:pt x="8113955" y="165151"/>
                </a:lnTo>
                <a:lnTo>
                  <a:pt x="8077061" y="136029"/>
                </a:lnTo>
                <a:lnTo>
                  <a:pt x="8038659" y="109264"/>
                </a:lnTo>
                <a:lnTo>
                  <a:pt x="7998919" y="85020"/>
                </a:lnTo>
                <a:lnTo>
                  <a:pt x="7958010" y="63467"/>
                </a:lnTo>
                <a:lnTo>
                  <a:pt x="7916101" y="44771"/>
                </a:lnTo>
                <a:lnTo>
                  <a:pt x="7873360" y="29099"/>
                </a:lnTo>
                <a:lnTo>
                  <a:pt x="7829958" y="16619"/>
                </a:lnTo>
                <a:lnTo>
                  <a:pt x="7786062" y="7497"/>
                </a:lnTo>
                <a:lnTo>
                  <a:pt x="7741843" y="1902"/>
                </a:lnTo>
                <a:lnTo>
                  <a:pt x="769747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9570" y="2254250"/>
            <a:ext cx="8379459" cy="4089400"/>
          </a:xfrm>
          <a:custGeom>
            <a:avLst/>
            <a:gdLst/>
            <a:ahLst/>
            <a:cxnLst/>
            <a:rect l="l" t="t" r="r" b="b"/>
            <a:pathLst>
              <a:path w="8379459" h="4089400">
                <a:moveTo>
                  <a:pt x="680720" y="0"/>
                </a:moveTo>
                <a:lnTo>
                  <a:pt x="636353" y="1902"/>
                </a:lnTo>
                <a:lnTo>
                  <a:pt x="592154" y="7497"/>
                </a:lnTo>
                <a:lnTo>
                  <a:pt x="548290" y="16619"/>
                </a:lnTo>
                <a:lnTo>
                  <a:pt x="504931" y="29099"/>
                </a:lnTo>
                <a:lnTo>
                  <a:pt x="462242" y="44771"/>
                </a:lnTo>
                <a:lnTo>
                  <a:pt x="420393" y="63467"/>
                </a:lnTo>
                <a:lnTo>
                  <a:pt x="379551" y="85020"/>
                </a:lnTo>
                <a:lnTo>
                  <a:pt x="339884" y="109264"/>
                </a:lnTo>
                <a:lnTo>
                  <a:pt x="301560" y="136029"/>
                </a:lnTo>
                <a:lnTo>
                  <a:pt x="264746" y="165151"/>
                </a:lnTo>
                <a:lnTo>
                  <a:pt x="229610" y="196460"/>
                </a:lnTo>
                <a:lnTo>
                  <a:pt x="196321" y="229791"/>
                </a:lnTo>
                <a:lnTo>
                  <a:pt x="165046" y="264975"/>
                </a:lnTo>
                <a:lnTo>
                  <a:pt x="135953" y="301846"/>
                </a:lnTo>
                <a:lnTo>
                  <a:pt x="109210" y="340236"/>
                </a:lnTo>
                <a:lnTo>
                  <a:pt x="84985" y="379979"/>
                </a:lnTo>
                <a:lnTo>
                  <a:pt x="63445" y="420906"/>
                </a:lnTo>
                <a:lnTo>
                  <a:pt x="44758" y="462851"/>
                </a:lnTo>
                <a:lnTo>
                  <a:pt x="29092" y="505647"/>
                </a:lnTo>
                <a:lnTo>
                  <a:pt x="16616" y="549125"/>
                </a:lnTo>
                <a:lnTo>
                  <a:pt x="7497" y="593120"/>
                </a:lnTo>
                <a:lnTo>
                  <a:pt x="1902" y="637464"/>
                </a:lnTo>
                <a:lnTo>
                  <a:pt x="0" y="681989"/>
                </a:lnTo>
                <a:lnTo>
                  <a:pt x="0" y="3408679"/>
                </a:lnTo>
                <a:lnTo>
                  <a:pt x="1902" y="3453046"/>
                </a:lnTo>
                <a:lnTo>
                  <a:pt x="7497" y="3497245"/>
                </a:lnTo>
                <a:lnTo>
                  <a:pt x="16616" y="3541109"/>
                </a:lnTo>
                <a:lnTo>
                  <a:pt x="29092" y="3584468"/>
                </a:lnTo>
                <a:lnTo>
                  <a:pt x="44758" y="3627157"/>
                </a:lnTo>
                <a:lnTo>
                  <a:pt x="63445" y="3669006"/>
                </a:lnTo>
                <a:lnTo>
                  <a:pt x="84985" y="3709848"/>
                </a:lnTo>
                <a:lnTo>
                  <a:pt x="109210" y="3749515"/>
                </a:lnTo>
                <a:lnTo>
                  <a:pt x="135953" y="3787839"/>
                </a:lnTo>
                <a:lnTo>
                  <a:pt x="165046" y="3824653"/>
                </a:lnTo>
                <a:lnTo>
                  <a:pt x="196321" y="3859789"/>
                </a:lnTo>
                <a:lnTo>
                  <a:pt x="229610" y="3893078"/>
                </a:lnTo>
                <a:lnTo>
                  <a:pt x="264746" y="3924353"/>
                </a:lnTo>
                <a:lnTo>
                  <a:pt x="301560" y="3953446"/>
                </a:lnTo>
                <a:lnTo>
                  <a:pt x="339884" y="3980189"/>
                </a:lnTo>
                <a:lnTo>
                  <a:pt x="379551" y="4004414"/>
                </a:lnTo>
                <a:lnTo>
                  <a:pt x="420393" y="4025954"/>
                </a:lnTo>
                <a:lnTo>
                  <a:pt x="462242" y="4044641"/>
                </a:lnTo>
                <a:lnTo>
                  <a:pt x="504931" y="4060307"/>
                </a:lnTo>
                <a:lnTo>
                  <a:pt x="548290" y="4072783"/>
                </a:lnTo>
                <a:lnTo>
                  <a:pt x="592154" y="4081902"/>
                </a:lnTo>
                <a:lnTo>
                  <a:pt x="636353" y="4087497"/>
                </a:lnTo>
                <a:lnTo>
                  <a:pt x="680720" y="4089400"/>
                </a:lnTo>
                <a:lnTo>
                  <a:pt x="7697470" y="4089400"/>
                </a:lnTo>
                <a:lnTo>
                  <a:pt x="7741843" y="4087497"/>
                </a:lnTo>
                <a:lnTo>
                  <a:pt x="7786062" y="4081902"/>
                </a:lnTo>
                <a:lnTo>
                  <a:pt x="7829958" y="4072783"/>
                </a:lnTo>
                <a:lnTo>
                  <a:pt x="7873360" y="4060307"/>
                </a:lnTo>
                <a:lnTo>
                  <a:pt x="7916101" y="4044641"/>
                </a:lnTo>
                <a:lnTo>
                  <a:pt x="7958010" y="4025954"/>
                </a:lnTo>
                <a:lnTo>
                  <a:pt x="7998919" y="4004414"/>
                </a:lnTo>
                <a:lnTo>
                  <a:pt x="8038659" y="3980189"/>
                </a:lnTo>
                <a:lnTo>
                  <a:pt x="8077061" y="3953446"/>
                </a:lnTo>
                <a:lnTo>
                  <a:pt x="8113955" y="3924353"/>
                </a:lnTo>
                <a:lnTo>
                  <a:pt x="8149172" y="3893078"/>
                </a:lnTo>
                <a:lnTo>
                  <a:pt x="8182544" y="3859789"/>
                </a:lnTo>
                <a:lnTo>
                  <a:pt x="8213901" y="3824653"/>
                </a:lnTo>
                <a:lnTo>
                  <a:pt x="8243075" y="3787839"/>
                </a:lnTo>
                <a:lnTo>
                  <a:pt x="8269895" y="3749515"/>
                </a:lnTo>
                <a:lnTo>
                  <a:pt x="8294193" y="3709848"/>
                </a:lnTo>
                <a:lnTo>
                  <a:pt x="8315800" y="3669006"/>
                </a:lnTo>
                <a:lnTo>
                  <a:pt x="8334547" y="3627157"/>
                </a:lnTo>
                <a:lnTo>
                  <a:pt x="8350265" y="3584468"/>
                </a:lnTo>
                <a:lnTo>
                  <a:pt x="8362784" y="3541109"/>
                </a:lnTo>
                <a:lnTo>
                  <a:pt x="8371935" y="3497245"/>
                </a:lnTo>
                <a:lnTo>
                  <a:pt x="8377550" y="3453046"/>
                </a:lnTo>
                <a:lnTo>
                  <a:pt x="8379459" y="3408679"/>
                </a:lnTo>
                <a:lnTo>
                  <a:pt x="8379459" y="681989"/>
                </a:lnTo>
                <a:lnTo>
                  <a:pt x="8377550" y="637464"/>
                </a:lnTo>
                <a:lnTo>
                  <a:pt x="8371935" y="593120"/>
                </a:lnTo>
                <a:lnTo>
                  <a:pt x="8362784" y="549125"/>
                </a:lnTo>
                <a:lnTo>
                  <a:pt x="8350265" y="505647"/>
                </a:lnTo>
                <a:lnTo>
                  <a:pt x="8334547" y="462851"/>
                </a:lnTo>
                <a:lnTo>
                  <a:pt x="8315800" y="420906"/>
                </a:lnTo>
                <a:lnTo>
                  <a:pt x="8294193" y="379979"/>
                </a:lnTo>
                <a:lnTo>
                  <a:pt x="8269895" y="340236"/>
                </a:lnTo>
                <a:lnTo>
                  <a:pt x="8243075" y="301846"/>
                </a:lnTo>
                <a:lnTo>
                  <a:pt x="8213901" y="264975"/>
                </a:lnTo>
                <a:lnTo>
                  <a:pt x="8182544" y="229791"/>
                </a:lnTo>
                <a:lnTo>
                  <a:pt x="8149172" y="196460"/>
                </a:lnTo>
                <a:lnTo>
                  <a:pt x="8113955" y="165151"/>
                </a:lnTo>
                <a:lnTo>
                  <a:pt x="8077061" y="136029"/>
                </a:lnTo>
                <a:lnTo>
                  <a:pt x="8038659" y="109264"/>
                </a:lnTo>
                <a:lnTo>
                  <a:pt x="7998919" y="85020"/>
                </a:lnTo>
                <a:lnTo>
                  <a:pt x="7958010" y="63467"/>
                </a:lnTo>
                <a:lnTo>
                  <a:pt x="7916101" y="44771"/>
                </a:lnTo>
                <a:lnTo>
                  <a:pt x="7873360" y="29099"/>
                </a:lnTo>
                <a:lnTo>
                  <a:pt x="7829958" y="16619"/>
                </a:lnTo>
                <a:lnTo>
                  <a:pt x="7786062" y="7497"/>
                </a:lnTo>
                <a:lnTo>
                  <a:pt x="7741843" y="1902"/>
                </a:lnTo>
                <a:lnTo>
                  <a:pt x="7697470" y="0"/>
                </a:lnTo>
                <a:lnTo>
                  <a:pt x="680720" y="0"/>
                </a:lnTo>
                <a:close/>
              </a:path>
            </a:pathLst>
          </a:custGeom>
          <a:ln w="934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6430" y="2489200"/>
            <a:ext cx="7809865" cy="362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636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WE,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THE PEOPLE OF 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INDIA,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having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solemnly resolved to constitute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India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SOVEREIGN </a:t>
            </a:r>
            <a:r>
              <a:rPr sz="1800" b="1" spc="-10" dirty="0">
                <a:solidFill>
                  <a:srgbClr val="FFFF00"/>
                </a:solidFill>
                <a:latin typeface="Arial"/>
                <a:cs typeface="Arial"/>
              </a:rPr>
              <a:t>SOCIALIST </a:t>
            </a:r>
            <a:r>
              <a:rPr sz="1800" b="1" spc="-15" dirty="0">
                <a:solidFill>
                  <a:srgbClr val="FFFF00"/>
                </a:solidFill>
                <a:latin typeface="Arial"/>
                <a:cs typeface="Arial"/>
              </a:rPr>
              <a:t>SECULAR </a:t>
            </a:r>
            <a:r>
              <a:rPr sz="1800" b="1" spc="-10" dirty="0">
                <a:solidFill>
                  <a:srgbClr val="FFFF00"/>
                </a:solidFill>
                <a:latin typeface="Arial"/>
                <a:cs typeface="Arial"/>
              </a:rPr>
              <a:t>DEMOCRATIC 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REPUBLIC</a:t>
            </a:r>
            <a:r>
              <a:rPr sz="1800" b="1" spc="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to secure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citizens: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JUSTICE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, social,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economic and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political;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LIBERTY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of thought, expression, belief,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faith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worship;</a:t>
            </a:r>
            <a:endParaRPr sz="1800">
              <a:latin typeface="Arial"/>
              <a:cs typeface="Arial"/>
            </a:endParaRPr>
          </a:p>
          <a:p>
            <a:pPr marL="12700" marR="3762375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EQUALITY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status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opportunity;  and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to promote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among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FRATERNITY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assuring the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dignity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the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individual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and the unity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integrity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Nation;</a:t>
            </a:r>
            <a:endParaRPr sz="1800">
              <a:latin typeface="Arial"/>
              <a:cs typeface="Arial"/>
            </a:endParaRPr>
          </a:p>
          <a:p>
            <a:pPr marL="12700" marR="433070">
              <a:lnSpc>
                <a:spcPct val="100000"/>
              </a:lnSpc>
              <a:spcBef>
                <a:spcPts val="12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IN OUR CONSTITUENT 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ASSEMBLY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twenty-sixth day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November,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1949, do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HEREBY 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ADOPT, 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ENACT 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GIVE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OURSELVES THIS  CONSTITUTION.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1130" y="1042670"/>
            <a:ext cx="6292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5.The Preamble </a:t>
            </a:r>
            <a:r>
              <a:rPr dirty="0"/>
              <a:t>to </a:t>
            </a:r>
            <a:r>
              <a:rPr spc="-5" dirty="0"/>
              <a:t>Constitution of</a:t>
            </a:r>
            <a:r>
              <a:rPr spc="-30" dirty="0"/>
              <a:t> </a:t>
            </a:r>
            <a:r>
              <a:rPr spc="-5" dirty="0"/>
              <a:t>India.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69" y="1634490"/>
            <a:ext cx="8861425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The first words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Preamble - </a:t>
            </a:r>
            <a:r>
              <a:rPr sz="2000" b="1" dirty="0">
                <a:latin typeface="Arial"/>
                <a:cs typeface="Arial"/>
              </a:rPr>
              <a:t>"We, the </a:t>
            </a:r>
            <a:r>
              <a:rPr sz="2000" b="1" spc="-5" dirty="0">
                <a:latin typeface="Arial"/>
                <a:cs typeface="Arial"/>
              </a:rPr>
              <a:t>people"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signifies that power </a:t>
            </a:r>
            <a:r>
              <a:rPr sz="2000" dirty="0">
                <a:latin typeface="Arial"/>
                <a:cs typeface="Arial"/>
              </a:rPr>
              <a:t>is  </a:t>
            </a:r>
            <a:r>
              <a:rPr sz="2000" spc="-5" dirty="0">
                <a:latin typeface="Arial"/>
                <a:cs typeface="Arial"/>
              </a:rPr>
              <a:t>ultimately vested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hands </a:t>
            </a:r>
            <a:r>
              <a:rPr sz="2000" spc="-5" dirty="0">
                <a:latin typeface="Arial"/>
                <a:cs typeface="Arial"/>
              </a:rPr>
              <a:t>of the People </a:t>
            </a:r>
            <a:r>
              <a:rPr sz="2000" dirty="0">
                <a:latin typeface="Arial"/>
                <a:cs typeface="Arial"/>
              </a:rPr>
              <a:t>of India. </a:t>
            </a:r>
            <a:r>
              <a:rPr sz="2000" spc="-5" dirty="0">
                <a:latin typeface="Arial"/>
                <a:cs typeface="Arial"/>
              </a:rPr>
              <a:t>So far the Preamble  </a:t>
            </a:r>
            <a:r>
              <a:rPr sz="2000" dirty="0">
                <a:latin typeface="Arial"/>
                <a:cs typeface="Arial"/>
              </a:rPr>
              <a:t>has been amended only once in 1976 by </a:t>
            </a:r>
            <a:r>
              <a:rPr sz="2000" spc="10" dirty="0">
                <a:latin typeface="Arial"/>
                <a:cs typeface="Arial"/>
              </a:rPr>
              <a:t>42</a:t>
            </a:r>
            <a:r>
              <a:rPr sz="1725" spc="15" baseline="28985" dirty="0">
                <a:latin typeface="Arial"/>
                <a:cs typeface="Arial"/>
              </a:rPr>
              <a:t>nd </a:t>
            </a:r>
            <a:r>
              <a:rPr sz="2000" dirty="0">
                <a:latin typeface="Arial"/>
                <a:cs typeface="Arial"/>
              </a:rPr>
              <a:t>amendment (change) </a:t>
            </a:r>
            <a:r>
              <a:rPr sz="2000" spc="-5" dirty="0">
                <a:latin typeface="Arial"/>
                <a:cs typeface="Arial"/>
              </a:rPr>
              <a:t>which  inserted the words Socialism, </a:t>
            </a:r>
            <a:r>
              <a:rPr sz="2000" dirty="0">
                <a:latin typeface="Arial"/>
                <a:cs typeface="Arial"/>
              </a:rPr>
              <a:t>Secularism and </a:t>
            </a:r>
            <a:r>
              <a:rPr sz="2000" spc="-5" dirty="0">
                <a:latin typeface="Arial"/>
                <a:cs typeface="Arial"/>
              </a:rPr>
              <a:t>Integrity. 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5" dirty="0">
                <a:latin typeface="Arial"/>
                <a:cs typeface="Arial"/>
              </a:rPr>
              <a:t>brief description  of these </a:t>
            </a:r>
            <a:r>
              <a:rPr sz="2000" b="1" dirty="0">
                <a:latin typeface="Arial"/>
                <a:cs typeface="Arial"/>
              </a:rPr>
              <a:t>concepts are </a:t>
            </a:r>
            <a:r>
              <a:rPr sz="2000" b="1" spc="-5" dirty="0">
                <a:latin typeface="Arial"/>
                <a:cs typeface="Arial"/>
              </a:rPr>
              <a:t>as </a:t>
            </a:r>
            <a:r>
              <a:rPr sz="2000" b="1" spc="5" dirty="0">
                <a:latin typeface="Arial"/>
                <a:cs typeface="Arial"/>
              </a:rPr>
              <a:t>follows </a:t>
            </a:r>
            <a:r>
              <a:rPr sz="2000" dirty="0">
                <a:latin typeface="Arial"/>
                <a:cs typeface="Arial"/>
              </a:rPr>
              <a:t>(in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order </a:t>
            </a:r>
            <a:r>
              <a:rPr sz="2000" spc="-5" dirty="0">
                <a:latin typeface="Arial"/>
                <a:cs typeface="Arial"/>
              </a:rPr>
              <a:t>they </a:t>
            </a:r>
            <a:r>
              <a:rPr sz="2000" dirty="0">
                <a:latin typeface="Arial"/>
                <a:cs typeface="Arial"/>
              </a:rPr>
              <a:t>come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Preamble)-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Sovereign- </a:t>
            </a:r>
            <a:r>
              <a:rPr sz="2000" spc="-5" dirty="0">
                <a:latin typeface="Arial"/>
                <a:cs typeface="Arial"/>
              </a:rPr>
              <a:t>It means free to follow </a:t>
            </a:r>
            <a:r>
              <a:rPr sz="2000" dirty="0">
                <a:latin typeface="Arial"/>
                <a:cs typeface="Arial"/>
              </a:rPr>
              <a:t>internal and </a:t>
            </a:r>
            <a:r>
              <a:rPr sz="2000" spc="-5" dirty="0">
                <a:latin typeface="Arial"/>
                <a:cs typeface="Arial"/>
              </a:rPr>
              <a:t>external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Policies.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Secular- </a:t>
            </a:r>
            <a:r>
              <a:rPr sz="2000" spc="-5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means no particular </a:t>
            </a:r>
            <a:r>
              <a:rPr sz="2000" spc="-5" dirty="0">
                <a:latin typeface="Arial"/>
                <a:cs typeface="Arial"/>
              </a:rPr>
              <a:t>Religion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5" dirty="0">
                <a:latin typeface="Arial"/>
                <a:cs typeface="Arial"/>
              </a:rPr>
              <a:t> preferred.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Socialist- </a:t>
            </a:r>
            <a:r>
              <a:rPr sz="2000" spc="-5" dirty="0">
                <a:latin typeface="Arial"/>
                <a:cs typeface="Arial"/>
              </a:rPr>
              <a:t>It means no concentration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Power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Money.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Democratic- </a:t>
            </a:r>
            <a:r>
              <a:rPr sz="2000" spc="-5" dirty="0">
                <a:latin typeface="Arial"/>
                <a:cs typeface="Arial"/>
              </a:rPr>
              <a:t>It means </a:t>
            </a:r>
            <a:r>
              <a:rPr sz="2000" dirty="0">
                <a:latin typeface="Arial"/>
                <a:cs typeface="Arial"/>
              </a:rPr>
              <a:t>rule by elected </a:t>
            </a:r>
            <a:r>
              <a:rPr sz="2000" spc="-5" dirty="0">
                <a:latin typeface="Arial"/>
                <a:cs typeface="Arial"/>
              </a:rPr>
              <a:t>representative of the People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Republic- </a:t>
            </a:r>
            <a:r>
              <a:rPr sz="2000" spc="-5" dirty="0">
                <a:latin typeface="Arial"/>
                <a:cs typeface="Arial"/>
              </a:rPr>
              <a:t>It means no </a:t>
            </a:r>
            <a:r>
              <a:rPr sz="2000" dirty="0">
                <a:latin typeface="Arial"/>
                <a:cs typeface="Arial"/>
              </a:rPr>
              <a:t>room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hereditary ruler </a:t>
            </a:r>
            <a:r>
              <a:rPr sz="2000" spc="-5" dirty="0">
                <a:latin typeface="Arial"/>
                <a:cs typeface="Arial"/>
              </a:rPr>
              <a:t>or</a:t>
            </a:r>
            <a:r>
              <a:rPr sz="2000" dirty="0">
                <a:latin typeface="Arial"/>
                <a:cs typeface="Arial"/>
              </a:rPr>
              <a:t> monarch.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1130" y="1042670"/>
            <a:ext cx="6292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5.The Preamble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Constitution of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India.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469" y="1586229"/>
            <a:ext cx="89592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The preamble-page, along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other pages of the First and original </a:t>
            </a:r>
            <a:r>
              <a:rPr sz="1600" b="1" spc="-10" dirty="0">
                <a:latin typeface="Arial"/>
                <a:cs typeface="Arial"/>
              </a:rPr>
              <a:t>Book </a:t>
            </a:r>
            <a:r>
              <a:rPr sz="1600" b="1" spc="-5" dirty="0">
                <a:latin typeface="Arial"/>
                <a:cs typeface="Arial"/>
              </a:rPr>
              <a:t>of </a:t>
            </a:r>
            <a:r>
              <a:rPr sz="1600" b="1" spc="-10" dirty="0">
                <a:latin typeface="Arial"/>
                <a:cs typeface="Arial"/>
              </a:rPr>
              <a:t>Constitution </a:t>
            </a:r>
            <a:r>
              <a:rPr sz="1600" b="1" dirty="0">
                <a:latin typeface="Arial"/>
                <a:cs typeface="Arial"/>
              </a:rPr>
              <a:t>of </a:t>
            </a:r>
            <a:r>
              <a:rPr sz="1600" b="1" spc="-5" dirty="0">
                <a:latin typeface="Arial"/>
                <a:cs typeface="Arial"/>
              </a:rPr>
              <a:t>India</a:t>
            </a:r>
            <a:r>
              <a:rPr sz="1600" spc="-5" dirty="0">
                <a:latin typeface="Arial"/>
                <a:cs typeface="Arial"/>
              </a:rPr>
              <a:t>,  </a:t>
            </a:r>
            <a:r>
              <a:rPr sz="1600" spc="-10" dirty="0">
                <a:latin typeface="Arial"/>
                <a:cs typeface="Arial"/>
              </a:rPr>
              <a:t>was </a:t>
            </a:r>
            <a:r>
              <a:rPr sz="1600" spc="-5" dirty="0">
                <a:latin typeface="Arial"/>
                <a:cs typeface="Arial"/>
              </a:rPr>
              <a:t>designed (Art) and decorated (Frames) solely by </a:t>
            </a:r>
            <a:r>
              <a:rPr sz="1600" spc="-10" dirty="0">
                <a:latin typeface="Arial"/>
                <a:cs typeface="Arial"/>
              </a:rPr>
              <a:t>renowned </a:t>
            </a:r>
            <a:r>
              <a:rPr sz="1600" spc="-5" dirty="0">
                <a:latin typeface="Arial"/>
                <a:cs typeface="Arial"/>
              </a:rPr>
              <a:t>painter </a:t>
            </a:r>
            <a:r>
              <a:rPr sz="1600" spc="-10" dirty="0">
                <a:latin typeface="Arial"/>
                <a:cs typeface="Arial"/>
              </a:rPr>
              <a:t>Beohar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shakha.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10" y="6055359"/>
            <a:ext cx="776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Hindi </a:t>
            </a:r>
            <a:r>
              <a:rPr sz="1200" dirty="0">
                <a:latin typeface="Arial"/>
                <a:cs typeface="Arial"/>
              </a:rPr>
              <a:t>(Left) and </a:t>
            </a:r>
            <a:r>
              <a:rPr sz="1200" spc="-5" dirty="0">
                <a:latin typeface="Arial"/>
                <a:cs typeface="Arial"/>
              </a:rPr>
              <a:t>English (Middle) versions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Preamble </a:t>
            </a:r>
            <a:r>
              <a:rPr sz="1200" dirty="0">
                <a:latin typeface="Arial"/>
                <a:cs typeface="Arial"/>
              </a:rPr>
              <a:t>as </a:t>
            </a:r>
            <a:r>
              <a:rPr sz="1200" spc="-5" dirty="0">
                <a:latin typeface="Arial"/>
                <a:cs typeface="Arial"/>
              </a:rPr>
              <a:t>available in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First </a:t>
            </a:r>
            <a:r>
              <a:rPr sz="1200" dirty="0">
                <a:latin typeface="Arial"/>
                <a:cs typeface="Arial"/>
              </a:rPr>
              <a:t>book of </a:t>
            </a:r>
            <a:r>
              <a:rPr sz="1200" spc="-5" dirty="0">
                <a:latin typeface="Arial"/>
                <a:cs typeface="Arial"/>
              </a:rPr>
              <a:t>Constitution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India</a:t>
            </a:r>
            <a:r>
              <a:rPr sz="1200" spc="2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(Right).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133600"/>
            <a:ext cx="6050280" cy="39458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8700" y="2133600"/>
            <a:ext cx="2907029" cy="388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1130" y="1042670"/>
            <a:ext cx="6292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5.The Preamble </a:t>
            </a:r>
            <a:r>
              <a:rPr dirty="0"/>
              <a:t>to </a:t>
            </a:r>
            <a:r>
              <a:rPr spc="-5" dirty="0"/>
              <a:t>Constitution of</a:t>
            </a:r>
            <a:r>
              <a:rPr spc="-30" dirty="0"/>
              <a:t> </a:t>
            </a:r>
            <a:r>
              <a:rPr spc="-5" dirty="0"/>
              <a:t>India.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628139"/>
            <a:ext cx="4248150" cy="289560"/>
          </a:xfrm>
          <a:custGeom>
            <a:avLst/>
            <a:gdLst/>
            <a:ahLst/>
            <a:cxnLst/>
            <a:rect l="l" t="t" r="r" b="b"/>
            <a:pathLst>
              <a:path w="4248150" h="289560">
                <a:moveTo>
                  <a:pt x="4248150" y="0"/>
                </a:moveTo>
                <a:lnTo>
                  <a:pt x="0" y="0"/>
                </a:lnTo>
                <a:lnTo>
                  <a:pt x="0" y="289560"/>
                </a:lnTo>
                <a:lnTo>
                  <a:pt x="4248150" y="289560"/>
                </a:lnTo>
                <a:lnTo>
                  <a:pt x="424815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469" y="1435099"/>
            <a:ext cx="8871585" cy="435610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Purpose of Having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 Preamble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000" spc="-5" dirty="0">
                <a:latin typeface="Arial"/>
                <a:cs typeface="Arial"/>
              </a:rPr>
              <a:t>The Preamble to </a:t>
            </a:r>
            <a:r>
              <a:rPr sz="2000" dirty="0">
                <a:latin typeface="Arial"/>
                <a:cs typeface="Arial"/>
              </a:rPr>
              <a:t>our </a:t>
            </a:r>
            <a:r>
              <a:rPr sz="2000" spc="-5" dirty="0">
                <a:latin typeface="Arial"/>
                <a:cs typeface="Arial"/>
              </a:rPr>
              <a:t>Constitution </a:t>
            </a:r>
            <a:r>
              <a:rPr sz="2000" dirty="0">
                <a:latin typeface="Arial"/>
                <a:cs typeface="Arial"/>
              </a:rPr>
              <a:t>serves </a:t>
            </a:r>
            <a:r>
              <a:rPr sz="2000" spc="-10" dirty="0">
                <a:latin typeface="Arial"/>
                <a:cs typeface="Arial"/>
              </a:rPr>
              <a:t>two </a:t>
            </a:r>
            <a:r>
              <a:rPr sz="2000" dirty="0">
                <a:latin typeface="Arial"/>
                <a:cs typeface="Arial"/>
              </a:rPr>
              <a:t>purposes: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  <a:p>
            <a:pPr marL="337185" indent="-324485">
              <a:lnSpc>
                <a:spcPct val="100000"/>
              </a:lnSpc>
              <a:buAutoNum type="alphaUcParenR"/>
              <a:tabLst>
                <a:tab pos="337820" algn="l"/>
              </a:tabLst>
            </a:pPr>
            <a:r>
              <a:rPr sz="2000" spc="-5" dirty="0">
                <a:latin typeface="Arial"/>
                <a:cs typeface="Arial"/>
              </a:rPr>
              <a:t>It indicates the </a:t>
            </a:r>
            <a:r>
              <a:rPr sz="2000" dirty="0">
                <a:latin typeface="Arial"/>
                <a:cs typeface="Arial"/>
              </a:rPr>
              <a:t>source </a:t>
            </a:r>
            <a:r>
              <a:rPr sz="2000" spc="-5" dirty="0">
                <a:latin typeface="Arial"/>
                <a:cs typeface="Arial"/>
              </a:rPr>
              <a:t>from which the Constitution </a:t>
            </a:r>
            <a:r>
              <a:rPr sz="2000" dirty="0">
                <a:latin typeface="Arial"/>
                <a:cs typeface="Arial"/>
              </a:rPr>
              <a:t>derives </a:t>
            </a:r>
            <a:r>
              <a:rPr sz="2000" spc="-5" dirty="0">
                <a:latin typeface="Arial"/>
                <a:cs typeface="Arial"/>
              </a:rPr>
              <a:t>its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authority;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lphaUcParenR"/>
            </a:pPr>
            <a:endParaRPr sz="2050">
              <a:latin typeface="Times New Roman"/>
              <a:cs typeface="Times New Roman"/>
            </a:endParaRPr>
          </a:p>
          <a:p>
            <a:pPr marL="12700" marR="588010">
              <a:lnSpc>
                <a:spcPct val="100000"/>
              </a:lnSpc>
              <a:buAutoNum type="alphaUcParenR"/>
              <a:tabLst>
                <a:tab pos="337820" algn="l"/>
              </a:tabLst>
            </a:pPr>
            <a:r>
              <a:rPr sz="2000" spc="-5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also </a:t>
            </a:r>
            <a:r>
              <a:rPr sz="2000" spc="-5" dirty="0">
                <a:latin typeface="Arial"/>
                <a:cs typeface="Arial"/>
              </a:rPr>
              <a:t>states the </a:t>
            </a:r>
            <a:r>
              <a:rPr sz="2000" dirty="0">
                <a:latin typeface="Arial"/>
                <a:cs typeface="Arial"/>
              </a:rPr>
              <a:t>objects, </a:t>
            </a:r>
            <a:r>
              <a:rPr sz="2000" spc="-5" dirty="0">
                <a:latin typeface="Arial"/>
                <a:cs typeface="Arial"/>
              </a:rPr>
              <a:t>which the Constitution </a:t>
            </a:r>
            <a:r>
              <a:rPr sz="2000" dirty="0">
                <a:latin typeface="Arial"/>
                <a:cs typeface="Arial"/>
              </a:rPr>
              <a:t>seeks </a:t>
            </a:r>
            <a:r>
              <a:rPr sz="2000" spc="-5" dirty="0">
                <a:latin typeface="Arial"/>
                <a:cs typeface="Arial"/>
              </a:rPr>
              <a:t>to establish </a:t>
            </a:r>
            <a:r>
              <a:rPr sz="2000" dirty="0">
                <a:latin typeface="Arial"/>
                <a:cs typeface="Arial"/>
              </a:rPr>
              <a:t>and  </a:t>
            </a:r>
            <a:r>
              <a:rPr sz="2000" spc="-5" dirty="0">
                <a:latin typeface="Arial"/>
                <a:cs typeface="Arial"/>
              </a:rPr>
              <a:t>promote.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 marR="5080">
              <a:lnSpc>
                <a:spcPct val="100099"/>
              </a:lnSpc>
            </a:pPr>
            <a:r>
              <a:rPr sz="2000" spc="-5" dirty="0">
                <a:latin typeface="Arial"/>
                <a:cs typeface="Arial"/>
              </a:rPr>
              <a:t>The Preamble </a:t>
            </a:r>
            <a:r>
              <a:rPr sz="2000" dirty="0">
                <a:latin typeface="Arial"/>
                <a:cs typeface="Arial"/>
              </a:rPr>
              <a:t>seeks </a:t>
            </a:r>
            <a:r>
              <a:rPr sz="2000" spc="-5" dirty="0">
                <a:latin typeface="Arial"/>
                <a:cs typeface="Arial"/>
              </a:rPr>
              <a:t>to establish what Mahatma </a:t>
            </a:r>
            <a:r>
              <a:rPr sz="2000" dirty="0">
                <a:latin typeface="Arial"/>
                <a:cs typeface="Arial"/>
              </a:rPr>
              <a:t>Gandhi described </a:t>
            </a:r>
            <a:r>
              <a:rPr sz="2000" spc="-5" dirty="0">
                <a:latin typeface="Arial"/>
                <a:cs typeface="Arial"/>
              </a:rPr>
              <a:t>as </a:t>
            </a:r>
            <a:r>
              <a:rPr sz="2000" dirty="0">
                <a:latin typeface="Arial"/>
                <a:cs typeface="Arial"/>
              </a:rPr>
              <a:t>The  </a:t>
            </a:r>
            <a:r>
              <a:rPr sz="2000" spc="-5" dirty="0">
                <a:latin typeface="Arial"/>
                <a:cs typeface="Arial"/>
              </a:rPr>
              <a:t>India </a:t>
            </a:r>
            <a:r>
              <a:rPr sz="2000" dirty="0">
                <a:latin typeface="Arial"/>
                <a:cs typeface="Arial"/>
              </a:rPr>
              <a:t>of my Dreams, </a:t>
            </a:r>
            <a:r>
              <a:rPr sz="2000" spc="-5" dirty="0">
                <a:latin typeface="Arial"/>
                <a:cs typeface="Arial"/>
              </a:rPr>
              <a:t>"…an India in which the </a:t>
            </a:r>
            <a:r>
              <a:rPr sz="2000" dirty="0">
                <a:latin typeface="Arial"/>
                <a:cs typeface="Arial"/>
              </a:rPr>
              <a:t>poorest shall </a:t>
            </a:r>
            <a:r>
              <a:rPr sz="2000" spc="-5" dirty="0">
                <a:latin typeface="Arial"/>
                <a:cs typeface="Arial"/>
              </a:rPr>
              <a:t>feel that it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their  </a:t>
            </a:r>
            <a:r>
              <a:rPr sz="2000" dirty="0">
                <a:latin typeface="Arial"/>
                <a:cs typeface="Arial"/>
              </a:rPr>
              <a:t>country </a:t>
            </a:r>
            <a:r>
              <a:rPr sz="2000" spc="-5" dirty="0">
                <a:latin typeface="Arial"/>
                <a:cs typeface="Arial"/>
              </a:rPr>
              <a:t>in whose </a:t>
            </a:r>
            <a:r>
              <a:rPr sz="2000" dirty="0">
                <a:latin typeface="Arial"/>
                <a:cs typeface="Arial"/>
              </a:rPr>
              <a:t>making they </a:t>
            </a:r>
            <a:r>
              <a:rPr sz="2000" spc="-5" dirty="0">
                <a:latin typeface="Arial"/>
                <a:cs typeface="Arial"/>
              </a:rPr>
              <a:t>have </a:t>
            </a:r>
            <a:r>
              <a:rPr sz="2000" dirty="0">
                <a:latin typeface="Arial"/>
                <a:cs typeface="Arial"/>
              </a:rPr>
              <a:t>an </a:t>
            </a:r>
            <a:r>
              <a:rPr sz="2000" spc="-5" dirty="0">
                <a:latin typeface="Arial"/>
                <a:cs typeface="Arial"/>
              </a:rPr>
              <a:t>effective voice; </a:t>
            </a:r>
            <a:r>
              <a:rPr sz="2000" dirty="0">
                <a:latin typeface="Arial"/>
                <a:cs typeface="Arial"/>
              </a:rPr>
              <a:t>…an </a:t>
            </a:r>
            <a:r>
              <a:rPr sz="2000" spc="-5" dirty="0">
                <a:latin typeface="Arial"/>
                <a:cs typeface="Arial"/>
              </a:rPr>
              <a:t>India in which all  communities </a:t>
            </a:r>
            <a:r>
              <a:rPr sz="2000" dirty="0">
                <a:latin typeface="Arial"/>
                <a:cs typeface="Arial"/>
              </a:rPr>
              <a:t>shall </a:t>
            </a:r>
            <a:r>
              <a:rPr sz="2000" spc="-5" dirty="0">
                <a:latin typeface="Arial"/>
                <a:cs typeface="Arial"/>
              </a:rPr>
              <a:t>leave </a:t>
            </a:r>
            <a:r>
              <a:rPr sz="2000" dirty="0">
                <a:latin typeface="Arial"/>
                <a:cs typeface="Arial"/>
              </a:rPr>
              <a:t>I perfect harmony. There can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dirty="0">
                <a:latin typeface="Arial"/>
                <a:cs typeface="Arial"/>
              </a:rPr>
              <a:t>no room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such an  </a:t>
            </a:r>
            <a:r>
              <a:rPr sz="2000" spc="-5" dirty="0">
                <a:latin typeface="Arial"/>
                <a:cs typeface="Arial"/>
              </a:rPr>
              <a:t>India for the </a:t>
            </a:r>
            <a:r>
              <a:rPr sz="2000" dirty="0">
                <a:latin typeface="Arial"/>
                <a:cs typeface="Arial"/>
              </a:rPr>
              <a:t>curse </a:t>
            </a:r>
            <a:r>
              <a:rPr sz="2000" spc="-5" dirty="0">
                <a:latin typeface="Arial"/>
                <a:cs typeface="Arial"/>
              </a:rPr>
              <a:t>of unsociability or the </a:t>
            </a:r>
            <a:r>
              <a:rPr sz="2000" dirty="0">
                <a:latin typeface="Arial"/>
                <a:cs typeface="Arial"/>
              </a:rPr>
              <a:t>curse </a:t>
            </a:r>
            <a:r>
              <a:rPr sz="2000" spc="-5" dirty="0">
                <a:latin typeface="Arial"/>
                <a:cs typeface="Arial"/>
              </a:rPr>
              <a:t>of Intoxicating drinks </a:t>
            </a:r>
            <a:r>
              <a:rPr sz="2000" dirty="0">
                <a:latin typeface="Arial"/>
                <a:cs typeface="Arial"/>
              </a:rPr>
              <a:t>and drugs.  </a:t>
            </a:r>
            <a:r>
              <a:rPr sz="2000" spc="-5" dirty="0">
                <a:latin typeface="Arial"/>
                <a:cs typeface="Arial"/>
              </a:rPr>
              <a:t>Woman will </a:t>
            </a:r>
            <a:r>
              <a:rPr sz="2000" dirty="0">
                <a:latin typeface="Arial"/>
                <a:cs typeface="Arial"/>
              </a:rPr>
              <a:t>enjoy as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same </a:t>
            </a:r>
            <a:r>
              <a:rPr sz="2000" spc="-5" dirty="0">
                <a:latin typeface="Arial"/>
                <a:cs typeface="Arial"/>
              </a:rPr>
              <a:t>rights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man."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</a:t>
            </a:r>
            <a:r>
              <a:rPr spc="-10" dirty="0"/>
              <a:t>O</a:t>
            </a:r>
            <a:r>
              <a:rPr spc="-5" dirty="0"/>
              <a:t>NT</a:t>
            </a:r>
            <a:r>
              <a:rPr spc="-20" dirty="0"/>
              <a:t>E</a:t>
            </a:r>
            <a:r>
              <a:rPr spc="-5" dirty="0"/>
              <a:t>N</a:t>
            </a:r>
            <a:r>
              <a:rPr spc="-15" dirty="0"/>
              <a:t>T</a:t>
            </a:r>
            <a:r>
              <a:rPr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77292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309" y="1835150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69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177292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1.What Is Constitution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Anyway?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1835150"/>
            <a:ext cx="41529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34950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309" y="241172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69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0" y="234950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2.Why </a:t>
            </a:r>
            <a:r>
              <a:rPr sz="2000" spc="5" dirty="0">
                <a:latin typeface="Arial"/>
                <a:cs typeface="Arial"/>
              </a:rPr>
              <a:t>Do </a:t>
            </a:r>
            <a:r>
              <a:rPr sz="2000" spc="-5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Need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Constitution?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2410460"/>
            <a:ext cx="41529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291465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8309" y="297687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0" y="291465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3.The </a:t>
            </a:r>
            <a:r>
              <a:rPr sz="2000" dirty="0">
                <a:latin typeface="Arial"/>
                <a:cs typeface="Arial"/>
              </a:rPr>
              <a:t>History of </a:t>
            </a:r>
            <a:r>
              <a:rPr sz="2000" spc="-5" dirty="0">
                <a:latin typeface="Arial"/>
                <a:cs typeface="Arial"/>
              </a:rPr>
              <a:t>Constitution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2975610"/>
            <a:ext cx="41529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3489959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8309" y="355345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69"/>
                </a:lnTo>
                <a:lnTo>
                  <a:pt x="5237480" y="306069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0" y="3489959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4.The Framing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Constitution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India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552190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03225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8309" y="409447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0" y="403225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5.The Preamble to Constitution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4094479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580890"/>
            <a:ext cx="5758180" cy="433070"/>
          </a:xfrm>
          <a:custGeom>
            <a:avLst/>
            <a:gdLst/>
            <a:ahLst/>
            <a:cxnLst/>
            <a:rect l="l" t="t" r="r" b="b"/>
            <a:pathLst>
              <a:path w="5758180" h="433070">
                <a:moveTo>
                  <a:pt x="5758180" y="0"/>
                </a:moveTo>
                <a:lnTo>
                  <a:pt x="0" y="0"/>
                </a:lnTo>
                <a:lnTo>
                  <a:pt x="0" y="433070"/>
                </a:lnTo>
                <a:lnTo>
                  <a:pt x="5758180" y="43307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8309" y="4643120"/>
            <a:ext cx="5237480" cy="307340"/>
          </a:xfrm>
          <a:custGeom>
            <a:avLst/>
            <a:gdLst/>
            <a:ahLst/>
            <a:cxnLst/>
            <a:rect l="l" t="t" r="r" b="b"/>
            <a:pathLst>
              <a:path w="5237480" h="307339">
                <a:moveTo>
                  <a:pt x="5237480" y="0"/>
                </a:moveTo>
                <a:lnTo>
                  <a:pt x="0" y="0"/>
                </a:lnTo>
                <a:lnTo>
                  <a:pt x="0" y="307339"/>
                </a:lnTo>
                <a:lnTo>
                  <a:pt x="5237480" y="307339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0" y="4580890"/>
            <a:ext cx="5758180" cy="43307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6.What Is </a:t>
            </a:r>
            <a:r>
              <a:rPr sz="2000" b="1" spc="-10" dirty="0">
                <a:solidFill>
                  <a:srgbClr val="FFFF00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constitution </a:t>
            </a: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2000" b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India?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4643120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5157470"/>
            <a:ext cx="5759450" cy="431800"/>
          </a:xfrm>
          <a:custGeom>
            <a:avLst/>
            <a:gdLst/>
            <a:ahLst/>
            <a:cxnLst/>
            <a:rect l="l" t="t" r="r" b="b"/>
            <a:pathLst>
              <a:path w="5759450" h="431800">
                <a:moveTo>
                  <a:pt x="5759450" y="0"/>
                </a:moveTo>
                <a:lnTo>
                  <a:pt x="0" y="0"/>
                </a:lnTo>
                <a:lnTo>
                  <a:pt x="0" y="431799"/>
                </a:lnTo>
                <a:lnTo>
                  <a:pt x="5759450" y="431799"/>
                </a:lnTo>
                <a:lnTo>
                  <a:pt x="575945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5157470"/>
            <a:ext cx="5759450" cy="431800"/>
          </a:xfrm>
          <a:custGeom>
            <a:avLst/>
            <a:gdLst/>
            <a:ahLst/>
            <a:cxnLst/>
            <a:rect l="l" t="t" r="r" b="b"/>
            <a:pathLst>
              <a:path w="5759450" h="431800">
                <a:moveTo>
                  <a:pt x="2879090" y="431799"/>
                </a:moveTo>
                <a:lnTo>
                  <a:pt x="0" y="431799"/>
                </a:lnTo>
                <a:lnTo>
                  <a:pt x="0" y="0"/>
                </a:lnTo>
                <a:lnTo>
                  <a:pt x="5759450" y="0"/>
                </a:lnTo>
                <a:lnTo>
                  <a:pt x="5759450" y="431799"/>
                </a:lnTo>
                <a:lnTo>
                  <a:pt x="2879090" y="43179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4970" y="5228590"/>
            <a:ext cx="5364480" cy="308610"/>
          </a:xfrm>
          <a:custGeom>
            <a:avLst/>
            <a:gdLst/>
            <a:ahLst/>
            <a:cxnLst/>
            <a:rect l="l" t="t" r="r" b="b"/>
            <a:pathLst>
              <a:path w="5364480" h="308610">
                <a:moveTo>
                  <a:pt x="5364480" y="0"/>
                </a:moveTo>
                <a:lnTo>
                  <a:pt x="0" y="0"/>
                </a:lnTo>
                <a:lnTo>
                  <a:pt x="0" y="308610"/>
                </a:lnTo>
                <a:lnTo>
                  <a:pt x="5364480" y="308610"/>
                </a:lnTo>
                <a:lnTo>
                  <a:pt x="5364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72440" y="5066029"/>
            <a:ext cx="45167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7.Main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Characteristics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of Constitution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5218429"/>
            <a:ext cx="40005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572262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799"/>
                </a:lnTo>
                <a:lnTo>
                  <a:pt x="5758180" y="431799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8309" y="5784850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0" y="572262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8.Conclusion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0" y="5784850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84570" y="1772920"/>
            <a:ext cx="2875279" cy="39611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089650" y="5768340"/>
            <a:ext cx="2737485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First Book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Constitution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India is  </a:t>
            </a:r>
            <a:r>
              <a:rPr sz="1200" dirty="0">
                <a:latin typeface="Arial"/>
                <a:cs typeface="Arial"/>
              </a:rPr>
              <a:t>Located at Parliament </a:t>
            </a:r>
            <a:r>
              <a:rPr sz="1200" spc="-5" dirty="0">
                <a:latin typeface="Arial"/>
                <a:cs typeface="Arial"/>
              </a:rPr>
              <a:t>Library Building,  New Delhi,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India.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7839" y="1042670"/>
            <a:ext cx="5600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6.What </a:t>
            </a:r>
            <a:r>
              <a:rPr dirty="0"/>
              <a:t>Is </a:t>
            </a:r>
            <a:r>
              <a:rPr spc="-5" dirty="0"/>
              <a:t>The constitution of</a:t>
            </a:r>
            <a:r>
              <a:rPr spc="-15" dirty="0"/>
              <a:t> </a:t>
            </a:r>
            <a:r>
              <a:rPr spc="-5" dirty="0"/>
              <a:t>India?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638300"/>
            <a:ext cx="4354830" cy="360680"/>
          </a:xfrm>
          <a:custGeom>
            <a:avLst/>
            <a:gdLst/>
            <a:ahLst/>
            <a:cxnLst/>
            <a:rect l="l" t="t" r="r" b="b"/>
            <a:pathLst>
              <a:path w="4354830" h="360680">
                <a:moveTo>
                  <a:pt x="4354830" y="0"/>
                </a:moveTo>
                <a:lnTo>
                  <a:pt x="0" y="0"/>
                </a:lnTo>
                <a:lnTo>
                  <a:pt x="0" y="360679"/>
                </a:lnTo>
                <a:lnTo>
                  <a:pt x="4354830" y="360679"/>
                </a:lnTo>
                <a:lnTo>
                  <a:pt x="435483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469" y="1498600"/>
            <a:ext cx="8771255" cy="4805680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47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(i) Constitution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India In General:-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99"/>
              </a:lnSpc>
              <a:spcBef>
                <a:spcPts val="1365"/>
              </a:spcBef>
            </a:pPr>
            <a:r>
              <a:rPr sz="2000" spc="-5" dirty="0">
                <a:latin typeface="Arial"/>
                <a:cs typeface="Arial"/>
              </a:rPr>
              <a:t>Constitution of India </a:t>
            </a:r>
            <a:r>
              <a:rPr sz="2000" dirty="0">
                <a:latin typeface="Arial"/>
                <a:cs typeface="Arial"/>
              </a:rPr>
              <a:t>is considered </a:t>
            </a:r>
            <a:r>
              <a:rPr sz="2000" spc="-5" dirty="0">
                <a:latin typeface="Arial"/>
                <a:cs typeface="Arial"/>
              </a:rPr>
              <a:t>to be the </a:t>
            </a:r>
            <a:r>
              <a:rPr sz="2000" dirty="0">
                <a:latin typeface="Arial"/>
                <a:cs typeface="Arial"/>
              </a:rPr>
              <a:t>supreme law </a:t>
            </a:r>
            <a:r>
              <a:rPr sz="2000" spc="-5" dirty="0">
                <a:latin typeface="Arial"/>
                <a:cs typeface="Arial"/>
              </a:rPr>
              <a:t>of the </a:t>
            </a:r>
            <a:r>
              <a:rPr sz="2000" dirty="0">
                <a:latin typeface="Arial"/>
                <a:cs typeface="Arial"/>
              </a:rPr>
              <a:t>country, </a:t>
            </a:r>
            <a:r>
              <a:rPr sz="2000" spc="-5" dirty="0">
                <a:latin typeface="Arial"/>
                <a:cs typeface="Arial"/>
              </a:rPr>
              <a:t>as it  puts forth the framework of fundamental political principles. </a:t>
            </a:r>
            <a:r>
              <a:rPr sz="2000" dirty="0">
                <a:latin typeface="Arial"/>
                <a:cs typeface="Arial"/>
              </a:rPr>
              <a:t>It establishes </a:t>
            </a:r>
            <a:r>
              <a:rPr sz="2000" spc="-5" dirty="0">
                <a:latin typeface="Arial"/>
                <a:cs typeface="Arial"/>
              </a:rPr>
              <a:t>the  structure, </a:t>
            </a:r>
            <a:r>
              <a:rPr sz="2000" dirty="0">
                <a:latin typeface="Arial"/>
                <a:cs typeface="Arial"/>
              </a:rPr>
              <a:t>procedures, </a:t>
            </a:r>
            <a:r>
              <a:rPr sz="2000" spc="-5" dirty="0">
                <a:latin typeface="Arial"/>
                <a:cs typeface="Arial"/>
              </a:rPr>
              <a:t>powers </a:t>
            </a:r>
            <a:r>
              <a:rPr sz="2000" dirty="0">
                <a:latin typeface="Arial"/>
                <a:cs typeface="Arial"/>
              </a:rPr>
              <a:t>and duties </a:t>
            </a:r>
            <a:r>
              <a:rPr sz="2000" spc="-5" dirty="0">
                <a:latin typeface="Arial"/>
                <a:cs typeface="Arial"/>
              </a:rPr>
              <a:t>of the </a:t>
            </a:r>
            <a:r>
              <a:rPr sz="2000" dirty="0">
                <a:latin typeface="Arial"/>
                <a:cs typeface="Arial"/>
              </a:rPr>
              <a:t>government and </a:t>
            </a:r>
            <a:r>
              <a:rPr sz="2000" spc="-5" dirty="0">
                <a:latin typeface="Arial"/>
                <a:cs typeface="Arial"/>
              </a:rPr>
              <a:t>mentions the  fundamental rights, directive principles </a:t>
            </a:r>
            <a:r>
              <a:rPr sz="2000" dirty="0">
                <a:latin typeface="Arial"/>
                <a:cs typeface="Arial"/>
              </a:rPr>
              <a:t>and duties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citizens.</a:t>
            </a:r>
            <a:endParaRPr sz="2000">
              <a:latin typeface="Arial"/>
              <a:cs typeface="Arial"/>
            </a:endParaRPr>
          </a:p>
          <a:p>
            <a:pPr marL="12700" marR="469265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latin typeface="Arial"/>
                <a:cs typeface="Arial"/>
              </a:rPr>
              <a:t>The Constitution </a:t>
            </a:r>
            <a:r>
              <a:rPr sz="2000" dirty="0">
                <a:latin typeface="Arial"/>
                <a:cs typeface="Arial"/>
              </a:rPr>
              <a:t>declares </a:t>
            </a:r>
            <a:r>
              <a:rPr sz="2000" spc="-5" dirty="0">
                <a:latin typeface="Arial"/>
                <a:cs typeface="Arial"/>
              </a:rPr>
              <a:t>India as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Sovereign, Socialist </a:t>
            </a:r>
            <a:r>
              <a:rPr sz="2000" dirty="0">
                <a:latin typeface="Arial"/>
                <a:cs typeface="Arial"/>
              </a:rPr>
              <a:t>Democratic, and  </a:t>
            </a:r>
            <a:r>
              <a:rPr sz="2000" spc="-5" dirty="0">
                <a:latin typeface="Arial"/>
                <a:cs typeface="Arial"/>
              </a:rPr>
              <a:t>Republic with </a:t>
            </a:r>
            <a:r>
              <a:rPr sz="2000" dirty="0">
                <a:latin typeface="Arial"/>
                <a:cs typeface="Arial"/>
              </a:rPr>
              <a:t>a parliamentary </a:t>
            </a:r>
            <a:r>
              <a:rPr sz="2000" spc="-5" dirty="0">
                <a:latin typeface="Arial"/>
                <a:cs typeface="Arial"/>
              </a:rPr>
              <a:t>form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government.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The Indian Constitution shows </a:t>
            </a:r>
            <a:r>
              <a:rPr sz="2000" dirty="0">
                <a:latin typeface="Arial"/>
                <a:cs typeface="Arial"/>
              </a:rPr>
              <a:t>Federal </a:t>
            </a:r>
            <a:r>
              <a:rPr sz="2000" spc="-5" dirty="0">
                <a:latin typeface="Arial"/>
                <a:cs typeface="Arial"/>
              </a:rPr>
              <a:t>as </a:t>
            </a:r>
            <a:r>
              <a:rPr sz="2000" spc="-10" dirty="0">
                <a:latin typeface="Arial"/>
                <a:cs typeface="Arial"/>
              </a:rPr>
              <a:t>well </a:t>
            </a:r>
            <a:r>
              <a:rPr sz="2000" dirty="0">
                <a:latin typeface="Arial"/>
                <a:cs typeface="Arial"/>
              </a:rPr>
              <a:t>as Unitary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18795">
              <a:lnSpc>
                <a:spcPct val="100000"/>
              </a:lnSpc>
              <a:buFont typeface="Arial"/>
              <a:buAutoNum type="arabicPeriod"/>
              <a:tabLst>
                <a:tab pos="294640" algn="l"/>
              </a:tabLst>
            </a:pPr>
            <a:r>
              <a:rPr sz="2000" b="1" spc="-5" dirty="0">
                <a:latin typeface="Arial"/>
                <a:cs typeface="Arial"/>
              </a:rPr>
              <a:t>Federal </a:t>
            </a:r>
            <a:r>
              <a:rPr sz="2000" b="1" spc="-10" dirty="0">
                <a:latin typeface="Arial"/>
                <a:cs typeface="Arial"/>
              </a:rPr>
              <a:t>System- </a:t>
            </a:r>
            <a:r>
              <a:rPr sz="2000" spc="-5" dirty="0">
                <a:latin typeface="Arial"/>
                <a:cs typeface="Arial"/>
              </a:rPr>
              <a:t>powers </a:t>
            </a:r>
            <a:r>
              <a:rPr sz="2000" dirty="0">
                <a:latin typeface="Arial"/>
                <a:cs typeface="Arial"/>
              </a:rPr>
              <a:t>are </a:t>
            </a:r>
            <a:r>
              <a:rPr sz="2000" spc="-5" dirty="0">
                <a:latin typeface="Arial"/>
                <a:cs typeface="Arial"/>
              </a:rPr>
              <a:t>divided and/or </a:t>
            </a:r>
            <a:r>
              <a:rPr sz="2000" dirty="0">
                <a:latin typeface="Arial"/>
                <a:cs typeface="Arial"/>
              </a:rPr>
              <a:t>shared </a:t>
            </a:r>
            <a:r>
              <a:rPr sz="2000" spc="-5" dirty="0">
                <a:latin typeface="Arial"/>
                <a:cs typeface="Arial"/>
              </a:rPr>
              <a:t>between state </a:t>
            </a:r>
            <a:r>
              <a:rPr sz="2000" dirty="0">
                <a:latin typeface="Arial"/>
                <a:cs typeface="Arial"/>
              </a:rPr>
              <a:t>and  central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governments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12700" marR="13970">
              <a:lnSpc>
                <a:spcPct val="100000"/>
              </a:lnSpc>
              <a:buFont typeface="Arial"/>
              <a:buAutoNum type="arabicPeriod"/>
              <a:tabLst>
                <a:tab pos="294640" algn="l"/>
              </a:tabLst>
            </a:pPr>
            <a:r>
              <a:rPr sz="2000" b="1" spc="-5" dirty="0">
                <a:latin typeface="Arial"/>
                <a:cs typeface="Arial"/>
              </a:rPr>
              <a:t>Union </a:t>
            </a:r>
            <a:r>
              <a:rPr sz="2000" b="1" spc="-10" dirty="0">
                <a:latin typeface="Arial"/>
                <a:cs typeface="Arial"/>
              </a:rPr>
              <a:t>System- </a:t>
            </a:r>
            <a:r>
              <a:rPr sz="2000" spc="-5" dirty="0">
                <a:latin typeface="Arial"/>
                <a:cs typeface="Arial"/>
              </a:rPr>
              <a:t>power concentration </a:t>
            </a:r>
            <a:r>
              <a:rPr sz="2000" dirty="0">
                <a:latin typeface="Arial"/>
                <a:cs typeface="Arial"/>
              </a:rPr>
              <a:t>in central government </a:t>
            </a:r>
            <a:r>
              <a:rPr sz="2000" spc="-10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weak state  </a:t>
            </a:r>
            <a:r>
              <a:rPr sz="2000" dirty="0">
                <a:latin typeface="Arial"/>
                <a:cs typeface="Arial"/>
              </a:rPr>
              <a:t>Government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510" y="1042670"/>
            <a:ext cx="5039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1.What </a:t>
            </a:r>
            <a:r>
              <a:rPr dirty="0"/>
              <a:t>Is </a:t>
            </a:r>
            <a:r>
              <a:rPr spc="-5" dirty="0"/>
              <a:t>Constitution</a:t>
            </a:r>
            <a:r>
              <a:rPr spc="-55" dirty="0"/>
              <a:t> </a:t>
            </a:r>
            <a:r>
              <a:rPr spc="-10" dirty="0"/>
              <a:t>Anyway?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69" y="1807209"/>
            <a:ext cx="8931275" cy="292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Some </a:t>
            </a:r>
            <a:r>
              <a:rPr sz="2000" dirty="0">
                <a:latin typeface="Arial"/>
                <a:cs typeface="Arial"/>
              </a:rPr>
              <a:t>rules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dirty="0">
                <a:latin typeface="Arial"/>
                <a:cs typeface="Arial"/>
              </a:rPr>
              <a:t>are made by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legislatures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(also </a:t>
            </a:r>
            <a:r>
              <a:rPr sz="2000" spc="-5" dirty="0">
                <a:latin typeface="Arial"/>
                <a:cs typeface="Arial"/>
              </a:rPr>
              <a:t>known as </a:t>
            </a:r>
            <a:r>
              <a:rPr sz="2000" dirty="0">
                <a:latin typeface="Arial"/>
                <a:cs typeface="Arial"/>
              </a:rPr>
              <a:t>Lok sabha/Rajya  Sabha </a:t>
            </a:r>
            <a:r>
              <a:rPr sz="2000" spc="-5" dirty="0">
                <a:latin typeface="Arial"/>
                <a:cs typeface="Arial"/>
              </a:rPr>
              <a:t>in India), for </a:t>
            </a:r>
            <a:r>
              <a:rPr sz="2000" dirty="0">
                <a:latin typeface="Arial"/>
                <a:cs typeface="Arial"/>
              </a:rPr>
              <a:t>there </a:t>
            </a:r>
            <a:r>
              <a:rPr sz="2000" spc="-5" dirty="0">
                <a:latin typeface="Arial"/>
                <a:cs typeface="Arial"/>
              </a:rPr>
              <a:t>own country, are </a:t>
            </a:r>
            <a:r>
              <a:rPr sz="2000" dirty="0">
                <a:latin typeface="Arial"/>
                <a:cs typeface="Arial"/>
              </a:rPr>
              <a:t>called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“</a:t>
            </a:r>
            <a:r>
              <a:rPr sz="20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Law</a:t>
            </a:r>
            <a:r>
              <a:rPr sz="2000" b="1" spc="10" dirty="0">
                <a:latin typeface="Arial"/>
                <a:cs typeface="Arial"/>
              </a:rPr>
              <a:t>”.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440"/>
              </a:spcBef>
            </a:pPr>
            <a:r>
              <a:rPr sz="2000" spc="-5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need </a:t>
            </a:r>
            <a:r>
              <a:rPr sz="20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Laws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Society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 our society can </a:t>
            </a:r>
            <a:r>
              <a:rPr sz="2000" spc="-5" dirty="0">
                <a:latin typeface="Arial"/>
                <a:cs typeface="Arial"/>
              </a:rPr>
              <a:t>regulate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work </a:t>
            </a:r>
            <a:r>
              <a:rPr sz="2000" dirty="0">
                <a:latin typeface="Arial"/>
                <a:cs typeface="Arial"/>
              </a:rPr>
              <a:t>properly. They  are designed to </a:t>
            </a:r>
            <a:r>
              <a:rPr sz="2000" spc="-5" dirty="0">
                <a:latin typeface="Arial"/>
                <a:cs typeface="Arial"/>
              </a:rPr>
              <a:t>protect us </a:t>
            </a:r>
            <a:r>
              <a:rPr sz="2000" dirty="0">
                <a:latin typeface="Arial"/>
                <a:cs typeface="Arial"/>
              </a:rPr>
              <a:t>and our property and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ensure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dirty="0">
                <a:latin typeface="Arial"/>
                <a:cs typeface="Arial"/>
              </a:rPr>
              <a:t>everyone </a:t>
            </a:r>
            <a:r>
              <a:rPr sz="2000" spc="-5" dirty="0">
                <a:latin typeface="Arial"/>
                <a:cs typeface="Arial"/>
              </a:rPr>
              <a:t>in  society </a:t>
            </a:r>
            <a:r>
              <a:rPr sz="2000" dirty="0">
                <a:latin typeface="Arial"/>
                <a:cs typeface="Arial"/>
              </a:rPr>
              <a:t>behaves </a:t>
            </a:r>
            <a:r>
              <a:rPr sz="2000" spc="-5" dirty="0">
                <a:latin typeface="Arial"/>
                <a:cs typeface="Arial"/>
              </a:rPr>
              <a:t>the way that the community </a:t>
            </a:r>
            <a:r>
              <a:rPr sz="2000" dirty="0">
                <a:latin typeface="Arial"/>
                <a:cs typeface="Arial"/>
              </a:rPr>
              <a:t>expects </a:t>
            </a:r>
            <a:r>
              <a:rPr sz="2000" spc="-5" dirty="0">
                <a:latin typeface="Arial"/>
                <a:cs typeface="Arial"/>
              </a:rPr>
              <a:t>them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too.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4064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Laws tell us what to </a:t>
            </a:r>
            <a:r>
              <a:rPr sz="2000" dirty="0">
                <a:latin typeface="Arial"/>
                <a:cs typeface="Arial"/>
              </a:rPr>
              <a:t>expect as a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consequence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our actions. </a:t>
            </a:r>
            <a:r>
              <a:rPr sz="2000" spc="-5" dirty="0">
                <a:latin typeface="Arial"/>
                <a:cs typeface="Arial"/>
              </a:rPr>
              <a:t>Laws have </a:t>
            </a:r>
            <a:r>
              <a:rPr sz="2000" dirty="0">
                <a:latin typeface="Arial"/>
                <a:cs typeface="Arial"/>
              </a:rPr>
              <a:t>been  </a:t>
            </a:r>
            <a:r>
              <a:rPr sz="2000" spc="-5" dirty="0">
                <a:latin typeface="Arial"/>
                <a:cs typeface="Arial"/>
              </a:rPr>
              <a:t>the glue that </a:t>
            </a:r>
            <a:r>
              <a:rPr sz="2000" dirty="0">
                <a:latin typeface="Arial"/>
                <a:cs typeface="Arial"/>
              </a:rPr>
              <a:t>has kept society </a:t>
            </a:r>
            <a:r>
              <a:rPr sz="2000" spc="-5" dirty="0">
                <a:latin typeface="Arial"/>
                <a:cs typeface="Arial"/>
              </a:rPr>
              <a:t>together. Without laws there would </a:t>
            </a:r>
            <a:r>
              <a:rPr sz="2000" dirty="0">
                <a:latin typeface="Arial"/>
                <a:cs typeface="Arial"/>
              </a:rPr>
              <a:t>be </a:t>
            </a:r>
            <a:r>
              <a:rPr sz="2000" spc="-5" dirty="0">
                <a:latin typeface="Arial"/>
                <a:cs typeface="Arial"/>
              </a:rPr>
              <a:t>complete 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anarchy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7079" y="4368800"/>
            <a:ext cx="2006600" cy="203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31720" y="4342129"/>
            <a:ext cx="1461770" cy="20116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16700" y="6300534"/>
            <a:ext cx="178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t>4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7839" y="1042670"/>
            <a:ext cx="5600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6.What </a:t>
            </a:r>
            <a:r>
              <a:rPr dirty="0"/>
              <a:t>Is </a:t>
            </a:r>
            <a:r>
              <a:rPr spc="-5" dirty="0"/>
              <a:t>The constitution of</a:t>
            </a:r>
            <a:r>
              <a:rPr spc="-15" dirty="0"/>
              <a:t> </a:t>
            </a:r>
            <a:r>
              <a:rPr spc="-5" dirty="0"/>
              <a:t>India?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642110"/>
            <a:ext cx="3890010" cy="359410"/>
          </a:xfrm>
          <a:custGeom>
            <a:avLst/>
            <a:gdLst/>
            <a:ahLst/>
            <a:cxnLst/>
            <a:rect l="l" t="t" r="r" b="b"/>
            <a:pathLst>
              <a:path w="3890010" h="359410">
                <a:moveTo>
                  <a:pt x="3890010" y="0"/>
                </a:moveTo>
                <a:lnTo>
                  <a:pt x="0" y="0"/>
                </a:lnTo>
                <a:lnTo>
                  <a:pt x="0" y="359410"/>
                </a:lnTo>
                <a:lnTo>
                  <a:pt x="3890010" y="359410"/>
                </a:lnTo>
                <a:lnTo>
                  <a:pt x="389001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469" y="1563370"/>
            <a:ext cx="8751570" cy="451993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99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Both features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listed below:-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Federal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Features-</a:t>
            </a:r>
            <a:endParaRPr sz="2000">
              <a:latin typeface="Arial"/>
              <a:cs typeface="Arial"/>
            </a:endParaRPr>
          </a:p>
          <a:p>
            <a:pPr marL="294005" indent="-281305">
              <a:lnSpc>
                <a:spcPct val="100000"/>
              </a:lnSpc>
              <a:buAutoNum type="arabicPeriod"/>
              <a:tabLst>
                <a:tab pos="294640" algn="l"/>
              </a:tabLst>
            </a:pPr>
            <a:r>
              <a:rPr sz="2000" dirty="0">
                <a:latin typeface="Arial"/>
                <a:cs typeface="Arial"/>
              </a:rPr>
              <a:t>Supremacy of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Constitution,</a:t>
            </a:r>
            <a:endParaRPr sz="2000">
              <a:latin typeface="Arial"/>
              <a:cs typeface="Arial"/>
            </a:endParaRPr>
          </a:p>
          <a:p>
            <a:pPr marL="294005" indent="-281305">
              <a:lnSpc>
                <a:spcPct val="100000"/>
              </a:lnSpc>
              <a:buAutoNum type="arabicPeriod"/>
              <a:tabLst>
                <a:tab pos="294640" algn="l"/>
              </a:tabLst>
            </a:pPr>
            <a:r>
              <a:rPr sz="2000" spc="-5" dirty="0">
                <a:latin typeface="Arial"/>
                <a:cs typeface="Arial"/>
              </a:rPr>
              <a:t>Division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power between the </a:t>
            </a:r>
            <a:r>
              <a:rPr sz="2000" dirty="0">
                <a:latin typeface="Arial"/>
                <a:cs typeface="Arial"/>
              </a:rPr>
              <a:t>Union (central Governments) and </a:t>
            </a:r>
            <a:r>
              <a:rPr sz="2000" spc="-5" dirty="0">
                <a:latin typeface="Arial"/>
                <a:cs typeface="Arial"/>
              </a:rPr>
              <a:t>State,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294005" indent="-281305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294640" algn="l"/>
              </a:tabLst>
            </a:pPr>
            <a:r>
              <a:rPr sz="2000" spc="-5" dirty="0">
                <a:latin typeface="Arial"/>
                <a:cs typeface="Arial"/>
              </a:rPr>
              <a:t>The existence </a:t>
            </a:r>
            <a:r>
              <a:rPr sz="2000" dirty="0">
                <a:latin typeface="Arial"/>
                <a:cs typeface="Arial"/>
              </a:rPr>
              <a:t>of an independent judiciary 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Indian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Constitution.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Unitary</a:t>
            </a:r>
            <a:r>
              <a:rPr sz="20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Features-</a:t>
            </a:r>
            <a:endParaRPr sz="2000">
              <a:latin typeface="Arial"/>
              <a:cs typeface="Arial"/>
            </a:endParaRPr>
          </a:p>
          <a:p>
            <a:pPr marL="294005" indent="-281305">
              <a:lnSpc>
                <a:spcPct val="100000"/>
              </a:lnSpc>
              <a:buAutoNum type="arabicPeriod"/>
              <a:tabLst>
                <a:tab pos="294640" algn="l"/>
              </a:tabLst>
            </a:pPr>
            <a:r>
              <a:rPr sz="2000" spc="-5" dirty="0">
                <a:latin typeface="Arial"/>
                <a:cs typeface="Arial"/>
              </a:rPr>
              <a:t>Single </a:t>
            </a:r>
            <a:r>
              <a:rPr sz="2000" dirty="0">
                <a:latin typeface="Arial"/>
                <a:cs typeface="Arial"/>
              </a:rPr>
              <a:t>Citizenship</a:t>
            </a:r>
            <a:endParaRPr sz="2000">
              <a:latin typeface="Arial"/>
              <a:cs typeface="Arial"/>
            </a:endParaRPr>
          </a:p>
          <a:p>
            <a:pPr marL="294005" indent="-281305">
              <a:lnSpc>
                <a:spcPct val="100000"/>
              </a:lnSpc>
              <a:buAutoNum type="arabicPeriod"/>
              <a:tabLst>
                <a:tab pos="294640" algn="l"/>
              </a:tabLst>
            </a:pPr>
            <a:r>
              <a:rPr sz="2000" spc="-5" dirty="0">
                <a:latin typeface="Arial"/>
                <a:cs typeface="Arial"/>
              </a:rPr>
              <a:t>Single Constitution</a:t>
            </a:r>
            <a:endParaRPr sz="2000">
              <a:latin typeface="Arial"/>
              <a:cs typeface="Arial"/>
            </a:endParaRPr>
          </a:p>
          <a:p>
            <a:pPr marL="294005" indent="-281305">
              <a:lnSpc>
                <a:spcPct val="100000"/>
              </a:lnSpc>
              <a:buAutoNum type="arabicPeriod"/>
              <a:tabLst>
                <a:tab pos="294640" algn="l"/>
              </a:tabLst>
            </a:pPr>
            <a:r>
              <a:rPr sz="2000" spc="-5" dirty="0">
                <a:latin typeface="Arial"/>
                <a:cs typeface="Arial"/>
              </a:rPr>
              <a:t>Power </a:t>
            </a:r>
            <a:r>
              <a:rPr sz="2000" dirty="0">
                <a:latin typeface="Arial"/>
                <a:cs typeface="Arial"/>
              </a:rPr>
              <a:t>of union to override on </a:t>
            </a:r>
            <a:r>
              <a:rPr sz="2000" spc="-5" dirty="0">
                <a:latin typeface="Arial"/>
                <a:cs typeface="Arial"/>
              </a:rPr>
              <a:t>the state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matters</a:t>
            </a:r>
            <a:endParaRPr sz="2000">
              <a:latin typeface="Arial"/>
              <a:cs typeface="Arial"/>
            </a:endParaRPr>
          </a:p>
          <a:p>
            <a:pPr marL="294005" indent="-281305">
              <a:lnSpc>
                <a:spcPct val="100000"/>
              </a:lnSpc>
              <a:buAutoNum type="arabicPeriod"/>
              <a:tabLst>
                <a:tab pos="294640" algn="l"/>
              </a:tabLst>
            </a:pPr>
            <a:r>
              <a:rPr sz="2000" dirty="0">
                <a:latin typeface="Arial"/>
                <a:cs typeface="Arial"/>
              </a:rPr>
              <a:t>During emergency </a:t>
            </a:r>
            <a:r>
              <a:rPr sz="2000" spc="-5" dirty="0">
                <a:latin typeface="Arial"/>
                <a:cs typeface="Arial"/>
              </a:rPr>
              <a:t>the system </a:t>
            </a:r>
            <a:r>
              <a:rPr sz="2000" dirty="0">
                <a:latin typeface="Arial"/>
                <a:cs typeface="Arial"/>
              </a:rPr>
              <a:t>became </a:t>
            </a:r>
            <a:r>
              <a:rPr sz="2000" spc="-5" dirty="0">
                <a:latin typeface="Arial"/>
                <a:cs typeface="Arial"/>
              </a:rPr>
              <a:t>virtually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unitary</a:t>
            </a:r>
            <a:endParaRPr sz="2000">
              <a:latin typeface="Arial"/>
              <a:cs typeface="Arial"/>
            </a:endParaRPr>
          </a:p>
          <a:p>
            <a:pPr marL="294005" indent="-281305">
              <a:lnSpc>
                <a:spcPct val="100000"/>
              </a:lnSpc>
              <a:buAutoNum type="arabicPeriod"/>
              <a:tabLst>
                <a:tab pos="294640" algn="l"/>
              </a:tabLst>
            </a:pPr>
            <a:r>
              <a:rPr sz="2000" dirty="0">
                <a:latin typeface="Arial"/>
                <a:cs typeface="Arial"/>
              </a:rPr>
              <a:t>Changes 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names and </a:t>
            </a:r>
            <a:r>
              <a:rPr sz="2000" spc="-5" dirty="0">
                <a:latin typeface="Arial"/>
                <a:cs typeface="Arial"/>
              </a:rPr>
              <a:t>boundaries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 states </a:t>
            </a:r>
            <a:r>
              <a:rPr sz="2000" dirty="0">
                <a:latin typeface="Arial"/>
                <a:cs typeface="Arial"/>
              </a:rPr>
              <a:t>by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Parliament</a:t>
            </a:r>
            <a:endParaRPr sz="2000">
              <a:latin typeface="Arial"/>
              <a:cs typeface="Arial"/>
            </a:endParaRPr>
          </a:p>
          <a:p>
            <a:pPr marL="294005" indent="-281305">
              <a:lnSpc>
                <a:spcPct val="100000"/>
              </a:lnSpc>
              <a:buAutoNum type="arabicPeriod"/>
              <a:tabLst>
                <a:tab pos="294640" algn="l"/>
              </a:tabLst>
            </a:pPr>
            <a:r>
              <a:rPr sz="2000" spc="-5" dirty="0">
                <a:latin typeface="Arial"/>
                <a:cs typeface="Arial"/>
              </a:rPr>
              <a:t>Integrated </a:t>
            </a:r>
            <a:r>
              <a:rPr sz="2000" dirty="0">
                <a:latin typeface="Arial"/>
                <a:cs typeface="Arial"/>
              </a:rPr>
              <a:t>Judiciary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  <a:p>
            <a:pPr marL="294005" indent="-281305">
              <a:lnSpc>
                <a:spcPct val="100000"/>
              </a:lnSpc>
              <a:buAutoNum type="arabicPeriod"/>
              <a:tabLst>
                <a:tab pos="294640" algn="l"/>
              </a:tabLst>
            </a:pPr>
            <a:r>
              <a:rPr sz="2000" dirty="0">
                <a:latin typeface="Arial"/>
                <a:cs typeface="Arial"/>
              </a:rPr>
              <a:t>Centre appoints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Governors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469" y="6081960"/>
            <a:ext cx="8479790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0"/>
              </a:lnSpc>
            </a:pPr>
            <a:r>
              <a:rPr sz="2000" dirty="0">
                <a:latin typeface="Arial"/>
                <a:cs typeface="Arial"/>
              </a:rPr>
              <a:t>8. Dependence </a:t>
            </a:r>
            <a:r>
              <a:rPr sz="2000" spc="-5" dirty="0">
                <a:latin typeface="Arial"/>
                <a:cs typeface="Arial"/>
              </a:rPr>
              <a:t>of states </a:t>
            </a:r>
            <a:r>
              <a:rPr sz="2000" dirty="0">
                <a:latin typeface="Arial"/>
                <a:cs typeface="Arial"/>
              </a:rPr>
              <a:t>on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centre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economic assistance 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grants.</a:t>
            </a:r>
            <a:endParaRPr sz="2000">
              <a:latin typeface="Arial"/>
              <a:cs typeface="Arial"/>
            </a:endParaRPr>
          </a:p>
          <a:p>
            <a:pPr marR="1652905" algn="r">
              <a:lnSpc>
                <a:spcPts val="183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t>40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7839" y="1042670"/>
            <a:ext cx="5600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6.What </a:t>
            </a:r>
            <a:r>
              <a:rPr dirty="0"/>
              <a:t>Is </a:t>
            </a:r>
            <a:r>
              <a:rPr spc="-5" dirty="0"/>
              <a:t>The constitution of</a:t>
            </a:r>
            <a:r>
              <a:rPr spc="-15" dirty="0"/>
              <a:t> </a:t>
            </a:r>
            <a:r>
              <a:rPr spc="-5" dirty="0"/>
              <a:t>India?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1289" y="1699190"/>
            <a:ext cx="3501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Both features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listed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below:-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628139"/>
            <a:ext cx="4499610" cy="386080"/>
          </a:xfrm>
          <a:custGeom>
            <a:avLst/>
            <a:gdLst/>
            <a:ahLst/>
            <a:cxnLst/>
            <a:rect l="l" t="t" r="r" b="b"/>
            <a:pathLst>
              <a:path w="4499610" h="386080">
                <a:moveTo>
                  <a:pt x="4499610" y="0"/>
                </a:moveTo>
                <a:lnTo>
                  <a:pt x="0" y="0"/>
                </a:lnTo>
                <a:lnTo>
                  <a:pt x="0" y="386080"/>
                </a:lnTo>
                <a:lnTo>
                  <a:pt x="4499610" y="386080"/>
                </a:lnTo>
                <a:lnTo>
                  <a:pt x="449961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8750" y="1662429"/>
            <a:ext cx="41630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(ii)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Structure of Constitution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India:-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469" y="2023109"/>
            <a:ext cx="8286115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consists </a:t>
            </a:r>
            <a:r>
              <a:rPr sz="1600" spc="-5" dirty="0">
                <a:latin typeface="Arial"/>
                <a:cs typeface="Arial"/>
              </a:rPr>
              <a:t>of </a:t>
            </a:r>
            <a:r>
              <a:rPr sz="1600" dirty="0">
                <a:latin typeface="Arial"/>
                <a:cs typeface="Arial"/>
              </a:rPr>
              <a:t>1 </a:t>
            </a:r>
            <a:r>
              <a:rPr sz="1600" spc="-5" dirty="0">
                <a:latin typeface="Arial"/>
                <a:cs typeface="Arial"/>
              </a:rPr>
              <a:t>preamble, 25 parts containing 450 articles, 12 schedules, </a:t>
            </a:r>
            <a:r>
              <a:rPr sz="1600" dirty="0">
                <a:latin typeface="Arial"/>
                <a:cs typeface="Arial"/>
              </a:rPr>
              <a:t>2 </a:t>
            </a:r>
            <a:r>
              <a:rPr sz="1600" spc="-5" dirty="0">
                <a:latin typeface="Arial"/>
                <a:cs typeface="Arial"/>
              </a:rPr>
              <a:t>appendices and 97  amendments to date. Although </a:t>
            </a:r>
            <a:r>
              <a:rPr sz="1600" dirty="0">
                <a:latin typeface="Arial"/>
                <a:cs typeface="Arial"/>
              </a:rPr>
              <a:t>it is </a:t>
            </a:r>
            <a:r>
              <a:rPr sz="1600" spc="-5" dirty="0">
                <a:latin typeface="Arial"/>
                <a:cs typeface="Arial"/>
              </a:rPr>
              <a:t>federal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nature </a:t>
            </a:r>
            <a:r>
              <a:rPr sz="1600" dirty="0">
                <a:latin typeface="Arial"/>
                <a:cs typeface="Arial"/>
              </a:rPr>
              <a:t>it </a:t>
            </a:r>
            <a:r>
              <a:rPr sz="1600" spc="-5" dirty="0">
                <a:latin typeface="Arial"/>
                <a:cs typeface="Arial"/>
              </a:rPr>
              <a:t>also has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strong unitary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bias.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04690" y="1751329"/>
            <a:ext cx="44983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The Constitution,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its current form </a:t>
            </a:r>
            <a:r>
              <a:rPr sz="1600" spc="-10" dirty="0">
                <a:latin typeface="Arial"/>
                <a:cs typeface="Arial"/>
              </a:rPr>
              <a:t>(March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2011),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1320" y="2588260"/>
            <a:ext cx="2428240" cy="398780"/>
          </a:xfrm>
          <a:prstGeom prst="rect">
            <a:avLst/>
          </a:prstGeom>
          <a:solidFill>
            <a:srgbClr val="3399FF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7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Constitution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India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90520" y="3009900"/>
            <a:ext cx="0" cy="590550"/>
          </a:xfrm>
          <a:custGeom>
            <a:avLst/>
            <a:gdLst/>
            <a:ahLst/>
            <a:cxnLst/>
            <a:rect l="l" t="t" r="r" b="b"/>
            <a:pathLst>
              <a:path h="590550">
                <a:moveTo>
                  <a:pt x="0" y="0"/>
                </a:moveTo>
                <a:lnTo>
                  <a:pt x="0" y="59055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27020" y="3592829"/>
            <a:ext cx="128269" cy="127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310" y="3671570"/>
            <a:ext cx="4175760" cy="0"/>
          </a:xfrm>
          <a:custGeom>
            <a:avLst/>
            <a:gdLst/>
            <a:ahLst/>
            <a:cxnLst/>
            <a:rect l="l" t="t" r="r" b="b"/>
            <a:pathLst>
              <a:path w="4175760">
                <a:moveTo>
                  <a:pt x="0" y="0"/>
                </a:moveTo>
                <a:lnTo>
                  <a:pt x="4175760" y="0"/>
                </a:lnTo>
              </a:path>
            </a:pathLst>
          </a:custGeom>
          <a:ln w="25518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4230" y="3669029"/>
            <a:ext cx="5080" cy="326390"/>
          </a:xfrm>
          <a:custGeom>
            <a:avLst/>
            <a:gdLst/>
            <a:ahLst/>
            <a:cxnLst/>
            <a:rect l="l" t="t" r="r" b="b"/>
            <a:pathLst>
              <a:path w="5080" h="326389">
                <a:moveTo>
                  <a:pt x="5079" y="0"/>
                </a:moveTo>
                <a:lnTo>
                  <a:pt x="0" y="32639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0730" y="3986529"/>
            <a:ext cx="127000" cy="128270"/>
          </a:xfrm>
          <a:custGeom>
            <a:avLst/>
            <a:gdLst/>
            <a:ahLst/>
            <a:cxnLst/>
            <a:rect l="l" t="t" r="r" b="b"/>
            <a:pathLst>
              <a:path w="127000" h="128270">
                <a:moveTo>
                  <a:pt x="0" y="0"/>
                </a:moveTo>
                <a:lnTo>
                  <a:pt x="60960" y="128270"/>
                </a:lnTo>
                <a:lnTo>
                  <a:pt x="12700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03800" y="3669029"/>
            <a:ext cx="1270" cy="308610"/>
          </a:xfrm>
          <a:custGeom>
            <a:avLst/>
            <a:gdLst/>
            <a:ahLst/>
            <a:cxnLst/>
            <a:rect l="l" t="t" r="r" b="b"/>
            <a:pathLst>
              <a:path w="1270" h="308610">
                <a:moveTo>
                  <a:pt x="1270" y="0"/>
                </a:moveTo>
                <a:lnTo>
                  <a:pt x="0" y="30861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40300" y="3968750"/>
            <a:ext cx="127000" cy="128270"/>
          </a:xfrm>
          <a:custGeom>
            <a:avLst/>
            <a:gdLst/>
            <a:ahLst/>
            <a:cxnLst/>
            <a:rect l="l" t="t" r="r" b="b"/>
            <a:pathLst>
              <a:path w="127000" h="128270">
                <a:moveTo>
                  <a:pt x="0" y="0"/>
                </a:moveTo>
                <a:lnTo>
                  <a:pt x="63500" y="128269"/>
                </a:lnTo>
                <a:lnTo>
                  <a:pt x="12700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8822" y="4130902"/>
            <a:ext cx="1261110" cy="389890"/>
          </a:xfrm>
          <a:prstGeom prst="rect">
            <a:avLst/>
          </a:prstGeom>
          <a:solidFill>
            <a:srgbClr val="3399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3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Preamble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61769" y="4126229"/>
            <a:ext cx="335280" cy="398780"/>
          </a:xfrm>
          <a:custGeom>
            <a:avLst/>
            <a:gdLst/>
            <a:ahLst/>
            <a:cxnLst/>
            <a:rect l="l" t="t" r="r" b="b"/>
            <a:pathLst>
              <a:path w="335280" h="398779">
                <a:moveTo>
                  <a:pt x="335280" y="0"/>
                </a:moveTo>
                <a:lnTo>
                  <a:pt x="0" y="0"/>
                </a:lnTo>
                <a:lnTo>
                  <a:pt x="0" y="398780"/>
                </a:lnTo>
                <a:lnTo>
                  <a:pt x="335280" y="398780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61769" y="4126229"/>
            <a:ext cx="335280" cy="398780"/>
          </a:xfrm>
          <a:custGeom>
            <a:avLst/>
            <a:gdLst/>
            <a:ahLst/>
            <a:cxnLst/>
            <a:rect l="l" t="t" r="r" b="b"/>
            <a:pathLst>
              <a:path w="335280" h="398779">
                <a:moveTo>
                  <a:pt x="167640" y="398780"/>
                </a:moveTo>
                <a:lnTo>
                  <a:pt x="0" y="398780"/>
                </a:lnTo>
                <a:lnTo>
                  <a:pt x="0" y="0"/>
                </a:lnTo>
                <a:lnTo>
                  <a:pt x="335280" y="0"/>
                </a:lnTo>
                <a:lnTo>
                  <a:pt x="335280" y="398780"/>
                </a:lnTo>
                <a:lnTo>
                  <a:pt x="167640" y="3987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66442" y="4160520"/>
            <a:ext cx="326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356100" y="4124959"/>
            <a:ext cx="718820" cy="398780"/>
          </a:xfrm>
          <a:custGeom>
            <a:avLst/>
            <a:gdLst/>
            <a:ahLst/>
            <a:cxnLst/>
            <a:rect l="l" t="t" r="r" b="b"/>
            <a:pathLst>
              <a:path w="718820" h="398779">
                <a:moveTo>
                  <a:pt x="0" y="398779"/>
                </a:moveTo>
                <a:lnTo>
                  <a:pt x="718820" y="398779"/>
                </a:lnTo>
                <a:lnTo>
                  <a:pt x="718820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56100" y="4124959"/>
            <a:ext cx="789940" cy="398780"/>
          </a:xfrm>
          <a:custGeom>
            <a:avLst/>
            <a:gdLst/>
            <a:ahLst/>
            <a:cxnLst/>
            <a:rect l="l" t="t" r="r" b="b"/>
            <a:pathLst>
              <a:path w="789939" h="398779">
                <a:moveTo>
                  <a:pt x="394970" y="398779"/>
                </a:moveTo>
                <a:lnTo>
                  <a:pt x="0" y="398779"/>
                </a:lnTo>
                <a:lnTo>
                  <a:pt x="0" y="0"/>
                </a:lnTo>
                <a:lnTo>
                  <a:pt x="789939" y="0"/>
                </a:lnTo>
                <a:lnTo>
                  <a:pt x="789939" y="398779"/>
                </a:lnTo>
                <a:lnTo>
                  <a:pt x="394970" y="3987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356100" y="4124959"/>
            <a:ext cx="718820" cy="39878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37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Parts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74920" y="4124959"/>
            <a:ext cx="576580" cy="398780"/>
          </a:xfrm>
          <a:custGeom>
            <a:avLst/>
            <a:gdLst/>
            <a:ahLst/>
            <a:cxnLst/>
            <a:rect l="l" t="t" r="r" b="b"/>
            <a:pathLst>
              <a:path w="576579" h="398779">
                <a:moveTo>
                  <a:pt x="576579" y="0"/>
                </a:moveTo>
                <a:lnTo>
                  <a:pt x="0" y="0"/>
                </a:lnTo>
                <a:lnTo>
                  <a:pt x="0" y="398779"/>
                </a:lnTo>
                <a:lnTo>
                  <a:pt x="576579" y="398779"/>
                </a:lnTo>
                <a:lnTo>
                  <a:pt x="5765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074920" y="4124959"/>
            <a:ext cx="572770" cy="39878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000" dirty="0">
                <a:latin typeface="Arial"/>
                <a:cs typeface="Arial"/>
              </a:rPr>
              <a:t>25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937000" y="4930140"/>
            <a:ext cx="1049020" cy="398780"/>
          </a:xfrm>
          <a:custGeom>
            <a:avLst/>
            <a:gdLst/>
            <a:ahLst/>
            <a:cxnLst/>
            <a:rect l="l" t="t" r="r" b="b"/>
            <a:pathLst>
              <a:path w="1049020" h="398779">
                <a:moveTo>
                  <a:pt x="1049020" y="0"/>
                </a:moveTo>
                <a:lnTo>
                  <a:pt x="0" y="0"/>
                </a:lnTo>
                <a:lnTo>
                  <a:pt x="0" y="398780"/>
                </a:lnTo>
                <a:lnTo>
                  <a:pt x="1049020" y="398780"/>
                </a:lnTo>
                <a:lnTo>
                  <a:pt x="104902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37000" y="4930140"/>
            <a:ext cx="1049020" cy="398780"/>
          </a:xfrm>
          <a:custGeom>
            <a:avLst/>
            <a:gdLst/>
            <a:ahLst/>
            <a:cxnLst/>
            <a:rect l="l" t="t" r="r" b="b"/>
            <a:pathLst>
              <a:path w="1049020" h="398779">
                <a:moveTo>
                  <a:pt x="524510" y="398780"/>
                </a:moveTo>
                <a:lnTo>
                  <a:pt x="0" y="398780"/>
                </a:lnTo>
                <a:lnTo>
                  <a:pt x="0" y="0"/>
                </a:lnTo>
                <a:lnTo>
                  <a:pt x="1049020" y="0"/>
                </a:lnTo>
                <a:lnTo>
                  <a:pt x="1049020" y="398780"/>
                </a:lnTo>
                <a:lnTo>
                  <a:pt x="524510" y="3987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941672" y="4964429"/>
            <a:ext cx="10401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Articles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996179" y="4930140"/>
            <a:ext cx="647700" cy="398780"/>
          </a:xfrm>
          <a:custGeom>
            <a:avLst/>
            <a:gdLst/>
            <a:ahLst/>
            <a:cxnLst/>
            <a:rect l="l" t="t" r="r" b="b"/>
            <a:pathLst>
              <a:path w="647700" h="398779">
                <a:moveTo>
                  <a:pt x="323850" y="398780"/>
                </a:moveTo>
                <a:lnTo>
                  <a:pt x="0" y="398780"/>
                </a:lnTo>
                <a:lnTo>
                  <a:pt x="0" y="0"/>
                </a:lnTo>
                <a:lnTo>
                  <a:pt x="647700" y="0"/>
                </a:lnTo>
                <a:lnTo>
                  <a:pt x="647700" y="398780"/>
                </a:lnTo>
                <a:lnTo>
                  <a:pt x="323850" y="3987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000852" y="4934812"/>
            <a:ext cx="642620" cy="3898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30"/>
              </a:spcBef>
            </a:pPr>
            <a:r>
              <a:rPr sz="2000" dirty="0">
                <a:latin typeface="Arial"/>
                <a:cs typeface="Arial"/>
              </a:rPr>
              <a:t>450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572000" y="4474209"/>
            <a:ext cx="647700" cy="466090"/>
          </a:xfrm>
          <a:custGeom>
            <a:avLst/>
            <a:gdLst/>
            <a:ahLst/>
            <a:cxnLst/>
            <a:rect l="l" t="t" r="r" b="b"/>
            <a:pathLst>
              <a:path w="647700" h="466089">
                <a:moveTo>
                  <a:pt x="647700" y="266700"/>
                </a:moveTo>
                <a:lnTo>
                  <a:pt x="0" y="266700"/>
                </a:lnTo>
                <a:lnTo>
                  <a:pt x="323850" y="466089"/>
                </a:lnTo>
                <a:lnTo>
                  <a:pt x="647700" y="266700"/>
                </a:lnTo>
                <a:close/>
              </a:path>
              <a:path w="647700" h="466089">
                <a:moveTo>
                  <a:pt x="472439" y="0"/>
                </a:moveTo>
                <a:lnTo>
                  <a:pt x="173989" y="0"/>
                </a:lnTo>
                <a:lnTo>
                  <a:pt x="173989" y="266700"/>
                </a:lnTo>
                <a:lnTo>
                  <a:pt x="472439" y="266700"/>
                </a:lnTo>
                <a:lnTo>
                  <a:pt x="472439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71550" y="5999479"/>
            <a:ext cx="1696720" cy="398780"/>
          </a:xfrm>
          <a:custGeom>
            <a:avLst/>
            <a:gdLst/>
            <a:ahLst/>
            <a:cxnLst/>
            <a:rect l="l" t="t" r="r" b="b"/>
            <a:pathLst>
              <a:path w="1696720" h="398779">
                <a:moveTo>
                  <a:pt x="1696720" y="0"/>
                </a:moveTo>
                <a:lnTo>
                  <a:pt x="0" y="0"/>
                </a:lnTo>
                <a:lnTo>
                  <a:pt x="0" y="398780"/>
                </a:lnTo>
                <a:lnTo>
                  <a:pt x="1696720" y="398780"/>
                </a:lnTo>
                <a:lnTo>
                  <a:pt x="169672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1550" y="5999479"/>
            <a:ext cx="1696720" cy="398780"/>
          </a:xfrm>
          <a:custGeom>
            <a:avLst/>
            <a:gdLst/>
            <a:ahLst/>
            <a:cxnLst/>
            <a:rect l="l" t="t" r="r" b="b"/>
            <a:pathLst>
              <a:path w="1696720" h="398779">
                <a:moveTo>
                  <a:pt x="848360" y="398780"/>
                </a:moveTo>
                <a:lnTo>
                  <a:pt x="0" y="398780"/>
                </a:lnTo>
                <a:lnTo>
                  <a:pt x="0" y="0"/>
                </a:lnTo>
                <a:lnTo>
                  <a:pt x="1696720" y="0"/>
                </a:lnTo>
                <a:lnTo>
                  <a:pt x="1696720" y="398780"/>
                </a:lnTo>
                <a:lnTo>
                  <a:pt x="848360" y="3987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78429" y="5999479"/>
            <a:ext cx="525780" cy="398780"/>
          </a:xfrm>
          <a:custGeom>
            <a:avLst/>
            <a:gdLst/>
            <a:ahLst/>
            <a:cxnLst/>
            <a:rect l="l" t="t" r="r" b="b"/>
            <a:pathLst>
              <a:path w="525780" h="398779">
                <a:moveTo>
                  <a:pt x="525780" y="0"/>
                </a:moveTo>
                <a:lnTo>
                  <a:pt x="0" y="0"/>
                </a:lnTo>
                <a:lnTo>
                  <a:pt x="0" y="398780"/>
                </a:lnTo>
                <a:lnTo>
                  <a:pt x="525780" y="398780"/>
                </a:lnTo>
                <a:lnTo>
                  <a:pt x="5257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78429" y="5999479"/>
            <a:ext cx="525780" cy="398780"/>
          </a:xfrm>
          <a:custGeom>
            <a:avLst/>
            <a:gdLst/>
            <a:ahLst/>
            <a:cxnLst/>
            <a:rect l="l" t="t" r="r" b="b"/>
            <a:pathLst>
              <a:path w="525780" h="398779">
                <a:moveTo>
                  <a:pt x="262889" y="398780"/>
                </a:moveTo>
                <a:lnTo>
                  <a:pt x="0" y="398780"/>
                </a:lnTo>
                <a:lnTo>
                  <a:pt x="0" y="0"/>
                </a:lnTo>
                <a:lnTo>
                  <a:pt x="525780" y="0"/>
                </a:lnTo>
                <a:lnTo>
                  <a:pt x="525780" y="398780"/>
                </a:lnTo>
                <a:lnTo>
                  <a:pt x="262889" y="3987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39790" y="5986779"/>
            <a:ext cx="1553210" cy="398780"/>
          </a:xfrm>
          <a:custGeom>
            <a:avLst/>
            <a:gdLst/>
            <a:ahLst/>
            <a:cxnLst/>
            <a:rect l="l" t="t" r="r" b="b"/>
            <a:pathLst>
              <a:path w="1553209" h="398779">
                <a:moveTo>
                  <a:pt x="1553210" y="0"/>
                </a:moveTo>
                <a:lnTo>
                  <a:pt x="0" y="0"/>
                </a:lnTo>
                <a:lnTo>
                  <a:pt x="0" y="398780"/>
                </a:lnTo>
                <a:lnTo>
                  <a:pt x="1553210" y="398780"/>
                </a:lnTo>
                <a:lnTo>
                  <a:pt x="155321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39790" y="5986779"/>
            <a:ext cx="1553210" cy="398780"/>
          </a:xfrm>
          <a:custGeom>
            <a:avLst/>
            <a:gdLst/>
            <a:ahLst/>
            <a:cxnLst/>
            <a:rect l="l" t="t" r="r" b="b"/>
            <a:pathLst>
              <a:path w="1553209" h="398779">
                <a:moveTo>
                  <a:pt x="777239" y="398780"/>
                </a:moveTo>
                <a:lnTo>
                  <a:pt x="0" y="398780"/>
                </a:lnTo>
                <a:lnTo>
                  <a:pt x="0" y="0"/>
                </a:lnTo>
                <a:lnTo>
                  <a:pt x="1553210" y="0"/>
                </a:lnTo>
                <a:lnTo>
                  <a:pt x="1553210" y="398780"/>
                </a:lnTo>
                <a:lnTo>
                  <a:pt x="777239" y="3987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01890" y="5986779"/>
            <a:ext cx="309880" cy="398780"/>
          </a:xfrm>
          <a:custGeom>
            <a:avLst/>
            <a:gdLst/>
            <a:ahLst/>
            <a:cxnLst/>
            <a:rect l="l" t="t" r="r" b="b"/>
            <a:pathLst>
              <a:path w="309879" h="398779">
                <a:moveTo>
                  <a:pt x="309879" y="0"/>
                </a:moveTo>
                <a:lnTo>
                  <a:pt x="0" y="0"/>
                </a:lnTo>
                <a:lnTo>
                  <a:pt x="0" y="398780"/>
                </a:lnTo>
                <a:lnTo>
                  <a:pt x="309879" y="398780"/>
                </a:lnTo>
                <a:lnTo>
                  <a:pt x="3098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01890" y="5986779"/>
            <a:ext cx="309880" cy="398780"/>
          </a:xfrm>
          <a:custGeom>
            <a:avLst/>
            <a:gdLst/>
            <a:ahLst/>
            <a:cxnLst/>
            <a:rect l="l" t="t" r="r" b="b"/>
            <a:pathLst>
              <a:path w="309879" h="398779">
                <a:moveTo>
                  <a:pt x="154939" y="398780"/>
                </a:moveTo>
                <a:lnTo>
                  <a:pt x="0" y="398780"/>
                </a:lnTo>
                <a:lnTo>
                  <a:pt x="0" y="0"/>
                </a:lnTo>
                <a:lnTo>
                  <a:pt x="309879" y="0"/>
                </a:lnTo>
                <a:lnTo>
                  <a:pt x="309879" y="398780"/>
                </a:lnTo>
                <a:lnTo>
                  <a:pt x="154939" y="3987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99179" y="5999479"/>
            <a:ext cx="1409700" cy="398780"/>
          </a:xfrm>
          <a:custGeom>
            <a:avLst/>
            <a:gdLst/>
            <a:ahLst/>
            <a:cxnLst/>
            <a:rect l="l" t="t" r="r" b="b"/>
            <a:pathLst>
              <a:path w="1409700" h="398779">
                <a:moveTo>
                  <a:pt x="1409700" y="0"/>
                </a:moveTo>
                <a:lnTo>
                  <a:pt x="0" y="0"/>
                </a:lnTo>
                <a:lnTo>
                  <a:pt x="0" y="398780"/>
                </a:lnTo>
                <a:lnTo>
                  <a:pt x="1409700" y="398780"/>
                </a:lnTo>
                <a:lnTo>
                  <a:pt x="14097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99179" y="5999479"/>
            <a:ext cx="1409700" cy="398780"/>
          </a:xfrm>
          <a:custGeom>
            <a:avLst/>
            <a:gdLst/>
            <a:ahLst/>
            <a:cxnLst/>
            <a:rect l="l" t="t" r="r" b="b"/>
            <a:pathLst>
              <a:path w="1409700" h="398779">
                <a:moveTo>
                  <a:pt x="704850" y="398780"/>
                </a:moveTo>
                <a:lnTo>
                  <a:pt x="0" y="398780"/>
                </a:lnTo>
                <a:lnTo>
                  <a:pt x="0" y="0"/>
                </a:lnTo>
                <a:lnTo>
                  <a:pt x="1409700" y="0"/>
                </a:lnTo>
                <a:lnTo>
                  <a:pt x="1409700" y="398780"/>
                </a:lnTo>
                <a:lnTo>
                  <a:pt x="704850" y="3987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17770" y="5999479"/>
            <a:ext cx="525780" cy="398780"/>
          </a:xfrm>
          <a:custGeom>
            <a:avLst/>
            <a:gdLst/>
            <a:ahLst/>
            <a:cxnLst/>
            <a:rect l="l" t="t" r="r" b="b"/>
            <a:pathLst>
              <a:path w="525779" h="398779">
                <a:moveTo>
                  <a:pt x="525779" y="0"/>
                </a:moveTo>
                <a:lnTo>
                  <a:pt x="0" y="0"/>
                </a:lnTo>
                <a:lnTo>
                  <a:pt x="0" y="398780"/>
                </a:lnTo>
                <a:lnTo>
                  <a:pt x="525779" y="398780"/>
                </a:lnTo>
                <a:lnTo>
                  <a:pt x="5257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17770" y="5999479"/>
            <a:ext cx="525780" cy="398780"/>
          </a:xfrm>
          <a:custGeom>
            <a:avLst/>
            <a:gdLst/>
            <a:ahLst/>
            <a:cxnLst/>
            <a:rect l="l" t="t" r="r" b="b"/>
            <a:pathLst>
              <a:path w="525779" h="398779">
                <a:moveTo>
                  <a:pt x="262889" y="398780"/>
                </a:moveTo>
                <a:lnTo>
                  <a:pt x="0" y="398780"/>
                </a:lnTo>
                <a:lnTo>
                  <a:pt x="0" y="0"/>
                </a:lnTo>
                <a:lnTo>
                  <a:pt x="525779" y="0"/>
                </a:lnTo>
                <a:lnTo>
                  <a:pt x="525779" y="398780"/>
                </a:lnTo>
                <a:lnTo>
                  <a:pt x="262889" y="3987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07890" y="5271770"/>
            <a:ext cx="5080" cy="234950"/>
          </a:xfrm>
          <a:custGeom>
            <a:avLst/>
            <a:gdLst/>
            <a:ahLst/>
            <a:cxnLst/>
            <a:rect l="l" t="t" r="r" b="b"/>
            <a:pathLst>
              <a:path w="5079" h="234950">
                <a:moveTo>
                  <a:pt x="0" y="0"/>
                </a:moveTo>
                <a:lnTo>
                  <a:pt x="5080" y="234949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49470" y="5499100"/>
            <a:ext cx="12700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14600" y="5580379"/>
            <a:ext cx="4160520" cy="0"/>
          </a:xfrm>
          <a:custGeom>
            <a:avLst/>
            <a:gdLst/>
            <a:ahLst/>
            <a:cxnLst/>
            <a:rect l="l" t="t" r="r" b="b"/>
            <a:pathLst>
              <a:path w="4160520">
                <a:moveTo>
                  <a:pt x="0" y="0"/>
                </a:moveTo>
                <a:lnTo>
                  <a:pt x="4160520" y="0"/>
                </a:lnTo>
              </a:path>
            </a:pathLst>
          </a:custGeom>
          <a:ln w="25518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01900" y="5557520"/>
            <a:ext cx="1270" cy="311150"/>
          </a:xfrm>
          <a:custGeom>
            <a:avLst/>
            <a:gdLst/>
            <a:ahLst/>
            <a:cxnLst/>
            <a:rect l="l" t="t" r="r" b="b"/>
            <a:pathLst>
              <a:path w="1269" h="311150">
                <a:moveTo>
                  <a:pt x="1269" y="0"/>
                </a:moveTo>
                <a:lnTo>
                  <a:pt x="0" y="311149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38400" y="5859779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69" h="128270">
                <a:moveTo>
                  <a:pt x="0" y="0"/>
                </a:moveTo>
                <a:lnTo>
                  <a:pt x="63500" y="128270"/>
                </a:lnTo>
                <a:lnTo>
                  <a:pt x="128269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71309" y="5580379"/>
            <a:ext cx="0" cy="267970"/>
          </a:xfrm>
          <a:custGeom>
            <a:avLst/>
            <a:gdLst/>
            <a:ahLst/>
            <a:cxnLst/>
            <a:rect l="l" t="t" r="r" b="b"/>
            <a:pathLst>
              <a:path h="267970">
                <a:moveTo>
                  <a:pt x="0" y="0"/>
                </a:moveTo>
                <a:lnTo>
                  <a:pt x="0" y="26797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06540" y="5839459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269" y="0"/>
                </a:moveTo>
                <a:lnTo>
                  <a:pt x="0" y="0"/>
                </a:lnTo>
                <a:lnTo>
                  <a:pt x="64769" y="128269"/>
                </a:lnTo>
                <a:lnTo>
                  <a:pt x="128269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89120" y="5580379"/>
            <a:ext cx="0" cy="280670"/>
          </a:xfrm>
          <a:custGeom>
            <a:avLst/>
            <a:gdLst/>
            <a:ahLst/>
            <a:cxnLst/>
            <a:rect l="l" t="t" r="r" b="b"/>
            <a:pathLst>
              <a:path h="280670">
                <a:moveTo>
                  <a:pt x="0" y="0"/>
                </a:moveTo>
                <a:lnTo>
                  <a:pt x="0" y="28067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25620" y="5852159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269" y="0"/>
                </a:moveTo>
                <a:lnTo>
                  <a:pt x="0" y="0"/>
                </a:lnTo>
                <a:lnTo>
                  <a:pt x="63500" y="128269"/>
                </a:lnTo>
                <a:lnTo>
                  <a:pt x="128269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59660" y="5970270"/>
            <a:ext cx="100330" cy="0"/>
          </a:xfrm>
          <a:custGeom>
            <a:avLst/>
            <a:gdLst/>
            <a:ahLst/>
            <a:cxnLst/>
            <a:rect l="l" t="t" r="r" b="b"/>
            <a:pathLst>
              <a:path w="100330">
                <a:moveTo>
                  <a:pt x="0" y="0"/>
                </a:moveTo>
                <a:lnTo>
                  <a:pt x="100329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36189" y="597027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13989" y="597027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91789" y="597027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69589" y="5888990"/>
            <a:ext cx="19050" cy="81280"/>
          </a:xfrm>
          <a:custGeom>
            <a:avLst/>
            <a:gdLst/>
            <a:ahLst/>
            <a:cxnLst/>
            <a:rect l="l" t="t" r="r" b="b"/>
            <a:pathLst>
              <a:path w="19050" h="81279">
                <a:moveTo>
                  <a:pt x="0" y="81280"/>
                </a:moveTo>
                <a:lnTo>
                  <a:pt x="19050" y="81280"/>
                </a:lnTo>
                <a:lnTo>
                  <a:pt x="19050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88639" y="571119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88639" y="553339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88639" y="535559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088639" y="5179059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599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15310" y="5128259"/>
            <a:ext cx="100330" cy="0"/>
          </a:xfrm>
          <a:custGeom>
            <a:avLst/>
            <a:gdLst/>
            <a:ahLst/>
            <a:cxnLst/>
            <a:rect l="l" t="t" r="r" b="b"/>
            <a:pathLst>
              <a:path w="100330">
                <a:moveTo>
                  <a:pt x="0" y="0"/>
                </a:moveTo>
                <a:lnTo>
                  <a:pt x="100329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91840" y="512825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69640" y="512825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47440" y="512825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40279" y="5906770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7000" y="0"/>
                </a:moveTo>
                <a:lnTo>
                  <a:pt x="0" y="63499"/>
                </a:lnTo>
                <a:lnTo>
                  <a:pt x="127000" y="126999"/>
                </a:lnTo>
                <a:lnTo>
                  <a:pt x="127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10000" y="5064759"/>
            <a:ext cx="127000" cy="128270"/>
          </a:xfrm>
          <a:custGeom>
            <a:avLst/>
            <a:gdLst/>
            <a:ahLst/>
            <a:cxnLst/>
            <a:rect l="l" t="t" r="r" b="b"/>
            <a:pathLst>
              <a:path w="127000" h="128270">
                <a:moveTo>
                  <a:pt x="0" y="0"/>
                </a:moveTo>
                <a:lnTo>
                  <a:pt x="0" y="128269"/>
                </a:lnTo>
                <a:lnTo>
                  <a:pt x="12700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240279" y="506857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16810" y="506857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594610" y="506857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72410" y="506857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50210" y="506857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26739" y="506857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304540" y="496697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599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304540" y="478917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599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304540" y="461264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304540" y="443484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304540" y="4325620"/>
            <a:ext cx="68580" cy="33020"/>
          </a:xfrm>
          <a:custGeom>
            <a:avLst/>
            <a:gdLst/>
            <a:ahLst/>
            <a:cxnLst/>
            <a:rect l="l" t="t" r="r" b="b"/>
            <a:pathLst>
              <a:path w="68579" h="33020">
                <a:moveTo>
                  <a:pt x="0" y="33019"/>
                </a:moveTo>
                <a:lnTo>
                  <a:pt x="0" y="0"/>
                </a:lnTo>
                <a:lnTo>
                  <a:pt x="68580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449320" y="432562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625850" y="432562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803650" y="432562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81450" y="432562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159250" y="432562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241800" y="4262120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0"/>
                </a:moveTo>
                <a:lnTo>
                  <a:pt x="0" y="126999"/>
                </a:lnTo>
                <a:lnTo>
                  <a:pt x="127000" y="63499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371600" y="583692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599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71600" y="565912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599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371600" y="548259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371600" y="530479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71600" y="512699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371600" y="494919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371600" y="4772659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371600" y="4674870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-12700" y="10794"/>
                </a:moveTo>
                <a:lnTo>
                  <a:pt x="12700" y="10794"/>
                </a:lnTo>
              </a:path>
            </a:pathLst>
          </a:custGeom>
          <a:ln w="2159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308100" y="4555490"/>
            <a:ext cx="127000" cy="128270"/>
          </a:xfrm>
          <a:custGeom>
            <a:avLst/>
            <a:gdLst/>
            <a:ahLst/>
            <a:cxnLst/>
            <a:rect l="l" t="t" r="r" b="b"/>
            <a:pathLst>
              <a:path w="127000" h="128270">
                <a:moveTo>
                  <a:pt x="63500" y="0"/>
                </a:moveTo>
                <a:lnTo>
                  <a:pt x="0" y="128270"/>
                </a:lnTo>
                <a:lnTo>
                  <a:pt x="127000" y="128270"/>
                </a:lnTo>
                <a:lnTo>
                  <a:pt x="635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648959" y="4352290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28393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650229" y="5170170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28393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969000" y="4354829"/>
            <a:ext cx="2540" cy="819150"/>
          </a:xfrm>
          <a:custGeom>
            <a:avLst/>
            <a:gdLst/>
            <a:ahLst/>
            <a:cxnLst/>
            <a:rect l="l" t="t" r="r" b="b"/>
            <a:pathLst>
              <a:path w="2539" h="819150">
                <a:moveTo>
                  <a:pt x="0" y="0"/>
                </a:moveTo>
                <a:lnTo>
                  <a:pt x="2539" y="819150"/>
                </a:lnTo>
              </a:path>
            </a:pathLst>
          </a:custGeom>
          <a:ln w="28393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6620509" y="2962910"/>
            <a:ext cx="1998980" cy="337820"/>
          </a:xfrm>
          <a:prstGeom prst="rect">
            <a:avLst/>
          </a:prstGeom>
          <a:solidFill>
            <a:srgbClr val="CCFF99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1600" spc="-5" dirty="0">
                <a:latin typeface="Arial"/>
                <a:cs typeface="Arial"/>
              </a:rPr>
              <a:t>Fundamental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Rights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126479" y="3131820"/>
            <a:ext cx="360680" cy="1574800"/>
          </a:xfrm>
          <a:custGeom>
            <a:avLst/>
            <a:gdLst/>
            <a:ahLst/>
            <a:cxnLst/>
            <a:rect l="l" t="t" r="r" b="b"/>
            <a:pathLst>
              <a:path w="360679" h="1574800">
                <a:moveTo>
                  <a:pt x="0" y="1574799"/>
                </a:moveTo>
                <a:lnTo>
                  <a:pt x="130810" y="1574799"/>
                </a:lnTo>
                <a:lnTo>
                  <a:pt x="130810" y="0"/>
                </a:lnTo>
                <a:lnTo>
                  <a:pt x="360680" y="0"/>
                </a:lnTo>
              </a:path>
            </a:pathLst>
          </a:custGeom>
          <a:ln w="2794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478270" y="3060700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39">
                <a:moveTo>
                  <a:pt x="0" y="0"/>
                </a:moveTo>
                <a:lnTo>
                  <a:pt x="0" y="142239"/>
                </a:lnTo>
                <a:lnTo>
                  <a:pt x="142239" y="71120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947409" y="470789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182879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139179" y="368554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2794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454140" y="3615690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39">
                <a:moveTo>
                  <a:pt x="0" y="0"/>
                </a:moveTo>
                <a:lnTo>
                  <a:pt x="0" y="142240"/>
                </a:lnTo>
                <a:lnTo>
                  <a:pt x="142239" y="69850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130290" y="4211320"/>
            <a:ext cx="325120" cy="0"/>
          </a:xfrm>
          <a:custGeom>
            <a:avLst/>
            <a:gdLst/>
            <a:ahLst/>
            <a:cxnLst/>
            <a:rect l="l" t="t" r="r" b="b"/>
            <a:pathLst>
              <a:path w="325120">
                <a:moveTo>
                  <a:pt x="0" y="0"/>
                </a:moveTo>
                <a:lnTo>
                  <a:pt x="325120" y="0"/>
                </a:lnTo>
              </a:path>
            </a:pathLst>
          </a:custGeom>
          <a:ln w="2794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445250" y="4140200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39">
                <a:moveTo>
                  <a:pt x="0" y="0"/>
                </a:moveTo>
                <a:lnTo>
                  <a:pt x="0" y="142239"/>
                </a:lnTo>
                <a:lnTo>
                  <a:pt x="142240" y="71119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6606540" y="3503929"/>
            <a:ext cx="2019300" cy="337820"/>
          </a:xfrm>
          <a:prstGeom prst="rect">
            <a:avLst/>
          </a:prstGeom>
          <a:solidFill>
            <a:srgbClr val="CCFF99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1600" spc="-5" dirty="0">
                <a:latin typeface="Arial"/>
                <a:cs typeface="Arial"/>
              </a:rPr>
              <a:t>Directive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Principles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057900" y="6046400"/>
            <a:ext cx="1355090" cy="535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2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Appendices</a:t>
            </a:r>
            <a:endParaRPr sz="2000">
              <a:latin typeface="Arial"/>
              <a:cs typeface="Arial"/>
            </a:endParaRPr>
          </a:p>
          <a:p>
            <a:pPr marL="67310" algn="ctr">
              <a:lnSpc>
                <a:spcPts val="197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t>41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579359" y="6045130"/>
            <a:ext cx="1670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066800" y="6057830"/>
            <a:ext cx="152273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Amendments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755900" y="6057830"/>
            <a:ext cx="30797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latin typeface="Arial"/>
                <a:cs typeface="Arial"/>
              </a:rPr>
              <a:t>9</a:t>
            </a:r>
            <a:r>
              <a:rPr sz="2000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716020" y="6057830"/>
            <a:ext cx="121412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ch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095240" y="6057830"/>
            <a:ext cx="30924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5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595109" y="4017009"/>
            <a:ext cx="2040889" cy="337820"/>
          </a:xfrm>
          <a:prstGeom prst="rect">
            <a:avLst/>
          </a:prstGeom>
          <a:solidFill>
            <a:srgbClr val="CCFF99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1600" spc="-5" dirty="0">
                <a:latin typeface="Arial"/>
                <a:cs typeface="Arial"/>
              </a:rPr>
              <a:t>Fundamental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Duties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7839" y="1042670"/>
            <a:ext cx="5600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6.What </a:t>
            </a:r>
            <a:r>
              <a:rPr dirty="0"/>
              <a:t>Is </a:t>
            </a:r>
            <a:r>
              <a:rPr spc="-5" dirty="0"/>
              <a:t>The constitution of</a:t>
            </a:r>
            <a:r>
              <a:rPr spc="-15" dirty="0"/>
              <a:t> </a:t>
            </a:r>
            <a:r>
              <a:rPr spc="-5" dirty="0"/>
              <a:t>India?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69" y="1634490"/>
            <a:ext cx="8786495" cy="450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Different elements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constitution </a:t>
            </a:r>
            <a:r>
              <a:rPr sz="2000" dirty="0">
                <a:latin typeface="Arial"/>
                <a:cs typeface="Arial"/>
              </a:rPr>
              <a:t>are described 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follows:-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94640" marR="226695" indent="-294640">
              <a:lnSpc>
                <a:spcPct val="100000"/>
              </a:lnSpc>
              <a:buFont typeface="Arial"/>
              <a:buAutoNum type="arabicPeriod"/>
              <a:tabLst>
                <a:tab pos="294640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Preamble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(1)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The Preamble to the Constitution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India is </a:t>
            </a:r>
            <a:r>
              <a:rPr sz="2000" dirty="0">
                <a:latin typeface="Arial"/>
                <a:cs typeface="Arial"/>
              </a:rPr>
              <a:t>a brief  </a:t>
            </a:r>
            <a:r>
              <a:rPr sz="2000" spc="-5" dirty="0">
                <a:latin typeface="Arial"/>
                <a:cs typeface="Arial"/>
              </a:rPr>
              <a:t>introductory statement </a:t>
            </a:r>
            <a:r>
              <a:rPr sz="2000" dirty="0">
                <a:latin typeface="Arial"/>
                <a:cs typeface="Arial"/>
              </a:rPr>
              <a:t>that sets out </a:t>
            </a:r>
            <a:r>
              <a:rPr sz="2000" spc="-5" dirty="0">
                <a:latin typeface="Arial"/>
                <a:cs typeface="Arial"/>
              </a:rPr>
              <a:t>the guiding </a:t>
            </a:r>
            <a:r>
              <a:rPr sz="2000" dirty="0">
                <a:latin typeface="Arial"/>
                <a:cs typeface="Arial"/>
              </a:rPr>
              <a:t>purpose and principles </a:t>
            </a:r>
            <a:r>
              <a:rPr sz="2000" spc="-5" dirty="0">
                <a:latin typeface="Arial"/>
                <a:cs typeface="Arial"/>
              </a:rPr>
              <a:t>of  the </a:t>
            </a:r>
            <a:r>
              <a:rPr sz="2000" dirty="0">
                <a:latin typeface="Arial"/>
                <a:cs typeface="Arial"/>
              </a:rPr>
              <a:t>document.</a:t>
            </a:r>
            <a:endParaRPr sz="2000">
              <a:latin typeface="Arial"/>
              <a:cs typeface="Arial"/>
            </a:endParaRPr>
          </a:p>
          <a:p>
            <a:pPr marL="294640" marR="5080" indent="-294640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294640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Parts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(25)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 The </a:t>
            </a:r>
            <a:r>
              <a:rPr sz="2000" spc="-5" dirty="0">
                <a:latin typeface="Arial"/>
                <a:cs typeface="Arial"/>
              </a:rPr>
              <a:t>individual Articles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 Constitution </a:t>
            </a:r>
            <a:r>
              <a:rPr sz="2000" dirty="0">
                <a:latin typeface="Arial"/>
                <a:cs typeface="Arial"/>
              </a:rPr>
              <a:t>are grouped </a:t>
            </a:r>
            <a:r>
              <a:rPr sz="2000" spc="-5" dirty="0">
                <a:latin typeface="Arial"/>
                <a:cs typeface="Arial"/>
              </a:rPr>
              <a:t>together  into the following Parts: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Part </a:t>
            </a:r>
            <a:r>
              <a:rPr sz="1600" dirty="0">
                <a:latin typeface="Arial"/>
                <a:cs typeface="Arial"/>
              </a:rPr>
              <a:t>I – </a:t>
            </a:r>
            <a:r>
              <a:rPr sz="1600" spc="-5" dirty="0">
                <a:latin typeface="Arial"/>
                <a:cs typeface="Arial"/>
              </a:rPr>
              <a:t>Union and its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Territory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ts val="1914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Part II </a:t>
            </a:r>
            <a:r>
              <a:rPr sz="1600" dirty="0">
                <a:latin typeface="Arial"/>
                <a:cs typeface="Arial"/>
              </a:rPr>
              <a:t>–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Citizenship.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ts val="1914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Part III </a:t>
            </a:r>
            <a:r>
              <a:rPr sz="1600" dirty="0">
                <a:latin typeface="Arial"/>
                <a:cs typeface="Arial"/>
              </a:rPr>
              <a:t>– </a:t>
            </a:r>
            <a:r>
              <a:rPr sz="1600" spc="-5" dirty="0">
                <a:latin typeface="Arial"/>
                <a:cs typeface="Arial"/>
              </a:rPr>
              <a:t>Fundamental Rights.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ts val="1914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Part IV </a:t>
            </a:r>
            <a:r>
              <a:rPr sz="1600" dirty="0">
                <a:latin typeface="Arial"/>
                <a:cs typeface="Arial"/>
              </a:rPr>
              <a:t>– </a:t>
            </a:r>
            <a:r>
              <a:rPr sz="1600" spc="-5" dirty="0">
                <a:latin typeface="Arial"/>
                <a:cs typeface="Arial"/>
              </a:rPr>
              <a:t>Directive Principles of State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Policy.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ts val="1914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Part IVA </a:t>
            </a:r>
            <a:r>
              <a:rPr sz="1600" dirty="0">
                <a:latin typeface="Arial"/>
                <a:cs typeface="Arial"/>
              </a:rPr>
              <a:t>– </a:t>
            </a:r>
            <a:r>
              <a:rPr sz="1600" spc="-5" dirty="0">
                <a:latin typeface="Arial"/>
                <a:cs typeface="Arial"/>
              </a:rPr>
              <a:t>Fundamental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Duties.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Part </a:t>
            </a:r>
            <a:r>
              <a:rPr sz="1600" dirty="0">
                <a:latin typeface="Arial"/>
                <a:cs typeface="Arial"/>
              </a:rPr>
              <a:t>V –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Union.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ts val="1914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Part </a:t>
            </a:r>
            <a:r>
              <a:rPr sz="1600" dirty="0">
                <a:latin typeface="Arial"/>
                <a:cs typeface="Arial"/>
              </a:rPr>
              <a:t>VI –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States.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ts val="1914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Part VII </a:t>
            </a:r>
            <a:r>
              <a:rPr sz="1600" dirty="0">
                <a:latin typeface="Arial"/>
                <a:cs typeface="Arial"/>
              </a:rPr>
              <a:t>– </a:t>
            </a:r>
            <a:r>
              <a:rPr sz="1600" spc="-5" dirty="0">
                <a:latin typeface="Arial"/>
                <a:cs typeface="Arial"/>
              </a:rPr>
              <a:t>States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B </a:t>
            </a:r>
            <a:r>
              <a:rPr sz="1600" spc="-10" dirty="0">
                <a:latin typeface="Arial"/>
                <a:cs typeface="Arial"/>
              </a:rPr>
              <a:t>part </a:t>
            </a:r>
            <a:r>
              <a:rPr sz="1600" spc="-5" dirty="0">
                <a:latin typeface="Arial"/>
                <a:cs typeface="Arial"/>
              </a:rPr>
              <a:t>of the First schedule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(Repealed).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Part VIII </a:t>
            </a:r>
            <a:r>
              <a:rPr sz="1600" dirty="0">
                <a:latin typeface="Arial"/>
                <a:cs typeface="Arial"/>
              </a:rPr>
              <a:t>– </a:t>
            </a:r>
            <a:r>
              <a:rPr sz="1600" spc="-5" dirty="0">
                <a:latin typeface="Arial"/>
                <a:cs typeface="Arial"/>
              </a:rPr>
              <a:t>The Union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Territories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469" y="6130488"/>
            <a:ext cx="27330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10. Part IX </a:t>
            </a:r>
            <a:r>
              <a:rPr sz="1600" dirty="0">
                <a:latin typeface="Arial"/>
                <a:cs typeface="Arial"/>
              </a:rPr>
              <a:t>–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Panchayats.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7839" y="1042670"/>
            <a:ext cx="5600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6.What </a:t>
            </a:r>
            <a:r>
              <a:rPr dirty="0"/>
              <a:t>Is </a:t>
            </a:r>
            <a:r>
              <a:rPr spc="-5" dirty="0"/>
              <a:t>The constitution of</a:t>
            </a:r>
            <a:r>
              <a:rPr spc="-15" dirty="0"/>
              <a:t> </a:t>
            </a:r>
            <a:r>
              <a:rPr spc="-5" dirty="0"/>
              <a:t>India?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69" y="1583690"/>
            <a:ext cx="8767445" cy="452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1630">
              <a:lnSpc>
                <a:spcPts val="1914"/>
              </a:lnSpc>
              <a:spcBef>
                <a:spcPts val="100"/>
              </a:spcBef>
              <a:buAutoNum type="arabicPeriod" startAt="11"/>
              <a:tabLst>
                <a:tab pos="354330" algn="l"/>
              </a:tabLst>
            </a:pPr>
            <a:r>
              <a:rPr sz="1600" spc="-5" dirty="0">
                <a:latin typeface="Arial"/>
                <a:cs typeface="Arial"/>
              </a:rPr>
              <a:t>Part IXA </a:t>
            </a:r>
            <a:r>
              <a:rPr sz="1600" dirty="0">
                <a:latin typeface="Arial"/>
                <a:cs typeface="Arial"/>
              </a:rPr>
              <a:t>– </a:t>
            </a:r>
            <a:r>
              <a:rPr sz="1600" spc="-5" dirty="0">
                <a:latin typeface="Arial"/>
                <a:cs typeface="Arial"/>
              </a:rPr>
              <a:t>The Municipalities. (Part </a:t>
            </a:r>
            <a:r>
              <a:rPr sz="1600" dirty="0">
                <a:latin typeface="Arial"/>
                <a:cs typeface="Arial"/>
              </a:rPr>
              <a:t>IXB – </a:t>
            </a:r>
            <a:r>
              <a:rPr sz="1600" spc="-5" dirty="0">
                <a:latin typeface="Arial"/>
                <a:cs typeface="Arial"/>
              </a:rPr>
              <a:t>The Cooperative Societies -not effective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yet)</a:t>
            </a:r>
            <a:endParaRPr sz="1600">
              <a:latin typeface="Arial"/>
              <a:cs typeface="Arial"/>
            </a:endParaRPr>
          </a:p>
          <a:p>
            <a:pPr marL="354330" indent="-341630">
              <a:lnSpc>
                <a:spcPts val="1914"/>
              </a:lnSpc>
              <a:buAutoNum type="arabicPeriod" startAt="11"/>
              <a:tabLst>
                <a:tab pos="354330" algn="l"/>
              </a:tabLst>
            </a:pPr>
            <a:r>
              <a:rPr sz="1600" spc="-5" dirty="0">
                <a:latin typeface="Arial"/>
                <a:cs typeface="Arial"/>
              </a:rPr>
              <a:t>Part </a:t>
            </a:r>
            <a:r>
              <a:rPr sz="1600" dirty="0">
                <a:latin typeface="Arial"/>
                <a:cs typeface="Arial"/>
              </a:rPr>
              <a:t>X – </a:t>
            </a:r>
            <a:r>
              <a:rPr sz="1600" spc="-5" dirty="0">
                <a:latin typeface="Arial"/>
                <a:cs typeface="Arial"/>
              </a:rPr>
              <a:t>The scheduled and Tribal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Areas</a:t>
            </a:r>
            <a:endParaRPr sz="16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buAutoNum type="arabicPeriod" startAt="11"/>
              <a:tabLst>
                <a:tab pos="354330" algn="l"/>
              </a:tabLst>
            </a:pPr>
            <a:r>
              <a:rPr sz="1600" spc="-5" dirty="0">
                <a:latin typeface="Arial"/>
                <a:cs typeface="Arial"/>
              </a:rPr>
              <a:t>Part XI </a:t>
            </a:r>
            <a:r>
              <a:rPr sz="1600" dirty="0">
                <a:latin typeface="Arial"/>
                <a:cs typeface="Arial"/>
              </a:rPr>
              <a:t>– </a:t>
            </a:r>
            <a:r>
              <a:rPr sz="1600" spc="-5" dirty="0">
                <a:latin typeface="Arial"/>
                <a:cs typeface="Arial"/>
              </a:rPr>
              <a:t>Relations </a:t>
            </a:r>
            <a:r>
              <a:rPr sz="1600" spc="-10" dirty="0">
                <a:latin typeface="Arial"/>
                <a:cs typeface="Arial"/>
              </a:rPr>
              <a:t>between </a:t>
            </a:r>
            <a:r>
              <a:rPr sz="1600" spc="-5" dirty="0">
                <a:latin typeface="Arial"/>
                <a:cs typeface="Arial"/>
              </a:rPr>
              <a:t>the Union and the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States.</a:t>
            </a:r>
            <a:endParaRPr sz="1600">
              <a:latin typeface="Arial"/>
              <a:cs typeface="Arial"/>
            </a:endParaRPr>
          </a:p>
          <a:p>
            <a:pPr marL="354330" indent="-341630">
              <a:lnSpc>
                <a:spcPts val="1914"/>
              </a:lnSpc>
              <a:buAutoNum type="arabicPeriod" startAt="11"/>
              <a:tabLst>
                <a:tab pos="354330" algn="l"/>
              </a:tabLst>
            </a:pPr>
            <a:r>
              <a:rPr sz="1600" spc="-5" dirty="0">
                <a:latin typeface="Arial"/>
                <a:cs typeface="Arial"/>
              </a:rPr>
              <a:t>Part XII </a:t>
            </a:r>
            <a:r>
              <a:rPr sz="1600" dirty="0">
                <a:latin typeface="Arial"/>
                <a:cs typeface="Arial"/>
              </a:rPr>
              <a:t>– </a:t>
            </a:r>
            <a:r>
              <a:rPr sz="1600" spc="-5" dirty="0">
                <a:latin typeface="Arial"/>
                <a:cs typeface="Arial"/>
              </a:rPr>
              <a:t>Finance, </a:t>
            </a:r>
            <a:r>
              <a:rPr sz="1600" spc="-10" dirty="0">
                <a:latin typeface="Arial"/>
                <a:cs typeface="Arial"/>
              </a:rPr>
              <a:t>Property, </a:t>
            </a:r>
            <a:r>
              <a:rPr sz="1600" spc="-5" dirty="0">
                <a:latin typeface="Arial"/>
                <a:cs typeface="Arial"/>
              </a:rPr>
              <a:t>Contracts and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Suits</a:t>
            </a:r>
            <a:endParaRPr sz="1600">
              <a:latin typeface="Arial"/>
              <a:cs typeface="Arial"/>
            </a:endParaRPr>
          </a:p>
          <a:p>
            <a:pPr marL="354330" indent="-341630">
              <a:lnSpc>
                <a:spcPts val="1914"/>
              </a:lnSpc>
              <a:buAutoNum type="arabicPeriod" startAt="11"/>
              <a:tabLst>
                <a:tab pos="354330" algn="l"/>
              </a:tabLst>
            </a:pPr>
            <a:r>
              <a:rPr sz="1600" spc="-5" dirty="0">
                <a:latin typeface="Arial"/>
                <a:cs typeface="Arial"/>
              </a:rPr>
              <a:t>Part XIII </a:t>
            </a:r>
            <a:r>
              <a:rPr sz="1600" dirty="0">
                <a:latin typeface="Arial"/>
                <a:cs typeface="Arial"/>
              </a:rPr>
              <a:t>– </a:t>
            </a:r>
            <a:r>
              <a:rPr sz="1600" spc="-5" dirty="0">
                <a:latin typeface="Arial"/>
                <a:cs typeface="Arial"/>
              </a:rPr>
              <a:t>Trade and Commerce within the </a:t>
            </a:r>
            <a:r>
              <a:rPr sz="1600" spc="-10" dirty="0">
                <a:latin typeface="Arial"/>
                <a:cs typeface="Arial"/>
              </a:rPr>
              <a:t>territory </a:t>
            </a:r>
            <a:r>
              <a:rPr sz="1600" spc="-5" dirty="0">
                <a:latin typeface="Arial"/>
                <a:cs typeface="Arial"/>
              </a:rPr>
              <a:t>of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India</a:t>
            </a:r>
            <a:endParaRPr sz="1600">
              <a:latin typeface="Arial"/>
              <a:cs typeface="Arial"/>
            </a:endParaRPr>
          </a:p>
          <a:p>
            <a:pPr marL="354330" indent="-341630">
              <a:lnSpc>
                <a:spcPts val="1914"/>
              </a:lnSpc>
              <a:buAutoNum type="arabicPeriod" startAt="11"/>
              <a:tabLst>
                <a:tab pos="354330" algn="l"/>
              </a:tabLst>
            </a:pPr>
            <a:r>
              <a:rPr sz="1600" spc="-5" dirty="0">
                <a:latin typeface="Arial"/>
                <a:cs typeface="Arial"/>
              </a:rPr>
              <a:t>Part XIV </a:t>
            </a:r>
            <a:r>
              <a:rPr sz="1600" dirty="0">
                <a:latin typeface="Arial"/>
                <a:cs typeface="Arial"/>
              </a:rPr>
              <a:t>– </a:t>
            </a:r>
            <a:r>
              <a:rPr sz="1600" spc="-5" dirty="0">
                <a:latin typeface="Arial"/>
                <a:cs typeface="Arial"/>
              </a:rPr>
              <a:t>Services Under the Union, 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States.</a:t>
            </a:r>
            <a:endParaRPr sz="1600">
              <a:latin typeface="Arial"/>
              <a:cs typeface="Arial"/>
            </a:endParaRPr>
          </a:p>
          <a:p>
            <a:pPr marL="354330" indent="-341630">
              <a:lnSpc>
                <a:spcPts val="1914"/>
              </a:lnSpc>
              <a:buAutoNum type="arabicPeriod" startAt="11"/>
              <a:tabLst>
                <a:tab pos="354330" algn="l"/>
              </a:tabLst>
            </a:pPr>
            <a:r>
              <a:rPr sz="1600" spc="-5" dirty="0">
                <a:latin typeface="Arial"/>
                <a:cs typeface="Arial"/>
              </a:rPr>
              <a:t>Part XIVA </a:t>
            </a:r>
            <a:r>
              <a:rPr sz="1600" dirty="0">
                <a:latin typeface="Arial"/>
                <a:cs typeface="Arial"/>
              </a:rPr>
              <a:t>–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Tribunals.</a:t>
            </a:r>
            <a:endParaRPr sz="16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buAutoNum type="arabicPeriod" startAt="11"/>
              <a:tabLst>
                <a:tab pos="354330" algn="l"/>
              </a:tabLst>
            </a:pPr>
            <a:r>
              <a:rPr sz="1600" spc="-5" dirty="0">
                <a:latin typeface="Arial"/>
                <a:cs typeface="Arial"/>
              </a:rPr>
              <a:t>Part XV </a:t>
            </a:r>
            <a:r>
              <a:rPr sz="1600" dirty="0">
                <a:latin typeface="Arial"/>
                <a:cs typeface="Arial"/>
              </a:rPr>
              <a:t>–</a:t>
            </a:r>
            <a:r>
              <a:rPr sz="1600" spc="-5" dirty="0">
                <a:latin typeface="Arial"/>
                <a:cs typeface="Arial"/>
              </a:rPr>
              <a:t> Elections</a:t>
            </a:r>
            <a:endParaRPr sz="1600">
              <a:latin typeface="Arial"/>
              <a:cs typeface="Arial"/>
            </a:endParaRPr>
          </a:p>
          <a:p>
            <a:pPr marL="354330" indent="-341630">
              <a:lnSpc>
                <a:spcPts val="1914"/>
              </a:lnSpc>
              <a:buAutoNum type="arabicPeriod" startAt="11"/>
              <a:tabLst>
                <a:tab pos="354330" algn="l"/>
              </a:tabLst>
            </a:pPr>
            <a:r>
              <a:rPr sz="1600" spc="-5" dirty="0">
                <a:latin typeface="Arial"/>
                <a:cs typeface="Arial"/>
              </a:rPr>
              <a:t>Part XVI </a:t>
            </a:r>
            <a:r>
              <a:rPr sz="1600" dirty="0">
                <a:latin typeface="Arial"/>
                <a:cs typeface="Arial"/>
              </a:rPr>
              <a:t>– </a:t>
            </a:r>
            <a:r>
              <a:rPr sz="1600" spc="-5" dirty="0">
                <a:latin typeface="Arial"/>
                <a:cs typeface="Arial"/>
              </a:rPr>
              <a:t>Special Provisions Relating to certain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Classes.</a:t>
            </a:r>
            <a:endParaRPr sz="1600">
              <a:latin typeface="Arial"/>
              <a:cs typeface="Arial"/>
            </a:endParaRPr>
          </a:p>
          <a:p>
            <a:pPr marL="354330" indent="-341630">
              <a:lnSpc>
                <a:spcPts val="1914"/>
              </a:lnSpc>
              <a:buAutoNum type="arabicPeriod" startAt="11"/>
              <a:tabLst>
                <a:tab pos="354330" algn="l"/>
              </a:tabLst>
            </a:pPr>
            <a:r>
              <a:rPr sz="1600" spc="-5" dirty="0">
                <a:latin typeface="Arial"/>
                <a:cs typeface="Arial"/>
              </a:rPr>
              <a:t>Part XVII </a:t>
            </a:r>
            <a:r>
              <a:rPr sz="1600" dirty="0">
                <a:latin typeface="Arial"/>
                <a:cs typeface="Arial"/>
              </a:rPr>
              <a:t>–</a:t>
            </a:r>
            <a:r>
              <a:rPr sz="1600" spc="-10" dirty="0">
                <a:latin typeface="Arial"/>
                <a:cs typeface="Arial"/>
              </a:rPr>
              <a:t> Languages</a:t>
            </a:r>
            <a:endParaRPr sz="16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buAutoNum type="arabicPeriod" startAt="11"/>
              <a:tabLst>
                <a:tab pos="354330" algn="l"/>
              </a:tabLst>
            </a:pPr>
            <a:r>
              <a:rPr sz="1600" spc="-5" dirty="0">
                <a:latin typeface="Arial"/>
                <a:cs typeface="Arial"/>
              </a:rPr>
              <a:t>Part XVIII </a:t>
            </a:r>
            <a:r>
              <a:rPr sz="1600" dirty="0">
                <a:latin typeface="Arial"/>
                <a:cs typeface="Arial"/>
              </a:rPr>
              <a:t>– </a:t>
            </a:r>
            <a:r>
              <a:rPr sz="1600" spc="-5" dirty="0">
                <a:latin typeface="Arial"/>
                <a:cs typeface="Arial"/>
              </a:rPr>
              <a:t>Emergency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Provisions</a:t>
            </a:r>
            <a:endParaRPr sz="1600">
              <a:latin typeface="Arial"/>
              <a:cs typeface="Arial"/>
            </a:endParaRPr>
          </a:p>
          <a:p>
            <a:pPr marL="354330" indent="-341630">
              <a:lnSpc>
                <a:spcPts val="1914"/>
              </a:lnSpc>
              <a:buAutoNum type="arabicPeriod" startAt="11"/>
              <a:tabLst>
                <a:tab pos="354330" algn="l"/>
              </a:tabLst>
            </a:pPr>
            <a:r>
              <a:rPr sz="1600" spc="-5" dirty="0">
                <a:latin typeface="Arial"/>
                <a:cs typeface="Arial"/>
              </a:rPr>
              <a:t>Part XIX </a:t>
            </a:r>
            <a:r>
              <a:rPr sz="1600" dirty="0">
                <a:latin typeface="Arial"/>
                <a:cs typeface="Arial"/>
              </a:rPr>
              <a:t>–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Miscellaneous</a:t>
            </a:r>
            <a:endParaRPr sz="1600">
              <a:latin typeface="Arial"/>
              <a:cs typeface="Arial"/>
            </a:endParaRPr>
          </a:p>
          <a:p>
            <a:pPr marL="354330" indent="-341630">
              <a:lnSpc>
                <a:spcPts val="1914"/>
              </a:lnSpc>
              <a:buAutoNum type="arabicPeriod" startAt="11"/>
              <a:tabLst>
                <a:tab pos="354330" algn="l"/>
              </a:tabLst>
            </a:pPr>
            <a:r>
              <a:rPr sz="1600" spc="-5" dirty="0">
                <a:latin typeface="Arial"/>
                <a:cs typeface="Arial"/>
              </a:rPr>
              <a:t>Part XX </a:t>
            </a:r>
            <a:r>
              <a:rPr sz="1600" dirty="0">
                <a:latin typeface="Arial"/>
                <a:cs typeface="Arial"/>
              </a:rPr>
              <a:t>– </a:t>
            </a:r>
            <a:r>
              <a:rPr sz="1600" spc="-5" dirty="0">
                <a:latin typeface="Arial"/>
                <a:cs typeface="Arial"/>
              </a:rPr>
              <a:t>Amendment of the Constitution</a:t>
            </a:r>
            <a:endParaRPr sz="1600">
              <a:latin typeface="Arial"/>
              <a:cs typeface="Arial"/>
            </a:endParaRPr>
          </a:p>
          <a:p>
            <a:pPr marL="354330" indent="-341630">
              <a:lnSpc>
                <a:spcPts val="1914"/>
              </a:lnSpc>
              <a:buAutoNum type="arabicPeriod" startAt="11"/>
              <a:tabLst>
                <a:tab pos="354330" algn="l"/>
              </a:tabLst>
            </a:pPr>
            <a:r>
              <a:rPr sz="1600" spc="-5" dirty="0">
                <a:latin typeface="Arial"/>
                <a:cs typeface="Arial"/>
              </a:rPr>
              <a:t>Part XXI </a:t>
            </a:r>
            <a:r>
              <a:rPr sz="1600" dirty="0">
                <a:latin typeface="Arial"/>
                <a:cs typeface="Arial"/>
              </a:rPr>
              <a:t>– </a:t>
            </a:r>
            <a:r>
              <a:rPr sz="1600" spc="-10" dirty="0">
                <a:latin typeface="Arial"/>
                <a:cs typeface="Arial"/>
              </a:rPr>
              <a:t>Temporary, </a:t>
            </a:r>
            <a:r>
              <a:rPr sz="1600" spc="-5" dirty="0">
                <a:latin typeface="Arial"/>
                <a:cs typeface="Arial"/>
              </a:rPr>
              <a:t>Transitional and Special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Provisions</a:t>
            </a:r>
            <a:endParaRPr sz="1600">
              <a:latin typeface="Arial"/>
              <a:cs typeface="Arial"/>
            </a:endParaRPr>
          </a:p>
          <a:p>
            <a:pPr marL="354330" indent="-341630">
              <a:lnSpc>
                <a:spcPts val="1914"/>
              </a:lnSpc>
              <a:buAutoNum type="arabicPeriod" startAt="11"/>
              <a:tabLst>
                <a:tab pos="354330" algn="l"/>
              </a:tabLst>
            </a:pPr>
            <a:r>
              <a:rPr sz="1600" spc="-5" dirty="0">
                <a:latin typeface="Arial"/>
                <a:cs typeface="Arial"/>
              </a:rPr>
              <a:t>Part XXII </a:t>
            </a:r>
            <a:r>
              <a:rPr sz="1600" dirty="0">
                <a:latin typeface="Arial"/>
                <a:cs typeface="Arial"/>
              </a:rPr>
              <a:t>– </a:t>
            </a:r>
            <a:r>
              <a:rPr sz="1600" spc="-5" dirty="0">
                <a:latin typeface="Arial"/>
                <a:cs typeface="Arial"/>
              </a:rPr>
              <a:t>Short title, date of commencement, Authoritative text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Hindi and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Repeals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354330" marR="5080" indent="-34163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3.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Article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(1-450</a:t>
            </a:r>
            <a:r>
              <a:rPr sz="2000" dirty="0">
                <a:latin typeface="Arial"/>
                <a:cs typeface="Arial"/>
              </a:rPr>
              <a:t>) - </a:t>
            </a:r>
            <a:r>
              <a:rPr sz="2000" spc="-5" dirty="0">
                <a:latin typeface="Arial"/>
                <a:cs typeface="Arial"/>
              </a:rPr>
              <a:t>It is </a:t>
            </a:r>
            <a:r>
              <a:rPr sz="2000" dirty="0">
                <a:latin typeface="Arial"/>
                <a:cs typeface="Arial"/>
              </a:rPr>
              <a:t>subcategory </a:t>
            </a:r>
            <a:r>
              <a:rPr sz="2000" spc="-5" dirty="0">
                <a:latin typeface="Arial"/>
                <a:cs typeface="Arial"/>
              </a:rPr>
              <a:t>of different Parts in the constitution which  contains detail information of the </a:t>
            </a:r>
            <a:r>
              <a:rPr sz="2000" dirty="0">
                <a:latin typeface="Arial"/>
                <a:cs typeface="Arial"/>
              </a:rPr>
              <a:t>subject or </a:t>
            </a:r>
            <a:r>
              <a:rPr sz="2000" spc="-5" dirty="0">
                <a:latin typeface="Arial"/>
                <a:cs typeface="Arial"/>
              </a:rPr>
              <a:t>the Title which an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Article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100" y="6111170"/>
            <a:ext cx="130111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dirty="0">
                <a:latin typeface="Arial"/>
                <a:cs typeface="Arial"/>
              </a:rPr>
              <a:t>represents.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7839" y="1042670"/>
            <a:ext cx="5600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6.What </a:t>
            </a:r>
            <a:r>
              <a:rPr dirty="0"/>
              <a:t>Is </a:t>
            </a:r>
            <a:r>
              <a:rPr spc="-5" dirty="0"/>
              <a:t>The constitution of</a:t>
            </a:r>
            <a:r>
              <a:rPr spc="-15" dirty="0"/>
              <a:t> </a:t>
            </a:r>
            <a:r>
              <a:rPr spc="-5" dirty="0"/>
              <a:t>India?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69" y="1634490"/>
            <a:ext cx="8982710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Arial"/>
              <a:buAutoNum type="arabicPeriod" startAt="4"/>
              <a:tabLst>
                <a:tab pos="294640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Amendments 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(97</a:t>
            </a:r>
            <a:r>
              <a:rPr sz="2000" spc="5" dirty="0">
                <a:latin typeface="Arial"/>
                <a:cs typeface="Arial"/>
              </a:rPr>
              <a:t>) </a:t>
            </a:r>
            <a:r>
              <a:rPr sz="2000" dirty="0">
                <a:latin typeface="Arial"/>
                <a:cs typeface="Arial"/>
              </a:rPr>
              <a:t>- Amendment of </a:t>
            </a:r>
            <a:r>
              <a:rPr sz="2000" spc="-5" dirty="0">
                <a:latin typeface="Arial"/>
                <a:cs typeface="Arial"/>
              </a:rPr>
              <a:t>the Constitution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India is the </a:t>
            </a:r>
            <a:r>
              <a:rPr sz="2000" dirty="0">
                <a:latin typeface="Arial"/>
                <a:cs typeface="Arial"/>
              </a:rPr>
              <a:t>process of  making changes </a:t>
            </a:r>
            <a:r>
              <a:rPr sz="2000" spc="-5" dirty="0">
                <a:latin typeface="Arial"/>
                <a:cs typeface="Arial"/>
              </a:rPr>
              <a:t>to the </a:t>
            </a:r>
            <a:r>
              <a:rPr sz="2000" dirty="0">
                <a:latin typeface="Arial"/>
                <a:cs typeface="Arial"/>
              </a:rPr>
              <a:t>nation's </a:t>
            </a:r>
            <a:r>
              <a:rPr sz="2000" spc="-5" dirty="0">
                <a:latin typeface="Arial"/>
                <a:cs typeface="Arial"/>
              </a:rPr>
              <a:t>fundamental </a:t>
            </a:r>
            <a:r>
              <a:rPr sz="2000" spc="-10" dirty="0">
                <a:latin typeface="Arial"/>
                <a:cs typeface="Arial"/>
              </a:rPr>
              <a:t>law. </a:t>
            </a:r>
            <a:r>
              <a:rPr sz="2000" dirty="0">
                <a:latin typeface="Arial"/>
                <a:cs typeface="Arial"/>
              </a:rPr>
              <a:t>Changes </a:t>
            </a:r>
            <a:r>
              <a:rPr sz="2000" spc="-5" dirty="0">
                <a:latin typeface="Arial"/>
                <a:cs typeface="Arial"/>
              </a:rPr>
              <a:t>to the Indian  constitution </a:t>
            </a:r>
            <a:r>
              <a:rPr sz="2000" dirty="0">
                <a:latin typeface="Arial"/>
                <a:cs typeface="Arial"/>
              </a:rPr>
              <a:t>are made by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federal </a:t>
            </a:r>
            <a:r>
              <a:rPr sz="2000" spc="-5" dirty="0">
                <a:latin typeface="Arial"/>
                <a:cs typeface="Arial"/>
              </a:rPr>
              <a:t>parliament. </a:t>
            </a:r>
            <a:r>
              <a:rPr sz="2000" dirty="0">
                <a:latin typeface="Arial"/>
                <a:cs typeface="Arial"/>
              </a:rPr>
              <a:t>The procedure is </a:t>
            </a:r>
            <a:r>
              <a:rPr sz="2000" spc="-5" dirty="0">
                <a:latin typeface="Arial"/>
                <a:cs typeface="Arial"/>
              </a:rPr>
              <a:t>laid </a:t>
            </a:r>
            <a:r>
              <a:rPr sz="2000" dirty="0">
                <a:latin typeface="Arial"/>
                <a:cs typeface="Arial"/>
              </a:rPr>
              <a:t>out in  Part </a:t>
            </a:r>
            <a:r>
              <a:rPr sz="2000" spc="-5" dirty="0">
                <a:latin typeface="Arial"/>
                <a:cs typeface="Arial"/>
              </a:rPr>
              <a:t>XX, Article </a:t>
            </a:r>
            <a:r>
              <a:rPr sz="2000" dirty="0">
                <a:latin typeface="Arial"/>
                <a:cs typeface="Arial"/>
              </a:rPr>
              <a:t>368, of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Constitution.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 startAt="4"/>
            </a:pPr>
            <a:endParaRPr sz="2050">
              <a:latin typeface="Times New Roman"/>
              <a:cs typeface="Times New Roman"/>
            </a:endParaRPr>
          </a:p>
          <a:p>
            <a:pPr marL="12700" marR="186690">
              <a:lnSpc>
                <a:spcPct val="100000"/>
              </a:lnSpc>
              <a:buFont typeface="Arial"/>
              <a:buAutoNum type="arabicPeriod" startAt="4"/>
              <a:tabLst>
                <a:tab pos="294640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Schedules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(12</a:t>
            </a:r>
            <a:r>
              <a:rPr sz="2000" dirty="0">
                <a:latin typeface="Arial"/>
                <a:cs typeface="Arial"/>
              </a:rPr>
              <a:t>) - Schedules </a:t>
            </a:r>
            <a:r>
              <a:rPr sz="2000" spc="-5" dirty="0">
                <a:latin typeface="Arial"/>
                <a:cs typeface="Arial"/>
              </a:rPr>
              <a:t>are lists in the Constitution </a:t>
            </a:r>
            <a:r>
              <a:rPr sz="2000" dirty="0">
                <a:latin typeface="Arial"/>
                <a:cs typeface="Arial"/>
              </a:rPr>
              <a:t>that categorize and  </a:t>
            </a:r>
            <a:r>
              <a:rPr sz="2000" spc="-5" dirty="0">
                <a:latin typeface="Arial"/>
                <a:cs typeface="Arial"/>
              </a:rPr>
              <a:t>tabulate </a:t>
            </a:r>
            <a:r>
              <a:rPr sz="2000" dirty="0">
                <a:latin typeface="Arial"/>
                <a:cs typeface="Arial"/>
              </a:rPr>
              <a:t>bureaucratic </a:t>
            </a:r>
            <a:r>
              <a:rPr sz="2000" spc="-5" dirty="0">
                <a:latin typeface="Arial"/>
                <a:cs typeface="Arial"/>
              </a:rPr>
              <a:t>activity </a:t>
            </a:r>
            <a:r>
              <a:rPr sz="2000" dirty="0">
                <a:latin typeface="Arial"/>
                <a:cs typeface="Arial"/>
              </a:rPr>
              <a:t>and policy </a:t>
            </a:r>
            <a:r>
              <a:rPr sz="2000" spc="-5" dirty="0">
                <a:latin typeface="Arial"/>
                <a:cs typeface="Arial"/>
              </a:rPr>
              <a:t>of 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Government.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AutoNum type="arabicPeriod" startAt="4"/>
            </a:pPr>
            <a:endParaRPr sz="2050">
              <a:latin typeface="Times New Roman"/>
              <a:cs typeface="Times New Roman"/>
            </a:endParaRPr>
          </a:p>
          <a:p>
            <a:pPr marL="294640" indent="-281940">
              <a:lnSpc>
                <a:spcPct val="100000"/>
              </a:lnSpc>
              <a:buFont typeface="Arial"/>
              <a:buAutoNum type="arabicPeriod" startAt="4"/>
              <a:tabLst>
                <a:tab pos="294640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Appendices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(2</a:t>
            </a:r>
            <a:r>
              <a:rPr sz="2000" dirty="0">
                <a:latin typeface="Arial"/>
                <a:cs typeface="Arial"/>
              </a:rPr>
              <a:t>) - They are </a:t>
            </a:r>
            <a:r>
              <a:rPr sz="2000" spc="-5" dirty="0">
                <a:latin typeface="Arial"/>
                <a:cs typeface="Arial"/>
              </a:rPr>
              <a:t>extension to the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constitution.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 startAt="4"/>
            </a:pPr>
            <a:endParaRPr sz="2050">
              <a:latin typeface="Times New Roman"/>
              <a:cs typeface="Times New Roman"/>
            </a:endParaRPr>
          </a:p>
          <a:p>
            <a:pPr marL="12700" marR="102235">
              <a:lnSpc>
                <a:spcPct val="100000"/>
              </a:lnSpc>
              <a:buFont typeface="Arial"/>
              <a:buAutoNum type="arabicPeriod" startAt="4"/>
              <a:tabLst>
                <a:tab pos="294640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Fundamentals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Rights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(Part III-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Article12-35</a:t>
            </a:r>
            <a:r>
              <a:rPr sz="2000" dirty="0">
                <a:latin typeface="Arial"/>
                <a:cs typeface="Arial"/>
              </a:rPr>
              <a:t>) - </a:t>
            </a:r>
            <a:r>
              <a:rPr sz="2000" spc="-5" dirty="0">
                <a:latin typeface="Arial"/>
                <a:cs typeface="Arial"/>
              </a:rPr>
              <a:t>The word fundamental  </a:t>
            </a:r>
            <a:r>
              <a:rPr sz="2000" dirty="0">
                <a:latin typeface="Arial"/>
                <a:cs typeface="Arial"/>
              </a:rPr>
              <a:t>suggests </a:t>
            </a:r>
            <a:r>
              <a:rPr sz="2000" spc="-5" dirty="0">
                <a:latin typeface="Arial"/>
                <a:cs typeface="Arial"/>
              </a:rPr>
              <a:t>that these rights </a:t>
            </a:r>
            <a:r>
              <a:rPr sz="2000" dirty="0">
                <a:latin typeface="Arial"/>
                <a:cs typeface="Arial"/>
              </a:rPr>
              <a:t>are so </a:t>
            </a:r>
            <a:r>
              <a:rPr sz="2000" spc="-5" dirty="0">
                <a:latin typeface="Arial"/>
                <a:cs typeface="Arial"/>
              </a:rPr>
              <a:t>important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5" dirty="0">
                <a:latin typeface="Arial"/>
                <a:cs typeface="Arial"/>
              </a:rPr>
              <a:t>the Constitution </a:t>
            </a:r>
            <a:r>
              <a:rPr sz="2000" dirty="0">
                <a:latin typeface="Arial"/>
                <a:cs typeface="Arial"/>
              </a:rPr>
              <a:t>has </a:t>
            </a:r>
            <a:r>
              <a:rPr sz="2000" spc="-5" dirty="0">
                <a:latin typeface="Arial"/>
                <a:cs typeface="Arial"/>
              </a:rPr>
              <a:t>separately  listed </a:t>
            </a:r>
            <a:r>
              <a:rPr sz="2000" dirty="0">
                <a:latin typeface="Arial"/>
                <a:cs typeface="Arial"/>
              </a:rPr>
              <a:t>them and made special provisions </a:t>
            </a:r>
            <a:r>
              <a:rPr sz="2000" spc="-5" dirty="0">
                <a:latin typeface="Arial"/>
                <a:cs typeface="Arial"/>
              </a:rPr>
              <a:t>for their protection. The Fundamental  Rights </a:t>
            </a:r>
            <a:r>
              <a:rPr sz="2000" dirty="0">
                <a:latin typeface="Arial"/>
                <a:cs typeface="Arial"/>
              </a:rPr>
              <a:t>are so </a:t>
            </a:r>
            <a:r>
              <a:rPr sz="2000" spc="-5" dirty="0">
                <a:latin typeface="Arial"/>
                <a:cs typeface="Arial"/>
              </a:rPr>
              <a:t>important that the Constitution itself </a:t>
            </a:r>
            <a:r>
              <a:rPr sz="2000" dirty="0">
                <a:latin typeface="Arial"/>
                <a:cs typeface="Arial"/>
              </a:rPr>
              <a:t>ensures </a:t>
            </a:r>
            <a:r>
              <a:rPr sz="2000" spc="-5" dirty="0">
                <a:latin typeface="Arial"/>
                <a:cs typeface="Arial"/>
              </a:rPr>
              <a:t>that they </a:t>
            </a:r>
            <a:r>
              <a:rPr sz="2000" dirty="0">
                <a:latin typeface="Arial"/>
                <a:cs typeface="Arial"/>
              </a:rPr>
              <a:t>are not  </a:t>
            </a:r>
            <a:r>
              <a:rPr sz="2000" spc="-5" dirty="0">
                <a:latin typeface="Arial"/>
                <a:cs typeface="Arial"/>
              </a:rPr>
              <a:t>violated </a:t>
            </a:r>
            <a:r>
              <a:rPr sz="2000" dirty="0">
                <a:latin typeface="Arial"/>
                <a:cs typeface="Arial"/>
              </a:rPr>
              <a:t>by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government.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9400" y="6300534"/>
            <a:ext cx="280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43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7839" y="1042670"/>
            <a:ext cx="5600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6.What </a:t>
            </a:r>
            <a:r>
              <a:rPr dirty="0"/>
              <a:t>Is </a:t>
            </a:r>
            <a:r>
              <a:rPr spc="-5" dirty="0"/>
              <a:t>The constitution of</a:t>
            </a:r>
            <a:r>
              <a:rPr spc="-15" dirty="0"/>
              <a:t> </a:t>
            </a:r>
            <a:r>
              <a:rPr spc="-5" dirty="0"/>
              <a:t>India?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97879" y="3153410"/>
            <a:ext cx="3246120" cy="3154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469" y="1634490"/>
            <a:ext cx="8888095" cy="463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Fundamental Rights </a:t>
            </a:r>
            <a:r>
              <a:rPr sz="2000" dirty="0">
                <a:latin typeface="Arial"/>
                <a:cs typeface="Arial"/>
              </a:rPr>
              <a:t>are </a:t>
            </a:r>
            <a:r>
              <a:rPr sz="2000" spc="-5" dirty="0">
                <a:latin typeface="Arial"/>
                <a:cs typeface="Arial"/>
              </a:rPr>
              <a:t>different </a:t>
            </a:r>
            <a:r>
              <a:rPr sz="2000" dirty="0">
                <a:latin typeface="Arial"/>
                <a:cs typeface="Arial"/>
              </a:rPr>
              <a:t>from </a:t>
            </a:r>
            <a:r>
              <a:rPr sz="2000" spc="-5" dirty="0">
                <a:latin typeface="Arial"/>
                <a:cs typeface="Arial"/>
              </a:rPr>
              <a:t>other rights available to </a:t>
            </a:r>
            <a:r>
              <a:rPr sz="2000" dirty="0">
                <a:latin typeface="Arial"/>
                <a:cs typeface="Arial"/>
              </a:rPr>
              <a:t>us. </a:t>
            </a:r>
            <a:r>
              <a:rPr sz="2000" spc="-5" dirty="0">
                <a:latin typeface="Arial"/>
                <a:cs typeface="Arial"/>
              </a:rPr>
              <a:t>While  </a:t>
            </a:r>
            <a:r>
              <a:rPr sz="2000" dirty="0">
                <a:latin typeface="Arial"/>
                <a:cs typeface="Arial"/>
              </a:rPr>
              <a:t>ordinary legal </a:t>
            </a:r>
            <a:r>
              <a:rPr sz="2000" spc="-5" dirty="0">
                <a:latin typeface="Arial"/>
                <a:cs typeface="Arial"/>
              </a:rPr>
              <a:t>rights are protected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enforced </a:t>
            </a:r>
            <a:r>
              <a:rPr sz="2000" dirty="0">
                <a:latin typeface="Arial"/>
                <a:cs typeface="Arial"/>
              </a:rPr>
              <a:t>by ordinary </a:t>
            </a:r>
            <a:r>
              <a:rPr sz="2000" spc="-5" dirty="0">
                <a:latin typeface="Arial"/>
                <a:cs typeface="Arial"/>
              </a:rPr>
              <a:t>law,  Fundamental Rights </a:t>
            </a:r>
            <a:r>
              <a:rPr sz="2000" dirty="0">
                <a:latin typeface="Arial"/>
                <a:cs typeface="Arial"/>
              </a:rPr>
              <a:t>are </a:t>
            </a:r>
            <a:r>
              <a:rPr sz="2000" spc="-5" dirty="0">
                <a:latin typeface="Arial"/>
                <a:cs typeface="Arial"/>
              </a:rPr>
              <a:t>protected </a:t>
            </a:r>
            <a:r>
              <a:rPr sz="2000" dirty="0">
                <a:latin typeface="Arial"/>
                <a:cs typeface="Arial"/>
              </a:rPr>
              <a:t>and guaranteed by </a:t>
            </a:r>
            <a:r>
              <a:rPr sz="2000" spc="-5" dirty="0">
                <a:latin typeface="Arial"/>
                <a:cs typeface="Arial"/>
              </a:rPr>
              <a:t>the constitution of the  country.</a:t>
            </a:r>
            <a:endParaRPr sz="2000">
              <a:latin typeface="Arial"/>
              <a:cs typeface="Arial"/>
            </a:endParaRPr>
          </a:p>
          <a:p>
            <a:pPr marL="355600" marR="92075" indent="-3429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The Constitution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India </a:t>
            </a:r>
            <a:r>
              <a:rPr sz="2000" dirty="0">
                <a:latin typeface="Arial"/>
                <a:cs typeface="Arial"/>
              </a:rPr>
              <a:t>recognizes </a:t>
            </a:r>
            <a:r>
              <a:rPr sz="2000" spc="-5" dirty="0">
                <a:latin typeface="Arial"/>
                <a:cs typeface="Arial"/>
              </a:rPr>
              <a:t>certain </a:t>
            </a:r>
            <a:r>
              <a:rPr sz="2000" dirty="0">
                <a:latin typeface="Arial"/>
                <a:cs typeface="Arial"/>
              </a:rPr>
              <a:t>basic </a:t>
            </a:r>
            <a:r>
              <a:rPr sz="2000" spc="-5" dirty="0">
                <a:latin typeface="Arial"/>
                <a:cs typeface="Arial"/>
              </a:rPr>
              <a:t>fundamental rights for </a:t>
            </a:r>
            <a:r>
              <a:rPr sz="2000" dirty="0">
                <a:latin typeface="Arial"/>
                <a:cs typeface="Arial"/>
              </a:rPr>
              <a:t>every  </a:t>
            </a:r>
            <a:r>
              <a:rPr sz="2000" spc="-5" dirty="0">
                <a:latin typeface="Arial"/>
                <a:cs typeface="Arial"/>
              </a:rPr>
              <a:t>citizen of India, </a:t>
            </a:r>
            <a:r>
              <a:rPr sz="2000" dirty="0">
                <a:latin typeface="Arial"/>
                <a:cs typeface="Arial"/>
              </a:rPr>
              <a:t>such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as:-</a:t>
            </a:r>
            <a:endParaRPr sz="20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790"/>
              </a:spcBef>
              <a:buAutoNum type="alphaLcParenBoth"/>
              <a:tabLst>
                <a:tab pos="354330" algn="l"/>
              </a:tabLst>
            </a:pPr>
            <a:r>
              <a:rPr sz="1600" spc="-5" dirty="0">
                <a:latin typeface="Arial"/>
                <a:cs typeface="Arial"/>
              </a:rPr>
              <a:t>Right to Equality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AutoNum type="alphaLcParenBoth"/>
            </a:pPr>
            <a:endParaRPr sz="165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buAutoNum type="alphaLcParenBoth"/>
              <a:tabLst>
                <a:tab pos="354330" algn="l"/>
              </a:tabLst>
            </a:pPr>
            <a:r>
              <a:rPr sz="1600" spc="-5" dirty="0">
                <a:latin typeface="Arial"/>
                <a:cs typeface="Arial"/>
              </a:rPr>
              <a:t>Right to </a:t>
            </a:r>
            <a:r>
              <a:rPr sz="1600" spc="-10" dirty="0">
                <a:latin typeface="Arial"/>
                <a:cs typeface="Arial"/>
              </a:rPr>
              <a:t>Freedom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lphaLcParenBoth"/>
            </a:pPr>
            <a:endParaRPr sz="165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buAutoNum type="alphaLcParenBoth"/>
              <a:tabLst>
                <a:tab pos="354330" algn="l"/>
              </a:tabLst>
            </a:pPr>
            <a:r>
              <a:rPr sz="1600" spc="-5" dirty="0">
                <a:latin typeface="Arial"/>
                <a:cs typeface="Arial"/>
              </a:rPr>
              <a:t>Right to </a:t>
            </a:r>
            <a:r>
              <a:rPr sz="1600" spc="-10" dirty="0">
                <a:latin typeface="Arial"/>
                <a:cs typeface="Arial"/>
              </a:rPr>
              <a:t>Freedom </a:t>
            </a:r>
            <a:r>
              <a:rPr sz="1600" spc="-5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Religion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lphaLcParenBoth"/>
            </a:pPr>
            <a:endParaRPr sz="165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buAutoNum type="alphaLcParenBoth"/>
              <a:tabLst>
                <a:tab pos="354330" algn="l"/>
              </a:tabLst>
            </a:pPr>
            <a:r>
              <a:rPr sz="1600" spc="-5" dirty="0">
                <a:latin typeface="Arial"/>
                <a:cs typeface="Arial"/>
              </a:rPr>
              <a:t>Right against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Exploitation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lphaLcParenBoth"/>
            </a:pPr>
            <a:endParaRPr sz="165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buAutoNum type="alphaLcParenBoth"/>
              <a:tabLst>
                <a:tab pos="354330" algn="l"/>
              </a:tabLst>
            </a:pPr>
            <a:r>
              <a:rPr sz="1600" spc="-5" dirty="0">
                <a:latin typeface="Arial"/>
                <a:cs typeface="Arial"/>
              </a:rPr>
              <a:t>Cultural </a:t>
            </a:r>
            <a:r>
              <a:rPr sz="1600" dirty="0">
                <a:latin typeface="Arial"/>
                <a:cs typeface="Arial"/>
              </a:rPr>
              <a:t>&amp; </a:t>
            </a:r>
            <a:r>
              <a:rPr sz="1600" spc="-5" dirty="0">
                <a:latin typeface="Arial"/>
                <a:cs typeface="Arial"/>
              </a:rPr>
              <a:t>Educational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Rights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AutoNum type="alphaLcParenBoth"/>
            </a:pPr>
            <a:endParaRPr sz="165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buAutoNum type="alphaLcParenBoth"/>
              <a:tabLst>
                <a:tab pos="353695" algn="l"/>
                <a:tab pos="354330" algn="l"/>
              </a:tabLst>
            </a:pPr>
            <a:r>
              <a:rPr sz="1600" spc="-5" dirty="0">
                <a:latin typeface="Arial"/>
                <a:cs typeface="Arial"/>
              </a:rPr>
              <a:t>Right to Constitutional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Remedies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7839" y="1042670"/>
            <a:ext cx="5600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6.What </a:t>
            </a:r>
            <a:r>
              <a:rPr dirty="0"/>
              <a:t>Is </a:t>
            </a:r>
            <a:r>
              <a:rPr spc="-5" dirty="0"/>
              <a:t>The constitution of</a:t>
            </a:r>
            <a:r>
              <a:rPr spc="-15" dirty="0"/>
              <a:t> </a:t>
            </a:r>
            <a:r>
              <a:rPr spc="-5" dirty="0"/>
              <a:t>India?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69" y="1588770"/>
            <a:ext cx="865822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Ordinary </a:t>
            </a:r>
            <a:r>
              <a:rPr sz="2000" spc="-5" dirty="0">
                <a:latin typeface="Arial"/>
                <a:cs typeface="Arial"/>
              </a:rPr>
              <a:t>rights </a:t>
            </a:r>
            <a:r>
              <a:rPr sz="2000" dirty="0">
                <a:latin typeface="Arial"/>
                <a:cs typeface="Arial"/>
              </a:rPr>
              <a:t>may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dirty="0">
                <a:latin typeface="Arial"/>
                <a:cs typeface="Arial"/>
              </a:rPr>
              <a:t>changed by </a:t>
            </a:r>
            <a:r>
              <a:rPr sz="2000" spc="-5" dirty="0">
                <a:latin typeface="Arial"/>
                <a:cs typeface="Arial"/>
              </a:rPr>
              <a:t>the legislature </a:t>
            </a:r>
            <a:r>
              <a:rPr sz="2000" dirty="0">
                <a:latin typeface="Arial"/>
                <a:cs typeface="Arial"/>
              </a:rPr>
              <a:t>by ordinary process of </a:t>
            </a:r>
            <a:r>
              <a:rPr sz="2000" spc="-5" dirty="0">
                <a:latin typeface="Arial"/>
                <a:cs typeface="Arial"/>
              </a:rPr>
              <a:t>law  </a:t>
            </a:r>
            <a:r>
              <a:rPr sz="2000" dirty="0">
                <a:latin typeface="Arial"/>
                <a:cs typeface="Arial"/>
              </a:rPr>
              <a:t>making, but a </a:t>
            </a:r>
            <a:r>
              <a:rPr sz="2000" spc="-5" dirty="0">
                <a:latin typeface="Arial"/>
                <a:cs typeface="Arial"/>
              </a:rPr>
              <a:t>fundamental right may </a:t>
            </a:r>
            <a:r>
              <a:rPr sz="2000" dirty="0">
                <a:latin typeface="Arial"/>
                <a:cs typeface="Arial"/>
              </a:rPr>
              <a:t>only be changed by amending </a:t>
            </a:r>
            <a:r>
              <a:rPr sz="2000" spc="-5" dirty="0">
                <a:latin typeface="Arial"/>
                <a:cs typeface="Arial"/>
              </a:rPr>
              <a:t>the  Constitution itself. </a:t>
            </a:r>
            <a:r>
              <a:rPr sz="2000" dirty="0">
                <a:latin typeface="Arial"/>
                <a:cs typeface="Arial"/>
              </a:rPr>
              <a:t>Besides </a:t>
            </a:r>
            <a:r>
              <a:rPr sz="2000" spc="-5" dirty="0">
                <a:latin typeface="Arial"/>
                <a:cs typeface="Arial"/>
              </a:rPr>
              <a:t>this, </a:t>
            </a:r>
            <a:r>
              <a:rPr sz="2000" dirty="0">
                <a:latin typeface="Arial"/>
                <a:cs typeface="Arial"/>
              </a:rPr>
              <a:t>no </a:t>
            </a:r>
            <a:r>
              <a:rPr sz="2000" spc="-5" dirty="0">
                <a:latin typeface="Arial"/>
                <a:cs typeface="Arial"/>
              </a:rPr>
              <a:t>organ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government can act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a  manner that </a:t>
            </a:r>
            <a:r>
              <a:rPr sz="2000" spc="-5" dirty="0">
                <a:latin typeface="Arial"/>
                <a:cs typeface="Arial"/>
              </a:rPr>
              <a:t>violates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them.</a:t>
            </a:r>
            <a:endParaRPr sz="2000">
              <a:latin typeface="Arial"/>
              <a:cs typeface="Arial"/>
            </a:endParaRPr>
          </a:p>
          <a:p>
            <a:pPr marL="12700" marR="26098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Any </a:t>
            </a:r>
            <a:r>
              <a:rPr sz="2000" spc="-5" dirty="0">
                <a:latin typeface="Arial"/>
                <a:cs typeface="Arial"/>
              </a:rPr>
              <a:t>infringement of fundamental rights </a:t>
            </a:r>
            <a:r>
              <a:rPr sz="2000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dirty="0">
                <a:latin typeface="Arial"/>
                <a:cs typeface="Arial"/>
              </a:rPr>
              <a:t>challenged by any citizen of  </a:t>
            </a:r>
            <a:r>
              <a:rPr sz="2000" spc="-5" dirty="0">
                <a:latin typeface="Arial"/>
                <a:cs typeface="Arial"/>
              </a:rPr>
              <a:t>India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court </a:t>
            </a:r>
            <a:r>
              <a:rPr sz="2000" spc="-5" dirty="0">
                <a:latin typeface="Arial"/>
                <a:cs typeface="Arial"/>
              </a:rPr>
              <a:t>of law. The Constitution of India </a:t>
            </a:r>
            <a:r>
              <a:rPr sz="2000" dirty="0">
                <a:latin typeface="Arial"/>
                <a:cs typeface="Arial"/>
              </a:rPr>
              <a:t>also prescribes some  </a:t>
            </a:r>
            <a:r>
              <a:rPr sz="2000" spc="-5" dirty="0">
                <a:latin typeface="Arial"/>
                <a:cs typeface="Arial"/>
              </a:rPr>
              <a:t>fundamental duties </a:t>
            </a:r>
            <a:r>
              <a:rPr sz="2000" dirty="0">
                <a:latin typeface="Arial"/>
                <a:cs typeface="Arial"/>
              </a:rPr>
              <a:t>on every citizen in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780" y="3886200"/>
            <a:ext cx="2514600" cy="2241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64279" y="4066540"/>
            <a:ext cx="1689100" cy="2006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04609" y="3383279"/>
            <a:ext cx="1964689" cy="2927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7839" y="1042670"/>
            <a:ext cx="5600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6.What </a:t>
            </a:r>
            <a:r>
              <a:rPr dirty="0"/>
              <a:t>Is </a:t>
            </a:r>
            <a:r>
              <a:rPr spc="-5" dirty="0"/>
              <a:t>The constitution of</a:t>
            </a:r>
            <a:r>
              <a:rPr spc="-15" dirty="0"/>
              <a:t> </a:t>
            </a:r>
            <a:r>
              <a:rPr spc="-5" dirty="0"/>
              <a:t>India?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69" y="1614170"/>
            <a:ext cx="8839200" cy="453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1945" indent="-3429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8.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Fundamental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Duties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(Part IV Article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51A</a:t>
            </a:r>
            <a:r>
              <a:rPr sz="2000" b="1" dirty="0">
                <a:latin typeface="Arial"/>
                <a:cs typeface="Arial"/>
              </a:rPr>
              <a:t> )- </a:t>
            </a:r>
            <a:r>
              <a:rPr sz="2000" spc="-5" dirty="0">
                <a:latin typeface="Arial"/>
                <a:cs typeface="Arial"/>
              </a:rPr>
              <a:t>These Fundamental rights  </a:t>
            </a:r>
            <a:r>
              <a:rPr sz="2000" dirty="0">
                <a:latin typeface="Arial"/>
                <a:cs typeface="Arial"/>
              </a:rPr>
              <a:t>have been provided at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cost of some </a:t>
            </a:r>
            <a:r>
              <a:rPr sz="2000" spc="-5" dirty="0">
                <a:latin typeface="Arial"/>
                <a:cs typeface="Arial"/>
              </a:rPr>
              <a:t>fundamental duties. </a:t>
            </a:r>
            <a:r>
              <a:rPr sz="2000" dirty="0">
                <a:latin typeface="Arial"/>
                <a:cs typeface="Arial"/>
              </a:rPr>
              <a:t>These are  considered </a:t>
            </a:r>
            <a:r>
              <a:rPr sz="2000" spc="-5" dirty="0">
                <a:latin typeface="Arial"/>
                <a:cs typeface="Arial"/>
              </a:rPr>
              <a:t>as the duties </a:t>
            </a:r>
            <a:r>
              <a:rPr sz="2000" dirty="0">
                <a:latin typeface="Arial"/>
                <a:cs typeface="Arial"/>
              </a:rPr>
              <a:t>that must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dirty="0">
                <a:latin typeface="Arial"/>
                <a:cs typeface="Arial"/>
              </a:rPr>
              <a:t>and should be performed </a:t>
            </a:r>
            <a:r>
              <a:rPr sz="2000" spc="-5" dirty="0">
                <a:latin typeface="Arial"/>
                <a:cs typeface="Arial"/>
              </a:rPr>
              <a:t>by </a:t>
            </a:r>
            <a:r>
              <a:rPr sz="2000" dirty="0">
                <a:latin typeface="Arial"/>
                <a:cs typeface="Arial"/>
              </a:rPr>
              <a:t>every  </a:t>
            </a:r>
            <a:r>
              <a:rPr sz="2000" spc="-5" dirty="0">
                <a:latin typeface="Arial"/>
                <a:cs typeface="Arial"/>
              </a:rPr>
              <a:t>citizen of India. </a:t>
            </a:r>
            <a:r>
              <a:rPr sz="2000" dirty="0">
                <a:latin typeface="Arial"/>
                <a:cs typeface="Arial"/>
              </a:rPr>
              <a:t>These </a:t>
            </a:r>
            <a:r>
              <a:rPr sz="2000" spc="-5" dirty="0">
                <a:latin typeface="Arial"/>
                <a:cs typeface="Arial"/>
              </a:rPr>
              <a:t>fundamental duties </a:t>
            </a:r>
            <a:r>
              <a:rPr sz="2000" dirty="0">
                <a:latin typeface="Arial"/>
                <a:cs typeface="Arial"/>
              </a:rPr>
              <a:t>are </a:t>
            </a:r>
            <a:r>
              <a:rPr sz="2000" spc="-5" dirty="0">
                <a:latin typeface="Arial"/>
                <a:cs typeface="Arial"/>
              </a:rPr>
              <a:t>defined</a:t>
            </a:r>
            <a:r>
              <a:rPr sz="2000" dirty="0">
                <a:latin typeface="Arial"/>
                <a:cs typeface="Arial"/>
              </a:rPr>
              <a:t> as: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shall be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duty of </a:t>
            </a:r>
            <a:r>
              <a:rPr sz="2000" spc="-5" dirty="0">
                <a:latin typeface="Arial"/>
                <a:cs typeface="Arial"/>
              </a:rPr>
              <a:t>every citizens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India: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ts val="1914"/>
              </a:lnSpc>
              <a:buAutoNum type="alphaL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To abide by the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Constitution.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ts val="1914"/>
              </a:lnSpc>
              <a:buAutoNum type="alphaL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To uphold </a:t>
            </a:r>
            <a:r>
              <a:rPr sz="1600" dirty="0">
                <a:latin typeface="Arial"/>
                <a:cs typeface="Arial"/>
              </a:rPr>
              <a:t>&amp; </a:t>
            </a:r>
            <a:r>
              <a:rPr sz="1600" spc="-5" dirty="0">
                <a:latin typeface="Arial"/>
                <a:cs typeface="Arial"/>
              </a:rPr>
              <a:t>protect the sovereignty, unity and integrity of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India.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lphaL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To Cherish </a:t>
            </a:r>
            <a:r>
              <a:rPr sz="1600" dirty="0">
                <a:latin typeface="Arial"/>
                <a:cs typeface="Arial"/>
              </a:rPr>
              <a:t>&amp; </a:t>
            </a:r>
            <a:r>
              <a:rPr sz="1600" spc="-5" dirty="0">
                <a:latin typeface="Arial"/>
                <a:cs typeface="Arial"/>
              </a:rPr>
              <a:t>follow the noble ideas which inspired our national struggle for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freedom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ts val="1914"/>
              </a:lnSpc>
              <a:buAutoNum type="alphaL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To defend the country </a:t>
            </a:r>
            <a:r>
              <a:rPr sz="1600" dirty="0">
                <a:latin typeface="Arial"/>
                <a:cs typeface="Arial"/>
              </a:rPr>
              <a:t>&amp; </a:t>
            </a:r>
            <a:r>
              <a:rPr sz="1600" spc="-5" dirty="0">
                <a:latin typeface="Arial"/>
                <a:cs typeface="Arial"/>
              </a:rPr>
              <a:t>render national </a:t>
            </a:r>
            <a:r>
              <a:rPr sz="1600" dirty="0">
                <a:latin typeface="Arial"/>
                <a:cs typeface="Arial"/>
              </a:rPr>
              <a:t>service </a:t>
            </a:r>
            <a:r>
              <a:rPr sz="1600" spc="-10" dirty="0">
                <a:latin typeface="Arial"/>
                <a:cs typeface="Arial"/>
              </a:rPr>
              <a:t>when </a:t>
            </a:r>
            <a:r>
              <a:rPr sz="1600" spc="-5" dirty="0">
                <a:latin typeface="Arial"/>
                <a:cs typeface="Arial"/>
              </a:rPr>
              <a:t>called upon </a:t>
            </a:r>
            <a:r>
              <a:rPr sz="1600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do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ts val="1914"/>
              </a:lnSpc>
              <a:buAutoNum type="alphaL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To promote harmony </a:t>
            </a:r>
            <a:r>
              <a:rPr sz="1600" dirty="0">
                <a:latin typeface="Arial"/>
                <a:cs typeface="Arial"/>
              </a:rPr>
              <a:t>&amp; </a:t>
            </a:r>
            <a:r>
              <a:rPr sz="1600" spc="-5" dirty="0">
                <a:latin typeface="Arial"/>
                <a:cs typeface="Arial"/>
              </a:rPr>
              <a:t>the spirit of </a:t>
            </a:r>
            <a:r>
              <a:rPr sz="1600" dirty="0">
                <a:latin typeface="Arial"/>
                <a:cs typeface="Arial"/>
              </a:rPr>
              <a:t>common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brotherhood.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lphaL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To value </a:t>
            </a:r>
            <a:r>
              <a:rPr sz="1600" dirty="0">
                <a:latin typeface="Arial"/>
                <a:cs typeface="Arial"/>
              </a:rPr>
              <a:t>&amp; </a:t>
            </a:r>
            <a:r>
              <a:rPr sz="1600" spc="-5" dirty="0">
                <a:latin typeface="Arial"/>
                <a:cs typeface="Arial"/>
              </a:rPr>
              <a:t>preserve the rich heritage of our composite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culture.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ts val="1914"/>
              </a:lnSpc>
              <a:buAutoNum type="alphaL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To protect </a:t>
            </a:r>
            <a:r>
              <a:rPr sz="1600" dirty="0">
                <a:latin typeface="Arial"/>
                <a:cs typeface="Arial"/>
              </a:rPr>
              <a:t>&amp; </a:t>
            </a:r>
            <a:r>
              <a:rPr sz="1600" spc="-5" dirty="0">
                <a:latin typeface="Arial"/>
                <a:cs typeface="Arial"/>
              </a:rPr>
              <a:t>improve the national environment.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ts val="1914"/>
              </a:lnSpc>
              <a:buAutoNum type="alphaL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To develop the scientific temper, humanism and the spirit of inquiry and reform.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ts val="1914"/>
              </a:lnSpc>
              <a:buAutoNum type="alphaL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To safeguard public property </a:t>
            </a:r>
            <a:r>
              <a:rPr sz="1600" dirty="0">
                <a:latin typeface="Arial"/>
                <a:cs typeface="Arial"/>
              </a:rPr>
              <a:t>&amp; </a:t>
            </a:r>
            <a:r>
              <a:rPr sz="1600" spc="-5" dirty="0">
                <a:latin typeface="Arial"/>
                <a:cs typeface="Arial"/>
              </a:rPr>
              <a:t>to abjure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violence.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ts val="1920"/>
              </a:lnSpc>
              <a:spcBef>
                <a:spcPts val="60"/>
              </a:spcBef>
              <a:buAutoNum type="alphaL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To strive </a:t>
            </a:r>
            <a:r>
              <a:rPr sz="1600" spc="-10" dirty="0">
                <a:latin typeface="Arial"/>
                <a:cs typeface="Arial"/>
              </a:rPr>
              <a:t>towards </a:t>
            </a:r>
            <a:r>
              <a:rPr sz="1600" spc="-5" dirty="0">
                <a:latin typeface="Arial"/>
                <a:cs typeface="Arial"/>
              </a:rPr>
              <a:t>excellence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all spheres of individual </a:t>
            </a:r>
            <a:r>
              <a:rPr sz="1600" dirty="0">
                <a:latin typeface="Arial"/>
                <a:cs typeface="Arial"/>
              </a:rPr>
              <a:t>&amp; </a:t>
            </a:r>
            <a:r>
              <a:rPr sz="1600" spc="-5" dirty="0">
                <a:latin typeface="Arial"/>
                <a:cs typeface="Arial"/>
              </a:rPr>
              <a:t>collective activity, </a:t>
            </a:r>
            <a:r>
              <a:rPr sz="1600" dirty="0">
                <a:latin typeface="Arial"/>
                <a:cs typeface="Arial"/>
              </a:rPr>
              <a:t>so </a:t>
            </a:r>
            <a:r>
              <a:rPr sz="1600" spc="-5" dirty="0">
                <a:latin typeface="Arial"/>
                <a:cs typeface="Arial"/>
              </a:rPr>
              <a:t>that the nations  constantly rises to higher levels of endeavor </a:t>
            </a:r>
            <a:r>
              <a:rPr sz="1600" dirty="0">
                <a:latin typeface="Arial"/>
                <a:cs typeface="Arial"/>
              </a:rPr>
              <a:t>&amp;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achievement.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7839" y="1042670"/>
            <a:ext cx="5600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6.What </a:t>
            </a:r>
            <a:r>
              <a:rPr dirty="0"/>
              <a:t>Is </a:t>
            </a:r>
            <a:r>
              <a:rPr spc="-5" dirty="0"/>
              <a:t>The constitution of</a:t>
            </a:r>
            <a:r>
              <a:rPr spc="-15" dirty="0"/>
              <a:t> </a:t>
            </a:r>
            <a:r>
              <a:rPr spc="-5" dirty="0"/>
              <a:t>India?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69" y="1634490"/>
            <a:ext cx="8843010" cy="446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9700" indent="-3429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9.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Directive Principles (Part IV-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Article36-51</a:t>
            </a:r>
            <a:r>
              <a:rPr sz="2000" dirty="0">
                <a:latin typeface="Arial"/>
                <a:cs typeface="Arial"/>
              </a:rPr>
              <a:t>)- </a:t>
            </a:r>
            <a:r>
              <a:rPr sz="2000" spc="-5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provides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social and  economic base of a genuine democracy.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classification </a:t>
            </a:r>
            <a:r>
              <a:rPr sz="2000" spc="-5" dirty="0">
                <a:latin typeface="Arial"/>
                <a:cs typeface="Arial"/>
              </a:rPr>
              <a:t>of these are </a:t>
            </a:r>
            <a:r>
              <a:rPr sz="2000" dirty="0">
                <a:latin typeface="Arial"/>
                <a:cs typeface="Arial"/>
              </a:rPr>
              <a:t>as  </a:t>
            </a:r>
            <a:r>
              <a:rPr sz="2000" spc="-5" dirty="0">
                <a:latin typeface="Arial"/>
                <a:cs typeface="Arial"/>
              </a:rPr>
              <a:t>follows-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Socio-economic</a:t>
            </a:r>
            <a:r>
              <a:rPr sz="2000" spc="-5" dirty="0">
                <a:latin typeface="Arial"/>
                <a:cs typeface="Arial"/>
              </a:rPr>
              <a:t> Principles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Liberal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Principles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Gandhian Principles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International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principles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000" dirty="0">
                <a:latin typeface="Arial"/>
                <a:cs typeface="Arial"/>
              </a:rPr>
              <a:t>1.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Socio-economic</a:t>
            </a:r>
            <a:r>
              <a:rPr sz="2000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Principles</a:t>
            </a:r>
            <a:endParaRPr sz="2000">
              <a:latin typeface="Arial"/>
              <a:cs typeface="Arial"/>
            </a:endParaRPr>
          </a:p>
          <a:p>
            <a:pPr marL="238760" marR="159385" indent="-238760">
              <a:lnSpc>
                <a:spcPts val="1910"/>
              </a:lnSpc>
              <a:spcBef>
                <a:spcPts val="70"/>
              </a:spcBef>
              <a:buAutoNum type="arabicPeriod"/>
              <a:tabLst>
                <a:tab pos="238760" algn="l"/>
              </a:tabLst>
            </a:pPr>
            <a:r>
              <a:rPr sz="1600" spc="-5" dirty="0">
                <a:latin typeface="Arial"/>
                <a:cs typeface="Arial"/>
              </a:rPr>
              <a:t>Article 38 of the Constitution of India </a:t>
            </a:r>
            <a:r>
              <a:rPr sz="1600" dirty="0">
                <a:latin typeface="Arial"/>
                <a:cs typeface="Arial"/>
              </a:rPr>
              <a:t>shall </a:t>
            </a:r>
            <a:r>
              <a:rPr sz="1600" spc="-5" dirty="0">
                <a:latin typeface="Arial"/>
                <a:cs typeface="Arial"/>
              </a:rPr>
              <a:t>endeavor to formulate </a:t>
            </a:r>
            <a:r>
              <a:rPr sz="1600" dirty="0">
                <a:latin typeface="Arial"/>
                <a:cs typeface="Arial"/>
              </a:rPr>
              <a:t>such </a:t>
            </a:r>
            <a:r>
              <a:rPr sz="1600" spc="-5" dirty="0">
                <a:latin typeface="Arial"/>
                <a:cs typeface="Arial"/>
              </a:rPr>
              <a:t>social system which will  secure social, economic and political justice to all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all the spheres of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life.</a:t>
            </a:r>
            <a:endParaRPr sz="1600">
              <a:latin typeface="Arial"/>
              <a:cs typeface="Arial"/>
            </a:endParaRPr>
          </a:p>
          <a:p>
            <a:pPr marL="238760" marR="5080" indent="-238760">
              <a:lnSpc>
                <a:spcPts val="1910"/>
              </a:lnSpc>
              <a:spcBef>
                <a:spcPts val="10"/>
              </a:spcBef>
              <a:buAutoNum type="arabicPeriod"/>
              <a:tabLst>
                <a:tab pos="238760" algn="l"/>
              </a:tabLst>
            </a:pPr>
            <a:r>
              <a:rPr sz="1600" spc="-5" dirty="0">
                <a:latin typeface="Arial"/>
                <a:cs typeface="Arial"/>
              </a:rPr>
              <a:t>Article 39(a) the state </a:t>
            </a:r>
            <a:r>
              <a:rPr sz="1600" dirty="0">
                <a:latin typeface="Arial"/>
                <a:cs typeface="Arial"/>
              </a:rPr>
              <a:t>shall </a:t>
            </a:r>
            <a:r>
              <a:rPr sz="1600" spc="-5" dirty="0">
                <a:latin typeface="Arial"/>
                <a:cs typeface="Arial"/>
              </a:rPr>
              <a:t>try </a:t>
            </a:r>
            <a:r>
              <a:rPr sz="1600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formulate </a:t>
            </a:r>
            <a:r>
              <a:rPr sz="1600" dirty="0">
                <a:latin typeface="Arial"/>
                <a:cs typeface="Arial"/>
              </a:rPr>
              <a:t>its </a:t>
            </a:r>
            <a:r>
              <a:rPr sz="1600" spc="-5" dirty="0">
                <a:latin typeface="Arial"/>
                <a:cs typeface="Arial"/>
              </a:rPr>
              <a:t>policy </a:t>
            </a:r>
            <a:r>
              <a:rPr sz="1600" dirty="0">
                <a:latin typeface="Arial"/>
                <a:cs typeface="Arial"/>
              </a:rPr>
              <a:t>in such a </a:t>
            </a:r>
            <a:r>
              <a:rPr sz="1600" spc="-5" dirty="0">
                <a:latin typeface="Arial"/>
                <a:cs typeface="Arial"/>
              </a:rPr>
              <a:t>manner </a:t>
            </a:r>
            <a:r>
              <a:rPr sz="1600" dirty="0">
                <a:latin typeface="Arial"/>
                <a:cs typeface="Arial"/>
              </a:rPr>
              <a:t>so </a:t>
            </a:r>
            <a:r>
              <a:rPr sz="1600" spc="-5" dirty="0">
                <a:latin typeface="Arial"/>
                <a:cs typeface="Arial"/>
              </a:rPr>
              <a:t>as </a:t>
            </a:r>
            <a:r>
              <a:rPr sz="1600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secure adequate  means of livelihood for all </a:t>
            </a:r>
            <a:r>
              <a:rPr sz="1600" dirty="0">
                <a:latin typeface="Arial"/>
                <a:cs typeface="Arial"/>
              </a:rPr>
              <a:t>its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citizens.</a:t>
            </a:r>
            <a:endParaRPr sz="1600">
              <a:latin typeface="Arial"/>
              <a:cs typeface="Arial"/>
            </a:endParaRPr>
          </a:p>
          <a:p>
            <a:pPr marL="238760" marR="50800" indent="-238760">
              <a:lnSpc>
                <a:spcPts val="1920"/>
              </a:lnSpc>
              <a:buAutoNum type="arabicPeriod"/>
              <a:tabLst>
                <a:tab pos="238760" algn="l"/>
              </a:tabLst>
            </a:pPr>
            <a:r>
              <a:rPr sz="1600" spc="-5" dirty="0">
                <a:latin typeface="Arial"/>
                <a:cs typeface="Arial"/>
              </a:rPr>
              <a:t>Article 39(b) the ownership of material resources </a:t>
            </a:r>
            <a:r>
              <a:rPr sz="1600" spc="-10" dirty="0">
                <a:latin typeface="Arial"/>
                <a:cs typeface="Arial"/>
              </a:rPr>
              <a:t>would </a:t>
            </a:r>
            <a:r>
              <a:rPr sz="1600" spc="-5" dirty="0">
                <a:latin typeface="Arial"/>
                <a:cs typeface="Arial"/>
              </a:rPr>
              <a:t>be controlled </a:t>
            </a:r>
            <a:r>
              <a:rPr sz="1600" dirty="0">
                <a:latin typeface="Arial"/>
                <a:cs typeface="Arial"/>
              </a:rPr>
              <a:t>in such a </a:t>
            </a:r>
            <a:r>
              <a:rPr sz="1600" spc="-5" dirty="0">
                <a:latin typeface="Arial"/>
                <a:cs typeface="Arial"/>
              </a:rPr>
              <a:t>manner </a:t>
            </a:r>
            <a:r>
              <a:rPr sz="1600" dirty="0">
                <a:latin typeface="Arial"/>
                <a:cs typeface="Arial"/>
              </a:rPr>
              <a:t>so </a:t>
            </a:r>
            <a:r>
              <a:rPr sz="1600" spc="-5" dirty="0">
                <a:latin typeface="Arial"/>
                <a:cs typeface="Arial"/>
              </a:rPr>
              <a:t>as to  </a:t>
            </a:r>
            <a:r>
              <a:rPr sz="1600" dirty="0">
                <a:latin typeface="Arial"/>
                <a:cs typeface="Arial"/>
              </a:rPr>
              <a:t>sub serve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common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good.</a:t>
            </a:r>
            <a:endParaRPr sz="1600">
              <a:latin typeface="Arial"/>
              <a:cs typeface="Arial"/>
            </a:endParaRPr>
          </a:p>
          <a:p>
            <a:pPr marL="238125" indent="-225425">
              <a:lnSpc>
                <a:spcPts val="1845"/>
              </a:lnSpc>
              <a:buAutoNum type="arabicPeriod"/>
              <a:tabLst>
                <a:tab pos="238760" algn="l"/>
              </a:tabLst>
            </a:pPr>
            <a:r>
              <a:rPr sz="1600" spc="-5" dirty="0">
                <a:latin typeface="Arial"/>
                <a:cs typeface="Arial"/>
              </a:rPr>
              <a:t>Article 39(c) the economy of the state will be administered </a:t>
            </a:r>
            <a:r>
              <a:rPr sz="1600" dirty="0">
                <a:latin typeface="Arial"/>
                <a:cs typeface="Arial"/>
              </a:rPr>
              <a:t>in such a </a:t>
            </a:r>
            <a:r>
              <a:rPr sz="1600" spc="-5" dirty="0">
                <a:latin typeface="Arial"/>
                <a:cs typeface="Arial"/>
              </a:rPr>
              <a:t>manner </a:t>
            </a:r>
            <a:r>
              <a:rPr sz="1600" dirty="0">
                <a:latin typeface="Arial"/>
                <a:cs typeface="Arial"/>
              </a:rPr>
              <a:t>so </a:t>
            </a:r>
            <a:r>
              <a:rPr sz="1600" spc="-5" dirty="0">
                <a:latin typeface="Arial"/>
                <a:cs typeface="Arial"/>
              </a:rPr>
              <a:t>that </a:t>
            </a:r>
            <a:r>
              <a:rPr sz="1600" spc="-10" dirty="0">
                <a:latin typeface="Arial"/>
                <a:cs typeface="Arial"/>
              </a:rPr>
              <a:t>wealth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may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not </a:t>
            </a:r>
            <a:r>
              <a:rPr sz="1600" spc="-10" dirty="0">
                <a:latin typeface="Arial"/>
                <a:cs typeface="Arial"/>
              </a:rPr>
              <a:t>yet </a:t>
            </a:r>
            <a:r>
              <a:rPr sz="1600" spc="-5" dirty="0">
                <a:latin typeface="Arial"/>
                <a:cs typeface="Arial"/>
              </a:rPr>
              <a:t>be concentrated </a:t>
            </a:r>
            <a:r>
              <a:rPr sz="1600" dirty="0">
                <a:latin typeface="Arial"/>
                <a:cs typeface="Arial"/>
              </a:rPr>
              <a:t>in a </a:t>
            </a:r>
            <a:r>
              <a:rPr sz="1600" spc="-5" dirty="0">
                <a:latin typeface="Arial"/>
                <a:cs typeface="Arial"/>
              </a:rPr>
              <a:t>few hands and the means of production </a:t>
            </a:r>
            <a:r>
              <a:rPr sz="1600" dirty="0">
                <a:latin typeface="Arial"/>
                <a:cs typeface="Arial"/>
              </a:rPr>
              <a:t>may </a:t>
            </a:r>
            <a:r>
              <a:rPr sz="1600" spc="-5" dirty="0">
                <a:latin typeface="Arial"/>
                <a:cs typeface="Arial"/>
              </a:rPr>
              <a:t>not be used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against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0369" y="6094928"/>
            <a:ext cx="167322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the public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interest.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7839" y="1042670"/>
            <a:ext cx="5600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6.What </a:t>
            </a:r>
            <a:r>
              <a:rPr dirty="0"/>
              <a:t>Is </a:t>
            </a:r>
            <a:r>
              <a:rPr spc="-5" dirty="0"/>
              <a:t>The constitution of</a:t>
            </a:r>
            <a:r>
              <a:rPr spc="-15" dirty="0"/>
              <a:t> </a:t>
            </a:r>
            <a:r>
              <a:rPr spc="-5" dirty="0"/>
              <a:t>India?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69" y="1587500"/>
            <a:ext cx="8952230" cy="446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marR="243840" indent="-2387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38760" algn="l"/>
              </a:tabLst>
            </a:pPr>
            <a:r>
              <a:rPr sz="1600" spc="-5" dirty="0">
                <a:latin typeface="Arial"/>
                <a:cs typeface="Arial"/>
              </a:rPr>
              <a:t>Article 41 of the Indian Constitution, the State will </a:t>
            </a:r>
            <a:r>
              <a:rPr sz="1600" spc="-10" dirty="0">
                <a:latin typeface="Arial"/>
                <a:cs typeface="Arial"/>
              </a:rPr>
              <a:t>work within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limits </a:t>
            </a:r>
            <a:r>
              <a:rPr sz="1600" spc="-5" dirty="0">
                <a:latin typeface="Arial"/>
                <a:cs typeface="Arial"/>
              </a:rPr>
              <a:t>of </a:t>
            </a:r>
            <a:r>
              <a:rPr sz="1600" dirty="0">
                <a:latin typeface="Arial"/>
                <a:cs typeface="Arial"/>
              </a:rPr>
              <a:t>its </a:t>
            </a:r>
            <a:r>
              <a:rPr sz="1600" spc="-5" dirty="0">
                <a:latin typeface="Arial"/>
                <a:cs typeface="Arial"/>
              </a:rPr>
              <a:t>economic viability  and progress, provide to the </a:t>
            </a:r>
            <a:r>
              <a:rPr sz="1600" dirty="0">
                <a:latin typeface="Arial"/>
                <a:cs typeface="Arial"/>
              </a:rPr>
              <a:t>citizens </a:t>
            </a:r>
            <a:r>
              <a:rPr sz="1600" spc="-5" dirty="0">
                <a:latin typeface="Arial"/>
                <a:cs typeface="Arial"/>
              </a:rPr>
              <a:t>the right to </a:t>
            </a:r>
            <a:r>
              <a:rPr sz="1600" spc="-10" dirty="0">
                <a:latin typeface="Arial"/>
                <a:cs typeface="Arial"/>
              </a:rPr>
              <a:t>work, </a:t>
            </a:r>
            <a:r>
              <a:rPr sz="1600" spc="-5" dirty="0">
                <a:latin typeface="Arial"/>
                <a:cs typeface="Arial"/>
              </a:rPr>
              <a:t>the right to education and </a:t>
            </a:r>
            <a:r>
              <a:rPr sz="1600" spc="-10" dirty="0">
                <a:latin typeface="Arial"/>
                <a:cs typeface="Arial"/>
              </a:rPr>
              <a:t>general  </a:t>
            </a:r>
            <a:r>
              <a:rPr sz="1600" spc="-5" dirty="0">
                <a:latin typeface="Arial"/>
                <a:cs typeface="Arial"/>
              </a:rPr>
              <a:t>assistance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the event of unemployment, old age, disease and other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disabilities.</a:t>
            </a:r>
            <a:endParaRPr sz="1600">
              <a:latin typeface="Arial"/>
              <a:cs typeface="Arial"/>
            </a:endParaRPr>
          </a:p>
          <a:p>
            <a:pPr marL="238760" marR="403225" indent="-238760">
              <a:lnSpc>
                <a:spcPts val="1920"/>
              </a:lnSpc>
              <a:spcBef>
                <a:spcPts val="55"/>
              </a:spcBef>
              <a:buAutoNum type="arabicPeriod" startAt="5"/>
              <a:tabLst>
                <a:tab pos="238760" algn="l"/>
              </a:tabLst>
            </a:pPr>
            <a:r>
              <a:rPr sz="1600" spc="-5" dirty="0">
                <a:latin typeface="Arial"/>
                <a:cs typeface="Arial"/>
              </a:rPr>
              <a:t>Article 42 of the Indian Constitution, the state will make provisions for the creation of just </a:t>
            </a:r>
            <a:r>
              <a:rPr sz="1600" spc="-10" dirty="0">
                <a:latin typeface="Arial"/>
                <a:cs typeface="Arial"/>
              </a:rPr>
              <a:t>and  </a:t>
            </a:r>
            <a:r>
              <a:rPr sz="1600" spc="-5" dirty="0">
                <a:latin typeface="Arial"/>
                <a:cs typeface="Arial"/>
              </a:rPr>
              <a:t>humane conditions of </a:t>
            </a:r>
            <a:r>
              <a:rPr sz="1600" spc="-10" dirty="0">
                <a:latin typeface="Arial"/>
                <a:cs typeface="Arial"/>
              </a:rPr>
              <a:t>work. </a:t>
            </a:r>
            <a:r>
              <a:rPr sz="1600" dirty="0">
                <a:latin typeface="Arial"/>
                <a:cs typeface="Arial"/>
              </a:rPr>
              <a:t>It </a:t>
            </a:r>
            <a:r>
              <a:rPr sz="1600" spc="-5" dirty="0">
                <a:latin typeface="Arial"/>
                <a:cs typeface="Arial"/>
              </a:rPr>
              <a:t>will also ensure maternity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relief.</a:t>
            </a:r>
            <a:endParaRPr sz="1600">
              <a:latin typeface="Arial"/>
              <a:cs typeface="Arial"/>
            </a:endParaRPr>
          </a:p>
          <a:p>
            <a:pPr marL="238760" marR="5080" indent="-238760">
              <a:lnSpc>
                <a:spcPts val="1910"/>
              </a:lnSpc>
              <a:spcBef>
                <a:spcPts val="5"/>
              </a:spcBef>
              <a:buAutoNum type="arabicPeriod" startAt="5"/>
              <a:tabLst>
                <a:tab pos="238760" algn="l"/>
              </a:tabLst>
            </a:pPr>
            <a:r>
              <a:rPr sz="1600" spc="-5" dirty="0">
                <a:latin typeface="Arial"/>
                <a:cs typeface="Arial"/>
              </a:rPr>
              <a:t>Article 43 of the Indian Constitution, the state will ensure adequate </a:t>
            </a:r>
            <a:r>
              <a:rPr sz="1600" spc="-10" dirty="0">
                <a:latin typeface="Arial"/>
                <a:cs typeface="Arial"/>
              </a:rPr>
              <a:t>wages, </a:t>
            </a:r>
            <a:r>
              <a:rPr sz="1600" spc="-5" dirty="0">
                <a:latin typeface="Arial"/>
                <a:cs typeface="Arial"/>
              </a:rPr>
              <a:t>good </a:t>
            </a:r>
            <a:r>
              <a:rPr sz="1600" dirty="0">
                <a:latin typeface="Arial"/>
                <a:cs typeface="Arial"/>
              </a:rPr>
              <a:t>life </a:t>
            </a:r>
            <a:r>
              <a:rPr sz="1600" spc="-5" dirty="0">
                <a:latin typeface="Arial"/>
                <a:cs typeface="Arial"/>
              </a:rPr>
              <a:t>and rest </a:t>
            </a:r>
            <a:r>
              <a:rPr sz="1600" dirty="0">
                <a:latin typeface="Arial"/>
                <a:cs typeface="Arial"/>
              </a:rPr>
              <a:t>to  </a:t>
            </a:r>
            <a:r>
              <a:rPr sz="1600" spc="-5" dirty="0">
                <a:latin typeface="Arial"/>
                <a:cs typeface="Arial"/>
              </a:rPr>
              <a:t>the laborers. The state will also endeavor to </a:t>
            </a:r>
            <a:r>
              <a:rPr sz="1600" dirty="0">
                <a:latin typeface="Arial"/>
                <a:cs typeface="Arial"/>
              </a:rPr>
              <a:t>make </a:t>
            </a:r>
            <a:r>
              <a:rPr sz="1600" spc="-5" dirty="0">
                <a:latin typeface="Arial"/>
                <a:cs typeface="Arial"/>
              </a:rPr>
              <a:t>available to the laborers various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sociocultural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ts val="1860"/>
              </a:lnSpc>
            </a:pPr>
            <a:r>
              <a:rPr sz="1600" spc="-5" dirty="0">
                <a:latin typeface="Arial"/>
                <a:cs typeface="Arial"/>
              </a:rPr>
              <a:t>facilities.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2. Liberal</a:t>
            </a:r>
            <a:r>
              <a:rPr sz="2000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Principles</a:t>
            </a:r>
            <a:endParaRPr sz="2000">
              <a:latin typeface="Arial"/>
              <a:cs typeface="Arial"/>
            </a:endParaRPr>
          </a:p>
          <a:p>
            <a:pPr marL="355600" marR="45339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Article 44 of the Indian Constitution, the State </a:t>
            </a:r>
            <a:r>
              <a:rPr sz="1600" dirty="0">
                <a:latin typeface="Arial"/>
                <a:cs typeface="Arial"/>
              </a:rPr>
              <a:t>shall </a:t>
            </a:r>
            <a:r>
              <a:rPr sz="1600" spc="-5" dirty="0">
                <a:latin typeface="Arial"/>
                <a:cs typeface="Arial"/>
              </a:rPr>
              <a:t>endeavor to formulate and implement </a:t>
            </a:r>
            <a:r>
              <a:rPr sz="1600" dirty="0">
                <a:latin typeface="Arial"/>
                <a:cs typeface="Arial"/>
              </a:rPr>
              <a:t>a  </a:t>
            </a:r>
            <a:r>
              <a:rPr sz="1600" spc="-5" dirty="0">
                <a:latin typeface="Arial"/>
                <a:cs typeface="Arial"/>
              </a:rPr>
              <a:t>Uniform civil-code for all the people living throughout the territory of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India.</a:t>
            </a:r>
            <a:endParaRPr sz="1600">
              <a:latin typeface="Arial"/>
              <a:cs typeface="Arial"/>
            </a:endParaRPr>
          </a:p>
          <a:p>
            <a:pPr marL="355600" marR="323850" indent="-342900">
              <a:lnSpc>
                <a:spcPts val="1920"/>
              </a:lnSpc>
              <a:spcBef>
                <a:spcPts val="5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Article 45 of the Indian Constitution, the State </a:t>
            </a:r>
            <a:r>
              <a:rPr sz="1600" dirty="0">
                <a:latin typeface="Arial"/>
                <a:cs typeface="Arial"/>
              </a:rPr>
              <a:t>shall </a:t>
            </a:r>
            <a:r>
              <a:rPr sz="1600" spc="-5" dirty="0">
                <a:latin typeface="Arial"/>
                <a:cs typeface="Arial"/>
              </a:rPr>
              <a:t>endeavor to provide early childhood care  and education for all the children until they </a:t>
            </a:r>
            <a:r>
              <a:rPr sz="1600" dirty="0">
                <a:latin typeface="Arial"/>
                <a:cs typeface="Arial"/>
              </a:rPr>
              <a:t>complete </a:t>
            </a:r>
            <a:r>
              <a:rPr sz="1600" spc="-5" dirty="0">
                <a:latin typeface="Arial"/>
                <a:cs typeface="Arial"/>
              </a:rPr>
              <a:t>the age of </a:t>
            </a:r>
            <a:r>
              <a:rPr sz="1600" dirty="0">
                <a:latin typeface="Arial"/>
                <a:cs typeface="Arial"/>
              </a:rPr>
              <a:t>six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years.</a:t>
            </a:r>
            <a:endParaRPr sz="1600">
              <a:latin typeface="Arial"/>
              <a:cs typeface="Arial"/>
            </a:endParaRPr>
          </a:p>
          <a:p>
            <a:pPr marL="355600" marR="229870" indent="-342900">
              <a:lnSpc>
                <a:spcPts val="1910"/>
              </a:lnSpc>
              <a:spcBef>
                <a:spcPts val="1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Article 47 of the Indian Constitution, the State </a:t>
            </a:r>
            <a:r>
              <a:rPr sz="1600" dirty="0">
                <a:latin typeface="Arial"/>
                <a:cs typeface="Arial"/>
              </a:rPr>
              <a:t>shall </a:t>
            </a:r>
            <a:r>
              <a:rPr sz="1600" spc="-5" dirty="0">
                <a:latin typeface="Arial"/>
                <a:cs typeface="Arial"/>
              </a:rPr>
              <a:t>strive </a:t>
            </a:r>
            <a:r>
              <a:rPr sz="1600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raise the level of nutrition and the  standard of living. Thus, </a:t>
            </a:r>
            <a:r>
              <a:rPr sz="1600" dirty="0">
                <a:latin typeface="Arial"/>
                <a:cs typeface="Arial"/>
              </a:rPr>
              <a:t>it </a:t>
            </a:r>
            <a:r>
              <a:rPr sz="1600" spc="-5" dirty="0">
                <a:latin typeface="Arial"/>
                <a:cs typeface="Arial"/>
              </a:rPr>
              <a:t>will endeavor to improve upon the health of the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people.</a:t>
            </a:r>
            <a:endParaRPr sz="1600">
              <a:latin typeface="Arial"/>
              <a:cs typeface="Arial"/>
            </a:endParaRPr>
          </a:p>
          <a:p>
            <a:pPr marL="355600" marR="40005" indent="-342900">
              <a:lnSpc>
                <a:spcPts val="1910"/>
              </a:lnSpc>
              <a:spcBef>
                <a:spcPts val="1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Article 48 of the Indian Constitution, the State </a:t>
            </a:r>
            <a:r>
              <a:rPr sz="1600" dirty="0">
                <a:latin typeface="Arial"/>
                <a:cs typeface="Arial"/>
              </a:rPr>
              <a:t>shall </a:t>
            </a:r>
            <a:r>
              <a:rPr sz="1600" spc="-5" dirty="0">
                <a:latin typeface="Arial"/>
                <a:cs typeface="Arial"/>
              </a:rPr>
              <a:t>strive </a:t>
            </a:r>
            <a:r>
              <a:rPr sz="1600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organize agriculture and husbandry  on modern and scientific lines. It will also try to maintain and </a:t>
            </a:r>
            <a:r>
              <a:rPr sz="1600" dirty="0">
                <a:latin typeface="Arial"/>
                <a:cs typeface="Arial"/>
              </a:rPr>
              <a:t>improve </a:t>
            </a:r>
            <a:r>
              <a:rPr sz="1600" spc="-5" dirty="0">
                <a:latin typeface="Arial"/>
                <a:cs typeface="Arial"/>
              </a:rPr>
              <a:t>upon the breed of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0369" y="6049208"/>
            <a:ext cx="78359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animals.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510" y="1042670"/>
            <a:ext cx="5039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1.What </a:t>
            </a:r>
            <a:r>
              <a:rPr dirty="0"/>
              <a:t>Is </a:t>
            </a:r>
            <a:r>
              <a:rPr spc="-5" dirty="0"/>
              <a:t>Constitution</a:t>
            </a:r>
            <a:r>
              <a:rPr spc="-55" dirty="0"/>
              <a:t> </a:t>
            </a:r>
            <a:r>
              <a:rPr spc="-10" dirty="0"/>
              <a:t>Anyway?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68" y="1371600"/>
            <a:ext cx="8790305" cy="26417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b="1" spc="-5" dirty="0">
                <a:latin typeface="Arial"/>
                <a:cs typeface="Arial"/>
              </a:rPr>
              <a:t>I)	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 General-</a:t>
            </a:r>
            <a:endParaRPr sz="2000" dirty="0">
              <a:latin typeface="Arial"/>
              <a:cs typeface="Arial"/>
            </a:endParaRPr>
          </a:p>
          <a:p>
            <a:pPr marL="469900" marR="5080" indent="-457200" algn="ctr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Arial"/>
                <a:cs typeface="Arial"/>
              </a:rPr>
              <a:t>Constitution </a:t>
            </a:r>
            <a:r>
              <a:rPr sz="2000" b="1" dirty="0">
                <a:latin typeface="Arial"/>
                <a:cs typeface="Arial"/>
              </a:rPr>
              <a:t>is the </a:t>
            </a:r>
            <a:r>
              <a:rPr sz="2000" b="1" spc="-5" dirty="0">
                <a:latin typeface="Arial"/>
                <a:cs typeface="Arial"/>
              </a:rPr>
              <a:t>supreme law of </a:t>
            </a:r>
            <a:r>
              <a:rPr sz="2000" b="1" dirty="0">
                <a:latin typeface="Arial"/>
                <a:cs typeface="Arial"/>
              </a:rPr>
              <a:t>the </a:t>
            </a:r>
            <a:r>
              <a:rPr sz="2000" b="1" spc="10" dirty="0">
                <a:latin typeface="Arial"/>
                <a:cs typeface="Arial"/>
              </a:rPr>
              <a:t>land</a:t>
            </a:r>
            <a:r>
              <a:rPr sz="2000" spc="10" dirty="0">
                <a:latin typeface="Arial"/>
                <a:cs typeface="Arial"/>
              </a:rPr>
              <a:t>. </a:t>
            </a:r>
            <a:endParaRPr lang="en-US" sz="2000" spc="10" dirty="0" smtClean="0">
              <a:latin typeface="Arial"/>
              <a:cs typeface="Arial"/>
            </a:endParaRPr>
          </a:p>
          <a:p>
            <a:pPr marL="469900" marR="5080" indent="-457200" algn="just">
              <a:lnSpc>
                <a:spcPct val="100000"/>
              </a:lnSpc>
              <a:tabLst>
                <a:tab pos="7315200" algn="l"/>
              </a:tabLst>
            </a:pPr>
            <a:r>
              <a:rPr lang="en-US" sz="2000" spc="-5" dirty="0" smtClean="0">
                <a:latin typeface="Arial"/>
                <a:cs typeface="Arial"/>
              </a:rPr>
              <a:t>       </a:t>
            </a:r>
            <a:r>
              <a:rPr sz="2000" spc="-5" dirty="0" smtClean="0">
                <a:latin typeface="Arial"/>
                <a:cs typeface="Arial"/>
              </a:rPr>
              <a:t>All </a:t>
            </a:r>
            <a:r>
              <a:rPr sz="2000" spc="-5" dirty="0">
                <a:latin typeface="Arial"/>
                <a:cs typeface="Arial"/>
              </a:rPr>
              <a:t>other laws </a:t>
            </a:r>
            <a:r>
              <a:rPr sz="2000" dirty="0">
                <a:latin typeface="Arial"/>
                <a:cs typeface="Arial"/>
              </a:rPr>
              <a:t>have </a:t>
            </a:r>
            <a:r>
              <a:rPr sz="2000" spc="-5" dirty="0">
                <a:latin typeface="Arial"/>
                <a:cs typeface="Arial"/>
              </a:rPr>
              <a:t>to  </a:t>
            </a:r>
            <a:r>
              <a:rPr sz="2000" dirty="0">
                <a:latin typeface="Arial"/>
                <a:cs typeface="Arial"/>
              </a:rPr>
              <a:t>conform </a:t>
            </a:r>
            <a:r>
              <a:rPr sz="2000" spc="-5" dirty="0">
                <a:latin typeface="Arial"/>
                <a:cs typeface="Arial"/>
              </a:rPr>
              <a:t>to the Constitution.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constitution contains laws </a:t>
            </a:r>
            <a:r>
              <a:rPr sz="2000" dirty="0">
                <a:latin typeface="Arial"/>
                <a:cs typeface="Arial"/>
              </a:rPr>
              <a:t>concerning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government and </a:t>
            </a:r>
            <a:r>
              <a:rPr sz="2000" spc="-5" dirty="0">
                <a:latin typeface="Arial"/>
                <a:cs typeface="Arial"/>
              </a:rPr>
              <a:t>its relations </a:t>
            </a:r>
            <a:r>
              <a:rPr sz="2000" spc="-10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dirty="0">
                <a:latin typeface="Arial"/>
                <a:cs typeface="Arial"/>
              </a:rPr>
              <a:t> people.</a:t>
            </a:r>
          </a:p>
          <a:p>
            <a:pPr marL="12700" algn="ctr">
              <a:lnSpc>
                <a:spcPct val="100000"/>
              </a:lnSpc>
              <a:spcBef>
                <a:spcPts val="1340"/>
              </a:spcBef>
            </a:pP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5" dirty="0">
                <a:latin typeface="Arial"/>
                <a:cs typeface="Arial"/>
              </a:rPr>
              <a:t>constitution is </a:t>
            </a:r>
            <a:r>
              <a:rPr sz="2000" b="1" dirty="0">
                <a:latin typeface="Arial"/>
                <a:cs typeface="Arial"/>
              </a:rPr>
              <a:t>concerned </a:t>
            </a:r>
            <a:r>
              <a:rPr sz="2000" b="1" spc="-10" dirty="0">
                <a:latin typeface="Arial"/>
                <a:cs typeface="Arial"/>
              </a:rPr>
              <a:t>with </a:t>
            </a:r>
            <a:r>
              <a:rPr sz="2000" b="1" dirty="0">
                <a:latin typeface="Arial"/>
                <a:cs typeface="Arial"/>
              </a:rPr>
              <a:t>2 </a:t>
            </a:r>
            <a:r>
              <a:rPr sz="2000" b="1" spc="-5" dirty="0">
                <a:latin typeface="Arial"/>
                <a:cs typeface="Arial"/>
              </a:rPr>
              <a:t>main</a:t>
            </a:r>
            <a:r>
              <a:rPr sz="2000" b="1" dirty="0">
                <a:latin typeface="Arial"/>
                <a:cs typeface="Arial"/>
              </a:rPr>
              <a:t> aspects</a:t>
            </a:r>
            <a:r>
              <a:rPr sz="2000" dirty="0" smtClean="0"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469900" indent="-457200" algn="just">
              <a:lnSpc>
                <a:spcPct val="100000"/>
              </a:lnSpc>
              <a:buFont typeface="+mj-lt"/>
              <a:buAutoNum type="arabicPeriod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The relation between the different levels of </a:t>
            </a:r>
            <a:r>
              <a:rPr sz="2000" dirty="0">
                <a:latin typeface="Arial"/>
                <a:cs typeface="Arial"/>
              </a:rPr>
              <a:t>government</a:t>
            </a:r>
            <a:r>
              <a:rPr sz="2000" spc="-5" dirty="0">
                <a:latin typeface="Arial"/>
                <a:cs typeface="Arial"/>
              </a:rPr>
              <a:t> </a:t>
            </a:r>
            <a:endParaRPr sz="2000" dirty="0" smtClean="0">
              <a:latin typeface="Arial"/>
              <a:cs typeface="Arial"/>
            </a:endParaRPr>
          </a:p>
          <a:p>
            <a:pPr marL="469900" indent="-457200" algn="just">
              <a:lnSpc>
                <a:spcPct val="100000"/>
              </a:lnSpc>
              <a:buFont typeface="+mj-lt"/>
              <a:buAutoNum type="arabicPeriod"/>
              <a:tabLst>
                <a:tab pos="355600" algn="l"/>
              </a:tabLst>
            </a:pPr>
            <a:r>
              <a:rPr sz="2000" spc="-5" dirty="0" smtClean="0">
                <a:latin typeface="Arial"/>
                <a:cs typeface="Arial"/>
              </a:rPr>
              <a:t>Between the </a:t>
            </a:r>
            <a:r>
              <a:rPr sz="2000" dirty="0" smtClean="0">
                <a:latin typeface="Arial"/>
                <a:cs typeface="Arial"/>
              </a:rPr>
              <a:t>government and </a:t>
            </a:r>
            <a:r>
              <a:rPr sz="2000" spc="-5" dirty="0" smtClean="0">
                <a:latin typeface="Arial"/>
                <a:cs typeface="Arial"/>
              </a:rPr>
              <a:t>the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citizens.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879" y="5165090"/>
            <a:ext cx="2355850" cy="11696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64890" y="4147820"/>
            <a:ext cx="2039620" cy="1344930"/>
          </a:xfrm>
          <a:custGeom>
            <a:avLst/>
            <a:gdLst/>
            <a:ahLst/>
            <a:cxnLst/>
            <a:rect l="l" t="t" r="r" b="b"/>
            <a:pathLst>
              <a:path w="2039620" h="1344929">
                <a:moveTo>
                  <a:pt x="1954530" y="0"/>
                </a:moveTo>
                <a:lnTo>
                  <a:pt x="252730" y="0"/>
                </a:lnTo>
                <a:lnTo>
                  <a:pt x="221952" y="7203"/>
                </a:lnTo>
                <a:lnTo>
                  <a:pt x="195103" y="26193"/>
                </a:lnTo>
                <a:lnTo>
                  <a:pt x="176113" y="53042"/>
                </a:lnTo>
                <a:lnTo>
                  <a:pt x="168910" y="83819"/>
                </a:lnTo>
                <a:lnTo>
                  <a:pt x="168910" y="1177289"/>
                </a:lnTo>
                <a:lnTo>
                  <a:pt x="83820" y="1177289"/>
                </a:lnTo>
                <a:lnTo>
                  <a:pt x="53042" y="1184493"/>
                </a:lnTo>
                <a:lnTo>
                  <a:pt x="26193" y="1203483"/>
                </a:lnTo>
                <a:lnTo>
                  <a:pt x="7203" y="1230332"/>
                </a:lnTo>
                <a:lnTo>
                  <a:pt x="0" y="1261109"/>
                </a:lnTo>
                <a:lnTo>
                  <a:pt x="7203" y="1291887"/>
                </a:lnTo>
                <a:lnTo>
                  <a:pt x="26193" y="1318736"/>
                </a:lnTo>
                <a:lnTo>
                  <a:pt x="53042" y="1337726"/>
                </a:lnTo>
                <a:lnTo>
                  <a:pt x="83820" y="1344929"/>
                </a:lnTo>
                <a:lnTo>
                  <a:pt x="1786889" y="1344929"/>
                </a:lnTo>
                <a:lnTo>
                  <a:pt x="1817667" y="1337726"/>
                </a:lnTo>
                <a:lnTo>
                  <a:pt x="1844516" y="1318736"/>
                </a:lnTo>
                <a:lnTo>
                  <a:pt x="1863506" y="1291887"/>
                </a:lnTo>
                <a:lnTo>
                  <a:pt x="1870710" y="1261109"/>
                </a:lnTo>
                <a:lnTo>
                  <a:pt x="1870710" y="167639"/>
                </a:lnTo>
                <a:lnTo>
                  <a:pt x="1954530" y="167639"/>
                </a:lnTo>
                <a:lnTo>
                  <a:pt x="1986041" y="160436"/>
                </a:lnTo>
                <a:lnTo>
                  <a:pt x="2013267" y="141446"/>
                </a:lnTo>
                <a:lnTo>
                  <a:pt x="2032396" y="114597"/>
                </a:lnTo>
                <a:lnTo>
                  <a:pt x="2039620" y="83819"/>
                </a:lnTo>
                <a:lnTo>
                  <a:pt x="2032396" y="53042"/>
                </a:lnTo>
                <a:lnTo>
                  <a:pt x="2013267" y="26193"/>
                </a:lnTo>
                <a:lnTo>
                  <a:pt x="1986041" y="7203"/>
                </a:lnTo>
                <a:lnTo>
                  <a:pt x="195453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64890" y="4147820"/>
            <a:ext cx="2039620" cy="1344930"/>
          </a:xfrm>
          <a:custGeom>
            <a:avLst/>
            <a:gdLst/>
            <a:ahLst/>
            <a:cxnLst/>
            <a:rect l="l" t="t" r="r" b="b"/>
            <a:pathLst>
              <a:path w="2039620" h="1344929">
                <a:moveTo>
                  <a:pt x="83820" y="1344929"/>
                </a:moveTo>
                <a:lnTo>
                  <a:pt x="53042" y="1337726"/>
                </a:lnTo>
                <a:lnTo>
                  <a:pt x="26193" y="1318736"/>
                </a:lnTo>
                <a:lnTo>
                  <a:pt x="7203" y="1291887"/>
                </a:lnTo>
                <a:lnTo>
                  <a:pt x="0" y="1261109"/>
                </a:lnTo>
                <a:lnTo>
                  <a:pt x="7203" y="1230332"/>
                </a:lnTo>
                <a:lnTo>
                  <a:pt x="26193" y="1203483"/>
                </a:lnTo>
                <a:lnTo>
                  <a:pt x="53042" y="1184493"/>
                </a:lnTo>
                <a:lnTo>
                  <a:pt x="83820" y="1177289"/>
                </a:lnTo>
                <a:lnTo>
                  <a:pt x="168910" y="1177289"/>
                </a:lnTo>
                <a:lnTo>
                  <a:pt x="168910" y="83819"/>
                </a:lnTo>
                <a:lnTo>
                  <a:pt x="176113" y="53042"/>
                </a:lnTo>
                <a:lnTo>
                  <a:pt x="195103" y="26193"/>
                </a:lnTo>
                <a:lnTo>
                  <a:pt x="221952" y="7203"/>
                </a:lnTo>
                <a:lnTo>
                  <a:pt x="252730" y="0"/>
                </a:lnTo>
                <a:lnTo>
                  <a:pt x="1954530" y="0"/>
                </a:lnTo>
                <a:lnTo>
                  <a:pt x="1986041" y="7203"/>
                </a:lnTo>
                <a:lnTo>
                  <a:pt x="2013267" y="26193"/>
                </a:lnTo>
                <a:lnTo>
                  <a:pt x="2032396" y="53042"/>
                </a:lnTo>
                <a:lnTo>
                  <a:pt x="2039620" y="83819"/>
                </a:lnTo>
                <a:lnTo>
                  <a:pt x="2032396" y="114597"/>
                </a:lnTo>
                <a:lnTo>
                  <a:pt x="2013267" y="141446"/>
                </a:lnTo>
                <a:lnTo>
                  <a:pt x="1986041" y="160436"/>
                </a:lnTo>
                <a:lnTo>
                  <a:pt x="1954530" y="167639"/>
                </a:lnTo>
                <a:lnTo>
                  <a:pt x="1870710" y="167639"/>
                </a:lnTo>
                <a:lnTo>
                  <a:pt x="1870710" y="1261109"/>
                </a:lnTo>
                <a:lnTo>
                  <a:pt x="1863506" y="1291887"/>
                </a:lnTo>
                <a:lnTo>
                  <a:pt x="1844516" y="1318736"/>
                </a:lnTo>
                <a:lnTo>
                  <a:pt x="1817667" y="1337726"/>
                </a:lnTo>
                <a:lnTo>
                  <a:pt x="1786889" y="1344929"/>
                </a:lnTo>
                <a:lnTo>
                  <a:pt x="83820" y="13449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64890" y="4147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04509" y="5492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75709" y="4231640"/>
            <a:ext cx="125730" cy="83820"/>
          </a:xfrm>
          <a:custGeom>
            <a:avLst/>
            <a:gdLst/>
            <a:ahLst/>
            <a:cxnLst/>
            <a:rect l="l" t="t" r="r" b="b"/>
            <a:pathLst>
              <a:path w="125729" h="83820">
                <a:moveTo>
                  <a:pt x="125729" y="0"/>
                </a:moveTo>
                <a:lnTo>
                  <a:pt x="41910" y="0"/>
                </a:lnTo>
                <a:lnTo>
                  <a:pt x="26253" y="3710"/>
                </a:lnTo>
                <a:lnTo>
                  <a:pt x="12858" y="13493"/>
                </a:lnTo>
                <a:lnTo>
                  <a:pt x="3512" y="27324"/>
                </a:lnTo>
                <a:lnTo>
                  <a:pt x="0" y="43180"/>
                </a:lnTo>
                <a:lnTo>
                  <a:pt x="3512" y="58102"/>
                </a:lnTo>
                <a:lnTo>
                  <a:pt x="12858" y="71120"/>
                </a:lnTo>
                <a:lnTo>
                  <a:pt x="26253" y="80327"/>
                </a:lnTo>
                <a:lnTo>
                  <a:pt x="41910" y="83820"/>
                </a:lnTo>
                <a:lnTo>
                  <a:pt x="72687" y="76616"/>
                </a:lnTo>
                <a:lnTo>
                  <a:pt x="99536" y="57626"/>
                </a:lnTo>
                <a:lnTo>
                  <a:pt x="118526" y="30777"/>
                </a:lnTo>
                <a:lnTo>
                  <a:pt x="125729" y="0"/>
                </a:lnTo>
                <a:close/>
              </a:path>
            </a:pathLst>
          </a:custGeom>
          <a:solidFill>
            <a:srgbClr val="287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75709" y="4231640"/>
            <a:ext cx="125730" cy="83820"/>
          </a:xfrm>
          <a:custGeom>
            <a:avLst/>
            <a:gdLst/>
            <a:ahLst/>
            <a:cxnLst/>
            <a:rect l="l" t="t" r="r" b="b"/>
            <a:pathLst>
              <a:path w="125729" h="83820">
                <a:moveTo>
                  <a:pt x="125729" y="0"/>
                </a:moveTo>
                <a:lnTo>
                  <a:pt x="118526" y="30777"/>
                </a:lnTo>
                <a:lnTo>
                  <a:pt x="99536" y="57626"/>
                </a:lnTo>
                <a:lnTo>
                  <a:pt x="72687" y="76616"/>
                </a:lnTo>
                <a:lnTo>
                  <a:pt x="41910" y="83820"/>
                </a:lnTo>
                <a:lnTo>
                  <a:pt x="26253" y="80327"/>
                </a:lnTo>
                <a:lnTo>
                  <a:pt x="12858" y="71120"/>
                </a:lnTo>
                <a:lnTo>
                  <a:pt x="3512" y="58102"/>
                </a:lnTo>
                <a:lnTo>
                  <a:pt x="0" y="43180"/>
                </a:lnTo>
                <a:lnTo>
                  <a:pt x="3512" y="27324"/>
                </a:lnTo>
                <a:lnTo>
                  <a:pt x="12858" y="13493"/>
                </a:lnTo>
                <a:lnTo>
                  <a:pt x="26253" y="3710"/>
                </a:lnTo>
                <a:lnTo>
                  <a:pt x="41910" y="0"/>
                </a:lnTo>
                <a:lnTo>
                  <a:pt x="12572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64890" y="4147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04509" y="5492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64890" y="5325109"/>
            <a:ext cx="168910" cy="167640"/>
          </a:xfrm>
          <a:custGeom>
            <a:avLst/>
            <a:gdLst/>
            <a:ahLst/>
            <a:cxnLst/>
            <a:rect l="l" t="t" r="r" b="b"/>
            <a:pathLst>
              <a:path w="168910" h="167639">
                <a:moveTo>
                  <a:pt x="83820" y="0"/>
                </a:moveTo>
                <a:lnTo>
                  <a:pt x="53042" y="7203"/>
                </a:lnTo>
                <a:lnTo>
                  <a:pt x="26193" y="26193"/>
                </a:lnTo>
                <a:lnTo>
                  <a:pt x="7203" y="53042"/>
                </a:lnTo>
                <a:lnTo>
                  <a:pt x="0" y="83819"/>
                </a:lnTo>
                <a:lnTo>
                  <a:pt x="7203" y="114597"/>
                </a:lnTo>
                <a:lnTo>
                  <a:pt x="26193" y="141446"/>
                </a:lnTo>
                <a:lnTo>
                  <a:pt x="53042" y="160436"/>
                </a:lnTo>
                <a:lnTo>
                  <a:pt x="83820" y="167639"/>
                </a:lnTo>
                <a:lnTo>
                  <a:pt x="114796" y="160436"/>
                </a:lnTo>
                <a:lnTo>
                  <a:pt x="142081" y="141446"/>
                </a:lnTo>
                <a:lnTo>
                  <a:pt x="161508" y="114597"/>
                </a:lnTo>
                <a:lnTo>
                  <a:pt x="168910" y="83819"/>
                </a:lnTo>
                <a:lnTo>
                  <a:pt x="83820" y="83819"/>
                </a:lnTo>
                <a:lnTo>
                  <a:pt x="99675" y="80129"/>
                </a:lnTo>
                <a:lnTo>
                  <a:pt x="113506" y="70484"/>
                </a:lnTo>
                <a:lnTo>
                  <a:pt x="123289" y="57030"/>
                </a:lnTo>
                <a:lnTo>
                  <a:pt x="127000" y="41909"/>
                </a:lnTo>
                <a:lnTo>
                  <a:pt x="123289" y="26253"/>
                </a:lnTo>
                <a:lnTo>
                  <a:pt x="113506" y="12858"/>
                </a:lnTo>
                <a:lnTo>
                  <a:pt x="99675" y="3512"/>
                </a:lnTo>
                <a:lnTo>
                  <a:pt x="83820" y="0"/>
                </a:lnTo>
                <a:close/>
              </a:path>
            </a:pathLst>
          </a:custGeom>
          <a:solidFill>
            <a:srgbClr val="287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64890" y="5325109"/>
            <a:ext cx="168910" cy="167640"/>
          </a:xfrm>
          <a:custGeom>
            <a:avLst/>
            <a:gdLst/>
            <a:ahLst/>
            <a:cxnLst/>
            <a:rect l="l" t="t" r="r" b="b"/>
            <a:pathLst>
              <a:path w="168910" h="167639">
                <a:moveTo>
                  <a:pt x="168910" y="83819"/>
                </a:moveTo>
                <a:lnTo>
                  <a:pt x="161508" y="114597"/>
                </a:lnTo>
                <a:lnTo>
                  <a:pt x="142081" y="141446"/>
                </a:lnTo>
                <a:lnTo>
                  <a:pt x="114796" y="160436"/>
                </a:lnTo>
                <a:lnTo>
                  <a:pt x="83820" y="167639"/>
                </a:lnTo>
                <a:lnTo>
                  <a:pt x="53042" y="160436"/>
                </a:lnTo>
                <a:lnTo>
                  <a:pt x="26193" y="141446"/>
                </a:lnTo>
                <a:lnTo>
                  <a:pt x="7203" y="114597"/>
                </a:lnTo>
                <a:lnTo>
                  <a:pt x="0" y="83819"/>
                </a:lnTo>
                <a:lnTo>
                  <a:pt x="7203" y="53042"/>
                </a:lnTo>
                <a:lnTo>
                  <a:pt x="26193" y="26193"/>
                </a:lnTo>
                <a:lnTo>
                  <a:pt x="53042" y="7203"/>
                </a:lnTo>
                <a:lnTo>
                  <a:pt x="83820" y="0"/>
                </a:lnTo>
                <a:lnTo>
                  <a:pt x="99675" y="3512"/>
                </a:lnTo>
                <a:lnTo>
                  <a:pt x="127000" y="41909"/>
                </a:lnTo>
                <a:lnTo>
                  <a:pt x="99675" y="80129"/>
                </a:lnTo>
                <a:lnTo>
                  <a:pt x="83820" y="83819"/>
                </a:lnTo>
                <a:lnTo>
                  <a:pt x="168910" y="8381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64890" y="4147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04509" y="5492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17620" y="41478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0" y="0"/>
                </a:moveTo>
                <a:lnTo>
                  <a:pt x="83819" y="83819"/>
                </a:lnTo>
                <a:lnTo>
                  <a:pt x="76616" y="53042"/>
                </a:lnTo>
                <a:lnTo>
                  <a:pt x="57626" y="26193"/>
                </a:lnTo>
                <a:lnTo>
                  <a:pt x="30777" y="7203"/>
                </a:lnTo>
                <a:lnTo>
                  <a:pt x="0" y="0"/>
                </a:lnTo>
                <a:close/>
              </a:path>
            </a:pathLst>
          </a:custGeom>
          <a:solidFill>
            <a:srgbClr val="287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17620" y="41478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0" y="0"/>
                </a:moveTo>
                <a:lnTo>
                  <a:pt x="30777" y="7203"/>
                </a:lnTo>
                <a:lnTo>
                  <a:pt x="57626" y="26193"/>
                </a:lnTo>
                <a:lnTo>
                  <a:pt x="76616" y="53042"/>
                </a:lnTo>
                <a:lnTo>
                  <a:pt x="83819" y="838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64890" y="4147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04509" y="5492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33800" y="5325109"/>
            <a:ext cx="0" cy="83820"/>
          </a:xfrm>
          <a:custGeom>
            <a:avLst/>
            <a:gdLst/>
            <a:ahLst/>
            <a:cxnLst/>
            <a:rect l="l" t="t" r="r" b="b"/>
            <a:pathLst>
              <a:path h="83820">
                <a:moveTo>
                  <a:pt x="0" y="0"/>
                </a:move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287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33800" y="5325109"/>
            <a:ext cx="0" cy="83820"/>
          </a:xfrm>
          <a:custGeom>
            <a:avLst/>
            <a:gdLst/>
            <a:ahLst/>
            <a:cxnLst/>
            <a:rect l="l" t="t" r="r" b="b"/>
            <a:pathLst>
              <a:path h="83820">
                <a:moveTo>
                  <a:pt x="0" y="0"/>
                </a:moveTo>
                <a:lnTo>
                  <a:pt x="0" y="838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64890" y="4147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04509" y="5492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17620" y="4315459"/>
            <a:ext cx="1701800" cy="0"/>
          </a:xfrm>
          <a:custGeom>
            <a:avLst/>
            <a:gdLst/>
            <a:ahLst/>
            <a:cxnLst/>
            <a:rect l="l" t="t" r="r" b="b"/>
            <a:pathLst>
              <a:path w="1701800">
                <a:moveTo>
                  <a:pt x="0" y="0"/>
                </a:moveTo>
                <a:lnTo>
                  <a:pt x="1701800" y="0"/>
                </a:lnTo>
              </a:path>
            </a:pathLst>
          </a:custGeom>
          <a:ln w="3175">
            <a:solidFill>
              <a:srgbClr val="287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17620" y="4315459"/>
            <a:ext cx="1701800" cy="0"/>
          </a:xfrm>
          <a:custGeom>
            <a:avLst/>
            <a:gdLst/>
            <a:ahLst/>
            <a:cxnLst/>
            <a:rect l="l" t="t" r="r" b="b"/>
            <a:pathLst>
              <a:path w="1701800">
                <a:moveTo>
                  <a:pt x="0" y="0"/>
                </a:moveTo>
                <a:lnTo>
                  <a:pt x="17018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64890" y="4147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04509" y="5492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810000" y="4351020"/>
            <a:ext cx="13684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Constitution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087109" y="5176520"/>
            <a:ext cx="3056890" cy="1104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62560" y="4944109"/>
            <a:ext cx="8648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Government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04150" y="5016500"/>
            <a:ext cx="807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People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489710" y="4820920"/>
            <a:ext cx="1958339" cy="323850"/>
          </a:xfrm>
          <a:custGeom>
            <a:avLst/>
            <a:gdLst/>
            <a:ahLst/>
            <a:cxnLst/>
            <a:rect l="l" t="t" r="r" b="b"/>
            <a:pathLst>
              <a:path w="1958339" h="323850">
                <a:moveTo>
                  <a:pt x="0" y="323849"/>
                </a:moveTo>
                <a:lnTo>
                  <a:pt x="863600" y="323849"/>
                </a:lnTo>
                <a:lnTo>
                  <a:pt x="863600" y="0"/>
                </a:lnTo>
                <a:lnTo>
                  <a:pt x="1958339" y="0"/>
                </a:lnTo>
              </a:path>
            </a:pathLst>
          </a:custGeom>
          <a:ln w="889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71600" y="5082540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30" h="125729">
                <a:moveTo>
                  <a:pt x="125730" y="0"/>
                </a:moveTo>
                <a:lnTo>
                  <a:pt x="0" y="62230"/>
                </a:lnTo>
                <a:lnTo>
                  <a:pt x="125730" y="125730"/>
                </a:lnTo>
                <a:lnTo>
                  <a:pt x="12573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39159" y="4757420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0" y="0"/>
                </a:moveTo>
                <a:lnTo>
                  <a:pt x="0" y="125729"/>
                </a:lnTo>
                <a:lnTo>
                  <a:pt x="125729" y="63499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21350" y="4820920"/>
            <a:ext cx="1893570" cy="238760"/>
          </a:xfrm>
          <a:custGeom>
            <a:avLst/>
            <a:gdLst/>
            <a:ahLst/>
            <a:cxnLst/>
            <a:rect l="l" t="t" r="r" b="b"/>
            <a:pathLst>
              <a:path w="1893570" h="238760">
                <a:moveTo>
                  <a:pt x="0" y="0"/>
                </a:moveTo>
                <a:lnTo>
                  <a:pt x="1893570" y="0"/>
                </a:lnTo>
                <a:lnTo>
                  <a:pt x="1893570" y="238759"/>
                </a:lnTo>
              </a:path>
            </a:pathLst>
          </a:custGeom>
          <a:ln w="889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03240" y="4757420"/>
            <a:ext cx="127000" cy="125730"/>
          </a:xfrm>
          <a:custGeom>
            <a:avLst/>
            <a:gdLst/>
            <a:ahLst/>
            <a:cxnLst/>
            <a:rect l="l" t="t" r="r" b="b"/>
            <a:pathLst>
              <a:path w="127000" h="125729">
                <a:moveTo>
                  <a:pt x="127000" y="0"/>
                </a:moveTo>
                <a:lnTo>
                  <a:pt x="0" y="63499"/>
                </a:lnTo>
                <a:lnTo>
                  <a:pt x="127000" y="125729"/>
                </a:lnTo>
                <a:lnTo>
                  <a:pt x="127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52690" y="5050790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125729" y="0"/>
                </a:moveTo>
                <a:lnTo>
                  <a:pt x="0" y="0"/>
                </a:lnTo>
                <a:lnTo>
                  <a:pt x="62229" y="125730"/>
                </a:lnTo>
                <a:lnTo>
                  <a:pt x="125729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616700" y="6300534"/>
            <a:ext cx="178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t>5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7839" y="1042670"/>
            <a:ext cx="5600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6.What </a:t>
            </a:r>
            <a:r>
              <a:rPr dirty="0"/>
              <a:t>Is </a:t>
            </a:r>
            <a:r>
              <a:rPr spc="-5" dirty="0"/>
              <a:t>The constitution of</a:t>
            </a:r>
            <a:r>
              <a:rPr spc="-15" dirty="0"/>
              <a:t> </a:t>
            </a:r>
            <a:r>
              <a:rPr spc="-5" dirty="0"/>
              <a:t>India?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69" y="1621790"/>
            <a:ext cx="8929370" cy="474218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55600" marR="49530" indent="-342900">
              <a:lnSpc>
                <a:spcPts val="1910"/>
              </a:lnSpc>
              <a:spcBef>
                <a:spcPts val="170"/>
              </a:spcBef>
              <a:tabLst>
                <a:tab pos="349885" algn="l"/>
              </a:tabLst>
            </a:pPr>
            <a:r>
              <a:rPr sz="1600" spc="-5" dirty="0">
                <a:latin typeface="Arial"/>
                <a:cs typeface="Arial"/>
              </a:rPr>
              <a:t>5.	Article 50 of the Indian Constitution the state will try to separate the judiciary from the executive 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the case of public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service.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000" dirty="0">
                <a:latin typeface="Arial"/>
                <a:cs typeface="Arial"/>
              </a:rPr>
              <a:t>3.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Gandhian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Principles</a:t>
            </a:r>
            <a:endParaRPr sz="2000">
              <a:latin typeface="Arial"/>
              <a:cs typeface="Arial"/>
            </a:endParaRPr>
          </a:p>
          <a:p>
            <a:pPr marL="355600" marR="33528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Article 40, State will strive to organize </a:t>
            </a:r>
            <a:r>
              <a:rPr sz="1600" spc="-10" dirty="0">
                <a:latin typeface="Arial"/>
                <a:cs typeface="Arial"/>
              </a:rPr>
              <a:t>Panchayats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villages and will endow them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dirty="0">
                <a:latin typeface="Arial"/>
                <a:cs typeface="Arial"/>
              </a:rPr>
              <a:t>such  </a:t>
            </a:r>
            <a:r>
              <a:rPr sz="1600" spc="-10" dirty="0">
                <a:latin typeface="Arial"/>
                <a:cs typeface="Arial"/>
              </a:rPr>
              <a:t>powers </a:t>
            </a:r>
            <a:r>
              <a:rPr sz="1600" spc="-5" dirty="0">
                <a:latin typeface="Arial"/>
                <a:cs typeface="Arial"/>
              </a:rPr>
              <a:t>which enable them </a:t>
            </a:r>
            <a:r>
              <a:rPr sz="1600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act as units of </a:t>
            </a:r>
            <a:r>
              <a:rPr sz="1600" dirty="0">
                <a:latin typeface="Arial"/>
                <a:cs typeface="Arial"/>
              </a:rPr>
              <a:t>self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government.</a:t>
            </a:r>
            <a:endParaRPr sz="1600">
              <a:latin typeface="Arial"/>
              <a:cs typeface="Arial"/>
            </a:endParaRPr>
          </a:p>
          <a:p>
            <a:pPr marL="355600" marR="628015" indent="-342900">
              <a:lnSpc>
                <a:spcPts val="1920"/>
              </a:lnSpc>
              <a:spcBef>
                <a:spcPts val="5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Article 43, the state shall strive to develop the cottage industry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the rural areas both, on  individual or cooperative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basis.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ts val="1845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Article 47,the state will strive </a:t>
            </a:r>
            <a:r>
              <a:rPr sz="1600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ban the consumption of </a:t>
            </a:r>
            <a:r>
              <a:rPr sz="1600" spc="-10" dirty="0">
                <a:latin typeface="Arial"/>
                <a:cs typeface="Arial"/>
              </a:rPr>
              <a:t>wine, </a:t>
            </a:r>
            <a:r>
              <a:rPr sz="1600" spc="-5" dirty="0">
                <a:latin typeface="Arial"/>
                <a:cs typeface="Arial"/>
              </a:rPr>
              <a:t>other intoxicating drinks and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all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ts val="1914"/>
              </a:lnSpc>
            </a:pPr>
            <a:r>
              <a:rPr sz="1600" dirty="0">
                <a:latin typeface="Arial"/>
                <a:cs typeface="Arial"/>
              </a:rPr>
              <a:t>such </a:t>
            </a:r>
            <a:r>
              <a:rPr sz="1600" spc="-5" dirty="0">
                <a:latin typeface="Arial"/>
                <a:cs typeface="Arial"/>
              </a:rPr>
              <a:t>commodities which are considered injurious to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health.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ts val="1914"/>
              </a:lnSpc>
              <a:buAutoNum type="arabicPeriod" startAt="4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Article 48 reveals that State will ban slaughtering of cows, </a:t>
            </a:r>
            <a:r>
              <a:rPr sz="1600" dirty="0">
                <a:latin typeface="Arial"/>
                <a:cs typeface="Arial"/>
              </a:rPr>
              <a:t>calves </a:t>
            </a:r>
            <a:r>
              <a:rPr sz="1600" spc="-5" dirty="0">
                <a:latin typeface="Arial"/>
                <a:cs typeface="Arial"/>
              </a:rPr>
              <a:t>and other </a:t>
            </a:r>
            <a:r>
              <a:rPr sz="1600" dirty="0">
                <a:latin typeface="Arial"/>
                <a:cs typeface="Arial"/>
              </a:rPr>
              <a:t>milk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cattle.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4.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International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principles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Article 51(a)- The State will strive to promote international peace and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security.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Article 51(b)- The State will strive to maintain just and honorable relations among various states 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world.</a:t>
            </a:r>
            <a:endParaRPr sz="1600">
              <a:latin typeface="Arial"/>
              <a:cs typeface="Arial"/>
            </a:endParaRPr>
          </a:p>
          <a:p>
            <a:pPr marL="355600" marR="65405" indent="-342900">
              <a:lnSpc>
                <a:spcPts val="1920"/>
              </a:lnSpc>
              <a:spcBef>
                <a:spcPts val="5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Article 51(c)- The State will endeavor to promote respect for International treaties, agreements,  and</a:t>
            </a:r>
            <a:r>
              <a:rPr sz="1600" spc="-10" dirty="0">
                <a:latin typeface="Arial"/>
                <a:cs typeface="Arial"/>
              </a:rPr>
              <a:t> law.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ts val="1845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Article 51(f )- The State will strive to settle international disputes by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arbitration.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9400" y="6300534"/>
            <a:ext cx="280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49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7839" y="1042670"/>
            <a:ext cx="5600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6.What </a:t>
            </a:r>
            <a:r>
              <a:rPr dirty="0"/>
              <a:t>Is </a:t>
            </a:r>
            <a:r>
              <a:rPr spc="-5" dirty="0"/>
              <a:t>The constitution of</a:t>
            </a:r>
            <a:r>
              <a:rPr spc="-15" dirty="0"/>
              <a:t> </a:t>
            </a:r>
            <a:r>
              <a:rPr spc="-5" dirty="0"/>
              <a:t>India?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628139"/>
            <a:ext cx="5165090" cy="386080"/>
          </a:xfrm>
          <a:custGeom>
            <a:avLst/>
            <a:gdLst/>
            <a:ahLst/>
            <a:cxnLst/>
            <a:rect l="l" t="t" r="r" b="b"/>
            <a:pathLst>
              <a:path w="5165090" h="386080">
                <a:moveTo>
                  <a:pt x="5165090" y="0"/>
                </a:moveTo>
                <a:lnTo>
                  <a:pt x="0" y="0"/>
                </a:lnTo>
                <a:lnTo>
                  <a:pt x="0" y="386080"/>
                </a:lnTo>
                <a:lnTo>
                  <a:pt x="5165090" y="386080"/>
                </a:lnTo>
                <a:lnTo>
                  <a:pt x="516509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1450" y="1662429"/>
            <a:ext cx="47980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(iii) Constitution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India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Government:-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469" y="2037079"/>
            <a:ext cx="85655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Into three distinct </a:t>
            </a:r>
            <a:r>
              <a:rPr sz="2000" dirty="0">
                <a:latin typeface="Arial"/>
                <a:cs typeface="Arial"/>
              </a:rPr>
              <a:t>but </a:t>
            </a:r>
            <a:r>
              <a:rPr sz="2000" spc="-5" dirty="0">
                <a:latin typeface="Arial"/>
                <a:cs typeface="Arial"/>
              </a:rPr>
              <a:t>interrelated </a:t>
            </a:r>
            <a:r>
              <a:rPr sz="2000" dirty="0">
                <a:latin typeface="Arial"/>
                <a:cs typeface="Arial"/>
              </a:rPr>
              <a:t>branches: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Legislative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Executive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Judiciary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 have to </a:t>
            </a:r>
            <a:r>
              <a:rPr sz="2000" spc="-5" dirty="0">
                <a:latin typeface="Arial"/>
                <a:cs typeface="Arial"/>
              </a:rPr>
              <a:t>function within their </a:t>
            </a:r>
            <a:r>
              <a:rPr sz="2000" spc="-10" dirty="0">
                <a:latin typeface="Arial"/>
                <a:cs typeface="Arial"/>
              </a:rPr>
              <a:t>own </a:t>
            </a:r>
            <a:r>
              <a:rPr sz="2000" dirty="0">
                <a:latin typeface="Arial"/>
                <a:cs typeface="Arial"/>
              </a:rPr>
              <a:t>spheres </a:t>
            </a:r>
            <a:r>
              <a:rPr sz="2000" spc="-5" dirty="0">
                <a:latin typeface="Arial"/>
                <a:cs typeface="Arial"/>
              </a:rPr>
              <a:t>demarcated </a:t>
            </a:r>
            <a:r>
              <a:rPr sz="2000" dirty="0">
                <a:latin typeface="Arial"/>
                <a:cs typeface="Arial"/>
              </a:rPr>
              <a:t>under </a:t>
            </a:r>
            <a:r>
              <a:rPr sz="2000" spc="-5" dirty="0">
                <a:latin typeface="Arial"/>
                <a:cs typeface="Arial"/>
              </a:rPr>
              <a:t>the  Constitution. In other words, the doctrine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Separation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Powers </a:t>
            </a:r>
            <a:r>
              <a:rPr sz="2000" dirty="0">
                <a:latin typeface="Arial"/>
                <a:cs typeface="Arial"/>
              </a:rPr>
              <a:t>has been  </a:t>
            </a:r>
            <a:r>
              <a:rPr sz="2000" spc="-5" dirty="0">
                <a:latin typeface="Arial"/>
                <a:cs typeface="Arial"/>
              </a:rPr>
              <a:t>implicitly </a:t>
            </a:r>
            <a:r>
              <a:rPr sz="2000" dirty="0">
                <a:latin typeface="Arial"/>
                <a:cs typeface="Arial"/>
              </a:rPr>
              <a:t>recognized by </a:t>
            </a:r>
            <a:r>
              <a:rPr sz="2000" spc="-5" dirty="0">
                <a:latin typeface="Arial"/>
                <a:cs typeface="Arial"/>
              </a:rPr>
              <a:t>the Indian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Constitution.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42559" y="1685290"/>
            <a:ext cx="37693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The Indian </a:t>
            </a:r>
            <a:r>
              <a:rPr sz="2000" dirty="0">
                <a:latin typeface="Arial"/>
                <a:cs typeface="Arial"/>
              </a:rPr>
              <a:t>government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divided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41039" y="3529329"/>
            <a:ext cx="2485390" cy="398780"/>
          </a:xfrm>
          <a:prstGeom prst="rect">
            <a:avLst/>
          </a:prstGeom>
          <a:solidFill>
            <a:srgbClr val="3399FF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Government of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India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79290" y="3923029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70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5790" y="4434840"/>
            <a:ext cx="128270" cy="1282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8509" y="4479290"/>
            <a:ext cx="7496809" cy="46990"/>
          </a:xfrm>
          <a:custGeom>
            <a:avLst/>
            <a:gdLst/>
            <a:ahLst/>
            <a:cxnLst/>
            <a:rect l="l" t="t" r="r" b="b"/>
            <a:pathLst>
              <a:path w="7496809" h="46989">
                <a:moveTo>
                  <a:pt x="0" y="46990"/>
                </a:moveTo>
                <a:lnTo>
                  <a:pt x="7496810" y="0"/>
                </a:lnTo>
              </a:path>
            </a:pathLst>
          </a:custGeom>
          <a:ln w="25518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3590" y="4526279"/>
            <a:ext cx="0" cy="264160"/>
          </a:xfrm>
          <a:custGeom>
            <a:avLst/>
            <a:gdLst/>
            <a:ahLst/>
            <a:cxnLst/>
            <a:rect l="l" t="t" r="r" b="b"/>
            <a:pathLst>
              <a:path h="264160">
                <a:moveTo>
                  <a:pt x="0" y="0"/>
                </a:moveTo>
                <a:lnTo>
                  <a:pt x="0" y="26416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8819" y="4781550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69" h="128270">
                <a:moveTo>
                  <a:pt x="0" y="0"/>
                </a:moveTo>
                <a:lnTo>
                  <a:pt x="63500" y="128269"/>
                </a:lnTo>
                <a:lnTo>
                  <a:pt x="12827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70240" y="4479290"/>
            <a:ext cx="5080" cy="252729"/>
          </a:xfrm>
          <a:custGeom>
            <a:avLst/>
            <a:gdLst/>
            <a:ahLst/>
            <a:cxnLst/>
            <a:rect l="l" t="t" r="r" b="b"/>
            <a:pathLst>
              <a:path w="5079" h="252729">
                <a:moveTo>
                  <a:pt x="5079" y="0"/>
                </a:moveTo>
                <a:lnTo>
                  <a:pt x="0" y="25273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06740" y="4721859"/>
            <a:ext cx="127000" cy="129539"/>
          </a:xfrm>
          <a:custGeom>
            <a:avLst/>
            <a:gdLst/>
            <a:ahLst/>
            <a:cxnLst/>
            <a:rect l="l" t="t" r="r" b="b"/>
            <a:pathLst>
              <a:path w="127000" h="129539">
                <a:moveTo>
                  <a:pt x="0" y="0"/>
                </a:moveTo>
                <a:lnTo>
                  <a:pt x="60959" y="129539"/>
                </a:lnTo>
                <a:lnTo>
                  <a:pt x="12700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759700" y="4850129"/>
            <a:ext cx="1351280" cy="398780"/>
          </a:xfrm>
          <a:prstGeom prst="rect">
            <a:avLst/>
          </a:prstGeom>
          <a:solidFill>
            <a:srgbClr val="3399FF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7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Executive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44290" y="4895850"/>
            <a:ext cx="1257300" cy="398780"/>
          </a:xfrm>
          <a:prstGeom prst="rect">
            <a:avLst/>
          </a:prstGeom>
          <a:solidFill>
            <a:srgbClr val="3399FF"/>
          </a:solidFill>
          <a:ln w="9344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8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Judiciary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50" y="4940300"/>
            <a:ext cx="1383030" cy="398780"/>
          </a:xfrm>
          <a:prstGeom prst="rect">
            <a:avLst/>
          </a:prstGeom>
          <a:solidFill>
            <a:srgbClr val="3399FF"/>
          </a:solidFill>
          <a:ln w="9344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Legislative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479290" y="4526279"/>
            <a:ext cx="0" cy="264160"/>
          </a:xfrm>
          <a:custGeom>
            <a:avLst/>
            <a:gdLst/>
            <a:ahLst/>
            <a:cxnLst/>
            <a:rect l="l" t="t" r="r" b="b"/>
            <a:pathLst>
              <a:path h="264160">
                <a:moveTo>
                  <a:pt x="0" y="0"/>
                </a:moveTo>
                <a:lnTo>
                  <a:pt x="0" y="264160"/>
                </a:lnTo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520" y="4781550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0"/>
                </a:moveTo>
                <a:lnTo>
                  <a:pt x="63500" y="128269"/>
                </a:lnTo>
                <a:lnTo>
                  <a:pt x="128269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7469" y="5383529"/>
            <a:ext cx="2442210" cy="938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Parliament of </a:t>
            </a: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India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=the  President </a:t>
            </a:r>
            <a:r>
              <a:rPr sz="1200" spc="5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India </a:t>
            </a:r>
            <a:r>
              <a:rPr sz="1200" dirty="0">
                <a:latin typeface="Arial"/>
                <a:cs typeface="Arial"/>
              </a:rPr>
              <a:t>+ the </a:t>
            </a:r>
            <a:r>
              <a:rPr sz="1200" spc="-5" dirty="0">
                <a:latin typeface="Arial"/>
                <a:cs typeface="Arial"/>
              </a:rPr>
              <a:t>two </a:t>
            </a:r>
            <a:r>
              <a:rPr sz="1200" dirty="0">
                <a:latin typeface="Arial"/>
                <a:cs typeface="Arial"/>
              </a:rPr>
              <a:t>Houses  Lok Sabha </a:t>
            </a:r>
            <a:r>
              <a:rPr sz="1200" spc="-5" dirty="0">
                <a:latin typeface="Arial"/>
                <a:cs typeface="Arial"/>
              </a:rPr>
              <a:t>(House </a:t>
            </a:r>
            <a:r>
              <a:rPr sz="1200" dirty="0">
                <a:latin typeface="Arial"/>
                <a:cs typeface="Arial"/>
              </a:rPr>
              <a:t>of the People)  and </a:t>
            </a:r>
            <a:r>
              <a:rPr sz="1200" spc="-5" dirty="0">
                <a:latin typeface="Arial"/>
                <a:cs typeface="Arial"/>
              </a:rPr>
              <a:t>Rajya </a:t>
            </a:r>
            <a:r>
              <a:rPr sz="1200" dirty="0">
                <a:latin typeface="Arial"/>
                <a:cs typeface="Arial"/>
              </a:rPr>
              <a:t>Sabha (Council </a:t>
            </a:r>
            <a:r>
              <a:rPr sz="1200" spc="5" dirty="0">
                <a:latin typeface="Arial"/>
                <a:cs typeface="Arial"/>
              </a:rPr>
              <a:t>of  </a:t>
            </a:r>
            <a:r>
              <a:rPr sz="1200" spc="-5" dirty="0">
                <a:latin typeface="Arial"/>
                <a:cs typeface="Arial"/>
              </a:rPr>
              <a:t>States).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3277870" y="5337809"/>
            <a:ext cx="2304415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Supreme Court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India 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consists </a:t>
            </a:r>
            <a:r>
              <a:rPr sz="1200" dirty="0">
                <a:latin typeface="Arial"/>
                <a:cs typeface="Arial"/>
              </a:rPr>
              <a:t>of a </a:t>
            </a:r>
            <a:r>
              <a:rPr sz="1200" spc="-5" dirty="0">
                <a:latin typeface="Arial"/>
                <a:cs typeface="Arial"/>
              </a:rPr>
              <a:t>Chief Justice </a:t>
            </a:r>
            <a:r>
              <a:rPr sz="1200" dirty="0">
                <a:latin typeface="Arial"/>
                <a:cs typeface="Arial"/>
              </a:rPr>
              <a:t>and 30  associate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justices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23990" y="5337809"/>
            <a:ext cx="2009775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President </a:t>
            </a: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India</a:t>
            </a:r>
            <a:r>
              <a:rPr sz="1200" dirty="0">
                <a:latin typeface="Arial"/>
                <a:cs typeface="Arial"/>
              </a:rPr>
              <a:t>, </a:t>
            </a:r>
            <a:r>
              <a:rPr sz="1200" spc="-5" dirty="0">
                <a:latin typeface="Arial"/>
                <a:cs typeface="Arial"/>
              </a:rPr>
              <a:t>Vice  </a:t>
            </a:r>
            <a:r>
              <a:rPr sz="1200" dirty="0">
                <a:latin typeface="Arial"/>
                <a:cs typeface="Arial"/>
              </a:rPr>
              <a:t>President, </a:t>
            </a:r>
            <a:r>
              <a:rPr sz="1200" spc="-5" dirty="0">
                <a:latin typeface="Arial"/>
                <a:cs typeface="Arial"/>
              </a:rPr>
              <a:t>Cabinet, executive  </a:t>
            </a:r>
            <a:r>
              <a:rPr sz="1200" dirty="0">
                <a:latin typeface="Arial"/>
                <a:cs typeface="Arial"/>
              </a:rPr>
              <a:t>departments and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agencies.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7839" y="1042670"/>
            <a:ext cx="5600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6.What </a:t>
            </a:r>
            <a:r>
              <a:rPr dirty="0"/>
              <a:t>Is </a:t>
            </a:r>
            <a:r>
              <a:rPr spc="-5" dirty="0"/>
              <a:t>The constitution of</a:t>
            </a:r>
            <a:r>
              <a:rPr spc="-15" dirty="0"/>
              <a:t> </a:t>
            </a:r>
            <a:r>
              <a:rPr spc="-5" dirty="0"/>
              <a:t>India?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628139"/>
            <a:ext cx="6353810" cy="386080"/>
          </a:xfrm>
          <a:custGeom>
            <a:avLst/>
            <a:gdLst/>
            <a:ahLst/>
            <a:cxnLst/>
            <a:rect l="l" t="t" r="r" b="b"/>
            <a:pathLst>
              <a:path w="6353810" h="386080">
                <a:moveTo>
                  <a:pt x="6353810" y="0"/>
                </a:moveTo>
                <a:lnTo>
                  <a:pt x="0" y="0"/>
                </a:lnTo>
                <a:lnTo>
                  <a:pt x="0" y="386080"/>
                </a:lnTo>
                <a:lnTo>
                  <a:pt x="6353810" y="386080"/>
                </a:lnTo>
                <a:lnTo>
                  <a:pt x="635381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469" y="1507489"/>
            <a:ext cx="8663305" cy="429895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3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(iv) The Basic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Principles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 Constitution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India:-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20"/>
              </a:spcBef>
            </a:pPr>
            <a:r>
              <a:rPr sz="2000" dirty="0">
                <a:latin typeface="Arial"/>
                <a:cs typeface="Arial"/>
              </a:rPr>
              <a:t>A careful </a:t>
            </a:r>
            <a:r>
              <a:rPr sz="2000" spc="-5" dirty="0">
                <a:latin typeface="Arial"/>
                <a:cs typeface="Arial"/>
              </a:rPr>
              <a:t>study of the Constitution will </a:t>
            </a:r>
            <a:r>
              <a:rPr sz="2000" dirty="0">
                <a:latin typeface="Arial"/>
                <a:cs typeface="Arial"/>
              </a:rPr>
              <a:t>show that there are at least </a:t>
            </a:r>
            <a:r>
              <a:rPr sz="2000" spc="-5" dirty="0">
                <a:latin typeface="Arial"/>
                <a:cs typeface="Arial"/>
              </a:rPr>
              <a:t>eight </a:t>
            </a:r>
            <a:r>
              <a:rPr sz="2000" dirty="0">
                <a:latin typeface="Arial"/>
                <a:cs typeface="Arial"/>
              </a:rPr>
              <a:t>basic  </a:t>
            </a:r>
            <a:r>
              <a:rPr sz="2000" spc="-5" dirty="0">
                <a:latin typeface="Arial"/>
                <a:cs typeface="Arial"/>
              </a:rPr>
              <a:t>principles which </a:t>
            </a:r>
            <a:r>
              <a:rPr sz="2000" dirty="0">
                <a:latin typeface="Arial"/>
                <a:cs typeface="Arial"/>
              </a:rPr>
              <a:t>are embodied in </a:t>
            </a:r>
            <a:r>
              <a:rPr sz="2000" spc="-5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which form the foundation of the  political </a:t>
            </a:r>
            <a:r>
              <a:rPr sz="2000" dirty="0">
                <a:latin typeface="Arial"/>
                <a:cs typeface="Arial"/>
              </a:rPr>
              <a:t>system </a:t>
            </a:r>
            <a:r>
              <a:rPr sz="2000" spc="-5" dirty="0">
                <a:latin typeface="Arial"/>
                <a:cs typeface="Arial"/>
              </a:rPr>
              <a:t>in India. </a:t>
            </a:r>
            <a:r>
              <a:rPr sz="2000" dirty="0">
                <a:latin typeface="Arial"/>
                <a:cs typeface="Arial"/>
              </a:rPr>
              <a:t>These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AutoNum type="arabicParenBoth"/>
              <a:tabLst>
                <a:tab pos="394335" algn="l"/>
              </a:tabLst>
            </a:pPr>
            <a:r>
              <a:rPr sz="2000" dirty="0">
                <a:latin typeface="Arial"/>
                <a:cs typeface="Arial"/>
              </a:rPr>
              <a:t>Popular</a:t>
            </a:r>
            <a:r>
              <a:rPr sz="2000" spc="-5" dirty="0">
                <a:latin typeface="Arial"/>
                <a:cs typeface="Arial"/>
              </a:rPr>
              <a:t> sovereignty,</a:t>
            </a:r>
            <a:endParaRPr sz="20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AutoNum type="arabicParenBoth"/>
              <a:tabLst>
                <a:tab pos="394335" algn="l"/>
              </a:tabLst>
            </a:pPr>
            <a:r>
              <a:rPr sz="2000" dirty="0">
                <a:latin typeface="Arial"/>
                <a:cs typeface="Arial"/>
              </a:rPr>
              <a:t>Socialism,</a:t>
            </a:r>
            <a:endParaRPr sz="20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AutoNum type="arabicParenBoth"/>
              <a:tabLst>
                <a:tab pos="394335" algn="l"/>
              </a:tabLst>
            </a:pPr>
            <a:r>
              <a:rPr sz="2000" dirty="0">
                <a:latin typeface="Arial"/>
                <a:cs typeface="Arial"/>
              </a:rPr>
              <a:t>Secularism,</a:t>
            </a:r>
            <a:endParaRPr sz="20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AutoNum type="arabicParenBoth"/>
              <a:tabLst>
                <a:tab pos="394335" algn="l"/>
              </a:tabLst>
            </a:pPr>
            <a:r>
              <a:rPr sz="2000" spc="-5" dirty="0">
                <a:latin typeface="Arial"/>
                <a:cs typeface="Arial"/>
              </a:rPr>
              <a:t>Fundamental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rights,</a:t>
            </a:r>
            <a:endParaRPr sz="20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0"/>
              </a:spcBef>
              <a:buAutoNum type="arabicParenBoth"/>
              <a:tabLst>
                <a:tab pos="394335" algn="l"/>
              </a:tabLst>
            </a:pPr>
            <a:r>
              <a:rPr sz="2000" spc="-5" dirty="0">
                <a:latin typeface="Arial"/>
                <a:cs typeface="Arial"/>
              </a:rPr>
              <a:t>Directive </a:t>
            </a:r>
            <a:r>
              <a:rPr sz="2000" dirty="0">
                <a:latin typeface="Arial"/>
                <a:cs typeface="Arial"/>
              </a:rPr>
              <a:t>Principles </a:t>
            </a:r>
            <a:r>
              <a:rPr sz="2000" spc="-5" dirty="0">
                <a:latin typeface="Arial"/>
                <a:cs typeface="Arial"/>
              </a:rPr>
              <a:t>of State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Policy,</a:t>
            </a:r>
            <a:endParaRPr sz="20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AutoNum type="arabicParenBoth"/>
              <a:tabLst>
                <a:tab pos="394335" algn="l"/>
              </a:tabLst>
            </a:pPr>
            <a:r>
              <a:rPr sz="2000" dirty="0">
                <a:latin typeface="Arial"/>
                <a:cs typeface="Arial"/>
              </a:rPr>
              <a:t>Judicial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independence,</a:t>
            </a:r>
            <a:endParaRPr sz="20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AutoNum type="arabicParenBoth"/>
              <a:tabLst>
                <a:tab pos="394335" algn="l"/>
              </a:tabLst>
            </a:pPr>
            <a:r>
              <a:rPr sz="2000" dirty="0">
                <a:latin typeface="Arial"/>
                <a:cs typeface="Arial"/>
              </a:rPr>
              <a:t>Federalism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AutoNum type="arabicParenBoth"/>
              <a:tabLst>
                <a:tab pos="394335" algn="l"/>
              </a:tabLst>
            </a:pPr>
            <a:r>
              <a:rPr sz="2000" dirty="0">
                <a:latin typeface="Arial"/>
                <a:cs typeface="Arial"/>
              </a:rPr>
              <a:t>Cabinet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government.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7839" y="1042670"/>
            <a:ext cx="5600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6.What </a:t>
            </a:r>
            <a:r>
              <a:rPr dirty="0"/>
              <a:t>Is </a:t>
            </a:r>
            <a:r>
              <a:rPr spc="-5" dirty="0"/>
              <a:t>The constitution of</a:t>
            </a:r>
            <a:r>
              <a:rPr spc="-15" dirty="0"/>
              <a:t> </a:t>
            </a:r>
            <a:r>
              <a:rPr spc="-5" dirty="0"/>
              <a:t>India?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628139"/>
            <a:ext cx="7178040" cy="386080"/>
          </a:xfrm>
          <a:custGeom>
            <a:avLst/>
            <a:gdLst/>
            <a:ahLst/>
            <a:cxnLst/>
            <a:rect l="l" t="t" r="r" b="b"/>
            <a:pathLst>
              <a:path w="7178040" h="386080">
                <a:moveTo>
                  <a:pt x="7178040" y="0"/>
                </a:moveTo>
                <a:lnTo>
                  <a:pt x="0" y="0"/>
                </a:lnTo>
                <a:lnTo>
                  <a:pt x="0" y="386080"/>
                </a:lnTo>
                <a:lnTo>
                  <a:pt x="7178040" y="386080"/>
                </a:lnTo>
                <a:lnTo>
                  <a:pt x="717804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469" y="1569719"/>
            <a:ext cx="9069070" cy="46316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83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(v) Procedure of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Amendments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 Constitution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India:-</a:t>
            </a:r>
            <a:endParaRPr sz="2000">
              <a:latin typeface="Arial"/>
              <a:cs typeface="Arial"/>
            </a:endParaRPr>
          </a:p>
          <a:p>
            <a:pPr marL="354330" marR="574040" indent="-341630">
              <a:lnSpc>
                <a:spcPct val="100000"/>
              </a:lnSpc>
              <a:spcBef>
                <a:spcPts val="730"/>
              </a:spcBef>
            </a:pP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basic structure of </a:t>
            </a:r>
            <a:r>
              <a:rPr sz="2000" spc="-5" dirty="0">
                <a:latin typeface="Arial"/>
                <a:cs typeface="Arial"/>
              </a:rPr>
              <a:t>the Constitution </a:t>
            </a:r>
            <a:r>
              <a:rPr sz="2000" dirty="0">
                <a:latin typeface="Arial"/>
                <a:cs typeface="Arial"/>
              </a:rPr>
              <a:t>is unchangeable and only such  amendments </a:t>
            </a:r>
            <a:r>
              <a:rPr sz="2000" spc="-5" dirty="0">
                <a:latin typeface="Arial"/>
                <a:cs typeface="Arial"/>
              </a:rPr>
              <a:t>to the Constitution </a:t>
            </a:r>
            <a:r>
              <a:rPr sz="2000" dirty="0">
                <a:latin typeface="Arial"/>
                <a:cs typeface="Arial"/>
              </a:rPr>
              <a:t>are </a:t>
            </a:r>
            <a:r>
              <a:rPr sz="2000" spc="-5" dirty="0">
                <a:latin typeface="Arial"/>
                <a:cs typeface="Arial"/>
              </a:rPr>
              <a:t>allowed which </a:t>
            </a:r>
            <a:r>
              <a:rPr sz="2000" dirty="0">
                <a:latin typeface="Arial"/>
                <a:cs typeface="Arial"/>
              </a:rPr>
              <a:t>do not </a:t>
            </a:r>
            <a:r>
              <a:rPr sz="2000" spc="-5" dirty="0">
                <a:latin typeface="Arial"/>
                <a:cs typeface="Arial"/>
              </a:rPr>
              <a:t>affect its </a:t>
            </a:r>
            <a:r>
              <a:rPr sz="2000" dirty="0">
                <a:latin typeface="Arial"/>
                <a:cs typeface="Arial"/>
              </a:rPr>
              <a:t>basic  structure </a:t>
            </a:r>
            <a:r>
              <a:rPr sz="2000" spc="-5" dirty="0">
                <a:latin typeface="Arial"/>
                <a:cs typeface="Arial"/>
              </a:rPr>
              <a:t>or </a:t>
            </a:r>
            <a:r>
              <a:rPr sz="2000" dirty="0">
                <a:latin typeface="Arial"/>
                <a:cs typeface="Arial"/>
              </a:rPr>
              <a:t>rob it of </a:t>
            </a:r>
            <a:r>
              <a:rPr sz="2000" spc="-5" dirty="0">
                <a:latin typeface="Arial"/>
                <a:cs typeface="Arial"/>
              </a:rPr>
              <a:t>its </a:t>
            </a:r>
            <a:r>
              <a:rPr sz="2000" dirty="0">
                <a:latin typeface="Arial"/>
                <a:cs typeface="Arial"/>
              </a:rPr>
              <a:t>essential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character.</a:t>
            </a:r>
            <a:endParaRPr sz="2000">
              <a:latin typeface="Arial"/>
              <a:cs typeface="Arial"/>
            </a:endParaRPr>
          </a:p>
          <a:p>
            <a:pPr marL="354330" marR="5080" indent="-341630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634365" algn="l"/>
                <a:tab pos="635000" algn="l"/>
              </a:tabLst>
            </a:pPr>
            <a:r>
              <a:rPr dirty="0"/>
              <a:t>	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By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 majority of the Parliament: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Amendments in this </a:t>
            </a:r>
            <a:r>
              <a:rPr sz="2000" dirty="0">
                <a:latin typeface="Arial"/>
                <a:cs typeface="Arial"/>
              </a:rPr>
              <a:t>category can  be made </a:t>
            </a:r>
            <a:r>
              <a:rPr sz="2000" spc="-5" dirty="0">
                <a:latin typeface="Arial"/>
                <a:cs typeface="Arial"/>
              </a:rPr>
              <a:t>by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simple majority of members </a:t>
            </a:r>
            <a:r>
              <a:rPr sz="2000" dirty="0">
                <a:latin typeface="Arial"/>
                <a:cs typeface="Arial"/>
              </a:rPr>
              <a:t>present and </a:t>
            </a:r>
            <a:r>
              <a:rPr sz="2000" spc="-5" dirty="0">
                <a:latin typeface="Arial"/>
                <a:cs typeface="Arial"/>
              </a:rPr>
              <a:t>voting, before </a:t>
            </a:r>
            <a:r>
              <a:rPr sz="2000" dirty="0">
                <a:latin typeface="Arial"/>
                <a:cs typeface="Arial"/>
              </a:rPr>
              <a:t>sending  them </a:t>
            </a:r>
            <a:r>
              <a:rPr sz="2000" spc="-5" dirty="0">
                <a:latin typeface="Arial"/>
                <a:cs typeface="Arial"/>
              </a:rPr>
              <a:t>for the President's </a:t>
            </a:r>
            <a:r>
              <a:rPr sz="2000" dirty="0">
                <a:latin typeface="Arial"/>
                <a:cs typeface="Arial"/>
              </a:rPr>
              <a:t>assent.</a:t>
            </a:r>
            <a:endParaRPr sz="2000">
              <a:latin typeface="Arial"/>
              <a:cs typeface="Arial"/>
            </a:endParaRPr>
          </a:p>
          <a:p>
            <a:pPr marL="354330" marR="24765" indent="-341630" algn="just">
              <a:lnSpc>
                <a:spcPct val="100000"/>
              </a:lnSpc>
              <a:buFont typeface="Arial"/>
              <a:buAutoNum type="arabicPeriod"/>
              <a:tabLst>
                <a:tab pos="635000" algn="l"/>
              </a:tabLst>
            </a:pPr>
            <a:r>
              <a:rPr dirty="0"/>
              <a:t>	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By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special majority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the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Parliament: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Amendments </a:t>
            </a:r>
            <a:r>
              <a:rPr sz="2000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dirty="0">
                <a:latin typeface="Arial"/>
                <a:cs typeface="Arial"/>
              </a:rPr>
              <a:t>made </a:t>
            </a:r>
            <a:r>
              <a:rPr sz="2000" spc="-5" dirty="0">
                <a:latin typeface="Arial"/>
                <a:cs typeface="Arial"/>
              </a:rPr>
              <a:t>in this  </a:t>
            </a:r>
            <a:r>
              <a:rPr sz="2000" dirty="0">
                <a:latin typeface="Arial"/>
                <a:cs typeface="Arial"/>
              </a:rPr>
              <a:t>category </a:t>
            </a:r>
            <a:r>
              <a:rPr sz="2000" spc="-5" dirty="0">
                <a:latin typeface="Arial"/>
                <a:cs typeface="Arial"/>
              </a:rPr>
              <a:t>by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two </a:t>
            </a:r>
            <a:r>
              <a:rPr sz="2000" dirty="0">
                <a:latin typeface="Arial"/>
                <a:cs typeface="Arial"/>
              </a:rPr>
              <a:t>- third majority of </a:t>
            </a:r>
            <a:r>
              <a:rPr sz="2000" spc="-5" dirty="0">
                <a:latin typeface="Arial"/>
                <a:cs typeface="Arial"/>
              </a:rPr>
              <a:t>the total </a:t>
            </a:r>
            <a:r>
              <a:rPr sz="2000" dirty="0">
                <a:latin typeface="Arial"/>
                <a:cs typeface="Arial"/>
              </a:rPr>
              <a:t>number </a:t>
            </a:r>
            <a:r>
              <a:rPr sz="2000" spc="-5" dirty="0">
                <a:latin typeface="Arial"/>
                <a:cs typeface="Arial"/>
              </a:rPr>
              <a:t>of members </a:t>
            </a:r>
            <a:r>
              <a:rPr sz="2000" dirty="0">
                <a:latin typeface="Arial"/>
                <a:cs typeface="Arial"/>
              </a:rPr>
              <a:t>present and  </a:t>
            </a:r>
            <a:r>
              <a:rPr sz="2000" spc="-5" dirty="0">
                <a:latin typeface="Arial"/>
                <a:cs typeface="Arial"/>
              </a:rPr>
              <a:t>voting, which </a:t>
            </a:r>
            <a:r>
              <a:rPr sz="2000" dirty="0">
                <a:latin typeface="Arial"/>
                <a:cs typeface="Arial"/>
              </a:rPr>
              <a:t>should not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dirty="0">
                <a:latin typeface="Arial"/>
                <a:cs typeface="Arial"/>
              </a:rPr>
              <a:t>less </a:t>
            </a:r>
            <a:r>
              <a:rPr sz="2000" spc="-5" dirty="0">
                <a:latin typeface="Arial"/>
                <a:cs typeface="Arial"/>
              </a:rPr>
              <a:t>than </a:t>
            </a:r>
            <a:r>
              <a:rPr sz="2000" dirty="0">
                <a:latin typeface="Arial"/>
                <a:cs typeface="Arial"/>
              </a:rPr>
              <a:t>half of </a:t>
            </a:r>
            <a:r>
              <a:rPr sz="2000" spc="-5" dirty="0">
                <a:latin typeface="Arial"/>
                <a:cs typeface="Arial"/>
              </a:rPr>
              <a:t>the total </a:t>
            </a:r>
            <a:r>
              <a:rPr sz="2000" dirty="0">
                <a:latin typeface="Arial"/>
                <a:cs typeface="Arial"/>
              </a:rPr>
              <a:t>membership of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35433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Arial"/>
                <a:cs typeface="Arial"/>
              </a:rPr>
              <a:t>house.</a:t>
            </a:r>
            <a:endParaRPr sz="2000">
              <a:latin typeface="Arial"/>
              <a:cs typeface="Arial"/>
            </a:endParaRPr>
          </a:p>
          <a:p>
            <a:pPr marL="354330" marR="150495" indent="-341630" algn="just">
              <a:lnSpc>
                <a:spcPct val="100000"/>
              </a:lnSpc>
              <a:buFont typeface="Arial"/>
              <a:buAutoNum type="arabicPeriod" startAt="3"/>
              <a:tabLst>
                <a:tab pos="635000" algn="l"/>
              </a:tabLst>
            </a:pPr>
            <a:r>
              <a:rPr dirty="0"/>
              <a:t>	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By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special majority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the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Parliament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ratification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at least </a:t>
            </a:r>
            <a:r>
              <a:rPr sz="2000" spc="-5" dirty="0">
                <a:latin typeface="Arial"/>
                <a:cs typeface="Arial"/>
              </a:rPr>
              <a:t>half of  the state legislatures </a:t>
            </a:r>
            <a:r>
              <a:rPr sz="2000" dirty="0">
                <a:latin typeface="Arial"/>
                <a:cs typeface="Arial"/>
              </a:rPr>
              <a:t>by special </a:t>
            </a:r>
            <a:r>
              <a:rPr sz="2000" spc="-5" dirty="0">
                <a:latin typeface="Arial"/>
                <a:cs typeface="Arial"/>
              </a:rPr>
              <a:t>majority. After this, </a:t>
            </a:r>
            <a:r>
              <a:rPr sz="2000" dirty="0">
                <a:latin typeface="Arial"/>
                <a:cs typeface="Arial"/>
              </a:rPr>
              <a:t>it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sent </a:t>
            </a:r>
            <a:r>
              <a:rPr sz="2000" spc="-5" dirty="0">
                <a:latin typeface="Arial"/>
                <a:cs typeface="Arial"/>
              </a:rPr>
              <a:t>to the President  for his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assent.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7839" y="1042670"/>
            <a:ext cx="5600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6.What </a:t>
            </a:r>
            <a:r>
              <a:rPr dirty="0"/>
              <a:t>Is </a:t>
            </a:r>
            <a:r>
              <a:rPr spc="-5" dirty="0"/>
              <a:t>The constitution of</a:t>
            </a:r>
            <a:r>
              <a:rPr spc="-15" dirty="0"/>
              <a:t> </a:t>
            </a:r>
            <a:r>
              <a:rPr spc="-5" dirty="0"/>
              <a:t>India?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69" y="1587500"/>
            <a:ext cx="8776970" cy="2465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An </a:t>
            </a:r>
            <a:r>
              <a:rPr sz="2000" dirty="0">
                <a:latin typeface="Arial"/>
                <a:cs typeface="Arial"/>
              </a:rPr>
              <a:t>amendment </a:t>
            </a:r>
            <a:r>
              <a:rPr sz="2000" spc="-5" dirty="0">
                <a:latin typeface="Arial"/>
                <a:cs typeface="Arial"/>
              </a:rPr>
              <a:t>to the “Constitution of India”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an extremely difficult affair, </a:t>
            </a:r>
            <a:r>
              <a:rPr sz="2000" dirty="0">
                <a:latin typeface="Arial"/>
                <a:cs typeface="Arial"/>
              </a:rPr>
              <a:t>and  </a:t>
            </a:r>
            <a:r>
              <a:rPr sz="2000" spc="-5" dirty="0">
                <a:latin typeface="Arial"/>
                <a:cs typeface="Arial"/>
              </a:rPr>
              <a:t>normally </a:t>
            </a:r>
            <a:r>
              <a:rPr sz="2000" dirty="0">
                <a:latin typeface="Arial"/>
                <a:cs typeface="Arial"/>
              </a:rPr>
              <a:t>needs at least </a:t>
            </a:r>
            <a:r>
              <a:rPr sz="2000" spc="5" dirty="0">
                <a:latin typeface="Arial"/>
                <a:cs typeface="Arial"/>
              </a:rPr>
              <a:t>“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two-thirds</a:t>
            </a:r>
            <a:r>
              <a:rPr sz="2000" b="1" spc="5" dirty="0">
                <a:latin typeface="Arial"/>
                <a:cs typeface="Arial"/>
              </a:rPr>
              <a:t>(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2/3</a:t>
            </a:r>
            <a:r>
              <a:rPr sz="2000" b="1" spc="5" dirty="0">
                <a:latin typeface="Arial"/>
                <a:cs typeface="Arial"/>
              </a:rPr>
              <a:t>)” </a:t>
            </a:r>
            <a:r>
              <a:rPr sz="2000" spc="-5" dirty="0">
                <a:latin typeface="Arial"/>
                <a:cs typeface="Arial"/>
              </a:rPr>
              <a:t>of the </a:t>
            </a:r>
            <a:r>
              <a:rPr sz="2000" dirty="0">
                <a:latin typeface="Arial"/>
                <a:cs typeface="Arial"/>
              </a:rPr>
              <a:t>Lok Sabha and Rajya Sabha 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pass </a:t>
            </a:r>
            <a:r>
              <a:rPr sz="2000" spc="-5" dirty="0">
                <a:latin typeface="Arial"/>
                <a:cs typeface="Arial"/>
              </a:rPr>
              <a:t>it.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4191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However, the Constitution of India </a:t>
            </a:r>
            <a:r>
              <a:rPr sz="2000" dirty="0">
                <a:latin typeface="Arial"/>
                <a:cs typeface="Arial"/>
              </a:rPr>
              <a:t>is one </a:t>
            </a:r>
            <a:r>
              <a:rPr sz="2000" spc="-5" dirty="0">
                <a:latin typeface="Arial"/>
                <a:cs typeface="Arial"/>
              </a:rPr>
              <a:t>of the </a:t>
            </a:r>
            <a:r>
              <a:rPr sz="2000" dirty="0">
                <a:latin typeface="Arial"/>
                <a:cs typeface="Arial"/>
              </a:rPr>
              <a:t>most </a:t>
            </a:r>
            <a:r>
              <a:rPr sz="2000" spc="-5" dirty="0">
                <a:latin typeface="Arial"/>
                <a:cs typeface="Arial"/>
              </a:rPr>
              <a:t>frequently </a:t>
            </a:r>
            <a:r>
              <a:rPr sz="2000" dirty="0">
                <a:latin typeface="Arial"/>
                <a:cs typeface="Arial"/>
              </a:rPr>
              <a:t>amended  </a:t>
            </a:r>
            <a:r>
              <a:rPr sz="2000" spc="-5" dirty="0">
                <a:latin typeface="Arial"/>
                <a:cs typeface="Arial"/>
              </a:rPr>
              <a:t>constitutions in the world. Many matters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5" dirty="0">
                <a:latin typeface="Arial"/>
                <a:cs typeface="Arial"/>
              </a:rPr>
              <a:t>would </a:t>
            </a:r>
            <a:r>
              <a:rPr sz="2000" dirty="0">
                <a:latin typeface="Arial"/>
                <a:cs typeface="Arial"/>
              </a:rPr>
              <a:t>be dealt </a:t>
            </a:r>
            <a:r>
              <a:rPr sz="2000" spc="-10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by </a:t>
            </a:r>
            <a:r>
              <a:rPr sz="2000" dirty="0">
                <a:latin typeface="Arial"/>
                <a:cs typeface="Arial"/>
              </a:rPr>
              <a:t>ordinary  </a:t>
            </a:r>
            <a:r>
              <a:rPr sz="2000" spc="-5" dirty="0">
                <a:latin typeface="Arial"/>
                <a:cs typeface="Arial"/>
              </a:rPr>
              <a:t>statutes in </a:t>
            </a:r>
            <a:r>
              <a:rPr sz="2000" dirty="0">
                <a:latin typeface="Arial"/>
                <a:cs typeface="Arial"/>
              </a:rPr>
              <a:t>most democracies must be </a:t>
            </a:r>
            <a:r>
              <a:rPr sz="2000" spc="-5" dirty="0">
                <a:latin typeface="Arial"/>
                <a:cs typeface="Arial"/>
              </a:rPr>
              <a:t>dealt </a:t>
            </a:r>
            <a:r>
              <a:rPr sz="2000" spc="-10" dirty="0">
                <a:latin typeface="Arial"/>
                <a:cs typeface="Arial"/>
              </a:rPr>
              <a:t>with </a:t>
            </a:r>
            <a:r>
              <a:rPr sz="2000" dirty="0">
                <a:latin typeface="Arial"/>
                <a:cs typeface="Arial"/>
              </a:rPr>
              <a:t>by </a:t>
            </a:r>
            <a:r>
              <a:rPr sz="2000" spc="-5" dirty="0">
                <a:latin typeface="Arial"/>
                <a:cs typeface="Arial"/>
              </a:rPr>
              <a:t>constitutional </a:t>
            </a:r>
            <a:r>
              <a:rPr sz="2000" dirty="0">
                <a:latin typeface="Arial"/>
                <a:cs typeface="Arial"/>
              </a:rPr>
              <a:t>amendment  </a:t>
            </a:r>
            <a:r>
              <a:rPr sz="2000" spc="-5" dirty="0">
                <a:latin typeface="Arial"/>
                <a:cs typeface="Arial"/>
              </a:rPr>
              <a:t>in India </a:t>
            </a:r>
            <a:r>
              <a:rPr sz="2000" dirty="0">
                <a:latin typeface="Arial"/>
                <a:cs typeface="Arial"/>
              </a:rPr>
              <a:t>due to </a:t>
            </a:r>
            <a:r>
              <a:rPr sz="2000" spc="-5" dirty="0">
                <a:latin typeface="Arial"/>
                <a:cs typeface="Arial"/>
              </a:rPr>
              <a:t>the document's extraordinary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detail.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00400" y="4022090"/>
            <a:ext cx="2324100" cy="2241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7839" y="1042670"/>
            <a:ext cx="5600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6.What </a:t>
            </a:r>
            <a:r>
              <a:rPr dirty="0"/>
              <a:t>Is </a:t>
            </a:r>
            <a:r>
              <a:rPr spc="-5" dirty="0"/>
              <a:t>The constitution of</a:t>
            </a:r>
            <a:r>
              <a:rPr spc="-15" dirty="0"/>
              <a:t> </a:t>
            </a:r>
            <a:r>
              <a:rPr spc="-5" dirty="0"/>
              <a:t>India?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628139"/>
            <a:ext cx="3657600" cy="386080"/>
          </a:xfrm>
          <a:custGeom>
            <a:avLst/>
            <a:gdLst/>
            <a:ahLst/>
            <a:cxnLst/>
            <a:rect l="l" t="t" r="r" b="b"/>
            <a:pathLst>
              <a:path w="3657600" h="386080">
                <a:moveTo>
                  <a:pt x="3657600" y="0"/>
                </a:moveTo>
                <a:lnTo>
                  <a:pt x="0" y="0"/>
                </a:lnTo>
                <a:lnTo>
                  <a:pt x="0" y="386080"/>
                </a:lnTo>
                <a:lnTo>
                  <a:pt x="3657600" y="386080"/>
                </a:lnTo>
                <a:lnTo>
                  <a:pt x="36576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79109" y="3564890"/>
            <a:ext cx="3338830" cy="25057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469" y="1537969"/>
            <a:ext cx="8670290" cy="469519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8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(vi)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Checks and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Balances:-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980"/>
              </a:spcBef>
            </a:pPr>
            <a:r>
              <a:rPr sz="2000" b="1" i="1" spc="-5" dirty="0">
                <a:latin typeface="Arial"/>
                <a:cs typeface="Arial"/>
              </a:rPr>
              <a:t>The Indian Supreme Court </a:t>
            </a:r>
            <a:r>
              <a:rPr sz="2000" b="1" i="1" dirty="0">
                <a:latin typeface="Arial"/>
                <a:cs typeface="Arial"/>
              </a:rPr>
              <a:t>and </a:t>
            </a:r>
            <a:r>
              <a:rPr sz="2000" b="1" i="1" spc="-5" dirty="0">
                <a:latin typeface="Arial"/>
                <a:cs typeface="Arial"/>
              </a:rPr>
              <a:t>Election Commission </a:t>
            </a:r>
            <a:r>
              <a:rPr sz="2000" b="1" i="1" dirty="0">
                <a:latin typeface="Arial"/>
                <a:cs typeface="Arial"/>
              </a:rPr>
              <a:t>are </a:t>
            </a:r>
            <a:r>
              <a:rPr sz="2000" b="1" i="1" spc="-5" dirty="0">
                <a:latin typeface="Arial"/>
                <a:cs typeface="Arial"/>
              </a:rPr>
              <a:t>recognized </a:t>
            </a:r>
            <a:r>
              <a:rPr sz="2000" b="1" i="1" dirty="0">
                <a:latin typeface="Arial"/>
                <a:cs typeface="Arial"/>
              </a:rPr>
              <a:t>as  </a:t>
            </a:r>
            <a:r>
              <a:rPr sz="2000" b="1" i="1" spc="-5" dirty="0">
                <a:latin typeface="Arial"/>
                <a:cs typeface="Arial"/>
              </a:rPr>
              <a:t>the bedrock </a:t>
            </a:r>
            <a:r>
              <a:rPr sz="2000" b="1" i="1" dirty="0">
                <a:latin typeface="Arial"/>
                <a:cs typeface="Arial"/>
              </a:rPr>
              <a:t>of </a:t>
            </a:r>
            <a:r>
              <a:rPr sz="2000" b="1" i="1" spc="-5" dirty="0">
                <a:latin typeface="Arial"/>
                <a:cs typeface="Arial"/>
              </a:rPr>
              <a:t>Indian </a:t>
            </a:r>
            <a:r>
              <a:rPr sz="2000" b="1" i="1" dirty="0">
                <a:latin typeface="Arial"/>
                <a:cs typeface="Arial"/>
              </a:rPr>
              <a:t>democracy</a:t>
            </a:r>
            <a:r>
              <a:rPr sz="2000" dirty="0">
                <a:latin typeface="Arial"/>
                <a:cs typeface="Arial"/>
              </a:rPr>
              <a:t>; these </a:t>
            </a:r>
            <a:r>
              <a:rPr sz="2000" spc="-10" dirty="0">
                <a:latin typeface="Arial"/>
                <a:cs typeface="Arial"/>
              </a:rPr>
              <a:t>two </a:t>
            </a:r>
            <a:r>
              <a:rPr sz="2000" dirty="0">
                <a:latin typeface="Arial"/>
                <a:cs typeface="Arial"/>
              </a:rPr>
              <a:t>bodies stand </a:t>
            </a:r>
            <a:r>
              <a:rPr sz="2000" spc="-5" dirty="0">
                <a:latin typeface="Arial"/>
                <a:cs typeface="Arial"/>
              </a:rPr>
              <a:t>up to the  </a:t>
            </a:r>
            <a:r>
              <a:rPr sz="2000" dirty="0">
                <a:latin typeface="Arial"/>
                <a:cs typeface="Arial"/>
              </a:rPr>
              <a:t>enormous </a:t>
            </a:r>
            <a:r>
              <a:rPr sz="2000" spc="-5" dirty="0">
                <a:latin typeface="Arial"/>
                <a:cs typeface="Arial"/>
              </a:rPr>
              <a:t>powers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5" dirty="0">
                <a:latin typeface="Arial"/>
                <a:cs typeface="Arial"/>
              </a:rPr>
              <a:t>the constitution invests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central government in  general and to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unbridled </a:t>
            </a:r>
            <a:r>
              <a:rPr sz="2000" spc="-5" dirty="0">
                <a:latin typeface="Arial"/>
                <a:cs typeface="Arial"/>
              </a:rPr>
              <a:t>powers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Indian </a:t>
            </a:r>
            <a:r>
              <a:rPr sz="2000" spc="-5" dirty="0">
                <a:latin typeface="Arial"/>
                <a:cs typeface="Arial"/>
              </a:rPr>
              <a:t>prime minister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particular.</a:t>
            </a:r>
            <a:endParaRPr sz="2000">
              <a:latin typeface="Arial"/>
              <a:cs typeface="Arial"/>
            </a:endParaRPr>
          </a:p>
          <a:p>
            <a:pPr marL="12700" marR="3419475">
              <a:lnSpc>
                <a:spcPct val="100099"/>
              </a:lnSpc>
              <a:spcBef>
                <a:spcPts val="1195"/>
              </a:spcBef>
            </a:pP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checks and balances that are </a:t>
            </a:r>
            <a:r>
              <a:rPr sz="2000" spc="-5" dirty="0">
                <a:latin typeface="Arial"/>
                <a:cs typeface="Arial"/>
              </a:rPr>
              <a:t>provided </a:t>
            </a:r>
            <a:r>
              <a:rPr sz="2000" dirty="0">
                <a:latin typeface="Arial"/>
                <a:cs typeface="Arial"/>
              </a:rPr>
              <a:t>by  </a:t>
            </a:r>
            <a:r>
              <a:rPr sz="2000" spc="-5" dirty="0">
                <a:latin typeface="Arial"/>
                <a:cs typeface="Arial"/>
              </a:rPr>
              <a:t>the constitution </a:t>
            </a:r>
            <a:r>
              <a:rPr sz="2000" dirty="0">
                <a:latin typeface="Arial"/>
                <a:cs typeface="Arial"/>
              </a:rPr>
              <a:t>also </a:t>
            </a:r>
            <a:r>
              <a:rPr sz="2000" spc="-5" dirty="0">
                <a:latin typeface="Arial"/>
                <a:cs typeface="Arial"/>
              </a:rPr>
              <a:t>smooth </a:t>
            </a:r>
            <a:r>
              <a:rPr sz="2000" dirty="0">
                <a:latin typeface="Arial"/>
                <a:cs typeface="Arial"/>
              </a:rPr>
              <a:t>out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strained  relations </a:t>
            </a:r>
            <a:r>
              <a:rPr sz="2000" spc="-5" dirty="0">
                <a:latin typeface="Arial"/>
                <a:cs typeface="Arial"/>
              </a:rPr>
              <a:t>between the </a:t>
            </a:r>
            <a:r>
              <a:rPr sz="2000" dirty="0">
                <a:latin typeface="Arial"/>
                <a:cs typeface="Arial"/>
              </a:rPr>
              <a:t>central government and  </a:t>
            </a:r>
            <a:r>
              <a:rPr sz="2000" spc="-5" dirty="0">
                <a:latin typeface="Arial"/>
                <a:cs typeface="Arial"/>
              </a:rPr>
              <a:t>the states by limiting the </a:t>
            </a:r>
            <a:r>
              <a:rPr sz="2000" dirty="0">
                <a:latin typeface="Arial"/>
                <a:cs typeface="Arial"/>
              </a:rPr>
              <a:t>central </a:t>
            </a:r>
            <a:r>
              <a:rPr sz="2000" spc="-5" dirty="0">
                <a:latin typeface="Arial"/>
                <a:cs typeface="Arial"/>
              </a:rPr>
              <a:t>government's  ability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interfere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the states' affairs. </a:t>
            </a:r>
            <a:r>
              <a:rPr sz="2000" dirty="0">
                <a:latin typeface="Arial"/>
                <a:cs typeface="Arial"/>
              </a:rPr>
              <a:t>Usually,  </a:t>
            </a:r>
            <a:r>
              <a:rPr sz="2000" spc="-5" dirty="0">
                <a:latin typeface="Arial"/>
                <a:cs typeface="Arial"/>
              </a:rPr>
              <a:t>either the state </a:t>
            </a:r>
            <a:r>
              <a:rPr sz="2000" dirty="0">
                <a:latin typeface="Arial"/>
                <a:cs typeface="Arial"/>
              </a:rPr>
              <a:t>government </a:t>
            </a:r>
            <a:r>
              <a:rPr sz="2000" spc="-5" dirty="0">
                <a:latin typeface="Arial"/>
                <a:cs typeface="Arial"/>
              </a:rPr>
              <a:t>or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political </a:t>
            </a:r>
            <a:r>
              <a:rPr sz="2000" dirty="0">
                <a:latin typeface="Arial"/>
                <a:cs typeface="Arial"/>
              </a:rPr>
              <a:t>party  </a:t>
            </a:r>
            <a:r>
              <a:rPr sz="2000" spc="-5" dirty="0">
                <a:latin typeface="Arial"/>
                <a:cs typeface="Arial"/>
              </a:rPr>
              <a:t>may file an </a:t>
            </a:r>
            <a:r>
              <a:rPr sz="2000" dirty="0">
                <a:latin typeface="Arial"/>
                <a:cs typeface="Arial"/>
              </a:rPr>
              <a:t>appeal </a:t>
            </a:r>
            <a:r>
              <a:rPr sz="2000" spc="-5" dirty="0">
                <a:latin typeface="Arial"/>
                <a:cs typeface="Arial"/>
              </a:rPr>
              <a:t>or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writ petition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Supreme Court against a policy or practice of 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union or 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state.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7839" y="1042670"/>
            <a:ext cx="5600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6.What </a:t>
            </a:r>
            <a:r>
              <a:rPr dirty="0"/>
              <a:t>Is </a:t>
            </a:r>
            <a:r>
              <a:rPr spc="-5" dirty="0"/>
              <a:t>The constitution of</a:t>
            </a:r>
            <a:r>
              <a:rPr spc="-15" dirty="0"/>
              <a:t> </a:t>
            </a:r>
            <a:r>
              <a:rPr spc="-5" dirty="0"/>
              <a:t>India?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69" y="1587500"/>
            <a:ext cx="8656955" cy="4370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Although India's constitution follows the British </a:t>
            </a:r>
            <a:r>
              <a:rPr sz="2000" dirty="0">
                <a:latin typeface="Arial"/>
                <a:cs typeface="Arial"/>
              </a:rPr>
              <a:t>parliamentary </a:t>
            </a:r>
            <a:r>
              <a:rPr sz="2000" spc="-5" dirty="0">
                <a:latin typeface="Arial"/>
                <a:cs typeface="Arial"/>
              </a:rPr>
              <a:t>system, it is the  constitution </a:t>
            </a:r>
            <a:r>
              <a:rPr sz="2000" dirty="0">
                <a:latin typeface="Arial"/>
                <a:cs typeface="Arial"/>
              </a:rPr>
              <a:t>and not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parliament of </a:t>
            </a:r>
            <a:r>
              <a:rPr sz="2000" spc="-5" dirty="0">
                <a:latin typeface="Arial"/>
                <a:cs typeface="Arial"/>
              </a:rPr>
              <a:t>India that reigns </a:t>
            </a:r>
            <a:r>
              <a:rPr sz="2000" dirty="0">
                <a:latin typeface="Arial"/>
                <a:cs typeface="Arial"/>
              </a:rPr>
              <a:t>supreme. </a:t>
            </a:r>
            <a:r>
              <a:rPr sz="2000" spc="-5" dirty="0">
                <a:latin typeface="Arial"/>
                <a:cs typeface="Arial"/>
              </a:rPr>
              <a:t>As in the  United States, the Indian </a:t>
            </a:r>
            <a:r>
              <a:rPr sz="2000" dirty="0">
                <a:latin typeface="Arial"/>
                <a:cs typeface="Arial"/>
              </a:rPr>
              <a:t>courts </a:t>
            </a:r>
            <a:r>
              <a:rPr sz="2000" spc="-5" dirty="0">
                <a:latin typeface="Arial"/>
                <a:cs typeface="Arial"/>
              </a:rPr>
              <a:t>interpret the constitution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adjudicate the  </a:t>
            </a:r>
            <a:r>
              <a:rPr sz="2000" spc="-10" dirty="0">
                <a:latin typeface="Arial"/>
                <a:cs typeface="Arial"/>
              </a:rPr>
              <a:t>laws </a:t>
            </a:r>
            <a:r>
              <a:rPr sz="2000" dirty="0">
                <a:latin typeface="Arial"/>
                <a:cs typeface="Arial"/>
              </a:rPr>
              <a:t>passed </a:t>
            </a:r>
            <a:r>
              <a:rPr sz="2000" spc="-5" dirty="0">
                <a:latin typeface="Arial"/>
                <a:cs typeface="Arial"/>
              </a:rPr>
              <a:t>by the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parliament.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275526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Although the </a:t>
            </a:r>
            <a:r>
              <a:rPr sz="2000" dirty="0">
                <a:latin typeface="Arial"/>
                <a:cs typeface="Arial"/>
              </a:rPr>
              <a:t>parliament has </a:t>
            </a:r>
            <a:r>
              <a:rPr sz="2000" spc="-5" dirty="0">
                <a:latin typeface="Arial"/>
                <a:cs typeface="Arial"/>
              </a:rPr>
              <a:t>the authority </a:t>
            </a:r>
            <a:r>
              <a:rPr sz="2000" dirty="0">
                <a:latin typeface="Arial"/>
                <a:cs typeface="Arial"/>
              </a:rPr>
              <a:t>to amend  </a:t>
            </a:r>
            <a:r>
              <a:rPr sz="2000" spc="-5" dirty="0">
                <a:latin typeface="Arial"/>
                <a:cs typeface="Arial"/>
              </a:rPr>
              <a:t>the constitution, India's </a:t>
            </a:r>
            <a:r>
              <a:rPr sz="2000" dirty="0">
                <a:latin typeface="Arial"/>
                <a:cs typeface="Arial"/>
              </a:rPr>
              <a:t>courts have made sure </a:t>
            </a:r>
            <a:r>
              <a:rPr sz="2000" spc="-5" dirty="0">
                <a:latin typeface="Arial"/>
                <a:cs typeface="Arial"/>
              </a:rPr>
              <a:t>that  the </a:t>
            </a:r>
            <a:r>
              <a:rPr sz="2000" dirty="0">
                <a:latin typeface="Arial"/>
                <a:cs typeface="Arial"/>
              </a:rPr>
              <a:t>parliament does not change </a:t>
            </a:r>
            <a:r>
              <a:rPr sz="2000" spc="-5" dirty="0">
                <a:latin typeface="Arial"/>
                <a:cs typeface="Arial"/>
              </a:rPr>
              <a:t>its fundamental  </a:t>
            </a:r>
            <a:r>
              <a:rPr sz="2000" dirty="0">
                <a:latin typeface="Arial"/>
                <a:cs typeface="Arial"/>
              </a:rPr>
              <a:t>structure, </a:t>
            </a:r>
            <a:r>
              <a:rPr sz="2000" spc="-5" dirty="0">
                <a:latin typeface="Arial"/>
                <a:cs typeface="Arial"/>
              </a:rPr>
              <a:t>which guarantees </a:t>
            </a:r>
            <a:r>
              <a:rPr sz="2000" dirty="0">
                <a:latin typeface="Arial"/>
                <a:cs typeface="Arial"/>
              </a:rPr>
              <a:t>economic </a:t>
            </a:r>
            <a:r>
              <a:rPr sz="2000" spc="-5" dirty="0">
                <a:latin typeface="Arial"/>
                <a:cs typeface="Arial"/>
              </a:rPr>
              <a:t>opportunities,  </a:t>
            </a:r>
            <a:r>
              <a:rPr sz="2000" dirty="0">
                <a:latin typeface="Arial"/>
                <a:cs typeface="Arial"/>
              </a:rPr>
              <a:t>social </a:t>
            </a:r>
            <a:r>
              <a:rPr sz="2000" spc="-5" dirty="0">
                <a:latin typeface="Arial"/>
                <a:cs typeface="Arial"/>
              </a:rPr>
              <a:t>justice,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religious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political </a:t>
            </a:r>
            <a:r>
              <a:rPr sz="2000" dirty="0">
                <a:latin typeface="Arial"/>
                <a:cs typeface="Arial"/>
              </a:rPr>
              <a:t>freedom </a:t>
            </a:r>
            <a:r>
              <a:rPr sz="2000" spc="-5" dirty="0">
                <a:latin typeface="Arial"/>
                <a:cs typeface="Arial"/>
              </a:rPr>
              <a:t>to  all its </a:t>
            </a:r>
            <a:r>
              <a:rPr sz="2000" dirty="0">
                <a:latin typeface="Arial"/>
                <a:cs typeface="Arial"/>
              </a:rPr>
              <a:t>citizens. </a:t>
            </a:r>
            <a:r>
              <a:rPr sz="2000" spc="-5" dirty="0">
                <a:latin typeface="Arial"/>
                <a:cs typeface="Arial"/>
              </a:rPr>
              <a:t>Although political </a:t>
            </a:r>
            <a:r>
              <a:rPr sz="2000" dirty="0">
                <a:latin typeface="Arial"/>
                <a:cs typeface="Arial"/>
              </a:rPr>
              <a:t>corruption and  coercion are rampant </a:t>
            </a:r>
            <a:r>
              <a:rPr sz="2000" spc="-5" dirty="0">
                <a:latin typeface="Arial"/>
                <a:cs typeface="Arial"/>
              </a:rPr>
              <a:t>in India—as </a:t>
            </a:r>
            <a:r>
              <a:rPr sz="2000" dirty="0">
                <a:latin typeface="Arial"/>
                <a:cs typeface="Arial"/>
              </a:rPr>
              <a:t>they </a:t>
            </a:r>
            <a:r>
              <a:rPr sz="2000" spc="-5" dirty="0">
                <a:latin typeface="Arial"/>
                <a:cs typeface="Arial"/>
              </a:rPr>
              <a:t>are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other  </a:t>
            </a:r>
            <a:r>
              <a:rPr sz="2000" dirty="0">
                <a:latin typeface="Arial"/>
                <a:cs typeface="Arial"/>
              </a:rPr>
              <a:t>developing </a:t>
            </a:r>
            <a:r>
              <a:rPr sz="2000" spc="-5" dirty="0">
                <a:latin typeface="Arial"/>
                <a:cs typeface="Arial"/>
              </a:rPr>
              <a:t>countries—the courts are </a:t>
            </a:r>
            <a:r>
              <a:rPr sz="2000" dirty="0">
                <a:latin typeface="Arial"/>
                <a:cs typeface="Arial"/>
              </a:rPr>
              <a:t>judiciary  guarantors </a:t>
            </a:r>
            <a:r>
              <a:rPr sz="2000" spc="-5" dirty="0">
                <a:latin typeface="Arial"/>
                <a:cs typeface="Arial"/>
              </a:rPr>
              <a:t>of India's freedom from </a:t>
            </a:r>
            <a:r>
              <a:rPr sz="2000" dirty="0">
                <a:latin typeface="Arial"/>
                <a:cs typeface="Arial"/>
              </a:rPr>
              <a:t>oppression.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64909" y="3564890"/>
            <a:ext cx="2468880" cy="208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</a:t>
            </a:r>
            <a:r>
              <a:rPr spc="-10" dirty="0"/>
              <a:t>O</a:t>
            </a:r>
            <a:r>
              <a:rPr spc="-5" dirty="0"/>
              <a:t>NT</a:t>
            </a:r>
            <a:r>
              <a:rPr spc="-20" dirty="0"/>
              <a:t>E</a:t>
            </a:r>
            <a:r>
              <a:rPr spc="-5" dirty="0"/>
              <a:t>N</a:t>
            </a:r>
            <a:r>
              <a:rPr spc="-15" dirty="0"/>
              <a:t>T</a:t>
            </a:r>
            <a:r>
              <a:rPr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77292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309" y="1835150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69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177292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1.What Is Constitution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Anyway?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1835150"/>
            <a:ext cx="41529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34950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309" y="241172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69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0" y="234950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2.Why </a:t>
            </a:r>
            <a:r>
              <a:rPr sz="2000" spc="5" dirty="0">
                <a:latin typeface="Arial"/>
                <a:cs typeface="Arial"/>
              </a:rPr>
              <a:t>Do </a:t>
            </a:r>
            <a:r>
              <a:rPr sz="2000" spc="-5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Need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Constitution?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2410460"/>
            <a:ext cx="41529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291465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8309" y="297687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0" y="291465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3.The </a:t>
            </a:r>
            <a:r>
              <a:rPr sz="2000" dirty="0">
                <a:latin typeface="Arial"/>
                <a:cs typeface="Arial"/>
              </a:rPr>
              <a:t>History of </a:t>
            </a:r>
            <a:r>
              <a:rPr sz="2000" spc="-5" dirty="0">
                <a:latin typeface="Arial"/>
                <a:cs typeface="Arial"/>
              </a:rPr>
              <a:t>Constitution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2975610"/>
            <a:ext cx="41529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3489959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8309" y="355345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69"/>
                </a:lnTo>
                <a:lnTo>
                  <a:pt x="5237480" y="306069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0" y="3489959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4.The Framing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Constitution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India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552190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03225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8309" y="409447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0" y="403225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5.The Preamble to Constitution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4094479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580890"/>
            <a:ext cx="5758180" cy="433070"/>
          </a:xfrm>
          <a:custGeom>
            <a:avLst/>
            <a:gdLst/>
            <a:ahLst/>
            <a:cxnLst/>
            <a:rect l="l" t="t" r="r" b="b"/>
            <a:pathLst>
              <a:path w="5758180" h="433070">
                <a:moveTo>
                  <a:pt x="5758180" y="0"/>
                </a:moveTo>
                <a:lnTo>
                  <a:pt x="0" y="0"/>
                </a:lnTo>
                <a:lnTo>
                  <a:pt x="0" y="433070"/>
                </a:lnTo>
                <a:lnTo>
                  <a:pt x="5758180" y="43307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8309" y="4643120"/>
            <a:ext cx="5237480" cy="307340"/>
          </a:xfrm>
          <a:custGeom>
            <a:avLst/>
            <a:gdLst/>
            <a:ahLst/>
            <a:cxnLst/>
            <a:rect l="l" t="t" r="r" b="b"/>
            <a:pathLst>
              <a:path w="5237480" h="307339">
                <a:moveTo>
                  <a:pt x="5237480" y="0"/>
                </a:moveTo>
                <a:lnTo>
                  <a:pt x="0" y="0"/>
                </a:lnTo>
                <a:lnTo>
                  <a:pt x="0" y="307339"/>
                </a:lnTo>
                <a:lnTo>
                  <a:pt x="5237480" y="307339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0" y="4580890"/>
            <a:ext cx="5758180" cy="43307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6.What Is The constitution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" dirty="0">
                <a:latin typeface="Arial"/>
                <a:cs typeface="Arial"/>
              </a:rPr>
              <a:t> India?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4643120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5157470"/>
            <a:ext cx="5759450" cy="431800"/>
          </a:xfrm>
          <a:custGeom>
            <a:avLst/>
            <a:gdLst/>
            <a:ahLst/>
            <a:cxnLst/>
            <a:rect l="l" t="t" r="r" b="b"/>
            <a:pathLst>
              <a:path w="5759450" h="431800">
                <a:moveTo>
                  <a:pt x="5759450" y="0"/>
                </a:moveTo>
                <a:lnTo>
                  <a:pt x="0" y="0"/>
                </a:lnTo>
                <a:lnTo>
                  <a:pt x="0" y="431799"/>
                </a:lnTo>
                <a:lnTo>
                  <a:pt x="5759450" y="431799"/>
                </a:lnTo>
                <a:lnTo>
                  <a:pt x="575945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5157470"/>
            <a:ext cx="5759450" cy="431800"/>
          </a:xfrm>
          <a:custGeom>
            <a:avLst/>
            <a:gdLst/>
            <a:ahLst/>
            <a:cxnLst/>
            <a:rect l="l" t="t" r="r" b="b"/>
            <a:pathLst>
              <a:path w="5759450" h="431800">
                <a:moveTo>
                  <a:pt x="2879090" y="431799"/>
                </a:moveTo>
                <a:lnTo>
                  <a:pt x="0" y="431799"/>
                </a:lnTo>
                <a:lnTo>
                  <a:pt x="0" y="0"/>
                </a:lnTo>
                <a:lnTo>
                  <a:pt x="5759450" y="0"/>
                </a:lnTo>
                <a:lnTo>
                  <a:pt x="5759450" y="431799"/>
                </a:lnTo>
                <a:lnTo>
                  <a:pt x="2879090" y="43179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4970" y="5228590"/>
            <a:ext cx="5364480" cy="308610"/>
          </a:xfrm>
          <a:custGeom>
            <a:avLst/>
            <a:gdLst/>
            <a:ahLst/>
            <a:cxnLst/>
            <a:rect l="l" t="t" r="r" b="b"/>
            <a:pathLst>
              <a:path w="5364480" h="308610">
                <a:moveTo>
                  <a:pt x="5364480" y="0"/>
                </a:moveTo>
                <a:lnTo>
                  <a:pt x="0" y="0"/>
                </a:lnTo>
                <a:lnTo>
                  <a:pt x="0" y="308610"/>
                </a:lnTo>
                <a:lnTo>
                  <a:pt x="5364480" y="308610"/>
                </a:lnTo>
                <a:lnTo>
                  <a:pt x="5364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72440" y="5066029"/>
            <a:ext cx="45167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7.Main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Characteristics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of Constitution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of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5218429"/>
            <a:ext cx="40005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572262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799"/>
                </a:lnTo>
                <a:lnTo>
                  <a:pt x="5758180" y="431799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8309" y="5784850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0" y="572262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8.Conclusion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0" y="5784850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84570" y="1772920"/>
            <a:ext cx="2875279" cy="39611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089650" y="5768340"/>
            <a:ext cx="2737485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First Book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Constitution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India is  </a:t>
            </a:r>
            <a:r>
              <a:rPr sz="1200" dirty="0">
                <a:latin typeface="Arial"/>
                <a:cs typeface="Arial"/>
              </a:rPr>
              <a:t>Located at Parliament </a:t>
            </a:r>
            <a:r>
              <a:rPr sz="1200" spc="-5" dirty="0">
                <a:latin typeface="Arial"/>
                <a:cs typeface="Arial"/>
              </a:rPr>
              <a:t>Library Building,  New Delhi,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India.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9400" y="6278879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5830" y="1042670"/>
            <a:ext cx="72821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7.Main Characteristics of Constitution </a:t>
            </a:r>
            <a:r>
              <a:rPr spc="5" dirty="0"/>
              <a:t>of</a:t>
            </a:r>
            <a:r>
              <a:rPr spc="15" dirty="0"/>
              <a:t> </a:t>
            </a:r>
            <a:r>
              <a:rPr spc="-5" dirty="0"/>
              <a:t>India.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Constitution </a:t>
            </a:r>
            <a:r>
              <a:rPr dirty="0"/>
              <a:t>of </a:t>
            </a:r>
            <a:r>
              <a:rPr spc="-5" dirty="0"/>
              <a:t>India </a:t>
            </a:r>
            <a:r>
              <a:rPr dirty="0"/>
              <a:t>has some </a:t>
            </a:r>
            <a:r>
              <a:rPr spc="-5" dirty="0"/>
              <a:t>distinct </a:t>
            </a:r>
            <a:r>
              <a:rPr dirty="0"/>
              <a:t>and </a:t>
            </a:r>
            <a:r>
              <a:rPr spc="-5" dirty="0"/>
              <a:t>unique features </a:t>
            </a:r>
            <a:r>
              <a:rPr dirty="0"/>
              <a:t>as compared  </a:t>
            </a:r>
            <a:r>
              <a:rPr spc="-5" dirty="0"/>
              <a:t>to other constitutions </a:t>
            </a:r>
            <a:r>
              <a:rPr dirty="0"/>
              <a:t>to </a:t>
            </a:r>
            <a:r>
              <a:rPr spc="-5" dirty="0"/>
              <a:t>the world. As </a:t>
            </a:r>
            <a:r>
              <a:rPr dirty="0"/>
              <a:t>Dr. </a:t>
            </a:r>
            <a:r>
              <a:rPr spc="-5" dirty="0"/>
              <a:t>B.R. </a:t>
            </a:r>
            <a:r>
              <a:rPr dirty="0"/>
              <a:t>Ambedkar, </a:t>
            </a:r>
            <a:r>
              <a:rPr spc="-5" dirty="0"/>
              <a:t>the </a:t>
            </a:r>
            <a:r>
              <a:rPr dirty="0"/>
              <a:t>Chairman </a:t>
            </a:r>
            <a:r>
              <a:rPr spc="-5" dirty="0"/>
              <a:t>of  the Drafting Committee </a:t>
            </a:r>
            <a:r>
              <a:rPr dirty="0"/>
              <a:t>puts </a:t>
            </a:r>
            <a:r>
              <a:rPr spc="-5" dirty="0"/>
              <a:t>it, the </a:t>
            </a:r>
            <a:r>
              <a:rPr dirty="0"/>
              <a:t>framers had </a:t>
            </a:r>
            <a:r>
              <a:rPr spc="-5" dirty="0"/>
              <a:t>tried to </a:t>
            </a:r>
            <a:r>
              <a:rPr dirty="0"/>
              <a:t>accumulate and  accommodate </a:t>
            </a:r>
            <a:r>
              <a:rPr spc="-5" dirty="0"/>
              <a:t>the </a:t>
            </a:r>
            <a:r>
              <a:rPr dirty="0"/>
              <a:t>best </a:t>
            </a:r>
            <a:r>
              <a:rPr spc="-5" dirty="0"/>
              <a:t>features </a:t>
            </a:r>
            <a:r>
              <a:rPr dirty="0"/>
              <a:t>of </a:t>
            </a:r>
            <a:r>
              <a:rPr spc="-5" dirty="0"/>
              <a:t>other constitutions, keeping </a:t>
            </a:r>
            <a:r>
              <a:rPr dirty="0"/>
              <a:t>in view </a:t>
            </a:r>
            <a:r>
              <a:rPr spc="-5" dirty="0"/>
              <a:t>the  </a:t>
            </a:r>
            <a:r>
              <a:rPr dirty="0"/>
              <a:t>peculiar problems and needs </a:t>
            </a:r>
            <a:r>
              <a:rPr spc="-5" dirty="0"/>
              <a:t>of </a:t>
            </a:r>
            <a:r>
              <a:rPr dirty="0"/>
              <a:t>our country. </a:t>
            </a:r>
            <a:r>
              <a:rPr spc="-10" dirty="0"/>
              <a:t>Main </a:t>
            </a:r>
            <a:r>
              <a:rPr dirty="0"/>
              <a:t>Characteristics of  </a:t>
            </a:r>
            <a:r>
              <a:rPr spc="-5" dirty="0"/>
              <a:t>Constitution of India</a:t>
            </a:r>
            <a:r>
              <a:rPr dirty="0"/>
              <a:t> are:-</a:t>
            </a: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/>
              <a:t>Longest written</a:t>
            </a:r>
            <a:r>
              <a:rPr sz="1800" spc="5" dirty="0"/>
              <a:t> </a:t>
            </a:r>
            <a:r>
              <a:rPr sz="1800" spc="-10" dirty="0"/>
              <a:t>constitution.</a:t>
            </a:r>
            <a:endParaRPr sz="1800"/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/>
              <a:t>Partly </a:t>
            </a:r>
            <a:r>
              <a:rPr sz="1800" spc="-10" dirty="0"/>
              <a:t>Rigid and </a:t>
            </a:r>
            <a:r>
              <a:rPr sz="1800" spc="-5" dirty="0"/>
              <a:t>Partly</a:t>
            </a:r>
            <a:r>
              <a:rPr sz="1800" spc="-40" dirty="0"/>
              <a:t> </a:t>
            </a:r>
            <a:r>
              <a:rPr sz="1800" spc="-10" dirty="0"/>
              <a:t>Flexible</a:t>
            </a:r>
            <a:endParaRPr sz="1800"/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/>
              <a:t>A </a:t>
            </a:r>
            <a:r>
              <a:rPr sz="1800" spc="-5" dirty="0"/>
              <a:t>Democratic</a:t>
            </a:r>
            <a:r>
              <a:rPr sz="1800" spc="-20" dirty="0"/>
              <a:t> </a:t>
            </a:r>
            <a:r>
              <a:rPr sz="1800" spc="-10" dirty="0"/>
              <a:t>Republic</a:t>
            </a:r>
            <a:endParaRPr sz="1800"/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/>
              <a:t>Parliamentary </a:t>
            </a:r>
            <a:r>
              <a:rPr sz="1800" spc="-10" dirty="0"/>
              <a:t>System of</a:t>
            </a:r>
            <a:r>
              <a:rPr sz="1800" spc="-5" dirty="0"/>
              <a:t> </a:t>
            </a:r>
            <a:r>
              <a:rPr sz="1800" spc="-10" dirty="0"/>
              <a:t>Government</a:t>
            </a:r>
            <a:endParaRPr sz="1800"/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/>
              <a:t>A</a:t>
            </a:r>
            <a:r>
              <a:rPr sz="1800" spc="-15" dirty="0"/>
              <a:t> </a:t>
            </a:r>
            <a:r>
              <a:rPr sz="1800" spc="-10" dirty="0"/>
              <a:t>Federation</a:t>
            </a:r>
            <a:endParaRPr sz="1800"/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/>
              <a:t>Fundamental </a:t>
            </a:r>
            <a:r>
              <a:rPr sz="1800" spc="-5" dirty="0"/>
              <a:t>Rights</a:t>
            </a:r>
            <a:endParaRPr sz="1800"/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/>
              <a:t>Directive </a:t>
            </a:r>
            <a:r>
              <a:rPr sz="1800" spc="-10" dirty="0"/>
              <a:t>Principles of </a:t>
            </a:r>
            <a:r>
              <a:rPr sz="1800" spc="-5" dirty="0"/>
              <a:t>State</a:t>
            </a:r>
            <a:r>
              <a:rPr sz="1800" spc="20" dirty="0"/>
              <a:t> </a:t>
            </a:r>
            <a:r>
              <a:rPr sz="1800" spc="-5" dirty="0"/>
              <a:t>Policy</a:t>
            </a:r>
            <a:endParaRPr sz="1800"/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/>
              <a:t>Fundamental Duties</a:t>
            </a:r>
            <a:endParaRPr sz="1800"/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/>
              <a:t>Secular </a:t>
            </a:r>
            <a:r>
              <a:rPr sz="1800" spc="-5" dirty="0"/>
              <a:t>State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142239" y="5880100"/>
            <a:ext cx="2940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 startAt="10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An </a:t>
            </a:r>
            <a:r>
              <a:rPr sz="1800" spc="-10" dirty="0">
                <a:latin typeface="Arial"/>
                <a:cs typeface="Arial"/>
              </a:rPr>
              <a:t>Independent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Judiciary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 startAt="10"/>
              <a:tabLst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Single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Citizenship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</a:t>
            </a:r>
            <a:r>
              <a:rPr spc="-10" dirty="0"/>
              <a:t>O</a:t>
            </a:r>
            <a:r>
              <a:rPr spc="-5" dirty="0"/>
              <a:t>NT</a:t>
            </a:r>
            <a:r>
              <a:rPr spc="-20" dirty="0"/>
              <a:t>E</a:t>
            </a:r>
            <a:r>
              <a:rPr spc="-5" dirty="0"/>
              <a:t>N</a:t>
            </a:r>
            <a:r>
              <a:rPr spc="-15" dirty="0"/>
              <a:t>T</a:t>
            </a:r>
            <a:r>
              <a:rPr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77292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309" y="1835150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69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177292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1.What Is Constitution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Anyway?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1835150"/>
            <a:ext cx="41529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34950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309" y="241172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69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0" y="234950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2.Why </a:t>
            </a:r>
            <a:r>
              <a:rPr sz="2000" spc="5" dirty="0">
                <a:latin typeface="Arial"/>
                <a:cs typeface="Arial"/>
              </a:rPr>
              <a:t>Do </a:t>
            </a:r>
            <a:r>
              <a:rPr sz="2000" spc="-5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Need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Constitution?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2410460"/>
            <a:ext cx="41529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291465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8309" y="297687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0" y="291465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3.The </a:t>
            </a:r>
            <a:r>
              <a:rPr sz="2000" dirty="0">
                <a:latin typeface="Arial"/>
                <a:cs typeface="Arial"/>
              </a:rPr>
              <a:t>History of </a:t>
            </a:r>
            <a:r>
              <a:rPr sz="2000" spc="-5" dirty="0">
                <a:latin typeface="Arial"/>
                <a:cs typeface="Arial"/>
              </a:rPr>
              <a:t>Constitution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2975610"/>
            <a:ext cx="41529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3489959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8309" y="355345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69"/>
                </a:lnTo>
                <a:lnTo>
                  <a:pt x="5237480" y="306069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0" y="3489959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4.The Framing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Constitution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India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552190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03225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8309" y="409447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0" y="403225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5.The Preamble to Constitution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4094479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580890"/>
            <a:ext cx="5758180" cy="433070"/>
          </a:xfrm>
          <a:custGeom>
            <a:avLst/>
            <a:gdLst/>
            <a:ahLst/>
            <a:cxnLst/>
            <a:rect l="l" t="t" r="r" b="b"/>
            <a:pathLst>
              <a:path w="5758180" h="433070">
                <a:moveTo>
                  <a:pt x="5758180" y="0"/>
                </a:moveTo>
                <a:lnTo>
                  <a:pt x="0" y="0"/>
                </a:lnTo>
                <a:lnTo>
                  <a:pt x="0" y="433070"/>
                </a:lnTo>
                <a:lnTo>
                  <a:pt x="5758180" y="43307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8309" y="4643120"/>
            <a:ext cx="5237480" cy="307340"/>
          </a:xfrm>
          <a:custGeom>
            <a:avLst/>
            <a:gdLst/>
            <a:ahLst/>
            <a:cxnLst/>
            <a:rect l="l" t="t" r="r" b="b"/>
            <a:pathLst>
              <a:path w="5237480" h="307339">
                <a:moveTo>
                  <a:pt x="5237480" y="0"/>
                </a:moveTo>
                <a:lnTo>
                  <a:pt x="0" y="0"/>
                </a:lnTo>
                <a:lnTo>
                  <a:pt x="0" y="307339"/>
                </a:lnTo>
                <a:lnTo>
                  <a:pt x="5237480" y="307339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0" y="4580890"/>
            <a:ext cx="5758180" cy="43307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6.What Is The constitution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" dirty="0">
                <a:latin typeface="Arial"/>
                <a:cs typeface="Arial"/>
              </a:rPr>
              <a:t> India?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4643120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5157470"/>
            <a:ext cx="5759450" cy="431800"/>
          </a:xfrm>
          <a:custGeom>
            <a:avLst/>
            <a:gdLst/>
            <a:ahLst/>
            <a:cxnLst/>
            <a:rect l="l" t="t" r="r" b="b"/>
            <a:pathLst>
              <a:path w="5759450" h="431800">
                <a:moveTo>
                  <a:pt x="5759450" y="0"/>
                </a:moveTo>
                <a:lnTo>
                  <a:pt x="0" y="0"/>
                </a:lnTo>
                <a:lnTo>
                  <a:pt x="0" y="431799"/>
                </a:lnTo>
                <a:lnTo>
                  <a:pt x="5759450" y="431799"/>
                </a:lnTo>
                <a:lnTo>
                  <a:pt x="575945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5157470"/>
            <a:ext cx="5759450" cy="431800"/>
          </a:xfrm>
          <a:custGeom>
            <a:avLst/>
            <a:gdLst/>
            <a:ahLst/>
            <a:cxnLst/>
            <a:rect l="l" t="t" r="r" b="b"/>
            <a:pathLst>
              <a:path w="5759450" h="431800">
                <a:moveTo>
                  <a:pt x="2879090" y="431799"/>
                </a:moveTo>
                <a:lnTo>
                  <a:pt x="0" y="431799"/>
                </a:lnTo>
                <a:lnTo>
                  <a:pt x="0" y="0"/>
                </a:lnTo>
                <a:lnTo>
                  <a:pt x="5759450" y="0"/>
                </a:lnTo>
                <a:lnTo>
                  <a:pt x="5759450" y="431799"/>
                </a:lnTo>
                <a:lnTo>
                  <a:pt x="2879090" y="43179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4970" y="5228590"/>
            <a:ext cx="5364480" cy="308610"/>
          </a:xfrm>
          <a:custGeom>
            <a:avLst/>
            <a:gdLst/>
            <a:ahLst/>
            <a:cxnLst/>
            <a:rect l="l" t="t" r="r" b="b"/>
            <a:pathLst>
              <a:path w="5364480" h="308610">
                <a:moveTo>
                  <a:pt x="5364480" y="0"/>
                </a:moveTo>
                <a:lnTo>
                  <a:pt x="0" y="0"/>
                </a:lnTo>
                <a:lnTo>
                  <a:pt x="0" y="308610"/>
                </a:lnTo>
                <a:lnTo>
                  <a:pt x="5364480" y="308610"/>
                </a:lnTo>
                <a:lnTo>
                  <a:pt x="5364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72440" y="5066029"/>
            <a:ext cx="45167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7.Main </a:t>
            </a:r>
            <a:r>
              <a:rPr sz="2000" dirty="0">
                <a:latin typeface="Arial"/>
                <a:cs typeface="Arial"/>
              </a:rPr>
              <a:t>Characteristics </a:t>
            </a:r>
            <a:r>
              <a:rPr sz="2000" spc="-5" dirty="0">
                <a:latin typeface="Arial"/>
                <a:cs typeface="Arial"/>
              </a:rPr>
              <a:t>of Constitution </a:t>
            </a:r>
            <a:r>
              <a:rPr sz="2000" dirty="0">
                <a:latin typeface="Arial"/>
                <a:cs typeface="Arial"/>
              </a:rPr>
              <a:t>of  </a:t>
            </a:r>
            <a:r>
              <a:rPr sz="2000" spc="-5" dirty="0"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5218429"/>
            <a:ext cx="40005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572262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799"/>
                </a:lnTo>
                <a:lnTo>
                  <a:pt x="5758180" y="431799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8309" y="5784850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0" y="572262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8.Conclusion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0" y="5784850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84570" y="1772920"/>
            <a:ext cx="2875279" cy="39611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089650" y="5768340"/>
            <a:ext cx="2737485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First Book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Constitution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India is  </a:t>
            </a:r>
            <a:r>
              <a:rPr sz="1200" dirty="0">
                <a:latin typeface="Arial"/>
                <a:cs typeface="Arial"/>
              </a:rPr>
              <a:t>Located at Parliament </a:t>
            </a:r>
            <a:r>
              <a:rPr sz="1200" spc="-5" dirty="0">
                <a:latin typeface="Arial"/>
                <a:cs typeface="Arial"/>
              </a:rPr>
              <a:t>Library Building,  New Delhi,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India.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510" y="1042670"/>
            <a:ext cx="5039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1.What </a:t>
            </a:r>
            <a:r>
              <a:rPr dirty="0"/>
              <a:t>Is </a:t>
            </a:r>
            <a:r>
              <a:rPr spc="-5" dirty="0"/>
              <a:t>Constitution</a:t>
            </a:r>
            <a:r>
              <a:rPr spc="-55" dirty="0"/>
              <a:t> </a:t>
            </a:r>
            <a:r>
              <a:rPr spc="-10" dirty="0"/>
              <a:t>Anyway?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6510" y="6096000"/>
            <a:ext cx="9144000" cy="334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52830" y="3498850"/>
            <a:ext cx="2001520" cy="398780"/>
          </a:xfrm>
          <a:prstGeom prst="rect">
            <a:avLst/>
          </a:prstGeom>
          <a:solidFill>
            <a:srgbClr val="3399FF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GOVERNMENT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6640" y="2152650"/>
            <a:ext cx="2089150" cy="398780"/>
          </a:xfrm>
          <a:prstGeom prst="rect">
            <a:avLst/>
          </a:prstGeom>
          <a:solidFill>
            <a:srgbClr val="3399FF"/>
          </a:solidFill>
          <a:ln w="9344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CONSTITUTION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5390" y="3491229"/>
            <a:ext cx="1776730" cy="398780"/>
          </a:xfrm>
          <a:prstGeom prst="rect">
            <a:avLst/>
          </a:prstGeom>
          <a:solidFill>
            <a:srgbClr val="3399FF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PEOPLE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97400" y="2560320"/>
            <a:ext cx="0" cy="283210"/>
          </a:xfrm>
          <a:custGeom>
            <a:avLst/>
            <a:gdLst/>
            <a:ahLst/>
            <a:cxnLst/>
            <a:rect l="l" t="t" r="r" b="b"/>
            <a:pathLst>
              <a:path h="283210">
                <a:moveTo>
                  <a:pt x="0" y="0"/>
                </a:moveTo>
                <a:lnTo>
                  <a:pt x="0" y="283209"/>
                </a:lnTo>
              </a:path>
            </a:pathLst>
          </a:custGeom>
          <a:ln w="2794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855877" y="4225697"/>
          <a:ext cx="3879849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164"/>
                <a:gridCol w="51435"/>
                <a:gridCol w="215900"/>
                <a:gridCol w="1784350"/>
              </a:tblGrid>
              <a:tr h="196215"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LEGISLATIVE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99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3399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Makes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Laws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</a:tr>
              <a:tr h="1873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99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3399FF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8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849527" y="4911497"/>
          <a:ext cx="3886200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57150"/>
                <a:gridCol w="215900"/>
                <a:gridCol w="1784350"/>
              </a:tblGrid>
              <a:tr h="197485"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JUDICIARY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99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3399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Interprets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Laws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</a:tr>
              <a:tr h="1860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99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3399FF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9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849527" y="5564277"/>
          <a:ext cx="3886200" cy="383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57150"/>
                <a:gridCol w="215900"/>
                <a:gridCol w="1784350"/>
              </a:tblGrid>
              <a:tr h="210819"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EXECUTIVE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99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3399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Enforces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Laws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</a:tr>
              <a:tr h="1727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99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3399FF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555490" y="2838450"/>
            <a:ext cx="85089" cy="85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8650" y="2881629"/>
            <a:ext cx="5441950" cy="0"/>
          </a:xfrm>
          <a:custGeom>
            <a:avLst/>
            <a:gdLst/>
            <a:ahLst/>
            <a:cxnLst/>
            <a:rect l="l" t="t" r="r" b="b"/>
            <a:pathLst>
              <a:path w="5441950">
                <a:moveTo>
                  <a:pt x="0" y="0"/>
                </a:moveTo>
                <a:lnTo>
                  <a:pt x="5441950" y="0"/>
                </a:lnTo>
              </a:path>
            </a:pathLst>
          </a:custGeom>
          <a:ln w="28393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98650" y="2867660"/>
            <a:ext cx="0" cy="506730"/>
          </a:xfrm>
          <a:custGeom>
            <a:avLst/>
            <a:gdLst/>
            <a:ahLst/>
            <a:cxnLst/>
            <a:rect l="l" t="t" r="r" b="b"/>
            <a:pathLst>
              <a:path h="506729">
                <a:moveTo>
                  <a:pt x="0" y="0"/>
                </a:moveTo>
                <a:lnTo>
                  <a:pt x="0" y="506729"/>
                </a:lnTo>
              </a:path>
            </a:pathLst>
          </a:custGeom>
          <a:ln w="2794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7529" y="3365500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142239" y="0"/>
                </a:moveTo>
                <a:lnTo>
                  <a:pt x="0" y="0"/>
                </a:lnTo>
                <a:lnTo>
                  <a:pt x="71119" y="142239"/>
                </a:lnTo>
                <a:lnTo>
                  <a:pt x="142239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32980" y="2881629"/>
            <a:ext cx="6350" cy="459740"/>
          </a:xfrm>
          <a:custGeom>
            <a:avLst/>
            <a:gdLst/>
            <a:ahLst/>
            <a:cxnLst/>
            <a:rect l="l" t="t" r="r" b="b"/>
            <a:pathLst>
              <a:path w="6350" h="459739">
                <a:moveTo>
                  <a:pt x="0" y="0"/>
                </a:moveTo>
                <a:lnTo>
                  <a:pt x="6350" y="459740"/>
                </a:lnTo>
              </a:path>
            </a:pathLst>
          </a:custGeom>
          <a:ln w="2794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68209" y="3331209"/>
            <a:ext cx="142240" cy="143510"/>
          </a:xfrm>
          <a:custGeom>
            <a:avLst/>
            <a:gdLst/>
            <a:ahLst/>
            <a:cxnLst/>
            <a:rect l="l" t="t" r="r" b="b"/>
            <a:pathLst>
              <a:path w="142240" h="143510">
                <a:moveTo>
                  <a:pt x="142240" y="0"/>
                </a:moveTo>
                <a:lnTo>
                  <a:pt x="0" y="2539"/>
                </a:lnTo>
                <a:lnTo>
                  <a:pt x="72390" y="143510"/>
                </a:lnTo>
                <a:lnTo>
                  <a:pt x="14224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05560" y="3909059"/>
            <a:ext cx="0" cy="1897380"/>
          </a:xfrm>
          <a:custGeom>
            <a:avLst/>
            <a:gdLst/>
            <a:ahLst/>
            <a:cxnLst/>
            <a:rect l="l" t="t" r="r" b="b"/>
            <a:pathLst>
              <a:path h="1897379">
                <a:moveTo>
                  <a:pt x="0" y="0"/>
                </a:moveTo>
                <a:lnTo>
                  <a:pt x="0" y="1897379"/>
                </a:lnTo>
              </a:path>
            </a:pathLst>
          </a:custGeom>
          <a:ln w="28393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05560" y="5806440"/>
            <a:ext cx="416559" cy="0"/>
          </a:xfrm>
          <a:custGeom>
            <a:avLst/>
            <a:gdLst/>
            <a:ahLst/>
            <a:cxnLst/>
            <a:rect l="l" t="t" r="r" b="b"/>
            <a:pathLst>
              <a:path w="416560">
                <a:moveTo>
                  <a:pt x="0" y="0"/>
                </a:moveTo>
                <a:lnTo>
                  <a:pt x="416559" y="0"/>
                </a:lnTo>
              </a:path>
            </a:pathLst>
          </a:custGeom>
          <a:ln w="2794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11960" y="5735320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0" y="0"/>
                </a:moveTo>
                <a:lnTo>
                  <a:pt x="0" y="142239"/>
                </a:lnTo>
                <a:lnTo>
                  <a:pt x="142239" y="71119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96669" y="5113020"/>
            <a:ext cx="416559" cy="0"/>
          </a:xfrm>
          <a:custGeom>
            <a:avLst/>
            <a:gdLst/>
            <a:ahLst/>
            <a:cxnLst/>
            <a:rect l="l" t="t" r="r" b="b"/>
            <a:pathLst>
              <a:path w="416560">
                <a:moveTo>
                  <a:pt x="0" y="0"/>
                </a:moveTo>
                <a:lnTo>
                  <a:pt x="416560" y="0"/>
                </a:lnTo>
              </a:path>
            </a:pathLst>
          </a:custGeom>
          <a:ln w="2794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04339" y="5041900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0" y="0"/>
                </a:moveTo>
                <a:lnTo>
                  <a:pt x="0" y="142239"/>
                </a:lnTo>
                <a:lnTo>
                  <a:pt x="142240" y="71119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4450" y="4419600"/>
            <a:ext cx="416559" cy="0"/>
          </a:xfrm>
          <a:custGeom>
            <a:avLst/>
            <a:gdLst/>
            <a:ahLst/>
            <a:cxnLst/>
            <a:rect l="l" t="t" r="r" b="b"/>
            <a:pathLst>
              <a:path w="416560">
                <a:moveTo>
                  <a:pt x="0" y="0"/>
                </a:moveTo>
                <a:lnTo>
                  <a:pt x="416560" y="0"/>
                </a:lnTo>
              </a:path>
            </a:pathLst>
          </a:custGeom>
          <a:ln w="2794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22120" y="4348479"/>
            <a:ext cx="140970" cy="142240"/>
          </a:xfrm>
          <a:custGeom>
            <a:avLst/>
            <a:gdLst/>
            <a:ahLst/>
            <a:cxnLst/>
            <a:rect l="l" t="t" r="r" b="b"/>
            <a:pathLst>
              <a:path w="140969" h="142239">
                <a:moveTo>
                  <a:pt x="0" y="0"/>
                </a:moveTo>
                <a:lnTo>
                  <a:pt x="0" y="142240"/>
                </a:lnTo>
                <a:lnTo>
                  <a:pt x="140969" y="71120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1645920"/>
            <a:ext cx="8732520" cy="388620"/>
          </a:xfrm>
          <a:custGeom>
            <a:avLst/>
            <a:gdLst/>
            <a:ahLst/>
            <a:cxnLst/>
            <a:rect l="l" t="t" r="r" b="b"/>
            <a:pathLst>
              <a:path w="8732520" h="388619">
                <a:moveTo>
                  <a:pt x="8732520" y="0"/>
                </a:moveTo>
                <a:lnTo>
                  <a:pt x="0" y="0"/>
                </a:lnTo>
                <a:lnTo>
                  <a:pt x="0" y="388619"/>
                </a:lnTo>
                <a:lnTo>
                  <a:pt x="8732520" y="388619"/>
                </a:lnTo>
                <a:lnTo>
                  <a:pt x="873252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37490" y="1680209"/>
            <a:ext cx="81883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Role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of Constitution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relationship between Government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people:-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3400" y="6225792"/>
            <a:ext cx="845819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70"/>
              </a:lnSpc>
            </a:pPr>
            <a:r>
              <a:rPr sz="2000" spc="-5" dirty="0" smtClean="0">
                <a:latin typeface="Palatino Linotype"/>
                <a:cs typeface="Palatino Linotype"/>
              </a:rPr>
              <a:t>Role </a:t>
            </a:r>
            <a:r>
              <a:rPr sz="2000" dirty="0">
                <a:latin typeface="Palatino Linotype"/>
                <a:cs typeface="Palatino Linotype"/>
              </a:rPr>
              <a:t>of </a:t>
            </a:r>
            <a:r>
              <a:rPr sz="2000" spc="-5" dirty="0">
                <a:latin typeface="Palatino Linotype"/>
                <a:cs typeface="Palatino Linotype"/>
              </a:rPr>
              <a:t>Constitution </a:t>
            </a:r>
            <a:r>
              <a:rPr sz="2000" dirty="0">
                <a:latin typeface="Palatino Linotype"/>
                <a:cs typeface="Palatino Linotype"/>
              </a:rPr>
              <a:t>in </a:t>
            </a:r>
            <a:r>
              <a:rPr sz="2000" spc="-5" dirty="0">
                <a:latin typeface="Palatino Linotype"/>
                <a:cs typeface="Palatino Linotype"/>
              </a:rPr>
              <a:t>relationship between Government and its</a:t>
            </a:r>
            <a:r>
              <a:rPr sz="2000" spc="45" dirty="0">
                <a:latin typeface="Palatino Linotype"/>
                <a:cs typeface="Palatino Linotype"/>
              </a:rPr>
              <a:t> </a:t>
            </a:r>
            <a:r>
              <a:rPr sz="2000" spc="-145" dirty="0" smtClean="0">
                <a:latin typeface="Palatino Linotype"/>
                <a:cs typeface="Palatino Linotype"/>
              </a:rPr>
              <a:t>people</a:t>
            </a:r>
            <a:endParaRPr sz="12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0600" y="1042670"/>
            <a:ext cx="20815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8.Conclusion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480" y="1634490"/>
            <a:ext cx="9149715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351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Constitution </a:t>
            </a:r>
            <a:r>
              <a:rPr sz="2000" dirty="0">
                <a:latin typeface="Arial"/>
                <a:cs typeface="Arial"/>
              </a:rPr>
              <a:t>symbolizes independence of a country. </a:t>
            </a:r>
            <a:r>
              <a:rPr sz="2000" spc="-5" dirty="0">
                <a:latin typeface="Arial"/>
                <a:cs typeface="Arial"/>
              </a:rPr>
              <a:t>Framework </a:t>
            </a:r>
            <a:r>
              <a:rPr sz="2000" dirty="0">
                <a:latin typeface="Arial"/>
                <a:cs typeface="Arial"/>
              </a:rPr>
              <a:t>and structure  </a:t>
            </a:r>
            <a:r>
              <a:rPr sz="2000" spc="-5" dirty="0">
                <a:latin typeface="Arial"/>
                <a:cs typeface="Arial"/>
              </a:rPr>
              <a:t>for the </a:t>
            </a:r>
            <a:r>
              <a:rPr sz="2000" dirty="0">
                <a:latin typeface="Arial"/>
                <a:cs typeface="Arial"/>
              </a:rPr>
              <a:t>governance of a </a:t>
            </a:r>
            <a:r>
              <a:rPr sz="2000" spc="-5" dirty="0">
                <a:latin typeface="Arial"/>
                <a:cs typeface="Arial"/>
              </a:rPr>
              <a:t>free </a:t>
            </a:r>
            <a:r>
              <a:rPr sz="2000" dirty="0">
                <a:latin typeface="Arial"/>
                <a:cs typeface="Arial"/>
              </a:rPr>
              <a:t>country </a:t>
            </a:r>
            <a:r>
              <a:rPr sz="2000" spc="-5" dirty="0">
                <a:latin typeface="Arial"/>
                <a:cs typeface="Arial"/>
              </a:rPr>
              <a:t>are </a:t>
            </a:r>
            <a:r>
              <a:rPr sz="2000" dirty="0">
                <a:latin typeface="Arial"/>
                <a:cs typeface="Arial"/>
              </a:rPr>
              <a:t>provided in </a:t>
            </a:r>
            <a:r>
              <a:rPr sz="2000" spc="-5" dirty="0">
                <a:latin typeface="Arial"/>
                <a:cs typeface="Arial"/>
              </a:rPr>
              <a:t>the Constitution. The  </a:t>
            </a:r>
            <a:r>
              <a:rPr sz="2000" dirty="0">
                <a:latin typeface="Arial"/>
                <a:cs typeface="Arial"/>
              </a:rPr>
              <a:t>Constituent Assembly prepared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draft of </a:t>
            </a:r>
            <a:r>
              <a:rPr sz="2000" spc="-5" dirty="0">
                <a:latin typeface="Arial"/>
                <a:cs typeface="Arial"/>
              </a:rPr>
              <a:t>the Constitution by </a:t>
            </a:r>
            <a:r>
              <a:rPr sz="2000" dirty="0">
                <a:latin typeface="Arial"/>
                <a:cs typeface="Arial"/>
              </a:rPr>
              <a:t>keeping </a:t>
            </a:r>
            <a:r>
              <a:rPr sz="2000" spc="-5" dirty="0">
                <a:latin typeface="Arial"/>
                <a:cs typeface="Arial"/>
              </a:rPr>
              <a:t>the  ‘Objectives Resolution’ </a:t>
            </a:r>
            <a:r>
              <a:rPr sz="200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backdrop </a:t>
            </a:r>
            <a:r>
              <a:rPr sz="2000" spc="-5" dirty="0">
                <a:latin typeface="Arial"/>
                <a:cs typeface="Arial"/>
              </a:rPr>
              <a:t>which reflected the </a:t>
            </a:r>
            <a:r>
              <a:rPr sz="2000" dirty="0">
                <a:latin typeface="Arial"/>
                <a:cs typeface="Arial"/>
              </a:rPr>
              <a:t>aspirations of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people 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13462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framing of the Constitution </a:t>
            </a:r>
            <a:r>
              <a:rPr sz="2000" spc="-10" dirty="0">
                <a:latin typeface="Arial"/>
                <a:cs typeface="Arial"/>
              </a:rPr>
              <a:t>was </a:t>
            </a:r>
            <a:r>
              <a:rPr sz="2000" dirty="0">
                <a:latin typeface="Arial"/>
                <a:cs typeface="Arial"/>
              </a:rPr>
              <a:t>completed </a:t>
            </a:r>
            <a:r>
              <a:rPr sz="2000" spc="-5" dirty="0">
                <a:latin typeface="Arial"/>
                <a:cs typeface="Arial"/>
              </a:rPr>
              <a:t>on </a:t>
            </a:r>
            <a:r>
              <a:rPr sz="2000" dirty="0">
                <a:latin typeface="Arial"/>
                <a:cs typeface="Arial"/>
              </a:rPr>
              <a:t>November 26, 1949 </a:t>
            </a:r>
            <a:r>
              <a:rPr sz="2000" spc="-5" dirty="0">
                <a:latin typeface="Arial"/>
                <a:cs typeface="Arial"/>
              </a:rPr>
              <a:t>when the  </a:t>
            </a:r>
            <a:r>
              <a:rPr sz="2000" dirty="0">
                <a:latin typeface="Arial"/>
                <a:cs typeface="Arial"/>
              </a:rPr>
              <a:t>Constituent Assembly </a:t>
            </a:r>
            <a:r>
              <a:rPr sz="2000" spc="-5" dirty="0">
                <a:latin typeface="Arial"/>
                <a:cs typeface="Arial"/>
              </a:rPr>
              <a:t>formally adopted the </a:t>
            </a:r>
            <a:r>
              <a:rPr sz="2000" dirty="0">
                <a:latin typeface="Arial"/>
                <a:cs typeface="Arial"/>
              </a:rPr>
              <a:t>new </a:t>
            </a:r>
            <a:r>
              <a:rPr sz="2000" spc="-5" dirty="0">
                <a:latin typeface="Arial"/>
                <a:cs typeface="Arial"/>
              </a:rPr>
              <a:t>Constitution. The Constitution  </a:t>
            </a:r>
            <a:r>
              <a:rPr sz="2000" dirty="0">
                <a:latin typeface="Arial"/>
                <a:cs typeface="Arial"/>
              </a:rPr>
              <a:t>came </a:t>
            </a:r>
            <a:r>
              <a:rPr sz="2000" spc="-5" dirty="0">
                <a:latin typeface="Arial"/>
                <a:cs typeface="Arial"/>
              </a:rPr>
              <a:t>into </a:t>
            </a:r>
            <a:r>
              <a:rPr sz="2000" dirty="0">
                <a:latin typeface="Arial"/>
                <a:cs typeface="Arial"/>
              </a:rPr>
              <a:t>force </a:t>
            </a:r>
            <a:r>
              <a:rPr sz="2000" spc="-10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effect from </a:t>
            </a:r>
            <a:r>
              <a:rPr sz="2000" dirty="0">
                <a:latin typeface="Arial"/>
                <a:cs typeface="Arial"/>
              </a:rPr>
              <a:t>January 26,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1950.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Constitution </a:t>
            </a:r>
            <a:r>
              <a:rPr sz="2000" dirty="0">
                <a:latin typeface="Arial"/>
                <a:cs typeface="Arial"/>
              </a:rPr>
              <a:t>begins </a:t>
            </a:r>
            <a:r>
              <a:rPr sz="2000" spc="-10" dirty="0">
                <a:latin typeface="Arial"/>
                <a:cs typeface="Arial"/>
              </a:rPr>
              <a:t>with </a:t>
            </a:r>
            <a:r>
              <a:rPr sz="2000" dirty="0">
                <a:latin typeface="Arial"/>
                <a:cs typeface="Arial"/>
              </a:rPr>
              <a:t>a Preamble </a:t>
            </a:r>
            <a:r>
              <a:rPr sz="2000" spc="-5" dirty="0">
                <a:latin typeface="Arial"/>
                <a:cs typeface="Arial"/>
              </a:rPr>
              <a:t>which </a:t>
            </a:r>
            <a:r>
              <a:rPr sz="2000" dirty="0">
                <a:latin typeface="Arial"/>
                <a:cs typeface="Arial"/>
              </a:rPr>
              <a:t>declares </a:t>
            </a:r>
            <a:r>
              <a:rPr sz="2000" spc="-5" dirty="0">
                <a:latin typeface="Arial"/>
                <a:cs typeface="Arial"/>
              </a:rPr>
              <a:t>India to be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Sovereign,  Socialist, </a:t>
            </a:r>
            <a:r>
              <a:rPr sz="2000" dirty="0">
                <a:latin typeface="Arial"/>
                <a:cs typeface="Arial"/>
              </a:rPr>
              <a:t>Secular, Democratic, Republic. </a:t>
            </a:r>
            <a:r>
              <a:rPr sz="2000" spc="-5" dirty="0">
                <a:latin typeface="Arial"/>
                <a:cs typeface="Arial"/>
              </a:rPr>
              <a:t>The Preamble </a:t>
            </a:r>
            <a:r>
              <a:rPr sz="2000" dirty="0">
                <a:latin typeface="Arial"/>
                <a:cs typeface="Arial"/>
              </a:rPr>
              <a:t>also </a:t>
            </a:r>
            <a:r>
              <a:rPr sz="2000" spc="-5" dirty="0">
                <a:latin typeface="Arial"/>
                <a:cs typeface="Arial"/>
              </a:rPr>
              <a:t>mentions the </a:t>
            </a:r>
            <a:r>
              <a:rPr sz="2000" dirty="0">
                <a:latin typeface="Arial"/>
                <a:cs typeface="Arial"/>
              </a:rPr>
              <a:t>goals  of securing justice, </a:t>
            </a:r>
            <a:r>
              <a:rPr sz="2000" spc="-5" dirty="0">
                <a:latin typeface="Arial"/>
                <a:cs typeface="Arial"/>
              </a:rPr>
              <a:t>liberty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equality for </a:t>
            </a:r>
            <a:r>
              <a:rPr sz="2000" dirty="0">
                <a:latin typeface="Arial"/>
                <a:cs typeface="Arial"/>
              </a:rPr>
              <a:t>all </a:t>
            </a:r>
            <a:r>
              <a:rPr sz="2000" spc="-5" dirty="0">
                <a:latin typeface="Arial"/>
                <a:cs typeface="Arial"/>
              </a:rPr>
              <a:t>its </a:t>
            </a:r>
            <a:r>
              <a:rPr sz="2000" dirty="0">
                <a:latin typeface="Arial"/>
                <a:cs typeface="Arial"/>
              </a:rPr>
              <a:t>citizens and </a:t>
            </a:r>
            <a:r>
              <a:rPr sz="2000" spc="-5" dirty="0">
                <a:latin typeface="Arial"/>
                <a:cs typeface="Arial"/>
              </a:rPr>
              <a:t>promotion of natio-  </a:t>
            </a:r>
            <a:r>
              <a:rPr sz="2000" dirty="0">
                <a:latin typeface="Arial"/>
                <a:cs typeface="Arial"/>
              </a:rPr>
              <a:t>nal </a:t>
            </a:r>
            <a:r>
              <a:rPr sz="2000" spc="-5" dirty="0">
                <a:latin typeface="Arial"/>
                <a:cs typeface="Arial"/>
              </a:rPr>
              <a:t>unity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integrity on the </a:t>
            </a:r>
            <a:r>
              <a:rPr sz="2000" dirty="0">
                <a:latin typeface="Arial"/>
                <a:cs typeface="Arial"/>
              </a:rPr>
              <a:t>basis of </a:t>
            </a:r>
            <a:r>
              <a:rPr sz="2000" spc="-5" dirty="0">
                <a:latin typeface="Arial"/>
                <a:cs typeface="Arial"/>
              </a:rPr>
              <a:t>fraternity </a:t>
            </a:r>
            <a:r>
              <a:rPr sz="2000" dirty="0">
                <a:latin typeface="Arial"/>
                <a:cs typeface="Arial"/>
              </a:rPr>
              <a:t>among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people assuring </a:t>
            </a:r>
            <a:r>
              <a:rPr sz="2000" spc="-5" dirty="0">
                <a:latin typeface="Arial"/>
                <a:cs typeface="Arial"/>
              </a:rPr>
              <a:t>dignity 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individual.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0600" y="1042670"/>
            <a:ext cx="20815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8.Conclusion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553210"/>
            <a:ext cx="6858000" cy="4754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81190" y="1633220"/>
            <a:ext cx="2037714" cy="428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Picture shows </a:t>
            </a:r>
            <a:r>
              <a:rPr sz="1200" dirty="0">
                <a:latin typeface="Arial"/>
                <a:cs typeface="Arial"/>
              </a:rPr>
              <a:t>the pages from  the </a:t>
            </a:r>
            <a:r>
              <a:rPr sz="1200" spc="-5" dirty="0">
                <a:latin typeface="Arial"/>
                <a:cs typeface="Arial"/>
              </a:rPr>
              <a:t>Constitution </a:t>
            </a:r>
            <a:r>
              <a:rPr sz="1200" dirty="0">
                <a:latin typeface="Arial"/>
                <a:cs typeface="Arial"/>
              </a:rPr>
              <a:t>of India, at  the </a:t>
            </a:r>
            <a:r>
              <a:rPr sz="12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PARLIAMENT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MUSEUM</a:t>
            </a:r>
            <a:r>
              <a:rPr sz="1200" spc="-5" dirty="0"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  <a:p>
            <a:pPr marL="12700" marR="15303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Parliament Library Building,  </a:t>
            </a:r>
            <a:r>
              <a:rPr sz="1200" dirty="0">
                <a:latin typeface="Arial"/>
                <a:cs typeface="Arial"/>
              </a:rPr>
              <a:t>New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Delhi.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914"/>
              </a:lnSpc>
            </a:pPr>
            <a:r>
              <a:rPr sz="16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PARLIAMENT</a:t>
            </a:r>
            <a:endParaRPr sz="1600">
              <a:latin typeface="Arial"/>
              <a:cs typeface="Arial"/>
            </a:endParaRPr>
          </a:p>
          <a:p>
            <a:pPr marL="12700" marR="31750">
              <a:lnSpc>
                <a:spcPts val="1920"/>
              </a:lnSpc>
              <a:spcBef>
                <a:spcPts val="60"/>
              </a:spcBef>
            </a:pP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MUSEUM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: A </a:t>
            </a:r>
            <a:r>
              <a:rPr sz="1600" spc="-5" dirty="0">
                <a:latin typeface="Arial"/>
                <a:cs typeface="Arial"/>
              </a:rPr>
              <a:t>high-  tech</a:t>
            </a:r>
            <a:r>
              <a:rPr sz="1600" spc="-10" dirty="0">
                <a:latin typeface="Arial"/>
                <a:cs typeface="Arial"/>
              </a:rPr>
              <a:t> story-telling</a:t>
            </a:r>
            <a:endParaRPr sz="1600">
              <a:latin typeface="Arial"/>
              <a:cs typeface="Arial"/>
            </a:endParaRPr>
          </a:p>
          <a:p>
            <a:pPr marL="12700" marR="31750">
              <a:lnSpc>
                <a:spcPts val="1910"/>
              </a:lnSpc>
              <a:spcBef>
                <a:spcPts val="5"/>
              </a:spcBef>
            </a:pPr>
            <a:r>
              <a:rPr sz="1600" spc="-10" dirty="0">
                <a:latin typeface="Arial"/>
                <a:cs typeface="Arial"/>
              </a:rPr>
              <a:t>Museum </a:t>
            </a:r>
            <a:r>
              <a:rPr sz="1600" spc="-5" dirty="0">
                <a:latin typeface="Arial"/>
                <a:cs typeface="Arial"/>
              </a:rPr>
              <a:t>depicting the  continuum of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  <a:p>
            <a:pPr marL="12700" marR="17780">
              <a:lnSpc>
                <a:spcPts val="1910"/>
              </a:lnSpc>
              <a:spcBef>
                <a:spcPts val="10"/>
              </a:spcBef>
            </a:pPr>
            <a:r>
              <a:rPr sz="1600" spc="-5" dirty="0">
                <a:latin typeface="Arial"/>
                <a:cs typeface="Arial"/>
              </a:rPr>
              <a:t>democratic heritage </a:t>
            </a:r>
            <a:r>
              <a:rPr sz="1600" dirty="0">
                <a:latin typeface="Arial"/>
                <a:cs typeface="Arial"/>
              </a:rPr>
              <a:t>in  </a:t>
            </a:r>
            <a:r>
              <a:rPr sz="1600" spc="-5" dirty="0">
                <a:latin typeface="Arial"/>
                <a:cs typeface="Arial"/>
              </a:rPr>
              <a:t>India has</a:t>
            </a:r>
            <a:r>
              <a:rPr sz="1600" spc="-10" dirty="0">
                <a:latin typeface="Arial"/>
                <a:cs typeface="Arial"/>
              </a:rPr>
              <a:t> been</a:t>
            </a:r>
            <a:endParaRPr sz="1600">
              <a:latin typeface="Arial"/>
              <a:cs typeface="Arial"/>
            </a:endParaRPr>
          </a:p>
          <a:p>
            <a:pPr marL="12700" marR="572135">
              <a:lnSpc>
                <a:spcPts val="192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dedicated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  Nation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45"/>
              </a:lnSpc>
            </a:pPr>
            <a:r>
              <a:rPr sz="1600" b="1" spc="-5" dirty="0">
                <a:latin typeface="Arial"/>
                <a:cs typeface="Arial"/>
              </a:rPr>
              <a:t>Dr. </a:t>
            </a:r>
            <a:r>
              <a:rPr sz="1600" b="1" dirty="0">
                <a:latin typeface="Arial"/>
                <a:cs typeface="Arial"/>
              </a:rPr>
              <a:t>A P J</a:t>
            </a:r>
            <a:r>
              <a:rPr sz="1600" b="1" spc="-9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Abdul</a:t>
            </a:r>
            <a:endParaRPr sz="1600">
              <a:latin typeface="Arial"/>
              <a:cs typeface="Arial"/>
            </a:endParaRPr>
          </a:p>
          <a:p>
            <a:pPr marL="12700" marR="123189" algn="just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Kalam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b="1" spc="-5" dirty="0">
                <a:latin typeface="Arial"/>
                <a:cs typeface="Arial"/>
              </a:rPr>
              <a:t>President</a:t>
            </a:r>
            <a:r>
              <a:rPr sz="1600" b="1" spc="-10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  India </a:t>
            </a:r>
            <a:r>
              <a:rPr sz="1600" spc="-5" dirty="0">
                <a:latin typeface="Arial"/>
                <a:cs typeface="Arial"/>
              </a:rPr>
              <a:t>on 14th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August  2006.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0600" y="1042670"/>
            <a:ext cx="20815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8.Conclusion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69" y="1680209"/>
            <a:ext cx="8949055" cy="4599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33705">
              <a:lnSpc>
                <a:spcPct val="100099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The Constitution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India </a:t>
            </a:r>
            <a:r>
              <a:rPr sz="2000" dirty="0">
                <a:latin typeface="Arial"/>
                <a:cs typeface="Arial"/>
              </a:rPr>
              <a:t>has several </a:t>
            </a:r>
            <a:r>
              <a:rPr sz="2000" spc="-5" dirty="0">
                <a:latin typeface="Arial"/>
                <a:cs typeface="Arial"/>
              </a:rPr>
              <a:t>distinctive features. It is the lengthiest  Constitution in the world </a:t>
            </a:r>
            <a:r>
              <a:rPr sz="2000" dirty="0">
                <a:latin typeface="Arial"/>
                <a:cs typeface="Arial"/>
              </a:rPr>
              <a:t>and it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a combination of </a:t>
            </a:r>
            <a:r>
              <a:rPr sz="2000" spc="-5" dirty="0">
                <a:latin typeface="Arial"/>
                <a:cs typeface="Arial"/>
              </a:rPr>
              <a:t>rigidity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flexibility. </a:t>
            </a:r>
            <a:r>
              <a:rPr sz="2000" dirty="0">
                <a:latin typeface="Arial"/>
                <a:cs typeface="Arial"/>
              </a:rPr>
              <a:t>The  </a:t>
            </a:r>
            <a:r>
              <a:rPr sz="2000" spc="-5" dirty="0">
                <a:latin typeface="Arial"/>
                <a:cs typeface="Arial"/>
              </a:rPr>
              <a:t>Constitution provides for </a:t>
            </a:r>
            <a:r>
              <a:rPr sz="2000" dirty="0">
                <a:latin typeface="Arial"/>
                <a:cs typeface="Arial"/>
              </a:rPr>
              <a:t>a quasi-federal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(It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means a federal set up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where 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despite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having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two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clear sets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government – central and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states,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more 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powers are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given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the Central Government.)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set up </a:t>
            </a:r>
            <a:r>
              <a:rPr sz="2000" spc="-10" dirty="0">
                <a:latin typeface="Arial"/>
                <a:cs typeface="Arial"/>
              </a:rPr>
              <a:t>with </a:t>
            </a:r>
            <a:r>
              <a:rPr sz="2000" dirty="0">
                <a:latin typeface="Arial"/>
                <a:cs typeface="Arial"/>
              </a:rPr>
              <a:t>a strong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centre.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1244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There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a clear </a:t>
            </a:r>
            <a:r>
              <a:rPr sz="2000" spc="-5" dirty="0">
                <a:latin typeface="Arial"/>
                <a:cs typeface="Arial"/>
              </a:rPr>
              <a:t>division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powers between the </a:t>
            </a:r>
            <a:r>
              <a:rPr sz="2000" dirty="0">
                <a:latin typeface="Arial"/>
                <a:cs typeface="Arial"/>
              </a:rPr>
              <a:t>Centre and </a:t>
            </a:r>
            <a:r>
              <a:rPr sz="2000" spc="-5" dirty="0">
                <a:latin typeface="Arial"/>
                <a:cs typeface="Arial"/>
              </a:rPr>
              <a:t>the States. The  </a:t>
            </a:r>
            <a:r>
              <a:rPr sz="2000" dirty="0">
                <a:latin typeface="Arial"/>
                <a:cs typeface="Arial"/>
              </a:rPr>
              <a:t>Supreme Court </a:t>
            </a:r>
            <a:r>
              <a:rPr sz="2000" spc="-5" dirty="0">
                <a:latin typeface="Arial"/>
                <a:cs typeface="Arial"/>
              </a:rPr>
              <a:t>of India,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apex court </a:t>
            </a:r>
            <a:r>
              <a:rPr sz="2000" spc="-5" dirty="0">
                <a:latin typeface="Arial"/>
                <a:cs typeface="Arial"/>
              </a:rPr>
              <a:t>of India which </a:t>
            </a:r>
            <a:r>
              <a:rPr sz="2000" spc="-10" dirty="0">
                <a:latin typeface="Arial"/>
                <a:cs typeface="Arial"/>
              </a:rPr>
              <a:t>will </a:t>
            </a:r>
            <a:r>
              <a:rPr sz="2000" dirty="0">
                <a:latin typeface="Arial"/>
                <a:cs typeface="Arial"/>
              </a:rPr>
              <a:t>resolve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disputes </a:t>
            </a:r>
            <a:r>
              <a:rPr sz="2000" spc="-5" dirty="0">
                <a:latin typeface="Arial"/>
                <a:cs typeface="Arial"/>
              </a:rPr>
              <a:t>between the </a:t>
            </a:r>
            <a:r>
              <a:rPr sz="2000" dirty="0">
                <a:latin typeface="Arial"/>
                <a:cs typeface="Arial"/>
              </a:rPr>
              <a:t>centre and </a:t>
            </a:r>
            <a:r>
              <a:rPr sz="2000" spc="-5" dirty="0">
                <a:latin typeface="Arial"/>
                <a:cs typeface="Arial"/>
              </a:rPr>
              <a:t>state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spc="-5" dirty="0">
                <a:latin typeface="Arial"/>
                <a:cs typeface="Arial"/>
              </a:rPr>
              <a:t>between the states.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India </a:t>
            </a:r>
            <a:r>
              <a:rPr sz="2000" dirty="0">
                <a:latin typeface="Arial"/>
                <a:cs typeface="Arial"/>
              </a:rPr>
              <a:t>has a </a:t>
            </a:r>
            <a:r>
              <a:rPr sz="2000" spc="-5" dirty="0">
                <a:latin typeface="Arial"/>
                <a:cs typeface="Arial"/>
              </a:rPr>
              <a:t>parliamentary </a:t>
            </a:r>
            <a:r>
              <a:rPr sz="2000" dirty="0">
                <a:latin typeface="Arial"/>
                <a:cs typeface="Arial"/>
              </a:rPr>
              <a:t>democracy.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Council </a:t>
            </a:r>
            <a:r>
              <a:rPr sz="2000" spc="-5" dirty="0">
                <a:latin typeface="Arial"/>
                <a:cs typeface="Arial"/>
              </a:rPr>
              <a:t>of Ministers </a:t>
            </a:r>
            <a:r>
              <a:rPr sz="2000" dirty="0">
                <a:latin typeface="Arial"/>
                <a:cs typeface="Arial"/>
              </a:rPr>
              <a:t>headed by </a:t>
            </a:r>
            <a:r>
              <a:rPr sz="2000" spc="-5" dirty="0">
                <a:latin typeface="Arial"/>
                <a:cs typeface="Arial"/>
              </a:rPr>
              <a:t>the  Prime Minister enjoys the </a:t>
            </a:r>
            <a:r>
              <a:rPr sz="2000" dirty="0">
                <a:latin typeface="Arial"/>
                <a:cs typeface="Arial"/>
              </a:rPr>
              <a:t>real </a:t>
            </a:r>
            <a:r>
              <a:rPr sz="2000" spc="-5" dirty="0">
                <a:latin typeface="Arial"/>
                <a:cs typeface="Arial"/>
              </a:rPr>
              <a:t>powers </a:t>
            </a:r>
            <a:r>
              <a:rPr sz="2000" dirty="0">
                <a:latin typeface="Arial"/>
                <a:cs typeface="Arial"/>
              </a:rPr>
              <a:t>and is responsible </a:t>
            </a:r>
            <a:r>
              <a:rPr sz="2000" spc="-5" dirty="0">
                <a:latin typeface="Arial"/>
                <a:cs typeface="Arial"/>
              </a:rPr>
              <a:t>to the Parliament. The  Indian Constitution provides for Fundamental Rights which </a:t>
            </a:r>
            <a:r>
              <a:rPr sz="2000" dirty="0">
                <a:latin typeface="Arial"/>
                <a:cs typeface="Arial"/>
              </a:rPr>
              <a:t>are </a:t>
            </a:r>
            <a:r>
              <a:rPr sz="2000" spc="-5" dirty="0">
                <a:latin typeface="Arial"/>
                <a:cs typeface="Arial"/>
              </a:rPr>
              <a:t>justifiable. </a:t>
            </a:r>
            <a:r>
              <a:rPr sz="2000" dirty="0">
                <a:latin typeface="Arial"/>
                <a:cs typeface="Arial"/>
              </a:rPr>
              <a:t>Ten  </a:t>
            </a:r>
            <a:r>
              <a:rPr sz="2000" spc="-5" dirty="0">
                <a:latin typeface="Arial"/>
                <a:cs typeface="Arial"/>
              </a:rPr>
              <a:t>Fundamental Duties </a:t>
            </a:r>
            <a:r>
              <a:rPr sz="2000" dirty="0">
                <a:latin typeface="Arial"/>
                <a:cs typeface="Arial"/>
              </a:rPr>
              <a:t>have also been added </a:t>
            </a:r>
            <a:r>
              <a:rPr sz="2000" spc="-5" dirty="0">
                <a:latin typeface="Arial"/>
                <a:cs typeface="Arial"/>
              </a:rPr>
              <a:t>to the Constitution. </a:t>
            </a:r>
            <a:r>
              <a:rPr sz="2000" dirty="0">
                <a:latin typeface="Arial"/>
                <a:cs typeface="Arial"/>
              </a:rPr>
              <a:t>The Directive  </a:t>
            </a:r>
            <a:r>
              <a:rPr sz="2000" spc="-5" dirty="0">
                <a:latin typeface="Arial"/>
                <a:cs typeface="Arial"/>
              </a:rPr>
              <a:t>Principles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State Policy </a:t>
            </a:r>
            <a:r>
              <a:rPr sz="2000" dirty="0">
                <a:latin typeface="Arial"/>
                <a:cs typeface="Arial"/>
              </a:rPr>
              <a:t>give a concrete shape to </a:t>
            </a:r>
            <a:r>
              <a:rPr sz="2000" spc="-5" dirty="0">
                <a:latin typeface="Arial"/>
                <a:cs typeface="Arial"/>
              </a:rPr>
              <a:t>the welfare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concept.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69" y="1572259"/>
            <a:ext cx="8782685" cy="3074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5255">
              <a:lnSpc>
                <a:spcPct val="100099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time to </a:t>
            </a:r>
            <a:r>
              <a:rPr sz="2000" dirty="0">
                <a:latin typeface="Arial"/>
                <a:cs typeface="Arial"/>
              </a:rPr>
              <a:t>undertake a </a:t>
            </a:r>
            <a:r>
              <a:rPr sz="2000" spc="-5" dirty="0">
                <a:latin typeface="Arial"/>
                <a:cs typeface="Arial"/>
              </a:rPr>
              <a:t>study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Indian </a:t>
            </a:r>
            <a:r>
              <a:rPr sz="2000" dirty="0">
                <a:latin typeface="Arial"/>
                <a:cs typeface="Arial"/>
              </a:rPr>
              <a:t>Federalism </a:t>
            </a:r>
            <a:r>
              <a:rPr sz="2000" spc="-10" dirty="0">
                <a:latin typeface="Arial"/>
                <a:cs typeface="Arial"/>
              </a:rPr>
              <a:t>with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view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valuate the  </a:t>
            </a:r>
            <a:r>
              <a:rPr sz="2000" dirty="0">
                <a:latin typeface="Arial"/>
                <a:cs typeface="Arial"/>
              </a:rPr>
              <a:t>trends, </a:t>
            </a:r>
            <a:r>
              <a:rPr sz="2000" spc="-5" dirty="0">
                <a:latin typeface="Arial"/>
                <a:cs typeface="Arial"/>
              </a:rPr>
              <a:t>frictions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difficulties which </a:t>
            </a:r>
            <a:r>
              <a:rPr sz="2000" dirty="0">
                <a:latin typeface="Arial"/>
                <a:cs typeface="Arial"/>
              </a:rPr>
              <a:t>have developed </a:t>
            </a:r>
            <a:r>
              <a:rPr sz="2000" spc="-5" dirty="0">
                <a:latin typeface="Arial"/>
                <a:cs typeface="Arial"/>
              </a:rPr>
              <a:t>in the </a:t>
            </a:r>
            <a:r>
              <a:rPr sz="2000" dirty="0">
                <a:latin typeface="Arial"/>
                <a:cs typeface="Arial"/>
              </a:rPr>
              <a:t>area </a:t>
            </a:r>
            <a:r>
              <a:rPr sz="2000" spc="-5" dirty="0">
                <a:latin typeface="Arial"/>
                <a:cs typeface="Arial"/>
              </a:rPr>
              <a:t>of inter-  governmental relations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seek </a:t>
            </a:r>
            <a:r>
              <a:rPr sz="2000" spc="-5" dirty="0">
                <a:latin typeface="Arial"/>
                <a:cs typeface="Arial"/>
              </a:rPr>
              <a:t>to evolve ways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means to </a:t>
            </a:r>
            <a:r>
              <a:rPr sz="2000" dirty="0">
                <a:latin typeface="Arial"/>
                <a:cs typeface="Arial"/>
              </a:rPr>
              <a:t>meet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challenging task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making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Indian </a:t>
            </a:r>
            <a:r>
              <a:rPr sz="2000" spc="-5" dirty="0">
                <a:latin typeface="Arial"/>
                <a:cs typeface="Arial"/>
              </a:rPr>
              <a:t>federation </a:t>
            </a:r>
            <a:r>
              <a:rPr sz="2000" dirty="0">
                <a:latin typeface="Arial"/>
                <a:cs typeface="Arial"/>
              </a:rPr>
              <a:t>a more robust, strong and  </a:t>
            </a:r>
            <a:r>
              <a:rPr sz="2000" spc="-5" dirty="0">
                <a:latin typeface="Arial"/>
                <a:cs typeface="Arial"/>
              </a:rPr>
              <a:t>workable </a:t>
            </a:r>
            <a:r>
              <a:rPr sz="2000" dirty="0">
                <a:latin typeface="Arial"/>
                <a:cs typeface="Arial"/>
              </a:rPr>
              <a:t>system so that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country </a:t>
            </a:r>
            <a:r>
              <a:rPr sz="2000" spc="-5" dirty="0">
                <a:latin typeface="Arial"/>
                <a:cs typeface="Arial"/>
              </a:rPr>
              <a:t>may </a:t>
            </a:r>
            <a:r>
              <a:rPr sz="2000" dirty="0">
                <a:latin typeface="Arial"/>
                <a:cs typeface="Arial"/>
              </a:rPr>
              <a:t>meet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tasks of </a:t>
            </a:r>
            <a:r>
              <a:rPr sz="2000" spc="-5" dirty="0">
                <a:latin typeface="Arial"/>
                <a:cs typeface="Arial"/>
              </a:rPr>
              <a:t>self-improvement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5" dirty="0">
                <a:latin typeface="Arial"/>
                <a:cs typeface="Arial"/>
              </a:rPr>
              <a:t> development.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The responsibility lies </a:t>
            </a:r>
            <a:r>
              <a:rPr sz="2000" dirty="0">
                <a:latin typeface="Arial"/>
                <a:cs typeface="Arial"/>
              </a:rPr>
              <a:t>on not only </a:t>
            </a:r>
            <a:r>
              <a:rPr sz="2000" spc="-5" dirty="0">
                <a:latin typeface="Arial"/>
                <a:cs typeface="Arial"/>
              </a:rPr>
              <a:t>the jurists </a:t>
            </a:r>
            <a:r>
              <a:rPr sz="2000" dirty="0">
                <a:latin typeface="Arial"/>
                <a:cs typeface="Arial"/>
              </a:rPr>
              <a:t>and policy </a:t>
            </a:r>
            <a:r>
              <a:rPr sz="2000" spc="-5" dirty="0">
                <a:latin typeface="Arial"/>
                <a:cs typeface="Arial"/>
              </a:rPr>
              <a:t>framers, </a:t>
            </a:r>
            <a:r>
              <a:rPr sz="2000" dirty="0">
                <a:latin typeface="Arial"/>
                <a:cs typeface="Arial"/>
              </a:rPr>
              <a:t>but also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citizens </a:t>
            </a:r>
            <a:r>
              <a:rPr sz="2000" spc="-5" dirty="0">
                <a:latin typeface="Arial"/>
                <a:cs typeface="Arial"/>
              </a:rPr>
              <a:t>of the </a:t>
            </a:r>
            <a:r>
              <a:rPr sz="2000" dirty="0">
                <a:latin typeface="Arial"/>
                <a:cs typeface="Arial"/>
              </a:rPr>
              <a:t>country </a:t>
            </a:r>
            <a:r>
              <a:rPr sz="2000" spc="-5" dirty="0">
                <a:latin typeface="Arial"/>
                <a:cs typeface="Arial"/>
              </a:rPr>
              <a:t>to work in </a:t>
            </a:r>
            <a:r>
              <a:rPr sz="2000" dirty="0">
                <a:latin typeface="Arial"/>
                <a:cs typeface="Arial"/>
              </a:rPr>
              <a:t>a harmonious manner </a:t>
            </a:r>
            <a:r>
              <a:rPr sz="2000" spc="-5" dirty="0">
                <a:latin typeface="Arial"/>
                <a:cs typeface="Arial"/>
              </a:rPr>
              <a:t>for the development of  the country.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600" y="1042670"/>
            <a:ext cx="20815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8.Conclusion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</a:t>
            </a:r>
            <a:r>
              <a:rPr spc="-10" dirty="0"/>
              <a:t>O</a:t>
            </a:r>
            <a:r>
              <a:rPr spc="-5" dirty="0"/>
              <a:t>NT</a:t>
            </a:r>
            <a:r>
              <a:rPr spc="-20" dirty="0"/>
              <a:t>E</a:t>
            </a:r>
            <a:r>
              <a:rPr spc="-5" dirty="0"/>
              <a:t>N</a:t>
            </a:r>
            <a:r>
              <a:rPr spc="-15" dirty="0"/>
              <a:t>T</a:t>
            </a:r>
            <a:r>
              <a:rPr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77292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309" y="1835150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69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177292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1.What Is Constitution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Anyway?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1835150"/>
            <a:ext cx="41529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34950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309" y="241172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69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0" y="234950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2.Why </a:t>
            </a:r>
            <a:r>
              <a:rPr sz="2000" spc="5" dirty="0">
                <a:latin typeface="Arial"/>
                <a:cs typeface="Arial"/>
              </a:rPr>
              <a:t>Do </a:t>
            </a:r>
            <a:r>
              <a:rPr sz="2000" spc="-5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Need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Constitution?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2410460"/>
            <a:ext cx="41529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291465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8309" y="297687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0" y="291465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3.The </a:t>
            </a:r>
            <a:r>
              <a:rPr sz="2000" dirty="0">
                <a:latin typeface="Arial"/>
                <a:cs typeface="Arial"/>
              </a:rPr>
              <a:t>History of </a:t>
            </a:r>
            <a:r>
              <a:rPr sz="2000" spc="-5" dirty="0">
                <a:latin typeface="Arial"/>
                <a:cs typeface="Arial"/>
              </a:rPr>
              <a:t>Constitution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2975610"/>
            <a:ext cx="41529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3489959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8309" y="355345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69"/>
                </a:lnTo>
                <a:lnTo>
                  <a:pt x="5237480" y="306069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0" y="3489959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4.The Framing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Constitution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India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552190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03225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800"/>
                </a:lnTo>
                <a:lnTo>
                  <a:pt x="5758180" y="43180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8309" y="4094479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0" y="403225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5.The Preamble to Constitution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4094479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580890"/>
            <a:ext cx="5758180" cy="433070"/>
          </a:xfrm>
          <a:custGeom>
            <a:avLst/>
            <a:gdLst/>
            <a:ahLst/>
            <a:cxnLst/>
            <a:rect l="l" t="t" r="r" b="b"/>
            <a:pathLst>
              <a:path w="5758180" h="433070">
                <a:moveTo>
                  <a:pt x="5758180" y="0"/>
                </a:moveTo>
                <a:lnTo>
                  <a:pt x="0" y="0"/>
                </a:lnTo>
                <a:lnTo>
                  <a:pt x="0" y="433070"/>
                </a:lnTo>
                <a:lnTo>
                  <a:pt x="5758180" y="433070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8309" y="4643120"/>
            <a:ext cx="5237480" cy="307340"/>
          </a:xfrm>
          <a:custGeom>
            <a:avLst/>
            <a:gdLst/>
            <a:ahLst/>
            <a:cxnLst/>
            <a:rect l="l" t="t" r="r" b="b"/>
            <a:pathLst>
              <a:path w="5237480" h="307339">
                <a:moveTo>
                  <a:pt x="5237480" y="0"/>
                </a:moveTo>
                <a:lnTo>
                  <a:pt x="0" y="0"/>
                </a:lnTo>
                <a:lnTo>
                  <a:pt x="0" y="307339"/>
                </a:lnTo>
                <a:lnTo>
                  <a:pt x="5237480" y="307339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0" y="4580890"/>
            <a:ext cx="5758180" cy="43307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6.What Is The constitution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" dirty="0">
                <a:latin typeface="Arial"/>
                <a:cs typeface="Arial"/>
              </a:rPr>
              <a:t> India?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4643120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5157470"/>
            <a:ext cx="5759450" cy="431800"/>
          </a:xfrm>
          <a:custGeom>
            <a:avLst/>
            <a:gdLst/>
            <a:ahLst/>
            <a:cxnLst/>
            <a:rect l="l" t="t" r="r" b="b"/>
            <a:pathLst>
              <a:path w="5759450" h="431800">
                <a:moveTo>
                  <a:pt x="5759450" y="0"/>
                </a:moveTo>
                <a:lnTo>
                  <a:pt x="0" y="0"/>
                </a:lnTo>
                <a:lnTo>
                  <a:pt x="0" y="431799"/>
                </a:lnTo>
                <a:lnTo>
                  <a:pt x="5759450" y="431799"/>
                </a:lnTo>
                <a:lnTo>
                  <a:pt x="575945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5157470"/>
            <a:ext cx="5759450" cy="431800"/>
          </a:xfrm>
          <a:custGeom>
            <a:avLst/>
            <a:gdLst/>
            <a:ahLst/>
            <a:cxnLst/>
            <a:rect l="l" t="t" r="r" b="b"/>
            <a:pathLst>
              <a:path w="5759450" h="431800">
                <a:moveTo>
                  <a:pt x="2879090" y="431799"/>
                </a:moveTo>
                <a:lnTo>
                  <a:pt x="0" y="431799"/>
                </a:lnTo>
                <a:lnTo>
                  <a:pt x="0" y="0"/>
                </a:lnTo>
                <a:lnTo>
                  <a:pt x="5759450" y="0"/>
                </a:lnTo>
                <a:lnTo>
                  <a:pt x="5759450" y="431799"/>
                </a:lnTo>
                <a:lnTo>
                  <a:pt x="2879090" y="43179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4970" y="5228590"/>
            <a:ext cx="5364480" cy="308610"/>
          </a:xfrm>
          <a:custGeom>
            <a:avLst/>
            <a:gdLst/>
            <a:ahLst/>
            <a:cxnLst/>
            <a:rect l="l" t="t" r="r" b="b"/>
            <a:pathLst>
              <a:path w="5364480" h="308610">
                <a:moveTo>
                  <a:pt x="5364480" y="0"/>
                </a:moveTo>
                <a:lnTo>
                  <a:pt x="0" y="0"/>
                </a:lnTo>
                <a:lnTo>
                  <a:pt x="0" y="308610"/>
                </a:lnTo>
                <a:lnTo>
                  <a:pt x="5364480" y="308610"/>
                </a:lnTo>
                <a:lnTo>
                  <a:pt x="5364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72440" y="5066029"/>
            <a:ext cx="45167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7.Main </a:t>
            </a:r>
            <a:r>
              <a:rPr sz="2000" dirty="0">
                <a:latin typeface="Arial"/>
                <a:cs typeface="Arial"/>
              </a:rPr>
              <a:t>Characteristics </a:t>
            </a:r>
            <a:r>
              <a:rPr sz="2000" spc="-5" dirty="0">
                <a:latin typeface="Arial"/>
                <a:cs typeface="Arial"/>
              </a:rPr>
              <a:t>of Constitution </a:t>
            </a:r>
            <a:r>
              <a:rPr sz="2000" dirty="0">
                <a:latin typeface="Arial"/>
                <a:cs typeface="Arial"/>
              </a:rPr>
              <a:t>of  </a:t>
            </a:r>
            <a:r>
              <a:rPr sz="2000" spc="-5" dirty="0">
                <a:latin typeface="Arial"/>
                <a:cs typeface="Arial"/>
              </a:rPr>
              <a:t>India.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5218429"/>
            <a:ext cx="400050" cy="252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5722620"/>
            <a:ext cx="5758180" cy="431800"/>
          </a:xfrm>
          <a:custGeom>
            <a:avLst/>
            <a:gdLst/>
            <a:ahLst/>
            <a:cxnLst/>
            <a:rect l="l" t="t" r="r" b="b"/>
            <a:pathLst>
              <a:path w="5758180" h="431800">
                <a:moveTo>
                  <a:pt x="5758180" y="0"/>
                </a:moveTo>
                <a:lnTo>
                  <a:pt x="0" y="0"/>
                </a:lnTo>
                <a:lnTo>
                  <a:pt x="0" y="431799"/>
                </a:lnTo>
                <a:lnTo>
                  <a:pt x="5758180" y="431799"/>
                </a:lnTo>
                <a:lnTo>
                  <a:pt x="57581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8309" y="5784850"/>
            <a:ext cx="5237480" cy="306070"/>
          </a:xfrm>
          <a:custGeom>
            <a:avLst/>
            <a:gdLst/>
            <a:ahLst/>
            <a:cxnLst/>
            <a:rect l="l" t="t" r="r" b="b"/>
            <a:pathLst>
              <a:path w="5237480" h="306070">
                <a:moveTo>
                  <a:pt x="5237480" y="0"/>
                </a:moveTo>
                <a:lnTo>
                  <a:pt x="0" y="0"/>
                </a:lnTo>
                <a:lnTo>
                  <a:pt x="0" y="306070"/>
                </a:lnTo>
                <a:lnTo>
                  <a:pt x="5237480" y="306070"/>
                </a:lnTo>
                <a:lnTo>
                  <a:pt x="523748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0" y="5722620"/>
            <a:ext cx="575818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8.Conclusion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0" y="5784850"/>
            <a:ext cx="415290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84570" y="1772920"/>
            <a:ext cx="2875279" cy="39611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089650" y="5768340"/>
            <a:ext cx="2737485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First Book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Constitution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India is  </a:t>
            </a:r>
            <a:r>
              <a:rPr sz="1200" dirty="0">
                <a:latin typeface="Arial"/>
                <a:cs typeface="Arial"/>
              </a:rPr>
              <a:t>Located at Parliament </a:t>
            </a:r>
            <a:r>
              <a:rPr sz="1200" spc="-5" dirty="0">
                <a:latin typeface="Arial"/>
                <a:cs typeface="Arial"/>
              </a:rPr>
              <a:t>Library Building,  New Delhi,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India.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510" y="1042670"/>
            <a:ext cx="5039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1.What </a:t>
            </a:r>
            <a:r>
              <a:rPr dirty="0"/>
              <a:t>Is </a:t>
            </a:r>
            <a:r>
              <a:rPr spc="-5" dirty="0" smtClean="0"/>
              <a:t>Constitution</a:t>
            </a:r>
            <a:r>
              <a:rPr spc="-10" dirty="0" smtClean="0"/>
              <a:t>?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69" y="1588770"/>
            <a:ext cx="8753475" cy="40498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II)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Technical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Definitions-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constitution is </a:t>
            </a:r>
            <a:r>
              <a:rPr sz="2000" dirty="0">
                <a:latin typeface="Arial"/>
                <a:cs typeface="Arial"/>
              </a:rPr>
              <a:t>a set </a:t>
            </a:r>
            <a:r>
              <a:rPr sz="2000" spc="-5" dirty="0">
                <a:latin typeface="Arial"/>
                <a:cs typeface="Arial"/>
              </a:rPr>
              <a:t>of fundamental </a:t>
            </a:r>
            <a:r>
              <a:rPr sz="2000" dirty="0">
                <a:latin typeface="Arial"/>
                <a:cs typeface="Arial"/>
              </a:rPr>
              <a:t>principles or established precedents  according to </a:t>
            </a:r>
            <a:r>
              <a:rPr sz="2000" spc="-5" dirty="0">
                <a:latin typeface="Arial"/>
                <a:cs typeface="Arial"/>
              </a:rPr>
              <a:t>which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state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spc="-5" dirty="0">
                <a:latin typeface="Arial"/>
                <a:cs typeface="Arial"/>
              </a:rPr>
              <a:t>other </a:t>
            </a:r>
            <a:r>
              <a:rPr sz="2000" dirty="0">
                <a:latin typeface="Arial"/>
                <a:cs typeface="Arial"/>
              </a:rPr>
              <a:t>organization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governed. These rules  </a:t>
            </a:r>
            <a:r>
              <a:rPr sz="2000" spc="-5" dirty="0">
                <a:latin typeface="Arial"/>
                <a:cs typeface="Arial"/>
              </a:rPr>
              <a:t>together </a:t>
            </a:r>
            <a:r>
              <a:rPr sz="2000" dirty="0">
                <a:latin typeface="Arial"/>
                <a:cs typeface="Arial"/>
              </a:rPr>
              <a:t>make up, </a:t>
            </a:r>
            <a:r>
              <a:rPr sz="2000" spc="-5" dirty="0">
                <a:latin typeface="Arial"/>
                <a:cs typeface="Arial"/>
              </a:rPr>
              <a:t>i.e. </a:t>
            </a:r>
            <a:r>
              <a:rPr sz="2000" i="1" spc="-5" dirty="0">
                <a:latin typeface="Arial"/>
                <a:cs typeface="Arial"/>
              </a:rPr>
              <a:t>constitute</a:t>
            </a:r>
            <a:r>
              <a:rPr sz="2000" spc="-5" dirty="0">
                <a:latin typeface="Arial"/>
                <a:cs typeface="Arial"/>
              </a:rPr>
              <a:t>, what the entity </a:t>
            </a:r>
            <a:r>
              <a:rPr sz="2000" dirty="0">
                <a:latin typeface="Arial"/>
                <a:cs typeface="Arial"/>
              </a:rPr>
              <a:t>is. </a:t>
            </a:r>
            <a:r>
              <a:rPr sz="2000" spc="-5" dirty="0">
                <a:latin typeface="Arial"/>
                <a:cs typeface="Arial"/>
              </a:rPr>
              <a:t>When these </a:t>
            </a:r>
            <a:r>
              <a:rPr sz="2000" dirty="0">
                <a:latin typeface="Arial"/>
                <a:cs typeface="Arial"/>
              </a:rPr>
              <a:t>principles </a:t>
            </a:r>
            <a:r>
              <a:rPr sz="2000" spc="-5" dirty="0">
                <a:latin typeface="Arial"/>
                <a:cs typeface="Arial"/>
              </a:rPr>
              <a:t>are  written down into </a:t>
            </a:r>
            <a:r>
              <a:rPr sz="2000" dirty="0">
                <a:latin typeface="Arial"/>
                <a:cs typeface="Arial"/>
              </a:rPr>
              <a:t>a single </a:t>
            </a:r>
            <a:r>
              <a:rPr sz="2000" spc="-5" dirty="0">
                <a:latin typeface="Arial"/>
                <a:cs typeface="Arial"/>
              </a:rPr>
              <a:t>collection or </a:t>
            </a:r>
            <a:r>
              <a:rPr sz="2000" dirty="0">
                <a:latin typeface="Arial"/>
                <a:cs typeface="Arial"/>
              </a:rPr>
              <a:t>set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legal documents, </a:t>
            </a:r>
            <a:r>
              <a:rPr sz="2000" spc="-5" dirty="0">
                <a:latin typeface="Arial"/>
                <a:cs typeface="Arial"/>
              </a:rPr>
              <a:t>those  </a:t>
            </a:r>
            <a:r>
              <a:rPr sz="2000" dirty="0">
                <a:latin typeface="Arial"/>
                <a:cs typeface="Arial"/>
              </a:rPr>
              <a:t>documents </a:t>
            </a:r>
            <a:r>
              <a:rPr sz="2000" spc="-5" dirty="0">
                <a:latin typeface="Arial"/>
                <a:cs typeface="Arial"/>
              </a:rPr>
              <a:t>may </a:t>
            </a:r>
            <a:r>
              <a:rPr sz="2000" dirty="0">
                <a:latin typeface="Arial"/>
                <a:cs typeface="Arial"/>
              </a:rPr>
              <a:t>be said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comprise a </a:t>
            </a:r>
            <a:r>
              <a:rPr sz="20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written</a:t>
            </a:r>
            <a:r>
              <a:rPr sz="2000" b="1" i="1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constitution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or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 marR="311785" algn="just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document </a:t>
            </a:r>
            <a:r>
              <a:rPr sz="2000" spc="-5" dirty="0">
                <a:latin typeface="Arial"/>
                <a:cs typeface="Arial"/>
              </a:rPr>
              <a:t>containing laws </a:t>
            </a:r>
            <a:r>
              <a:rPr sz="2000" dirty="0">
                <a:latin typeface="Arial"/>
                <a:cs typeface="Arial"/>
              </a:rPr>
              <a:t>and rules </a:t>
            </a:r>
            <a:r>
              <a:rPr sz="2000" spc="-5" dirty="0">
                <a:latin typeface="Arial"/>
                <a:cs typeface="Arial"/>
              </a:rPr>
              <a:t>which determine </a:t>
            </a:r>
            <a:r>
              <a:rPr sz="2000" dirty="0">
                <a:latin typeface="Arial"/>
                <a:cs typeface="Arial"/>
              </a:rPr>
              <a:t>and describe </a:t>
            </a:r>
            <a:r>
              <a:rPr sz="2000" spc="-5" dirty="0">
                <a:latin typeface="Arial"/>
                <a:cs typeface="Arial"/>
              </a:rPr>
              <a:t>the  form of the government, the </a:t>
            </a:r>
            <a:r>
              <a:rPr sz="2000" dirty="0">
                <a:latin typeface="Arial"/>
                <a:cs typeface="Arial"/>
              </a:rPr>
              <a:t>relationship </a:t>
            </a:r>
            <a:r>
              <a:rPr sz="2000" spc="-5" dirty="0">
                <a:latin typeface="Arial"/>
                <a:cs typeface="Arial"/>
              </a:rPr>
              <a:t>between the citizens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the  government, is </a:t>
            </a:r>
            <a:r>
              <a:rPr sz="2000" dirty="0">
                <a:latin typeface="Arial"/>
                <a:cs typeface="Arial"/>
              </a:rPr>
              <a:t>called a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Constitution</a:t>
            </a:r>
            <a:r>
              <a:rPr sz="2000" dirty="0">
                <a:latin typeface="Arial"/>
                <a:cs typeface="Arial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16700" y="6300534"/>
            <a:ext cx="178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t>7</a:t>
            </a:fld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510" y="1042670"/>
            <a:ext cx="5039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1.What </a:t>
            </a:r>
            <a:r>
              <a:rPr dirty="0"/>
              <a:t>Is </a:t>
            </a:r>
            <a:r>
              <a:rPr spc="-5" dirty="0" smtClean="0"/>
              <a:t>Constitution</a:t>
            </a:r>
            <a:r>
              <a:rPr spc="-10" dirty="0" smtClean="0"/>
              <a:t>?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69" y="1634490"/>
            <a:ext cx="875411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III)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observation-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“The </a:t>
            </a:r>
            <a:r>
              <a:rPr sz="2000" spc="-5" dirty="0">
                <a:latin typeface="Arial"/>
                <a:cs typeface="Arial"/>
              </a:rPr>
              <a:t>Constitution </a:t>
            </a:r>
            <a:r>
              <a:rPr sz="2000" dirty="0">
                <a:latin typeface="Arial"/>
                <a:cs typeface="Arial"/>
              </a:rPr>
              <a:t>is not an instrument </a:t>
            </a:r>
            <a:r>
              <a:rPr sz="2000" spc="-5" dirty="0">
                <a:latin typeface="Arial"/>
                <a:cs typeface="Arial"/>
              </a:rPr>
              <a:t>for the </a:t>
            </a:r>
            <a:r>
              <a:rPr sz="2000" dirty="0">
                <a:latin typeface="Arial"/>
                <a:cs typeface="Arial"/>
              </a:rPr>
              <a:t>government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restrain </a:t>
            </a:r>
            <a:r>
              <a:rPr sz="2000" spc="-5" dirty="0">
                <a:latin typeface="Arial"/>
                <a:cs typeface="Arial"/>
              </a:rPr>
              <a:t>the  people, it is an instrument for the </a:t>
            </a:r>
            <a:r>
              <a:rPr sz="2000" dirty="0">
                <a:latin typeface="Arial"/>
                <a:cs typeface="Arial"/>
              </a:rPr>
              <a:t>people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restrain </a:t>
            </a:r>
            <a:r>
              <a:rPr sz="2000" spc="-5" dirty="0">
                <a:latin typeface="Arial"/>
                <a:cs typeface="Arial"/>
              </a:rPr>
              <a:t>the government.” </a:t>
            </a:r>
            <a:r>
              <a:rPr sz="2000" dirty="0">
                <a:latin typeface="Arial"/>
                <a:cs typeface="Arial"/>
              </a:rPr>
              <a:t>--Patrick  Henry</a:t>
            </a:r>
          </a:p>
        </p:txBody>
      </p:sp>
      <p:sp>
        <p:nvSpPr>
          <p:cNvPr id="8" name="object 8"/>
          <p:cNvSpPr/>
          <p:nvPr/>
        </p:nvSpPr>
        <p:spPr>
          <a:xfrm>
            <a:off x="3246120" y="3200400"/>
            <a:ext cx="2475230" cy="265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56940" y="5930900"/>
            <a:ext cx="18148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Patrick </a:t>
            </a:r>
            <a:r>
              <a:rPr sz="1200" dirty="0">
                <a:latin typeface="Arial"/>
                <a:cs typeface="Arial"/>
              </a:rPr>
              <a:t>Henry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(1736-1799)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16700" y="6300534"/>
            <a:ext cx="178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t>8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0439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580"/>
                </a:lnTo>
                <a:lnTo>
                  <a:pt x="9144000" y="57658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510" y="1042670"/>
            <a:ext cx="5039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1.What </a:t>
            </a:r>
            <a:r>
              <a:rPr dirty="0"/>
              <a:t>Is </a:t>
            </a:r>
            <a:r>
              <a:rPr spc="-5" dirty="0" smtClean="0"/>
              <a:t>Constitution</a:t>
            </a:r>
            <a:r>
              <a:rPr spc="-10" dirty="0" smtClean="0"/>
              <a:t>?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0" y="6286500"/>
            <a:ext cx="9144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6403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69" y="1634490"/>
            <a:ext cx="8754110" cy="18512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III)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observation-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286385" marR="5080" lvl="0" indent="-274320">
              <a:lnSpc>
                <a:spcPct val="80000"/>
              </a:lnSpc>
              <a:spcBef>
                <a:spcPts val="765"/>
              </a:spcBef>
            </a:pPr>
            <a:r>
              <a:rPr kumimoji="0" lang="en-US" sz="2800" b="1" i="1" u="none" strike="noStrike" kern="0" cap="none" spc="-200" normalizeH="0" baseline="0" noProof="0" dirty="0" smtClean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“All </a:t>
            </a:r>
            <a:r>
              <a:rPr kumimoji="0" lang="en-US" sz="2000" b="1" i="1" u="none" strike="noStrike" kern="0" cap="none" spc="-145" normalizeH="0" baseline="0" noProof="0" dirty="0" smtClean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constitutions</a:t>
            </a:r>
            <a:r>
              <a:rPr kumimoji="0" lang="en-US" sz="2800" b="1" i="1" u="none" strike="noStrike" kern="0" cap="none" spc="-145" normalizeH="0" baseline="0" noProof="0" dirty="0" smtClean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2800" b="1" i="1" u="none" strike="noStrike" kern="0" cap="none" spc="-250" normalizeH="0" baseline="0" noProof="0" dirty="0" smtClean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are </a:t>
            </a:r>
            <a:r>
              <a:rPr kumimoji="0" lang="en-US" sz="2800" b="1" i="1" u="none" strike="noStrike" kern="0" cap="none" spc="-165" normalizeH="0" baseline="0" noProof="0" dirty="0" smtClean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the </a:t>
            </a:r>
            <a:r>
              <a:rPr kumimoji="0" lang="en-US" sz="2800" b="1" i="1" u="none" strike="noStrike" kern="0" cap="none" spc="-229" normalizeH="0" baseline="0" noProof="0" dirty="0" smtClean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heirs </a:t>
            </a:r>
            <a:r>
              <a:rPr kumimoji="0" lang="en-US" sz="2800" b="1" i="1" u="none" strike="noStrike" kern="0" cap="none" spc="-160" normalizeH="0" baseline="0" noProof="0" dirty="0" smtClean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of </a:t>
            </a:r>
            <a:r>
              <a:rPr kumimoji="0" lang="en-US" sz="2800" b="1" i="1" u="none" strike="noStrike" kern="0" cap="none" spc="-165" normalizeH="0" baseline="0" noProof="0" dirty="0" smtClean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the </a:t>
            </a:r>
            <a:r>
              <a:rPr kumimoji="0" lang="en-US" sz="2800" b="1" i="1" u="none" strike="noStrike" kern="0" cap="none" spc="-114" normalizeH="0" baseline="0" noProof="0" dirty="0" smtClean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past </a:t>
            </a:r>
            <a:r>
              <a:rPr kumimoji="0" lang="en-US" sz="2800" b="1" i="1" u="none" strike="noStrike" kern="0" cap="none" spc="-210" normalizeH="0" baseline="0" noProof="0" dirty="0" smtClean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as </a:t>
            </a:r>
            <a:r>
              <a:rPr kumimoji="0" lang="en-US" sz="2800" b="1" i="1" u="none" strike="noStrike" kern="0" cap="none" spc="-114" normalizeH="0" baseline="0" noProof="0" dirty="0" smtClean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well </a:t>
            </a:r>
            <a:r>
              <a:rPr kumimoji="0" lang="en-US" sz="2800" b="1" i="1" u="none" strike="noStrike" kern="0" cap="none" spc="-210" normalizeH="0" baseline="0" noProof="0" dirty="0" smtClean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as </a:t>
            </a:r>
            <a:r>
              <a:rPr kumimoji="0" lang="en-US" sz="2800" b="1" i="1" u="none" strike="noStrike" kern="0" cap="none" spc="-165" normalizeH="0" baseline="0" noProof="0" dirty="0" smtClean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the  </a:t>
            </a:r>
            <a:r>
              <a:rPr kumimoji="0" lang="en-US" sz="2800" b="1" i="1" u="none" strike="noStrike" kern="0" cap="none" spc="-120" normalizeH="0" baseline="0" noProof="0" dirty="0" smtClean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testators </a:t>
            </a:r>
            <a:r>
              <a:rPr kumimoji="0" lang="en-US" sz="2800" b="1" i="1" u="none" strike="noStrike" kern="0" cap="none" spc="-160" normalizeH="0" baseline="0" noProof="0" dirty="0" smtClean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of </a:t>
            </a:r>
            <a:r>
              <a:rPr kumimoji="0" lang="en-US" sz="2800" b="1" i="1" u="none" strike="noStrike" kern="0" cap="none" spc="-165" normalizeH="0" baseline="0" noProof="0" dirty="0" smtClean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the</a:t>
            </a:r>
            <a:r>
              <a:rPr kumimoji="0" lang="en-US" sz="2800" b="1" i="1" u="none" strike="noStrike" kern="0" cap="none" spc="-60" normalizeH="0" baseline="0" noProof="0" dirty="0" smtClean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2800" b="1" i="1" u="none" strike="noStrike" kern="0" cap="none" spc="-114" normalizeH="0" baseline="0" noProof="0" dirty="0" smtClean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future……………”</a:t>
            </a:r>
            <a:endParaRPr lang="en-US" sz="2800" i="1" kern="0" dirty="0">
              <a:solidFill>
                <a:prstClr val="black"/>
              </a:solidFill>
              <a:latin typeface="Times New Roman"/>
              <a:ea typeface="+mj-ea"/>
              <a:cs typeface="Times New Roman"/>
            </a:endParaRPr>
          </a:p>
          <a:p>
            <a:pPr marL="4585335" lvl="0">
              <a:lnSpc>
                <a:spcPts val="3290"/>
              </a:lnSpc>
            </a:pPr>
            <a:r>
              <a:rPr kumimoji="0" lang="en-US" sz="2800" b="1" i="1" u="none" strike="noStrike" kern="0" cap="none" spc="-155" normalizeH="0" baseline="0" noProof="0" dirty="0" smtClean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-</a:t>
            </a:r>
            <a:r>
              <a:rPr kumimoji="0" lang="en-US" sz="2800" b="1" i="1" u="none" strike="noStrike" kern="0" cap="none" spc="-90" normalizeH="0" baseline="0" noProof="0" dirty="0" smtClean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2800" b="1" i="1" u="none" strike="noStrike" kern="0" cap="none" spc="-245" normalizeH="0" baseline="0" noProof="0" dirty="0" smtClean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Jennings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16700" y="6300534"/>
            <a:ext cx="178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t>9</a:t>
            </a:fld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6185</Words>
  <Application>Microsoft Office PowerPoint</Application>
  <PresentationFormat>On-screen Show (4:3)</PresentationFormat>
  <Paragraphs>605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INDIAN  CONSTITUTION</vt:lpstr>
      <vt:lpstr>CONTENTS</vt:lpstr>
      <vt:lpstr>1.What Is Constitution Anyway?</vt:lpstr>
      <vt:lpstr>1.What Is Constitution Anyway?</vt:lpstr>
      <vt:lpstr>1.What Is Constitution Anyway?</vt:lpstr>
      <vt:lpstr>1.What Is Constitution Anyway?</vt:lpstr>
      <vt:lpstr>1.What Is Constitution?</vt:lpstr>
      <vt:lpstr>1.What Is Constitution?</vt:lpstr>
      <vt:lpstr>1.What Is Constitution?</vt:lpstr>
      <vt:lpstr>1.What Is Constitution?</vt:lpstr>
      <vt:lpstr>CONTENTS</vt:lpstr>
      <vt:lpstr>2.Why Do We Need Constitution?</vt:lpstr>
      <vt:lpstr>2.Why Do We Need Constitution?</vt:lpstr>
      <vt:lpstr>2.Why Do We Need Constitution?</vt:lpstr>
      <vt:lpstr>CONTENTS</vt:lpstr>
      <vt:lpstr>3.The History of Constitution of India.</vt:lpstr>
      <vt:lpstr>3.The History of Constitution of India.</vt:lpstr>
      <vt:lpstr>3.The History of Constitution of India.</vt:lpstr>
      <vt:lpstr>3.The History of Constitution of India.</vt:lpstr>
      <vt:lpstr>3.The History of Constitution of India.</vt:lpstr>
      <vt:lpstr>3.The History of Constitution of India.</vt:lpstr>
      <vt:lpstr>3.The History of Constitution of India.</vt:lpstr>
      <vt:lpstr>3.The History of Constitution of India.</vt:lpstr>
      <vt:lpstr>3.The History of Constitution of India.</vt:lpstr>
      <vt:lpstr>PowerPoint Presentation</vt:lpstr>
      <vt:lpstr>CONTENTS</vt:lpstr>
      <vt:lpstr>4.The Framing of Constitution of India.</vt:lpstr>
      <vt:lpstr>4.The Framing of Constitution of India.</vt:lpstr>
      <vt:lpstr>4.The Framing of Constitution of India.</vt:lpstr>
      <vt:lpstr>4.The Framing of Constitution of India.</vt:lpstr>
      <vt:lpstr>4.The Framing of Constitution of India.</vt:lpstr>
      <vt:lpstr>4.The Framing of Constitution of India.</vt:lpstr>
      <vt:lpstr>CONTENTS</vt:lpstr>
      <vt:lpstr>5.The Preamble to Constitution of India.</vt:lpstr>
      <vt:lpstr>5.The Preamble to Constitution of India.</vt:lpstr>
      <vt:lpstr>PowerPoint Presentation</vt:lpstr>
      <vt:lpstr>5.The Preamble to Constitution of India.</vt:lpstr>
      <vt:lpstr>CONTENTS</vt:lpstr>
      <vt:lpstr>6.What Is The constitution of India?</vt:lpstr>
      <vt:lpstr>6.What Is The constitution of India?</vt:lpstr>
      <vt:lpstr>6.What Is The constitution of India?</vt:lpstr>
      <vt:lpstr>6.What Is The constitution of India?</vt:lpstr>
      <vt:lpstr>6.What Is The constitution of India?</vt:lpstr>
      <vt:lpstr>6.What Is The constitution of India?</vt:lpstr>
      <vt:lpstr>6.What Is The constitution of India?</vt:lpstr>
      <vt:lpstr>6.What Is The constitution of India?</vt:lpstr>
      <vt:lpstr>6.What Is The constitution of India?</vt:lpstr>
      <vt:lpstr>6.What Is The constitution of India?</vt:lpstr>
      <vt:lpstr>6.What Is The constitution of India?</vt:lpstr>
      <vt:lpstr>6.What Is The constitution of India?</vt:lpstr>
      <vt:lpstr>6.What Is The constitution of India?</vt:lpstr>
      <vt:lpstr>6.What Is The constitution of India?</vt:lpstr>
      <vt:lpstr>6.What Is The constitution of India?</vt:lpstr>
      <vt:lpstr>6.What Is The constitution of India?</vt:lpstr>
      <vt:lpstr>6.What Is The constitution of India?</vt:lpstr>
      <vt:lpstr>6.What Is The constitution of India?</vt:lpstr>
      <vt:lpstr>CONTENTS</vt:lpstr>
      <vt:lpstr>7.Main Characteristics of Constitution of India.</vt:lpstr>
      <vt:lpstr>CONTENTS</vt:lpstr>
      <vt:lpstr>8.Conclusion</vt:lpstr>
      <vt:lpstr>8.Conclusion</vt:lpstr>
      <vt:lpstr>8.Conclusion</vt:lpstr>
      <vt:lpstr>8.Conclusion</vt:lpstr>
      <vt:lpstr>CONTENTS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Monishka Dubey</dc:creator>
  <cp:lastModifiedBy>DCET</cp:lastModifiedBy>
  <cp:revision>4</cp:revision>
  <dcterms:created xsi:type="dcterms:W3CDTF">2019-07-23T04:25:41Z</dcterms:created>
  <dcterms:modified xsi:type="dcterms:W3CDTF">2019-07-25T10:06:26Z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2012-12-07T00:00:00Z</vt:filetime>
  </property>
  <property fmtid="{D5CDD505-2E9C-101B-9397-08002B2CF9AE}" pid="3" name="Creator">
    <vt:lpwstr>Impress</vt:lpwstr>
  </property>
  <property fmtid="{D5CDD505-2E9C-101B-9397-08002B2CF9AE}" pid="4" name="LastSaved">
    <vt:filetime>2012-12-07T00:00:00Z</vt:filetime>
  </property>
</Properties>
</file>