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0" y="-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1">
                <a:solidFill>
                  <a:srgbClr val="4E3A2F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1">
                <a:solidFill>
                  <a:srgbClr val="4E3A2F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1">
                <a:solidFill>
                  <a:srgbClr val="4E3A2F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7803" y="475144"/>
            <a:ext cx="5168392" cy="733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1">
                <a:solidFill>
                  <a:srgbClr val="4E3A2F"/>
                </a:solidFill>
                <a:latin typeface="Algerian"/>
                <a:cs typeface="Algeri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067" y="1938680"/>
            <a:ext cx="8417864" cy="284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E3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hibition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://en.wikipedia.org/wiki/Mandamu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abeas_corpus" TargetMode="External"/><Relationship Id="rId5" Type="http://schemas.openxmlformats.org/officeDocument/2006/relationships/hyperlink" Target="http://en.wikipedia.org/wiki/Writs" TargetMode="External"/><Relationship Id="rId10" Type="http://schemas.openxmlformats.org/officeDocument/2006/relationships/hyperlink" Target="http://en.wikipedia.org/wiki/Certiorari" TargetMode="External"/><Relationship Id="rId4" Type="http://schemas.openxmlformats.org/officeDocument/2006/relationships/hyperlink" Target="http://en.wikipedia.org/wiki/Court" TargetMode="External"/><Relationship Id="rId9" Type="http://schemas.openxmlformats.org/officeDocument/2006/relationships/hyperlink" Target="http://en.wikipedia.org/wiki/Quo_warrant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7716" y="949452"/>
            <a:ext cx="6086856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642617"/>
            <a:ext cx="7393305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4000" i="1" spc="-5" dirty="0" smtClean="0">
                <a:latin typeface="Monotype Corsiva"/>
                <a:cs typeface="Monotype Corsiva"/>
              </a:rPr>
              <a:t>“</a:t>
            </a:r>
            <a:r>
              <a:rPr sz="7200" i="1" spc="-5" dirty="0">
                <a:solidFill>
                  <a:srgbClr val="FF0000"/>
                </a:solidFill>
                <a:latin typeface="Monotype Corsiva"/>
                <a:cs typeface="Monotype Corsiva"/>
              </a:rPr>
              <a:t>Fundamental </a:t>
            </a:r>
            <a:r>
              <a:rPr sz="7200" i="1" spc="-5" dirty="0" smtClean="0">
                <a:solidFill>
                  <a:srgbClr val="FF0000"/>
                </a:solidFill>
                <a:latin typeface="Monotype Corsiva"/>
                <a:cs typeface="Monotype Corsiva"/>
              </a:rPr>
              <a:t>Rights</a:t>
            </a:r>
            <a:r>
              <a:rPr lang="en-US" sz="7200" i="1" spc="-5" dirty="0" smtClean="0">
                <a:solidFill>
                  <a:srgbClr val="FF0000"/>
                </a:solidFill>
                <a:latin typeface="Monotype Corsiva"/>
                <a:cs typeface="Monotype Corsiva"/>
              </a:rPr>
              <a:t> In the</a:t>
            </a:r>
          </a:p>
          <a:p>
            <a:pPr marL="12700" marR="5080" algn="ctr">
              <a:lnSpc>
                <a:spcPct val="100000"/>
              </a:lnSpc>
            </a:pPr>
            <a:r>
              <a:rPr lang="en-US" sz="7200" i="1" spc="-5" dirty="0" smtClean="0">
                <a:solidFill>
                  <a:srgbClr val="FF0000"/>
                </a:solidFill>
                <a:latin typeface="Monotype Corsiva"/>
                <a:cs typeface="Monotype Corsiva"/>
              </a:rPr>
              <a:t>Indian </a:t>
            </a:r>
            <a:r>
              <a:rPr lang="en-US" sz="7200" i="1" spc="-5" smtClean="0">
                <a:solidFill>
                  <a:srgbClr val="FF0000"/>
                </a:solidFill>
                <a:latin typeface="Monotype Corsiva"/>
                <a:cs typeface="Monotype Corsiva"/>
              </a:rPr>
              <a:t>Constitution </a:t>
            </a:r>
            <a:r>
              <a:rPr sz="4000" i="1" spc="-5" smtClean="0">
                <a:latin typeface="Monotype Corsiva"/>
                <a:cs typeface="Monotype Corsiva"/>
              </a:rPr>
              <a:t>” 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4416" y="963167"/>
            <a:ext cx="5686044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RIGHT </a:t>
            </a:r>
            <a:r>
              <a:rPr spc="-150" dirty="0"/>
              <a:t>TO</a:t>
            </a:r>
            <a:r>
              <a:rPr spc="-55" dirty="0"/>
              <a:t> </a:t>
            </a:r>
            <a:r>
              <a:rPr spc="-160" dirty="0"/>
              <a:t>FREEDOM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642" y="1678691"/>
            <a:ext cx="8531225" cy="512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6350" indent="-401320" algn="just">
              <a:lnSpc>
                <a:spcPct val="150000"/>
              </a:lnSpc>
              <a:spcBef>
                <a:spcPts val="100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41402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(iv)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Freedom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move freely throughout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the territory of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India 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though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reasonable restrictions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can 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be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imposed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on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this right in the  interest of the general public, for example, restrictions may be  imposed on movement and travelling,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so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as to control</a:t>
            </a:r>
            <a:r>
              <a:rPr sz="2200" spc="20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epidemics.</a:t>
            </a:r>
            <a:endParaRPr sz="2200">
              <a:latin typeface="Arial"/>
              <a:cs typeface="Arial"/>
            </a:endParaRPr>
          </a:p>
          <a:p>
            <a:pPr marL="413384" marR="5080" indent="-401320" algn="just">
              <a:lnSpc>
                <a:spcPct val="150000"/>
              </a:lnSpc>
              <a:spcBef>
                <a:spcPts val="530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41402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(v)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Freedom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reside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and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settle in any part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of the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territory </a:t>
            </a:r>
            <a:r>
              <a:rPr sz="2200" b="1" spc="5" dirty="0">
                <a:solidFill>
                  <a:srgbClr val="4E3A2F"/>
                </a:solidFill>
                <a:latin typeface="Arial"/>
                <a:cs typeface="Arial"/>
              </a:rPr>
              <a:t>of 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India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which is also subject to reasonable restrictions by the State  in the interest of the general public or for the protection of the  schedule tribes because certain safeguards as are</a:t>
            </a:r>
            <a:r>
              <a:rPr sz="2200" spc="47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envisaged  here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seem to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be justified to protect indigenous and tribal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peoples 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from exploitation and</a:t>
            </a:r>
            <a:r>
              <a:rPr sz="2200" spc="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coercion.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4416" y="963167"/>
            <a:ext cx="5686044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RIGHT </a:t>
            </a:r>
            <a:r>
              <a:rPr spc="-150" dirty="0"/>
              <a:t>TO</a:t>
            </a:r>
            <a:r>
              <a:rPr spc="-55" dirty="0"/>
              <a:t> </a:t>
            </a:r>
            <a:r>
              <a:rPr spc="-160" dirty="0"/>
              <a:t>FREEDOM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518056"/>
            <a:ext cx="8529955" cy="254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 algn="just">
              <a:lnSpc>
                <a:spcPct val="150000"/>
              </a:lnSpc>
              <a:spcBef>
                <a:spcPts val="100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41402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(vi)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Freedom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to practice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any profession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or to carry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on any  occupation,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trade or business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on which the State may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impose 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reasonable restrictions 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the interest of the general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public.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Thus,  there is no right to carry on a business which is dangerous or  immoral.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843" y="963167"/>
            <a:ext cx="8743188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749" y="475144"/>
            <a:ext cx="8074659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RIGHT </a:t>
            </a:r>
            <a:r>
              <a:rPr spc="-150" dirty="0"/>
              <a:t>AGAINST</a:t>
            </a:r>
            <a:r>
              <a:rPr spc="-55" dirty="0"/>
              <a:t> </a:t>
            </a:r>
            <a:r>
              <a:rPr spc="-145" dirty="0"/>
              <a:t>EXPLOITATION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554224"/>
            <a:ext cx="9144000" cy="5303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843" y="963167"/>
            <a:ext cx="8743188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749" y="475144"/>
            <a:ext cx="8074659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RIGHT </a:t>
            </a:r>
            <a:r>
              <a:rPr spc="-150" dirty="0"/>
              <a:t>AGAINST</a:t>
            </a:r>
            <a:r>
              <a:rPr spc="-55" dirty="0"/>
              <a:t> </a:t>
            </a:r>
            <a:r>
              <a:rPr spc="-145" dirty="0"/>
              <a:t>EXPLOITATION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518056"/>
            <a:ext cx="8348980" cy="425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299085" indent="-401320">
              <a:lnSpc>
                <a:spcPct val="150100"/>
              </a:lnSpc>
              <a:spcBef>
                <a:spcPts val="100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413384" algn="l"/>
                <a:tab pos="41402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The abolition of trafficking in human beings and </a:t>
            </a:r>
            <a:r>
              <a:rPr sz="2200" i="1" spc="-5" dirty="0">
                <a:solidFill>
                  <a:srgbClr val="4E3A2F"/>
                </a:solidFill>
                <a:latin typeface="Arial"/>
                <a:cs typeface="Arial"/>
              </a:rPr>
              <a:t>Begar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(forced  labour)</a:t>
            </a:r>
            <a:endParaRPr sz="2200">
              <a:latin typeface="Arial"/>
              <a:cs typeface="Arial"/>
            </a:endParaRPr>
          </a:p>
          <a:p>
            <a:pPr marL="413384" marR="5080" indent="-401320">
              <a:lnSpc>
                <a:spcPct val="150000"/>
              </a:lnSpc>
              <a:spcBef>
                <a:spcPts val="525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413384" algn="l"/>
                <a:tab pos="41402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Abolition of employment of children below the age of 14 years in  dangerous jobs like factories and</a:t>
            </a:r>
            <a:r>
              <a:rPr sz="2200" spc="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mines.</a:t>
            </a:r>
            <a:endParaRPr sz="2200">
              <a:latin typeface="Arial"/>
              <a:cs typeface="Arial"/>
            </a:endParaRPr>
          </a:p>
          <a:p>
            <a:pPr marL="413384" marR="253365" indent="-401320">
              <a:lnSpc>
                <a:spcPct val="150000"/>
              </a:lnSpc>
              <a:spcBef>
                <a:spcPts val="535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413384" algn="l"/>
                <a:tab pos="414020" algn="l"/>
              </a:tabLst>
            </a:pPr>
            <a:r>
              <a:rPr sz="2200" i="1" spc="-5" dirty="0">
                <a:solidFill>
                  <a:srgbClr val="4E3A2F"/>
                </a:solidFill>
                <a:latin typeface="Arial"/>
                <a:cs typeface="Arial"/>
              </a:rPr>
              <a:t>Begar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, practised in the past by landlords, has been declared a  crime and is punishable by</a:t>
            </a:r>
            <a:r>
              <a:rPr sz="2200" spc="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law</a:t>
            </a:r>
            <a:endParaRPr sz="220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1845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413384" algn="l"/>
                <a:tab pos="414020" algn="l"/>
              </a:tabLst>
            </a:pPr>
            <a:r>
              <a:rPr sz="2200" spc="-15" dirty="0">
                <a:solidFill>
                  <a:srgbClr val="4E3A2F"/>
                </a:solidFill>
                <a:latin typeface="Arial"/>
                <a:cs typeface="Arial"/>
              </a:rPr>
              <a:t>Trafficking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in humans for the purpose of slave trade</a:t>
            </a:r>
            <a:r>
              <a:rPr sz="2200" spc="7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prostitution is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also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prohibited by </a:t>
            </a:r>
            <a:r>
              <a:rPr sz="2200" spc="-35" dirty="0">
                <a:solidFill>
                  <a:srgbClr val="4E3A2F"/>
                </a:solidFill>
                <a:latin typeface="Arial"/>
                <a:cs typeface="Arial"/>
              </a:rPr>
              <a:t>law.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15" y="963167"/>
            <a:ext cx="9015984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921" y="475144"/>
            <a:ext cx="8367395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RIGHT </a:t>
            </a:r>
            <a:r>
              <a:rPr spc="-150" dirty="0"/>
              <a:t>TO </a:t>
            </a:r>
            <a:r>
              <a:rPr spc="-160" dirty="0"/>
              <a:t>FREEDOM </a:t>
            </a:r>
            <a:r>
              <a:rPr spc="-150" dirty="0"/>
              <a:t>OF</a:t>
            </a:r>
            <a:r>
              <a:rPr spc="170" dirty="0"/>
              <a:t> </a:t>
            </a:r>
            <a:r>
              <a:rPr spc="-140" dirty="0"/>
              <a:t>RELIGION</a:t>
            </a:r>
          </a:p>
        </p:txBody>
      </p:sp>
      <p:sp>
        <p:nvSpPr>
          <p:cNvPr id="4" name="object 4"/>
          <p:cNvSpPr/>
          <p:nvPr/>
        </p:nvSpPr>
        <p:spPr>
          <a:xfrm>
            <a:off x="1" y="1642998"/>
            <a:ext cx="9143998" cy="521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015" y="963167"/>
            <a:ext cx="9015984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921" y="475144"/>
            <a:ext cx="8367395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RIGHT </a:t>
            </a:r>
            <a:r>
              <a:rPr spc="-150" dirty="0"/>
              <a:t>TO </a:t>
            </a:r>
            <a:r>
              <a:rPr spc="-160" dirty="0"/>
              <a:t>FREEDOM </a:t>
            </a:r>
            <a:r>
              <a:rPr spc="-150" dirty="0"/>
              <a:t>OF</a:t>
            </a:r>
            <a:r>
              <a:rPr spc="170" dirty="0"/>
              <a:t> </a:t>
            </a:r>
            <a:r>
              <a:rPr spc="-140" dirty="0"/>
              <a:t>RELIGION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965" y="1579879"/>
            <a:ext cx="8447405" cy="5291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 marR="5080" indent="12192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According to the Constitution, all religions are equal before  the State and no religion shall be given preference over the  </a:t>
            </a:r>
            <a:r>
              <a:rPr sz="2200" b="1" spc="-25" dirty="0">
                <a:solidFill>
                  <a:srgbClr val="4E3A2F"/>
                </a:solidFill>
                <a:latin typeface="Arial"/>
                <a:cs typeface="Arial"/>
              </a:rPr>
              <a:t>other.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Citizens are free to preach, practice and propagate any  religion of their</a:t>
            </a:r>
            <a:r>
              <a:rPr sz="2200" b="1" spc="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choice.</a:t>
            </a:r>
            <a:endParaRPr sz="220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spcBef>
                <a:spcPts val="545"/>
              </a:spcBef>
              <a:buAutoNum type="romanLcPeriod"/>
              <a:tabLst>
                <a:tab pos="413384" algn="l"/>
                <a:tab pos="414020" algn="l"/>
              </a:tabLst>
            </a:pPr>
            <a:r>
              <a:rPr sz="2200" spc="-5" dirty="0">
                <a:latin typeface="Arial"/>
                <a:cs typeface="Arial"/>
              </a:rPr>
              <a:t>Religious communities can set up charitable institutions of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their</a:t>
            </a:r>
            <a:endParaRPr sz="22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Arial"/>
                <a:cs typeface="Arial"/>
              </a:rPr>
              <a:t>own.</a:t>
            </a:r>
            <a:endParaRPr sz="2200">
              <a:latin typeface="Arial"/>
              <a:cs typeface="Arial"/>
            </a:endParaRPr>
          </a:p>
          <a:p>
            <a:pPr marL="413384" marR="400050" indent="-401320">
              <a:lnSpc>
                <a:spcPct val="150000"/>
              </a:lnSpc>
              <a:buAutoNum type="romanLcPeriod" startAt="2"/>
              <a:tabLst>
                <a:tab pos="413384" algn="l"/>
                <a:tab pos="414020" algn="l"/>
              </a:tabLst>
            </a:pPr>
            <a:r>
              <a:rPr sz="2200" spc="-5" dirty="0">
                <a:latin typeface="Arial"/>
                <a:cs typeface="Arial"/>
              </a:rPr>
              <a:t>Activities in such institutions which are not religious are  performed according to the laws laid down by the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government</a:t>
            </a:r>
            <a:endParaRPr sz="2200">
              <a:latin typeface="Arial"/>
              <a:cs typeface="Arial"/>
            </a:endParaRPr>
          </a:p>
          <a:p>
            <a:pPr marL="413384" marR="257810" indent="-401320">
              <a:lnSpc>
                <a:spcPts val="3960"/>
              </a:lnSpc>
              <a:spcBef>
                <a:spcPts val="355"/>
              </a:spcBef>
              <a:buAutoNum type="romanLcPeriod" startAt="2"/>
              <a:tabLst>
                <a:tab pos="413384" algn="l"/>
                <a:tab pos="414020" algn="l"/>
              </a:tabLst>
            </a:pPr>
            <a:r>
              <a:rPr sz="2200" spc="-5" dirty="0">
                <a:latin typeface="Arial"/>
                <a:cs typeface="Arial"/>
              </a:rPr>
              <a:t>No person shall be compelled to pay taxes for the promotion of  a particular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religion.</a:t>
            </a:r>
            <a:endParaRPr sz="2200">
              <a:latin typeface="Arial"/>
              <a:cs typeface="Arial"/>
            </a:endParaRPr>
          </a:p>
          <a:p>
            <a:pPr marL="413384" marR="921385" indent="-401320">
              <a:lnSpc>
                <a:spcPts val="3960"/>
              </a:lnSpc>
              <a:buAutoNum type="romanLcPeriod" startAt="2"/>
              <a:tabLst>
                <a:tab pos="414020" algn="l"/>
              </a:tabLst>
            </a:pPr>
            <a:r>
              <a:rPr sz="2200" spc="-5" dirty="0">
                <a:latin typeface="Arial"/>
                <a:cs typeface="Arial"/>
              </a:rPr>
              <a:t>A State run institution cannot impart education that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10" dirty="0">
                <a:latin typeface="Arial"/>
                <a:cs typeface="Arial"/>
              </a:rPr>
              <a:t>pro-  </a:t>
            </a:r>
            <a:r>
              <a:rPr sz="2200" spc="-5" dirty="0">
                <a:latin typeface="Arial"/>
                <a:cs typeface="Arial"/>
              </a:rPr>
              <a:t>religion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80" y="957072"/>
            <a:ext cx="7964424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4511" y="1627632"/>
            <a:ext cx="2727960" cy="78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1209" y="706653"/>
            <a:ext cx="492950" cy="36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2575" y="468540"/>
            <a:ext cx="7155180" cy="14039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630805" marR="5080" indent="-2618740">
              <a:lnSpc>
                <a:spcPts val="5280"/>
              </a:lnSpc>
              <a:spcBef>
                <a:spcPts val="520"/>
              </a:spcBef>
              <a:tabLst>
                <a:tab pos="3456940" algn="l"/>
              </a:tabLst>
            </a:pPr>
            <a:r>
              <a:rPr spc="-160" dirty="0"/>
              <a:t>CULTURA</a:t>
            </a:r>
            <a:r>
              <a:rPr spc="-135" dirty="0"/>
              <a:t>L</a:t>
            </a:r>
            <a:r>
              <a:rPr dirty="0"/>
              <a:t>	</a:t>
            </a:r>
            <a:r>
              <a:rPr spc="-145" dirty="0"/>
              <a:t>EDUCATIO</a:t>
            </a:r>
            <a:r>
              <a:rPr spc="-170" dirty="0"/>
              <a:t>N</a:t>
            </a:r>
            <a:r>
              <a:rPr spc="-110" dirty="0"/>
              <a:t>AL  </a:t>
            </a:r>
            <a:r>
              <a:rPr spc="-145" dirty="0"/>
              <a:t>RIGHTS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2143125"/>
            <a:ext cx="9144000" cy="4714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80" y="957072"/>
            <a:ext cx="7964424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66409" y="1627632"/>
            <a:ext cx="2727960" cy="78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1209" y="706653"/>
            <a:ext cx="492950" cy="36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2575" y="468540"/>
            <a:ext cx="7155180" cy="142603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630805" marR="5080" indent="-2618740" algn="ctr">
              <a:lnSpc>
                <a:spcPts val="5280"/>
              </a:lnSpc>
              <a:spcBef>
                <a:spcPts val="520"/>
              </a:spcBef>
              <a:tabLst>
                <a:tab pos="3456940" algn="l"/>
              </a:tabLst>
            </a:pPr>
            <a:r>
              <a:rPr sz="4400" spc="-160" dirty="0" smtClean="0"/>
              <a:t>CULTURA</a:t>
            </a:r>
            <a:r>
              <a:rPr sz="4400" spc="-135" dirty="0" smtClean="0"/>
              <a:t>L</a:t>
            </a:r>
            <a:r>
              <a:rPr sz="4400" dirty="0" smtClean="0"/>
              <a:t>	</a:t>
            </a:r>
            <a:r>
              <a:rPr lang="en-US" sz="4400" dirty="0" smtClean="0"/>
              <a:t>       </a:t>
            </a:r>
            <a:r>
              <a:rPr sz="4400" spc="-145" dirty="0" smtClean="0"/>
              <a:t>EDUCATIO</a:t>
            </a:r>
            <a:r>
              <a:rPr sz="4400" spc="-170" dirty="0" smtClean="0"/>
              <a:t>N</a:t>
            </a:r>
            <a:r>
              <a:rPr sz="4400" spc="-110" dirty="0" smtClean="0"/>
              <a:t>AL  </a:t>
            </a:r>
            <a:r>
              <a:rPr spc="-145" dirty="0"/>
              <a:t>RIGHTS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21457" y="2362200"/>
            <a:ext cx="8417864" cy="2842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2900">
              <a:lnSpc>
                <a:spcPct val="100000"/>
              </a:lnSpc>
              <a:spcBef>
                <a:spcPts val="770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6235" algn="l"/>
                <a:tab pos="356870" algn="l"/>
              </a:tabLst>
            </a:pPr>
            <a:r>
              <a:rPr spc="-10" dirty="0" smtClean="0"/>
              <a:t>ARTICLES </a:t>
            </a:r>
            <a:r>
              <a:rPr spc="-5" dirty="0" smtClean="0"/>
              <a:t>29 &amp;</a:t>
            </a:r>
            <a:r>
              <a:rPr spc="10" dirty="0" smtClean="0"/>
              <a:t> </a:t>
            </a:r>
            <a:r>
              <a:rPr spc="-5" dirty="0"/>
              <a:t>30</a:t>
            </a:r>
          </a:p>
          <a:p>
            <a:pPr marL="356870" marR="138430" indent="-342900">
              <a:lnSpc>
                <a:spcPct val="100000"/>
              </a:lnSpc>
              <a:spcBef>
                <a:spcPts val="675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6235" algn="l"/>
                <a:tab pos="356870" algn="l"/>
              </a:tabLst>
            </a:pPr>
            <a:r>
              <a:rPr spc="-5" dirty="0"/>
              <a:t>Any community which has a language and a </a:t>
            </a:r>
            <a:r>
              <a:rPr dirty="0"/>
              <a:t>script  </a:t>
            </a:r>
            <a:r>
              <a:rPr spc="-5" dirty="0"/>
              <a:t>of its own has the </a:t>
            </a:r>
            <a:r>
              <a:rPr dirty="0"/>
              <a:t>right to conserve and develop</a:t>
            </a:r>
            <a:r>
              <a:rPr spc="15" dirty="0"/>
              <a:t> </a:t>
            </a:r>
            <a:r>
              <a:rPr spc="-5" dirty="0"/>
              <a:t>it.</a:t>
            </a:r>
          </a:p>
          <a:p>
            <a:pPr marL="356870" marR="5080" indent="-342900">
              <a:lnSpc>
                <a:spcPct val="100000"/>
              </a:lnSpc>
              <a:spcBef>
                <a:spcPts val="670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6235" algn="l"/>
                <a:tab pos="356870" algn="l"/>
              </a:tabLst>
            </a:pPr>
            <a:r>
              <a:rPr spc="-5" dirty="0"/>
              <a:t>All minorities, </a:t>
            </a:r>
            <a:r>
              <a:rPr dirty="0"/>
              <a:t>religious </a:t>
            </a:r>
            <a:r>
              <a:rPr spc="-5" dirty="0"/>
              <a:t>or </a:t>
            </a:r>
            <a:r>
              <a:rPr dirty="0"/>
              <a:t>linguistic, </a:t>
            </a:r>
            <a:r>
              <a:rPr spc="-5" dirty="0"/>
              <a:t>can set up </a:t>
            </a:r>
            <a:r>
              <a:rPr dirty="0"/>
              <a:t>their  </a:t>
            </a:r>
            <a:r>
              <a:rPr spc="-5" dirty="0"/>
              <a:t>own educational </a:t>
            </a:r>
            <a:r>
              <a:rPr dirty="0"/>
              <a:t>institutions </a:t>
            </a:r>
            <a:r>
              <a:rPr spc="-5" dirty="0"/>
              <a:t>to preserve </a:t>
            </a:r>
            <a:r>
              <a:rPr dirty="0"/>
              <a:t>and  </a:t>
            </a:r>
            <a:r>
              <a:rPr spc="-5" dirty="0"/>
              <a:t>develop their own</a:t>
            </a:r>
            <a:r>
              <a:rPr spc="20" dirty="0"/>
              <a:t> </a:t>
            </a:r>
            <a:r>
              <a:rPr dirty="0"/>
              <a:t>culture.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911" y="957072"/>
            <a:ext cx="7757159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7227" y="1627632"/>
            <a:ext cx="3323844" cy="78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6208" y="468540"/>
            <a:ext cx="6944995" cy="14039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160270" marR="5080" indent="-2147570">
              <a:lnSpc>
                <a:spcPts val="5280"/>
              </a:lnSpc>
              <a:spcBef>
                <a:spcPts val="520"/>
              </a:spcBef>
            </a:pPr>
            <a:r>
              <a:rPr spc="-145" dirty="0"/>
              <a:t>RIGHT </a:t>
            </a:r>
            <a:r>
              <a:rPr spc="-150" dirty="0"/>
              <a:t>TO </a:t>
            </a:r>
            <a:r>
              <a:rPr spc="-145" dirty="0"/>
              <a:t>CONSTITUTIONAL  </a:t>
            </a:r>
            <a:r>
              <a:rPr spc="-150" dirty="0"/>
              <a:t>REMEDIES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2214496"/>
            <a:ext cx="9144000" cy="4643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911" y="957072"/>
            <a:ext cx="7757159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99588" y="1627632"/>
            <a:ext cx="3659124" cy="78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6208" y="468540"/>
            <a:ext cx="6944995" cy="14039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992630" marR="5080" indent="-1979930">
              <a:lnSpc>
                <a:spcPts val="5280"/>
              </a:lnSpc>
              <a:spcBef>
                <a:spcPts val="520"/>
              </a:spcBef>
            </a:pPr>
            <a:r>
              <a:rPr spc="-145" dirty="0"/>
              <a:t>RIGHT </a:t>
            </a:r>
            <a:r>
              <a:rPr spc="-150" dirty="0"/>
              <a:t>TO </a:t>
            </a:r>
            <a:r>
              <a:rPr spc="-145" dirty="0"/>
              <a:t>CONSTITUTIONAL  </a:t>
            </a:r>
            <a:r>
              <a:rPr spc="-150" dirty="0"/>
              <a:t>REMEDIES5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4642" y="2165984"/>
            <a:ext cx="8322945" cy="423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7480" indent="-342900">
              <a:lnSpc>
                <a:spcPct val="100000"/>
              </a:lnSpc>
              <a:spcBef>
                <a:spcPts val="10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Right to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constitutional remedies empowers</a:t>
            </a:r>
            <a:r>
              <a:rPr sz="3000" spc="-6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citizens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move a</a:t>
            </a:r>
            <a:r>
              <a:rPr sz="3000" spc="-5" dirty="0">
                <a:solidFill>
                  <a:srgbClr val="AC1F1F"/>
                </a:solidFill>
                <a:latin typeface="Arial"/>
                <a:cs typeface="Arial"/>
              </a:rPr>
              <a:t> </a:t>
            </a:r>
            <a:r>
              <a:rPr sz="3000" u="heavy" dirty="0">
                <a:solidFill>
                  <a:srgbClr val="AC1F1F"/>
                </a:solidFill>
                <a:uFill>
                  <a:solidFill>
                    <a:srgbClr val="AC1F1F"/>
                  </a:solidFill>
                </a:uFill>
                <a:latin typeface="Arial"/>
                <a:cs typeface="Arial"/>
                <a:hlinkClick r:id="rId4"/>
              </a:rPr>
              <a:t>court</a:t>
            </a:r>
            <a:r>
              <a:rPr sz="3000" dirty="0">
                <a:solidFill>
                  <a:srgbClr val="AC1F1F"/>
                </a:solidFill>
                <a:latin typeface="Arial"/>
                <a:cs typeface="Arial"/>
                <a:hlinkClick r:id="rId4"/>
              </a:rPr>
              <a:t>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law in case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any  denial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of the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fundamental</a:t>
            </a:r>
            <a:r>
              <a:rPr sz="3000" spc="-6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rights.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This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procedure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asking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courts to</a:t>
            </a:r>
            <a:r>
              <a:rPr sz="3000" spc="-6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preserve  or safeguard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citizens' fundamental rights  can be done in various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ways. The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courts can 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issue various kinds of</a:t>
            </a:r>
            <a:r>
              <a:rPr sz="3000" dirty="0">
                <a:solidFill>
                  <a:srgbClr val="AC1F1F"/>
                </a:solidFill>
                <a:latin typeface="Arial"/>
                <a:cs typeface="Arial"/>
              </a:rPr>
              <a:t> </a:t>
            </a:r>
            <a:r>
              <a:rPr sz="3000" i="1" u="heavy" dirty="0">
                <a:solidFill>
                  <a:srgbClr val="AC1F1F"/>
                </a:solidFill>
                <a:uFill>
                  <a:solidFill>
                    <a:srgbClr val="AC1F1F"/>
                  </a:solidFill>
                </a:uFill>
                <a:latin typeface="Arial"/>
                <a:cs typeface="Arial"/>
                <a:hlinkClick r:id="rId5"/>
              </a:rPr>
              <a:t>writs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. These writs are </a:t>
            </a:r>
            <a:r>
              <a:rPr sz="3000" u="heavy" dirty="0">
                <a:solidFill>
                  <a:srgbClr val="AC1F1F"/>
                </a:solidFill>
                <a:uFill>
                  <a:solidFill>
                    <a:srgbClr val="AC1F1F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3000" i="1" u="heavy" spc="-5" dirty="0">
                <a:solidFill>
                  <a:srgbClr val="AC1F1F"/>
                </a:solidFill>
                <a:uFill>
                  <a:solidFill>
                    <a:srgbClr val="AC1F1F"/>
                  </a:solidFill>
                </a:uFill>
                <a:latin typeface="Arial"/>
                <a:cs typeface="Arial"/>
                <a:hlinkClick r:id="rId6"/>
              </a:rPr>
              <a:t>habeas corpus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,</a:t>
            </a:r>
            <a:r>
              <a:rPr sz="3000" spc="-5" dirty="0">
                <a:solidFill>
                  <a:srgbClr val="AC1F1F"/>
                </a:solidFill>
                <a:latin typeface="Arial"/>
                <a:cs typeface="Arial"/>
                <a:hlinkClick r:id="rId7"/>
              </a:rPr>
              <a:t> </a:t>
            </a:r>
            <a:r>
              <a:rPr sz="3000" i="1" u="heavy" spc="-5" dirty="0">
                <a:solidFill>
                  <a:srgbClr val="AC1F1F"/>
                </a:solidFill>
                <a:uFill>
                  <a:solidFill>
                    <a:srgbClr val="AC1F1F"/>
                  </a:solidFill>
                </a:uFill>
                <a:latin typeface="Arial"/>
                <a:cs typeface="Arial"/>
                <a:hlinkClick r:id="rId7"/>
              </a:rPr>
              <a:t>mandamus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,</a:t>
            </a:r>
            <a:r>
              <a:rPr sz="3000" spc="-5" dirty="0">
                <a:solidFill>
                  <a:srgbClr val="AC1F1F"/>
                </a:solidFill>
                <a:latin typeface="Arial"/>
                <a:cs typeface="Arial"/>
                <a:hlinkClick r:id="rId8"/>
              </a:rPr>
              <a:t> </a:t>
            </a:r>
            <a:r>
              <a:rPr sz="3000" i="1" u="heavy" dirty="0">
                <a:solidFill>
                  <a:srgbClr val="AC1F1F"/>
                </a:solidFill>
                <a:uFill>
                  <a:solidFill>
                    <a:srgbClr val="AC1F1F"/>
                  </a:solidFill>
                </a:uFill>
                <a:latin typeface="Arial"/>
                <a:cs typeface="Arial"/>
                <a:hlinkClick r:id="rId8"/>
              </a:rPr>
              <a:t>prohibition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,</a:t>
            </a:r>
            <a:r>
              <a:rPr sz="3000" dirty="0">
                <a:solidFill>
                  <a:srgbClr val="AC1F1F"/>
                </a:solidFill>
                <a:latin typeface="Arial"/>
                <a:cs typeface="Arial"/>
                <a:hlinkClick r:id="rId9"/>
              </a:rPr>
              <a:t> </a:t>
            </a:r>
            <a:r>
              <a:rPr sz="3000" i="1" u="heavy" spc="-5" dirty="0">
                <a:solidFill>
                  <a:srgbClr val="AC1F1F"/>
                </a:solidFill>
                <a:uFill>
                  <a:solidFill>
                    <a:srgbClr val="AC1F1F"/>
                  </a:solidFill>
                </a:uFill>
                <a:latin typeface="Arial"/>
                <a:cs typeface="Arial"/>
                <a:hlinkClick r:id="rId9"/>
              </a:rPr>
              <a:t>quo  warranto</a:t>
            </a:r>
            <a:r>
              <a:rPr sz="3000" i="1" spc="-5" dirty="0">
                <a:solidFill>
                  <a:srgbClr val="AC1F1F"/>
                </a:solidFill>
                <a:latin typeface="Arial"/>
                <a:cs typeface="Arial"/>
                <a:hlinkClick r:id="rId9"/>
              </a:rPr>
              <a:t>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and</a:t>
            </a:r>
            <a:r>
              <a:rPr sz="3000" spc="-40" dirty="0">
                <a:solidFill>
                  <a:srgbClr val="AC1F1F"/>
                </a:solidFill>
                <a:latin typeface="Arial"/>
                <a:cs typeface="Arial"/>
                <a:hlinkClick r:id="rId10"/>
              </a:rPr>
              <a:t> </a:t>
            </a:r>
            <a:r>
              <a:rPr sz="3000" i="1" u="heavy" spc="-5" dirty="0">
                <a:solidFill>
                  <a:srgbClr val="AC1F1F"/>
                </a:solidFill>
                <a:uFill>
                  <a:solidFill>
                    <a:srgbClr val="AC1F1F"/>
                  </a:solidFill>
                </a:uFill>
                <a:latin typeface="Arial"/>
                <a:cs typeface="Arial"/>
                <a:hlinkClick r:id="rId10"/>
              </a:rPr>
              <a:t>certiorari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8379" y="502919"/>
            <a:ext cx="6108192" cy="3835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2728" y="2037588"/>
            <a:ext cx="118872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6292" y="522731"/>
            <a:ext cx="5992367" cy="3720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810000"/>
            <a:ext cx="3886200" cy="289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2167" y="960119"/>
            <a:ext cx="1734312" cy="1014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9" y="1691639"/>
            <a:ext cx="2929128" cy="1014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5675" y="1333119"/>
            <a:ext cx="985647" cy="5495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1739" y="2061591"/>
            <a:ext cx="2075942" cy="553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5343525"/>
            <a:ext cx="8629650" cy="15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32432" y="6269734"/>
            <a:ext cx="5306568" cy="588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0648" y="5643778"/>
            <a:ext cx="43922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THANK</a:t>
            </a:r>
            <a:r>
              <a:rPr sz="6000" b="1" i="1" spc="-1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6000" b="1" i="1" dirty="0">
                <a:solidFill>
                  <a:srgbClr val="6F2F9F"/>
                </a:solidFill>
                <a:latin typeface="Times New Roman"/>
                <a:cs typeface="Times New Roman"/>
              </a:rPr>
              <a:t>YOU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357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8064" y="934211"/>
            <a:ext cx="3688079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5629" y="446890"/>
            <a:ext cx="2875280" cy="73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35" dirty="0">
                <a:solidFill>
                  <a:srgbClr val="3A2C23"/>
                </a:solidFill>
              </a:rPr>
              <a:t>DEFIN</a:t>
            </a:r>
            <a:r>
              <a:rPr spc="-100" dirty="0">
                <a:solidFill>
                  <a:srgbClr val="3A2C23"/>
                </a:solidFill>
              </a:rPr>
              <a:t>I</a:t>
            </a:r>
            <a:r>
              <a:rPr spc="-130" dirty="0">
                <a:solidFill>
                  <a:srgbClr val="3A2C23"/>
                </a:solidFill>
              </a:rPr>
              <a:t>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520444"/>
            <a:ext cx="8521700" cy="36455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ct val="89900"/>
              </a:lnSpc>
              <a:spcBef>
                <a:spcPts val="535"/>
              </a:spcBef>
              <a:buClr>
                <a:srgbClr val="EFA12D"/>
              </a:buClr>
              <a:buSzPct val="69444"/>
              <a:buFont typeface="Wingdings"/>
              <a:buChar char=""/>
              <a:tabLst>
                <a:tab pos="480059" algn="l"/>
                <a:tab pos="480695" algn="l"/>
              </a:tabLst>
            </a:pPr>
            <a:r>
              <a:rPr dirty="0"/>
              <a:t>	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Fundamental Rights </a:t>
            </a: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are </a:t>
            </a: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essential  human rights that are </a:t>
            </a:r>
            <a:r>
              <a:rPr sz="3600" spc="-10" dirty="0">
                <a:solidFill>
                  <a:srgbClr val="4E3A2F"/>
                </a:solidFill>
                <a:latin typeface="Arial"/>
                <a:cs typeface="Arial"/>
              </a:rPr>
              <a:t>offered </a:t>
            </a: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to every  </a:t>
            </a: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citizen </a:t>
            </a: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irrespective of caste, race,</a:t>
            </a:r>
            <a:r>
              <a:rPr sz="3600" spc="-8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creed,  place </a:t>
            </a: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of birth, religion </a:t>
            </a: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or </a:t>
            </a:r>
            <a:r>
              <a:rPr sz="3600" spc="-30" dirty="0">
                <a:solidFill>
                  <a:srgbClr val="4E3A2F"/>
                </a:solidFill>
                <a:latin typeface="Arial"/>
                <a:cs typeface="Arial"/>
              </a:rPr>
              <a:t>gender. </a:t>
            </a: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These  </a:t>
            </a: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are equal to freedoms and these rights  </a:t>
            </a: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are essential </a:t>
            </a: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for </a:t>
            </a:r>
            <a:r>
              <a:rPr sz="4000" b="1" i="1" spc="-5" dirty="0">
                <a:solidFill>
                  <a:srgbClr val="4E3A2F"/>
                </a:solidFill>
                <a:latin typeface="Arial"/>
                <a:cs typeface="Arial"/>
              </a:rPr>
              <a:t>personal </a:t>
            </a:r>
            <a:r>
              <a:rPr sz="4000" b="1" i="1" spc="-10" dirty="0">
                <a:solidFill>
                  <a:srgbClr val="4E3A2F"/>
                </a:solidFill>
                <a:latin typeface="Arial"/>
                <a:cs typeface="Arial"/>
              </a:rPr>
              <a:t>good </a:t>
            </a:r>
            <a:r>
              <a:rPr sz="3600" spc="-5" dirty="0">
                <a:solidFill>
                  <a:srgbClr val="4E3A2F"/>
                </a:solidFill>
                <a:latin typeface="Arial"/>
                <a:cs typeface="Arial"/>
              </a:rPr>
              <a:t>and  the </a:t>
            </a:r>
            <a:r>
              <a:rPr sz="4000" b="1" i="1" spc="-5" dirty="0">
                <a:solidFill>
                  <a:srgbClr val="4E3A2F"/>
                </a:solidFill>
                <a:latin typeface="Arial"/>
                <a:cs typeface="Arial"/>
              </a:rPr>
              <a:t>society </a:t>
            </a: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at</a:t>
            </a:r>
            <a:r>
              <a:rPr sz="3600" spc="-1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4E3A2F"/>
                </a:solidFill>
                <a:latin typeface="Arial"/>
                <a:cs typeface="Arial"/>
              </a:rPr>
              <a:t>large.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152" y="963167"/>
            <a:ext cx="7624572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2362" y="475144"/>
            <a:ext cx="6955790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SIX </a:t>
            </a:r>
            <a:r>
              <a:rPr spc="-160" dirty="0"/>
              <a:t>FUNDAMENTAL</a:t>
            </a:r>
            <a:r>
              <a:rPr spc="-75" dirty="0"/>
              <a:t> </a:t>
            </a:r>
            <a:r>
              <a:rPr spc="-145" dirty="0"/>
              <a:t>RIGHTS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8916" y="1715769"/>
            <a:ext cx="7952105" cy="377380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Right to</a:t>
            </a:r>
            <a:r>
              <a:rPr sz="3000" spc="-4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EQUALITY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Right to</a:t>
            </a:r>
            <a:r>
              <a:rPr sz="3000" spc="-4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AFEF"/>
                </a:solidFill>
                <a:latin typeface="Times New Roman"/>
                <a:cs typeface="Times New Roman"/>
              </a:rPr>
              <a:t>FREEDOM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Right to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Freedom from</a:t>
            </a:r>
            <a:r>
              <a:rPr sz="3000" spc="-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EXPLOITATION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Right to </a:t>
            </a:r>
            <a:r>
              <a:rPr sz="3000" b="1" dirty="0">
                <a:solidFill>
                  <a:srgbClr val="006FC0"/>
                </a:solidFill>
                <a:latin typeface="Times New Roman"/>
                <a:cs typeface="Times New Roman"/>
              </a:rPr>
              <a:t>FREEDOM OF</a:t>
            </a:r>
            <a:r>
              <a:rPr sz="3000" b="1" spc="-2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RELIGION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30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CULTURAl </a:t>
            </a:r>
            <a:r>
              <a:rPr sz="3000" spc="-5" dirty="0">
                <a:solidFill>
                  <a:srgbClr val="4E3A2F"/>
                </a:solidFill>
                <a:latin typeface="Arial"/>
                <a:cs typeface="Arial"/>
              </a:rPr>
              <a:t>and </a:t>
            </a:r>
            <a:r>
              <a:rPr sz="3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EDUCATIONAL</a:t>
            </a:r>
            <a:r>
              <a:rPr sz="3000" b="1" spc="-25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Rights</a:t>
            </a:r>
            <a:endParaRPr sz="3000">
              <a:latin typeface="Arial"/>
              <a:cs typeface="Arial"/>
            </a:endParaRPr>
          </a:p>
          <a:p>
            <a:pPr marL="355600" marR="1915795" indent="-342900">
              <a:lnSpc>
                <a:spcPts val="3590"/>
              </a:lnSpc>
              <a:spcBef>
                <a:spcPts val="85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4E3A2F"/>
                </a:solidFill>
                <a:latin typeface="Arial"/>
                <a:cs typeface="Arial"/>
              </a:rPr>
              <a:t>The Right to</a:t>
            </a:r>
            <a:r>
              <a:rPr sz="3000" spc="-13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6F2F9F"/>
                </a:solidFill>
                <a:latin typeface="Times New Roman"/>
                <a:cs typeface="Times New Roman"/>
              </a:rPr>
              <a:t>CONSTITUTIONAL  REMEDIES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548" y="963167"/>
            <a:ext cx="5859780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4732" y="475144"/>
            <a:ext cx="5191125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RIGHT </a:t>
            </a:r>
            <a:r>
              <a:rPr spc="-150" dirty="0"/>
              <a:t>TO</a:t>
            </a:r>
            <a:r>
              <a:rPr spc="-65" dirty="0"/>
              <a:t> </a:t>
            </a:r>
            <a:r>
              <a:rPr spc="-145" dirty="0"/>
              <a:t>EQUALITY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642998"/>
            <a:ext cx="9144000" cy="521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548" y="963167"/>
            <a:ext cx="5859780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4732" y="475144"/>
            <a:ext cx="5191125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RIGHT </a:t>
            </a:r>
            <a:r>
              <a:rPr spc="-150" dirty="0"/>
              <a:t>TO</a:t>
            </a:r>
            <a:r>
              <a:rPr spc="-65" dirty="0"/>
              <a:t> </a:t>
            </a:r>
            <a:r>
              <a:rPr spc="-145" dirty="0"/>
              <a:t>EQUALITY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535074"/>
            <a:ext cx="8529320" cy="495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30000"/>
              </a:lnSpc>
              <a:spcBef>
                <a:spcPts val="100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(i)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Equality before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Law :-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Article 14 of the constitution  guarantees that all citizens shall be equally protected by the laws  of the country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FA12D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30000"/>
              </a:lnSpc>
              <a:spcBef>
                <a:spcPts val="1730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(ii)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Social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equality and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equal access to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public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areas:-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Article  15 of the constitution states that no person shall be discriminated  on the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basis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of caste, </a:t>
            </a:r>
            <a:r>
              <a:rPr sz="2200" spc="-20" dirty="0">
                <a:solidFill>
                  <a:srgbClr val="4E3A2F"/>
                </a:solidFill>
                <a:latin typeface="Arial"/>
                <a:cs typeface="Arial"/>
              </a:rPr>
              <a:t>colour,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language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etc.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Every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person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shall  have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equal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access to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public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places like public  parks, museums,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wells,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bathing ghats and temples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etc.  </a:t>
            </a:r>
            <a:r>
              <a:rPr sz="2200" spc="-20" dirty="0">
                <a:solidFill>
                  <a:srgbClr val="4E3A2F"/>
                </a:solidFill>
                <a:latin typeface="Arial"/>
                <a:cs typeface="Arial"/>
              </a:rPr>
              <a:t>However,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State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may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make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any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special provision for women  and</a:t>
            </a:r>
            <a:r>
              <a:rPr sz="2200" spc="-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children.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548" y="963167"/>
            <a:ext cx="5859780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4732" y="475144"/>
            <a:ext cx="5191125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RIGHT </a:t>
            </a:r>
            <a:r>
              <a:rPr spc="-150" dirty="0"/>
              <a:t>TO</a:t>
            </a:r>
            <a:r>
              <a:rPr spc="-65" dirty="0"/>
              <a:t> </a:t>
            </a:r>
            <a:r>
              <a:rPr spc="-145" dirty="0"/>
              <a:t>EQUALITY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518056"/>
            <a:ext cx="8529955" cy="519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(iii)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Equality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in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matters of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public employment:-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Article 16 of  the constitution lays down that the State cannot discriminate  against anyone in the matters of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employment.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All citizens can  apply for government</a:t>
            </a:r>
            <a:r>
              <a:rPr sz="2200" spc="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jobs.</a:t>
            </a:r>
            <a:endParaRPr sz="2200">
              <a:latin typeface="Arial"/>
              <a:cs typeface="Arial"/>
            </a:endParaRPr>
          </a:p>
          <a:p>
            <a:pPr marL="355600" marR="7620" indent="-342900" algn="just">
              <a:lnSpc>
                <a:spcPct val="150000"/>
              </a:lnSpc>
              <a:spcBef>
                <a:spcPts val="530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(iv)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Abolition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untouchability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:-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Article 17 of the constitution  abolishes 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practice of </a:t>
            </a:r>
            <a:r>
              <a:rPr sz="2200" spc="-15" dirty="0">
                <a:solidFill>
                  <a:srgbClr val="4E3A2F"/>
                </a:solidFill>
                <a:latin typeface="Arial"/>
                <a:cs typeface="Arial"/>
              </a:rPr>
              <a:t>untouchability.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Practice of untouchability  is an 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offense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and anyone doing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so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is punishable by</a:t>
            </a:r>
            <a:r>
              <a:rPr sz="2200" spc="9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4E3A2F"/>
                </a:solidFill>
                <a:latin typeface="Arial"/>
                <a:cs typeface="Arial"/>
              </a:rPr>
              <a:t>law.</a:t>
            </a:r>
            <a:endParaRPr sz="22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35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(v)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Abolition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of Titles:-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Article 18 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the constitution prohibits the  State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from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conferring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any titles.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Citizens of India cannot accept  titles from a foreign</a:t>
            </a:r>
            <a:r>
              <a:rPr sz="2200" spc="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State.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4416" y="963167"/>
            <a:ext cx="5686044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RIGHT </a:t>
            </a:r>
            <a:r>
              <a:rPr spc="-150" dirty="0"/>
              <a:t>TO</a:t>
            </a:r>
            <a:r>
              <a:rPr spc="-55" dirty="0"/>
              <a:t> </a:t>
            </a:r>
            <a:r>
              <a:rPr spc="-160" dirty="0"/>
              <a:t>FREEDOM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642998"/>
            <a:ext cx="9144000" cy="5214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4416" y="963167"/>
            <a:ext cx="5686044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RIGHT </a:t>
            </a:r>
            <a:r>
              <a:rPr spc="-150" dirty="0"/>
              <a:t>TO</a:t>
            </a:r>
            <a:r>
              <a:rPr spc="-55" dirty="0"/>
              <a:t> </a:t>
            </a:r>
            <a:r>
              <a:rPr spc="-160" dirty="0"/>
              <a:t>FREEDOM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518056"/>
            <a:ext cx="8529320" cy="519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(i)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Freedom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of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Speech and expression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,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which enable an  individual to participate in public activities. The phrase,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"freedom 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of press" 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has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not been used in Article 19, but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freedom </a:t>
            </a:r>
            <a:r>
              <a:rPr sz="2200" spc="10" dirty="0">
                <a:solidFill>
                  <a:srgbClr val="4E3A2F"/>
                </a:solidFill>
                <a:latin typeface="Arial"/>
                <a:cs typeface="Arial"/>
              </a:rPr>
              <a:t>of 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expression includes freedom of</a:t>
            </a:r>
            <a:r>
              <a:rPr sz="2200" spc="5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press.</a:t>
            </a:r>
            <a:endParaRPr sz="22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30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(ii)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Freedom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to assemble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peacefully without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arms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, on which  the State can impose reasonable restrictions 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the interest of  public order and the sovereignty and integrity of</a:t>
            </a:r>
            <a:r>
              <a:rPr sz="2200" spc="1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India.</a:t>
            </a:r>
            <a:endParaRPr sz="2200">
              <a:latin typeface="Arial"/>
              <a:cs typeface="Arial"/>
            </a:endParaRPr>
          </a:p>
          <a:p>
            <a:pPr marL="355600" marR="5715" indent="-342900" algn="just">
              <a:lnSpc>
                <a:spcPct val="150000"/>
              </a:lnSpc>
              <a:spcBef>
                <a:spcPts val="535"/>
              </a:spcBef>
              <a:buClr>
                <a:srgbClr val="EFA12D"/>
              </a:buClr>
              <a:buSzPct val="68181"/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(iii)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Freedom to form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associations </a:t>
            </a:r>
            <a:r>
              <a:rPr sz="2200" b="1" spc="-5" dirty="0">
                <a:solidFill>
                  <a:srgbClr val="4E3A2F"/>
                </a:solidFill>
                <a:latin typeface="Arial"/>
                <a:cs typeface="Arial"/>
              </a:rPr>
              <a:t>or </a:t>
            </a:r>
            <a:r>
              <a:rPr sz="2200" b="1" dirty="0">
                <a:solidFill>
                  <a:srgbClr val="4E3A2F"/>
                </a:solidFill>
                <a:latin typeface="Arial"/>
                <a:cs typeface="Arial"/>
              </a:rPr>
              <a:t>unions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on which the  State can impose reasonable restrictions on 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this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freedom in the  interest</a:t>
            </a:r>
            <a:r>
              <a:rPr sz="2200" spc="16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of</a:t>
            </a:r>
            <a:r>
              <a:rPr sz="2200" spc="1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public</a:t>
            </a:r>
            <a:r>
              <a:rPr sz="2200" spc="15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E3A2F"/>
                </a:solidFill>
                <a:latin typeface="Arial"/>
                <a:cs typeface="Arial"/>
              </a:rPr>
              <a:t>order,</a:t>
            </a:r>
            <a:r>
              <a:rPr sz="2200" spc="1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morality</a:t>
            </a:r>
            <a:r>
              <a:rPr sz="2200" spc="1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and</a:t>
            </a:r>
            <a:r>
              <a:rPr sz="2200" spc="16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the</a:t>
            </a:r>
            <a:r>
              <a:rPr sz="2200" spc="15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sovereignty</a:t>
            </a:r>
            <a:r>
              <a:rPr sz="2200" spc="1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and</a:t>
            </a:r>
            <a:r>
              <a:rPr sz="2200" spc="15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integrity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C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839</Words>
  <Application>Microsoft Office PowerPoint</Application>
  <PresentationFormat>On-screen Show (4:3)</PresentationFormat>
  <Paragraphs>55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DEFINITION</vt:lpstr>
      <vt:lpstr>SIX FUNDAMENTAL RIGHTS</vt:lpstr>
      <vt:lpstr>RIGHT TO EQUALITY</vt:lpstr>
      <vt:lpstr>RIGHT TO EQUALITY</vt:lpstr>
      <vt:lpstr>RIGHT TO EQUALITY</vt:lpstr>
      <vt:lpstr>RIGHT TO FREEDOM</vt:lpstr>
      <vt:lpstr>RIGHT TO FREEDOM</vt:lpstr>
      <vt:lpstr>RIGHT TO FREEDOM</vt:lpstr>
      <vt:lpstr>RIGHT TO FREEDOM</vt:lpstr>
      <vt:lpstr>RIGHT AGAINST EXPLOITATION</vt:lpstr>
      <vt:lpstr>RIGHT AGAINST EXPLOITATION</vt:lpstr>
      <vt:lpstr>RIGHT TO FREEDOM OF RELIGION</vt:lpstr>
      <vt:lpstr>RIGHT TO FREEDOM OF RELIGION</vt:lpstr>
      <vt:lpstr>CULTURAL EDUCATIONAL  RIGHTS</vt:lpstr>
      <vt:lpstr>CULTURAL        EDUCATIONAL  RIGHTS</vt:lpstr>
      <vt:lpstr>RIGHT TO CONSTITUTIONAL  REMEDIES</vt:lpstr>
      <vt:lpstr>RIGHT TO CONSTITUTIONAL  REMEDIES5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DCET</cp:lastModifiedBy>
  <cp:revision>2</cp:revision>
  <dcterms:created xsi:type="dcterms:W3CDTF">2019-08-31T04:49:00Z</dcterms:created>
  <dcterms:modified xsi:type="dcterms:W3CDTF">2019-08-31T05:25:53Z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2019-08-31T00:00:00Z</vt:filetime>
  </property>
</Properties>
</file>