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993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993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993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13341" cy="6843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8031" y="871473"/>
            <a:ext cx="4075937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FF993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38729"/>
            <a:ext cx="8521065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717" y="2798775"/>
            <a:ext cx="8315325" cy="29991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473450" marR="5080" indent="-3461385">
              <a:lnSpc>
                <a:spcPct val="100000"/>
              </a:lnSpc>
              <a:spcBef>
                <a:spcPts val="105"/>
              </a:spcBef>
            </a:pPr>
            <a:r>
              <a:rPr dirty="0" sz="6500" spc="-5"/>
              <a:t>Fundamental DUTIES  </a:t>
            </a:r>
            <a:r>
              <a:rPr dirty="0" sz="6500">
                <a:solidFill>
                  <a:srgbClr val="000080"/>
                </a:solidFill>
              </a:rPr>
              <a:t>OF </a:t>
            </a:r>
            <a:endParaRPr sz="6500"/>
          </a:p>
          <a:p>
            <a:pPr marL="932815">
              <a:lnSpc>
                <a:spcPct val="100000"/>
              </a:lnSpc>
              <a:spcBef>
                <a:spcPts val="5"/>
              </a:spcBef>
            </a:pPr>
            <a:r>
              <a:rPr dirty="0" sz="6500">
                <a:solidFill>
                  <a:srgbClr val="128708"/>
                </a:solidFill>
              </a:rPr>
              <a:t>INDIAN</a:t>
            </a:r>
            <a:r>
              <a:rPr dirty="0" sz="6500" spc="-15">
                <a:solidFill>
                  <a:srgbClr val="128708"/>
                </a:solidFill>
              </a:rPr>
              <a:t> </a:t>
            </a:r>
            <a:r>
              <a:rPr dirty="0" sz="6500">
                <a:solidFill>
                  <a:srgbClr val="128708"/>
                </a:solidFill>
              </a:rPr>
              <a:t>CITIZEN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5534914" y="6273495"/>
            <a:ext cx="11239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Presentation1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108" y="198120"/>
            <a:ext cx="1094232" cy="1859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523" y="705612"/>
            <a:ext cx="6501383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6789" y="870965"/>
            <a:ext cx="57816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>
                <a:solidFill>
                  <a:srgbClr val="000080"/>
                </a:solidFill>
              </a:rPr>
              <a:t>Utility </a:t>
            </a:r>
            <a:r>
              <a:rPr dirty="0" sz="4500">
                <a:solidFill>
                  <a:srgbClr val="000080"/>
                </a:solidFill>
              </a:rPr>
              <a:t>and</a:t>
            </a:r>
            <a:r>
              <a:rPr dirty="0" sz="4500" spc="-75">
                <a:solidFill>
                  <a:srgbClr val="000080"/>
                </a:solidFill>
              </a:rPr>
              <a:t> </a:t>
            </a:r>
            <a:r>
              <a:rPr dirty="0" sz="4500" spc="-5">
                <a:solidFill>
                  <a:srgbClr val="000080"/>
                </a:solidFill>
              </a:rPr>
              <a:t>Significance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688340" y="2356485"/>
            <a:ext cx="10218420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section </a:t>
            </a:r>
            <a:r>
              <a:rPr dirty="0" sz="2800" spc="-5">
                <a:latin typeface="Arial"/>
                <a:cs typeface="Arial"/>
              </a:rPr>
              <a:t>‘Fundamental Duties' </a:t>
            </a:r>
            <a:r>
              <a:rPr dirty="0" sz="2800" spc="-10">
                <a:latin typeface="Arial"/>
                <a:cs typeface="Arial"/>
              </a:rPr>
              <a:t>was </a:t>
            </a:r>
            <a:r>
              <a:rPr dirty="0" sz="2800" spc="-5">
                <a:latin typeface="Arial"/>
                <a:cs typeface="Arial"/>
              </a:rPr>
              <a:t>not a </a:t>
            </a:r>
            <a:r>
              <a:rPr dirty="0" sz="2800">
                <a:latin typeface="Arial"/>
                <a:cs typeface="Arial"/>
              </a:rPr>
              <a:t>part </a:t>
            </a:r>
            <a:r>
              <a:rPr dirty="0" sz="2800" spc="-5">
                <a:latin typeface="Arial"/>
                <a:cs typeface="Arial"/>
              </a:rPr>
              <a:t>of the original  </a:t>
            </a:r>
            <a:r>
              <a:rPr dirty="0" sz="2800">
                <a:latin typeface="Arial"/>
                <a:cs typeface="Arial"/>
              </a:rPr>
              <a:t>constitution.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These were added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the Constitution much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later.</a:t>
            </a:r>
            <a:endParaRPr sz="2800">
              <a:latin typeface="Arial"/>
              <a:cs typeface="Arial"/>
            </a:endParaRPr>
          </a:p>
          <a:p>
            <a:pPr marL="355600" marR="50165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idea </a:t>
            </a:r>
            <a:r>
              <a:rPr dirty="0" sz="2800">
                <a:latin typeface="Arial"/>
                <a:cs typeface="Arial"/>
              </a:rPr>
              <a:t>behind incorporation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fundamental duties </a:t>
            </a:r>
            <a:r>
              <a:rPr dirty="0" sz="2800" spc="-5">
                <a:latin typeface="Arial"/>
                <a:cs typeface="Arial"/>
              </a:rPr>
              <a:t>was to  </a:t>
            </a:r>
            <a:r>
              <a:rPr dirty="0" sz="2800">
                <a:latin typeface="Arial"/>
                <a:cs typeface="Arial"/>
              </a:rPr>
              <a:t>remind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citizens </a:t>
            </a:r>
            <a:r>
              <a:rPr dirty="0" sz="2800" spc="-5">
                <a:latin typeface="Arial"/>
                <a:cs typeface="Arial"/>
              </a:rPr>
              <a:t>of the </a:t>
            </a:r>
            <a:r>
              <a:rPr dirty="0" sz="2800">
                <a:latin typeface="Arial"/>
                <a:cs typeface="Arial"/>
              </a:rPr>
              <a:t>country </a:t>
            </a:r>
            <a:r>
              <a:rPr dirty="0" sz="2800" spc="-5">
                <a:latin typeface="Arial"/>
                <a:cs typeface="Arial"/>
              </a:rPr>
              <a:t>that they </a:t>
            </a:r>
            <a:r>
              <a:rPr dirty="0" sz="2800">
                <a:latin typeface="Arial"/>
                <a:cs typeface="Arial"/>
              </a:rPr>
              <a:t>have certain  obligations </a:t>
            </a:r>
            <a:r>
              <a:rPr dirty="0" sz="2800" spc="-5">
                <a:latin typeface="Arial"/>
                <a:cs typeface="Arial"/>
              </a:rPr>
              <a:t>towards the </a:t>
            </a:r>
            <a:r>
              <a:rPr dirty="0" sz="2800">
                <a:latin typeface="Arial"/>
                <a:cs typeface="Arial"/>
              </a:rPr>
              <a:t>country </a:t>
            </a:r>
            <a:r>
              <a:rPr dirty="0" sz="2800" spc="-5">
                <a:latin typeface="Arial"/>
                <a:cs typeface="Arial"/>
              </a:rPr>
              <a:t>and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society.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16211" y="5216650"/>
            <a:ext cx="2647188" cy="1641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0944" y="783336"/>
            <a:ext cx="6501383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0955" y="948690"/>
            <a:ext cx="57816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>
                <a:solidFill>
                  <a:srgbClr val="128708"/>
                </a:solidFill>
              </a:rPr>
              <a:t>Utility </a:t>
            </a:r>
            <a:r>
              <a:rPr dirty="0" sz="4500">
                <a:solidFill>
                  <a:srgbClr val="128708"/>
                </a:solidFill>
              </a:rPr>
              <a:t>and</a:t>
            </a:r>
            <a:r>
              <a:rPr dirty="0" sz="4500" spc="-75">
                <a:solidFill>
                  <a:srgbClr val="128708"/>
                </a:solidFill>
              </a:rPr>
              <a:t> </a:t>
            </a:r>
            <a:r>
              <a:rPr dirty="0" sz="4500" spc="-5">
                <a:solidFill>
                  <a:srgbClr val="128708"/>
                </a:solidFill>
              </a:rPr>
              <a:t>Significance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1374394" y="2649981"/>
            <a:ext cx="9366250" cy="369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three most </a:t>
            </a:r>
            <a:r>
              <a:rPr dirty="0" sz="2800" spc="-5">
                <a:latin typeface="Arial"/>
                <a:cs typeface="Arial"/>
              </a:rPr>
              <a:t>important items </a:t>
            </a:r>
            <a:r>
              <a:rPr dirty="0" sz="2800">
                <a:latin typeface="Arial"/>
                <a:cs typeface="Arial"/>
              </a:rPr>
              <a:t>in </a:t>
            </a:r>
            <a:r>
              <a:rPr dirty="0" sz="2800" spc="-5">
                <a:latin typeface="Arial"/>
                <a:cs typeface="Arial"/>
              </a:rPr>
              <a:t>the list of Fundamental  Duties</a:t>
            </a:r>
            <a:r>
              <a:rPr dirty="0" sz="2800">
                <a:latin typeface="Arial"/>
                <a:cs typeface="Arial"/>
              </a:rPr>
              <a:t> are:</a:t>
            </a:r>
            <a:endParaRPr sz="2800">
              <a:latin typeface="Arial"/>
              <a:cs typeface="Arial"/>
            </a:endParaRPr>
          </a:p>
          <a:p>
            <a:pPr marL="12700" marR="441959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dirty="0" sz="2800">
                <a:latin typeface="Arial"/>
                <a:cs typeface="Arial"/>
              </a:rPr>
              <a:t>those requiring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citizens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respect </a:t>
            </a:r>
            <a:r>
              <a:rPr dirty="0" sz="2800" spc="-5">
                <a:latin typeface="Arial"/>
                <a:cs typeface="Arial"/>
              </a:rPr>
              <a:t>the ideals </a:t>
            </a:r>
            <a:r>
              <a:rPr dirty="0" sz="2800">
                <a:latin typeface="Arial"/>
                <a:cs typeface="Arial"/>
              </a:rPr>
              <a:t>of the  </a:t>
            </a:r>
            <a:r>
              <a:rPr dirty="0" sz="2800" spc="-5">
                <a:latin typeface="Arial"/>
                <a:cs typeface="Arial"/>
              </a:rPr>
              <a:t>Constitution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institutions </a:t>
            </a:r>
            <a:r>
              <a:rPr dirty="0" sz="2800" spc="-5">
                <a:latin typeface="Arial"/>
                <a:cs typeface="Arial"/>
              </a:rPr>
              <a:t>it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establishes,</a:t>
            </a:r>
            <a:endParaRPr sz="2800">
              <a:latin typeface="Arial"/>
              <a:cs typeface="Arial"/>
            </a:endParaRPr>
          </a:p>
          <a:p>
            <a:pPr marL="12700" marR="73406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dirty="0" sz="2800" spc="-5">
                <a:latin typeface="Arial"/>
                <a:cs typeface="Arial"/>
              </a:rPr>
              <a:t>to promote harmony and the </a:t>
            </a:r>
            <a:r>
              <a:rPr dirty="0" sz="2800">
                <a:latin typeface="Arial"/>
                <a:cs typeface="Arial"/>
              </a:rPr>
              <a:t>spirit of </a:t>
            </a:r>
            <a:r>
              <a:rPr dirty="0" sz="2800" spc="-5">
                <a:latin typeface="Arial"/>
                <a:cs typeface="Arial"/>
              </a:rPr>
              <a:t>common  </a:t>
            </a:r>
            <a:r>
              <a:rPr dirty="0" sz="2800">
                <a:latin typeface="Arial"/>
                <a:cs typeface="Arial"/>
              </a:rPr>
              <a:t>brotherhood amongst </a:t>
            </a:r>
            <a:r>
              <a:rPr dirty="0" sz="2800" spc="-5">
                <a:latin typeface="Arial"/>
                <a:cs typeface="Arial"/>
              </a:rPr>
              <a:t>all the people of </a:t>
            </a:r>
            <a:r>
              <a:rPr dirty="0" sz="2800">
                <a:latin typeface="Arial"/>
                <a:cs typeface="Arial"/>
              </a:rPr>
              <a:t>India professing  </a:t>
            </a:r>
            <a:r>
              <a:rPr dirty="0" sz="2800" spc="-5">
                <a:latin typeface="Arial"/>
                <a:cs typeface="Arial"/>
              </a:rPr>
              <a:t>different religions, </a:t>
            </a:r>
            <a:r>
              <a:rPr dirty="0" sz="2800">
                <a:latin typeface="Arial"/>
                <a:cs typeface="Arial"/>
              </a:rPr>
              <a:t>speaking </a:t>
            </a:r>
            <a:r>
              <a:rPr dirty="0" sz="2800" spc="-5">
                <a:latin typeface="Arial"/>
                <a:cs typeface="Arial"/>
              </a:rPr>
              <a:t>different languages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safeguard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public property and to </a:t>
            </a:r>
            <a:r>
              <a:rPr dirty="0" sz="2800" spc="-5">
                <a:latin typeface="Arial"/>
                <a:cs typeface="Arial"/>
              </a:rPr>
              <a:t>abjure</a:t>
            </a:r>
            <a:r>
              <a:rPr dirty="0" sz="2800">
                <a:latin typeface="Arial"/>
                <a:cs typeface="Arial"/>
              </a:rPr>
              <a:t> violence.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2072" y="556259"/>
            <a:ext cx="1909572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9164" y="556259"/>
            <a:ext cx="995172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1855" y="556259"/>
            <a:ext cx="5167884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5683" y="1287780"/>
            <a:ext cx="1807464" cy="1341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0667" y="1287780"/>
            <a:ext cx="995172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3359" y="1287780"/>
            <a:ext cx="5381244" cy="1341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9445" y="732790"/>
            <a:ext cx="583120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Non-enforceable and  non-justiciable</a:t>
            </a:r>
            <a:r>
              <a:rPr dirty="0" sz="4800" spc="-15"/>
              <a:t> </a:t>
            </a:r>
            <a:r>
              <a:rPr dirty="0" sz="4800" spc="-10"/>
              <a:t>nature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374394" y="2672842"/>
            <a:ext cx="9330055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41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3084830" algn="l"/>
              </a:tabLst>
            </a:pPr>
            <a:r>
              <a:rPr dirty="0" sz="2800" spc="-5">
                <a:latin typeface="Arial"/>
                <a:cs typeface="Arial"/>
              </a:rPr>
              <a:t>This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means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	</a:t>
            </a:r>
            <a:r>
              <a:rPr dirty="0" sz="2800" spc="-5">
                <a:latin typeface="Arial"/>
                <a:cs typeface="Arial"/>
              </a:rPr>
              <a:t>no one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punished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case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their  </a:t>
            </a:r>
            <a:r>
              <a:rPr dirty="0" sz="2800" spc="-5">
                <a:latin typeface="Arial"/>
                <a:cs typeface="Arial"/>
              </a:rPr>
              <a:t>violation or </a:t>
            </a:r>
            <a:r>
              <a:rPr dirty="0" sz="2800">
                <a:latin typeface="Arial"/>
                <a:cs typeface="Arial"/>
              </a:rPr>
              <a:t>non-compliance </a:t>
            </a:r>
            <a:r>
              <a:rPr dirty="0" sz="2800" spc="-5">
                <a:latin typeface="Arial"/>
                <a:cs typeface="Arial"/>
              </a:rPr>
              <a:t>of any fundamental</a:t>
            </a:r>
            <a:r>
              <a:rPr dirty="0" sz="2800" spc="105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duty.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Similarly </a:t>
            </a:r>
            <a:r>
              <a:rPr dirty="0" sz="2800">
                <a:latin typeface="Arial"/>
                <a:cs typeface="Arial"/>
              </a:rPr>
              <a:t>these </a:t>
            </a:r>
            <a:r>
              <a:rPr dirty="0" sz="2800" spc="-5">
                <a:latin typeface="Arial"/>
                <a:cs typeface="Arial"/>
              </a:rPr>
              <a:t>duties </a:t>
            </a:r>
            <a:r>
              <a:rPr dirty="0" sz="2800">
                <a:latin typeface="Arial"/>
                <a:cs typeface="Arial"/>
              </a:rPr>
              <a:t>are non-enforceable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nature.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That is no </a:t>
            </a:r>
            <a:r>
              <a:rPr dirty="0" sz="2800">
                <a:latin typeface="Arial"/>
                <a:cs typeface="Arial"/>
              </a:rPr>
              <a:t>court </a:t>
            </a:r>
            <a:r>
              <a:rPr dirty="0" sz="2800" spc="-5">
                <a:latin typeface="Arial"/>
                <a:cs typeface="Arial"/>
              </a:rPr>
              <a:t>can </a:t>
            </a:r>
            <a:r>
              <a:rPr dirty="0" sz="2800">
                <a:latin typeface="Arial"/>
                <a:cs typeface="Arial"/>
              </a:rPr>
              <a:t>or any </a:t>
            </a:r>
            <a:r>
              <a:rPr dirty="0" sz="2800" spc="-5">
                <a:latin typeface="Arial"/>
                <a:cs typeface="Arial"/>
              </a:rPr>
              <a:t>government body can </a:t>
            </a:r>
            <a:r>
              <a:rPr dirty="0" sz="2800">
                <a:latin typeface="Arial"/>
                <a:cs typeface="Arial"/>
              </a:rPr>
              <a:t>directly  enforce any </a:t>
            </a:r>
            <a:r>
              <a:rPr dirty="0" sz="2800" spc="-5">
                <a:latin typeface="Arial"/>
                <a:cs typeface="Arial"/>
              </a:rPr>
              <a:t>of these duties on </a:t>
            </a:r>
            <a:r>
              <a:rPr dirty="0" sz="2800">
                <a:latin typeface="Arial"/>
                <a:cs typeface="Arial"/>
              </a:rPr>
              <a:t>any particular citizen  </a:t>
            </a:r>
            <a:r>
              <a:rPr dirty="0" sz="2800" spc="-25">
                <a:latin typeface="Arial"/>
                <a:cs typeface="Arial"/>
              </a:rPr>
              <a:t>legally.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2072" y="568451"/>
            <a:ext cx="1909572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9164" y="568451"/>
            <a:ext cx="995172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1855" y="568451"/>
            <a:ext cx="5167884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5683" y="1299972"/>
            <a:ext cx="1807464" cy="1341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0667" y="1299972"/>
            <a:ext cx="995172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3359" y="1299972"/>
            <a:ext cx="5381244" cy="1341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9445" y="745312"/>
            <a:ext cx="5831205" cy="1489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000080"/>
                </a:solidFill>
              </a:rPr>
              <a:t>Non-enforceable and  non-justiciable</a:t>
            </a:r>
            <a:r>
              <a:rPr dirty="0" sz="4800" spc="-15">
                <a:solidFill>
                  <a:srgbClr val="000080"/>
                </a:solidFill>
              </a:rPr>
              <a:t> </a:t>
            </a:r>
            <a:r>
              <a:rPr dirty="0" sz="4800" spc="-10">
                <a:solidFill>
                  <a:srgbClr val="000080"/>
                </a:solidFill>
              </a:rPr>
              <a:t>nature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9717433" y="4591031"/>
            <a:ext cx="29781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90"/>
              </a:lnSpc>
            </a:pP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But </a:t>
            </a:r>
            <a:r>
              <a:rPr dirty="0"/>
              <a:t>if </a:t>
            </a:r>
            <a:r>
              <a:rPr dirty="0" spc="-5"/>
              <a:t>the State makes a law to </a:t>
            </a:r>
            <a:r>
              <a:rPr dirty="0"/>
              <a:t>prohibit </a:t>
            </a:r>
            <a:r>
              <a:rPr dirty="0" spc="-5"/>
              <a:t>any act or  </a:t>
            </a:r>
            <a:r>
              <a:rPr dirty="0"/>
              <a:t>conduct </a:t>
            </a:r>
            <a:r>
              <a:rPr dirty="0" spc="-5"/>
              <a:t>in </a:t>
            </a:r>
            <a:r>
              <a:rPr dirty="0"/>
              <a:t>violation of </a:t>
            </a:r>
            <a:r>
              <a:rPr dirty="0" spc="-5"/>
              <a:t>any of the duties, the courts  would uphold </a:t>
            </a:r>
            <a:r>
              <a:rPr dirty="0"/>
              <a:t>that </a:t>
            </a:r>
            <a:r>
              <a:rPr dirty="0" spc="-5"/>
              <a:t>as a </a:t>
            </a:r>
            <a:r>
              <a:rPr dirty="0"/>
              <a:t>reasonable restriction </a:t>
            </a:r>
            <a:r>
              <a:rPr dirty="0" spc="-5"/>
              <a:t>on the  relevant fundamental</a:t>
            </a:r>
            <a:r>
              <a:rPr dirty="0" spc="20"/>
              <a:t> </a:t>
            </a:r>
            <a:r>
              <a:rPr dirty="0"/>
              <a:t>right.</a:t>
            </a:r>
          </a:p>
          <a:p>
            <a:pPr marL="355600" marR="104139" indent="-342900">
              <a:lnSpc>
                <a:spcPct val="9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For </a:t>
            </a:r>
            <a:r>
              <a:rPr dirty="0"/>
              <a:t>instance, </a:t>
            </a:r>
            <a:r>
              <a:rPr dirty="0" spc="-5"/>
              <a:t>a person who burns our national </a:t>
            </a:r>
            <a:r>
              <a:rPr dirty="0"/>
              <a:t>flag,  </a:t>
            </a:r>
            <a:r>
              <a:rPr dirty="0" spc="-5"/>
              <a:t>in </a:t>
            </a:r>
            <a:r>
              <a:rPr dirty="0"/>
              <a:t>violation of </a:t>
            </a:r>
            <a:r>
              <a:rPr dirty="0" spc="-5"/>
              <a:t>the duty in Art. 51 A, cannot assert th  it was </a:t>
            </a:r>
            <a:r>
              <a:rPr dirty="0"/>
              <a:t>burnt </a:t>
            </a:r>
            <a:r>
              <a:rPr dirty="0" spc="-5"/>
              <a:t>by way of </a:t>
            </a:r>
            <a:r>
              <a:rPr dirty="0"/>
              <a:t>demonstration against the  </a:t>
            </a:r>
            <a:r>
              <a:rPr dirty="0" spc="-5"/>
              <a:t>Government should be </a:t>
            </a:r>
            <a:r>
              <a:rPr dirty="0"/>
              <a:t>protected </a:t>
            </a:r>
            <a:r>
              <a:rPr dirty="0" spc="-5"/>
              <a:t>by the freedom of  </a:t>
            </a:r>
            <a:r>
              <a:rPr dirty="0"/>
              <a:t>expression</a:t>
            </a:r>
            <a:r>
              <a:rPr dirty="0" spc="5"/>
              <a:t> </a:t>
            </a:r>
            <a:r>
              <a:rPr dirty="0"/>
              <a:t>right.</a:t>
            </a:r>
          </a:p>
        </p:txBody>
      </p:sp>
      <p:sp>
        <p:nvSpPr>
          <p:cNvPr id="11" name="object 11"/>
          <p:cNvSpPr/>
          <p:nvPr/>
        </p:nvSpPr>
        <p:spPr>
          <a:xfrm>
            <a:off x="9809988" y="3797808"/>
            <a:ext cx="1630679" cy="1630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5952" y="498348"/>
            <a:ext cx="5237988" cy="18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2334" y="744473"/>
            <a:ext cx="418084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128708"/>
                </a:solidFill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7719" y="2291918"/>
            <a:ext cx="984694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  <a:tab pos="7733665" algn="l"/>
              </a:tabLst>
            </a:pP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for the enjoyment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valuable fundamental rights, firstly  </a:t>
            </a:r>
            <a:r>
              <a:rPr dirty="0" sz="2800" spc="-5">
                <a:latin typeface="Arial"/>
                <a:cs typeface="Arial"/>
              </a:rPr>
              <a:t>we need to obey </a:t>
            </a:r>
            <a:r>
              <a:rPr dirty="0" sz="2800">
                <a:latin typeface="Arial"/>
                <a:cs typeface="Arial"/>
              </a:rPr>
              <a:t>our </a:t>
            </a:r>
            <a:r>
              <a:rPr dirty="0" sz="2800" spc="-5">
                <a:latin typeface="Arial"/>
                <a:cs typeface="Arial"/>
              </a:rPr>
              <a:t>fundamental duties </a:t>
            </a:r>
            <a:r>
              <a:rPr dirty="0" sz="2800" spc="-20">
                <a:latin typeface="Arial"/>
                <a:cs typeface="Arial"/>
              </a:rPr>
              <a:t>seriously, </a:t>
            </a:r>
            <a:r>
              <a:rPr dirty="0" sz="2800" spc="-5">
                <a:latin typeface="Arial"/>
                <a:cs typeface="Arial"/>
              </a:rPr>
              <a:t>as a </a:t>
            </a:r>
            <a:r>
              <a:rPr dirty="0" sz="2800" spc="10">
                <a:latin typeface="Arial"/>
                <a:cs typeface="Arial"/>
              </a:rPr>
              <a:t>law-  </a:t>
            </a:r>
            <a:r>
              <a:rPr dirty="0" sz="2800" spc="-5">
                <a:latin typeface="Arial"/>
                <a:cs typeface="Arial"/>
              </a:rPr>
              <a:t>abiding </a:t>
            </a:r>
            <a:r>
              <a:rPr dirty="0" sz="2800">
                <a:latin typeface="Arial"/>
                <a:cs typeface="Arial"/>
              </a:rPr>
              <a:t>citizen, </a:t>
            </a:r>
            <a:r>
              <a:rPr dirty="0" sz="2800" spc="-5">
                <a:latin typeface="Arial"/>
                <a:cs typeface="Arial"/>
              </a:rPr>
              <a:t>and must </a:t>
            </a:r>
            <a:r>
              <a:rPr dirty="0" sz="2800">
                <a:latin typeface="Arial"/>
                <a:cs typeface="Arial"/>
              </a:rPr>
              <a:t>realise that </a:t>
            </a:r>
            <a:r>
              <a:rPr dirty="0" sz="2800" spc="-5">
                <a:latin typeface="Arial"/>
                <a:cs typeface="Arial"/>
              </a:rPr>
              <a:t>he has </a:t>
            </a:r>
            <a:r>
              <a:rPr dirty="0" sz="2800">
                <a:latin typeface="Arial"/>
                <a:cs typeface="Arial"/>
              </a:rPr>
              <a:t>certain </a:t>
            </a:r>
            <a:r>
              <a:rPr dirty="0" sz="2800" spc="-5">
                <a:latin typeface="Arial"/>
                <a:cs typeface="Arial"/>
              </a:rPr>
              <a:t>duties  towards the Nation to achieve the</a:t>
            </a:r>
            <a:r>
              <a:rPr dirty="0" sz="2800" spc="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objective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	</a:t>
            </a:r>
            <a:r>
              <a:rPr dirty="0" sz="2800" spc="-5">
                <a:latin typeface="Arial"/>
                <a:cs typeface="Arial"/>
              </a:rPr>
              <a:t>Part </a:t>
            </a:r>
            <a:r>
              <a:rPr dirty="0" sz="2800" spc="-30">
                <a:latin typeface="Arial"/>
                <a:cs typeface="Arial"/>
              </a:rPr>
              <a:t>IV-A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  </a:t>
            </a:r>
            <a:r>
              <a:rPr dirty="0" sz="2800" spc="-5">
                <a:latin typeface="Arial"/>
                <a:cs typeface="Arial"/>
              </a:rPr>
              <a:t>is National </a:t>
            </a:r>
            <a:r>
              <a:rPr dirty="0" sz="2800">
                <a:latin typeface="Arial"/>
                <a:cs typeface="Arial"/>
              </a:rPr>
              <a:t>integrity and respect because as </a:t>
            </a:r>
            <a:r>
              <a:rPr dirty="0" sz="2800" spc="-5">
                <a:latin typeface="Arial"/>
                <a:cs typeface="Arial"/>
              </a:rPr>
              <a:t>Salmond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said,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851" y="5558028"/>
            <a:ext cx="8921496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215" y="2423921"/>
            <a:ext cx="40144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latin typeface="Arial"/>
                <a:cs typeface="Arial"/>
              </a:rPr>
              <a:t>THANK</a:t>
            </a:r>
            <a:r>
              <a:rPr dirty="0" sz="5400" spc="-160">
                <a:latin typeface="Arial"/>
                <a:cs typeface="Arial"/>
              </a:rPr>
              <a:t> </a:t>
            </a:r>
            <a:r>
              <a:rPr dirty="0" sz="5400" spc="-5"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856488"/>
            <a:ext cx="3066288" cy="120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50208" y="856488"/>
            <a:ext cx="3863340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00316" y="856488"/>
            <a:ext cx="2566416" cy="1205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923" y="1015060"/>
            <a:ext cx="738314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What are </a:t>
            </a:r>
            <a:r>
              <a:rPr dirty="0" sz="4300" spc="-5">
                <a:solidFill>
                  <a:srgbClr val="000080"/>
                </a:solidFill>
              </a:rPr>
              <a:t>fundamental</a:t>
            </a:r>
            <a:r>
              <a:rPr dirty="0" sz="4300" spc="-25">
                <a:solidFill>
                  <a:srgbClr val="000080"/>
                </a:solidFill>
              </a:rPr>
              <a:t> </a:t>
            </a:r>
            <a:r>
              <a:rPr dirty="0" sz="4300" spc="-10">
                <a:solidFill>
                  <a:srgbClr val="128708"/>
                </a:solidFill>
              </a:rPr>
              <a:t>Duties?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1551813" y="2472689"/>
            <a:ext cx="7531100" cy="360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4025" algn="l"/>
                <a:tab pos="454659" algn="l"/>
              </a:tabLst>
            </a:pPr>
            <a:r>
              <a:rPr dirty="0"/>
              <a:t>	</a:t>
            </a:r>
            <a:r>
              <a:rPr dirty="0" sz="2800" spc="-5">
                <a:latin typeface="Arial"/>
                <a:cs typeface="Arial"/>
              </a:rPr>
              <a:t>Fundamental duties are </a:t>
            </a:r>
            <a:r>
              <a:rPr dirty="0" sz="2800">
                <a:latin typeface="Arial"/>
                <a:cs typeface="Arial"/>
              </a:rPr>
              <a:t>defined </a:t>
            </a:r>
            <a:r>
              <a:rPr dirty="0" sz="2800" spc="-5">
                <a:latin typeface="Arial"/>
                <a:cs typeface="Arial"/>
              </a:rPr>
              <a:t>as the moral  obligations of all </a:t>
            </a:r>
            <a:r>
              <a:rPr dirty="0" sz="2800">
                <a:latin typeface="Arial"/>
                <a:cs typeface="Arial"/>
              </a:rPr>
              <a:t>citizens </a:t>
            </a:r>
            <a:r>
              <a:rPr dirty="0" sz="2800" spc="-5">
                <a:latin typeface="Arial"/>
                <a:cs typeface="Arial"/>
              </a:rPr>
              <a:t>to help promote a  </a:t>
            </a:r>
            <a:r>
              <a:rPr dirty="0" sz="2800">
                <a:latin typeface="Arial"/>
                <a:cs typeface="Arial"/>
              </a:rPr>
              <a:t>spirit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patriotism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uphold the </a:t>
            </a:r>
            <a:r>
              <a:rPr dirty="0" sz="2800">
                <a:latin typeface="Arial"/>
                <a:cs typeface="Arial"/>
              </a:rPr>
              <a:t>unity </a:t>
            </a:r>
            <a:r>
              <a:rPr dirty="0" sz="2800" spc="-5">
                <a:latin typeface="Arial"/>
                <a:cs typeface="Arial"/>
              </a:rPr>
              <a:t>of  </a:t>
            </a:r>
            <a:r>
              <a:rPr dirty="0" sz="2800">
                <a:latin typeface="Arial"/>
                <a:cs typeface="Arial"/>
              </a:rPr>
              <a:t>India.</a:t>
            </a:r>
            <a:endParaRPr sz="2800">
              <a:latin typeface="Arial"/>
              <a:cs typeface="Arial"/>
            </a:endParaRPr>
          </a:p>
          <a:p>
            <a:pPr marL="355600" marR="172783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These duties set in </a:t>
            </a:r>
            <a:r>
              <a:rPr dirty="0" sz="2800">
                <a:latin typeface="Arial"/>
                <a:cs typeface="Arial"/>
              </a:rPr>
              <a:t>part </a:t>
            </a:r>
            <a:r>
              <a:rPr dirty="0" sz="2800" spc="-40">
                <a:latin typeface="Arial"/>
                <a:cs typeface="Arial"/>
              </a:rPr>
              <a:t>IV-A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  </a:t>
            </a:r>
            <a:r>
              <a:rPr dirty="0" sz="2800">
                <a:latin typeface="Arial"/>
                <a:cs typeface="Arial"/>
              </a:rPr>
              <a:t>Constitution.</a:t>
            </a:r>
            <a:endParaRPr sz="2800">
              <a:latin typeface="Arial"/>
              <a:cs typeface="Arial"/>
            </a:endParaRPr>
          </a:p>
          <a:p>
            <a:pPr marL="355600" marR="5200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They </a:t>
            </a:r>
            <a:r>
              <a:rPr dirty="0" sz="2800">
                <a:latin typeface="Arial"/>
                <a:cs typeface="Arial"/>
              </a:rPr>
              <a:t>are held </a:t>
            </a:r>
            <a:r>
              <a:rPr dirty="0" sz="2800" spc="-5">
                <a:latin typeface="Arial"/>
                <a:cs typeface="Arial"/>
              </a:rPr>
              <a:t>by the Supreme Court to be  </a:t>
            </a:r>
            <a:r>
              <a:rPr dirty="0" sz="2800">
                <a:latin typeface="Arial"/>
                <a:cs typeface="Arial"/>
              </a:rPr>
              <a:t>obligatory for all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citizens.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29443" y="1912620"/>
            <a:ext cx="1988820" cy="2014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9088" y="824483"/>
            <a:ext cx="3066288" cy="120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62144" y="824483"/>
            <a:ext cx="3863340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12252" y="824483"/>
            <a:ext cx="2566416" cy="120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3605" y="983106"/>
            <a:ext cx="7382509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What are </a:t>
            </a:r>
            <a:r>
              <a:rPr dirty="0" sz="4300" spc="-5">
                <a:solidFill>
                  <a:srgbClr val="000080"/>
                </a:solidFill>
              </a:rPr>
              <a:t>fundamental</a:t>
            </a:r>
            <a:r>
              <a:rPr dirty="0" sz="4300" spc="-40">
                <a:solidFill>
                  <a:srgbClr val="000080"/>
                </a:solidFill>
              </a:rPr>
              <a:t> </a:t>
            </a:r>
            <a:r>
              <a:rPr dirty="0" sz="4300" spc="-10">
                <a:solidFill>
                  <a:srgbClr val="128708"/>
                </a:solidFill>
              </a:rPr>
              <a:t>Duties?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712114" y="2632710"/>
            <a:ext cx="9410700" cy="2815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612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fundamental duties were included in the </a:t>
            </a:r>
            <a:r>
              <a:rPr dirty="0" sz="2800">
                <a:latin typeface="Arial"/>
                <a:cs typeface="Arial"/>
              </a:rPr>
              <a:t>constitution  </a:t>
            </a:r>
            <a:r>
              <a:rPr dirty="0" sz="2800" spc="-5">
                <a:latin typeface="Arial"/>
                <a:cs typeface="Arial"/>
              </a:rPr>
              <a:t>by the 42nd amendment act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1976.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4025" algn="l"/>
                <a:tab pos="454659" algn="l"/>
              </a:tabLst>
            </a:pPr>
            <a:r>
              <a:rPr dirty="0"/>
              <a:t>	</a:t>
            </a:r>
            <a:r>
              <a:rPr dirty="0" sz="2800">
                <a:latin typeface="Arial"/>
                <a:cs typeface="Arial"/>
              </a:rPr>
              <a:t>It incorporated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fundamental </a:t>
            </a:r>
            <a:r>
              <a:rPr dirty="0" sz="2800" spc="-5">
                <a:latin typeface="Arial"/>
                <a:cs typeface="Arial"/>
              </a:rPr>
              <a:t>duties by </a:t>
            </a:r>
            <a:r>
              <a:rPr dirty="0" sz="2800">
                <a:latin typeface="Arial"/>
                <a:cs typeface="Arial"/>
              </a:rPr>
              <a:t>inserting </a:t>
            </a:r>
            <a:r>
              <a:rPr dirty="0" sz="2800" spc="-5">
                <a:latin typeface="Arial"/>
                <a:cs typeface="Arial"/>
              </a:rPr>
              <a:t>a new  article </a:t>
            </a:r>
            <a:r>
              <a:rPr dirty="0" sz="2800">
                <a:latin typeface="Arial"/>
                <a:cs typeface="Arial"/>
              </a:rPr>
              <a:t>51A below </a:t>
            </a:r>
            <a:r>
              <a:rPr dirty="0" sz="2800" spc="-5">
                <a:latin typeface="Arial"/>
                <a:cs typeface="Arial"/>
              </a:rPr>
              <a:t>article 51 which belongs to Part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IV-A.</a:t>
            </a:r>
            <a:endParaRPr sz="2800">
              <a:latin typeface="Arial"/>
              <a:cs typeface="Arial"/>
            </a:endParaRPr>
          </a:p>
          <a:p>
            <a:pPr marL="355600" marR="457200" indent="-342900">
              <a:lnSpc>
                <a:spcPts val="374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recommendations were passed in 1976 and came  </a:t>
            </a:r>
            <a:r>
              <a:rPr dirty="0" sz="2800">
                <a:latin typeface="Arial"/>
                <a:cs typeface="Arial"/>
              </a:rPr>
              <a:t>into </a:t>
            </a:r>
            <a:r>
              <a:rPr dirty="0" sz="2800" spc="-10">
                <a:latin typeface="Arial"/>
                <a:cs typeface="Arial"/>
              </a:rPr>
              <a:t>effect </a:t>
            </a:r>
            <a:r>
              <a:rPr dirty="0" sz="2800" spc="-5">
                <a:latin typeface="Arial"/>
                <a:cs typeface="Arial"/>
              </a:rPr>
              <a:t>on 3rd </a:t>
            </a:r>
            <a:r>
              <a:rPr dirty="0" sz="2800" spc="-25">
                <a:latin typeface="Arial"/>
                <a:cs typeface="Arial"/>
              </a:rPr>
              <a:t>January,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1977</a:t>
            </a:r>
            <a:r>
              <a:rPr dirty="0" sz="3200" spc="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3180" y="2506979"/>
            <a:ext cx="1988820" cy="2014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0716" y="801623"/>
            <a:ext cx="3066287" cy="120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33771" y="801623"/>
            <a:ext cx="3863339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83880" y="801623"/>
            <a:ext cx="2566416" cy="1205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4852" y="960196"/>
            <a:ext cx="738314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What are </a:t>
            </a:r>
            <a:r>
              <a:rPr dirty="0" sz="4300" spc="-5">
                <a:solidFill>
                  <a:srgbClr val="000080"/>
                </a:solidFill>
              </a:rPr>
              <a:t>fundamental</a:t>
            </a:r>
            <a:r>
              <a:rPr dirty="0" sz="4300" spc="-30">
                <a:solidFill>
                  <a:srgbClr val="000080"/>
                </a:solidFill>
              </a:rPr>
              <a:t> </a:t>
            </a:r>
            <a:r>
              <a:rPr dirty="0" sz="4300" spc="-10">
                <a:solidFill>
                  <a:srgbClr val="128708"/>
                </a:solidFill>
              </a:rPr>
              <a:t>Duties?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1026667" y="2514726"/>
            <a:ext cx="9270365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Originally ten in </a:t>
            </a:r>
            <a:r>
              <a:rPr dirty="0" sz="2800" spc="-25">
                <a:latin typeface="Arial"/>
                <a:cs typeface="Arial"/>
              </a:rPr>
              <a:t>number, </a:t>
            </a:r>
            <a:r>
              <a:rPr dirty="0" sz="2800" spc="-5">
                <a:latin typeface="Arial"/>
                <a:cs typeface="Arial"/>
              </a:rPr>
              <a:t>the Fundamental Duties were  </a:t>
            </a:r>
            <a:r>
              <a:rPr dirty="0" sz="2800">
                <a:latin typeface="Arial"/>
                <a:cs typeface="Arial"/>
              </a:rPr>
              <a:t>increased to eleven by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86th </a:t>
            </a:r>
            <a:r>
              <a:rPr dirty="0" sz="2800" spc="-5">
                <a:latin typeface="Arial"/>
                <a:cs typeface="Arial"/>
              </a:rPr>
              <a:t>Amendment in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2002.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These duties were meant to bring </a:t>
            </a:r>
            <a:r>
              <a:rPr dirty="0" sz="2800">
                <a:latin typeface="Arial"/>
                <a:cs typeface="Arial"/>
              </a:rPr>
              <a:t>our </a:t>
            </a:r>
            <a:r>
              <a:rPr dirty="0" sz="2800" spc="-5">
                <a:latin typeface="Arial"/>
                <a:cs typeface="Arial"/>
              </a:rPr>
              <a:t>Constitution in line  with the </a:t>
            </a:r>
            <a:r>
              <a:rPr dirty="0" sz="2800">
                <a:latin typeface="Arial"/>
                <a:cs typeface="Arial"/>
              </a:rPr>
              <a:t>Universal </a:t>
            </a:r>
            <a:r>
              <a:rPr dirty="0" sz="2800" spc="-5">
                <a:latin typeface="Arial"/>
                <a:cs typeface="Arial"/>
              </a:rPr>
              <a:t>Declaration of Human Rights and the  Constitutions of Japan, China, and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USSR.</a:t>
            </a:r>
            <a:endParaRPr sz="2800">
              <a:latin typeface="Arial"/>
              <a:cs typeface="Arial"/>
            </a:endParaRPr>
          </a:p>
          <a:p>
            <a:pPr marL="355600" marR="110934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It was </a:t>
            </a:r>
            <a:r>
              <a:rPr dirty="0" sz="2800">
                <a:latin typeface="Arial"/>
                <a:cs typeface="Arial"/>
              </a:rPr>
              <a:t>adopted based </a:t>
            </a:r>
            <a:r>
              <a:rPr dirty="0" sz="2800" spc="-5">
                <a:latin typeface="Arial"/>
                <a:cs typeface="Arial"/>
              </a:rPr>
              <a:t>on the </a:t>
            </a:r>
            <a:r>
              <a:rPr dirty="0" sz="2800">
                <a:latin typeface="Arial"/>
                <a:cs typeface="Arial"/>
              </a:rPr>
              <a:t>recommendations </a:t>
            </a:r>
            <a:r>
              <a:rPr dirty="0" sz="2800" spc="-5">
                <a:latin typeface="Arial"/>
                <a:cs typeface="Arial"/>
              </a:rPr>
              <a:t>of  the </a:t>
            </a:r>
            <a:r>
              <a:rPr dirty="0" sz="2800" spc="-25">
                <a:latin typeface="Arial"/>
                <a:cs typeface="Arial"/>
              </a:rPr>
              <a:t>SWARAN </a:t>
            </a:r>
            <a:r>
              <a:rPr dirty="0" sz="2800" spc="-5">
                <a:latin typeface="Arial"/>
                <a:cs typeface="Arial"/>
              </a:rPr>
              <a:t>SINGH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Committee.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46435" y="2619755"/>
            <a:ext cx="1845564" cy="2013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3300" y="624840"/>
            <a:ext cx="5131308" cy="18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95"/>
              <a:t> </a:t>
            </a:r>
            <a:r>
              <a:rPr dirty="0"/>
              <a:t>Duties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441" y="2581401"/>
            <a:ext cx="7602220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189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The fundamental duties of </a:t>
            </a:r>
            <a:r>
              <a:rPr dirty="0" sz="2800">
                <a:latin typeface="Arial"/>
                <a:cs typeface="Arial"/>
              </a:rPr>
              <a:t>every </a:t>
            </a:r>
            <a:r>
              <a:rPr dirty="0" sz="2800" spc="-5">
                <a:latin typeface="Arial"/>
                <a:cs typeface="Arial"/>
              </a:rPr>
              <a:t>citizen of </a:t>
            </a:r>
            <a:r>
              <a:rPr dirty="0" sz="2800">
                <a:latin typeface="Arial"/>
                <a:cs typeface="Arial"/>
              </a:rPr>
              <a:t>India  according to </a:t>
            </a:r>
            <a:r>
              <a:rPr dirty="0" sz="2800" spc="-5">
                <a:latin typeface="Arial"/>
                <a:cs typeface="Arial"/>
              </a:rPr>
              <a:t>the Constitution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96428"/>
              <a:buAutoNum type="arabicPeriod"/>
              <a:tabLst>
                <a:tab pos="310515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abide by the </a:t>
            </a:r>
            <a:r>
              <a:rPr dirty="0" sz="2800">
                <a:latin typeface="Arial"/>
                <a:cs typeface="Arial"/>
              </a:rPr>
              <a:t>Constitution and respect </a:t>
            </a:r>
            <a:r>
              <a:rPr dirty="0" sz="2800" spc="-5">
                <a:latin typeface="Arial"/>
                <a:cs typeface="Arial"/>
              </a:rPr>
              <a:t>its  ideals </a:t>
            </a:r>
            <a:r>
              <a:rPr dirty="0" sz="2800">
                <a:latin typeface="Arial"/>
                <a:cs typeface="Arial"/>
              </a:rPr>
              <a:t>and institutions, </a:t>
            </a:r>
            <a:r>
              <a:rPr dirty="0" sz="2800" spc="-5">
                <a:latin typeface="Arial"/>
                <a:cs typeface="Arial"/>
              </a:rPr>
              <a:t>the National Flag and the  National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Anthem;</a:t>
            </a:r>
            <a:endParaRPr sz="2800">
              <a:latin typeface="Arial"/>
              <a:cs typeface="Arial"/>
            </a:endParaRPr>
          </a:p>
          <a:p>
            <a:pPr marL="12700" marR="36004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96428"/>
              <a:buAutoNum type="arabicPeriod"/>
              <a:tabLst>
                <a:tab pos="310515" algn="l"/>
              </a:tabLst>
            </a:pPr>
            <a:r>
              <a:rPr dirty="0" sz="2800" spc="-160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cherish and </a:t>
            </a:r>
            <a:r>
              <a:rPr dirty="0" sz="2800" spc="-5">
                <a:latin typeface="Arial"/>
                <a:cs typeface="Arial"/>
              </a:rPr>
              <a:t>follow the noble ideals which  </a:t>
            </a:r>
            <a:r>
              <a:rPr dirty="0" sz="2800">
                <a:latin typeface="Arial"/>
                <a:cs typeface="Arial"/>
              </a:rPr>
              <a:t>inspired our </a:t>
            </a:r>
            <a:r>
              <a:rPr dirty="0" sz="2800" spc="-5">
                <a:latin typeface="Arial"/>
                <a:cs typeface="Arial"/>
              </a:rPr>
              <a:t>national </a:t>
            </a:r>
            <a:r>
              <a:rPr dirty="0" sz="2800">
                <a:latin typeface="Arial"/>
                <a:cs typeface="Arial"/>
              </a:rPr>
              <a:t>struggle for </a:t>
            </a:r>
            <a:r>
              <a:rPr dirty="0" sz="2800" spc="-5">
                <a:latin typeface="Arial"/>
                <a:cs typeface="Arial"/>
              </a:rPr>
              <a:t>freedom;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6276" y="2798064"/>
            <a:ext cx="2395728" cy="283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536448"/>
            <a:ext cx="5131308" cy="18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8673" y="782573"/>
            <a:ext cx="407479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80"/>
                </a:solidFill>
              </a:rPr>
              <a:t>The</a:t>
            </a:r>
            <a:r>
              <a:rPr dirty="0" spc="-95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Duties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2523820"/>
            <a:ext cx="9313545" cy="3610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BADFE2"/>
              </a:buClr>
              <a:buAutoNum type="arabicPeriod" startAt="3"/>
              <a:tabLst>
                <a:tab pos="40132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uphold and </a:t>
            </a:r>
            <a:r>
              <a:rPr dirty="0" sz="2800">
                <a:latin typeface="Arial"/>
                <a:cs typeface="Arial"/>
              </a:rPr>
              <a:t>protect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spc="-20">
                <a:latin typeface="Arial"/>
                <a:cs typeface="Arial"/>
              </a:rPr>
              <a:t>sovereignty, </a:t>
            </a:r>
            <a:r>
              <a:rPr dirty="0" sz="2800" spc="-5">
                <a:latin typeface="Arial"/>
                <a:cs typeface="Arial"/>
              </a:rPr>
              <a:t>unity and </a:t>
            </a:r>
            <a:r>
              <a:rPr dirty="0" sz="2800">
                <a:latin typeface="Arial"/>
                <a:cs typeface="Arial"/>
              </a:rPr>
              <a:t>integrity 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India;</a:t>
            </a:r>
            <a:endParaRPr sz="2800">
              <a:latin typeface="Arial"/>
              <a:cs typeface="Arial"/>
            </a:endParaRPr>
          </a:p>
          <a:p>
            <a:pPr marL="12700" marR="138430">
              <a:lnSpc>
                <a:spcPct val="100000"/>
              </a:lnSpc>
              <a:spcBef>
                <a:spcPts val="675"/>
              </a:spcBef>
              <a:buClr>
                <a:srgbClr val="BADFE2"/>
              </a:buClr>
              <a:buAutoNum type="arabicPeriod" startAt="3"/>
              <a:tabLst>
                <a:tab pos="40132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defend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country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render </a:t>
            </a:r>
            <a:r>
              <a:rPr dirty="0" sz="2800" spc="-5">
                <a:latin typeface="Arial"/>
                <a:cs typeface="Arial"/>
              </a:rPr>
              <a:t>national </a:t>
            </a:r>
            <a:r>
              <a:rPr dirty="0" sz="2800">
                <a:latin typeface="Arial"/>
                <a:cs typeface="Arial"/>
              </a:rPr>
              <a:t>service </a:t>
            </a:r>
            <a:r>
              <a:rPr dirty="0" sz="2800" spc="-5">
                <a:latin typeface="Arial"/>
                <a:cs typeface="Arial"/>
              </a:rPr>
              <a:t>when  </a:t>
            </a:r>
            <a:r>
              <a:rPr dirty="0" sz="2800">
                <a:latin typeface="Arial"/>
                <a:cs typeface="Arial"/>
              </a:rPr>
              <a:t>called </a:t>
            </a:r>
            <a:r>
              <a:rPr dirty="0" sz="2800" spc="-5">
                <a:latin typeface="Arial"/>
                <a:cs typeface="Arial"/>
              </a:rPr>
              <a:t>upon to do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so;</a:t>
            </a:r>
            <a:endParaRPr sz="2800">
              <a:latin typeface="Arial"/>
              <a:cs typeface="Arial"/>
            </a:endParaRPr>
          </a:p>
          <a:p>
            <a:pPr marL="12700" marR="250190">
              <a:lnSpc>
                <a:spcPct val="100000"/>
              </a:lnSpc>
              <a:spcBef>
                <a:spcPts val="675"/>
              </a:spcBef>
              <a:buClr>
                <a:srgbClr val="BADFE2"/>
              </a:buClr>
              <a:buAutoNum type="arabicPeriod" startAt="3"/>
              <a:tabLst>
                <a:tab pos="40132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promote harmony and the </a:t>
            </a:r>
            <a:r>
              <a:rPr dirty="0" sz="2800">
                <a:latin typeface="Arial"/>
                <a:cs typeface="Arial"/>
              </a:rPr>
              <a:t>spirit </a:t>
            </a:r>
            <a:r>
              <a:rPr dirty="0" sz="2800" spc="-5">
                <a:latin typeface="Arial"/>
                <a:cs typeface="Arial"/>
              </a:rPr>
              <a:t>of common  </a:t>
            </a:r>
            <a:r>
              <a:rPr dirty="0" sz="2800">
                <a:latin typeface="Arial"/>
                <a:cs typeface="Arial"/>
              </a:rPr>
              <a:t>brotherhood </a:t>
            </a:r>
            <a:r>
              <a:rPr dirty="0" sz="2800" spc="-5">
                <a:latin typeface="Arial"/>
                <a:cs typeface="Arial"/>
              </a:rPr>
              <a:t>amongst all the people of India transcending  </a:t>
            </a:r>
            <a:r>
              <a:rPr dirty="0" sz="2800">
                <a:latin typeface="Arial"/>
                <a:cs typeface="Arial"/>
              </a:rPr>
              <a:t>religious, linguistic and regional </a:t>
            </a:r>
            <a:r>
              <a:rPr dirty="0" sz="2800" spc="-5">
                <a:latin typeface="Arial"/>
                <a:cs typeface="Arial"/>
              </a:rPr>
              <a:t>or </a:t>
            </a:r>
            <a:r>
              <a:rPr dirty="0" sz="2800">
                <a:latin typeface="Arial"/>
                <a:cs typeface="Arial"/>
              </a:rPr>
              <a:t>sectional </a:t>
            </a:r>
            <a:r>
              <a:rPr dirty="0" sz="2800" spc="-5">
                <a:latin typeface="Arial"/>
                <a:cs typeface="Arial"/>
              </a:rPr>
              <a:t>diversities; to  renounce practices </a:t>
            </a:r>
            <a:r>
              <a:rPr dirty="0" sz="2800">
                <a:latin typeface="Arial"/>
                <a:cs typeface="Arial"/>
              </a:rPr>
              <a:t>derogatory </a:t>
            </a:r>
            <a:r>
              <a:rPr dirty="0" sz="2800" spc="-5">
                <a:latin typeface="Arial"/>
                <a:cs typeface="Arial"/>
              </a:rPr>
              <a:t>to the dignity of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women;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7391" y="548640"/>
            <a:ext cx="5131308" cy="18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3773" y="794715"/>
            <a:ext cx="407606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28708"/>
                </a:solidFill>
              </a:rPr>
              <a:t>The</a:t>
            </a:r>
            <a:r>
              <a:rPr dirty="0" spc="-85">
                <a:solidFill>
                  <a:srgbClr val="128708"/>
                </a:solidFill>
              </a:rPr>
              <a:t> </a:t>
            </a:r>
            <a:r>
              <a:rPr dirty="0">
                <a:solidFill>
                  <a:srgbClr val="128708"/>
                </a:solidFill>
              </a:rPr>
              <a:t>Duties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2702" y="2344927"/>
            <a:ext cx="8708390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8405">
              <a:lnSpc>
                <a:spcPct val="100000"/>
              </a:lnSpc>
              <a:spcBef>
                <a:spcPts val="95"/>
              </a:spcBef>
              <a:buClr>
                <a:srgbClr val="BADFE2"/>
              </a:buClr>
              <a:buAutoNum type="arabicPeriod" startAt="6"/>
              <a:tabLst>
                <a:tab pos="407670" algn="l"/>
              </a:tabLst>
            </a:pPr>
            <a:r>
              <a:rPr dirty="0" sz="2800" spc="-5">
                <a:latin typeface="Arial"/>
                <a:cs typeface="Arial"/>
              </a:rPr>
              <a:t>to value </a:t>
            </a:r>
            <a:r>
              <a:rPr dirty="0" sz="2800">
                <a:latin typeface="Arial"/>
                <a:cs typeface="Arial"/>
              </a:rPr>
              <a:t>and preserve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rich </a:t>
            </a:r>
            <a:r>
              <a:rPr dirty="0" sz="2800" spc="-5">
                <a:latin typeface="Arial"/>
                <a:cs typeface="Arial"/>
              </a:rPr>
              <a:t>heritage of our  composite</a:t>
            </a:r>
            <a:r>
              <a:rPr dirty="0" sz="2800">
                <a:latin typeface="Arial"/>
                <a:cs typeface="Arial"/>
              </a:rPr>
              <a:t> culture;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  <a:buClr>
                <a:srgbClr val="BADFE2"/>
              </a:buClr>
              <a:buAutoNum type="arabicPeriod" startAt="6"/>
              <a:tabLst>
                <a:tab pos="407670" algn="l"/>
              </a:tabLst>
            </a:pP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protect </a:t>
            </a:r>
            <a:r>
              <a:rPr dirty="0" sz="2800" spc="-5">
                <a:latin typeface="Arial"/>
                <a:cs typeface="Arial"/>
              </a:rPr>
              <a:t>and improve the </a:t>
            </a:r>
            <a:r>
              <a:rPr dirty="0" sz="2800">
                <a:latin typeface="Arial"/>
                <a:cs typeface="Arial"/>
              </a:rPr>
              <a:t>natural environment  including forests, </a:t>
            </a:r>
            <a:r>
              <a:rPr dirty="0" sz="2800" spc="-5">
                <a:latin typeface="Arial"/>
                <a:cs typeface="Arial"/>
              </a:rPr>
              <a:t>lakes, </a:t>
            </a:r>
            <a:r>
              <a:rPr dirty="0" sz="2800">
                <a:latin typeface="Arial"/>
                <a:cs typeface="Arial"/>
              </a:rPr>
              <a:t>rivers </a:t>
            </a:r>
            <a:r>
              <a:rPr dirty="0" sz="2800" spc="-5">
                <a:latin typeface="Arial"/>
                <a:cs typeface="Arial"/>
              </a:rPr>
              <a:t>and wild life, and </a:t>
            </a:r>
            <a:r>
              <a:rPr dirty="0" sz="2800">
                <a:latin typeface="Arial"/>
                <a:cs typeface="Arial"/>
              </a:rPr>
              <a:t>to have  </a:t>
            </a:r>
            <a:r>
              <a:rPr dirty="0" sz="2800" spc="-5">
                <a:latin typeface="Arial"/>
                <a:cs typeface="Arial"/>
              </a:rPr>
              <a:t>compassion for living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creatures;</a:t>
            </a:r>
            <a:endParaRPr sz="2800">
              <a:latin typeface="Arial"/>
              <a:cs typeface="Arial"/>
            </a:endParaRPr>
          </a:p>
          <a:p>
            <a:pPr marL="12700" marR="279400">
              <a:lnSpc>
                <a:spcPct val="100000"/>
              </a:lnSpc>
              <a:spcBef>
                <a:spcPts val="670"/>
              </a:spcBef>
              <a:buClr>
                <a:srgbClr val="BADFE2"/>
              </a:buClr>
              <a:buAutoNum type="arabicPeriod" startAt="6"/>
              <a:tabLst>
                <a:tab pos="407670" algn="l"/>
              </a:tabLst>
            </a:pP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develop the scientific </a:t>
            </a:r>
            <a:r>
              <a:rPr dirty="0" sz="2800" spc="-25">
                <a:latin typeface="Arial"/>
                <a:cs typeface="Arial"/>
              </a:rPr>
              <a:t>temper, </a:t>
            </a:r>
            <a:r>
              <a:rPr dirty="0" sz="2800">
                <a:latin typeface="Arial"/>
                <a:cs typeface="Arial"/>
              </a:rPr>
              <a:t>humanism </a:t>
            </a:r>
            <a:r>
              <a:rPr dirty="0" sz="2800" spc="-5">
                <a:latin typeface="Arial"/>
                <a:cs typeface="Arial"/>
              </a:rPr>
              <a:t>and the  </a:t>
            </a:r>
            <a:r>
              <a:rPr dirty="0" sz="2800">
                <a:latin typeface="Arial"/>
                <a:cs typeface="Arial"/>
              </a:rPr>
              <a:t>spirit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inquiry and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reform;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3364" y="422148"/>
            <a:ext cx="5131308" cy="18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9746" y="668273"/>
            <a:ext cx="407479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28708"/>
                </a:solidFill>
              </a:rPr>
              <a:t>The</a:t>
            </a:r>
            <a:r>
              <a:rPr dirty="0" spc="-95">
                <a:solidFill>
                  <a:srgbClr val="128708"/>
                </a:solidFill>
              </a:rPr>
              <a:t> </a:t>
            </a:r>
            <a:r>
              <a:rPr dirty="0">
                <a:solidFill>
                  <a:srgbClr val="128708"/>
                </a:solidFill>
              </a:rPr>
              <a:t>Duties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2499" y="2131212"/>
            <a:ext cx="8588375" cy="412305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01320" indent="-388620">
              <a:lnSpc>
                <a:spcPct val="100000"/>
              </a:lnSpc>
              <a:spcBef>
                <a:spcPts val="770"/>
              </a:spcBef>
              <a:buClr>
                <a:srgbClr val="BADFE2"/>
              </a:buClr>
              <a:buAutoNum type="arabicPeriod" startAt="9"/>
              <a:tabLst>
                <a:tab pos="40132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safeguard public property and to abjure</a:t>
            </a:r>
            <a:r>
              <a:rPr dirty="0" sz="2800" spc="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violence;</a:t>
            </a:r>
            <a:endParaRPr sz="2800">
              <a:latin typeface="Arial"/>
              <a:cs typeface="Arial"/>
            </a:endParaRPr>
          </a:p>
          <a:p>
            <a:pPr marL="12700" marR="815975">
              <a:lnSpc>
                <a:spcPct val="100000"/>
              </a:lnSpc>
              <a:spcBef>
                <a:spcPts val="675"/>
              </a:spcBef>
              <a:buClr>
                <a:srgbClr val="BADFE2"/>
              </a:buClr>
              <a:buAutoNum type="arabicPeriod" startAt="9"/>
              <a:tabLst>
                <a:tab pos="59944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strive </a:t>
            </a:r>
            <a:r>
              <a:rPr dirty="0" sz="2800" spc="-5">
                <a:latin typeface="Arial"/>
                <a:cs typeface="Arial"/>
              </a:rPr>
              <a:t>towards </a:t>
            </a:r>
            <a:r>
              <a:rPr dirty="0" sz="2800">
                <a:latin typeface="Arial"/>
                <a:cs typeface="Arial"/>
              </a:rPr>
              <a:t>excellence in all </a:t>
            </a:r>
            <a:r>
              <a:rPr dirty="0" sz="2800" spc="-5">
                <a:latin typeface="Arial"/>
                <a:cs typeface="Arial"/>
              </a:rPr>
              <a:t>spheres of  individual and </a:t>
            </a:r>
            <a:r>
              <a:rPr dirty="0" sz="2800">
                <a:latin typeface="Arial"/>
                <a:cs typeface="Arial"/>
              </a:rPr>
              <a:t>collective </a:t>
            </a:r>
            <a:r>
              <a:rPr dirty="0" sz="2800" spc="-5">
                <a:latin typeface="Arial"/>
                <a:cs typeface="Arial"/>
              </a:rPr>
              <a:t>activity so </a:t>
            </a:r>
            <a:r>
              <a:rPr dirty="0" sz="2800">
                <a:latin typeface="Arial"/>
                <a:cs typeface="Arial"/>
              </a:rPr>
              <a:t>that the </a:t>
            </a:r>
            <a:r>
              <a:rPr dirty="0" sz="2800" spc="-5">
                <a:latin typeface="Arial"/>
                <a:cs typeface="Arial"/>
              </a:rPr>
              <a:t>nation  </a:t>
            </a:r>
            <a:r>
              <a:rPr dirty="0" sz="2800">
                <a:latin typeface="Arial"/>
                <a:cs typeface="Arial"/>
              </a:rPr>
              <a:t>constantly rises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higher </a:t>
            </a:r>
            <a:r>
              <a:rPr dirty="0" sz="2800" spc="-5">
                <a:latin typeface="Arial"/>
                <a:cs typeface="Arial"/>
              </a:rPr>
              <a:t>levels of endeavor and  achievement;</a:t>
            </a:r>
            <a:endParaRPr sz="2800">
              <a:latin typeface="Arial"/>
              <a:cs typeface="Arial"/>
            </a:endParaRPr>
          </a:p>
          <a:p>
            <a:pPr marL="12700" marR="179705">
              <a:lnSpc>
                <a:spcPct val="100000"/>
              </a:lnSpc>
              <a:spcBef>
                <a:spcPts val="675"/>
              </a:spcBef>
              <a:buClr>
                <a:srgbClr val="BADFE2"/>
              </a:buClr>
              <a:buAutoNum type="arabicPeriod" startAt="9"/>
              <a:tabLst>
                <a:tab pos="579755" algn="l"/>
              </a:tabLst>
            </a:pPr>
            <a:r>
              <a:rPr dirty="0" sz="2800" spc="-5">
                <a:latin typeface="Arial"/>
                <a:cs typeface="Arial"/>
              </a:rPr>
              <a:t>Who is a </a:t>
            </a:r>
            <a:r>
              <a:rPr dirty="0" sz="2800">
                <a:latin typeface="Arial"/>
                <a:cs typeface="Arial"/>
              </a:rPr>
              <a:t>parent </a:t>
            </a:r>
            <a:r>
              <a:rPr dirty="0" sz="2800" spc="-5">
                <a:latin typeface="Arial"/>
                <a:cs typeface="Arial"/>
              </a:rPr>
              <a:t>or </a:t>
            </a:r>
            <a:r>
              <a:rPr dirty="0" sz="2800">
                <a:latin typeface="Arial"/>
                <a:cs typeface="Arial"/>
              </a:rPr>
              <a:t>guardian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provide  opportunities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education </a:t>
            </a:r>
            <a:r>
              <a:rPr dirty="0" sz="2800" spc="-5">
                <a:latin typeface="Arial"/>
                <a:cs typeface="Arial"/>
              </a:rPr>
              <a:t>to his child </a:t>
            </a:r>
            <a:r>
              <a:rPr dirty="0" sz="2800" spc="-50">
                <a:latin typeface="Arial"/>
                <a:cs typeface="Arial"/>
              </a:rPr>
              <a:t>or, </a:t>
            </a:r>
            <a:r>
              <a:rPr dirty="0" sz="2800" spc="-5">
                <a:latin typeface="Arial"/>
                <a:cs typeface="Arial"/>
              </a:rPr>
              <a:t>as the case  may </a:t>
            </a:r>
            <a:r>
              <a:rPr dirty="0" sz="2800">
                <a:latin typeface="Arial"/>
                <a:cs typeface="Arial"/>
              </a:rPr>
              <a:t>be, ward </a:t>
            </a:r>
            <a:r>
              <a:rPr dirty="0" sz="2800" spc="-5">
                <a:latin typeface="Arial"/>
                <a:cs typeface="Arial"/>
              </a:rPr>
              <a:t>between the age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six and </a:t>
            </a:r>
            <a:r>
              <a:rPr dirty="0" sz="2800">
                <a:latin typeface="Arial"/>
                <a:cs typeface="Arial"/>
              </a:rPr>
              <a:t>fourteen  </a:t>
            </a:r>
            <a:r>
              <a:rPr dirty="0" sz="2800" spc="-5">
                <a:latin typeface="Arial"/>
                <a:cs typeface="Arial"/>
              </a:rPr>
              <a:t>years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4532" y="637031"/>
            <a:ext cx="5276088" cy="183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1295" y="883741"/>
            <a:ext cx="4221480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040" y="2356485"/>
            <a:ext cx="10765155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473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52595" algn="l"/>
              </a:tabLst>
            </a:pPr>
            <a:r>
              <a:rPr dirty="0" sz="2800" spc="-5">
                <a:latin typeface="Arial"/>
                <a:cs typeface="Arial"/>
              </a:rPr>
              <a:t>Environmental pollution has become a </a:t>
            </a:r>
            <a:r>
              <a:rPr dirty="0" sz="2800">
                <a:latin typeface="Arial"/>
                <a:cs typeface="Arial"/>
              </a:rPr>
              <a:t>great </a:t>
            </a:r>
            <a:r>
              <a:rPr dirty="0" sz="2800" spc="-5">
                <a:latin typeface="Arial"/>
                <a:cs typeface="Arial"/>
              </a:rPr>
              <a:t>cause of concern.  These duties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remind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us	to </a:t>
            </a:r>
            <a:r>
              <a:rPr dirty="0" sz="2800">
                <a:latin typeface="Arial"/>
                <a:cs typeface="Arial"/>
              </a:rPr>
              <a:t>keep our environment free from  pollutants.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inclusion of </a:t>
            </a:r>
            <a:r>
              <a:rPr dirty="0" sz="2800" spc="-5">
                <a:latin typeface="Arial"/>
                <a:cs typeface="Arial"/>
              </a:rPr>
              <a:t>providing </a:t>
            </a:r>
            <a:r>
              <a:rPr dirty="0" sz="2800">
                <a:latin typeface="Arial"/>
                <a:cs typeface="Arial"/>
              </a:rPr>
              <a:t>opportunity for </a:t>
            </a:r>
            <a:r>
              <a:rPr dirty="0" sz="2800" spc="-5">
                <a:latin typeface="Arial"/>
                <a:cs typeface="Arial"/>
              </a:rPr>
              <a:t>education </a:t>
            </a:r>
            <a:r>
              <a:rPr dirty="0" sz="2800">
                <a:latin typeface="Arial"/>
                <a:cs typeface="Arial"/>
              </a:rPr>
              <a:t>for children as  </a:t>
            </a:r>
            <a:r>
              <a:rPr dirty="0" sz="2800" spc="-5">
                <a:latin typeface="Arial"/>
                <a:cs typeface="Arial"/>
              </a:rPr>
              <a:t>a fundamental duty is a </a:t>
            </a:r>
            <a:r>
              <a:rPr dirty="0" sz="2800">
                <a:latin typeface="Arial"/>
                <a:cs typeface="Arial"/>
              </a:rPr>
              <a:t>big </a:t>
            </a:r>
            <a:r>
              <a:rPr dirty="0" sz="2800" spc="-5">
                <a:latin typeface="Arial"/>
                <a:cs typeface="Arial"/>
              </a:rPr>
              <a:t>step forward towards </a:t>
            </a:r>
            <a:r>
              <a:rPr dirty="0" sz="2800">
                <a:latin typeface="Arial"/>
                <a:cs typeface="Arial"/>
              </a:rPr>
              <a:t>safeguard </a:t>
            </a:r>
            <a:r>
              <a:rPr dirty="0" sz="2800" spc="-5">
                <a:latin typeface="Arial"/>
                <a:cs typeface="Arial"/>
              </a:rPr>
              <a:t>of  human-rights and </a:t>
            </a:r>
            <a:r>
              <a:rPr dirty="0" sz="2800">
                <a:latin typeface="Arial"/>
                <a:cs typeface="Arial"/>
              </a:rPr>
              <a:t>abolition </a:t>
            </a:r>
            <a:r>
              <a:rPr dirty="0" sz="2800" spc="-5">
                <a:latin typeface="Arial"/>
                <a:cs typeface="Arial"/>
              </a:rPr>
              <a:t>of social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injustices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7968" y="5096255"/>
            <a:ext cx="3128772" cy="1761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2019-08-31T04:49:42Z</dcterms:created>
  <dcterms:modified xsi:type="dcterms:W3CDTF">2019-08-31T04:49:42Z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2019-08-31T00:00:00Z</vt:filetime>
  </property>
</Properties>
</file>