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alsamiq Sans Bold" charset="1" panose="02000603000000000000"/>
      <p:regular r:id="rId23"/>
    </p:embeddedFont>
    <p:embeddedFont>
      <p:font typeface="Balsamiq Sans" charset="1" panose="02000603000000000000"/>
      <p:regular r:id="rId24"/>
    </p:embeddedFont>
    <p:embeddedFont>
      <p:font typeface="Glacial Indifference"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14" Target="../media/image49.pn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50.png" Type="http://schemas.openxmlformats.org/officeDocument/2006/relationships/image"/><Relationship Id="rId9" Target="../media/image5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11" Target="../media/image58.png" Type="http://schemas.openxmlformats.org/officeDocument/2006/relationships/image"/><Relationship Id="rId12" Target="../media/image59.png" Type="http://schemas.openxmlformats.org/officeDocument/2006/relationships/image"/><Relationship Id="rId13" Target="../media/image60.png" Type="http://schemas.openxmlformats.org/officeDocument/2006/relationships/image"/><Relationship Id="rId14" Target="../media/image61.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3.png" Type="http://schemas.openxmlformats.org/officeDocument/2006/relationships/image"/><Relationship Id="rId7" Target="../media/image54.svg" Type="http://schemas.openxmlformats.org/officeDocument/2006/relationships/image"/><Relationship Id="rId8" Target="../media/image55.png" Type="http://schemas.openxmlformats.org/officeDocument/2006/relationships/image"/><Relationship Id="rId9" Target="../media/image5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62.png" Type="http://schemas.openxmlformats.org/officeDocument/2006/relationships/image"/><Relationship Id="rId13" Target="../media/image63.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64.pn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6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8.png" Type="http://schemas.openxmlformats.org/officeDocument/2006/relationships/image"/><Relationship Id="rId11" Target="../media/image69.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66.png" Type="http://schemas.openxmlformats.org/officeDocument/2006/relationships/image"/><Relationship Id="rId7" Target="../media/image6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3.svg" Type="http://schemas.openxmlformats.org/officeDocument/2006/relationships/image"/><Relationship Id="rId11" Target="../media/image74.png" Type="http://schemas.openxmlformats.org/officeDocument/2006/relationships/image"/><Relationship Id="rId12" Target="../media/image7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70.png" Type="http://schemas.openxmlformats.org/officeDocument/2006/relationships/image"/><Relationship Id="rId6" Target="../media/image71.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7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16" Target="../media/image14.png" Type="http://schemas.openxmlformats.org/officeDocument/2006/relationships/image"/><Relationship Id="rId17" Target="../media/image15.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media/image23.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35.pn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png" Type="http://schemas.openxmlformats.org/officeDocument/2006/relationships/image"/><Relationship Id="rId12"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14" Target="../media/image45.png" Type="http://schemas.openxmlformats.org/officeDocument/2006/relationships/image"/><Relationship Id="rId15" Target="../media/image4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14" Target="../media/image47.png" Type="http://schemas.openxmlformats.org/officeDocument/2006/relationships/image"/><Relationship Id="rId15" Target="../media/image4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021803" y="5382657"/>
            <a:ext cx="14244394" cy="3739153"/>
          </a:xfrm>
          <a:custGeom>
            <a:avLst/>
            <a:gdLst/>
            <a:ahLst/>
            <a:cxnLst/>
            <a:rect r="r" b="b" t="t" l="l"/>
            <a:pathLst>
              <a:path h="3739153" w="14244394">
                <a:moveTo>
                  <a:pt x="0" y="0"/>
                </a:moveTo>
                <a:lnTo>
                  <a:pt x="14244394" y="0"/>
                </a:lnTo>
                <a:lnTo>
                  <a:pt x="14244394" y="3739154"/>
                </a:lnTo>
                <a:lnTo>
                  <a:pt x="0" y="3739154"/>
                </a:lnTo>
                <a:lnTo>
                  <a:pt x="0" y="0"/>
                </a:lnTo>
                <a:close/>
              </a:path>
            </a:pathLst>
          </a:custGeom>
          <a:blipFill>
            <a:blip r:embed="rId4"/>
            <a:stretch>
              <a:fillRect l="0" t="0" r="0" b="0"/>
            </a:stretch>
          </a:blipFill>
        </p:spPr>
      </p:sp>
      <p:sp>
        <p:nvSpPr>
          <p:cNvPr name="Freeform 5" id="5"/>
          <p:cNvSpPr/>
          <p:nvPr/>
        </p:nvSpPr>
        <p:spPr>
          <a:xfrm flipH="false" flipV="false" rot="0">
            <a:off x="2021803" y="1957935"/>
            <a:ext cx="14244394" cy="6371129"/>
          </a:xfrm>
          <a:custGeom>
            <a:avLst/>
            <a:gdLst/>
            <a:ahLst/>
            <a:cxnLst/>
            <a:rect r="r" b="b" t="t" l="l"/>
            <a:pathLst>
              <a:path h="6371129" w="14244394">
                <a:moveTo>
                  <a:pt x="0" y="0"/>
                </a:moveTo>
                <a:lnTo>
                  <a:pt x="14244394" y="0"/>
                </a:lnTo>
                <a:lnTo>
                  <a:pt x="14244394" y="6371130"/>
                </a:lnTo>
                <a:lnTo>
                  <a:pt x="0" y="63711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1492">
            <a:off x="918702" y="616015"/>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7626743" y="1771742"/>
            <a:ext cx="3034515" cy="800008"/>
          </a:xfrm>
          <a:custGeom>
            <a:avLst/>
            <a:gdLst/>
            <a:ahLst/>
            <a:cxnLst/>
            <a:rect r="r" b="b" t="t" l="l"/>
            <a:pathLst>
              <a:path h="800008" w="3034515">
                <a:moveTo>
                  <a:pt x="0" y="0"/>
                </a:moveTo>
                <a:lnTo>
                  <a:pt x="3034514" y="0"/>
                </a:lnTo>
                <a:lnTo>
                  <a:pt x="3034514" y="800008"/>
                </a:lnTo>
                <a:lnTo>
                  <a:pt x="0" y="80000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2605252" y="3477852"/>
            <a:ext cx="13077497" cy="2743205"/>
          </a:xfrm>
          <a:prstGeom prst="rect">
            <a:avLst/>
          </a:prstGeom>
        </p:spPr>
        <p:txBody>
          <a:bodyPr anchor="t" rtlCol="false" tIns="0" lIns="0" bIns="0" rIns="0">
            <a:spAutoFit/>
          </a:bodyPr>
          <a:lstStyle/>
          <a:p>
            <a:pPr algn="ctr">
              <a:lnSpc>
                <a:spcPts val="10350"/>
              </a:lnSpc>
            </a:pPr>
            <a:r>
              <a:rPr lang="en-US" sz="11500" b="true">
                <a:solidFill>
                  <a:srgbClr val="FFFFFF"/>
                </a:solidFill>
                <a:latin typeface="Balsamiq Sans Bold"/>
                <a:ea typeface="Balsamiq Sans Bold"/>
                <a:cs typeface="Balsamiq Sans Bold"/>
                <a:sym typeface="Balsamiq Sans Bold"/>
              </a:rPr>
              <a:t>Mini Portofolio</a:t>
            </a:r>
          </a:p>
          <a:p>
            <a:pPr algn="ctr">
              <a:lnSpc>
                <a:spcPts val="10350"/>
              </a:lnSpc>
            </a:pPr>
            <a:r>
              <a:rPr lang="en-US" sz="11500" b="true">
                <a:solidFill>
                  <a:srgbClr val="FFFFFF"/>
                </a:solidFill>
                <a:latin typeface="Balsamiq Sans Bold"/>
                <a:ea typeface="Balsamiq Sans Bold"/>
                <a:cs typeface="Balsamiq Sans Bold"/>
                <a:sym typeface="Balsamiq Sans Bold"/>
              </a:rPr>
              <a:t>Data Science</a:t>
            </a:r>
          </a:p>
        </p:txBody>
      </p:sp>
      <p:sp>
        <p:nvSpPr>
          <p:cNvPr name="Freeform 11" id="11"/>
          <p:cNvSpPr/>
          <p:nvPr/>
        </p:nvSpPr>
        <p:spPr>
          <a:xfrm flipH="false" flipV="false" rot="582438">
            <a:off x="14598029" y="6014670"/>
            <a:ext cx="2169438" cy="3121494"/>
          </a:xfrm>
          <a:custGeom>
            <a:avLst/>
            <a:gdLst/>
            <a:ahLst/>
            <a:cxnLst/>
            <a:rect r="r" b="b" t="t" l="l"/>
            <a:pathLst>
              <a:path h="3121494" w="2169438">
                <a:moveTo>
                  <a:pt x="0" y="0"/>
                </a:moveTo>
                <a:lnTo>
                  <a:pt x="2169439" y="0"/>
                </a:lnTo>
                <a:lnTo>
                  <a:pt x="2169439" y="3121494"/>
                </a:lnTo>
                <a:lnTo>
                  <a:pt x="0" y="31214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732052">
            <a:off x="558711" y="4930889"/>
            <a:ext cx="2935819" cy="1686433"/>
          </a:xfrm>
          <a:custGeom>
            <a:avLst/>
            <a:gdLst/>
            <a:ahLst/>
            <a:cxnLst/>
            <a:rect r="r" b="b" t="t" l="l"/>
            <a:pathLst>
              <a:path h="1686433" w="2935819">
                <a:moveTo>
                  <a:pt x="0" y="0"/>
                </a:moveTo>
                <a:lnTo>
                  <a:pt x="2935819" y="0"/>
                </a:lnTo>
                <a:lnTo>
                  <a:pt x="2935819" y="1686433"/>
                </a:lnTo>
                <a:lnTo>
                  <a:pt x="0" y="168643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278887">
            <a:off x="11952947" y="8509179"/>
            <a:ext cx="1371267" cy="1278707"/>
          </a:xfrm>
          <a:custGeom>
            <a:avLst/>
            <a:gdLst/>
            <a:ahLst/>
            <a:cxnLst/>
            <a:rect r="r" b="b" t="t" l="l"/>
            <a:pathLst>
              <a:path h="1278707" w="1371267">
                <a:moveTo>
                  <a:pt x="0" y="0"/>
                </a:moveTo>
                <a:lnTo>
                  <a:pt x="1371267" y="0"/>
                </a:lnTo>
                <a:lnTo>
                  <a:pt x="1371267" y="1278707"/>
                </a:lnTo>
                <a:lnTo>
                  <a:pt x="0" y="127870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1077083">
            <a:off x="16822244" y="3886212"/>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1816903">
            <a:off x="5472074" y="761308"/>
            <a:ext cx="1025628" cy="956398"/>
          </a:xfrm>
          <a:custGeom>
            <a:avLst/>
            <a:gdLst/>
            <a:ahLst/>
            <a:cxnLst/>
            <a:rect r="r" b="b" t="t" l="l"/>
            <a:pathLst>
              <a:path h="956398" w="1025628">
                <a:moveTo>
                  <a:pt x="0" y="0"/>
                </a:moveTo>
                <a:lnTo>
                  <a:pt x="1025627" y="0"/>
                </a:lnTo>
                <a:lnTo>
                  <a:pt x="1025627" y="956398"/>
                </a:lnTo>
                <a:lnTo>
                  <a:pt x="0" y="95639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6" id="16"/>
          <p:cNvSpPr/>
          <p:nvPr/>
        </p:nvSpPr>
        <p:spPr>
          <a:xfrm flipH="false" flipV="false" rot="-510247">
            <a:off x="8796332" y="8726313"/>
            <a:ext cx="695336" cy="662466"/>
          </a:xfrm>
          <a:custGeom>
            <a:avLst/>
            <a:gdLst/>
            <a:ahLst/>
            <a:cxnLst/>
            <a:rect r="r" b="b" t="t" l="l"/>
            <a:pathLst>
              <a:path h="662466" w="695336">
                <a:moveTo>
                  <a:pt x="0" y="0"/>
                </a:moveTo>
                <a:lnTo>
                  <a:pt x="695336" y="0"/>
                </a:lnTo>
                <a:lnTo>
                  <a:pt x="695336" y="662466"/>
                </a:lnTo>
                <a:lnTo>
                  <a:pt x="0" y="6624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7" id="17"/>
          <p:cNvSpPr/>
          <p:nvPr/>
        </p:nvSpPr>
        <p:spPr>
          <a:xfrm flipH="false" flipV="false" rot="1077083">
            <a:off x="13252128" y="1602024"/>
            <a:ext cx="1195982" cy="1139445"/>
          </a:xfrm>
          <a:custGeom>
            <a:avLst/>
            <a:gdLst/>
            <a:ahLst/>
            <a:cxnLst/>
            <a:rect r="r" b="b" t="t" l="l"/>
            <a:pathLst>
              <a:path h="1139445" w="1195982">
                <a:moveTo>
                  <a:pt x="0" y="0"/>
                </a:moveTo>
                <a:lnTo>
                  <a:pt x="1195982" y="0"/>
                </a:lnTo>
                <a:lnTo>
                  <a:pt x="1195982" y="1139444"/>
                </a:lnTo>
                <a:lnTo>
                  <a:pt x="0" y="11394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286205">
            <a:off x="4162449" y="7619215"/>
            <a:ext cx="1096909" cy="1045055"/>
          </a:xfrm>
          <a:custGeom>
            <a:avLst/>
            <a:gdLst/>
            <a:ahLst/>
            <a:cxnLst/>
            <a:rect r="r" b="b" t="t" l="l"/>
            <a:pathLst>
              <a:path h="1045055" w="1096909">
                <a:moveTo>
                  <a:pt x="0" y="0"/>
                </a:moveTo>
                <a:lnTo>
                  <a:pt x="1096909" y="0"/>
                </a:lnTo>
                <a:lnTo>
                  <a:pt x="1096909" y="1045056"/>
                </a:lnTo>
                <a:lnTo>
                  <a:pt x="0" y="10450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19" id="19"/>
          <p:cNvGrpSpPr/>
          <p:nvPr/>
        </p:nvGrpSpPr>
        <p:grpSpPr>
          <a:xfrm rot="0">
            <a:off x="923597" y="6998243"/>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3283169" y="1134403"/>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7259300" y="8952442"/>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17497641" y="2687833"/>
            <a:ext cx="210207" cy="2102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5879784" y="9567315"/>
            <a:ext cx="210207" cy="2102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1523839" y="1340348"/>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3639912" y="654220"/>
            <a:ext cx="210207" cy="21020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9326622" y="818493"/>
            <a:ext cx="210207" cy="2102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413662" y="2687833"/>
            <a:ext cx="210207" cy="21020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6" id="46"/>
          <p:cNvSpPr/>
          <p:nvPr/>
        </p:nvSpPr>
        <p:spPr>
          <a:xfrm flipH="false" flipV="false" rot="0">
            <a:off x="10186189" y="6356035"/>
            <a:ext cx="4270944" cy="1284416"/>
          </a:xfrm>
          <a:custGeom>
            <a:avLst/>
            <a:gdLst/>
            <a:ahLst/>
            <a:cxnLst/>
            <a:rect r="r" b="b" t="t" l="l"/>
            <a:pathLst>
              <a:path h="1284416" w="4270944">
                <a:moveTo>
                  <a:pt x="0" y="0"/>
                </a:moveTo>
                <a:lnTo>
                  <a:pt x="4270944" y="0"/>
                </a:lnTo>
                <a:lnTo>
                  <a:pt x="4270944" y="1284416"/>
                </a:lnTo>
                <a:lnTo>
                  <a:pt x="0" y="1284416"/>
                </a:lnTo>
                <a:lnTo>
                  <a:pt x="0" y="0"/>
                </a:lnTo>
                <a:close/>
              </a:path>
            </a:pathLst>
          </a:custGeom>
          <a:blipFill>
            <a:blip r:embed="rId19"/>
            <a:stretch>
              <a:fillRect l="0" t="0" r="0" b="0"/>
            </a:stretch>
          </a:blipFill>
        </p:spPr>
      </p:sp>
      <p:sp>
        <p:nvSpPr>
          <p:cNvPr name="TextBox 47" id="47"/>
          <p:cNvSpPr txBox="true"/>
          <p:nvPr/>
        </p:nvSpPr>
        <p:spPr>
          <a:xfrm rot="0">
            <a:off x="3639579" y="6906857"/>
            <a:ext cx="5873685" cy="495300"/>
          </a:xfrm>
          <a:prstGeom prst="rect">
            <a:avLst/>
          </a:prstGeom>
        </p:spPr>
        <p:txBody>
          <a:bodyPr anchor="t" rtlCol="false" tIns="0" lIns="0" bIns="0" rIns="0">
            <a:spAutoFit/>
          </a:bodyPr>
          <a:lstStyle/>
          <a:p>
            <a:pPr algn="ctr">
              <a:lnSpc>
                <a:spcPts val="3599"/>
              </a:lnSpc>
            </a:pPr>
            <a:r>
              <a:rPr lang="en-US" sz="3999">
                <a:solidFill>
                  <a:srgbClr val="FFFFFF"/>
                </a:solidFill>
                <a:latin typeface="Balsamiq Sans"/>
                <a:ea typeface="Balsamiq Sans"/>
                <a:cs typeface="Balsamiq Sans"/>
                <a:sym typeface="Balsamiq Sans"/>
              </a:rPr>
              <a:t>RAFI AKMAL MAULANA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523839" y="134034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623869" y="465373"/>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1816903">
            <a:off x="12443122" y="1432847"/>
            <a:ext cx="1025628" cy="956398"/>
          </a:xfrm>
          <a:custGeom>
            <a:avLst/>
            <a:gdLst/>
            <a:ahLst/>
            <a:cxnLst/>
            <a:rect r="r" b="b" t="t" l="l"/>
            <a:pathLst>
              <a:path h="956398" w="1025628">
                <a:moveTo>
                  <a:pt x="0" y="0"/>
                </a:moveTo>
                <a:lnTo>
                  <a:pt x="1025627" y="0"/>
                </a:lnTo>
                <a:lnTo>
                  <a:pt x="1025627" y="956398"/>
                </a:lnTo>
                <a:lnTo>
                  <a:pt x="0" y="9563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4" id="34"/>
          <p:cNvSpPr/>
          <p:nvPr/>
        </p:nvSpPr>
        <p:spPr>
          <a:xfrm flipH="false" flipV="false" rot="459903">
            <a:off x="9206218" y="943704"/>
            <a:ext cx="1053287" cy="1003495"/>
          </a:xfrm>
          <a:custGeom>
            <a:avLst/>
            <a:gdLst/>
            <a:ahLst/>
            <a:cxnLst/>
            <a:rect r="r" b="b" t="t" l="l"/>
            <a:pathLst>
              <a:path h="1003495" w="1053287">
                <a:moveTo>
                  <a:pt x="0" y="0"/>
                </a:moveTo>
                <a:lnTo>
                  <a:pt x="1053287" y="0"/>
                </a:lnTo>
                <a:lnTo>
                  <a:pt x="1053287" y="1003495"/>
                </a:lnTo>
                <a:lnTo>
                  <a:pt x="0" y="10034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5" id="35"/>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6" id="36"/>
          <p:cNvSpPr/>
          <p:nvPr/>
        </p:nvSpPr>
        <p:spPr>
          <a:xfrm flipH="false" flipV="false" rot="0">
            <a:off x="8811561" y="4193440"/>
            <a:ext cx="8791184" cy="2862246"/>
          </a:xfrm>
          <a:custGeom>
            <a:avLst/>
            <a:gdLst/>
            <a:ahLst/>
            <a:cxnLst/>
            <a:rect r="r" b="b" t="t" l="l"/>
            <a:pathLst>
              <a:path h="2862246" w="8791184">
                <a:moveTo>
                  <a:pt x="0" y="0"/>
                </a:moveTo>
                <a:lnTo>
                  <a:pt x="8791184" y="0"/>
                </a:lnTo>
                <a:lnTo>
                  <a:pt x="8791184" y="2862246"/>
                </a:lnTo>
                <a:lnTo>
                  <a:pt x="0" y="2862246"/>
                </a:lnTo>
                <a:lnTo>
                  <a:pt x="0" y="0"/>
                </a:lnTo>
                <a:close/>
              </a:path>
            </a:pathLst>
          </a:custGeom>
          <a:blipFill>
            <a:blip r:embed="rId14"/>
            <a:stretch>
              <a:fillRect l="0" t="0" r="0" b="0"/>
            </a:stretch>
          </a:blipFill>
        </p:spPr>
      </p:sp>
      <p:sp>
        <p:nvSpPr>
          <p:cNvPr name="TextBox 37" id="37"/>
          <p:cNvSpPr txBox="true"/>
          <p:nvPr/>
        </p:nvSpPr>
        <p:spPr>
          <a:xfrm rot="0">
            <a:off x="1347529" y="3093385"/>
            <a:ext cx="6906368" cy="5838825"/>
          </a:xfrm>
          <a:prstGeom prst="rect">
            <a:avLst/>
          </a:prstGeom>
        </p:spPr>
        <p:txBody>
          <a:bodyPr anchor="t" rtlCol="false" tIns="0" lIns="0" bIns="0" rIns="0">
            <a:spAutoFit/>
          </a:bodyPr>
          <a:lstStyle/>
          <a:p>
            <a:pPr algn="l">
              <a:lnSpc>
                <a:spcPts val="3839"/>
              </a:lnSpc>
            </a:pPr>
            <a:r>
              <a:rPr lang="en-US" sz="3199" b="true">
                <a:solidFill>
                  <a:srgbClr val="535353"/>
                </a:solidFill>
                <a:latin typeface="Balsamiq Sans Bold"/>
                <a:ea typeface="Balsamiq Sans Bold"/>
                <a:cs typeface="Balsamiq Sans Bold"/>
                <a:sym typeface="Balsamiq Sans Bold"/>
              </a:rPr>
              <a:t>Kolom 'Sex' dan 'Embarked' yang berisi data kategori (seperti "male" , "female" , atau "S" , "C" , "Q") diubah menjadi data numerik yang berisikan angka menggunakan LabelEncoder. Ini dilakukan karena model machine learning tidak dapat bekerja dengan data berbentuk teks, sehingga LabelEncoder mengonversinya menjadi angka supaya bisa dipahami oleh model machine learning tersebut.</a:t>
            </a:r>
          </a:p>
        </p:txBody>
      </p:sp>
      <p:sp>
        <p:nvSpPr>
          <p:cNvPr name="TextBox 38" id="38"/>
          <p:cNvSpPr txBox="true"/>
          <p:nvPr/>
        </p:nvSpPr>
        <p:spPr>
          <a:xfrm rot="0">
            <a:off x="1191988" y="806620"/>
            <a:ext cx="5171337" cy="1447800"/>
          </a:xfrm>
          <a:prstGeom prst="rect">
            <a:avLst/>
          </a:prstGeom>
        </p:spPr>
        <p:txBody>
          <a:bodyPr anchor="t" rtlCol="false" tIns="0" lIns="0" bIns="0" rIns="0">
            <a:spAutoFit/>
          </a:bodyPr>
          <a:lstStyle/>
          <a:p>
            <a:pPr algn="l">
              <a:lnSpc>
                <a:spcPts val="5400"/>
              </a:lnSpc>
            </a:pPr>
            <a:r>
              <a:rPr lang="en-US" sz="6000">
                <a:solidFill>
                  <a:srgbClr val="FFFFFF"/>
                </a:solidFill>
                <a:latin typeface="Balsamiq Sans"/>
                <a:ea typeface="Balsamiq Sans"/>
                <a:cs typeface="Balsamiq Sans"/>
                <a:sym typeface="Balsamiq Sans"/>
              </a:rPr>
              <a:t>Features Engineering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283169" y="113440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8952442"/>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452314" y="1028700"/>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879784" y="9567315"/>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523839" y="1340348"/>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3639912" y="654220"/>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9326622" y="818493"/>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413662" y="268783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1096596" y="9355259"/>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4129076" y="9777521"/>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7392538" y="5563899"/>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9" id="39"/>
          <p:cNvSpPr/>
          <p:nvPr/>
        </p:nvSpPr>
        <p:spPr>
          <a:xfrm flipH="false" flipV="false" rot="0">
            <a:off x="623869" y="465373"/>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0" id="40"/>
          <p:cNvSpPr/>
          <p:nvPr/>
        </p:nvSpPr>
        <p:spPr>
          <a:xfrm flipH="false" flipV="false" rot="0">
            <a:off x="7269653" y="2062710"/>
            <a:ext cx="10673974" cy="2269952"/>
          </a:xfrm>
          <a:custGeom>
            <a:avLst/>
            <a:gdLst/>
            <a:ahLst/>
            <a:cxnLst/>
            <a:rect r="r" b="b" t="t" l="l"/>
            <a:pathLst>
              <a:path h="2269952" w="10673974">
                <a:moveTo>
                  <a:pt x="0" y="0"/>
                </a:moveTo>
                <a:lnTo>
                  <a:pt x="10673975" y="0"/>
                </a:lnTo>
                <a:lnTo>
                  <a:pt x="10673975" y="2269953"/>
                </a:lnTo>
                <a:lnTo>
                  <a:pt x="0" y="2269953"/>
                </a:lnTo>
                <a:lnTo>
                  <a:pt x="0" y="0"/>
                </a:lnTo>
                <a:close/>
              </a:path>
            </a:pathLst>
          </a:custGeom>
          <a:blipFill>
            <a:blip r:embed="rId8"/>
            <a:stretch>
              <a:fillRect l="0" t="0" r="0" b="0"/>
            </a:stretch>
          </a:blipFill>
        </p:spPr>
      </p:sp>
      <p:sp>
        <p:nvSpPr>
          <p:cNvPr name="Freeform 41" id="41"/>
          <p:cNvSpPr/>
          <p:nvPr/>
        </p:nvSpPr>
        <p:spPr>
          <a:xfrm flipH="false" flipV="false" rot="0">
            <a:off x="7776242" y="4685939"/>
            <a:ext cx="5352144" cy="4572361"/>
          </a:xfrm>
          <a:custGeom>
            <a:avLst/>
            <a:gdLst/>
            <a:ahLst/>
            <a:cxnLst/>
            <a:rect r="r" b="b" t="t" l="l"/>
            <a:pathLst>
              <a:path h="4572361" w="5352144">
                <a:moveTo>
                  <a:pt x="0" y="0"/>
                </a:moveTo>
                <a:lnTo>
                  <a:pt x="5352144" y="0"/>
                </a:lnTo>
                <a:lnTo>
                  <a:pt x="5352144" y="4572361"/>
                </a:lnTo>
                <a:lnTo>
                  <a:pt x="0" y="4572361"/>
                </a:lnTo>
                <a:lnTo>
                  <a:pt x="0" y="0"/>
                </a:lnTo>
                <a:close/>
              </a:path>
            </a:pathLst>
          </a:custGeom>
          <a:blipFill>
            <a:blip r:embed="rId9"/>
            <a:stretch>
              <a:fillRect l="0" t="0" r="0" b="0"/>
            </a:stretch>
          </a:blipFill>
        </p:spPr>
      </p:sp>
      <p:sp>
        <p:nvSpPr>
          <p:cNvPr name="Freeform 42" id="42"/>
          <p:cNvSpPr/>
          <p:nvPr/>
        </p:nvSpPr>
        <p:spPr>
          <a:xfrm flipH="false" flipV="false" rot="0">
            <a:off x="15299481" y="4685939"/>
            <a:ext cx="1663628" cy="4572361"/>
          </a:xfrm>
          <a:custGeom>
            <a:avLst/>
            <a:gdLst/>
            <a:ahLst/>
            <a:cxnLst/>
            <a:rect r="r" b="b" t="t" l="l"/>
            <a:pathLst>
              <a:path h="4572361" w="1663628">
                <a:moveTo>
                  <a:pt x="0" y="0"/>
                </a:moveTo>
                <a:lnTo>
                  <a:pt x="1663628" y="0"/>
                </a:lnTo>
                <a:lnTo>
                  <a:pt x="1663628" y="4572361"/>
                </a:lnTo>
                <a:lnTo>
                  <a:pt x="0" y="4572361"/>
                </a:lnTo>
                <a:lnTo>
                  <a:pt x="0" y="0"/>
                </a:lnTo>
                <a:close/>
              </a:path>
            </a:pathLst>
          </a:custGeom>
          <a:blipFill>
            <a:blip r:embed="rId10"/>
            <a:stretch>
              <a:fillRect l="0" t="0" r="0" b="0"/>
            </a:stretch>
          </a:blipFill>
        </p:spPr>
      </p:sp>
      <p:sp>
        <p:nvSpPr>
          <p:cNvPr name="TextBox 43" id="43"/>
          <p:cNvSpPr txBox="true"/>
          <p:nvPr/>
        </p:nvSpPr>
        <p:spPr>
          <a:xfrm rot="0">
            <a:off x="1051551" y="2830224"/>
            <a:ext cx="5188286" cy="5457825"/>
          </a:xfrm>
          <a:prstGeom prst="rect">
            <a:avLst/>
          </a:prstGeom>
        </p:spPr>
        <p:txBody>
          <a:bodyPr anchor="t" rtlCol="false" tIns="0" lIns="0" bIns="0" rIns="0">
            <a:spAutoFit/>
          </a:bodyPr>
          <a:lstStyle/>
          <a:p>
            <a:pPr algn="just">
              <a:lnSpc>
                <a:spcPts val="3958"/>
              </a:lnSpc>
            </a:pPr>
            <a:r>
              <a:rPr lang="en-US" b="true" sz="3298">
                <a:solidFill>
                  <a:srgbClr val="535353"/>
                </a:solidFill>
                <a:latin typeface="Balsamiq Sans Bold"/>
                <a:ea typeface="Balsamiq Sans Bold"/>
                <a:cs typeface="Balsamiq Sans Bold"/>
                <a:sym typeface="Balsamiq Sans Bold"/>
              </a:rPr>
              <a:t>Pada tahap ini, dipilih beberapa fitur yang relevan untuk model prediksi (X), yaitu Pclass, Sex, Age, SibSp, Parch, Fare, dan Embarked. Variabel targetnya (Y) adalah Survived yang menyatakan apakah penumpang selamat atau tidak</a:t>
            </a:r>
          </a:p>
        </p:txBody>
      </p:sp>
      <p:sp>
        <p:nvSpPr>
          <p:cNvPr name="TextBox 44" id="44"/>
          <p:cNvSpPr txBox="true"/>
          <p:nvPr/>
        </p:nvSpPr>
        <p:spPr>
          <a:xfrm rot="0">
            <a:off x="1191988" y="806620"/>
            <a:ext cx="4029358" cy="1447800"/>
          </a:xfrm>
          <a:prstGeom prst="rect">
            <a:avLst/>
          </a:prstGeom>
        </p:spPr>
        <p:txBody>
          <a:bodyPr anchor="t" rtlCol="false" tIns="0" lIns="0" bIns="0" rIns="0">
            <a:spAutoFit/>
          </a:bodyPr>
          <a:lstStyle/>
          <a:p>
            <a:pPr algn="l">
              <a:lnSpc>
                <a:spcPts val="5400"/>
              </a:lnSpc>
            </a:pPr>
            <a:r>
              <a:rPr lang="en-US" sz="6000" b="true">
                <a:solidFill>
                  <a:srgbClr val="FFFFFF"/>
                </a:solidFill>
                <a:latin typeface="Balsamiq Sans Bold"/>
                <a:ea typeface="Balsamiq Sans Bold"/>
                <a:cs typeface="Balsamiq Sans Bold"/>
                <a:sym typeface="Balsamiq Sans Bold"/>
              </a:rPr>
              <a:t>Features </a:t>
            </a:r>
          </a:p>
          <a:p>
            <a:pPr algn="l">
              <a:lnSpc>
                <a:spcPts val="5400"/>
              </a:lnSpc>
            </a:pPr>
            <a:r>
              <a:rPr lang="en-US" sz="6000" b="true">
                <a:solidFill>
                  <a:srgbClr val="FFFFFF"/>
                </a:solidFill>
                <a:latin typeface="Balsamiq Sans Bold"/>
                <a:ea typeface="Balsamiq Sans Bold"/>
                <a:cs typeface="Balsamiq Sans Bold"/>
                <a:sym typeface="Balsamiq Sans Bold"/>
              </a:rPr>
              <a:t>Selection</a:t>
            </a:r>
          </a:p>
        </p:txBody>
      </p:sp>
      <p:sp>
        <p:nvSpPr>
          <p:cNvPr name="TextBox 45" id="45"/>
          <p:cNvSpPr txBox="true"/>
          <p:nvPr/>
        </p:nvSpPr>
        <p:spPr>
          <a:xfrm rot="0">
            <a:off x="6668463" y="6071884"/>
            <a:ext cx="874214" cy="1022091"/>
          </a:xfrm>
          <a:prstGeom prst="rect">
            <a:avLst/>
          </a:prstGeom>
        </p:spPr>
        <p:txBody>
          <a:bodyPr anchor="t" rtlCol="false" tIns="0" lIns="0" bIns="0" rIns="0">
            <a:spAutoFit/>
          </a:bodyPr>
          <a:lstStyle/>
          <a:p>
            <a:pPr algn="ctr">
              <a:lnSpc>
                <a:spcPts val="4150"/>
              </a:lnSpc>
            </a:pPr>
            <a:r>
              <a:rPr lang="en-US" sz="2964">
                <a:solidFill>
                  <a:srgbClr val="000000"/>
                </a:solidFill>
                <a:latin typeface="Glacial Indifference"/>
                <a:ea typeface="Glacial Indifference"/>
                <a:cs typeface="Glacial Indifference"/>
                <a:sym typeface="Glacial Indifference"/>
              </a:rPr>
              <a:t>DATA</a:t>
            </a:r>
          </a:p>
          <a:p>
            <a:pPr algn="ctr">
              <a:lnSpc>
                <a:spcPts val="4150"/>
              </a:lnSpc>
              <a:spcBef>
                <a:spcPct val="0"/>
              </a:spcBef>
            </a:pPr>
            <a:r>
              <a:rPr lang="en-US" sz="2964">
                <a:solidFill>
                  <a:srgbClr val="000000"/>
                </a:solidFill>
                <a:latin typeface="Glacial Indifference"/>
                <a:ea typeface="Glacial Indifference"/>
                <a:cs typeface="Glacial Indifference"/>
                <a:sym typeface="Glacial Indifference"/>
              </a:rPr>
              <a:t>X</a:t>
            </a:r>
          </a:p>
        </p:txBody>
      </p:sp>
      <p:sp>
        <p:nvSpPr>
          <p:cNvPr name="TextBox 46" id="46"/>
          <p:cNvSpPr txBox="true"/>
          <p:nvPr/>
        </p:nvSpPr>
        <p:spPr>
          <a:xfrm rot="0">
            <a:off x="14234179" y="6071884"/>
            <a:ext cx="874214" cy="1022091"/>
          </a:xfrm>
          <a:prstGeom prst="rect">
            <a:avLst/>
          </a:prstGeom>
        </p:spPr>
        <p:txBody>
          <a:bodyPr anchor="t" rtlCol="false" tIns="0" lIns="0" bIns="0" rIns="0">
            <a:spAutoFit/>
          </a:bodyPr>
          <a:lstStyle/>
          <a:p>
            <a:pPr algn="ctr">
              <a:lnSpc>
                <a:spcPts val="4150"/>
              </a:lnSpc>
            </a:pPr>
            <a:r>
              <a:rPr lang="en-US" sz="2964">
                <a:solidFill>
                  <a:srgbClr val="000000"/>
                </a:solidFill>
                <a:latin typeface="Glacial Indifference"/>
                <a:ea typeface="Glacial Indifference"/>
                <a:cs typeface="Glacial Indifference"/>
                <a:sym typeface="Glacial Indifference"/>
              </a:rPr>
              <a:t>DATA</a:t>
            </a:r>
          </a:p>
          <a:p>
            <a:pPr algn="ctr">
              <a:lnSpc>
                <a:spcPts val="4150"/>
              </a:lnSpc>
              <a:spcBef>
                <a:spcPct val="0"/>
              </a:spcBef>
            </a:pPr>
            <a:r>
              <a:rPr lang="en-US" sz="2964">
                <a:solidFill>
                  <a:srgbClr val="000000"/>
                </a:solidFill>
                <a:latin typeface="Glacial Indifference"/>
                <a:ea typeface="Glacial Indifference"/>
                <a:cs typeface="Glacial Indifference"/>
                <a:sym typeface="Glacial Indifference"/>
              </a:rPr>
              <a: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23597" y="6998243"/>
            <a:ext cx="210207" cy="21020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283169" y="1134403"/>
            <a:ext cx="210207" cy="2102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971783" y="9357108"/>
            <a:ext cx="210207" cy="2102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1523839" y="1340348"/>
            <a:ext cx="210207" cy="21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3639912" y="654220"/>
            <a:ext cx="210207" cy="2102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4575202" y="2156471"/>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413662" y="2687833"/>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8933793" y="1235245"/>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0" id="30"/>
          <p:cNvGrpSpPr/>
          <p:nvPr/>
        </p:nvGrpSpPr>
        <p:grpSpPr>
          <a:xfrm rot="0">
            <a:off x="5511301" y="296213"/>
            <a:ext cx="7055190" cy="1464974"/>
            <a:chOff x="0" y="0"/>
            <a:chExt cx="9406920" cy="1953298"/>
          </a:xfrm>
        </p:grpSpPr>
        <p:sp>
          <p:nvSpPr>
            <p:cNvPr name="Freeform 31" id="31"/>
            <p:cNvSpPr/>
            <p:nvPr/>
          </p:nvSpPr>
          <p:spPr>
            <a:xfrm flipH="false" flipV="false" rot="0">
              <a:off x="0" y="0"/>
              <a:ext cx="9406920" cy="1953298"/>
            </a:xfrm>
            <a:custGeom>
              <a:avLst/>
              <a:gdLst/>
              <a:ahLst/>
              <a:cxnLst/>
              <a:rect r="r" b="b" t="t" l="l"/>
              <a:pathLst>
                <a:path h="1953298" w="9406920">
                  <a:moveTo>
                    <a:pt x="0" y="0"/>
                  </a:moveTo>
                  <a:lnTo>
                    <a:pt x="9406920" y="0"/>
                  </a:lnTo>
                  <a:lnTo>
                    <a:pt x="9406920" y="1953298"/>
                  </a:lnTo>
                  <a:lnTo>
                    <a:pt x="0" y="1953298"/>
                  </a:lnTo>
                  <a:lnTo>
                    <a:pt x="0" y="0"/>
                  </a:lnTo>
                  <a:close/>
                </a:path>
              </a:pathLst>
            </a:custGeom>
            <a:blipFill>
              <a:blip r:embed="rId6">
                <a:extLst>
                  <a:ext uri="{96DAC541-7B7A-43D3-8B79-37D633B846F1}">
                    <asvg:svgBlip xmlns:asvg="http://schemas.microsoft.com/office/drawing/2016/SVG/main" r:embed="rId7"/>
                  </a:ext>
                </a:extLst>
              </a:blip>
              <a:stretch>
                <a:fillRect l="0" t="-13482" r="0" b="-13482"/>
              </a:stretch>
            </a:blipFill>
            <a:ln cap="sq">
              <a:noFill/>
              <a:prstDash val="solid"/>
              <a:miter/>
            </a:ln>
          </p:spPr>
        </p:sp>
        <p:sp>
          <p:nvSpPr>
            <p:cNvPr name="TextBox 32" id="32"/>
            <p:cNvSpPr txBox="true"/>
            <p:nvPr/>
          </p:nvSpPr>
          <p:spPr>
            <a:xfrm rot="0">
              <a:off x="711320" y="411236"/>
              <a:ext cx="7995973" cy="1227926"/>
            </a:xfrm>
            <a:prstGeom prst="rect">
              <a:avLst/>
            </a:prstGeom>
          </p:spPr>
          <p:txBody>
            <a:bodyPr anchor="t" rtlCol="false" tIns="0" lIns="0" bIns="0" rIns="0">
              <a:spAutoFit/>
            </a:bodyPr>
            <a:lstStyle/>
            <a:p>
              <a:pPr algn="ctr">
                <a:lnSpc>
                  <a:spcPts val="3372"/>
                </a:lnSpc>
              </a:pPr>
              <a:r>
                <a:rPr lang="en-US" sz="3747" b="true">
                  <a:solidFill>
                    <a:srgbClr val="FFFFFF"/>
                  </a:solidFill>
                  <a:latin typeface="Balsamiq Sans Bold"/>
                  <a:ea typeface="Balsamiq Sans Bold"/>
                  <a:cs typeface="Balsamiq Sans Bold"/>
                  <a:sym typeface="Balsamiq Sans Bold"/>
                </a:rPr>
                <a:t>TRAIN DAN TEST SPLITING DATA</a:t>
              </a:r>
            </a:p>
          </p:txBody>
        </p:sp>
      </p:grpSp>
      <p:sp>
        <p:nvSpPr>
          <p:cNvPr name="Freeform 33" id="33"/>
          <p:cNvSpPr/>
          <p:nvPr/>
        </p:nvSpPr>
        <p:spPr>
          <a:xfrm flipH="false" flipV="false" rot="0">
            <a:off x="3830013" y="2017622"/>
            <a:ext cx="11117531" cy="2079861"/>
          </a:xfrm>
          <a:custGeom>
            <a:avLst/>
            <a:gdLst/>
            <a:ahLst/>
            <a:cxnLst/>
            <a:rect r="r" b="b" t="t" l="l"/>
            <a:pathLst>
              <a:path h="2079861" w="11117531">
                <a:moveTo>
                  <a:pt x="0" y="0"/>
                </a:moveTo>
                <a:lnTo>
                  <a:pt x="11117532" y="0"/>
                </a:lnTo>
                <a:lnTo>
                  <a:pt x="11117532" y="2079862"/>
                </a:lnTo>
                <a:lnTo>
                  <a:pt x="0" y="2079862"/>
                </a:lnTo>
                <a:lnTo>
                  <a:pt x="0" y="0"/>
                </a:lnTo>
                <a:close/>
              </a:path>
            </a:pathLst>
          </a:custGeom>
          <a:blipFill>
            <a:blip r:embed="rId8"/>
            <a:stretch>
              <a:fillRect l="0" t="0" r="0" b="0"/>
            </a:stretch>
          </a:blipFill>
        </p:spPr>
      </p:sp>
      <p:sp>
        <p:nvSpPr>
          <p:cNvPr name="Freeform 34" id="34"/>
          <p:cNvSpPr/>
          <p:nvPr/>
        </p:nvSpPr>
        <p:spPr>
          <a:xfrm flipH="false" flipV="false" rot="0">
            <a:off x="605661" y="5261125"/>
            <a:ext cx="4816924" cy="4306190"/>
          </a:xfrm>
          <a:custGeom>
            <a:avLst/>
            <a:gdLst/>
            <a:ahLst/>
            <a:cxnLst/>
            <a:rect r="r" b="b" t="t" l="l"/>
            <a:pathLst>
              <a:path h="4306190" w="4816924">
                <a:moveTo>
                  <a:pt x="0" y="0"/>
                </a:moveTo>
                <a:lnTo>
                  <a:pt x="4816924" y="0"/>
                </a:lnTo>
                <a:lnTo>
                  <a:pt x="4816924" y="4306190"/>
                </a:lnTo>
                <a:lnTo>
                  <a:pt x="0" y="4306190"/>
                </a:lnTo>
                <a:lnTo>
                  <a:pt x="0" y="0"/>
                </a:lnTo>
                <a:close/>
              </a:path>
            </a:pathLst>
          </a:custGeom>
          <a:blipFill>
            <a:blip r:embed="rId9"/>
            <a:stretch>
              <a:fillRect l="0" t="0" r="0" b="0"/>
            </a:stretch>
          </a:blipFill>
        </p:spPr>
      </p:sp>
      <p:sp>
        <p:nvSpPr>
          <p:cNvPr name="Freeform 35" id="35"/>
          <p:cNvSpPr/>
          <p:nvPr/>
        </p:nvSpPr>
        <p:spPr>
          <a:xfrm flipH="false" flipV="false" rot="0">
            <a:off x="5913443" y="5317160"/>
            <a:ext cx="1693050" cy="4198764"/>
          </a:xfrm>
          <a:custGeom>
            <a:avLst/>
            <a:gdLst/>
            <a:ahLst/>
            <a:cxnLst/>
            <a:rect r="r" b="b" t="t" l="l"/>
            <a:pathLst>
              <a:path h="4198764" w="1693050">
                <a:moveTo>
                  <a:pt x="0" y="0"/>
                </a:moveTo>
                <a:lnTo>
                  <a:pt x="1693050" y="0"/>
                </a:lnTo>
                <a:lnTo>
                  <a:pt x="1693050" y="4198764"/>
                </a:lnTo>
                <a:lnTo>
                  <a:pt x="0" y="4198764"/>
                </a:lnTo>
                <a:lnTo>
                  <a:pt x="0" y="0"/>
                </a:lnTo>
                <a:close/>
              </a:path>
            </a:pathLst>
          </a:custGeom>
          <a:blipFill>
            <a:blip r:embed="rId10"/>
            <a:stretch>
              <a:fillRect l="0" t="0" r="0" b="0"/>
            </a:stretch>
          </a:blipFill>
        </p:spPr>
      </p:sp>
      <p:sp>
        <p:nvSpPr>
          <p:cNvPr name="Freeform 36" id="36"/>
          <p:cNvSpPr/>
          <p:nvPr/>
        </p:nvSpPr>
        <p:spPr>
          <a:xfrm flipH="false" flipV="false" rot="0">
            <a:off x="10971157" y="5263447"/>
            <a:ext cx="1595334" cy="4198764"/>
          </a:xfrm>
          <a:custGeom>
            <a:avLst/>
            <a:gdLst/>
            <a:ahLst/>
            <a:cxnLst/>
            <a:rect r="r" b="b" t="t" l="l"/>
            <a:pathLst>
              <a:path h="4198764" w="1595334">
                <a:moveTo>
                  <a:pt x="0" y="0"/>
                </a:moveTo>
                <a:lnTo>
                  <a:pt x="1595335" y="0"/>
                </a:lnTo>
                <a:lnTo>
                  <a:pt x="1595335" y="4198764"/>
                </a:lnTo>
                <a:lnTo>
                  <a:pt x="0" y="4198764"/>
                </a:lnTo>
                <a:lnTo>
                  <a:pt x="0" y="0"/>
                </a:lnTo>
                <a:close/>
              </a:path>
            </a:pathLst>
          </a:custGeom>
          <a:blipFill>
            <a:blip r:embed="rId11"/>
            <a:stretch>
              <a:fillRect l="0" t="0" r="0" b="0"/>
            </a:stretch>
          </a:blipFill>
        </p:spPr>
      </p:sp>
      <p:sp>
        <p:nvSpPr>
          <p:cNvPr name="Freeform 37" id="37"/>
          <p:cNvSpPr/>
          <p:nvPr/>
        </p:nvSpPr>
        <p:spPr>
          <a:xfrm flipH="false" flipV="false" rot="0">
            <a:off x="12866001" y="5261125"/>
            <a:ext cx="4553113" cy="4140067"/>
          </a:xfrm>
          <a:custGeom>
            <a:avLst/>
            <a:gdLst/>
            <a:ahLst/>
            <a:cxnLst/>
            <a:rect r="r" b="b" t="t" l="l"/>
            <a:pathLst>
              <a:path h="4140067" w="4553113">
                <a:moveTo>
                  <a:pt x="0" y="0"/>
                </a:moveTo>
                <a:lnTo>
                  <a:pt x="4553114" y="0"/>
                </a:lnTo>
                <a:lnTo>
                  <a:pt x="4553114" y="4140067"/>
                </a:lnTo>
                <a:lnTo>
                  <a:pt x="0" y="4140067"/>
                </a:lnTo>
                <a:lnTo>
                  <a:pt x="0" y="0"/>
                </a:lnTo>
                <a:close/>
              </a:path>
            </a:pathLst>
          </a:custGeom>
          <a:blipFill>
            <a:blip r:embed="rId12"/>
            <a:stretch>
              <a:fillRect l="0" t="0" r="0" b="0"/>
            </a:stretch>
          </a:blipFill>
        </p:spPr>
      </p:sp>
      <p:sp>
        <p:nvSpPr>
          <p:cNvPr name="Freeform 38" id="38"/>
          <p:cNvSpPr/>
          <p:nvPr/>
        </p:nvSpPr>
        <p:spPr>
          <a:xfrm flipH="false" flipV="false" rot="0">
            <a:off x="8044858" y="6576811"/>
            <a:ext cx="2631024" cy="1572037"/>
          </a:xfrm>
          <a:custGeom>
            <a:avLst/>
            <a:gdLst/>
            <a:ahLst/>
            <a:cxnLst/>
            <a:rect r="r" b="b" t="t" l="l"/>
            <a:pathLst>
              <a:path h="1572037" w="2631024">
                <a:moveTo>
                  <a:pt x="0" y="0"/>
                </a:moveTo>
                <a:lnTo>
                  <a:pt x="2631024" y="0"/>
                </a:lnTo>
                <a:lnTo>
                  <a:pt x="2631024" y="1572037"/>
                </a:lnTo>
                <a:lnTo>
                  <a:pt x="0" y="15720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39" id="39"/>
          <p:cNvSpPr txBox="true"/>
          <p:nvPr/>
        </p:nvSpPr>
        <p:spPr>
          <a:xfrm rot="0">
            <a:off x="2620295" y="4461042"/>
            <a:ext cx="2419437" cy="50482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Glacial Indifference"/>
                <a:ea typeface="Glacial Indifference"/>
                <a:cs typeface="Glacial Indifference"/>
                <a:sym typeface="Glacial Indifference"/>
              </a:rPr>
              <a:t>Data Training</a:t>
            </a:r>
          </a:p>
        </p:txBody>
      </p:sp>
      <p:sp>
        <p:nvSpPr>
          <p:cNvPr name="TextBox 40" id="40"/>
          <p:cNvSpPr txBox="true"/>
          <p:nvPr/>
        </p:nvSpPr>
        <p:spPr>
          <a:xfrm rot="0">
            <a:off x="12812694" y="4461042"/>
            <a:ext cx="2419437" cy="50482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Glacial Indifference"/>
                <a:ea typeface="Glacial Indifference"/>
                <a:cs typeface="Glacial Indifference"/>
                <a:sym typeface="Glacial Indifference"/>
              </a:rPr>
              <a:t>Data Testing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79784" y="9567315"/>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523839" y="1340348"/>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3639912" y="654220"/>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4575202" y="2156471"/>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413662" y="268783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5513690" y="339132"/>
            <a:ext cx="6293360" cy="2002433"/>
          </a:xfrm>
          <a:custGeom>
            <a:avLst/>
            <a:gdLst/>
            <a:ahLst/>
            <a:cxnLst/>
            <a:rect r="r" b="b" t="t" l="l"/>
            <a:pathLst>
              <a:path h="2002433" w="6293360">
                <a:moveTo>
                  <a:pt x="0" y="0"/>
                </a:moveTo>
                <a:lnTo>
                  <a:pt x="6293359" y="0"/>
                </a:lnTo>
                <a:lnTo>
                  <a:pt x="6293359" y="2002433"/>
                </a:lnTo>
                <a:lnTo>
                  <a:pt x="0" y="20024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34" id="34"/>
          <p:cNvGrpSpPr/>
          <p:nvPr/>
        </p:nvGrpSpPr>
        <p:grpSpPr>
          <a:xfrm rot="0">
            <a:off x="11807049" y="8737005"/>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2270208" y="6208519"/>
            <a:ext cx="5379298" cy="2924382"/>
          </a:xfrm>
          <a:custGeom>
            <a:avLst/>
            <a:gdLst/>
            <a:ahLst/>
            <a:cxnLst/>
            <a:rect r="r" b="b" t="t" l="l"/>
            <a:pathLst>
              <a:path h="2924382" w="5379298">
                <a:moveTo>
                  <a:pt x="0" y="0"/>
                </a:moveTo>
                <a:lnTo>
                  <a:pt x="5379298" y="0"/>
                </a:lnTo>
                <a:lnTo>
                  <a:pt x="5379298" y="2924382"/>
                </a:lnTo>
                <a:lnTo>
                  <a:pt x="0" y="29243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38" id="38"/>
          <p:cNvSpPr txBox="true"/>
          <p:nvPr/>
        </p:nvSpPr>
        <p:spPr>
          <a:xfrm rot="0">
            <a:off x="6705625" y="1140652"/>
            <a:ext cx="4456337" cy="762000"/>
          </a:xfrm>
          <a:prstGeom prst="rect">
            <a:avLst/>
          </a:prstGeom>
        </p:spPr>
        <p:txBody>
          <a:bodyPr anchor="t" rtlCol="false" tIns="0" lIns="0" bIns="0" rIns="0">
            <a:spAutoFit/>
          </a:bodyPr>
          <a:lstStyle/>
          <a:p>
            <a:pPr algn="l">
              <a:lnSpc>
                <a:spcPts val="5400"/>
              </a:lnSpc>
            </a:pPr>
            <a:r>
              <a:rPr lang="en-US" sz="6000" b="true">
                <a:solidFill>
                  <a:srgbClr val="FFFFFF"/>
                </a:solidFill>
                <a:latin typeface="Balsamiq Sans Bold"/>
                <a:ea typeface="Balsamiq Sans Bold"/>
                <a:cs typeface="Balsamiq Sans Bold"/>
                <a:sym typeface="Balsamiq Sans Bold"/>
              </a:rPr>
              <a:t>Modelling</a:t>
            </a:r>
          </a:p>
        </p:txBody>
      </p:sp>
      <p:sp>
        <p:nvSpPr>
          <p:cNvPr name="Freeform 39" id="39"/>
          <p:cNvSpPr/>
          <p:nvPr/>
        </p:nvSpPr>
        <p:spPr>
          <a:xfrm flipH="false" flipV="false" rot="0">
            <a:off x="2158961" y="2687833"/>
            <a:ext cx="5379298" cy="2924382"/>
          </a:xfrm>
          <a:custGeom>
            <a:avLst/>
            <a:gdLst/>
            <a:ahLst/>
            <a:cxnLst/>
            <a:rect r="r" b="b" t="t" l="l"/>
            <a:pathLst>
              <a:path h="2924382" w="5379298">
                <a:moveTo>
                  <a:pt x="0" y="0"/>
                </a:moveTo>
                <a:lnTo>
                  <a:pt x="5379298" y="0"/>
                </a:lnTo>
                <a:lnTo>
                  <a:pt x="5379298" y="2924382"/>
                </a:lnTo>
                <a:lnTo>
                  <a:pt x="0" y="29243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0" id="40"/>
          <p:cNvSpPr/>
          <p:nvPr/>
        </p:nvSpPr>
        <p:spPr>
          <a:xfrm flipH="false" flipV="false" rot="0">
            <a:off x="9828301" y="2687833"/>
            <a:ext cx="5379298" cy="2924382"/>
          </a:xfrm>
          <a:custGeom>
            <a:avLst/>
            <a:gdLst/>
            <a:ahLst/>
            <a:cxnLst/>
            <a:rect r="r" b="b" t="t" l="l"/>
            <a:pathLst>
              <a:path h="2924382" w="5379298">
                <a:moveTo>
                  <a:pt x="0" y="0"/>
                </a:moveTo>
                <a:lnTo>
                  <a:pt x="5379298" y="0"/>
                </a:lnTo>
                <a:lnTo>
                  <a:pt x="5379298" y="2924382"/>
                </a:lnTo>
                <a:lnTo>
                  <a:pt x="0" y="29243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nvGrpSpPr>
          <p:cNvPr name="Group 41" id="41"/>
          <p:cNvGrpSpPr/>
          <p:nvPr/>
        </p:nvGrpSpPr>
        <p:grpSpPr>
          <a:xfrm rot="0">
            <a:off x="7694581" y="3135996"/>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9406965" y="8103128"/>
            <a:ext cx="210207" cy="210207"/>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6" id="4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7" id="47"/>
          <p:cNvSpPr/>
          <p:nvPr/>
        </p:nvSpPr>
        <p:spPr>
          <a:xfrm flipH="false" flipV="false" rot="0">
            <a:off x="9852833" y="6168397"/>
            <a:ext cx="5379298" cy="2924382"/>
          </a:xfrm>
          <a:custGeom>
            <a:avLst/>
            <a:gdLst/>
            <a:ahLst/>
            <a:cxnLst/>
            <a:rect r="r" b="b" t="t" l="l"/>
            <a:pathLst>
              <a:path h="2924382" w="5379298">
                <a:moveTo>
                  <a:pt x="0" y="0"/>
                </a:moveTo>
                <a:lnTo>
                  <a:pt x="5379298" y="0"/>
                </a:lnTo>
                <a:lnTo>
                  <a:pt x="5379298" y="2924382"/>
                </a:lnTo>
                <a:lnTo>
                  <a:pt x="0" y="29243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48" id="48"/>
          <p:cNvSpPr txBox="true"/>
          <p:nvPr/>
        </p:nvSpPr>
        <p:spPr>
          <a:xfrm rot="0">
            <a:off x="3268348" y="4083349"/>
            <a:ext cx="3160524" cy="629921"/>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Glacial Indifference"/>
                <a:ea typeface="Glacial Indifference"/>
                <a:cs typeface="Glacial Indifference"/>
                <a:sym typeface="Glacial Indifference"/>
              </a:rPr>
              <a:t>Random Forest</a:t>
            </a:r>
          </a:p>
        </p:txBody>
      </p:sp>
      <p:sp>
        <p:nvSpPr>
          <p:cNvPr name="TextBox 49" id="49"/>
          <p:cNvSpPr txBox="true"/>
          <p:nvPr/>
        </p:nvSpPr>
        <p:spPr>
          <a:xfrm rot="0">
            <a:off x="11063073" y="3754736"/>
            <a:ext cx="3160524" cy="1287146"/>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Glacial Indifference"/>
                <a:ea typeface="Glacial Indifference"/>
                <a:cs typeface="Glacial Indifference"/>
                <a:sym typeface="Glacial Indifference"/>
              </a:rPr>
              <a:t>Logistic Regression </a:t>
            </a:r>
          </a:p>
        </p:txBody>
      </p:sp>
      <p:sp>
        <p:nvSpPr>
          <p:cNvPr name="TextBox 50" id="50"/>
          <p:cNvSpPr txBox="true"/>
          <p:nvPr/>
        </p:nvSpPr>
        <p:spPr>
          <a:xfrm rot="0">
            <a:off x="3388272" y="7393356"/>
            <a:ext cx="3160524" cy="1287146"/>
          </a:xfrm>
          <a:prstGeom prst="rect">
            <a:avLst/>
          </a:prstGeom>
        </p:spPr>
        <p:txBody>
          <a:bodyPr anchor="t" rtlCol="false" tIns="0" lIns="0" bIns="0" rIns="0">
            <a:spAutoFit/>
          </a:bodyPr>
          <a:lstStyle/>
          <a:p>
            <a:pPr algn="ctr">
              <a:lnSpc>
                <a:spcPts val="5179"/>
              </a:lnSpc>
            </a:pPr>
            <a:r>
              <a:rPr lang="en-US" sz="3699">
                <a:solidFill>
                  <a:srgbClr val="000000"/>
                </a:solidFill>
                <a:latin typeface="Glacial Indifference"/>
                <a:ea typeface="Glacial Indifference"/>
                <a:cs typeface="Glacial Indifference"/>
                <a:sym typeface="Glacial Indifference"/>
              </a:rPr>
              <a:t>Support Vector </a:t>
            </a:r>
          </a:p>
          <a:p>
            <a:pPr algn="ctr">
              <a:lnSpc>
                <a:spcPts val="5179"/>
              </a:lnSpc>
              <a:spcBef>
                <a:spcPct val="0"/>
              </a:spcBef>
            </a:pPr>
            <a:r>
              <a:rPr lang="en-US" sz="3699">
                <a:solidFill>
                  <a:srgbClr val="000000"/>
                </a:solidFill>
                <a:latin typeface="Glacial Indifference"/>
                <a:ea typeface="Glacial Indifference"/>
                <a:cs typeface="Glacial Indifference"/>
                <a:sym typeface="Glacial Indifference"/>
              </a:rPr>
              <a:t>Machine (SVM)</a:t>
            </a:r>
          </a:p>
        </p:txBody>
      </p:sp>
      <p:sp>
        <p:nvSpPr>
          <p:cNvPr name="TextBox 51" id="51"/>
          <p:cNvSpPr txBox="true"/>
          <p:nvPr/>
        </p:nvSpPr>
        <p:spPr>
          <a:xfrm rot="0">
            <a:off x="10933405" y="7286379"/>
            <a:ext cx="3419862" cy="1287146"/>
          </a:xfrm>
          <a:prstGeom prst="rect">
            <a:avLst/>
          </a:prstGeom>
        </p:spPr>
        <p:txBody>
          <a:bodyPr anchor="t" rtlCol="false" tIns="0" lIns="0" bIns="0" rIns="0">
            <a:spAutoFit/>
          </a:bodyPr>
          <a:lstStyle/>
          <a:p>
            <a:pPr algn="ctr">
              <a:lnSpc>
                <a:spcPts val="5179"/>
              </a:lnSpc>
            </a:pPr>
            <a:r>
              <a:rPr lang="en-US" sz="3699">
                <a:solidFill>
                  <a:srgbClr val="000000"/>
                </a:solidFill>
                <a:latin typeface="Glacial Indifference"/>
                <a:ea typeface="Glacial Indifference"/>
                <a:cs typeface="Glacial Indifference"/>
                <a:sym typeface="Glacial Indifference"/>
              </a:rPr>
              <a:t>K-Nearest</a:t>
            </a:r>
          </a:p>
          <a:p>
            <a:pPr algn="ctr">
              <a:lnSpc>
                <a:spcPts val="5179"/>
              </a:lnSpc>
              <a:spcBef>
                <a:spcPct val="0"/>
              </a:spcBef>
            </a:pPr>
            <a:r>
              <a:rPr lang="en-US" sz="3699">
                <a:solidFill>
                  <a:srgbClr val="000000"/>
                </a:solidFill>
                <a:latin typeface="Glacial Indifference"/>
                <a:ea typeface="Glacial Indifference"/>
                <a:cs typeface="Glacial Indifference"/>
                <a:sym typeface="Glacial Indifference"/>
              </a:rPr>
              <a:t>Neighbors (KNN)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283169" y="113440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8952442"/>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497641" y="2687833"/>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3639912" y="654220"/>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326622" y="818493"/>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413662" y="2687833"/>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096596" y="9355259"/>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129076" y="977752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7392538" y="5563899"/>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8212941" y="2266895"/>
            <a:ext cx="8211424" cy="7201667"/>
          </a:xfrm>
          <a:custGeom>
            <a:avLst/>
            <a:gdLst/>
            <a:ahLst/>
            <a:cxnLst/>
            <a:rect r="r" b="b" t="t" l="l"/>
            <a:pathLst>
              <a:path h="7201667" w="8211424">
                <a:moveTo>
                  <a:pt x="0" y="0"/>
                </a:moveTo>
                <a:lnTo>
                  <a:pt x="8211424" y="0"/>
                </a:lnTo>
                <a:lnTo>
                  <a:pt x="8211424" y="7201667"/>
                </a:lnTo>
                <a:lnTo>
                  <a:pt x="0" y="7201667"/>
                </a:lnTo>
                <a:lnTo>
                  <a:pt x="0" y="0"/>
                </a:lnTo>
                <a:close/>
              </a:path>
            </a:pathLst>
          </a:custGeom>
          <a:blipFill>
            <a:blip r:embed="rId6"/>
            <a:stretch>
              <a:fillRect l="0" t="0" r="0" b="0"/>
            </a:stretch>
          </a:blipFill>
        </p:spPr>
      </p:sp>
      <p:sp>
        <p:nvSpPr>
          <p:cNvPr name="Freeform 34" id="34"/>
          <p:cNvSpPr/>
          <p:nvPr/>
        </p:nvSpPr>
        <p:spPr>
          <a:xfrm flipH="false" flipV="false" rot="0">
            <a:off x="897614" y="352777"/>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5" id="35"/>
          <p:cNvSpPr txBox="true"/>
          <p:nvPr/>
        </p:nvSpPr>
        <p:spPr>
          <a:xfrm rot="0">
            <a:off x="1943169" y="696910"/>
            <a:ext cx="4029358" cy="1447800"/>
          </a:xfrm>
          <a:prstGeom prst="rect">
            <a:avLst/>
          </a:prstGeom>
        </p:spPr>
        <p:txBody>
          <a:bodyPr anchor="t" rtlCol="false" tIns="0" lIns="0" bIns="0" rIns="0">
            <a:spAutoFit/>
          </a:bodyPr>
          <a:lstStyle/>
          <a:p>
            <a:pPr algn="l">
              <a:lnSpc>
                <a:spcPts val="5400"/>
              </a:lnSpc>
            </a:pPr>
            <a:r>
              <a:rPr lang="en-US" sz="6000" b="true">
                <a:solidFill>
                  <a:srgbClr val="FFFFFF"/>
                </a:solidFill>
                <a:latin typeface="Balsamiq Sans Bold"/>
                <a:ea typeface="Balsamiq Sans Bold"/>
                <a:cs typeface="Balsamiq Sans Bold"/>
                <a:sym typeface="Balsamiq Sans Bold"/>
              </a:rPr>
              <a:t>Evaluasi Model</a:t>
            </a:r>
          </a:p>
        </p:txBody>
      </p:sp>
      <p:sp>
        <p:nvSpPr>
          <p:cNvPr name="TextBox 36" id="36"/>
          <p:cNvSpPr txBox="true"/>
          <p:nvPr/>
        </p:nvSpPr>
        <p:spPr>
          <a:xfrm rot="0">
            <a:off x="897614" y="4877002"/>
            <a:ext cx="7037933" cy="1326169"/>
          </a:xfrm>
          <a:prstGeom prst="rect">
            <a:avLst/>
          </a:prstGeom>
        </p:spPr>
        <p:txBody>
          <a:bodyPr anchor="t" rtlCol="false" tIns="0" lIns="0" bIns="0" rIns="0">
            <a:spAutoFit/>
          </a:bodyPr>
          <a:lstStyle/>
          <a:p>
            <a:pPr algn="ctr">
              <a:lnSpc>
                <a:spcPts val="3554"/>
              </a:lnSpc>
            </a:pPr>
            <a:r>
              <a:rPr lang="en-US" sz="2538">
                <a:solidFill>
                  <a:srgbClr val="000000"/>
                </a:solidFill>
                <a:latin typeface="Glacial Indifference"/>
                <a:ea typeface="Glacial Indifference"/>
                <a:cs typeface="Glacial Indifference"/>
                <a:sym typeface="Glacial Indifference"/>
              </a:rPr>
              <a:t>Akurasi dari model random forest sebesar 82%</a:t>
            </a:r>
          </a:p>
          <a:p>
            <a:pPr algn="ctr">
              <a:lnSpc>
                <a:spcPts val="3554"/>
              </a:lnSpc>
            </a:pPr>
          </a:p>
          <a:p>
            <a:pPr algn="ctr">
              <a:lnSpc>
                <a:spcPts val="3554"/>
              </a:lnSpc>
              <a:spcBef>
                <a:spcPct val="0"/>
              </a:spcBef>
            </a:pPr>
            <a:r>
              <a:rPr lang="en-US" sz="2538">
                <a:solidFill>
                  <a:srgbClr val="000000"/>
                </a:solidFill>
                <a:latin typeface="Glacial Indifference"/>
                <a:ea typeface="Glacial Indifference"/>
                <a:cs typeface="Glacial Indifference"/>
                <a:sym typeface="Glacial Indifference"/>
              </a:rPr>
              <a:t>Akurasi dar model logistic regression sebesar 81%</a:t>
            </a:r>
            <a:r>
              <a:rPr lang="en-US" sz="2538">
                <a:solidFill>
                  <a:srgbClr val="FFFFFF"/>
                </a:solidFill>
                <a:latin typeface="Glacial Indifference"/>
                <a:ea typeface="Glacial Indifference"/>
                <a:cs typeface="Glacial Indifference"/>
                <a:sym typeface="Glacial Indifference"/>
              </a:rPr>
              <a: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283169" y="1134403"/>
            <a:ext cx="210207" cy="2102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8952442"/>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497641" y="2687833"/>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3639912" y="654220"/>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326622" y="818493"/>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413662" y="2687833"/>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096596" y="9355259"/>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129076" y="9777521"/>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7392538" y="5563899"/>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897614" y="352777"/>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8791600" y="2174365"/>
            <a:ext cx="8007007" cy="7285997"/>
          </a:xfrm>
          <a:custGeom>
            <a:avLst/>
            <a:gdLst/>
            <a:ahLst/>
            <a:cxnLst/>
            <a:rect r="r" b="b" t="t" l="l"/>
            <a:pathLst>
              <a:path h="7285997" w="8007007">
                <a:moveTo>
                  <a:pt x="0" y="0"/>
                </a:moveTo>
                <a:lnTo>
                  <a:pt x="8007007" y="0"/>
                </a:lnTo>
                <a:lnTo>
                  <a:pt x="8007007" y="7285997"/>
                </a:lnTo>
                <a:lnTo>
                  <a:pt x="0" y="7285997"/>
                </a:lnTo>
                <a:lnTo>
                  <a:pt x="0" y="0"/>
                </a:lnTo>
                <a:close/>
              </a:path>
            </a:pathLst>
          </a:custGeom>
          <a:blipFill>
            <a:blip r:embed="rId8"/>
            <a:stretch>
              <a:fillRect l="0" t="0" r="0" b="0"/>
            </a:stretch>
          </a:blipFill>
        </p:spPr>
      </p:sp>
      <p:sp>
        <p:nvSpPr>
          <p:cNvPr name="TextBox 35" id="35"/>
          <p:cNvSpPr txBox="true"/>
          <p:nvPr/>
        </p:nvSpPr>
        <p:spPr>
          <a:xfrm rot="0">
            <a:off x="1943169" y="696910"/>
            <a:ext cx="4029358" cy="1447800"/>
          </a:xfrm>
          <a:prstGeom prst="rect">
            <a:avLst/>
          </a:prstGeom>
        </p:spPr>
        <p:txBody>
          <a:bodyPr anchor="t" rtlCol="false" tIns="0" lIns="0" bIns="0" rIns="0">
            <a:spAutoFit/>
          </a:bodyPr>
          <a:lstStyle/>
          <a:p>
            <a:pPr algn="l">
              <a:lnSpc>
                <a:spcPts val="5400"/>
              </a:lnSpc>
            </a:pPr>
            <a:r>
              <a:rPr lang="en-US" sz="6000" b="true">
                <a:solidFill>
                  <a:srgbClr val="FFFFFF"/>
                </a:solidFill>
                <a:latin typeface="Balsamiq Sans Bold"/>
                <a:ea typeface="Balsamiq Sans Bold"/>
                <a:cs typeface="Balsamiq Sans Bold"/>
                <a:sym typeface="Balsamiq Sans Bold"/>
              </a:rPr>
              <a:t>Evaluasi Model</a:t>
            </a:r>
          </a:p>
        </p:txBody>
      </p:sp>
      <p:sp>
        <p:nvSpPr>
          <p:cNvPr name="TextBox 36" id="36"/>
          <p:cNvSpPr txBox="true"/>
          <p:nvPr/>
        </p:nvSpPr>
        <p:spPr>
          <a:xfrm rot="0">
            <a:off x="413662" y="4877002"/>
            <a:ext cx="7860655" cy="1326169"/>
          </a:xfrm>
          <a:prstGeom prst="rect">
            <a:avLst/>
          </a:prstGeom>
        </p:spPr>
        <p:txBody>
          <a:bodyPr anchor="t" rtlCol="false" tIns="0" lIns="0" bIns="0" rIns="0">
            <a:spAutoFit/>
          </a:bodyPr>
          <a:lstStyle/>
          <a:p>
            <a:pPr algn="ctr">
              <a:lnSpc>
                <a:spcPts val="3554"/>
              </a:lnSpc>
            </a:pPr>
            <a:r>
              <a:rPr lang="en-US" sz="2538">
                <a:solidFill>
                  <a:srgbClr val="000000"/>
                </a:solidFill>
                <a:latin typeface="Glacial Indifference"/>
                <a:ea typeface="Glacial Indifference"/>
                <a:cs typeface="Glacial Indifference"/>
                <a:sym typeface="Glacial Indifference"/>
              </a:rPr>
              <a:t>Akurasi dari model K-Nearest Neighbors sebesar 70%</a:t>
            </a:r>
          </a:p>
          <a:p>
            <a:pPr algn="ctr">
              <a:lnSpc>
                <a:spcPts val="3554"/>
              </a:lnSpc>
            </a:pPr>
          </a:p>
          <a:p>
            <a:pPr algn="ctr">
              <a:lnSpc>
                <a:spcPts val="3554"/>
              </a:lnSpc>
              <a:spcBef>
                <a:spcPct val="0"/>
              </a:spcBef>
            </a:pPr>
            <a:r>
              <a:rPr lang="en-US" sz="2538">
                <a:solidFill>
                  <a:srgbClr val="000000"/>
                </a:solidFill>
                <a:latin typeface="Glacial Indifference"/>
                <a:ea typeface="Glacial Indifference"/>
                <a:cs typeface="Glacial Indifference"/>
                <a:sym typeface="Glacial Indifference"/>
              </a:rPr>
              <a:t>Akurasi dari model Support Vector Machine sebesar 65%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23597" y="6998243"/>
            <a:ext cx="210207" cy="21020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283169" y="1134403"/>
            <a:ext cx="210207" cy="2102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971783" y="9357108"/>
            <a:ext cx="210207" cy="2102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7497641" y="2687833"/>
            <a:ext cx="210207" cy="21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879784" y="9567315"/>
            <a:ext cx="210207" cy="2102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523839" y="1340348"/>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3639912" y="654220"/>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4575202" y="2156471"/>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413662" y="2687833"/>
            <a:ext cx="210207" cy="2102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256394">
            <a:off x="16993334" y="8077239"/>
            <a:ext cx="690949" cy="658286"/>
          </a:xfrm>
          <a:custGeom>
            <a:avLst/>
            <a:gdLst/>
            <a:ahLst/>
            <a:cxnLst/>
            <a:rect r="r" b="b" t="t" l="l"/>
            <a:pathLst>
              <a:path h="658286" w="690949">
                <a:moveTo>
                  <a:pt x="0" y="0"/>
                </a:moveTo>
                <a:lnTo>
                  <a:pt x="690949" y="0"/>
                </a:lnTo>
                <a:lnTo>
                  <a:pt x="690949" y="658286"/>
                </a:lnTo>
                <a:lnTo>
                  <a:pt x="0" y="6582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32" id="32"/>
          <p:cNvGrpSpPr/>
          <p:nvPr/>
        </p:nvGrpSpPr>
        <p:grpSpPr>
          <a:xfrm rot="0">
            <a:off x="11807049" y="8737005"/>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694581" y="3135996"/>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8933793" y="1235245"/>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9406965" y="8103128"/>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0">
            <a:off x="1028700" y="894034"/>
            <a:ext cx="16230600" cy="8498932"/>
          </a:xfrm>
          <a:custGeom>
            <a:avLst/>
            <a:gdLst/>
            <a:ahLst/>
            <a:cxnLst/>
            <a:rect r="r" b="b" t="t" l="l"/>
            <a:pathLst>
              <a:path h="8498932" w="16230600">
                <a:moveTo>
                  <a:pt x="0" y="0"/>
                </a:moveTo>
                <a:lnTo>
                  <a:pt x="16230600" y="0"/>
                </a:lnTo>
                <a:lnTo>
                  <a:pt x="16230600" y="8498932"/>
                </a:lnTo>
                <a:lnTo>
                  <a:pt x="0" y="84989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45" id="45"/>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6" id="46"/>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7" id="47"/>
          <p:cNvSpPr txBox="true"/>
          <p:nvPr/>
        </p:nvSpPr>
        <p:spPr>
          <a:xfrm rot="0">
            <a:off x="4987068" y="2318272"/>
            <a:ext cx="8313865" cy="762000"/>
          </a:xfrm>
          <a:prstGeom prst="rect">
            <a:avLst/>
          </a:prstGeom>
        </p:spPr>
        <p:txBody>
          <a:bodyPr anchor="t" rtlCol="false" tIns="0" lIns="0" bIns="0" rIns="0">
            <a:spAutoFit/>
          </a:bodyPr>
          <a:lstStyle/>
          <a:p>
            <a:pPr algn="ctr">
              <a:lnSpc>
                <a:spcPts val="5400"/>
              </a:lnSpc>
            </a:pPr>
            <a:r>
              <a:rPr lang="en-US" sz="6000" b="true">
                <a:solidFill>
                  <a:srgbClr val="FFFFFF"/>
                </a:solidFill>
                <a:latin typeface="Balsamiq Sans Bold"/>
                <a:ea typeface="Balsamiq Sans Bold"/>
                <a:cs typeface="Balsamiq Sans Bold"/>
                <a:sym typeface="Balsamiq Sans Bold"/>
              </a:rPr>
              <a:t>Kesimpulan</a:t>
            </a:r>
          </a:p>
        </p:txBody>
      </p:sp>
      <p:sp>
        <p:nvSpPr>
          <p:cNvPr name="Freeform 48" id="48"/>
          <p:cNvSpPr/>
          <p:nvPr/>
        </p:nvSpPr>
        <p:spPr>
          <a:xfrm flipH="false" flipV="false" rot="0">
            <a:off x="1742818" y="5474228"/>
            <a:ext cx="856627" cy="1028700"/>
          </a:xfrm>
          <a:custGeom>
            <a:avLst/>
            <a:gdLst/>
            <a:ahLst/>
            <a:cxnLst/>
            <a:rect r="r" b="b" t="t" l="l"/>
            <a:pathLst>
              <a:path h="1028700" w="856627">
                <a:moveTo>
                  <a:pt x="0" y="0"/>
                </a:moveTo>
                <a:lnTo>
                  <a:pt x="856627" y="0"/>
                </a:lnTo>
                <a:lnTo>
                  <a:pt x="856627" y="1028700"/>
                </a:lnTo>
                <a:lnTo>
                  <a:pt x="0" y="10287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49" id="49"/>
          <p:cNvSpPr txBox="true"/>
          <p:nvPr/>
        </p:nvSpPr>
        <p:spPr>
          <a:xfrm rot="0">
            <a:off x="2922618" y="5455178"/>
            <a:ext cx="13955646" cy="1390650"/>
          </a:xfrm>
          <a:prstGeom prst="rect">
            <a:avLst/>
          </a:prstGeom>
        </p:spPr>
        <p:txBody>
          <a:bodyPr anchor="t" rtlCol="false" tIns="0" lIns="0" bIns="0" rIns="0">
            <a:spAutoFit/>
          </a:bodyPr>
          <a:lstStyle/>
          <a:p>
            <a:pPr algn="l">
              <a:lnSpc>
                <a:spcPts val="3600"/>
              </a:lnSpc>
            </a:pPr>
            <a:r>
              <a:rPr lang="en-US" sz="3000">
                <a:solidFill>
                  <a:srgbClr val="535353"/>
                </a:solidFill>
                <a:latin typeface="Balsamiq Sans"/>
                <a:ea typeface="Balsamiq Sans"/>
                <a:cs typeface="Balsamiq Sans"/>
                <a:sym typeface="Balsamiq Sans"/>
              </a:rPr>
              <a:t>Dari semua model yang telah diuji, model machine learning Random Forest menghasilkan akurasi tertinggi dari semua model yang diuji dengan tingkat akurasi sebesar 82%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00684" y="5066805"/>
            <a:ext cx="12686632" cy="3330241"/>
          </a:xfrm>
          <a:custGeom>
            <a:avLst/>
            <a:gdLst/>
            <a:ahLst/>
            <a:cxnLst/>
            <a:rect r="r" b="b" t="t" l="l"/>
            <a:pathLst>
              <a:path h="3330241" w="12686632">
                <a:moveTo>
                  <a:pt x="0" y="0"/>
                </a:moveTo>
                <a:lnTo>
                  <a:pt x="12686632" y="0"/>
                </a:lnTo>
                <a:lnTo>
                  <a:pt x="12686632" y="3330241"/>
                </a:lnTo>
                <a:lnTo>
                  <a:pt x="0" y="3330241"/>
                </a:lnTo>
                <a:lnTo>
                  <a:pt x="0" y="0"/>
                </a:lnTo>
                <a:close/>
              </a:path>
            </a:pathLst>
          </a:custGeom>
          <a:blipFill>
            <a:blip r:embed="rId4"/>
            <a:stretch>
              <a:fillRect l="0" t="0" r="0" b="0"/>
            </a:stretch>
          </a:blipFill>
        </p:spPr>
      </p:sp>
      <p:sp>
        <p:nvSpPr>
          <p:cNvPr name="Freeform 5" id="5"/>
          <p:cNvSpPr/>
          <p:nvPr/>
        </p:nvSpPr>
        <p:spPr>
          <a:xfrm flipH="false" flipV="false" rot="0">
            <a:off x="2800684" y="2016610"/>
            <a:ext cx="12686632" cy="5674384"/>
          </a:xfrm>
          <a:custGeom>
            <a:avLst/>
            <a:gdLst/>
            <a:ahLst/>
            <a:cxnLst/>
            <a:rect r="r" b="b" t="t" l="l"/>
            <a:pathLst>
              <a:path h="5674384" w="12686632">
                <a:moveTo>
                  <a:pt x="0" y="0"/>
                </a:moveTo>
                <a:lnTo>
                  <a:pt x="12686632" y="0"/>
                </a:lnTo>
                <a:lnTo>
                  <a:pt x="12686632" y="5674384"/>
                </a:lnTo>
                <a:lnTo>
                  <a:pt x="0" y="56743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7626743" y="1771742"/>
            <a:ext cx="3034515" cy="800008"/>
          </a:xfrm>
          <a:custGeom>
            <a:avLst/>
            <a:gdLst/>
            <a:ahLst/>
            <a:cxnLst/>
            <a:rect r="r" b="b" t="t" l="l"/>
            <a:pathLst>
              <a:path h="800008" w="3034515">
                <a:moveTo>
                  <a:pt x="0" y="0"/>
                </a:moveTo>
                <a:lnTo>
                  <a:pt x="3034514" y="0"/>
                </a:lnTo>
                <a:lnTo>
                  <a:pt x="3034514" y="800008"/>
                </a:lnTo>
                <a:lnTo>
                  <a:pt x="0" y="8000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9" id="9"/>
          <p:cNvGrpSpPr/>
          <p:nvPr/>
        </p:nvGrpSpPr>
        <p:grpSpPr>
          <a:xfrm rot="0">
            <a:off x="923597" y="699824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3283169" y="1134403"/>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259300" y="8952442"/>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7497641" y="2687833"/>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5879784" y="9567315"/>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523839" y="1340348"/>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3639912" y="654220"/>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9326622" y="81849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413662" y="2687833"/>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2605252" y="4301350"/>
            <a:ext cx="13077497" cy="1428755"/>
          </a:xfrm>
          <a:prstGeom prst="rect">
            <a:avLst/>
          </a:prstGeom>
        </p:spPr>
        <p:txBody>
          <a:bodyPr anchor="t" rtlCol="false" tIns="0" lIns="0" bIns="0" rIns="0">
            <a:spAutoFit/>
          </a:bodyPr>
          <a:lstStyle/>
          <a:p>
            <a:pPr algn="ctr">
              <a:lnSpc>
                <a:spcPts val="10350"/>
              </a:lnSpc>
            </a:pPr>
            <a:r>
              <a:rPr lang="en-US" sz="11500" b="true">
                <a:solidFill>
                  <a:srgbClr val="FFFFFF"/>
                </a:solidFill>
                <a:latin typeface="Balsamiq Sans Bold"/>
                <a:ea typeface="Balsamiq Sans Bold"/>
                <a:cs typeface="Balsamiq Sans Bold"/>
                <a:sym typeface="Balsamiq Sans Bold"/>
              </a:rPr>
              <a:t>Terima Kasih</a:t>
            </a:r>
          </a:p>
        </p:txBody>
      </p:sp>
      <p:sp>
        <p:nvSpPr>
          <p:cNvPr name="Freeform 37" id="37"/>
          <p:cNvSpPr/>
          <p:nvPr/>
        </p:nvSpPr>
        <p:spPr>
          <a:xfrm flipH="false" flipV="false" rot="0">
            <a:off x="2033432" y="1867551"/>
            <a:ext cx="2499475" cy="1640564"/>
          </a:xfrm>
          <a:custGeom>
            <a:avLst/>
            <a:gdLst/>
            <a:ahLst/>
            <a:cxnLst/>
            <a:rect r="r" b="b" t="t" l="l"/>
            <a:pathLst>
              <a:path h="1640564" w="2499475">
                <a:moveTo>
                  <a:pt x="0" y="0"/>
                </a:moveTo>
                <a:lnTo>
                  <a:pt x="2499474" y="0"/>
                </a:lnTo>
                <a:lnTo>
                  <a:pt x="2499474" y="1640564"/>
                </a:lnTo>
                <a:lnTo>
                  <a:pt x="0" y="1640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8" id="38"/>
          <p:cNvSpPr/>
          <p:nvPr/>
        </p:nvSpPr>
        <p:spPr>
          <a:xfrm flipH="true" flipV="false" rot="0">
            <a:off x="13639912" y="6388168"/>
            <a:ext cx="2499475" cy="1640564"/>
          </a:xfrm>
          <a:custGeom>
            <a:avLst/>
            <a:gdLst/>
            <a:ahLst/>
            <a:cxnLst/>
            <a:rect r="r" b="b" t="t" l="l"/>
            <a:pathLst>
              <a:path h="1640564" w="2499475">
                <a:moveTo>
                  <a:pt x="2499475" y="0"/>
                </a:moveTo>
                <a:lnTo>
                  <a:pt x="0" y="0"/>
                </a:lnTo>
                <a:lnTo>
                  <a:pt x="0" y="1640564"/>
                </a:lnTo>
                <a:lnTo>
                  <a:pt x="2499475" y="1640564"/>
                </a:lnTo>
                <a:lnTo>
                  <a:pt x="2499475"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41570" y="1445452"/>
            <a:ext cx="14621190" cy="7948611"/>
          </a:xfrm>
          <a:custGeom>
            <a:avLst/>
            <a:gdLst/>
            <a:ahLst/>
            <a:cxnLst/>
            <a:rect r="r" b="b" t="t" l="l"/>
            <a:pathLst>
              <a:path h="7948611" w="14621190">
                <a:moveTo>
                  <a:pt x="0" y="0"/>
                </a:moveTo>
                <a:lnTo>
                  <a:pt x="14621191" y="0"/>
                </a:lnTo>
                <a:lnTo>
                  <a:pt x="14621191" y="7948611"/>
                </a:lnTo>
                <a:lnTo>
                  <a:pt x="0" y="7948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77083">
            <a:off x="15317295" y="9024026"/>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8" id="8"/>
          <p:cNvGrpSpPr/>
          <p:nvPr/>
        </p:nvGrpSpPr>
        <p:grpSpPr>
          <a:xfrm rot="0">
            <a:off x="923597" y="699824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283169" y="1134403"/>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259300" y="8952442"/>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7497641" y="2687833"/>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79784" y="9567315"/>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1523839" y="1340348"/>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3639912" y="654220"/>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9326622" y="81849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13662" y="2687833"/>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1096596" y="9355259"/>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4129076" y="9777521"/>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713390" y="5669002"/>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7392538" y="5563899"/>
            <a:ext cx="210207" cy="210207"/>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6" id="4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7" id="47"/>
          <p:cNvSpPr/>
          <p:nvPr/>
        </p:nvSpPr>
        <p:spPr>
          <a:xfrm flipH="false" flipV="false" rot="0">
            <a:off x="623869" y="465373"/>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8" id="48"/>
          <p:cNvSpPr txBox="true"/>
          <p:nvPr/>
        </p:nvSpPr>
        <p:spPr>
          <a:xfrm rot="0">
            <a:off x="2237147" y="1195935"/>
            <a:ext cx="7299681" cy="762000"/>
          </a:xfrm>
          <a:prstGeom prst="rect">
            <a:avLst/>
          </a:prstGeom>
        </p:spPr>
        <p:txBody>
          <a:bodyPr anchor="t" rtlCol="false" tIns="0" lIns="0" bIns="0" rIns="0">
            <a:spAutoFit/>
          </a:bodyPr>
          <a:lstStyle/>
          <a:p>
            <a:pPr algn="l">
              <a:lnSpc>
                <a:spcPts val="5400"/>
              </a:lnSpc>
            </a:pPr>
            <a:r>
              <a:rPr lang="en-US" sz="6000" b="true">
                <a:solidFill>
                  <a:srgbClr val="FFFFFF"/>
                </a:solidFill>
                <a:latin typeface="Balsamiq Sans Bold"/>
                <a:ea typeface="Balsamiq Sans Bold"/>
                <a:cs typeface="Balsamiq Sans Bold"/>
                <a:sym typeface="Balsamiq Sans Bold"/>
              </a:rPr>
              <a:t>INTRO</a:t>
            </a:r>
          </a:p>
        </p:txBody>
      </p:sp>
      <p:sp>
        <p:nvSpPr>
          <p:cNvPr name="Freeform 49" id="49"/>
          <p:cNvSpPr/>
          <p:nvPr/>
        </p:nvSpPr>
        <p:spPr>
          <a:xfrm flipH="false" flipV="false" rot="-541492">
            <a:off x="1884611" y="3593953"/>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50" id="50"/>
          <p:cNvSpPr txBox="true"/>
          <p:nvPr/>
        </p:nvSpPr>
        <p:spPr>
          <a:xfrm rot="0">
            <a:off x="4030489" y="3919537"/>
            <a:ext cx="11894415" cy="2438400"/>
          </a:xfrm>
          <a:prstGeom prst="rect">
            <a:avLst/>
          </a:prstGeom>
        </p:spPr>
        <p:txBody>
          <a:bodyPr anchor="t" rtlCol="false" tIns="0" lIns="0" bIns="0" rIns="0">
            <a:spAutoFit/>
          </a:bodyPr>
          <a:lstStyle/>
          <a:p>
            <a:pPr algn="l">
              <a:lnSpc>
                <a:spcPts val="3839"/>
              </a:lnSpc>
            </a:pPr>
            <a:r>
              <a:rPr lang="en-US" sz="3199">
                <a:solidFill>
                  <a:srgbClr val="535353"/>
                </a:solidFill>
                <a:latin typeface="Balsamiq Sans"/>
                <a:ea typeface="Balsamiq Sans"/>
                <a:cs typeface="Balsamiq Sans"/>
                <a:sym typeface="Balsamiq Sans"/>
              </a:rPr>
              <a:t>Hai namaku Rafi Akmal Maulana, aku seorang mahasiswa tingkat akhir (semester 8) di UKSW jurusan Teknik Informatika yang memiliki keahlian tentang Data Science, Data Analyst, dan Juga Front-End Web Developer, Saya juga tertarik untuk mempelajari hal dan teknologi yang baru untuk menambah wawasan saya.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3131" y="864427"/>
            <a:ext cx="5110246" cy="4171819"/>
          </a:xfrm>
          <a:custGeom>
            <a:avLst/>
            <a:gdLst/>
            <a:ahLst/>
            <a:cxnLst/>
            <a:rect r="r" b="b" t="t" l="l"/>
            <a:pathLst>
              <a:path h="4171819" w="5110246">
                <a:moveTo>
                  <a:pt x="0" y="0"/>
                </a:moveTo>
                <a:lnTo>
                  <a:pt x="5110246" y="0"/>
                </a:lnTo>
                <a:lnTo>
                  <a:pt x="5110246" y="4171819"/>
                </a:lnTo>
                <a:lnTo>
                  <a:pt x="0" y="41718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1492">
            <a:off x="918702" y="616015"/>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923597" y="6998243"/>
            <a:ext cx="210207" cy="2102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283169" y="1134403"/>
            <a:ext cx="210207" cy="2102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7259300" y="8952442"/>
            <a:ext cx="210207" cy="2102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7497641" y="2687833"/>
            <a:ext cx="210207" cy="2102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5879784" y="9567315"/>
            <a:ext cx="210207" cy="2102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1523839" y="1340348"/>
            <a:ext cx="210207" cy="2102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13639912" y="654220"/>
            <a:ext cx="210207" cy="2102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9326622" y="818493"/>
            <a:ext cx="210207" cy="2102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413662" y="2687833"/>
            <a:ext cx="210207" cy="2102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187852">
            <a:off x="5349713" y="541406"/>
            <a:ext cx="2018299" cy="2018299"/>
          </a:xfrm>
          <a:custGeom>
            <a:avLst/>
            <a:gdLst/>
            <a:ahLst/>
            <a:cxnLst/>
            <a:rect r="r" b="b" t="t" l="l"/>
            <a:pathLst>
              <a:path h="2018299" w="2018299">
                <a:moveTo>
                  <a:pt x="0" y="0"/>
                </a:moveTo>
                <a:lnTo>
                  <a:pt x="2018298" y="0"/>
                </a:lnTo>
                <a:lnTo>
                  <a:pt x="2018298" y="2018298"/>
                </a:lnTo>
                <a:lnTo>
                  <a:pt x="0" y="201829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8" id="38"/>
          <p:cNvSpPr txBox="true"/>
          <p:nvPr/>
        </p:nvSpPr>
        <p:spPr>
          <a:xfrm rot="0">
            <a:off x="6759968" y="3153165"/>
            <a:ext cx="8484631" cy="4810125"/>
          </a:xfrm>
          <a:prstGeom prst="rect">
            <a:avLst/>
          </a:prstGeom>
        </p:spPr>
        <p:txBody>
          <a:bodyPr anchor="t" rtlCol="false" tIns="0" lIns="0" bIns="0" rIns="0">
            <a:spAutoFit/>
          </a:bodyPr>
          <a:lstStyle/>
          <a:p>
            <a:pPr algn="l" marL="971550" indent="-485775" lvl="1">
              <a:lnSpc>
                <a:spcPts val="5400"/>
              </a:lnSpc>
              <a:buFont typeface="Arial"/>
              <a:buChar char="•"/>
            </a:pPr>
            <a:r>
              <a:rPr lang="en-US" b="true" sz="4500">
                <a:solidFill>
                  <a:srgbClr val="535353"/>
                </a:solidFill>
                <a:latin typeface="Balsamiq Sans Bold"/>
                <a:ea typeface="Balsamiq Sans Bold"/>
                <a:cs typeface="Balsamiq Sans Bold"/>
                <a:sym typeface="Balsamiq Sans Bold"/>
              </a:rPr>
              <a:t>Deskripsi Project</a:t>
            </a:r>
          </a:p>
          <a:p>
            <a:pPr algn="l" marL="971550" indent="-485775" lvl="1">
              <a:lnSpc>
                <a:spcPts val="5400"/>
              </a:lnSpc>
              <a:buFont typeface="Arial"/>
              <a:buChar char="•"/>
            </a:pPr>
            <a:r>
              <a:rPr lang="en-US" b="true" sz="4500">
                <a:solidFill>
                  <a:srgbClr val="535353"/>
                </a:solidFill>
                <a:latin typeface="Balsamiq Sans Bold"/>
                <a:ea typeface="Balsamiq Sans Bold"/>
                <a:cs typeface="Balsamiq Sans Bold"/>
                <a:sym typeface="Balsamiq Sans Bold"/>
              </a:rPr>
              <a:t>Pendahuluan</a:t>
            </a:r>
          </a:p>
          <a:p>
            <a:pPr algn="l" marL="971550" indent="-485775" lvl="1">
              <a:lnSpc>
                <a:spcPts val="5400"/>
              </a:lnSpc>
              <a:buFont typeface="Arial"/>
              <a:buChar char="•"/>
            </a:pPr>
            <a:r>
              <a:rPr lang="en-US" b="true" sz="4500">
                <a:solidFill>
                  <a:srgbClr val="535353"/>
                </a:solidFill>
                <a:latin typeface="Balsamiq Sans Bold"/>
                <a:ea typeface="Balsamiq Sans Bold"/>
                <a:cs typeface="Balsamiq Sans Bold"/>
                <a:sym typeface="Balsamiq Sans Bold"/>
              </a:rPr>
              <a:t>Preprocessing Data</a:t>
            </a:r>
          </a:p>
          <a:p>
            <a:pPr algn="l" marL="971550" indent="-485775" lvl="1">
              <a:lnSpc>
                <a:spcPts val="5400"/>
              </a:lnSpc>
              <a:buFont typeface="Arial"/>
              <a:buChar char="•"/>
            </a:pPr>
            <a:r>
              <a:rPr lang="en-US" b="true" sz="4500">
                <a:solidFill>
                  <a:srgbClr val="535353"/>
                </a:solidFill>
                <a:latin typeface="Balsamiq Sans Bold"/>
                <a:ea typeface="Balsamiq Sans Bold"/>
                <a:cs typeface="Balsamiq Sans Bold"/>
                <a:sym typeface="Balsamiq Sans Bold"/>
              </a:rPr>
              <a:t>Explorasi Data Analysis </a:t>
            </a:r>
          </a:p>
          <a:p>
            <a:pPr algn="l" marL="971550" indent="-485775" lvl="1">
              <a:lnSpc>
                <a:spcPts val="5400"/>
              </a:lnSpc>
              <a:buFont typeface="Arial"/>
              <a:buChar char="•"/>
            </a:pPr>
            <a:r>
              <a:rPr lang="en-US" b="true" sz="4500">
                <a:solidFill>
                  <a:srgbClr val="535353"/>
                </a:solidFill>
                <a:latin typeface="Balsamiq Sans Bold"/>
                <a:ea typeface="Balsamiq Sans Bold"/>
                <a:cs typeface="Balsamiq Sans Bold"/>
                <a:sym typeface="Balsamiq Sans Bold"/>
              </a:rPr>
              <a:t>Feature Engineering</a:t>
            </a:r>
          </a:p>
          <a:p>
            <a:pPr algn="l" marL="971550" indent="-485775" lvl="1">
              <a:lnSpc>
                <a:spcPts val="5400"/>
              </a:lnSpc>
              <a:buFont typeface="Arial"/>
              <a:buChar char="•"/>
            </a:pPr>
            <a:r>
              <a:rPr lang="en-US" b="true" sz="4500">
                <a:solidFill>
                  <a:srgbClr val="535353"/>
                </a:solidFill>
                <a:latin typeface="Balsamiq Sans Bold"/>
                <a:ea typeface="Balsamiq Sans Bold"/>
                <a:cs typeface="Balsamiq Sans Bold"/>
                <a:sym typeface="Balsamiq Sans Bold"/>
              </a:rPr>
              <a:t>Modelling</a:t>
            </a:r>
          </a:p>
          <a:p>
            <a:pPr algn="l" marL="971550" indent="-485775" lvl="1">
              <a:lnSpc>
                <a:spcPts val="5400"/>
              </a:lnSpc>
              <a:buFont typeface="Arial"/>
              <a:buChar char="•"/>
            </a:pPr>
            <a:r>
              <a:rPr lang="en-US" b="true" sz="4500">
                <a:solidFill>
                  <a:srgbClr val="535353"/>
                </a:solidFill>
                <a:latin typeface="Balsamiq Sans Bold"/>
                <a:ea typeface="Balsamiq Sans Bold"/>
                <a:cs typeface="Balsamiq Sans Bold"/>
                <a:sym typeface="Balsamiq Sans Bold"/>
              </a:rPr>
              <a:t>Evaluasi</a:t>
            </a:r>
          </a:p>
        </p:txBody>
      </p:sp>
      <p:sp>
        <p:nvSpPr>
          <p:cNvPr name="Freeform 39" id="39"/>
          <p:cNvSpPr/>
          <p:nvPr/>
        </p:nvSpPr>
        <p:spPr>
          <a:xfrm flipH="false" flipV="false" rot="582438">
            <a:off x="15290775" y="5934659"/>
            <a:ext cx="2169438" cy="3121494"/>
          </a:xfrm>
          <a:custGeom>
            <a:avLst/>
            <a:gdLst/>
            <a:ahLst/>
            <a:cxnLst/>
            <a:rect r="r" b="b" t="t" l="l"/>
            <a:pathLst>
              <a:path h="3121494" w="2169438">
                <a:moveTo>
                  <a:pt x="0" y="0"/>
                </a:moveTo>
                <a:lnTo>
                  <a:pt x="2169439" y="0"/>
                </a:lnTo>
                <a:lnTo>
                  <a:pt x="2169439" y="3121494"/>
                </a:lnTo>
                <a:lnTo>
                  <a:pt x="0" y="312149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0" id="40"/>
          <p:cNvSpPr/>
          <p:nvPr/>
        </p:nvSpPr>
        <p:spPr>
          <a:xfrm flipH="false" flipV="false" rot="732052">
            <a:off x="12601880" y="7120073"/>
            <a:ext cx="2935819" cy="1686433"/>
          </a:xfrm>
          <a:custGeom>
            <a:avLst/>
            <a:gdLst/>
            <a:ahLst/>
            <a:cxnLst/>
            <a:rect r="r" b="b" t="t" l="l"/>
            <a:pathLst>
              <a:path h="1686433" w="2935819">
                <a:moveTo>
                  <a:pt x="0" y="0"/>
                </a:moveTo>
                <a:lnTo>
                  <a:pt x="2935819" y="0"/>
                </a:lnTo>
                <a:lnTo>
                  <a:pt x="2935819" y="1686434"/>
                </a:lnTo>
                <a:lnTo>
                  <a:pt x="0" y="16864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1" id="41"/>
          <p:cNvSpPr/>
          <p:nvPr/>
        </p:nvSpPr>
        <p:spPr>
          <a:xfrm flipH="false" flipV="false" rot="0">
            <a:off x="13850119" y="5143500"/>
            <a:ext cx="1713253" cy="2057400"/>
          </a:xfrm>
          <a:custGeom>
            <a:avLst/>
            <a:gdLst/>
            <a:ahLst/>
            <a:cxnLst/>
            <a:rect r="r" b="b" t="t" l="l"/>
            <a:pathLst>
              <a:path h="2057400" w="1713253">
                <a:moveTo>
                  <a:pt x="0" y="0"/>
                </a:moveTo>
                <a:lnTo>
                  <a:pt x="1713253" y="0"/>
                </a:lnTo>
                <a:lnTo>
                  <a:pt x="1713253" y="2057400"/>
                </a:lnTo>
                <a:lnTo>
                  <a:pt x="0" y="20574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42" id="42"/>
          <p:cNvSpPr txBox="true"/>
          <p:nvPr/>
        </p:nvSpPr>
        <p:spPr>
          <a:xfrm rot="0">
            <a:off x="2084626" y="2536090"/>
            <a:ext cx="4675341" cy="819150"/>
          </a:xfrm>
          <a:prstGeom prst="rect">
            <a:avLst/>
          </a:prstGeom>
        </p:spPr>
        <p:txBody>
          <a:bodyPr anchor="t" rtlCol="false" tIns="0" lIns="0" bIns="0" rIns="0">
            <a:spAutoFit/>
          </a:bodyPr>
          <a:lstStyle/>
          <a:p>
            <a:pPr algn="l">
              <a:lnSpc>
                <a:spcPts val="6000"/>
              </a:lnSpc>
            </a:pPr>
            <a:r>
              <a:rPr lang="en-US" sz="6000" b="true">
                <a:solidFill>
                  <a:srgbClr val="FFFFFF"/>
                </a:solidFill>
                <a:latin typeface="Balsamiq Sans Bold"/>
                <a:ea typeface="Balsamiq Sans Bold"/>
                <a:cs typeface="Balsamiq Sans Bold"/>
                <a:sym typeface="Balsamiq Sans Bold"/>
              </a:rPr>
              <a:t>Daftar Isi</a:t>
            </a:r>
          </a:p>
        </p:txBody>
      </p:sp>
      <p:sp>
        <p:nvSpPr>
          <p:cNvPr name="Freeform 43" id="43"/>
          <p:cNvSpPr/>
          <p:nvPr/>
        </p:nvSpPr>
        <p:spPr>
          <a:xfrm flipH="false" flipV="false" rot="278887">
            <a:off x="4564064" y="7123556"/>
            <a:ext cx="1371267" cy="1278707"/>
          </a:xfrm>
          <a:custGeom>
            <a:avLst/>
            <a:gdLst/>
            <a:ahLst/>
            <a:cxnLst/>
            <a:rect r="r" b="b" t="t" l="l"/>
            <a:pathLst>
              <a:path h="1278707" w="1371267">
                <a:moveTo>
                  <a:pt x="0" y="0"/>
                </a:moveTo>
                <a:lnTo>
                  <a:pt x="1371268" y="0"/>
                </a:lnTo>
                <a:lnTo>
                  <a:pt x="1371268" y="1278706"/>
                </a:lnTo>
                <a:lnTo>
                  <a:pt x="0" y="127870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44" id="44"/>
          <p:cNvSpPr/>
          <p:nvPr/>
        </p:nvSpPr>
        <p:spPr>
          <a:xfrm flipH="false" flipV="false" rot="-1816903">
            <a:off x="13232202" y="2209634"/>
            <a:ext cx="1025628" cy="956398"/>
          </a:xfrm>
          <a:custGeom>
            <a:avLst/>
            <a:gdLst/>
            <a:ahLst/>
            <a:cxnLst/>
            <a:rect r="r" b="b" t="t" l="l"/>
            <a:pathLst>
              <a:path h="956398" w="1025628">
                <a:moveTo>
                  <a:pt x="0" y="0"/>
                </a:moveTo>
                <a:lnTo>
                  <a:pt x="1025627" y="0"/>
                </a:lnTo>
                <a:lnTo>
                  <a:pt x="1025627" y="956398"/>
                </a:lnTo>
                <a:lnTo>
                  <a:pt x="0" y="95639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45" id="45"/>
          <p:cNvSpPr/>
          <p:nvPr/>
        </p:nvSpPr>
        <p:spPr>
          <a:xfrm flipH="false" flipV="false" rot="-510247">
            <a:off x="8796332" y="8726313"/>
            <a:ext cx="695336" cy="662466"/>
          </a:xfrm>
          <a:custGeom>
            <a:avLst/>
            <a:gdLst/>
            <a:ahLst/>
            <a:cxnLst/>
            <a:rect r="r" b="b" t="t" l="l"/>
            <a:pathLst>
              <a:path h="662466" w="695336">
                <a:moveTo>
                  <a:pt x="0" y="0"/>
                </a:moveTo>
                <a:lnTo>
                  <a:pt x="695336" y="0"/>
                </a:lnTo>
                <a:lnTo>
                  <a:pt x="695336" y="662466"/>
                </a:lnTo>
                <a:lnTo>
                  <a:pt x="0" y="662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46" id="46"/>
          <p:cNvSpPr/>
          <p:nvPr/>
        </p:nvSpPr>
        <p:spPr>
          <a:xfrm flipH="false" flipV="false" rot="1077083">
            <a:off x="1719614" y="5192818"/>
            <a:ext cx="1195982" cy="1139445"/>
          </a:xfrm>
          <a:custGeom>
            <a:avLst/>
            <a:gdLst/>
            <a:ahLst/>
            <a:cxnLst/>
            <a:rect r="r" b="b" t="t" l="l"/>
            <a:pathLst>
              <a:path h="1139445" w="1195982">
                <a:moveTo>
                  <a:pt x="0" y="0"/>
                </a:moveTo>
                <a:lnTo>
                  <a:pt x="1195981" y="0"/>
                </a:lnTo>
                <a:lnTo>
                  <a:pt x="1195981" y="1139444"/>
                </a:lnTo>
                <a:lnTo>
                  <a:pt x="0" y="1139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41570" y="1445452"/>
            <a:ext cx="14621190" cy="7948611"/>
          </a:xfrm>
          <a:custGeom>
            <a:avLst/>
            <a:gdLst/>
            <a:ahLst/>
            <a:cxnLst/>
            <a:rect r="r" b="b" t="t" l="l"/>
            <a:pathLst>
              <a:path h="7948611" w="14621190">
                <a:moveTo>
                  <a:pt x="0" y="0"/>
                </a:moveTo>
                <a:lnTo>
                  <a:pt x="14621191" y="0"/>
                </a:lnTo>
                <a:lnTo>
                  <a:pt x="14621191" y="7948611"/>
                </a:lnTo>
                <a:lnTo>
                  <a:pt x="0" y="7948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77083">
            <a:off x="15317295" y="9024026"/>
            <a:ext cx="695336" cy="662466"/>
          </a:xfrm>
          <a:custGeom>
            <a:avLst/>
            <a:gdLst/>
            <a:ahLst/>
            <a:cxnLst/>
            <a:rect r="r" b="b" t="t" l="l"/>
            <a:pathLst>
              <a:path h="662466" w="695336">
                <a:moveTo>
                  <a:pt x="0" y="0"/>
                </a:moveTo>
                <a:lnTo>
                  <a:pt x="695337" y="0"/>
                </a:lnTo>
                <a:lnTo>
                  <a:pt x="695337" y="662466"/>
                </a:lnTo>
                <a:lnTo>
                  <a:pt x="0" y="6624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8" id="8"/>
          <p:cNvGrpSpPr/>
          <p:nvPr/>
        </p:nvGrpSpPr>
        <p:grpSpPr>
          <a:xfrm rot="0">
            <a:off x="923597" y="699824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283169" y="1134403"/>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259300" y="8952442"/>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7497641" y="2687833"/>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879784" y="9567315"/>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1523839" y="1340348"/>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3639912" y="654220"/>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9326622" y="818493"/>
            <a:ext cx="210207" cy="21020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413662" y="2687833"/>
            <a:ext cx="210207" cy="2102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1096596" y="9355259"/>
            <a:ext cx="210207" cy="21020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4129076" y="9777521"/>
            <a:ext cx="210207" cy="2102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713390" y="5669002"/>
            <a:ext cx="210207" cy="2102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7392538" y="5563899"/>
            <a:ext cx="210207" cy="210207"/>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6" id="4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7" id="47"/>
          <p:cNvSpPr/>
          <p:nvPr/>
        </p:nvSpPr>
        <p:spPr>
          <a:xfrm flipH="false" flipV="false" rot="0">
            <a:off x="623869" y="465373"/>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8" id="48"/>
          <p:cNvSpPr txBox="true"/>
          <p:nvPr/>
        </p:nvSpPr>
        <p:spPr>
          <a:xfrm rot="0">
            <a:off x="1191988" y="806620"/>
            <a:ext cx="7299681" cy="1447800"/>
          </a:xfrm>
          <a:prstGeom prst="rect">
            <a:avLst/>
          </a:prstGeom>
        </p:spPr>
        <p:txBody>
          <a:bodyPr anchor="t" rtlCol="false" tIns="0" lIns="0" bIns="0" rIns="0">
            <a:spAutoFit/>
          </a:bodyPr>
          <a:lstStyle/>
          <a:p>
            <a:pPr algn="l">
              <a:lnSpc>
                <a:spcPts val="5400"/>
              </a:lnSpc>
            </a:pPr>
            <a:r>
              <a:rPr lang="en-US" sz="6000" b="true">
                <a:solidFill>
                  <a:srgbClr val="FFFFFF"/>
                </a:solidFill>
                <a:latin typeface="Balsamiq Sans Bold"/>
                <a:ea typeface="Balsamiq Sans Bold"/>
                <a:cs typeface="Balsamiq Sans Bold"/>
                <a:sym typeface="Balsamiq Sans Bold"/>
              </a:rPr>
              <a:t>Deskripsi</a:t>
            </a:r>
          </a:p>
          <a:p>
            <a:pPr algn="l">
              <a:lnSpc>
                <a:spcPts val="5400"/>
              </a:lnSpc>
            </a:pPr>
            <a:r>
              <a:rPr lang="en-US" sz="6000" b="true">
                <a:solidFill>
                  <a:srgbClr val="FFFFFF"/>
                </a:solidFill>
                <a:latin typeface="Balsamiq Sans Bold"/>
                <a:ea typeface="Balsamiq Sans Bold"/>
                <a:cs typeface="Balsamiq Sans Bold"/>
                <a:sym typeface="Balsamiq Sans Bold"/>
              </a:rPr>
              <a:t>Project</a:t>
            </a:r>
          </a:p>
        </p:txBody>
      </p:sp>
      <p:sp>
        <p:nvSpPr>
          <p:cNvPr name="Freeform 49" id="49"/>
          <p:cNvSpPr/>
          <p:nvPr/>
        </p:nvSpPr>
        <p:spPr>
          <a:xfrm flipH="false" flipV="false" rot="-541492">
            <a:off x="1884611" y="3593953"/>
            <a:ext cx="1308856" cy="1246983"/>
          </a:xfrm>
          <a:custGeom>
            <a:avLst/>
            <a:gdLst/>
            <a:ahLst/>
            <a:cxnLst/>
            <a:rect r="r" b="b" t="t" l="l"/>
            <a:pathLst>
              <a:path h="1246983" w="1308856">
                <a:moveTo>
                  <a:pt x="0" y="0"/>
                </a:moveTo>
                <a:lnTo>
                  <a:pt x="1308857" y="0"/>
                </a:lnTo>
                <a:lnTo>
                  <a:pt x="1308857" y="1246983"/>
                </a:lnTo>
                <a:lnTo>
                  <a:pt x="0" y="12469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50" id="50"/>
          <p:cNvSpPr txBox="true"/>
          <p:nvPr/>
        </p:nvSpPr>
        <p:spPr>
          <a:xfrm rot="0">
            <a:off x="3940394" y="3312725"/>
            <a:ext cx="11894415" cy="3895725"/>
          </a:xfrm>
          <a:prstGeom prst="rect">
            <a:avLst/>
          </a:prstGeom>
        </p:spPr>
        <p:txBody>
          <a:bodyPr anchor="t" rtlCol="false" tIns="0" lIns="0" bIns="0" rIns="0">
            <a:spAutoFit/>
          </a:bodyPr>
          <a:lstStyle/>
          <a:p>
            <a:pPr algn="l">
              <a:lnSpc>
                <a:spcPts val="3839"/>
              </a:lnSpc>
            </a:pPr>
            <a:r>
              <a:rPr lang="en-US" sz="3199">
                <a:solidFill>
                  <a:srgbClr val="535353"/>
                </a:solidFill>
                <a:latin typeface="Balsamiq Sans"/>
                <a:ea typeface="Balsamiq Sans"/>
                <a:cs typeface="Balsamiq Sans"/>
                <a:sym typeface="Balsamiq Sans"/>
              </a:rPr>
              <a:t>TUJUAN: Dataset yang digunakan diambil dari kompetisi di Kaggle yang berisi data penumpang Titanic, termasuk informasi seperti jenis kelamin, umur, kelas tiket, dan status keselamatan.</a:t>
            </a:r>
          </a:p>
          <a:p>
            <a:pPr algn="l">
              <a:lnSpc>
                <a:spcPts val="3839"/>
              </a:lnSpc>
            </a:pPr>
          </a:p>
          <a:p>
            <a:pPr algn="l">
              <a:lnSpc>
                <a:spcPts val="3839"/>
              </a:lnSpc>
            </a:pPr>
            <a:r>
              <a:rPr lang="en-US" sz="3199">
                <a:solidFill>
                  <a:srgbClr val="535353"/>
                </a:solidFill>
                <a:latin typeface="Balsamiq Sans"/>
                <a:ea typeface="Balsamiq Sans"/>
                <a:cs typeface="Balsamiq Sans"/>
                <a:sym typeface="Balsamiq Sans"/>
              </a:rPr>
              <a:t>DATASET: Titanic dataset dari Kaggle </a:t>
            </a:r>
          </a:p>
          <a:p>
            <a:pPr algn="l">
              <a:lnSpc>
                <a:spcPts val="3839"/>
              </a:lnSpc>
            </a:pPr>
          </a:p>
          <a:p>
            <a:pPr algn="l">
              <a:lnSpc>
                <a:spcPts val="3839"/>
              </a:lnSpc>
            </a:pPr>
            <a:r>
              <a:rPr lang="en-US" sz="3199">
                <a:solidFill>
                  <a:srgbClr val="535353"/>
                </a:solidFill>
                <a:latin typeface="Balsamiq Sans"/>
                <a:ea typeface="Balsamiq Sans"/>
                <a:cs typeface="Balsamiq Sans"/>
                <a:sym typeface="Balsamiq Sans"/>
              </a:rPr>
              <a:t>METODE Menggunakan beberapa algoritma machine learning dan mengevaluasi performanya.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28143" y="6642656"/>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4221" y="-2836871"/>
            <a:ext cx="6434078" cy="6481215"/>
          </a:xfrm>
          <a:custGeom>
            <a:avLst/>
            <a:gdLst/>
            <a:ahLst/>
            <a:cxnLst/>
            <a:rect r="r" b="b" t="t" l="l"/>
            <a:pathLst>
              <a:path h="6481215" w="6434078">
                <a:moveTo>
                  <a:pt x="0" y="0"/>
                </a:moveTo>
                <a:lnTo>
                  <a:pt x="6434078" y="0"/>
                </a:lnTo>
                <a:lnTo>
                  <a:pt x="6434078" y="6481215"/>
                </a:lnTo>
                <a:lnTo>
                  <a:pt x="0" y="64812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283169" y="1134403"/>
            <a:ext cx="210207" cy="2102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71783" y="9357108"/>
            <a:ext cx="210207" cy="2102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497641" y="2687833"/>
            <a:ext cx="210207" cy="2102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1523839" y="1340348"/>
            <a:ext cx="210207" cy="2102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639912" y="654220"/>
            <a:ext cx="210207" cy="2102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4575202" y="2156471"/>
            <a:ext cx="210207" cy="2102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413662" y="2687833"/>
            <a:ext cx="210207" cy="2102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9" id="29"/>
          <p:cNvSpPr/>
          <p:nvPr/>
        </p:nvSpPr>
        <p:spPr>
          <a:xfrm flipH="false" flipV="false" rot="0">
            <a:off x="623869" y="465373"/>
            <a:ext cx="6293360" cy="2002433"/>
          </a:xfrm>
          <a:custGeom>
            <a:avLst/>
            <a:gdLst/>
            <a:ahLst/>
            <a:cxnLst/>
            <a:rect r="r" b="b" t="t" l="l"/>
            <a:pathLst>
              <a:path h="2002433" w="6293360">
                <a:moveTo>
                  <a:pt x="0" y="0"/>
                </a:moveTo>
                <a:lnTo>
                  <a:pt x="6293359" y="0"/>
                </a:lnTo>
                <a:lnTo>
                  <a:pt x="6293359" y="2002432"/>
                </a:lnTo>
                <a:lnTo>
                  <a:pt x="0" y="2002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false" flipV="false" rot="-1141563">
            <a:off x="8500351" y="1365371"/>
            <a:ext cx="918880" cy="875442"/>
          </a:xfrm>
          <a:custGeom>
            <a:avLst/>
            <a:gdLst/>
            <a:ahLst/>
            <a:cxnLst/>
            <a:rect r="r" b="b" t="t" l="l"/>
            <a:pathLst>
              <a:path h="875442" w="918880">
                <a:moveTo>
                  <a:pt x="0" y="0"/>
                </a:moveTo>
                <a:lnTo>
                  <a:pt x="918880" y="0"/>
                </a:lnTo>
                <a:lnTo>
                  <a:pt x="918880" y="875442"/>
                </a:lnTo>
                <a:lnTo>
                  <a:pt x="0" y="8754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1" id="31"/>
          <p:cNvSpPr/>
          <p:nvPr/>
        </p:nvSpPr>
        <p:spPr>
          <a:xfrm flipH="false" flipV="false" rot="0">
            <a:off x="2198099" y="3054752"/>
            <a:ext cx="14161540" cy="4242223"/>
          </a:xfrm>
          <a:custGeom>
            <a:avLst/>
            <a:gdLst/>
            <a:ahLst/>
            <a:cxnLst/>
            <a:rect r="r" b="b" t="t" l="l"/>
            <a:pathLst>
              <a:path h="4242223" w="14161540">
                <a:moveTo>
                  <a:pt x="0" y="0"/>
                </a:moveTo>
                <a:lnTo>
                  <a:pt x="14161540" y="0"/>
                </a:lnTo>
                <a:lnTo>
                  <a:pt x="14161540" y="4242224"/>
                </a:lnTo>
                <a:lnTo>
                  <a:pt x="0" y="4242224"/>
                </a:lnTo>
                <a:lnTo>
                  <a:pt x="0" y="0"/>
                </a:lnTo>
                <a:close/>
              </a:path>
            </a:pathLst>
          </a:custGeom>
          <a:blipFill>
            <a:blip r:embed="rId12"/>
            <a:stretch>
              <a:fillRect l="0" t="0" r="0" b="0"/>
            </a:stretch>
          </a:blipFill>
        </p:spPr>
      </p:sp>
      <p:grpSp>
        <p:nvGrpSpPr>
          <p:cNvPr name="Group 32" id="32"/>
          <p:cNvGrpSpPr/>
          <p:nvPr/>
        </p:nvGrpSpPr>
        <p:grpSpPr>
          <a:xfrm rot="0">
            <a:off x="9536828" y="2169994"/>
            <a:ext cx="4411601" cy="741883"/>
            <a:chOff x="0" y="0"/>
            <a:chExt cx="1161903" cy="195393"/>
          </a:xfrm>
        </p:grpSpPr>
        <p:sp>
          <p:nvSpPr>
            <p:cNvPr name="Freeform 33" id="33"/>
            <p:cNvSpPr/>
            <p:nvPr/>
          </p:nvSpPr>
          <p:spPr>
            <a:xfrm flipH="false" flipV="false" rot="0">
              <a:off x="0" y="0"/>
              <a:ext cx="1161903" cy="195393"/>
            </a:xfrm>
            <a:custGeom>
              <a:avLst/>
              <a:gdLst/>
              <a:ahLst/>
              <a:cxnLst/>
              <a:rect r="r" b="b" t="t" l="l"/>
              <a:pathLst>
                <a:path h="195393" w="1161903">
                  <a:moveTo>
                    <a:pt x="0" y="0"/>
                  </a:moveTo>
                  <a:lnTo>
                    <a:pt x="1161903" y="0"/>
                  </a:lnTo>
                  <a:lnTo>
                    <a:pt x="1161903" y="195393"/>
                  </a:lnTo>
                  <a:lnTo>
                    <a:pt x="0" y="195393"/>
                  </a:lnTo>
                  <a:close/>
                </a:path>
              </a:pathLst>
            </a:custGeom>
            <a:solidFill>
              <a:srgbClr val="A8B9AD"/>
            </a:solidFill>
          </p:spPr>
        </p:sp>
        <p:sp>
          <p:nvSpPr>
            <p:cNvPr name="TextBox 34" id="34"/>
            <p:cNvSpPr txBox="true"/>
            <p:nvPr/>
          </p:nvSpPr>
          <p:spPr>
            <a:xfrm>
              <a:off x="0" y="-66675"/>
              <a:ext cx="1161903" cy="262068"/>
            </a:xfrm>
            <a:prstGeom prst="rect">
              <a:avLst/>
            </a:prstGeom>
          </p:spPr>
          <p:txBody>
            <a:bodyPr anchor="ctr" rtlCol="false" tIns="50800" lIns="50800" bIns="50800" rIns="50800"/>
            <a:lstStyle/>
            <a:p>
              <a:pPr algn="ctr">
                <a:lnSpc>
                  <a:spcPts val="5179"/>
                </a:lnSpc>
              </a:pPr>
              <a:r>
                <a:rPr lang="en-US" sz="3699">
                  <a:solidFill>
                    <a:srgbClr val="FFFDFA"/>
                  </a:solidFill>
                  <a:latin typeface="Glacial Indifference"/>
                  <a:ea typeface="Glacial Indifference"/>
                  <a:cs typeface="Glacial Indifference"/>
                  <a:sym typeface="Glacial Indifference"/>
                </a:rPr>
                <a:t>DATASET TITANIC</a:t>
              </a:r>
            </a:p>
          </p:txBody>
        </p:sp>
      </p:grpSp>
      <p:sp>
        <p:nvSpPr>
          <p:cNvPr name="TextBox 35" id="35"/>
          <p:cNvSpPr txBox="true"/>
          <p:nvPr/>
        </p:nvSpPr>
        <p:spPr>
          <a:xfrm rot="0">
            <a:off x="907708" y="1161789"/>
            <a:ext cx="5171337" cy="762000"/>
          </a:xfrm>
          <a:prstGeom prst="rect">
            <a:avLst/>
          </a:prstGeom>
        </p:spPr>
        <p:txBody>
          <a:bodyPr anchor="t" rtlCol="false" tIns="0" lIns="0" bIns="0" rIns="0">
            <a:spAutoFit/>
          </a:bodyPr>
          <a:lstStyle/>
          <a:p>
            <a:pPr algn="l">
              <a:lnSpc>
                <a:spcPts val="5400"/>
              </a:lnSpc>
            </a:pPr>
            <a:r>
              <a:rPr lang="en-US" sz="6000" b="true">
                <a:solidFill>
                  <a:srgbClr val="FFFFFF"/>
                </a:solidFill>
                <a:latin typeface="Balsamiq Sans Bold"/>
                <a:ea typeface="Balsamiq Sans Bold"/>
                <a:cs typeface="Balsamiq Sans Bold"/>
                <a:sym typeface="Balsamiq Sans Bold"/>
              </a:rPr>
              <a:t>Pendahuluan</a:t>
            </a:r>
          </a:p>
        </p:txBody>
      </p:sp>
      <p:sp>
        <p:nvSpPr>
          <p:cNvPr name="TextBox 36" id="36"/>
          <p:cNvSpPr txBox="true"/>
          <p:nvPr/>
        </p:nvSpPr>
        <p:spPr>
          <a:xfrm rot="0">
            <a:off x="2198099" y="7436837"/>
            <a:ext cx="13983891" cy="1990143"/>
          </a:xfrm>
          <a:prstGeom prst="rect">
            <a:avLst/>
          </a:prstGeom>
        </p:spPr>
        <p:txBody>
          <a:bodyPr anchor="t" rtlCol="false" tIns="0" lIns="0" bIns="0" rIns="0">
            <a:spAutoFit/>
          </a:bodyPr>
          <a:lstStyle/>
          <a:p>
            <a:pPr algn="ctr">
              <a:lnSpc>
                <a:spcPts val="3182"/>
              </a:lnSpc>
            </a:pPr>
            <a:r>
              <a:rPr lang="en-US" sz="2272">
                <a:solidFill>
                  <a:srgbClr val="000000"/>
                </a:solidFill>
                <a:latin typeface="Glacial Indifference"/>
                <a:ea typeface="Glacial Indifference"/>
                <a:cs typeface="Glacial Indifference"/>
                <a:sym typeface="Glacial Indifference"/>
              </a:rPr>
              <a:t>Dataset adalah  adalah kumpulan data terstruktur, biasanya disusun dalam baris dan kolom, di mana setiap baris</a:t>
            </a:r>
          </a:p>
          <a:p>
            <a:pPr algn="ctr">
              <a:lnSpc>
                <a:spcPts val="3182"/>
              </a:lnSpc>
            </a:pPr>
            <a:r>
              <a:rPr lang="en-US" sz="2272">
                <a:solidFill>
                  <a:srgbClr val="000000"/>
                </a:solidFill>
                <a:latin typeface="Glacial Indifference"/>
                <a:ea typeface="Glacial Indifference"/>
                <a:cs typeface="Glacial Indifference"/>
                <a:sym typeface="Glacial Indifference"/>
              </a:rPr>
              <a:t>mewakili catatan atau observasi dan setiap kolom mewakili variabel atau atribut tertentu. Dia</a:t>
            </a:r>
          </a:p>
          <a:p>
            <a:pPr algn="ctr">
              <a:lnSpc>
                <a:spcPts val="3182"/>
              </a:lnSpc>
            </a:pPr>
            <a:r>
              <a:rPr lang="en-US" sz="2272">
                <a:solidFill>
                  <a:srgbClr val="000000"/>
                </a:solidFill>
                <a:latin typeface="Glacial Indifference"/>
                <a:ea typeface="Glacial Indifference"/>
                <a:cs typeface="Glacial Indifference"/>
                <a:sym typeface="Glacial Indifference"/>
              </a:rPr>
              <a:t>digunakan di berbagai bidang seperti statistik, pembelajaran mesin, dan analisis data untuk menganalisis pola,</a:t>
            </a:r>
          </a:p>
          <a:p>
            <a:pPr algn="ctr">
              <a:lnSpc>
                <a:spcPts val="3182"/>
              </a:lnSpc>
            </a:pPr>
            <a:r>
              <a:rPr lang="en-US" sz="2272">
                <a:solidFill>
                  <a:srgbClr val="000000"/>
                </a:solidFill>
                <a:latin typeface="Glacial Indifference"/>
                <a:ea typeface="Glacial Indifference"/>
                <a:cs typeface="Glacial Indifference"/>
                <a:sym typeface="Glacial Indifference"/>
              </a:rPr>
              <a:t>tren, dan wawasan.</a:t>
            </a:r>
          </a:p>
          <a:p>
            <a:pPr algn="ctr">
              <a:lnSpc>
                <a:spcPts val="318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731723" y="-1717585"/>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998243"/>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879784" y="9567315"/>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523839" y="1340348"/>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3639912" y="654220"/>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326622" y="81849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413662" y="2687833"/>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1096596" y="9355259"/>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4129076" y="9777521"/>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713390" y="5669002"/>
            <a:ext cx="210207" cy="2102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7392538" y="5563899"/>
            <a:ext cx="210207" cy="210207"/>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5" id="45"/>
          <p:cNvSpPr/>
          <p:nvPr/>
        </p:nvSpPr>
        <p:spPr>
          <a:xfrm flipH="false" flipV="false" rot="0">
            <a:off x="5059500" y="473721"/>
            <a:ext cx="8168999" cy="2599227"/>
          </a:xfrm>
          <a:custGeom>
            <a:avLst/>
            <a:gdLst/>
            <a:ahLst/>
            <a:cxnLst/>
            <a:rect r="r" b="b" t="t" l="l"/>
            <a:pathLst>
              <a:path h="2599227" w="8168999">
                <a:moveTo>
                  <a:pt x="0" y="0"/>
                </a:moveTo>
                <a:lnTo>
                  <a:pt x="8169000" y="0"/>
                </a:lnTo>
                <a:lnTo>
                  <a:pt x="8169000" y="2599227"/>
                </a:lnTo>
                <a:lnTo>
                  <a:pt x="0" y="25992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6" id="46"/>
          <p:cNvSpPr/>
          <p:nvPr/>
        </p:nvSpPr>
        <p:spPr>
          <a:xfrm flipH="false" flipV="false" rot="278887">
            <a:off x="1229298" y="989164"/>
            <a:ext cx="1681868" cy="1568342"/>
          </a:xfrm>
          <a:custGeom>
            <a:avLst/>
            <a:gdLst/>
            <a:ahLst/>
            <a:cxnLst/>
            <a:rect r="r" b="b" t="t" l="l"/>
            <a:pathLst>
              <a:path h="1568342" w="1681868">
                <a:moveTo>
                  <a:pt x="0" y="0"/>
                </a:moveTo>
                <a:lnTo>
                  <a:pt x="1681867" y="0"/>
                </a:lnTo>
                <a:lnTo>
                  <a:pt x="1681867" y="1568341"/>
                </a:lnTo>
                <a:lnTo>
                  <a:pt x="0" y="15683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7" id="47"/>
          <p:cNvSpPr/>
          <p:nvPr/>
        </p:nvSpPr>
        <p:spPr>
          <a:xfrm flipH="false" flipV="false" rot="-998660">
            <a:off x="15460839" y="8561967"/>
            <a:ext cx="1349923" cy="1258803"/>
          </a:xfrm>
          <a:custGeom>
            <a:avLst/>
            <a:gdLst/>
            <a:ahLst/>
            <a:cxnLst/>
            <a:rect r="r" b="b" t="t" l="l"/>
            <a:pathLst>
              <a:path h="1258803" w="1349923">
                <a:moveTo>
                  <a:pt x="0" y="0"/>
                </a:moveTo>
                <a:lnTo>
                  <a:pt x="1349922" y="0"/>
                </a:lnTo>
                <a:lnTo>
                  <a:pt x="1349922" y="1258803"/>
                </a:lnTo>
                <a:lnTo>
                  <a:pt x="0" y="12588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8" id="48"/>
          <p:cNvSpPr/>
          <p:nvPr/>
        </p:nvSpPr>
        <p:spPr>
          <a:xfrm flipH="false" flipV="false" rot="0">
            <a:off x="14777104" y="2584494"/>
            <a:ext cx="3183230" cy="5741390"/>
          </a:xfrm>
          <a:custGeom>
            <a:avLst/>
            <a:gdLst/>
            <a:ahLst/>
            <a:cxnLst/>
            <a:rect r="r" b="b" t="t" l="l"/>
            <a:pathLst>
              <a:path h="5741390" w="3183230">
                <a:moveTo>
                  <a:pt x="0" y="0"/>
                </a:moveTo>
                <a:lnTo>
                  <a:pt x="3183231" y="0"/>
                </a:lnTo>
                <a:lnTo>
                  <a:pt x="3183231" y="5741390"/>
                </a:lnTo>
                <a:lnTo>
                  <a:pt x="0" y="5741390"/>
                </a:lnTo>
                <a:lnTo>
                  <a:pt x="0" y="0"/>
                </a:lnTo>
                <a:close/>
              </a:path>
            </a:pathLst>
          </a:custGeom>
          <a:blipFill>
            <a:blip r:embed="rId10"/>
            <a:stretch>
              <a:fillRect l="0" t="0" r="0" b="0"/>
            </a:stretch>
          </a:blipFill>
        </p:spPr>
      </p:sp>
      <p:sp>
        <p:nvSpPr>
          <p:cNvPr name="Freeform 49" id="49"/>
          <p:cNvSpPr/>
          <p:nvPr/>
        </p:nvSpPr>
        <p:spPr>
          <a:xfrm flipH="false" flipV="false" rot="0">
            <a:off x="1219528" y="2828348"/>
            <a:ext cx="2228939" cy="5891514"/>
          </a:xfrm>
          <a:custGeom>
            <a:avLst/>
            <a:gdLst/>
            <a:ahLst/>
            <a:cxnLst/>
            <a:rect r="r" b="b" t="t" l="l"/>
            <a:pathLst>
              <a:path h="5891514" w="2228939">
                <a:moveTo>
                  <a:pt x="0" y="0"/>
                </a:moveTo>
                <a:lnTo>
                  <a:pt x="2228939" y="0"/>
                </a:lnTo>
                <a:lnTo>
                  <a:pt x="2228939" y="5891515"/>
                </a:lnTo>
                <a:lnTo>
                  <a:pt x="0" y="5891515"/>
                </a:lnTo>
                <a:lnTo>
                  <a:pt x="0" y="0"/>
                </a:lnTo>
                <a:close/>
              </a:path>
            </a:pathLst>
          </a:custGeom>
          <a:blipFill>
            <a:blip r:embed="rId11"/>
            <a:stretch>
              <a:fillRect l="0" t="0" r="0" b="0"/>
            </a:stretch>
          </a:blipFill>
        </p:spPr>
      </p:sp>
      <p:sp>
        <p:nvSpPr>
          <p:cNvPr name="Freeform 50" id="50"/>
          <p:cNvSpPr/>
          <p:nvPr/>
        </p:nvSpPr>
        <p:spPr>
          <a:xfrm flipH="false" flipV="false" rot="0">
            <a:off x="3768071" y="3272012"/>
            <a:ext cx="10466108" cy="3258869"/>
          </a:xfrm>
          <a:custGeom>
            <a:avLst/>
            <a:gdLst/>
            <a:ahLst/>
            <a:cxnLst/>
            <a:rect r="r" b="b" t="t" l="l"/>
            <a:pathLst>
              <a:path h="3258869" w="10466108">
                <a:moveTo>
                  <a:pt x="0" y="0"/>
                </a:moveTo>
                <a:lnTo>
                  <a:pt x="10466108" y="0"/>
                </a:lnTo>
                <a:lnTo>
                  <a:pt x="10466108" y="3258869"/>
                </a:lnTo>
                <a:lnTo>
                  <a:pt x="0" y="3258869"/>
                </a:lnTo>
                <a:lnTo>
                  <a:pt x="0" y="0"/>
                </a:lnTo>
                <a:close/>
              </a:path>
            </a:pathLst>
          </a:custGeom>
          <a:blipFill>
            <a:blip r:embed="rId12"/>
            <a:stretch>
              <a:fillRect l="0" t="0" r="-1238" b="0"/>
            </a:stretch>
          </a:blipFill>
        </p:spPr>
      </p:sp>
      <p:sp>
        <p:nvSpPr>
          <p:cNvPr name="TextBox 51" id="51"/>
          <p:cNvSpPr txBox="true"/>
          <p:nvPr/>
        </p:nvSpPr>
        <p:spPr>
          <a:xfrm rot="0">
            <a:off x="5661673" y="1075997"/>
            <a:ext cx="6311205" cy="1447800"/>
          </a:xfrm>
          <a:prstGeom prst="rect">
            <a:avLst/>
          </a:prstGeom>
        </p:spPr>
        <p:txBody>
          <a:bodyPr anchor="t" rtlCol="false" tIns="0" lIns="0" bIns="0" rIns="0">
            <a:spAutoFit/>
          </a:bodyPr>
          <a:lstStyle/>
          <a:p>
            <a:pPr algn="ctr">
              <a:lnSpc>
                <a:spcPts val="5400"/>
              </a:lnSpc>
            </a:pPr>
            <a:r>
              <a:rPr lang="en-US" sz="6000">
                <a:solidFill>
                  <a:srgbClr val="FFFFFF"/>
                </a:solidFill>
                <a:latin typeface="Balsamiq Sans"/>
                <a:ea typeface="Balsamiq Sans"/>
                <a:cs typeface="Balsamiq Sans"/>
                <a:sym typeface="Balsamiq Sans"/>
              </a:rPr>
              <a:t>Preprocessing Data</a:t>
            </a:r>
          </a:p>
        </p:txBody>
      </p:sp>
      <p:sp>
        <p:nvSpPr>
          <p:cNvPr name="TextBox 52" id="52"/>
          <p:cNvSpPr txBox="true"/>
          <p:nvPr/>
        </p:nvSpPr>
        <p:spPr>
          <a:xfrm rot="0">
            <a:off x="4909468" y="6797581"/>
            <a:ext cx="8469064" cy="1102031"/>
          </a:xfrm>
          <a:prstGeom prst="rect">
            <a:avLst/>
          </a:prstGeom>
        </p:spPr>
        <p:txBody>
          <a:bodyPr anchor="t" rtlCol="false" tIns="0" lIns="0" bIns="0" rIns="0">
            <a:spAutoFit/>
          </a:bodyPr>
          <a:lstStyle/>
          <a:p>
            <a:pPr algn="ctr">
              <a:lnSpc>
                <a:spcPts val="2946"/>
              </a:lnSpc>
            </a:pPr>
            <a:r>
              <a:rPr lang="en-US" sz="2104">
                <a:solidFill>
                  <a:srgbClr val="000000"/>
                </a:solidFill>
                <a:latin typeface="Glacial Indifference"/>
                <a:ea typeface="Glacial Indifference"/>
                <a:cs typeface="Glacial Indifference"/>
                <a:sym typeface="Glacial Indifference"/>
              </a:rPr>
              <a:t>Pada data cleaning dilakukan pengisian terhadap data yang kosong </a:t>
            </a:r>
          </a:p>
          <a:p>
            <a:pPr algn="ctr">
              <a:lnSpc>
                <a:spcPts val="2946"/>
              </a:lnSpc>
            </a:pPr>
            <a:r>
              <a:rPr lang="en-US" sz="2104">
                <a:solidFill>
                  <a:srgbClr val="000000"/>
                </a:solidFill>
                <a:latin typeface="Glacial Indifference"/>
                <a:ea typeface="Glacial Indifference"/>
                <a:cs typeface="Glacial Indifference"/>
                <a:sym typeface="Glacial Indifference"/>
              </a:rPr>
              <a:t>pada kolom  “Age” dan kolom “Embarked”. Kemudian pada kolom “Kabin” </a:t>
            </a:r>
          </a:p>
          <a:p>
            <a:pPr algn="ctr">
              <a:lnSpc>
                <a:spcPts val="2946"/>
              </a:lnSpc>
              <a:spcBef>
                <a:spcPct val="0"/>
              </a:spcBef>
            </a:pPr>
            <a:r>
              <a:rPr lang="en-US" sz="2104">
                <a:solidFill>
                  <a:srgbClr val="000000"/>
                </a:solidFill>
                <a:latin typeface="Glacial Indifference"/>
                <a:ea typeface="Glacial Indifference"/>
                <a:cs typeface="Glacial Indifference"/>
                <a:sym typeface="Glacial Indifference"/>
              </a:rPr>
              <a:t>dihapus karena isi dari kolom tersebut banyak yang kosong.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998243"/>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523839" y="1340348"/>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3639912" y="654220"/>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9326622" y="818493"/>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413662" y="268783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4129076" y="9777521"/>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713390" y="5669002"/>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7392538" y="5563899"/>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9" id="39"/>
          <p:cNvSpPr/>
          <p:nvPr/>
        </p:nvSpPr>
        <p:spPr>
          <a:xfrm flipH="false" flipV="false" rot="278887">
            <a:off x="1229298" y="989164"/>
            <a:ext cx="1681868" cy="1568342"/>
          </a:xfrm>
          <a:custGeom>
            <a:avLst/>
            <a:gdLst/>
            <a:ahLst/>
            <a:cxnLst/>
            <a:rect r="r" b="b" t="t" l="l"/>
            <a:pathLst>
              <a:path h="1568342" w="1681868">
                <a:moveTo>
                  <a:pt x="0" y="0"/>
                </a:moveTo>
                <a:lnTo>
                  <a:pt x="1681867" y="0"/>
                </a:lnTo>
                <a:lnTo>
                  <a:pt x="1681867" y="1568341"/>
                </a:lnTo>
                <a:lnTo>
                  <a:pt x="0" y="15683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0" id="40"/>
          <p:cNvSpPr/>
          <p:nvPr/>
        </p:nvSpPr>
        <p:spPr>
          <a:xfrm flipH="false" flipV="false" rot="0">
            <a:off x="5437244" y="957268"/>
            <a:ext cx="7413511" cy="1954471"/>
          </a:xfrm>
          <a:custGeom>
            <a:avLst/>
            <a:gdLst/>
            <a:ahLst/>
            <a:cxnLst/>
            <a:rect r="r" b="b" t="t" l="l"/>
            <a:pathLst>
              <a:path h="1954471" w="7413511">
                <a:moveTo>
                  <a:pt x="0" y="0"/>
                </a:moveTo>
                <a:lnTo>
                  <a:pt x="7413512" y="0"/>
                </a:lnTo>
                <a:lnTo>
                  <a:pt x="7413512" y="1954471"/>
                </a:lnTo>
                <a:lnTo>
                  <a:pt x="0" y="1954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1" id="41"/>
          <p:cNvSpPr/>
          <p:nvPr/>
        </p:nvSpPr>
        <p:spPr>
          <a:xfrm flipH="false" flipV="false" rot="-998660">
            <a:off x="16584339" y="7270304"/>
            <a:ext cx="1349923" cy="1258803"/>
          </a:xfrm>
          <a:custGeom>
            <a:avLst/>
            <a:gdLst/>
            <a:ahLst/>
            <a:cxnLst/>
            <a:rect r="r" b="b" t="t" l="l"/>
            <a:pathLst>
              <a:path h="1258803" w="1349923">
                <a:moveTo>
                  <a:pt x="0" y="0"/>
                </a:moveTo>
                <a:lnTo>
                  <a:pt x="1349922" y="0"/>
                </a:lnTo>
                <a:lnTo>
                  <a:pt x="1349922" y="1258803"/>
                </a:lnTo>
                <a:lnTo>
                  <a:pt x="0" y="12588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2" id="42"/>
          <p:cNvSpPr/>
          <p:nvPr/>
        </p:nvSpPr>
        <p:spPr>
          <a:xfrm flipH="false" flipV="false" rot="1077083">
            <a:off x="13786395" y="1726338"/>
            <a:ext cx="1195982" cy="1139445"/>
          </a:xfrm>
          <a:custGeom>
            <a:avLst/>
            <a:gdLst/>
            <a:ahLst/>
            <a:cxnLst/>
            <a:rect r="r" b="b" t="t" l="l"/>
            <a:pathLst>
              <a:path h="1139445" w="1195982">
                <a:moveTo>
                  <a:pt x="0" y="0"/>
                </a:moveTo>
                <a:lnTo>
                  <a:pt x="1195982" y="0"/>
                </a:lnTo>
                <a:lnTo>
                  <a:pt x="1195982" y="1139445"/>
                </a:lnTo>
                <a:lnTo>
                  <a:pt x="0" y="11394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43" id="43"/>
          <p:cNvSpPr/>
          <p:nvPr/>
        </p:nvSpPr>
        <p:spPr>
          <a:xfrm flipH="false" flipV="false" rot="213298">
            <a:off x="3680593" y="1590687"/>
            <a:ext cx="695336" cy="662466"/>
          </a:xfrm>
          <a:custGeom>
            <a:avLst/>
            <a:gdLst/>
            <a:ahLst/>
            <a:cxnLst/>
            <a:rect r="r" b="b" t="t" l="l"/>
            <a:pathLst>
              <a:path h="662466" w="695336">
                <a:moveTo>
                  <a:pt x="0" y="0"/>
                </a:moveTo>
                <a:lnTo>
                  <a:pt x="695336" y="0"/>
                </a:lnTo>
                <a:lnTo>
                  <a:pt x="695336" y="662466"/>
                </a:lnTo>
                <a:lnTo>
                  <a:pt x="0" y="6624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44" id="44"/>
          <p:cNvGrpSpPr/>
          <p:nvPr/>
        </p:nvGrpSpPr>
        <p:grpSpPr>
          <a:xfrm rot="0">
            <a:off x="2299195" y="3140339"/>
            <a:ext cx="6491025" cy="6491025"/>
            <a:chOff x="0" y="0"/>
            <a:chExt cx="8654699" cy="8654699"/>
          </a:xfrm>
        </p:grpSpPr>
        <p:sp>
          <p:nvSpPr>
            <p:cNvPr name="Freeform 45" id="45"/>
            <p:cNvSpPr/>
            <p:nvPr/>
          </p:nvSpPr>
          <p:spPr>
            <a:xfrm flipH="false" flipV="false" rot="0">
              <a:off x="0" y="0"/>
              <a:ext cx="8654699" cy="8654699"/>
            </a:xfrm>
            <a:custGeom>
              <a:avLst/>
              <a:gdLst/>
              <a:ahLst/>
              <a:cxnLst/>
              <a:rect r="r" b="b" t="t" l="l"/>
              <a:pathLst>
                <a:path h="8654699" w="8654699">
                  <a:moveTo>
                    <a:pt x="0" y="0"/>
                  </a:moveTo>
                  <a:lnTo>
                    <a:pt x="8654699" y="0"/>
                  </a:lnTo>
                  <a:lnTo>
                    <a:pt x="8654699" y="8654699"/>
                  </a:lnTo>
                  <a:lnTo>
                    <a:pt x="0" y="86546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6" id="46"/>
            <p:cNvSpPr/>
            <p:nvPr/>
          </p:nvSpPr>
          <p:spPr>
            <a:xfrm flipH="false" flipV="false" rot="0">
              <a:off x="637813" y="321197"/>
              <a:ext cx="7386692" cy="7676666"/>
            </a:xfrm>
            <a:custGeom>
              <a:avLst/>
              <a:gdLst/>
              <a:ahLst/>
              <a:cxnLst/>
              <a:rect r="r" b="b" t="t" l="l"/>
              <a:pathLst>
                <a:path h="7676666" w="7386692">
                  <a:moveTo>
                    <a:pt x="0" y="0"/>
                  </a:moveTo>
                  <a:lnTo>
                    <a:pt x="7386692" y="0"/>
                  </a:lnTo>
                  <a:lnTo>
                    <a:pt x="7386692" y="7676665"/>
                  </a:lnTo>
                  <a:lnTo>
                    <a:pt x="0" y="7676665"/>
                  </a:lnTo>
                  <a:lnTo>
                    <a:pt x="0" y="0"/>
                  </a:lnTo>
                  <a:close/>
                </a:path>
              </a:pathLst>
            </a:custGeom>
            <a:blipFill>
              <a:blip r:embed="rId14"/>
              <a:stretch>
                <a:fillRect l="0" t="0" r="0" b="0"/>
              </a:stretch>
            </a:blipFill>
          </p:spPr>
        </p:sp>
      </p:grpSp>
      <p:sp>
        <p:nvSpPr>
          <p:cNvPr name="TextBox 47" id="47"/>
          <p:cNvSpPr txBox="true"/>
          <p:nvPr/>
        </p:nvSpPr>
        <p:spPr>
          <a:xfrm rot="0">
            <a:off x="6536034" y="1286803"/>
            <a:ext cx="5581175" cy="1447800"/>
          </a:xfrm>
          <a:prstGeom prst="rect">
            <a:avLst/>
          </a:prstGeom>
        </p:spPr>
        <p:txBody>
          <a:bodyPr anchor="t" rtlCol="false" tIns="0" lIns="0" bIns="0" rIns="0">
            <a:spAutoFit/>
          </a:bodyPr>
          <a:lstStyle/>
          <a:p>
            <a:pPr algn="ctr">
              <a:lnSpc>
                <a:spcPts val="5400"/>
              </a:lnSpc>
            </a:pPr>
            <a:r>
              <a:rPr lang="en-US" sz="6000" b="true">
                <a:solidFill>
                  <a:srgbClr val="FFFFFF"/>
                </a:solidFill>
                <a:latin typeface="Balsamiq Sans Bold"/>
                <a:ea typeface="Balsamiq Sans Bold"/>
                <a:cs typeface="Balsamiq Sans Bold"/>
                <a:sym typeface="Balsamiq Sans Bold"/>
              </a:rPr>
              <a:t>Explorasi Data Analis (EDA)</a:t>
            </a:r>
          </a:p>
        </p:txBody>
      </p:sp>
      <p:grpSp>
        <p:nvGrpSpPr>
          <p:cNvPr name="Group 48" id="48"/>
          <p:cNvGrpSpPr/>
          <p:nvPr/>
        </p:nvGrpSpPr>
        <p:grpSpPr>
          <a:xfrm rot="0">
            <a:off x="9235230" y="3161574"/>
            <a:ext cx="6476728" cy="6476728"/>
            <a:chOff x="0" y="0"/>
            <a:chExt cx="8635638" cy="8635638"/>
          </a:xfrm>
        </p:grpSpPr>
        <p:sp>
          <p:nvSpPr>
            <p:cNvPr name="Freeform 49" id="49"/>
            <p:cNvSpPr/>
            <p:nvPr/>
          </p:nvSpPr>
          <p:spPr>
            <a:xfrm flipH="false" flipV="false" rot="0">
              <a:off x="0" y="0"/>
              <a:ext cx="8635638" cy="8635638"/>
            </a:xfrm>
            <a:custGeom>
              <a:avLst/>
              <a:gdLst/>
              <a:ahLst/>
              <a:cxnLst/>
              <a:rect r="r" b="b" t="t" l="l"/>
              <a:pathLst>
                <a:path h="8635638" w="8635638">
                  <a:moveTo>
                    <a:pt x="0" y="0"/>
                  </a:moveTo>
                  <a:lnTo>
                    <a:pt x="8635638" y="0"/>
                  </a:lnTo>
                  <a:lnTo>
                    <a:pt x="8635638" y="8635638"/>
                  </a:lnTo>
                  <a:lnTo>
                    <a:pt x="0" y="86356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50" id="50"/>
            <p:cNvSpPr/>
            <p:nvPr/>
          </p:nvSpPr>
          <p:spPr>
            <a:xfrm flipH="false" flipV="false" rot="0">
              <a:off x="468023" y="686628"/>
              <a:ext cx="7939407" cy="7292173"/>
            </a:xfrm>
            <a:custGeom>
              <a:avLst/>
              <a:gdLst/>
              <a:ahLst/>
              <a:cxnLst/>
              <a:rect r="r" b="b" t="t" l="l"/>
              <a:pathLst>
                <a:path h="7292173" w="7939407">
                  <a:moveTo>
                    <a:pt x="0" y="0"/>
                  </a:moveTo>
                  <a:lnTo>
                    <a:pt x="7939407" y="0"/>
                  </a:lnTo>
                  <a:lnTo>
                    <a:pt x="7939407" y="7292172"/>
                  </a:lnTo>
                  <a:lnTo>
                    <a:pt x="0" y="7292172"/>
                  </a:lnTo>
                  <a:lnTo>
                    <a:pt x="0" y="0"/>
                  </a:lnTo>
                  <a:close/>
                </a:path>
              </a:pathLst>
            </a:custGeom>
            <a:blipFill>
              <a:blip r:embed="rId15"/>
              <a:stretch>
                <a:fillRect l="0" t="0" r="0" b="0"/>
              </a:stretch>
            </a:blipFill>
          </p:spPr>
        </p:sp>
        <p:sp>
          <p:nvSpPr>
            <p:cNvPr name="TextBox 51" id="51"/>
            <p:cNvSpPr txBox="true"/>
            <p:nvPr/>
          </p:nvSpPr>
          <p:spPr>
            <a:xfrm rot="0">
              <a:off x="1200483" y="7258015"/>
              <a:ext cx="6883995" cy="418253"/>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Glacial Indifference"/>
                  <a:ea typeface="Glacial Indifference"/>
                  <a:cs typeface="Glacial Indifference"/>
                  <a:sym typeface="Glacial Indifference"/>
                </a:rPr>
                <a:t>Persentase keselamatan penumpang kapal titanic</a:t>
              </a:r>
            </a:p>
          </p:txBody>
        </p:sp>
      </p:grpSp>
      <p:sp>
        <p:nvSpPr>
          <p:cNvPr name="TextBox 52" id="52"/>
          <p:cNvSpPr txBox="true"/>
          <p:nvPr/>
        </p:nvSpPr>
        <p:spPr>
          <a:xfrm rot="0">
            <a:off x="2922618" y="8515408"/>
            <a:ext cx="4965204"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Glacial Indifference"/>
                <a:ea typeface="Glacial Indifference"/>
                <a:cs typeface="Glacial Indifference"/>
                <a:sym typeface="Glacial Indifference"/>
              </a:rPr>
              <a:t>Persentase penumpang laki laki dan perempuan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998243"/>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523839" y="1340348"/>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3639912" y="654220"/>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9326622" y="818493"/>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413662" y="268783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4129076" y="9777521"/>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713390" y="5669002"/>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7392538" y="5563899"/>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9" id="39"/>
          <p:cNvSpPr/>
          <p:nvPr/>
        </p:nvSpPr>
        <p:spPr>
          <a:xfrm flipH="false" flipV="false" rot="278887">
            <a:off x="1229298" y="989164"/>
            <a:ext cx="1681868" cy="1568342"/>
          </a:xfrm>
          <a:custGeom>
            <a:avLst/>
            <a:gdLst/>
            <a:ahLst/>
            <a:cxnLst/>
            <a:rect r="r" b="b" t="t" l="l"/>
            <a:pathLst>
              <a:path h="1568342" w="1681868">
                <a:moveTo>
                  <a:pt x="0" y="0"/>
                </a:moveTo>
                <a:lnTo>
                  <a:pt x="1681867" y="0"/>
                </a:lnTo>
                <a:lnTo>
                  <a:pt x="1681867" y="1568341"/>
                </a:lnTo>
                <a:lnTo>
                  <a:pt x="0" y="15683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0" id="40"/>
          <p:cNvSpPr/>
          <p:nvPr/>
        </p:nvSpPr>
        <p:spPr>
          <a:xfrm flipH="false" flipV="false" rot="0">
            <a:off x="5437244" y="157168"/>
            <a:ext cx="7413511" cy="1954471"/>
          </a:xfrm>
          <a:custGeom>
            <a:avLst/>
            <a:gdLst/>
            <a:ahLst/>
            <a:cxnLst/>
            <a:rect r="r" b="b" t="t" l="l"/>
            <a:pathLst>
              <a:path h="1954471" w="7413511">
                <a:moveTo>
                  <a:pt x="0" y="0"/>
                </a:moveTo>
                <a:lnTo>
                  <a:pt x="7413512" y="0"/>
                </a:lnTo>
                <a:lnTo>
                  <a:pt x="7413512" y="1954471"/>
                </a:lnTo>
                <a:lnTo>
                  <a:pt x="0" y="1954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1" id="41"/>
          <p:cNvSpPr/>
          <p:nvPr/>
        </p:nvSpPr>
        <p:spPr>
          <a:xfrm flipH="false" flipV="false" rot="0">
            <a:off x="1899197" y="2883743"/>
            <a:ext cx="6491025" cy="6491025"/>
          </a:xfrm>
          <a:custGeom>
            <a:avLst/>
            <a:gdLst/>
            <a:ahLst/>
            <a:cxnLst/>
            <a:rect r="r" b="b" t="t" l="l"/>
            <a:pathLst>
              <a:path h="6491025" w="6491025">
                <a:moveTo>
                  <a:pt x="0" y="0"/>
                </a:moveTo>
                <a:lnTo>
                  <a:pt x="6491024" y="0"/>
                </a:lnTo>
                <a:lnTo>
                  <a:pt x="6491024" y="6491025"/>
                </a:lnTo>
                <a:lnTo>
                  <a:pt x="0" y="64910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2" id="42"/>
          <p:cNvSpPr/>
          <p:nvPr/>
        </p:nvSpPr>
        <p:spPr>
          <a:xfrm flipH="false" flipV="false" rot="-998660">
            <a:off x="16584339" y="7270304"/>
            <a:ext cx="1349923" cy="1258803"/>
          </a:xfrm>
          <a:custGeom>
            <a:avLst/>
            <a:gdLst/>
            <a:ahLst/>
            <a:cxnLst/>
            <a:rect r="r" b="b" t="t" l="l"/>
            <a:pathLst>
              <a:path h="1258803" w="1349923">
                <a:moveTo>
                  <a:pt x="0" y="0"/>
                </a:moveTo>
                <a:lnTo>
                  <a:pt x="1349922" y="0"/>
                </a:lnTo>
                <a:lnTo>
                  <a:pt x="1349922" y="1258803"/>
                </a:lnTo>
                <a:lnTo>
                  <a:pt x="0" y="12588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3" id="43"/>
          <p:cNvSpPr/>
          <p:nvPr/>
        </p:nvSpPr>
        <p:spPr>
          <a:xfrm flipH="false" flipV="false" rot="1077083">
            <a:off x="13786395" y="1726338"/>
            <a:ext cx="1195982" cy="1139445"/>
          </a:xfrm>
          <a:custGeom>
            <a:avLst/>
            <a:gdLst/>
            <a:ahLst/>
            <a:cxnLst/>
            <a:rect r="r" b="b" t="t" l="l"/>
            <a:pathLst>
              <a:path h="1139445" w="1195982">
                <a:moveTo>
                  <a:pt x="0" y="0"/>
                </a:moveTo>
                <a:lnTo>
                  <a:pt x="1195982" y="0"/>
                </a:lnTo>
                <a:lnTo>
                  <a:pt x="1195982" y="1139445"/>
                </a:lnTo>
                <a:lnTo>
                  <a:pt x="0" y="11394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44" id="44"/>
          <p:cNvSpPr/>
          <p:nvPr/>
        </p:nvSpPr>
        <p:spPr>
          <a:xfrm flipH="false" flipV="false" rot="213298">
            <a:off x="5164578" y="2049181"/>
            <a:ext cx="695336" cy="662466"/>
          </a:xfrm>
          <a:custGeom>
            <a:avLst/>
            <a:gdLst/>
            <a:ahLst/>
            <a:cxnLst/>
            <a:rect r="r" b="b" t="t" l="l"/>
            <a:pathLst>
              <a:path h="662466" w="695336">
                <a:moveTo>
                  <a:pt x="0" y="0"/>
                </a:moveTo>
                <a:lnTo>
                  <a:pt x="695336" y="0"/>
                </a:lnTo>
                <a:lnTo>
                  <a:pt x="695336" y="662465"/>
                </a:lnTo>
                <a:lnTo>
                  <a:pt x="0" y="66246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45" id="45"/>
          <p:cNvSpPr/>
          <p:nvPr/>
        </p:nvSpPr>
        <p:spPr>
          <a:xfrm flipH="false" flipV="false" rot="0">
            <a:off x="9054446" y="2898040"/>
            <a:ext cx="6476728" cy="6476728"/>
          </a:xfrm>
          <a:custGeom>
            <a:avLst/>
            <a:gdLst/>
            <a:ahLst/>
            <a:cxnLst/>
            <a:rect r="r" b="b" t="t" l="l"/>
            <a:pathLst>
              <a:path h="6476728" w="6476728">
                <a:moveTo>
                  <a:pt x="0" y="0"/>
                </a:moveTo>
                <a:lnTo>
                  <a:pt x="6476728" y="0"/>
                </a:lnTo>
                <a:lnTo>
                  <a:pt x="6476728" y="6476728"/>
                </a:lnTo>
                <a:lnTo>
                  <a:pt x="0" y="6476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6" id="46"/>
          <p:cNvSpPr/>
          <p:nvPr/>
        </p:nvSpPr>
        <p:spPr>
          <a:xfrm flipH="false" flipV="false" rot="0">
            <a:off x="2073043" y="3636770"/>
            <a:ext cx="6076528" cy="4818951"/>
          </a:xfrm>
          <a:custGeom>
            <a:avLst/>
            <a:gdLst/>
            <a:ahLst/>
            <a:cxnLst/>
            <a:rect r="r" b="b" t="t" l="l"/>
            <a:pathLst>
              <a:path h="4818951" w="6076528">
                <a:moveTo>
                  <a:pt x="0" y="0"/>
                </a:moveTo>
                <a:lnTo>
                  <a:pt x="6076528" y="0"/>
                </a:lnTo>
                <a:lnTo>
                  <a:pt x="6076528" y="4818951"/>
                </a:lnTo>
                <a:lnTo>
                  <a:pt x="0" y="4818951"/>
                </a:lnTo>
                <a:lnTo>
                  <a:pt x="0" y="0"/>
                </a:lnTo>
                <a:close/>
              </a:path>
            </a:pathLst>
          </a:custGeom>
          <a:blipFill>
            <a:blip r:embed="rId14"/>
            <a:stretch>
              <a:fillRect l="0" t="0" r="0" b="0"/>
            </a:stretch>
          </a:blipFill>
        </p:spPr>
      </p:sp>
      <p:sp>
        <p:nvSpPr>
          <p:cNvPr name="Freeform 47" id="47"/>
          <p:cNvSpPr/>
          <p:nvPr/>
        </p:nvSpPr>
        <p:spPr>
          <a:xfrm flipH="false" flipV="false" rot="0">
            <a:off x="9213477" y="3636770"/>
            <a:ext cx="6079918" cy="4844769"/>
          </a:xfrm>
          <a:custGeom>
            <a:avLst/>
            <a:gdLst/>
            <a:ahLst/>
            <a:cxnLst/>
            <a:rect r="r" b="b" t="t" l="l"/>
            <a:pathLst>
              <a:path h="4844769" w="6079918">
                <a:moveTo>
                  <a:pt x="0" y="0"/>
                </a:moveTo>
                <a:lnTo>
                  <a:pt x="6079919" y="0"/>
                </a:lnTo>
                <a:lnTo>
                  <a:pt x="6079919" y="4844768"/>
                </a:lnTo>
                <a:lnTo>
                  <a:pt x="0" y="4844768"/>
                </a:lnTo>
                <a:lnTo>
                  <a:pt x="0" y="0"/>
                </a:lnTo>
                <a:close/>
              </a:path>
            </a:pathLst>
          </a:custGeom>
          <a:blipFill>
            <a:blip r:embed="rId15"/>
            <a:stretch>
              <a:fillRect l="0" t="0" r="0" b="0"/>
            </a:stretch>
          </a:blipFill>
        </p:spPr>
      </p:sp>
      <p:sp>
        <p:nvSpPr>
          <p:cNvPr name="TextBox 48" id="48"/>
          <p:cNvSpPr txBox="true"/>
          <p:nvPr/>
        </p:nvSpPr>
        <p:spPr>
          <a:xfrm rot="0">
            <a:off x="6536034" y="486703"/>
            <a:ext cx="5581175" cy="1447800"/>
          </a:xfrm>
          <a:prstGeom prst="rect">
            <a:avLst/>
          </a:prstGeom>
        </p:spPr>
        <p:txBody>
          <a:bodyPr anchor="t" rtlCol="false" tIns="0" lIns="0" bIns="0" rIns="0">
            <a:spAutoFit/>
          </a:bodyPr>
          <a:lstStyle/>
          <a:p>
            <a:pPr algn="ctr">
              <a:lnSpc>
                <a:spcPts val="5400"/>
              </a:lnSpc>
            </a:pPr>
            <a:r>
              <a:rPr lang="en-US" sz="6000" b="true">
                <a:solidFill>
                  <a:srgbClr val="FFFFFF"/>
                </a:solidFill>
                <a:latin typeface="Balsamiq Sans Bold"/>
                <a:ea typeface="Balsamiq Sans Bold"/>
                <a:cs typeface="Balsamiq Sans Bold"/>
                <a:sym typeface="Balsamiq Sans Bold"/>
              </a:rPr>
              <a:t>Explorasi Data Analis (EDA)</a:t>
            </a:r>
          </a:p>
        </p:txBody>
      </p:sp>
      <p:sp>
        <p:nvSpPr>
          <p:cNvPr name="TextBox 49" id="49"/>
          <p:cNvSpPr txBox="true"/>
          <p:nvPr/>
        </p:nvSpPr>
        <p:spPr>
          <a:xfrm rot="0">
            <a:off x="2248536" y="8533873"/>
            <a:ext cx="5901035" cy="656590"/>
          </a:xfrm>
          <a:prstGeom prst="rect">
            <a:avLst/>
          </a:prstGeom>
        </p:spPr>
        <p:txBody>
          <a:bodyPr anchor="t" rtlCol="false" tIns="0" lIns="0" bIns="0" rIns="0">
            <a:spAutoFit/>
          </a:bodyPr>
          <a:lstStyle/>
          <a:p>
            <a:pPr algn="ctr">
              <a:lnSpc>
                <a:spcPts val="2659"/>
              </a:lnSpc>
            </a:pPr>
            <a:r>
              <a:rPr lang="en-US" sz="1899">
                <a:solidFill>
                  <a:srgbClr val="000000"/>
                </a:solidFill>
                <a:latin typeface="Glacial Indifference"/>
                <a:ea typeface="Glacial Indifference"/>
                <a:cs typeface="Glacial Indifference"/>
                <a:sym typeface="Glacial Indifference"/>
              </a:rPr>
              <a:t>Grafik ini menunjukkan distribusi usia penumpang Titanic </a:t>
            </a:r>
          </a:p>
          <a:p>
            <a:pPr algn="ctr">
              <a:lnSpc>
                <a:spcPts val="2659"/>
              </a:lnSpc>
              <a:spcBef>
                <a:spcPct val="0"/>
              </a:spcBef>
            </a:pPr>
            <a:r>
              <a:rPr lang="en-US" sz="1899">
                <a:solidFill>
                  <a:srgbClr val="000000"/>
                </a:solidFill>
                <a:latin typeface="Glacial Indifference"/>
                <a:ea typeface="Glacial Indifference"/>
                <a:cs typeface="Glacial Indifference"/>
                <a:sym typeface="Glacial Indifference"/>
              </a:rPr>
              <a:t>berdasarkan apakah mereka selamat atau tidak</a:t>
            </a:r>
          </a:p>
        </p:txBody>
      </p:sp>
      <p:sp>
        <p:nvSpPr>
          <p:cNvPr name="TextBox 50" id="50"/>
          <p:cNvSpPr txBox="true"/>
          <p:nvPr/>
        </p:nvSpPr>
        <p:spPr>
          <a:xfrm rot="0">
            <a:off x="9428079" y="8552923"/>
            <a:ext cx="5865316" cy="656590"/>
          </a:xfrm>
          <a:prstGeom prst="rect">
            <a:avLst/>
          </a:prstGeom>
        </p:spPr>
        <p:txBody>
          <a:bodyPr anchor="t" rtlCol="false" tIns="0" lIns="0" bIns="0" rIns="0">
            <a:spAutoFit/>
          </a:bodyPr>
          <a:lstStyle/>
          <a:p>
            <a:pPr algn="ctr">
              <a:lnSpc>
                <a:spcPts val="2659"/>
              </a:lnSpc>
            </a:pPr>
            <a:r>
              <a:rPr lang="en-US" sz="1899">
                <a:solidFill>
                  <a:srgbClr val="000000"/>
                </a:solidFill>
                <a:latin typeface="Glacial Indifference"/>
                <a:ea typeface="Glacial Indifference"/>
                <a:cs typeface="Glacial Indifference"/>
                <a:sym typeface="Glacial Indifference"/>
              </a:rPr>
              <a:t>Grafik ini menunjukkan distribusi harga tiket penumpang </a:t>
            </a:r>
          </a:p>
          <a:p>
            <a:pPr algn="ctr">
              <a:lnSpc>
                <a:spcPts val="2659"/>
              </a:lnSpc>
              <a:spcBef>
                <a:spcPct val="0"/>
              </a:spcBef>
            </a:pPr>
            <a:r>
              <a:rPr lang="en-US" sz="1899">
                <a:solidFill>
                  <a:srgbClr val="000000"/>
                </a:solidFill>
                <a:latin typeface="Glacial Indifference"/>
                <a:ea typeface="Glacial Indifference"/>
                <a:cs typeface="Glacial Indifference"/>
                <a:sym typeface="Glacial Indifference"/>
              </a:rPr>
              <a:t>Titanic berdasarkan apakah mereka selamat atau tidak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DFA"/>
        </a:solidFill>
      </p:bgPr>
    </p:bg>
    <p:spTree>
      <p:nvGrpSpPr>
        <p:cNvPr id="1" name=""/>
        <p:cNvGrpSpPr/>
        <p:nvPr/>
      </p:nvGrpSpPr>
      <p:grpSpPr>
        <a:xfrm>
          <a:off x="0" y="0"/>
          <a:ext cx="0" cy="0"/>
          <a:chOff x="0" y="0"/>
          <a:chExt cx="0" cy="0"/>
        </a:xfrm>
      </p:grpSpPr>
      <p:sp>
        <p:nvSpPr>
          <p:cNvPr name="Freeform 2" id="2"/>
          <p:cNvSpPr/>
          <p:nvPr/>
        </p:nvSpPr>
        <p:spPr>
          <a:xfrm flipH="false" flipV="false" rot="0">
            <a:off x="-823228" y="-1787910"/>
            <a:ext cx="7491690" cy="7491690"/>
          </a:xfrm>
          <a:custGeom>
            <a:avLst/>
            <a:gdLst/>
            <a:ahLst/>
            <a:cxnLst/>
            <a:rect r="r" b="b" t="t" l="l"/>
            <a:pathLst>
              <a:path h="7491690" w="7491690">
                <a:moveTo>
                  <a:pt x="0" y="0"/>
                </a:moveTo>
                <a:lnTo>
                  <a:pt x="7491691" y="0"/>
                </a:lnTo>
                <a:lnTo>
                  <a:pt x="7491691" y="7491691"/>
                </a:lnTo>
                <a:lnTo>
                  <a:pt x="0" y="7491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01700" y="4217445"/>
            <a:ext cx="7491690" cy="7491690"/>
          </a:xfrm>
          <a:custGeom>
            <a:avLst/>
            <a:gdLst/>
            <a:ahLst/>
            <a:cxnLst/>
            <a:rect r="r" b="b" t="t" l="l"/>
            <a:pathLst>
              <a:path h="7491690" w="7491690">
                <a:moveTo>
                  <a:pt x="0" y="0"/>
                </a:moveTo>
                <a:lnTo>
                  <a:pt x="7491690" y="0"/>
                </a:lnTo>
                <a:lnTo>
                  <a:pt x="7491690" y="7491690"/>
                </a:lnTo>
                <a:lnTo>
                  <a:pt x="0" y="7491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2131" y="352777"/>
            <a:ext cx="3461259" cy="1605159"/>
          </a:xfrm>
          <a:custGeom>
            <a:avLst/>
            <a:gdLst/>
            <a:ahLst/>
            <a:cxnLst/>
            <a:rect r="r" b="b" t="t" l="l"/>
            <a:pathLst>
              <a:path h="1605159" w="3461259">
                <a:moveTo>
                  <a:pt x="0" y="0"/>
                </a:moveTo>
                <a:lnTo>
                  <a:pt x="3461259" y="0"/>
                </a:lnTo>
                <a:lnTo>
                  <a:pt x="3461259" y="1605158"/>
                </a:lnTo>
                <a:lnTo>
                  <a:pt x="0" y="1605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538641" y="8455721"/>
            <a:ext cx="3461259" cy="1605159"/>
          </a:xfrm>
          <a:custGeom>
            <a:avLst/>
            <a:gdLst/>
            <a:ahLst/>
            <a:cxnLst/>
            <a:rect r="r" b="b" t="t" l="l"/>
            <a:pathLst>
              <a:path h="1605159" w="3461259">
                <a:moveTo>
                  <a:pt x="0" y="1605158"/>
                </a:moveTo>
                <a:lnTo>
                  <a:pt x="3461259" y="1605158"/>
                </a:lnTo>
                <a:lnTo>
                  <a:pt x="3461259" y="0"/>
                </a:lnTo>
                <a:lnTo>
                  <a:pt x="0" y="0"/>
                </a:lnTo>
                <a:lnTo>
                  <a:pt x="0" y="160515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23597" y="6998243"/>
            <a:ext cx="210207" cy="2102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283169" y="1134403"/>
            <a:ext cx="210207" cy="2102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259300" y="8952442"/>
            <a:ext cx="210207" cy="2102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497641" y="2687833"/>
            <a:ext cx="210207" cy="2102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523839" y="1340348"/>
            <a:ext cx="210207" cy="2102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3639912" y="654220"/>
            <a:ext cx="210207" cy="2102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9326622" y="818493"/>
            <a:ext cx="210207" cy="2102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413662" y="2687833"/>
            <a:ext cx="210207" cy="2102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4129076" y="9777521"/>
            <a:ext cx="210207" cy="21020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713390" y="5669002"/>
            <a:ext cx="210207" cy="21020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7392538" y="5563899"/>
            <a:ext cx="210207" cy="21020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9" id="39"/>
          <p:cNvSpPr/>
          <p:nvPr/>
        </p:nvSpPr>
        <p:spPr>
          <a:xfrm flipH="false" flipV="false" rot="278887">
            <a:off x="1229298" y="989164"/>
            <a:ext cx="1681868" cy="1568342"/>
          </a:xfrm>
          <a:custGeom>
            <a:avLst/>
            <a:gdLst/>
            <a:ahLst/>
            <a:cxnLst/>
            <a:rect r="r" b="b" t="t" l="l"/>
            <a:pathLst>
              <a:path h="1568342" w="1681868">
                <a:moveTo>
                  <a:pt x="0" y="0"/>
                </a:moveTo>
                <a:lnTo>
                  <a:pt x="1681867" y="0"/>
                </a:lnTo>
                <a:lnTo>
                  <a:pt x="1681867" y="1568341"/>
                </a:lnTo>
                <a:lnTo>
                  <a:pt x="0" y="15683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0" id="40"/>
          <p:cNvSpPr/>
          <p:nvPr/>
        </p:nvSpPr>
        <p:spPr>
          <a:xfrm flipH="false" flipV="false" rot="0">
            <a:off x="5437244" y="157168"/>
            <a:ext cx="7413511" cy="1954471"/>
          </a:xfrm>
          <a:custGeom>
            <a:avLst/>
            <a:gdLst/>
            <a:ahLst/>
            <a:cxnLst/>
            <a:rect r="r" b="b" t="t" l="l"/>
            <a:pathLst>
              <a:path h="1954471" w="7413511">
                <a:moveTo>
                  <a:pt x="0" y="0"/>
                </a:moveTo>
                <a:lnTo>
                  <a:pt x="7413512" y="0"/>
                </a:lnTo>
                <a:lnTo>
                  <a:pt x="7413512" y="1954471"/>
                </a:lnTo>
                <a:lnTo>
                  <a:pt x="0" y="1954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1" id="41"/>
          <p:cNvSpPr/>
          <p:nvPr/>
        </p:nvSpPr>
        <p:spPr>
          <a:xfrm flipH="false" flipV="false" rot="0">
            <a:off x="1952699" y="2813872"/>
            <a:ext cx="6745366" cy="6745366"/>
          </a:xfrm>
          <a:custGeom>
            <a:avLst/>
            <a:gdLst/>
            <a:ahLst/>
            <a:cxnLst/>
            <a:rect r="r" b="b" t="t" l="l"/>
            <a:pathLst>
              <a:path h="6745366" w="6745366">
                <a:moveTo>
                  <a:pt x="0" y="0"/>
                </a:moveTo>
                <a:lnTo>
                  <a:pt x="6745366" y="0"/>
                </a:lnTo>
                <a:lnTo>
                  <a:pt x="6745366" y="6745366"/>
                </a:lnTo>
                <a:lnTo>
                  <a:pt x="0" y="67453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2" id="42"/>
          <p:cNvSpPr/>
          <p:nvPr/>
        </p:nvSpPr>
        <p:spPr>
          <a:xfrm flipH="false" flipV="false" rot="-998660">
            <a:off x="16584339" y="7270304"/>
            <a:ext cx="1349923" cy="1258803"/>
          </a:xfrm>
          <a:custGeom>
            <a:avLst/>
            <a:gdLst/>
            <a:ahLst/>
            <a:cxnLst/>
            <a:rect r="r" b="b" t="t" l="l"/>
            <a:pathLst>
              <a:path h="1258803" w="1349923">
                <a:moveTo>
                  <a:pt x="0" y="0"/>
                </a:moveTo>
                <a:lnTo>
                  <a:pt x="1349922" y="0"/>
                </a:lnTo>
                <a:lnTo>
                  <a:pt x="1349922" y="1258803"/>
                </a:lnTo>
                <a:lnTo>
                  <a:pt x="0" y="12588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3" id="43"/>
          <p:cNvSpPr/>
          <p:nvPr/>
        </p:nvSpPr>
        <p:spPr>
          <a:xfrm flipH="false" flipV="false" rot="1077083">
            <a:off x="13540164" y="1458538"/>
            <a:ext cx="1195982" cy="1139445"/>
          </a:xfrm>
          <a:custGeom>
            <a:avLst/>
            <a:gdLst/>
            <a:ahLst/>
            <a:cxnLst/>
            <a:rect r="r" b="b" t="t" l="l"/>
            <a:pathLst>
              <a:path h="1139445" w="1195982">
                <a:moveTo>
                  <a:pt x="0" y="0"/>
                </a:moveTo>
                <a:lnTo>
                  <a:pt x="1195981" y="0"/>
                </a:lnTo>
                <a:lnTo>
                  <a:pt x="1195981" y="1139445"/>
                </a:lnTo>
                <a:lnTo>
                  <a:pt x="0" y="11394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44" id="44"/>
          <p:cNvSpPr/>
          <p:nvPr/>
        </p:nvSpPr>
        <p:spPr>
          <a:xfrm flipH="false" flipV="false" rot="213298">
            <a:off x="5164578" y="2049181"/>
            <a:ext cx="695336" cy="662466"/>
          </a:xfrm>
          <a:custGeom>
            <a:avLst/>
            <a:gdLst/>
            <a:ahLst/>
            <a:cxnLst/>
            <a:rect r="r" b="b" t="t" l="l"/>
            <a:pathLst>
              <a:path h="662466" w="695336">
                <a:moveTo>
                  <a:pt x="0" y="0"/>
                </a:moveTo>
                <a:lnTo>
                  <a:pt x="695336" y="0"/>
                </a:lnTo>
                <a:lnTo>
                  <a:pt x="695336" y="662465"/>
                </a:lnTo>
                <a:lnTo>
                  <a:pt x="0" y="66246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45" id="45"/>
          <p:cNvSpPr/>
          <p:nvPr/>
        </p:nvSpPr>
        <p:spPr>
          <a:xfrm flipH="false" flipV="false" rot="0">
            <a:off x="9128136" y="2754555"/>
            <a:ext cx="6766302" cy="6766302"/>
          </a:xfrm>
          <a:custGeom>
            <a:avLst/>
            <a:gdLst/>
            <a:ahLst/>
            <a:cxnLst/>
            <a:rect r="r" b="b" t="t" l="l"/>
            <a:pathLst>
              <a:path h="6766302" w="6766302">
                <a:moveTo>
                  <a:pt x="0" y="0"/>
                </a:moveTo>
                <a:lnTo>
                  <a:pt x="6766301" y="0"/>
                </a:lnTo>
                <a:lnTo>
                  <a:pt x="6766301" y="6766301"/>
                </a:lnTo>
                <a:lnTo>
                  <a:pt x="0" y="6766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6" id="46"/>
          <p:cNvSpPr/>
          <p:nvPr/>
        </p:nvSpPr>
        <p:spPr>
          <a:xfrm flipH="false" flipV="false" rot="0">
            <a:off x="2132200" y="3738127"/>
            <a:ext cx="6386364" cy="5084614"/>
          </a:xfrm>
          <a:custGeom>
            <a:avLst/>
            <a:gdLst/>
            <a:ahLst/>
            <a:cxnLst/>
            <a:rect r="r" b="b" t="t" l="l"/>
            <a:pathLst>
              <a:path h="5084614" w="6386364">
                <a:moveTo>
                  <a:pt x="0" y="0"/>
                </a:moveTo>
                <a:lnTo>
                  <a:pt x="6386364" y="0"/>
                </a:lnTo>
                <a:lnTo>
                  <a:pt x="6386364" y="5084614"/>
                </a:lnTo>
                <a:lnTo>
                  <a:pt x="0" y="5084614"/>
                </a:lnTo>
                <a:lnTo>
                  <a:pt x="0" y="0"/>
                </a:lnTo>
                <a:close/>
              </a:path>
            </a:pathLst>
          </a:custGeom>
          <a:blipFill>
            <a:blip r:embed="rId14"/>
            <a:stretch>
              <a:fillRect l="0" t="0" r="0" b="0"/>
            </a:stretch>
          </a:blipFill>
        </p:spPr>
      </p:sp>
      <p:sp>
        <p:nvSpPr>
          <p:cNvPr name="Freeform 47" id="47"/>
          <p:cNvSpPr/>
          <p:nvPr/>
        </p:nvSpPr>
        <p:spPr>
          <a:xfrm flipH="false" flipV="false" rot="0">
            <a:off x="9326622" y="3709335"/>
            <a:ext cx="6369330" cy="5113406"/>
          </a:xfrm>
          <a:custGeom>
            <a:avLst/>
            <a:gdLst/>
            <a:ahLst/>
            <a:cxnLst/>
            <a:rect r="r" b="b" t="t" l="l"/>
            <a:pathLst>
              <a:path h="5113406" w="6369330">
                <a:moveTo>
                  <a:pt x="0" y="0"/>
                </a:moveTo>
                <a:lnTo>
                  <a:pt x="6369330" y="0"/>
                </a:lnTo>
                <a:lnTo>
                  <a:pt x="6369330" y="5113406"/>
                </a:lnTo>
                <a:lnTo>
                  <a:pt x="0" y="5113406"/>
                </a:lnTo>
                <a:lnTo>
                  <a:pt x="0" y="0"/>
                </a:lnTo>
                <a:close/>
              </a:path>
            </a:pathLst>
          </a:custGeom>
          <a:blipFill>
            <a:blip r:embed="rId15"/>
            <a:stretch>
              <a:fillRect l="0" t="0" r="0" b="0"/>
            </a:stretch>
          </a:blipFill>
        </p:spPr>
      </p:sp>
      <p:sp>
        <p:nvSpPr>
          <p:cNvPr name="TextBox 48" id="48"/>
          <p:cNvSpPr txBox="true"/>
          <p:nvPr/>
        </p:nvSpPr>
        <p:spPr>
          <a:xfrm rot="0">
            <a:off x="6536034" y="486703"/>
            <a:ext cx="5581175" cy="1447800"/>
          </a:xfrm>
          <a:prstGeom prst="rect">
            <a:avLst/>
          </a:prstGeom>
        </p:spPr>
        <p:txBody>
          <a:bodyPr anchor="t" rtlCol="false" tIns="0" lIns="0" bIns="0" rIns="0">
            <a:spAutoFit/>
          </a:bodyPr>
          <a:lstStyle/>
          <a:p>
            <a:pPr algn="ctr">
              <a:lnSpc>
                <a:spcPts val="5400"/>
              </a:lnSpc>
            </a:pPr>
            <a:r>
              <a:rPr lang="en-US" sz="6000" b="true">
                <a:solidFill>
                  <a:srgbClr val="FFFFFF"/>
                </a:solidFill>
                <a:latin typeface="Balsamiq Sans Bold"/>
                <a:ea typeface="Balsamiq Sans Bold"/>
                <a:cs typeface="Balsamiq Sans Bold"/>
                <a:sym typeface="Balsamiq Sans Bold"/>
              </a:rPr>
              <a:t>Explorasi Data Analis (EDA)</a:t>
            </a:r>
          </a:p>
        </p:txBody>
      </p:sp>
      <p:sp>
        <p:nvSpPr>
          <p:cNvPr name="TextBox 49" id="49"/>
          <p:cNvSpPr txBox="true"/>
          <p:nvPr/>
        </p:nvSpPr>
        <p:spPr>
          <a:xfrm rot="0">
            <a:off x="9395957" y="8710201"/>
            <a:ext cx="6446044" cy="656590"/>
          </a:xfrm>
          <a:prstGeom prst="rect">
            <a:avLst/>
          </a:prstGeom>
        </p:spPr>
        <p:txBody>
          <a:bodyPr anchor="t" rtlCol="false" tIns="0" lIns="0" bIns="0" rIns="0">
            <a:spAutoFit/>
          </a:bodyPr>
          <a:lstStyle/>
          <a:p>
            <a:pPr algn="ctr">
              <a:lnSpc>
                <a:spcPts val="2659"/>
              </a:lnSpc>
            </a:pPr>
            <a:r>
              <a:rPr lang="en-US" sz="1899">
                <a:solidFill>
                  <a:srgbClr val="000000"/>
                </a:solidFill>
                <a:latin typeface="Glacial Indifference"/>
                <a:ea typeface="Glacial Indifference"/>
                <a:cs typeface="Glacial Indifference"/>
                <a:sym typeface="Glacial Indifference"/>
              </a:rPr>
              <a:t>Grafik ini menunjukkan distribusi keselamtan penumpang</a:t>
            </a:r>
          </a:p>
          <a:p>
            <a:pPr algn="ctr">
              <a:lnSpc>
                <a:spcPts val="2659"/>
              </a:lnSpc>
              <a:spcBef>
                <a:spcPct val="0"/>
              </a:spcBef>
            </a:pPr>
            <a:r>
              <a:rPr lang="en-US" sz="1899">
                <a:solidFill>
                  <a:srgbClr val="000000"/>
                </a:solidFill>
                <a:latin typeface="Glacial Indifference"/>
                <a:ea typeface="Glacial Indifference"/>
                <a:cs typeface="Glacial Indifference"/>
                <a:sym typeface="Glacial Indifference"/>
              </a:rPr>
              <a:t>berdasarkan tingkat kelas yang dimiliki (class 1, class 2,class 3)</a:t>
            </a:r>
          </a:p>
        </p:txBody>
      </p:sp>
      <p:sp>
        <p:nvSpPr>
          <p:cNvPr name="TextBox 50" id="50"/>
          <p:cNvSpPr txBox="true"/>
          <p:nvPr/>
        </p:nvSpPr>
        <p:spPr>
          <a:xfrm rot="0">
            <a:off x="2572742" y="8657965"/>
            <a:ext cx="5879009" cy="656590"/>
          </a:xfrm>
          <a:prstGeom prst="rect">
            <a:avLst/>
          </a:prstGeom>
        </p:spPr>
        <p:txBody>
          <a:bodyPr anchor="t" rtlCol="false" tIns="0" lIns="0" bIns="0" rIns="0">
            <a:spAutoFit/>
          </a:bodyPr>
          <a:lstStyle/>
          <a:p>
            <a:pPr algn="ctr">
              <a:lnSpc>
                <a:spcPts val="2659"/>
              </a:lnSpc>
            </a:pPr>
            <a:r>
              <a:rPr lang="en-US" sz="1899">
                <a:solidFill>
                  <a:srgbClr val="000000"/>
                </a:solidFill>
                <a:latin typeface="Glacial Indifference"/>
                <a:ea typeface="Glacial Indifference"/>
                <a:cs typeface="Glacial Indifference"/>
                <a:sym typeface="Glacial Indifference"/>
              </a:rPr>
              <a:t>Grafik ini menunjukkan distribusi keselamtan penumpang</a:t>
            </a:r>
          </a:p>
          <a:p>
            <a:pPr algn="ctr">
              <a:lnSpc>
                <a:spcPts val="2659"/>
              </a:lnSpc>
              <a:spcBef>
                <a:spcPct val="0"/>
              </a:spcBef>
            </a:pPr>
            <a:r>
              <a:rPr lang="en-US" sz="1899">
                <a:solidFill>
                  <a:srgbClr val="000000"/>
                </a:solidFill>
                <a:latin typeface="Glacial Indifference"/>
                <a:ea typeface="Glacial Indifference"/>
                <a:cs typeface="Glacial Indifference"/>
                <a:sym typeface="Glacial Indifference"/>
              </a:rPr>
              <a:t>berdasarkan jenis kelaminnya (laki - laki dan perempuan)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DAGSPR_0jFc</dc:identifier>
  <dcterms:modified xsi:type="dcterms:W3CDTF">2011-08-01T06:04:30Z</dcterms:modified>
  <cp:revision>1</cp:revision>
  <dc:title>Penuh Warna Ceria Lucu Presentasi Tugas Kelompok</dc:title>
</cp:coreProperties>
</file>