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3" r:id="rId6"/>
    <p:sldId id="265" r:id="rId7"/>
    <p:sldId id="267" r:id="rId8"/>
    <p:sldId id="297" r:id="rId9"/>
    <p:sldId id="268" r:id="rId10"/>
    <p:sldId id="290" r:id="rId11"/>
    <p:sldId id="269" r:id="rId12"/>
    <p:sldId id="271" r:id="rId13"/>
    <p:sldId id="270" r:id="rId14"/>
    <p:sldId id="286" r:id="rId15"/>
    <p:sldId id="298" r:id="rId16"/>
    <p:sldId id="299" r:id="rId17"/>
    <p:sldId id="279" r:id="rId18"/>
    <p:sldId id="300" r:id="rId19"/>
    <p:sldId id="280" r:id="rId20"/>
    <p:sldId id="283" r:id="rId21"/>
    <p:sldId id="293" r:id="rId22"/>
    <p:sldId id="294" r:id="rId23"/>
    <p:sldId id="273" r:id="rId24"/>
    <p:sldId id="277" r:id="rId25"/>
    <p:sldId id="278" r:id="rId26"/>
    <p:sldId id="281" r:id="rId27"/>
    <p:sldId id="282" r:id="rId28"/>
    <p:sldId id="261" r:id="rId29"/>
    <p:sldId id="295" r:id="rId30"/>
    <p:sldId id="288" r:id="rId31"/>
    <p:sldId id="287" r:id="rId3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2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4D5E-8EFC-4035-AC05-9855C03EE5E4}" type="datetime1">
              <a:rPr lang="en-US" smtClean="0"/>
              <a:t>5/13/21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0030-9408-4052-9D4B-D96107C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w_ibm_i_74/rzahg/welcome.htm" TargetMode="External"/><Relationship Id="rId2" Type="http://schemas.openxmlformats.org/officeDocument/2006/relationships/hyperlink" Target="https://ict.senecacollege.ca/~bci433/library_lists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/www.ibm.com/servers/eserver/iseries/hardware/smallmed/810/index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bc233/references/_ibc233_who_uses_System_i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Introduction to IBM i &amp; </a:t>
            </a:r>
          </a:p>
          <a:p>
            <a:r>
              <a:rPr lang="en-US" dirty="0"/>
              <a:t>Writing CLLE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i – </a:t>
            </a:r>
            <a:r>
              <a:rPr lang="en-US" dirty="0">
                <a:effectLst/>
              </a:rPr>
              <a:t>Features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RDBMS - DB2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OS is Object Oriented 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Menu Driven Interface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Multiuser/Multitasking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Supports many Programming Languages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PASE, QSHELL - complete layer ,which help to port anything from AIX to IBM i with minimal effort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Reliable, Robust, Flexible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Power System in Seneca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CA" sz="2800" dirty="0"/>
              <a:t>Server name: ZEUS</a:t>
            </a:r>
          </a:p>
          <a:p>
            <a:pPr>
              <a:buFont typeface="Wingdings" charset="2"/>
              <a:buChar char="Ø"/>
            </a:pPr>
            <a:r>
              <a:rPr lang="en-CA" sz="2800" dirty="0"/>
              <a:t>Installed: in January, 2009.</a:t>
            </a:r>
          </a:p>
          <a:p>
            <a:pPr>
              <a:buFont typeface="Wingdings" charset="2"/>
              <a:buChar char="Ø"/>
            </a:pPr>
            <a:r>
              <a:rPr lang="en-CA" sz="2800" dirty="0"/>
              <a:t>Model: IBM Power 520 Express</a:t>
            </a:r>
          </a:p>
          <a:p>
            <a:pPr>
              <a:buFont typeface="Wingdings" charset="2"/>
              <a:buChar char="Ø"/>
            </a:pPr>
            <a:r>
              <a:rPr lang="en-CA" sz="2800" dirty="0"/>
              <a:t>URL: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  <a:p>
            <a:endParaRPr lang="en-CA" sz="2800" dirty="0">
              <a:effectLst/>
            </a:endParaRPr>
          </a:p>
          <a:p>
            <a:pPr marL="0" indent="0">
              <a:buNone/>
            </a:pPr>
            <a:r>
              <a:rPr lang="en-CA" sz="2800" dirty="0" err="1">
                <a:effectLst/>
              </a:rPr>
              <a:t>PowerVM</a:t>
            </a:r>
            <a:r>
              <a:rPr lang="en-CA" sz="2800" dirty="0">
                <a:effectLst/>
              </a:rPr>
              <a:t> Partitioning IBM AIX,  IBM </a:t>
            </a:r>
            <a:r>
              <a:rPr lang="en-CA" sz="2800" dirty="0" err="1">
                <a:effectLst/>
              </a:rPr>
              <a:t>i</a:t>
            </a:r>
            <a:r>
              <a:rPr lang="en-CA" sz="2800" dirty="0">
                <a:effectLst/>
              </a:rPr>
              <a:t>, and Linux on a Single POWER6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picture containing black, sitting, monitor, refrigerator&#10;&#10;Description automatically generated">
            <a:extLst>
              <a:ext uri="{FF2B5EF4-FFF2-40B4-BE49-F238E27FC236}">
                <a16:creationId xmlns:a16="http://schemas.microsoft.com/office/drawing/2014/main" id="{47FFD772-2E3F-4C1E-97BC-C0792C02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46225"/>
            <a:ext cx="2076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5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Connectivity Tools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1905000"/>
            <a:ext cx="792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Access Client Solutions (</a:t>
            </a:r>
            <a:r>
              <a:rPr lang="en-US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ACS</a:t>
            </a:r>
            <a:r>
              <a:rPr lang="en-US" altLang="en-US" sz="2600" dirty="0">
                <a:latin typeface="+mn-lt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5250 Emulator</a:t>
            </a:r>
            <a:r>
              <a:rPr lang="en-US" altLang="en-US" sz="2400" dirty="0">
                <a:latin typeface="+mn-lt"/>
              </a:rPr>
              <a:t>, Navigator for i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Production Environment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Rational Developer for i (</a:t>
            </a:r>
            <a:r>
              <a:rPr lang="en-US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RDi</a:t>
            </a:r>
            <a:r>
              <a:rPr lang="en-US" altLang="en-US" sz="2600" dirty="0">
                <a:latin typeface="+mn-lt"/>
              </a:rPr>
              <a:t>)</a:t>
            </a:r>
          </a:p>
          <a:p>
            <a:pPr marL="914400" lvl="1" indent="-4572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The Eclipse-based Rational IDE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 err="1">
                <a:latin typeface="+mn-lt"/>
              </a:rPr>
              <a:t>MochaSoft</a:t>
            </a:r>
            <a:endParaRPr lang="en-US" altLang="en-US" sz="26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5250 Emulator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CA" altLang="en-US" sz="2600" dirty="0" err="1">
                <a:latin typeface="+mn-lt"/>
              </a:rPr>
              <a:t>Websphere</a:t>
            </a:r>
            <a:r>
              <a:rPr lang="en-CA" altLang="en-US" sz="2600" dirty="0">
                <a:latin typeface="+mn-lt"/>
              </a:rPr>
              <a:t> </a:t>
            </a:r>
            <a:r>
              <a:rPr lang="en-CA" altLang="en-US" sz="2600" dirty="0" err="1">
                <a:latin typeface="+mn-lt"/>
              </a:rPr>
              <a:t>Devbelopment</a:t>
            </a:r>
            <a:r>
              <a:rPr lang="en-CA" altLang="en-US" sz="2600" dirty="0">
                <a:latin typeface="+mn-lt"/>
              </a:rPr>
              <a:t> Studio Client (WDSC) (large install)</a:t>
            </a:r>
            <a:endParaRPr lang="en-US" altLang="en-US" sz="2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522693"/>
            <a:ext cx="7772400" cy="792087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ffectLst/>
              </a:rPr>
              <a:t>Let’s sign 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9458" name="Picture 2" descr="http://upload.wikimedia.org/wikipedia/commons/thumb/5/5d/Terminal-ibm3486.jpg/330px-Terminal-ibm34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668"/>
            <a:ext cx="3530118" cy="27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59113-2907-4D12-B4B4-124017FC6245}"/>
              </a:ext>
            </a:extLst>
          </p:cNvPr>
          <p:cNvSpPr txBox="1"/>
          <p:nvPr/>
        </p:nvSpPr>
        <p:spPr>
          <a:xfrm>
            <a:off x="4678328" y="4780672"/>
            <a:ext cx="3749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IBM 3486 Terminal with 5250 functionality, From Wikipedia 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84EB1-B10D-4D1F-9DCD-32480C0A5518}"/>
              </a:ext>
            </a:extLst>
          </p:cNvPr>
          <p:cNvSpPr txBox="1"/>
          <p:nvPr/>
        </p:nvSpPr>
        <p:spPr>
          <a:xfrm>
            <a:off x="304801" y="1828072"/>
            <a:ext cx="42446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Using IBM i ACS (5250 Emulator, Green/White Screen)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Find the Handouts file ACS_Setup-2197.pdf, then follow the instruction to install ACS.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Your IBM i (Zeus) server </a:t>
            </a:r>
            <a:r>
              <a:rPr lang="en-US" sz="2300" dirty="0" err="1"/>
              <a:t>userid</a:t>
            </a:r>
            <a:r>
              <a:rPr lang="en-US" sz="2300" dirty="0"/>
              <a:t>/password can be found in the Grade Center on Blackboard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5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Commonly Used Function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95221"/>
              </p:ext>
            </p:extLst>
          </p:nvPr>
        </p:nvGraphicFramePr>
        <p:xfrm>
          <a:off x="1043608" y="1538768"/>
          <a:ext cx="7053064" cy="407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 Key</a:t>
                      </a:r>
                      <a:endParaRPr lang="en-CA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Help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Exit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Prompt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Refresh Screen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Retrieve Previous Command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Cancel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effectLst/>
                        </a:rPr>
                        <a:t>F23 (Shift+F11)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More options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F24 (Shift+F12)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0" dirty="0">
                          <a:effectLst/>
                        </a:rPr>
                        <a:t>More function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effectLst/>
              </a:rPr>
              <a:t>CL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US" sz="2400" dirty="0">
                <a:effectLst/>
              </a:rPr>
              <a:t>Syntax: CL commands consist of a verb (an action), an object, and sometimes an adjective: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sz="2000" dirty="0">
                <a:solidFill>
                  <a:srgbClr val="0000CC"/>
                </a:solidFill>
                <a:effectLst/>
              </a:rPr>
              <a:t>WRKACTJOB, </a:t>
            </a:r>
            <a:r>
              <a:rPr lang="en-US" altLang="en-US" sz="2000" dirty="0">
                <a:solidFill>
                  <a:srgbClr val="0000CC"/>
                </a:solidFill>
                <a:effectLst/>
              </a:rPr>
              <a:t>DSPSPLF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400" dirty="0">
                <a:effectLst/>
              </a:rPr>
              <a:t>Some actions are: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sz="2000" dirty="0">
                <a:solidFill>
                  <a:srgbClr val="0000CC"/>
                </a:solidFill>
                <a:effectLst/>
              </a:rPr>
              <a:t>WRK, DSP, PRT, DLT, CHG, RMV, ADD, EDT </a:t>
            </a:r>
            <a:r>
              <a:rPr lang="en-US" sz="2000" dirty="0" err="1">
                <a:effectLst/>
              </a:rPr>
              <a:t>etc</a:t>
            </a:r>
            <a:endParaRPr lang="en-US" sz="2000" dirty="0">
              <a:effectLst/>
            </a:endParaRPr>
          </a:p>
          <a:p>
            <a:pPr lvl="1" eaLnBrk="1" hangingPunct="1">
              <a:buFont typeface="Wingdings" charset="2"/>
              <a:buChar char="§"/>
            </a:pPr>
            <a:r>
              <a:rPr lang="en-US" sz="2000" dirty="0">
                <a:solidFill>
                  <a:srgbClr val="0000CC"/>
                </a:solidFill>
                <a:effectLst/>
              </a:rPr>
              <a:t>WRK*</a:t>
            </a:r>
            <a:r>
              <a:rPr lang="en-US" sz="2000" dirty="0">
                <a:effectLst/>
              </a:rPr>
              <a:t> will bring all commands using a wildcard “*” </a:t>
            </a:r>
          </a:p>
          <a:p>
            <a:pPr eaLnBrk="1" hangingPunct="1">
              <a:buFont typeface="Wingdings" charset="2"/>
              <a:buChar char="Ø"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CL commands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467544" y="1772816"/>
            <a:ext cx="65563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charset="2"/>
              <a:buChar char="Ø"/>
            </a:pPr>
            <a:r>
              <a:rPr lang="en-GB" altLang="en-US" sz="2400" dirty="0"/>
              <a:t>Sign off: </a:t>
            </a:r>
            <a:r>
              <a:rPr lang="en-GB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SIGNOFF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400" dirty="0"/>
              <a:t>Run a menu ”Main": </a:t>
            </a:r>
            <a:r>
              <a:rPr lang="en-GB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MAIN 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400" dirty="0"/>
              <a:t>Send message "HELLO" to yourself, e.g. DS433A35: </a:t>
            </a:r>
            <a:r>
              <a:rPr lang="en-GB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SNDMSG MSG(HELLO) TOUSR(DS433A35)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400" dirty="0"/>
              <a:t>Display message: </a:t>
            </a:r>
            <a:r>
              <a:rPr lang="en-GB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DSPMSG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400" dirty="0"/>
              <a:t>Run program “STRJOB”: </a:t>
            </a:r>
            <a:r>
              <a:rPr lang="en-GB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STRJOB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400" dirty="0"/>
              <a:t>Run program “STRJOB” which is in library QGPL: </a:t>
            </a:r>
            <a:r>
              <a:rPr lang="en-GB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QGPL/STRJOB</a:t>
            </a:r>
          </a:p>
        </p:txBody>
      </p:sp>
    </p:spTree>
    <p:extLst>
      <p:ext uri="{BB962C8B-B14F-4D97-AF65-F5344CB8AC3E}">
        <p14:creationId xmlns:p14="http://schemas.microsoft.com/office/powerpoint/2010/main" val="90582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416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409700"/>
            <a:ext cx="7772400" cy="4838700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500"/>
              </a:spcAft>
              <a:buFont typeface="Wingdings" charset="2"/>
              <a:buChar char="Ø"/>
            </a:pPr>
            <a:r>
              <a:rPr lang="en-GB" altLang="en-US" sz="2800" dirty="0"/>
              <a:t>Everything on the IBM i that has a name and takes up space in storage is an </a:t>
            </a:r>
            <a:r>
              <a:rPr lang="en-GB" altLang="en-US" sz="2800" dirty="0">
                <a:solidFill>
                  <a:srgbClr val="0000CC"/>
                </a:solidFill>
              </a:rPr>
              <a:t>object</a:t>
            </a:r>
            <a:r>
              <a:rPr lang="en-GB" altLang="en-US" sz="2800" dirty="0"/>
              <a:t>, similarly like on Unix/Windows, everything is a file.</a:t>
            </a:r>
          </a:p>
          <a:p>
            <a:pPr>
              <a:buFont typeface="Wingdings" charset="2"/>
              <a:buChar char="Ø"/>
            </a:pPr>
            <a:r>
              <a:rPr lang="en-GB" altLang="en-US" sz="2800" dirty="0"/>
              <a:t>On IBM i, objects have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types. </a:t>
            </a:r>
            <a:r>
              <a:rPr lang="en-US" sz="2800" dirty="0">
                <a:effectLst/>
              </a:rPr>
              <a:t>Common object types: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effectLst/>
              </a:rPr>
              <a:t>Library (*LIB)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effectLst/>
              </a:rPr>
              <a:t>Command (*CMD)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effectLst/>
              </a:rPr>
              <a:t>File (*FILE)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effectLst/>
              </a:rPr>
              <a:t>Program (*PGM)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effectLst/>
              </a:rPr>
              <a:t>Module (*MODULE)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effectLst/>
              </a:rPr>
              <a:t>Data area (*DTAARA)</a:t>
            </a:r>
          </a:p>
          <a:p>
            <a:pPr>
              <a:buFont typeface="Wingdings" charset="2"/>
              <a:buChar char="Ø"/>
            </a:pPr>
            <a:endParaRPr lang="en-GB" altLang="en-US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72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ffectLst/>
              </a:rPr>
              <a:t>Objects (continued</a:t>
            </a:r>
            <a:r>
              <a:rPr lang="en-GB" alt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CA" altLang="en-US" sz="2800" dirty="0"/>
              <a:t>The object type determines what programs are allowed to act upon that object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effectLst/>
              </a:rPr>
              <a:t>When you create an object, you will be its owner and you will have all the permission on that object. </a:t>
            </a:r>
            <a:endParaRPr lang="en-GB" altLang="en-US" sz="2800" dirty="0"/>
          </a:p>
          <a:p>
            <a:pPr eaLnBrk="1" hangingPunct="1">
              <a:buFont typeface="Wingdings" charset="2"/>
              <a:buChar char="Ø"/>
            </a:pPr>
            <a:r>
              <a:rPr lang="en-GB" altLang="en-US" sz="2800" dirty="0"/>
              <a:t>The</a:t>
            </a:r>
            <a:r>
              <a:rPr lang="en-GB" altLang="en-US" sz="2800" dirty="0">
                <a:solidFill>
                  <a:srgbClr val="0000CC"/>
                </a:solidFill>
              </a:rPr>
              <a:t>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types </a:t>
            </a:r>
            <a:r>
              <a:rPr lang="en-GB" altLang="en-US" sz="2800" dirty="0"/>
              <a:t>used in Lab 1: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GB" altLang="en-US" dirty="0">
                <a:solidFill>
                  <a:srgbClr val="0000CC"/>
                </a:solidFill>
              </a:rPr>
              <a:t>*USRPRF, *LIB, *CMD, *MSGQ, *OUTQ, *FILE and *PGM</a:t>
            </a:r>
            <a:endParaRPr lang="en-GB" altLang="en-US" b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64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GB" altLang="en-US" sz="2800" dirty="0">
                <a:solidFill>
                  <a:srgbClr val="0000CC"/>
                </a:solidFill>
              </a:rPr>
              <a:t>Library:</a:t>
            </a:r>
            <a:r>
              <a:rPr lang="en-GB" altLang="en-US" sz="2800" dirty="0"/>
              <a:t> an object whose purpose is to ‘store’ and index other </a:t>
            </a:r>
            <a:r>
              <a:rPr lang="en-GB" altLang="en-US" sz="2800" dirty="0">
                <a:solidFill>
                  <a:srgbClr val="0000CC"/>
                </a:solidFill>
              </a:rPr>
              <a:t>objects.</a:t>
            </a:r>
            <a:r>
              <a:rPr lang="en-GB" altLang="en-US" sz="2800" dirty="0"/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GB" altLang="en-US" sz="2400" dirty="0"/>
              <a:t>i.e. objects are ‘stored’ in libraries.</a:t>
            </a:r>
            <a:r>
              <a:rPr lang="en-GB" altLang="en-US" sz="2400" b="1" dirty="0"/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GB" altLang="en-US" sz="2400" dirty="0"/>
              <a:t>like a </a:t>
            </a:r>
            <a:r>
              <a:rPr lang="en-GB" altLang="en-US" sz="2400" dirty="0">
                <a:solidFill>
                  <a:srgbClr val="0000CC"/>
                </a:solidFill>
              </a:rPr>
              <a:t>directory</a:t>
            </a:r>
            <a:r>
              <a:rPr lang="en-GB" altLang="en-US" sz="2400" dirty="0"/>
              <a:t> in Unix/Windows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CA" sz="2800" dirty="0">
                <a:effectLst/>
                <a:latin typeface="Arial" panose="020B0604020202020204" pitchFamily="34" charset="0"/>
              </a:rPr>
              <a:t>Object Type is *LIB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CA" sz="2800" dirty="0">
                <a:effectLst/>
                <a:latin typeface="Arial" panose="020B0604020202020204" pitchFamily="34" charset="0"/>
              </a:rPr>
              <a:t>QSYS is the only library that can contain other libraries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CA" sz="2800" dirty="0">
                <a:effectLst/>
                <a:latin typeface="Arial" panose="020B0604020202020204" pitchFamily="34" charset="0"/>
              </a:rPr>
              <a:t>Allowing access to an object additionally requires allowing access to the library that contains the object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06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Welcome – Course introduction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Course credits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Intro to IBM i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Definitions, Languages 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Write CLLE Programs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Lab 1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762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effectLst/>
              </a:rPr>
              <a:t>About Your Student Library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Ø"/>
            </a:pPr>
            <a:r>
              <a:rPr lang="en-GB" altLang="en-US" sz="2800" dirty="0"/>
              <a:t>Your '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library'</a:t>
            </a:r>
            <a:r>
              <a:rPr lang="en-GB" altLang="en-US" sz="2800" dirty="0"/>
              <a:t> is the library which has the same name as your </a:t>
            </a:r>
            <a:r>
              <a:rPr lang="en-GB" altLang="en-US" sz="2800" dirty="0" err="1">
                <a:solidFill>
                  <a:srgbClr val="0000CC"/>
                </a:solidFill>
              </a:rPr>
              <a:t>UserID</a:t>
            </a:r>
            <a:r>
              <a:rPr lang="en-GB" altLang="en-US" sz="2800" dirty="0"/>
              <a:t> or profile. </a:t>
            </a:r>
          </a:p>
          <a:p>
            <a:pPr>
              <a:buFont typeface="Wingdings" charset="2"/>
              <a:buChar char="Ø"/>
            </a:pPr>
            <a:r>
              <a:rPr lang="en-GB" altLang="en-US" sz="2800" dirty="0"/>
              <a:t>What Objects Do You Have (</a:t>
            </a:r>
            <a:r>
              <a:rPr lang="en-GB" altLang="en-US" sz="2400" dirty="0"/>
              <a:t>in your course library</a:t>
            </a:r>
            <a:r>
              <a:rPr lang="en-GB" altLang="en-US" sz="2800" dirty="0"/>
              <a:t>)?</a:t>
            </a:r>
          </a:p>
          <a:p>
            <a:pPr lvl="1"/>
            <a:r>
              <a:rPr lang="en-GB" altLang="en-US" sz="2400" dirty="0"/>
              <a:t>An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 </a:t>
            </a:r>
            <a:r>
              <a:rPr lang="en-GB" altLang="en-US" sz="2400" dirty="0"/>
              <a:t>which has the same name as your </a:t>
            </a:r>
            <a:r>
              <a:rPr lang="en-GB" altLang="en-US" sz="2400" dirty="0" err="1"/>
              <a:t>userid</a:t>
            </a:r>
            <a:r>
              <a:rPr lang="en-GB" altLang="en-US" sz="2400" dirty="0"/>
              <a:t>. </a:t>
            </a:r>
          </a:p>
          <a:p>
            <a:pPr lvl="1"/>
            <a:r>
              <a:rPr lang="en-GB" altLang="en-US" sz="2400" dirty="0"/>
              <a:t>All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which you create </a:t>
            </a:r>
            <a:r>
              <a:rPr lang="en-GB" altLang="en-US" sz="2400" dirty="0"/>
              <a:t>will be stored in your current library which is your student library by default.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74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Library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4873625"/>
          </a:xfrm>
        </p:spPr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US" sz="2400" dirty="0">
                <a:effectLst/>
              </a:rPr>
              <a:t>A library list is an ordered list of libraries with associated objects. </a:t>
            </a:r>
            <a:endParaRPr lang="en-CA" altLang="en-US" sz="2400" dirty="0"/>
          </a:p>
          <a:p>
            <a:pPr eaLnBrk="1" hangingPunct="1">
              <a:buFont typeface="Wingdings" charset="2"/>
              <a:buChar char="Ø"/>
            </a:pPr>
            <a:r>
              <a:rPr lang="en-CA" altLang="en-US" sz="2400" dirty="0"/>
              <a:t>Library List consists of 4 portions:</a:t>
            </a:r>
          </a:p>
          <a:p>
            <a:pPr lvl="1" eaLnBrk="1" hangingPunct="1"/>
            <a:r>
              <a:rPr lang="en-CA" altLang="en-US" sz="1800" u="sng" dirty="0">
                <a:solidFill>
                  <a:srgbClr val="0000CC"/>
                </a:solidFill>
              </a:rPr>
              <a:t>System portion</a:t>
            </a:r>
            <a:r>
              <a:rPr lang="en-CA" altLang="en-US" sz="1800" u="sng" dirty="0"/>
              <a:t>. </a:t>
            </a:r>
            <a:r>
              <a:rPr lang="en-US" sz="1800" dirty="0">
                <a:effectLst/>
              </a:rPr>
              <a:t>Always at the top and contains IBM system libraries like QSYS, QHLPSYS, QUSRSYS, etc. The system portion can hold up to 15 library names. Names start with “Q” or “#”</a:t>
            </a:r>
          </a:p>
          <a:p>
            <a:pPr lvl="1" eaLnBrk="1" hangingPunct="1"/>
            <a:r>
              <a:rPr lang="en-US" altLang="en-US" sz="1800" u="sng" dirty="0">
                <a:solidFill>
                  <a:srgbClr val="0000CC"/>
                </a:solidFill>
              </a:rPr>
              <a:t>Product portion</a:t>
            </a:r>
            <a:r>
              <a:rPr lang="en-US" altLang="en-US" sz="1800" dirty="0">
                <a:effectLst/>
              </a:rPr>
              <a:t>. Optional</a:t>
            </a:r>
          </a:p>
          <a:p>
            <a:pPr lvl="1" eaLnBrk="1" hangingPunct="1"/>
            <a:r>
              <a:rPr lang="en-CA" altLang="en-US" sz="1800" u="sng" dirty="0">
                <a:solidFill>
                  <a:srgbClr val="0000CC"/>
                </a:solidFill>
              </a:rPr>
              <a:t>Current library</a:t>
            </a:r>
            <a:r>
              <a:rPr lang="en-CA" altLang="en-US" sz="1800" dirty="0"/>
              <a:t>, which is your student library.</a:t>
            </a:r>
            <a:r>
              <a:rPr lang="en-US" sz="1800" dirty="0">
                <a:effectLst/>
              </a:rPr>
              <a:t> Associated with a user profile and there can only be one in the list at a time. </a:t>
            </a:r>
            <a:endParaRPr lang="en-CA" altLang="en-US" sz="1800" dirty="0"/>
          </a:p>
          <a:p>
            <a:pPr lvl="1" eaLnBrk="1" hangingPunct="1"/>
            <a:r>
              <a:rPr lang="en-CA" altLang="en-US" sz="1800" u="sng" dirty="0">
                <a:solidFill>
                  <a:srgbClr val="0000CC"/>
                </a:solidFill>
              </a:rPr>
              <a:t>User Portion </a:t>
            </a:r>
            <a:r>
              <a:rPr lang="en-CA" altLang="en-US" sz="1800" u="sng" dirty="0"/>
              <a:t>of library list</a:t>
            </a:r>
            <a:r>
              <a:rPr lang="en-CA" altLang="en-US" sz="1800" dirty="0"/>
              <a:t>, which is QUSRLIBL and usually contains libraries with commonly shared user objects</a:t>
            </a:r>
          </a:p>
          <a:p>
            <a:pPr eaLnBrk="1" hangingPunct="1">
              <a:buFont typeface="Wingdings" charset="2"/>
              <a:buChar char="Ø"/>
            </a:pPr>
            <a:r>
              <a:rPr lang="en-CA" altLang="en-US" sz="2400" dirty="0">
                <a:effectLst/>
              </a:rPr>
              <a:t>A system administrator decides what libraries are included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400" dirty="0">
                <a:effectLst/>
              </a:rPr>
              <a:t>Library Lists are built when you sign on and are deleted when you signoff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System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CA" altLang="en-US" sz="2800" dirty="0">
                <a:effectLst/>
              </a:rPr>
              <a:t>Variables maintained by the operating system to set up IBM </a:t>
            </a:r>
            <a:r>
              <a:rPr lang="en-CA" altLang="en-US" sz="2800" dirty="0" err="1">
                <a:effectLst/>
              </a:rPr>
              <a:t>i</a:t>
            </a:r>
            <a:r>
              <a:rPr lang="en-CA" altLang="en-US" sz="2800" dirty="0">
                <a:effectLst/>
              </a:rPr>
              <a:t>.</a:t>
            </a:r>
          </a:p>
          <a:p>
            <a:pPr eaLnBrk="1" hangingPunct="1">
              <a:buFont typeface="Wingdings" charset="2"/>
              <a:buChar char="Ø"/>
            </a:pPr>
            <a:r>
              <a:rPr lang="en-CA" altLang="en-US" sz="2800" dirty="0">
                <a:effectLst/>
              </a:rPr>
              <a:t>Examples:</a:t>
            </a:r>
          </a:p>
          <a:p>
            <a:pPr lvl="1" eaLnBrk="1" hangingPunct="1"/>
            <a:r>
              <a:rPr lang="en-CA" altLang="en-US" sz="2400" dirty="0">
                <a:solidFill>
                  <a:srgbClr val="0000CC"/>
                </a:solidFill>
              </a:rPr>
              <a:t>QSYSLIBL</a:t>
            </a:r>
            <a:r>
              <a:rPr lang="en-CA" altLang="en-US" sz="2400" dirty="0"/>
              <a:t> – System libraries for library list</a:t>
            </a:r>
          </a:p>
          <a:p>
            <a:pPr lvl="1" eaLnBrk="1" hangingPunct="1"/>
            <a:r>
              <a:rPr lang="en-CA" altLang="en-US" sz="2400" dirty="0">
                <a:solidFill>
                  <a:srgbClr val="0000CC"/>
                </a:solidFill>
              </a:rPr>
              <a:t>QUSRLIBL</a:t>
            </a:r>
            <a:r>
              <a:rPr lang="en-CA" altLang="en-US" sz="2400" dirty="0"/>
              <a:t> – User libraries form library list</a:t>
            </a:r>
          </a:p>
          <a:p>
            <a:pPr lvl="1" eaLnBrk="1" hangingPunct="1"/>
            <a:r>
              <a:rPr lang="en-CA" altLang="en-US" sz="2400" dirty="0"/>
              <a:t>QDATE</a:t>
            </a:r>
          </a:p>
          <a:p>
            <a:pPr eaLnBrk="1" hangingPunct="1">
              <a:buFont typeface="Wingdings" charset="2"/>
              <a:buChar char="Ø"/>
            </a:pPr>
            <a:r>
              <a:rPr lang="en-CA" altLang="en-US" sz="2800" dirty="0">
                <a:effectLst/>
              </a:rPr>
              <a:t>The command to display a system value:</a:t>
            </a:r>
          </a:p>
          <a:p>
            <a:pPr marL="0" indent="0" eaLnBrk="1" hangingPunct="1">
              <a:buNone/>
            </a:pPr>
            <a:r>
              <a:rPr lang="en-CA" altLang="en-US" sz="2400" dirty="0">
                <a:solidFill>
                  <a:srgbClr val="0000CC"/>
                </a:solidFill>
                <a:effectLst/>
                <a:ea typeface="+mn-ea"/>
                <a:cs typeface="+mn-cs"/>
              </a:rPr>
              <a:t>DSPSYSVAL QSYSLIBL</a:t>
            </a:r>
          </a:p>
          <a:p>
            <a:pPr marL="457200" lvl="1" indent="0" eaLnBrk="1" hangingPunct="1">
              <a:buNone/>
            </a:pPr>
            <a:endParaRPr lang="en-CA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User Profiles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GB" altLang="en-US" sz="2800" dirty="0">
                <a:effectLst/>
              </a:rPr>
              <a:t>Each </a:t>
            </a:r>
            <a:r>
              <a:rPr lang="en-GB" altLang="en-US" sz="2800" dirty="0" err="1">
                <a:solidFill>
                  <a:srgbClr val="0000CC"/>
                </a:solidFill>
                <a:effectLst/>
              </a:rPr>
              <a:t>UserID</a:t>
            </a:r>
            <a:r>
              <a:rPr lang="en-GB" altLang="en-US" sz="2800" dirty="0">
                <a:effectLst/>
              </a:rPr>
              <a:t> has a </a:t>
            </a:r>
            <a:r>
              <a:rPr lang="en-GB" altLang="en-US" sz="2800" dirty="0">
                <a:solidFill>
                  <a:srgbClr val="0000CC"/>
                </a:solidFill>
                <a:effectLst/>
              </a:rPr>
              <a:t>User Profile </a:t>
            </a:r>
            <a:r>
              <a:rPr lang="en-GB" altLang="en-US" sz="2800" dirty="0">
                <a:effectLst/>
              </a:rPr>
              <a:t>which describes the user and user's authorities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800" dirty="0">
                <a:effectLst/>
              </a:rPr>
              <a:t>User Profile Contains information such as</a:t>
            </a:r>
          </a:p>
          <a:p>
            <a:pPr lvl="1"/>
            <a:r>
              <a:rPr lang="en-GB" altLang="en-US" dirty="0"/>
              <a:t>Current Library, </a:t>
            </a:r>
          </a:p>
          <a:p>
            <a:pPr lvl="1"/>
            <a:r>
              <a:rPr lang="en-GB" altLang="en-US" dirty="0"/>
              <a:t>default output queue and message queue</a:t>
            </a:r>
          </a:p>
          <a:p>
            <a:pPr lvl="1"/>
            <a:r>
              <a:rPr lang="en-GB" altLang="en-US" dirty="0"/>
              <a:t>password, </a:t>
            </a:r>
          </a:p>
          <a:p>
            <a:pPr lvl="1"/>
            <a:r>
              <a:rPr lang="en-GB" altLang="en-US" dirty="0"/>
              <a:t>class of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12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Work With Active Jobs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GB" altLang="en-US" sz="2750" dirty="0"/>
              <a:t>A </a:t>
            </a:r>
            <a:r>
              <a:rPr lang="en-GB" altLang="en-US" sz="2750" dirty="0">
                <a:solidFill>
                  <a:srgbClr val="0000CC"/>
                </a:solidFill>
              </a:rPr>
              <a:t>job</a:t>
            </a:r>
            <a:r>
              <a:rPr lang="en-GB" altLang="en-US" sz="2750" b="1" dirty="0"/>
              <a:t> </a:t>
            </a:r>
            <a:r>
              <a:rPr lang="en-GB" altLang="en-US" sz="2750" dirty="0"/>
              <a:t>is any and every piece of work on the IBM i.</a:t>
            </a:r>
          </a:p>
          <a:p>
            <a:pPr lvl="1" eaLnBrk="1" hangingPunct="1"/>
            <a:r>
              <a:rPr lang="en-GB" altLang="en-US" sz="2400" dirty="0"/>
              <a:t>Jobs run in subsystems rather than directly in IBM </a:t>
            </a:r>
            <a:r>
              <a:rPr lang="en-GB" altLang="en-US" sz="2400" dirty="0" err="1"/>
              <a:t>i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/>
              <a:t>Two types: </a:t>
            </a:r>
          </a:p>
          <a:p>
            <a:pPr lvl="2" eaLnBrk="1" hangingPunct="1"/>
            <a:r>
              <a:rPr lang="en-GB" altLang="en-US" dirty="0"/>
              <a:t>interactive jobs – start when a user signs on</a:t>
            </a:r>
          </a:p>
          <a:p>
            <a:pPr lvl="2" eaLnBrk="1" hangingPunct="1"/>
            <a:r>
              <a:rPr lang="en-GB" altLang="en-US" dirty="0"/>
              <a:t>batch jobs – background, e.g. compile a program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750" dirty="0"/>
              <a:t>Command </a:t>
            </a:r>
            <a:r>
              <a:rPr lang="en-GB" altLang="en-US" sz="2750" dirty="0">
                <a:solidFill>
                  <a:srgbClr val="0000CC"/>
                </a:solidFill>
              </a:rPr>
              <a:t>WRKACTJOB</a:t>
            </a:r>
            <a:r>
              <a:rPr lang="en-GB" altLang="en-US" sz="2750" dirty="0"/>
              <a:t> shows you: </a:t>
            </a:r>
          </a:p>
          <a:p>
            <a:pPr lvl="1"/>
            <a:r>
              <a:rPr lang="en-GB" altLang="en-US" sz="2400" dirty="0"/>
              <a:t>all the jobs that are currently running in IBM </a:t>
            </a:r>
            <a:r>
              <a:rPr lang="en-GB" altLang="en-US" sz="2400" dirty="0" err="1"/>
              <a:t>i</a:t>
            </a:r>
            <a:r>
              <a:rPr lang="en-GB" altLang="en-US" sz="2400" dirty="0"/>
              <a:t> </a:t>
            </a:r>
          </a:p>
          <a:p>
            <a:pPr lvl="1"/>
            <a:r>
              <a:rPr lang="en-GB" altLang="en-US" sz="2400" dirty="0"/>
              <a:t>jobs' status.</a:t>
            </a:r>
          </a:p>
          <a:p>
            <a:pPr lvl="1"/>
            <a:r>
              <a:rPr lang="en-GB" altLang="en-US" sz="2400" dirty="0"/>
              <a:t>the option to end jobs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b="1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>
                <a:effectLst/>
              </a:rPr>
              <a:t>Output Queues </a:t>
            </a:r>
            <a:r>
              <a:rPr lang="en-GB" altLang="en-US" sz="4200">
                <a:effectLst/>
              </a:rPr>
              <a:t>&amp; Spooled </a:t>
            </a:r>
            <a:r>
              <a:rPr lang="en-GB" altLang="en-US" sz="4200" dirty="0">
                <a:effectLst/>
              </a:rPr>
              <a:t>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GB" altLang="en-US" sz="2800" dirty="0"/>
              <a:t>A </a:t>
            </a:r>
            <a:r>
              <a:rPr lang="en-GB" altLang="en-US" sz="2800" dirty="0">
                <a:solidFill>
                  <a:srgbClr val="0000CC"/>
                </a:solidFill>
              </a:rPr>
              <a:t>queue </a:t>
            </a:r>
            <a:r>
              <a:rPr lang="en-GB" altLang="en-US" sz="2800" dirty="0"/>
              <a:t>is a line-up! A place (object) where things wait.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800" dirty="0"/>
              <a:t>Examples of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queues:</a:t>
            </a:r>
          </a:p>
          <a:p>
            <a:pPr lvl="1" eaLnBrk="1" hangingPunct="1"/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queues</a:t>
            </a:r>
            <a:r>
              <a:rPr lang="en-GB" altLang="en-US" dirty="0"/>
              <a:t>: where batch jobs wait</a:t>
            </a:r>
          </a:p>
          <a:p>
            <a:pPr lvl="1" eaLnBrk="1" hangingPunct="1"/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queues</a:t>
            </a:r>
            <a:r>
              <a:rPr lang="en-GB" altLang="en-US" dirty="0"/>
              <a:t>: where messages wait</a:t>
            </a:r>
          </a:p>
          <a:p>
            <a:pPr lvl="1" eaLnBrk="1" hangingPunct="1"/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queues</a:t>
            </a:r>
            <a:r>
              <a:rPr lang="en-GB" altLang="en-US" dirty="0"/>
              <a:t>: where spooled files wait to print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800" dirty="0">
                <a:solidFill>
                  <a:srgbClr val="0000CC"/>
                </a:solidFill>
              </a:rPr>
              <a:t>Spooled files</a:t>
            </a:r>
            <a:r>
              <a:rPr lang="en-GB" altLang="en-US" sz="2800" dirty="0"/>
              <a:t>: Formatted output (in output queue) ready for printing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Source Physical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56792"/>
            <a:ext cx="8540750" cy="4542383"/>
          </a:xfrm>
        </p:spPr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GB" altLang="en-US" sz="2800" dirty="0"/>
              <a:t>Source physical file – object that stores program source code  </a:t>
            </a:r>
          </a:p>
          <a:p>
            <a:pPr eaLnBrk="1" hangingPunct="1">
              <a:buFont typeface="Wingdings" charset="2"/>
              <a:buChar char="Ø"/>
            </a:pPr>
            <a:r>
              <a:rPr lang="en-GB" altLang="en-US" sz="2800" dirty="0"/>
              <a:t>Object type: </a:t>
            </a:r>
            <a:r>
              <a:rPr lang="en-GB" altLang="en-US" sz="2800" dirty="0">
                <a:solidFill>
                  <a:srgbClr val="0000CC"/>
                </a:solidFill>
              </a:rPr>
              <a:t>*FILE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800" dirty="0"/>
              <a:t>A source file may have many </a:t>
            </a:r>
            <a:r>
              <a:rPr lang="en-US" altLang="en-US" sz="2800" dirty="0">
                <a:solidFill>
                  <a:srgbClr val="0000CC"/>
                </a:solidFill>
              </a:rPr>
              <a:t>members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800" dirty="0"/>
              <a:t>Each member of a source physical file is a separate program (code).</a:t>
            </a:r>
            <a:endParaRPr lang="en-GB" altLang="en-US" sz="2800" dirty="0"/>
          </a:p>
          <a:p>
            <a:pPr eaLnBrk="1" hangingPunct="1">
              <a:buFont typeface="Wingdings" charset="2"/>
              <a:buChar char="Ø"/>
            </a:pPr>
            <a:r>
              <a:rPr lang="en-CA" altLang="en-US" sz="2800" dirty="0"/>
              <a:t>When a member, e.g. a CLLE code,  is successfully compiled a new program object (*PGM) is placed in a library (usually your current library)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0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PDM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GB" altLang="en-US" sz="2800" dirty="0"/>
              <a:t>Program Development Manager (used in green/ white screen)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800" dirty="0"/>
              <a:t>The tool that gives easy access to a programmer’s stuff (libraries, files, and members)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STRPDM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WRKOBJPDM  DS433A35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WRKMBRPDM QCLLESRC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800" dirty="0"/>
              <a:t>"WRK", i.e. work</a:t>
            </a: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altLang="en-US" sz="2400" dirty="0"/>
              <a:t>What is the Unix/Linux command or English word that is equivalent to "WRK" in IBM i?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6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Creating CL Program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altLang="en-US" sz="3000" dirty="0"/>
              <a:t>About CL</a:t>
            </a:r>
          </a:p>
          <a:p>
            <a:pPr lvl="1"/>
            <a:r>
              <a:rPr lang="en-US" altLang="en-US" dirty="0"/>
              <a:t>What does CL stand for?</a:t>
            </a:r>
          </a:p>
          <a:p>
            <a:pPr lvl="1"/>
            <a:r>
              <a:rPr lang="en-CA" dirty="0"/>
              <a:t>CL program type: CLLE</a:t>
            </a:r>
          </a:p>
          <a:p>
            <a:pPr lvl="1"/>
            <a:r>
              <a:rPr lang="en-CA" dirty="0"/>
              <a:t>CL Code is between : PGM and ENDPGM</a:t>
            </a:r>
          </a:p>
          <a:p>
            <a:pPr>
              <a:spcBef>
                <a:spcPts val="1200"/>
              </a:spcBef>
              <a:buFont typeface="Wingdings" charset="2"/>
              <a:buChar char="Ø"/>
            </a:pPr>
            <a:r>
              <a:rPr lang="en-CA" sz="3100" dirty="0"/>
              <a:t>To list all members in source physical file QCLLESRC</a:t>
            </a:r>
            <a:r>
              <a:rPr lang="en-CA" sz="3000" dirty="0"/>
              <a:t>:</a:t>
            </a:r>
          </a:p>
          <a:p>
            <a:pPr lvl="1"/>
            <a:r>
              <a:rPr lang="en-CA" dirty="0">
                <a:solidFill>
                  <a:srgbClr val="0000CC"/>
                </a:solidFill>
              </a:rPr>
              <a:t>WRKMBRPDM QCLLESRC</a:t>
            </a:r>
          </a:p>
          <a:p>
            <a:pPr>
              <a:spcBef>
                <a:spcPts val="1200"/>
              </a:spcBef>
              <a:buFont typeface="Wingdings" charset="2"/>
              <a:buChar char="Ø"/>
            </a:pPr>
            <a:r>
              <a:rPr lang="en-CA" sz="3100" dirty="0"/>
              <a:t>To work with compiled CL program - *PGM object</a:t>
            </a:r>
            <a:r>
              <a:rPr lang="en-CA" sz="3000" dirty="0"/>
              <a:t>:</a:t>
            </a:r>
          </a:p>
          <a:p>
            <a:pPr lvl="1"/>
            <a:r>
              <a:rPr lang="en-CA" dirty="0">
                <a:solidFill>
                  <a:srgbClr val="0000CC"/>
                </a:solidFill>
              </a:rPr>
              <a:t>WRKOBJPDM DS433E35</a:t>
            </a:r>
          </a:p>
          <a:p>
            <a:pPr>
              <a:spcBef>
                <a:spcPts val="1200"/>
              </a:spcBef>
              <a:buFont typeface="Wingdings" charset="2"/>
              <a:buChar char="Ø"/>
            </a:pPr>
            <a:r>
              <a:rPr lang="en-CA" sz="3000" dirty="0"/>
              <a:t>To see your compiler listing</a:t>
            </a:r>
          </a:p>
          <a:p>
            <a:pPr lvl="1"/>
            <a:r>
              <a:rPr lang="en-CA" dirty="0">
                <a:solidFill>
                  <a:srgbClr val="0000CC"/>
                </a:solidFill>
              </a:rPr>
              <a:t>WRKSPLF</a:t>
            </a:r>
            <a:r>
              <a:rPr lang="en-CA" dirty="0"/>
              <a:t>, or</a:t>
            </a:r>
          </a:p>
          <a:p>
            <a:pPr lvl="1"/>
            <a:r>
              <a:rPr lang="en-CA" dirty="0"/>
              <a:t>Use Printer Output from ACS – in pdf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14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LPEX / SEU Editor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06418"/>
              </p:ext>
            </p:extLst>
          </p:nvPr>
        </p:nvGraphicFramePr>
        <p:xfrm>
          <a:off x="1447800" y="1600200"/>
          <a:ext cx="6324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Command (on line 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Insert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</a:t>
                      </a:r>
                      <a:r>
                        <a:rPr lang="en-CA" sz="2000" baseline="0" dirty="0"/>
                        <a:t> Before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CC,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DD,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MM,</a:t>
                      </a:r>
                      <a:r>
                        <a:rPr lang="en-CA" sz="2000" baseline="0" dirty="0"/>
                        <a:t> MM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46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Lesson Objectives</a:t>
            </a:r>
            <a:endParaRPr lang="en-US" altLang="en-US" dirty="0"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3209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The objectives of the lecture and lab 1: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400" dirty="0"/>
              <a:t>To familiarize you with basic IBM i (OS) operations in 5250 Emulator, i.e. green/white screen environment.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400" dirty="0"/>
              <a:t>Explain the definitions: objects, library lists, system values, and more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400" dirty="0"/>
              <a:t>Introduction to tradition IBM i development environment, and write/run your first CL program(s)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400" dirty="0"/>
              <a:t>Introduction to printing</a:t>
            </a:r>
          </a:p>
          <a:p>
            <a:pPr eaLnBrk="1" hangingPunct="1">
              <a:buFont typeface="Wingdings" charset="2"/>
              <a:buChar char="Ø"/>
            </a:pPr>
            <a:r>
              <a:rPr lang="en-US" altLang="en-US" sz="2400" dirty="0"/>
              <a:t>Install ACS and RDi on your PC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80030-9408-4052-9D4B-D96107C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1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CA" dirty="0"/>
              <a:t>Review lecture notes.</a:t>
            </a:r>
          </a:p>
          <a:p>
            <a:pPr>
              <a:buFont typeface="Wingdings" charset="2"/>
              <a:buChar char="Ø"/>
            </a:pPr>
            <a:r>
              <a:rPr lang="en-CA" dirty="0"/>
              <a:t>Setup ACS on your PC </a:t>
            </a:r>
          </a:p>
          <a:p>
            <a:pPr>
              <a:buFont typeface="Wingdings" charset="2"/>
              <a:buChar char="Ø"/>
            </a:pPr>
            <a:r>
              <a:rPr lang="en-CA" dirty="0"/>
              <a:t>Complete Lab 1</a:t>
            </a:r>
          </a:p>
          <a:p>
            <a:pPr>
              <a:buFont typeface="Wingdings" charset="2"/>
              <a:buChar char="Ø"/>
            </a:pPr>
            <a:r>
              <a:rPr lang="en-CA" dirty="0"/>
              <a:t>Install RDi 9.6 (for Lab 2 in next week)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Welcome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Welcome to BCI433</a:t>
            </a:r>
          </a:p>
          <a:p>
            <a:pPr lvl="1" eaLnBrk="1" hangingPunct="1">
              <a:buFont typeface="Wingdings" charset="2"/>
              <a:buChar char="Ø"/>
            </a:pPr>
            <a:endParaRPr lang="en-US" altLang="en-US" sz="2400" dirty="0"/>
          </a:p>
          <a:p>
            <a:pPr eaLnBrk="1" hangingPunct="1">
              <a:buFont typeface="Wingdings" charset="2"/>
              <a:buChar char="Ø"/>
            </a:pPr>
            <a:r>
              <a:rPr lang="en-US" altLang="en-US" sz="2800" dirty="0"/>
              <a:t>Course introduction</a:t>
            </a:r>
          </a:p>
          <a:p>
            <a:pPr lvl="1" eaLnBrk="1" hangingPunct="1"/>
            <a:r>
              <a:rPr lang="en-US" altLang="en-US" sz="2400" dirty="0"/>
              <a:t>On Blackboard</a:t>
            </a:r>
          </a:p>
          <a:p>
            <a:pPr lvl="1" eaLnBrk="1" hangingPunct="1"/>
            <a:r>
              <a:rPr lang="en-US" altLang="en-US" sz="2400" dirty="0"/>
              <a:t>Course outline</a:t>
            </a:r>
          </a:p>
          <a:p>
            <a:pPr lvl="1" eaLnBrk="1" hangingPunct="1"/>
            <a:r>
              <a:rPr lang="en-US" altLang="en-US" sz="2400" dirty="0">
                <a:hlinkClick r:id="rId2"/>
              </a:rPr>
              <a:t>Course website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>
                <a:hlinkClick r:id="rId3"/>
              </a:rPr>
              <a:t>IBM i 7.4 Documentations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200" dirty="0">
                <a:latin typeface="+mn-lt"/>
              </a:rPr>
              <a:t>IBM i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85800" y="1892449"/>
            <a:ext cx="7772400" cy="13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+mn-lt"/>
              </a:rPr>
              <a:t>Developed by IBM to support medium to large scales business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+mn-lt"/>
              </a:rPr>
              <a:t>i means </a:t>
            </a:r>
            <a:r>
              <a:rPr lang="en-US" altLang="en-US" sz="3200" dirty="0" err="1">
                <a:latin typeface="+mn-lt"/>
              </a:rPr>
              <a:t>iNTEGRATION</a:t>
            </a:r>
            <a:r>
              <a:rPr lang="en-US" altLang="en-US" sz="3200" dirty="0">
                <a:latin typeface="+mn-lt"/>
              </a:rPr>
              <a:t>!</a:t>
            </a:r>
          </a:p>
        </p:txBody>
      </p:sp>
      <p:pic>
        <p:nvPicPr>
          <p:cNvPr id="9220" name="Picture 10" descr="iSeries 81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1981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3124200" y="3810506"/>
            <a:ext cx="5192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dirty="0"/>
              <a:t>A server designed for the on-demand challenges of Web and e-business, as well as core On-line Transaction Processing (OLTP) workloads, with support for multiple operating and application environments.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  </a:t>
            </a:r>
            <a:r>
              <a:rPr lang="en-US" altLang="en-US" sz="300" dirty="0">
                <a:latin typeface="+mn-lt"/>
              </a:rPr>
              <a:t> </a:t>
            </a:r>
            <a:r>
              <a:rPr lang="en-US" altLang="en-US" sz="2400" dirty="0">
                <a:latin typeface="+mn-lt"/>
              </a:rPr>
              <a:t>                                </a:t>
            </a:r>
          </a:p>
          <a:p>
            <a:endParaRPr lang="en-US" altLang="en-US" sz="2400" dirty="0">
              <a:latin typeface="+mn-lt"/>
            </a:endParaRPr>
          </a:p>
        </p:txBody>
      </p:sp>
      <p:pic>
        <p:nvPicPr>
          <p:cNvPr id="9222" name="Picture 12" descr="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2819400"/>
            <a:ext cx="279082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7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656514" y="992838"/>
            <a:ext cx="1752600" cy="51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631960" y="2402027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34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209800" y="31281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36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181600" y="307914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38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695700" y="383023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AS/400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685460" y="4518269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iSeries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3695700" y="5184844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9900CC"/>
                </a:solidFill>
              </a:rPr>
              <a:t>System i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561748" y="1067122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1969 - 1985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41641" y="168611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32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5551584" y="166659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1975 - 1984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5561748" y="2463605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1977 - 1985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611560" y="321240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1983 - 1994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965098" y="3047999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1980 - 1994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5424584" y="3869261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1988 - present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5448300" y="4547511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2000 - present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5486400" y="5213012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2006 - 2007</a:t>
            </a: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3131840" y="5873888"/>
            <a:ext cx="2880320" cy="43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CC"/>
                </a:solidFill>
              </a:rPr>
              <a:t>IBM i  on Power Systems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116243" y="58758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2008 -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2A216EF-D7BB-4D24-B970-AD0E1414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3596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altLang="en-US" sz="4200" dirty="0">
                <a:latin typeface="+mj-lt"/>
              </a:rPr>
              <a:t>The History of IBM </a:t>
            </a:r>
            <a:r>
              <a:rPr lang="en-CA" altLang="en-US" sz="4200" dirty="0" err="1">
                <a:latin typeface="+mj-lt"/>
              </a:rPr>
              <a:t>i</a:t>
            </a:r>
            <a:endParaRPr lang="en-US" altLang="en-US" sz="4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08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A Naming Nightmare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CA" sz="3000" dirty="0"/>
              <a:t>The operating systems for IBM’s midrange server line: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– runs on Power Systems or System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i5/OS</a:t>
            </a:r>
            <a:r>
              <a:rPr lang="en-CA" dirty="0"/>
              <a:t>  (OS/400 V5R3)– runs on </a:t>
            </a:r>
            <a:r>
              <a:rPr lang="en-CA" dirty="0" err="1"/>
              <a:t>iServers</a:t>
            </a:r>
            <a:r>
              <a:rPr lang="en-CA" dirty="0"/>
              <a:t> (i5, </a:t>
            </a:r>
            <a:r>
              <a:rPr lang="en-CA" dirty="0" err="1"/>
              <a:t>i</a:t>
            </a:r>
            <a:r>
              <a:rPr lang="en-CA" dirty="0"/>
              <a:t> Series).  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OS/400</a:t>
            </a:r>
            <a:r>
              <a:rPr lang="en-CA" dirty="0"/>
              <a:t> – runs on AS/400.</a:t>
            </a:r>
          </a:p>
          <a:p>
            <a:pPr lvl="1"/>
            <a:r>
              <a:rPr lang="en-CA" dirty="0"/>
              <a:t>CPF – runs on System 38.</a:t>
            </a:r>
          </a:p>
          <a:p>
            <a:pPr lvl="1"/>
            <a:r>
              <a:rPr lang="en-CA" dirty="0"/>
              <a:t>……</a:t>
            </a:r>
          </a:p>
          <a:p>
            <a:pPr>
              <a:buFont typeface="Wingdings" charset="2"/>
              <a:buChar char="Ø"/>
            </a:pPr>
            <a:r>
              <a:rPr lang="en-CA" sz="3000" dirty="0"/>
              <a:t>IBM </a:t>
            </a:r>
            <a:r>
              <a:rPr lang="en-CA" sz="3000" dirty="0" err="1"/>
              <a:t>i</a:t>
            </a:r>
            <a:r>
              <a:rPr lang="en-CA" sz="3000" dirty="0"/>
              <a:t>, i5/OS and OS/400 are basically the same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CA" sz="3000" dirty="0"/>
              <a:t>In April 2008, IBM officially merged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CA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000" dirty="0"/>
              <a:t>and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p </a:t>
            </a:r>
            <a:r>
              <a:rPr lang="en-CA" sz="3000" dirty="0"/>
              <a:t>under the same name –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 </a:t>
            </a:r>
            <a:r>
              <a:rPr lang="en-CA" sz="3000" dirty="0"/>
              <a:t>with identical hardware and a choice of operating systems.</a:t>
            </a:r>
          </a:p>
          <a:p>
            <a:pPr lvl="1">
              <a:buFont typeface="Wingdings" charset="2"/>
              <a:buChar char="Ø"/>
            </a:pPr>
            <a:r>
              <a:rPr lang="en-CA" dirty="0"/>
              <a:t>Being as System </a:t>
            </a:r>
            <a:r>
              <a:rPr lang="en-CA" dirty="0" err="1"/>
              <a:t>i</a:t>
            </a:r>
            <a:r>
              <a:rPr lang="en-CA" dirty="0"/>
              <a:t>, Power Systems run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.</a:t>
            </a:r>
          </a:p>
          <a:p>
            <a:pPr lvl="1">
              <a:buFont typeface="Wingdings" charset="2"/>
              <a:buChar char="Ø"/>
            </a:pPr>
            <a:r>
              <a:rPr lang="en-CA" dirty="0"/>
              <a:t>Being as System p, Power Systems run AIX or Linux. </a:t>
            </a:r>
          </a:p>
          <a:p>
            <a:pPr>
              <a:buFont typeface="Wingdings" charset="2"/>
              <a:buChar char="Ø"/>
            </a:pPr>
            <a:r>
              <a:rPr lang="en-CA" sz="3000" dirty="0"/>
              <a:t>BCI433 covers mainly the System </a:t>
            </a:r>
            <a:r>
              <a:rPr lang="en-CA" sz="3000" dirty="0" err="1"/>
              <a:t>i</a:t>
            </a:r>
            <a:r>
              <a:rPr lang="en-CA" sz="3000" dirty="0"/>
              <a:t> part of IBM Power Systems, so we mix the usage of IBM </a:t>
            </a:r>
            <a:r>
              <a:rPr lang="en-CA" sz="3000" dirty="0" err="1"/>
              <a:t>i</a:t>
            </a:r>
            <a:r>
              <a:rPr lang="en-CA" sz="3000" dirty="0"/>
              <a:t> and Power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i – A Business System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2276872"/>
            <a:ext cx="7726759" cy="4032448"/>
          </a:xfrm>
        </p:spPr>
        <p:txBody>
          <a:bodyPr numCol="2">
            <a:normAutofit fontScale="92500" lnSpcReduction="20000"/>
          </a:bodyPr>
          <a:lstStyle/>
          <a:p>
            <a:pPr lvl="1"/>
            <a:r>
              <a:rPr lang="en-CA" dirty="0"/>
              <a:t>McDonald's Canada </a:t>
            </a:r>
          </a:p>
          <a:p>
            <a:pPr lvl="1"/>
            <a:r>
              <a:rPr lang="en-CA" dirty="0"/>
              <a:t>Canadian Tire </a:t>
            </a:r>
          </a:p>
          <a:p>
            <a:pPr lvl="1"/>
            <a:r>
              <a:rPr lang="en-CA" dirty="0"/>
              <a:t>Kraft Foods </a:t>
            </a:r>
          </a:p>
          <a:p>
            <a:pPr lvl="1"/>
            <a:r>
              <a:rPr lang="en-CA" dirty="0"/>
              <a:t>Loblaws </a:t>
            </a:r>
          </a:p>
          <a:p>
            <a:pPr lvl="1"/>
            <a:r>
              <a:rPr lang="en-CA" dirty="0"/>
              <a:t>Holt Renfrew </a:t>
            </a:r>
          </a:p>
          <a:p>
            <a:pPr lvl="1"/>
            <a:r>
              <a:rPr lang="en-CA" dirty="0"/>
              <a:t>Coca Cola </a:t>
            </a:r>
          </a:p>
          <a:p>
            <a:pPr lvl="1"/>
            <a:r>
              <a:rPr lang="en-CA" dirty="0" err="1"/>
              <a:t>ToyRUs</a:t>
            </a:r>
            <a:endParaRPr lang="en-CA" dirty="0"/>
          </a:p>
          <a:p>
            <a:pPr lvl="1"/>
            <a:r>
              <a:rPr lang="en-CA" dirty="0"/>
              <a:t>Casinos</a:t>
            </a:r>
          </a:p>
          <a:p>
            <a:pPr lvl="1"/>
            <a:r>
              <a:rPr lang="en-CA" dirty="0"/>
              <a:t>Lowes</a:t>
            </a:r>
          </a:p>
          <a:p>
            <a:pPr lvl="1"/>
            <a:r>
              <a:rPr lang="en-CA" dirty="0"/>
              <a:t>Staples</a:t>
            </a:r>
          </a:p>
          <a:p>
            <a:pPr lvl="1"/>
            <a:r>
              <a:rPr lang="en-CA" dirty="0"/>
              <a:t>Winners (TJX)</a:t>
            </a:r>
          </a:p>
          <a:p>
            <a:pPr lvl="1"/>
            <a:r>
              <a:rPr lang="en-CA" dirty="0"/>
              <a:t>Bell</a:t>
            </a:r>
          </a:p>
          <a:p>
            <a:pPr lvl="1"/>
            <a:r>
              <a:rPr lang="en-CA" dirty="0" err="1"/>
              <a:t>Alectra</a:t>
            </a:r>
            <a:r>
              <a:rPr lang="en-CA" dirty="0"/>
              <a:t>/Hydro Utilities</a:t>
            </a:r>
          </a:p>
          <a:p>
            <a:pPr lvl="1"/>
            <a:r>
              <a:rPr lang="en-CA" dirty="0"/>
              <a:t>Bombardier</a:t>
            </a:r>
          </a:p>
          <a:p>
            <a:pPr lvl="1"/>
            <a:r>
              <a:rPr lang="en-CA" dirty="0"/>
              <a:t>City Government</a:t>
            </a:r>
            <a:r>
              <a:rPr lang="mr-IN" dirty="0"/>
              <a:t>…</a:t>
            </a:r>
            <a:endParaRPr lang="en-CA" dirty="0"/>
          </a:p>
          <a:p>
            <a:pPr marL="457200" lvl="1" indent="0">
              <a:buNone/>
            </a:pPr>
            <a:endParaRPr lang="en-CA" dirty="0">
              <a:hlinkClick r:id="rId2"/>
            </a:endParaRPr>
          </a:p>
          <a:p>
            <a:pPr lvl="1"/>
            <a:r>
              <a:rPr lang="en-CA" dirty="0">
                <a:hlinkClick r:id="rId2"/>
              </a:rPr>
              <a:t>more…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95536" y="1286262"/>
            <a:ext cx="784887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en-CA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Used by Banks, Retailers, Manufacturing, Insurance Companies, Government Agencies…, e.g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44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13715</TotalTime>
  <Words>1723</Words>
  <Application>Microsoft Macintosh PowerPoint</Application>
  <PresentationFormat>On-screen Show (4:3)</PresentationFormat>
  <Paragraphs>297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Welcome</vt:lpstr>
      <vt:lpstr>PowerPoint Presentation</vt:lpstr>
      <vt:lpstr>PowerPoint Presentation</vt:lpstr>
      <vt:lpstr>A Naming Nightmare</vt:lpstr>
      <vt:lpstr>Power Systems</vt:lpstr>
      <vt:lpstr>IBM i – A Business System</vt:lpstr>
      <vt:lpstr>IBM i – Features</vt:lpstr>
      <vt:lpstr>Power System in Seneca</vt:lpstr>
      <vt:lpstr>PowerPoint Presentation</vt:lpstr>
      <vt:lpstr>Let’s sign on!</vt:lpstr>
      <vt:lpstr>Commonly Used Function Keys</vt:lpstr>
      <vt:lpstr>CL Commands</vt:lpstr>
      <vt:lpstr>CL commands (continued)</vt:lpstr>
      <vt:lpstr>Objects</vt:lpstr>
      <vt:lpstr>Objects (continued)</vt:lpstr>
      <vt:lpstr>Libraries</vt:lpstr>
      <vt:lpstr>About Your Student Library</vt:lpstr>
      <vt:lpstr>Library List</vt:lpstr>
      <vt:lpstr>System Values</vt:lpstr>
      <vt:lpstr>User Profiles</vt:lpstr>
      <vt:lpstr>Work With Active Jobs</vt:lpstr>
      <vt:lpstr>Output Queues &amp; Spooled files</vt:lpstr>
      <vt:lpstr>Source Physical Files</vt:lpstr>
      <vt:lpstr>PDM</vt:lpstr>
      <vt:lpstr>Creating CL Program</vt:lpstr>
      <vt:lpstr>LPEX / SEU Editor Commands</vt:lpstr>
      <vt:lpstr>Lab 1 demo</vt:lpstr>
      <vt:lpstr>Homework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Lecture Notes</dc:title>
  <dc:creator>Wei Song</dc:creator>
  <cp:keywords>Lecture, 2204</cp:keywords>
  <cp:lastModifiedBy>Irena Karasik</cp:lastModifiedBy>
  <cp:revision>238</cp:revision>
  <cp:lastPrinted>2001-07-23T19:37:02Z</cp:lastPrinted>
  <dcterms:created xsi:type="dcterms:W3CDTF">2001-03-26T00:24:34Z</dcterms:created>
  <dcterms:modified xsi:type="dcterms:W3CDTF">2021-05-16T13:45:20Z</dcterms:modified>
</cp:coreProperties>
</file>