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EC5A-2AFC-4CC1-994D-EA119F9FB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2A26E8-93E8-479C-8812-02039EA61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2E0528-B288-442D-A44C-5FBACE20C5B7}"/>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D320F7CB-1619-4B9F-8C8F-580A04372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47EA5-A2D1-4607-9220-A126FB98CBC4}"/>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412941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A9D1-08D2-4D3E-9E87-72DB5E603B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8A300-51D9-4B7E-B0DA-4AC019519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A119A-374F-4F6C-AF6C-9F9B7283E196}"/>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7D91457A-9CF5-4A6D-BEC1-AFB665B92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BD036-ECC5-47B1-B741-C6C7C57E1E27}"/>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62607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DB9DF-D4CD-4CC9-88ED-4E962AC28D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A2BF4F-634A-403C-8629-918F5749A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B1E09-C36B-4723-90D0-C5A9431F5A16}"/>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C9E1099B-878F-4BE2-9D98-81C8A8A62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1D26B-4110-4B29-9FF6-8D508E688012}"/>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55047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31F5-171A-4EF0-9C18-C5A93C536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64D6C-5FCC-4C5D-A86A-5C3F25DAB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38F98-7B2B-4F4B-8D3C-880956B978FA}"/>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29E8CF8A-D8DA-4389-B71F-0DF898B71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C90E1-612A-4C4E-AFCB-415F187F2474}"/>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166418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F6E6-E598-4DEE-8401-89F732EE2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B4F56C-77DF-4D09-866C-6EAF4B325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20901F-5166-4A25-A9DF-DE35CF865269}"/>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1043CB38-0891-4255-BD3B-C2494A63E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9284C-0143-4708-B5DA-702751C755A7}"/>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321109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3BBA-412A-4FFC-8CD2-A439C18BE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A21B1-9578-4459-8FB4-AEF153141A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8F1A9-26FB-4CBD-9C10-944AA928B5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3A921-5751-4D37-B4F0-3EC0800B9D1D}"/>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6" name="Footer Placeholder 5">
            <a:extLst>
              <a:ext uri="{FF2B5EF4-FFF2-40B4-BE49-F238E27FC236}">
                <a16:creationId xmlns:a16="http://schemas.microsoft.com/office/drawing/2014/main" id="{BEB8F6F1-CF95-418B-AF4F-F34B230FA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EB38F-B041-4A6E-ABE5-A04A85F4FECA}"/>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2946539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C983-3FD7-4CC2-95F0-82440E636F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9D3BD6-4C01-4AEC-9F6C-AB7C31227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ABEE5-02A0-4C74-A5C7-B105CAC25B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F4C33-5824-4739-B060-9E5D48238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E054F-898B-4EB2-8B5E-B83EA8F02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32259-FED1-446D-9492-5661F55B1F62}"/>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8" name="Footer Placeholder 7">
            <a:extLst>
              <a:ext uri="{FF2B5EF4-FFF2-40B4-BE49-F238E27FC236}">
                <a16:creationId xmlns:a16="http://schemas.microsoft.com/office/drawing/2014/main" id="{00E6182F-98FD-49BF-BA58-9695E4D43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C374D-1251-4D2D-A655-D28A4AA44B3D}"/>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325243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DA51-59CD-4267-8BE0-57FE20CF4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E9106-2D86-4E3F-91D4-D23661954BE8}"/>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4" name="Footer Placeholder 3">
            <a:extLst>
              <a:ext uri="{FF2B5EF4-FFF2-40B4-BE49-F238E27FC236}">
                <a16:creationId xmlns:a16="http://schemas.microsoft.com/office/drawing/2014/main" id="{4CB2C976-3BDB-4AB3-9BA0-C5854D74B0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C6AF94-8B0C-44CF-ABA1-A9D30D3A8156}"/>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65829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B8D86-DA1F-4349-B395-0D603FA6A3B7}"/>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3" name="Footer Placeholder 2">
            <a:extLst>
              <a:ext uri="{FF2B5EF4-FFF2-40B4-BE49-F238E27FC236}">
                <a16:creationId xmlns:a16="http://schemas.microsoft.com/office/drawing/2014/main" id="{D6374D8F-EE8C-4144-9070-55EB6A8F6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7AB8B-9B66-47BC-AFDC-56E6D8F8F6E4}"/>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173134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E0BC-59B0-428C-B8CC-F4B3A2704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57C0ED-74C9-4FDB-9A01-D7097C4F0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6BE32-9D39-46C0-AAAC-DAE1A07C5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0ED62-3D0A-4C69-AB10-899CB4A7F8AA}"/>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6" name="Footer Placeholder 5">
            <a:extLst>
              <a:ext uri="{FF2B5EF4-FFF2-40B4-BE49-F238E27FC236}">
                <a16:creationId xmlns:a16="http://schemas.microsoft.com/office/drawing/2014/main" id="{AA15E944-EFBA-47E9-A9E3-CF8FC7364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82E46-CF42-4842-B2E2-292B6CB6626E}"/>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217029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10EB-B2AC-4169-8CF8-92D869A5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1370F-41BC-47AD-8603-82261B6D7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B135F4-1965-426B-8773-40DA95DAE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A9DA-F79E-4440-8B3F-E55A36240F20}"/>
              </a:ext>
            </a:extLst>
          </p:cNvPr>
          <p:cNvSpPr>
            <a:spLocks noGrp="1"/>
          </p:cNvSpPr>
          <p:nvPr>
            <p:ph type="dt" sz="half" idx="10"/>
          </p:nvPr>
        </p:nvSpPr>
        <p:spPr/>
        <p:txBody>
          <a:bodyPr/>
          <a:lstStyle/>
          <a:p>
            <a:fld id="{4832FC56-6126-4B17-A032-D4A19DE89706}" type="datetimeFigureOut">
              <a:rPr lang="en-US" smtClean="0"/>
              <a:t>1/28/2021</a:t>
            </a:fld>
            <a:endParaRPr lang="en-US"/>
          </a:p>
        </p:txBody>
      </p:sp>
      <p:sp>
        <p:nvSpPr>
          <p:cNvPr id="6" name="Footer Placeholder 5">
            <a:extLst>
              <a:ext uri="{FF2B5EF4-FFF2-40B4-BE49-F238E27FC236}">
                <a16:creationId xmlns:a16="http://schemas.microsoft.com/office/drawing/2014/main" id="{967C15EE-D26B-45B6-8988-4B032380A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1EF15-E79F-4524-93E4-73500D127E02}"/>
              </a:ext>
            </a:extLst>
          </p:cNvPr>
          <p:cNvSpPr>
            <a:spLocks noGrp="1"/>
          </p:cNvSpPr>
          <p:nvPr>
            <p:ph type="sldNum" sz="quarter" idx="12"/>
          </p:nvPr>
        </p:nvSpPr>
        <p:spPr/>
        <p:txBody>
          <a:bodyPr/>
          <a:lstStyle/>
          <a:p>
            <a:fld id="{A78282AA-7937-4E5C-AB7D-499FBC2D674A}" type="slidenum">
              <a:rPr lang="en-US" smtClean="0"/>
              <a:t>‹#›</a:t>
            </a:fld>
            <a:endParaRPr lang="en-US"/>
          </a:p>
        </p:txBody>
      </p:sp>
    </p:spTree>
    <p:extLst>
      <p:ext uri="{BB962C8B-B14F-4D97-AF65-F5344CB8AC3E}">
        <p14:creationId xmlns:p14="http://schemas.microsoft.com/office/powerpoint/2010/main" val="129284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D9597-8A5C-4126-AAE9-BBDB515AF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FD1DA6-8F4B-4E75-BC7C-FC6FAE9EA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8C8C6-01D0-4F4D-9602-E1C59BB17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2FC56-6126-4B17-A032-D4A19DE89706}" type="datetimeFigureOut">
              <a:rPr lang="en-US" smtClean="0"/>
              <a:t>1/28/2021</a:t>
            </a:fld>
            <a:endParaRPr lang="en-US"/>
          </a:p>
        </p:txBody>
      </p:sp>
      <p:sp>
        <p:nvSpPr>
          <p:cNvPr id="5" name="Footer Placeholder 4">
            <a:extLst>
              <a:ext uri="{FF2B5EF4-FFF2-40B4-BE49-F238E27FC236}">
                <a16:creationId xmlns:a16="http://schemas.microsoft.com/office/drawing/2014/main" id="{E4F1A106-4D25-4D36-B8E9-CF49F9FF0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B22A7-A55A-4ECD-A3DE-E253EBE6E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282AA-7937-4E5C-AB7D-499FBC2D674A}" type="slidenum">
              <a:rPr lang="en-US" smtClean="0"/>
              <a:t>‹#›</a:t>
            </a:fld>
            <a:endParaRPr lang="en-US"/>
          </a:p>
        </p:txBody>
      </p:sp>
    </p:spTree>
    <p:extLst>
      <p:ext uri="{BB962C8B-B14F-4D97-AF65-F5344CB8AC3E}">
        <p14:creationId xmlns:p14="http://schemas.microsoft.com/office/powerpoint/2010/main" val="2451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2DE86-1E4E-4B4E-B31A-12D928D34E74}"/>
              </a:ext>
            </a:extLst>
          </p:cNvPr>
          <p:cNvSpPr>
            <a:spLocks noGrp="1"/>
          </p:cNvSpPr>
          <p:nvPr>
            <p:ph type="ctrTitle"/>
          </p:nvPr>
        </p:nvSpPr>
        <p:spPr>
          <a:xfrm>
            <a:off x="795342" y="637953"/>
            <a:ext cx="8272458" cy="3189507"/>
          </a:xfrm>
        </p:spPr>
        <p:txBody>
          <a:bodyPr>
            <a:normAutofit fontScale="90000"/>
          </a:bodyPr>
          <a:lstStyle/>
          <a:p>
            <a:pPr algn="l"/>
            <a:r>
              <a:rPr lang="en-US" sz="8000" dirty="0">
                <a:solidFill>
                  <a:srgbClr val="FFFFFF"/>
                </a:solidFill>
              </a:rPr>
              <a:t>Clinical Laboratory Information System.</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C84269C1-9632-49B1-BFC5-C96337698B04}"/>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Tec de Monterrey Coding Bootcamp.</a:t>
            </a:r>
          </a:p>
          <a:p>
            <a:pPr algn="l"/>
            <a:r>
              <a:rPr lang="en-US" sz="3200" dirty="0">
                <a:solidFill>
                  <a:srgbClr val="FEFFFF"/>
                </a:solidFill>
              </a:rPr>
              <a:t>Antonio, Rafael, Luis Francisco.</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810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53D34-51FF-4B6D-905E-D7521C4F9C4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Clinical Laboratory Information System?</a:t>
            </a:r>
          </a:p>
        </p:txBody>
      </p:sp>
      <p:sp>
        <p:nvSpPr>
          <p:cNvPr id="3" name="Content Placeholder 2">
            <a:extLst>
              <a:ext uri="{FF2B5EF4-FFF2-40B4-BE49-F238E27FC236}">
                <a16:creationId xmlns:a16="http://schemas.microsoft.com/office/drawing/2014/main" id="{99C3A231-4100-41BF-8E2A-35AE51F24E6B}"/>
              </a:ext>
            </a:extLst>
          </p:cNvPr>
          <p:cNvSpPr>
            <a:spLocks noGrp="1"/>
          </p:cNvSpPr>
          <p:nvPr>
            <p:ph idx="1"/>
          </p:nvPr>
        </p:nvSpPr>
        <p:spPr>
          <a:xfrm>
            <a:off x="1371599" y="2318197"/>
            <a:ext cx="9724031" cy="3683358"/>
          </a:xfrm>
        </p:spPr>
        <p:txBody>
          <a:bodyPr anchor="ctr">
            <a:normAutofit/>
          </a:bodyPr>
          <a:lstStyle/>
          <a:p>
            <a:r>
              <a:rPr lang="en-US" sz="2000" dirty="0"/>
              <a:t>Management of laboratory samples and the associated analysis and reporting were time-consuming back in the day.  Manual processes often riddled with transcription errors. </a:t>
            </a:r>
          </a:p>
          <a:p>
            <a:r>
              <a:rPr lang="en-US" sz="2000" dirty="0"/>
              <a:t>This gave some organizations impetus to streamline the collection of data and how it was reported. Custom in-house solutions were developed by a few individual laboratories, while some enterprising entities at the same time sought to develop a more commercial reporting solution in the form of special instrument-based systems.</a:t>
            </a:r>
          </a:p>
          <a:p>
            <a:r>
              <a:rPr lang="en-US" sz="2000" dirty="0"/>
              <a:t>Client/server tools had developed to the point of allowing processing of data anywhere on the network.</a:t>
            </a:r>
          </a:p>
          <a:p>
            <a:r>
              <a:rPr lang="en-US" sz="2000" dirty="0"/>
              <a:t>That is how this came to reality, laboratory information system (LIS) or laboratory management system (LMS) is a software-based solution with features that support a modern laboratory's operations. </a:t>
            </a:r>
          </a:p>
        </p:txBody>
      </p:sp>
    </p:spTree>
    <p:extLst>
      <p:ext uri="{BB962C8B-B14F-4D97-AF65-F5344CB8AC3E}">
        <p14:creationId xmlns:p14="http://schemas.microsoft.com/office/powerpoint/2010/main" val="105791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9E945E-A63E-4764-A6BA-2F10079CB72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Our own Laboratory Information System  </a:t>
            </a:r>
          </a:p>
        </p:txBody>
      </p:sp>
      <p:sp>
        <p:nvSpPr>
          <p:cNvPr id="5" name="Content Placeholder 4">
            <a:extLst>
              <a:ext uri="{FF2B5EF4-FFF2-40B4-BE49-F238E27FC236}">
                <a16:creationId xmlns:a16="http://schemas.microsoft.com/office/drawing/2014/main" id="{03338DF5-516B-4587-A4B1-5A9BDB8BB598}"/>
              </a:ext>
            </a:extLst>
          </p:cNvPr>
          <p:cNvSpPr>
            <a:spLocks noGrp="1"/>
          </p:cNvSpPr>
          <p:nvPr>
            <p:ph idx="1"/>
          </p:nvPr>
        </p:nvSpPr>
        <p:spPr>
          <a:xfrm>
            <a:off x="4810259" y="649480"/>
            <a:ext cx="6555347" cy="5546047"/>
          </a:xfrm>
        </p:spPr>
        <p:txBody>
          <a:bodyPr anchor="ctr">
            <a:normAutofit/>
          </a:bodyPr>
          <a:lstStyle/>
          <a:p>
            <a:r>
              <a:rPr lang="en-US" sz="2000"/>
              <a:t>Based on this information and the current need for solutions to the high demand in the health care domain we decided to create our own application that allows to different HCPs(Health care providers) to have a control on the different patients they have with the different studies each have and the respective financial history of them.</a:t>
            </a:r>
          </a:p>
          <a:p>
            <a:r>
              <a:rPr lang="en-US" sz="2000"/>
              <a:t>HCPs can create new records for new patients, search for the database of existing patients and make changes to them accordingly.</a:t>
            </a:r>
          </a:p>
          <a:p>
            <a:r>
              <a:rPr lang="en-US" sz="2000"/>
              <a:t>This helps to make the complete process so much simpler so they can focus on taking care of the patient, while we take care of them.</a:t>
            </a:r>
            <a:endParaRPr lang="en-US" sz="2000" dirty="0"/>
          </a:p>
        </p:txBody>
      </p:sp>
    </p:spTree>
    <p:extLst>
      <p:ext uri="{BB962C8B-B14F-4D97-AF65-F5344CB8AC3E}">
        <p14:creationId xmlns:p14="http://schemas.microsoft.com/office/powerpoint/2010/main" val="86488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29B1B36-260B-4353-A78A-EF25A10AB58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Endless possibilities of growth</a:t>
            </a:r>
          </a:p>
        </p:txBody>
      </p:sp>
      <p:sp>
        <p:nvSpPr>
          <p:cNvPr id="5" name="Content Placeholder 4">
            <a:extLst>
              <a:ext uri="{FF2B5EF4-FFF2-40B4-BE49-F238E27FC236}">
                <a16:creationId xmlns:a16="http://schemas.microsoft.com/office/drawing/2014/main" id="{DD12C2D2-2064-4638-96C0-B1865E5B9B45}"/>
              </a:ext>
            </a:extLst>
          </p:cNvPr>
          <p:cNvSpPr>
            <a:spLocks noGrp="1"/>
          </p:cNvSpPr>
          <p:nvPr>
            <p:ph idx="1"/>
          </p:nvPr>
        </p:nvSpPr>
        <p:spPr>
          <a:xfrm>
            <a:off x="1179226" y="3092970"/>
            <a:ext cx="10244148" cy="3453604"/>
          </a:xfrm>
        </p:spPr>
        <p:txBody>
          <a:bodyPr>
            <a:normAutofit fontScale="77500" lnSpcReduction="20000"/>
          </a:bodyPr>
          <a:lstStyle/>
          <a:p>
            <a:r>
              <a:rPr lang="en-US" sz="2000" dirty="0">
                <a:solidFill>
                  <a:srgbClr val="000000"/>
                </a:solidFill>
              </a:rPr>
              <a:t>With this type of software and the continuously growing technologies there is no limit to what we could do with this, there are connections that can be done between the lab tools and the system that could allow us to extract the results for the different studies patients get and instantly transfer them to the patient´s profile so the information is always up to date and it is always accurate to the latest point, but this is just one of the many things we could add to the system, other possibilities of expansion are: </a:t>
            </a:r>
          </a:p>
          <a:p>
            <a:endParaRPr lang="en-US" sz="2000" dirty="0">
              <a:solidFill>
                <a:srgbClr val="000000"/>
              </a:solidFill>
            </a:endParaRPr>
          </a:p>
          <a:p>
            <a:r>
              <a:rPr lang="en-US" sz="2000" dirty="0">
                <a:solidFill>
                  <a:srgbClr val="000000"/>
                </a:solidFill>
              </a:rPr>
              <a:t>Document management</a:t>
            </a:r>
          </a:p>
          <a:p>
            <a:r>
              <a:rPr lang="en-US" sz="2000" dirty="0">
                <a:solidFill>
                  <a:srgbClr val="000000"/>
                </a:solidFill>
              </a:rPr>
              <a:t>Inventory and equipment management</a:t>
            </a:r>
          </a:p>
          <a:p>
            <a:r>
              <a:rPr lang="en-US" sz="2000" dirty="0">
                <a:solidFill>
                  <a:srgbClr val="000000"/>
                </a:solidFill>
              </a:rPr>
              <a:t>Compliance</a:t>
            </a:r>
          </a:p>
          <a:p>
            <a:r>
              <a:rPr lang="en-US" sz="2000" dirty="0">
                <a:solidFill>
                  <a:srgbClr val="000000"/>
                </a:solidFill>
              </a:rPr>
              <a:t>Audit management</a:t>
            </a:r>
          </a:p>
          <a:p>
            <a:r>
              <a:rPr lang="en-US" sz="2000" dirty="0">
                <a:solidFill>
                  <a:srgbClr val="000000"/>
                </a:solidFill>
              </a:rPr>
              <a:t>Instrument calibration and maintenance</a:t>
            </a:r>
          </a:p>
          <a:p>
            <a:r>
              <a:rPr lang="en-US" sz="2000" dirty="0">
                <a:solidFill>
                  <a:srgbClr val="000000"/>
                </a:solidFill>
              </a:rPr>
              <a:t>Personnel and workload management</a:t>
            </a:r>
          </a:p>
          <a:p>
            <a:r>
              <a:rPr lang="en-US" sz="2000" dirty="0">
                <a:solidFill>
                  <a:srgbClr val="000000"/>
                </a:solidFill>
              </a:rPr>
              <a:t>Among many more…</a:t>
            </a:r>
          </a:p>
        </p:txBody>
      </p:sp>
    </p:spTree>
    <p:extLst>
      <p:ext uri="{BB962C8B-B14F-4D97-AF65-F5344CB8AC3E}">
        <p14:creationId xmlns:p14="http://schemas.microsoft.com/office/powerpoint/2010/main" val="25097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5141F185-070F-40BC-BA0B-74D0CE6CBC0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Live demo.</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742353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Clinical Laboratory Information System.</vt:lpstr>
      <vt:lpstr>Clinical Laboratory Information System?</vt:lpstr>
      <vt:lpstr>Our own Laboratory Information System  </vt:lpstr>
      <vt:lpstr>Endless possibilities of growth</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Laboratory Information System.</dc:title>
  <dc:creator>Luis Francisco Contreras Gonzalez</dc:creator>
  <cp:lastModifiedBy>Luis Francisco Contreras Gonzalez</cp:lastModifiedBy>
  <cp:revision>1</cp:revision>
  <dcterms:created xsi:type="dcterms:W3CDTF">2021-01-29T03:12:25Z</dcterms:created>
  <dcterms:modified xsi:type="dcterms:W3CDTF">2021-01-29T03:13:21Z</dcterms:modified>
</cp:coreProperties>
</file>