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75" r:id="rId2"/>
    <p:sldId id="291" r:id="rId3"/>
    <p:sldId id="301" r:id="rId4"/>
    <p:sldId id="292" r:id="rId5"/>
    <p:sldId id="276" r:id="rId6"/>
    <p:sldId id="279" r:id="rId7"/>
    <p:sldId id="293" r:id="rId8"/>
    <p:sldId id="280" r:id="rId9"/>
    <p:sldId id="286" r:id="rId10"/>
    <p:sldId id="285" r:id="rId11"/>
    <p:sldId id="281" r:id="rId12"/>
    <p:sldId id="282" r:id="rId13"/>
    <p:sldId id="287" r:id="rId14"/>
    <p:sldId id="284" r:id="rId15"/>
    <p:sldId id="278" r:id="rId16"/>
    <p:sldId id="302" r:id="rId17"/>
    <p:sldId id="310" r:id="rId18"/>
    <p:sldId id="312" r:id="rId19"/>
    <p:sldId id="294" r:id="rId20"/>
    <p:sldId id="303" r:id="rId21"/>
    <p:sldId id="296" r:id="rId22"/>
    <p:sldId id="288" r:id="rId23"/>
    <p:sldId id="308" r:id="rId24"/>
    <p:sldId id="304" r:id="rId25"/>
    <p:sldId id="295" r:id="rId26"/>
    <p:sldId id="290" r:id="rId27"/>
    <p:sldId id="298" r:id="rId28"/>
    <p:sldId id="299" r:id="rId29"/>
    <p:sldId id="300" r:id="rId30"/>
    <p:sldId id="305" r:id="rId31"/>
    <p:sldId id="306" r:id="rId32"/>
    <p:sldId id="315" r:id="rId33"/>
    <p:sldId id="318" r:id="rId34"/>
    <p:sldId id="313" r:id="rId35"/>
    <p:sldId id="319" r:id="rId36"/>
    <p:sldId id="309" r:id="rId37"/>
    <p:sldId id="316" r:id="rId38"/>
    <p:sldId id="307" r:id="rId3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2060"/>
    <a:srgbClr val="FF0000"/>
    <a:srgbClr val="E46C0A"/>
    <a:srgbClr val="FFC000"/>
    <a:srgbClr val="C00000"/>
    <a:srgbClr val="4BACC6"/>
    <a:srgbClr val="558ED5"/>
    <a:srgbClr val="FFFF00"/>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2203" autoAdjust="0"/>
  </p:normalViewPr>
  <p:slideViewPr>
    <p:cSldViewPr>
      <p:cViewPr varScale="1">
        <p:scale>
          <a:sx n="69" d="100"/>
          <a:sy n="69" d="100"/>
        </p:scale>
        <p:origin x="1542" y="5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4287EB-2F58-4374-8292-6C89153C5428}" type="datetimeFigureOut">
              <a:rPr lang="ko-KR" altLang="en-US" smtClean="0"/>
              <a:pPr/>
              <a:t>2024-04-24</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CEDA1C-839D-4BAA-BCD5-D8EF03D8AF27}" type="slidenum">
              <a:rPr lang="ko-KR" altLang="en-US" smtClean="0"/>
              <a:pPr/>
              <a:t>‹#›</a:t>
            </a:fld>
            <a:endParaRPr lang="ko-KR" altLang="en-US"/>
          </a:p>
        </p:txBody>
      </p:sp>
    </p:spTree>
    <p:extLst>
      <p:ext uri="{BB962C8B-B14F-4D97-AF65-F5344CB8AC3E}">
        <p14:creationId xmlns:p14="http://schemas.microsoft.com/office/powerpoint/2010/main" val="169000168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1</a:t>
            </a:fld>
            <a:endParaRPr lang="ko-KR" altLang="en-US"/>
          </a:p>
        </p:txBody>
      </p:sp>
    </p:spTree>
    <p:extLst>
      <p:ext uri="{BB962C8B-B14F-4D97-AF65-F5344CB8AC3E}">
        <p14:creationId xmlns:p14="http://schemas.microsoft.com/office/powerpoint/2010/main" val="1728641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page is for failure setting. Just follow the sequence.</a:t>
            </a:r>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11</a:t>
            </a:fld>
            <a:endParaRPr lang="ko-KR" altLang="en-US"/>
          </a:p>
        </p:txBody>
      </p:sp>
    </p:spTree>
    <p:extLst>
      <p:ext uri="{BB962C8B-B14F-4D97-AF65-F5344CB8AC3E}">
        <p14:creationId xmlns:p14="http://schemas.microsoft.com/office/powerpoint/2010/main" val="2916360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One thing I want to say is when you set </a:t>
            </a:r>
            <a:r>
              <a:rPr lang="en-US" altLang="ko-KR" dirty="0" err="1"/>
              <a:t>mttr</a:t>
            </a:r>
            <a:r>
              <a:rPr lang="en-US" altLang="ko-KR" dirty="0"/>
              <a:t>, availability, then automatically MTTF is determined.</a:t>
            </a:r>
            <a:endParaRPr lang="ko-KR" altLang="en-US" dirty="0"/>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12</a:t>
            </a:fld>
            <a:endParaRPr lang="ko-KR" altLang="en-US"/>
          </a:p>
        </p:txBody>
      </p:sp>
    </p:spTree>
    <p:extLst>
      <p:ext uri="{BB962C8B-B14F-4D97-AF65-F5344CB8AC3E}">
        <p14:creationId xmlns:p14="http://schemas.microsoft.com/office/powerpoint/2010/main" val="1231349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When you set buffer, one thing I want to say is the -1 capacity means infinite buffer. Please remember that. </a:t>
            </a:r>
            <a:endParaRPr lang="ko-KR" altLang="en-US" dirty="0"/>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13</a:t>
            </a:fld>
            <a:endParaRPr lang="ko-KR" altLang="en-US"/>
          </a:p>
        </p:txBody>
      </p:sp>
    </p:spTree>
    <p:extLst>
      <p:ext uri="{BB962C8B-B14F-4D97-AF65-F5344CB8AC3E}">
        <p14:creationId xmlns:p14="http://schemas.microsoft.com/office/powerpoint/2010/main" val="3008291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When you finished simulation modeling, then you can </a:t>
            </a:r>
            <a:r>
              <a:rPr lang="en-US" altLang="ko-KR" dirty="0" err="1"/>
              <a:t>execture</a:t>
            </a:r>
            <a:r>
              <a:rPr lang="en-US" altLang="ko-KR" dirty="0"/>
              <a:t> simulation like that. Click execution button then click reset button.</a:t>
            </a:r>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14</a:t>
            </a:fld>
            <a:endParaRPr lang="ko-KR" altLang="en-US"/>
          </a:p>
        </p:txBody>
      </p:sp>
    </p:spTree>
    <p:extLst>
      <p:ext uri="{BB962C8B-B14F-4D97-AF65-F5344CB8AC3E}">
        <p14:creationId xmlns:p14="http://schemas.microsoft.com/office/powerpoint/2010/main" val="521219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You can also analyze the statics of each object. There is statics tab in each object. Just read the value.</a:t>
            </a:r>
            <a:endParaRPr lang="ko-KR" altLang="en-US" dirty="0"/>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15</a:t>
            </a:fld>
            <a:endParaRPr lang="ko-KR" altLang="en-US"/>
          </a:p>
        </p:txBody>
      </p:sp>
    </p:spTree>
    <p:extLst>
      <p:ext uri="{BB962C8B-B14F-4D97-AF65-F5344CB8AC3E}">
        <p14:creationId xmlns:p14="http://schemas.microsoft.com/office/powerpoint/2010/main" val="1238089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end of the overview. For now, we are going to do group activity. Let’s get start it. If you have any question, raise your hand!</a:t>
            </a:r>
            <a:endParaRPr lang="ko-KR" altLang="en-US" dirty="0"/>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16</a:t>
            </a:fld>
            <a:endParaRPr lang="ko-KR" altLang="en-US"/>
          </a:p>
        </p:txBody>
      </p:sp>
    </p:spTree>
    <p:extLst>
      <p:ext uri="{BB962C8B-B14F-4D97-AF65-F5344CB8AC3E}">
        <p14:creationId xmlns:p14="http://schemas.microsoft.com/office/powerpoint/2010/main" val="1638209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CEDA1C-839D-4BAA-BCD5-D8EF03D8AF27}" type="slidenum">
              <a:rPr lang="ko-KR" altLang="en-US" smtClean="0"/>
              <a:pPr/>
              <a:t>23</a:t>
            </a:fld>
            <a:endParaRPr lang="ko-KR" altLang="en-US"/>
          </a:p>
        </p:txBody>
      </p:sp>
    </p:spTree>
    <p:extLst>
      <p:ext uri="{BB962C8B-B14F-4D97-AF65-F5344CB8AC3E}">
        <p14:creationId xmlns:p14="http://schemas.microsoft.com/office/powerpoint/2010/main" val="3726280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Finished_Product</a:t>
            </a:r>
            <a:r>
              <a:rPr lang="en-US" dirty="0"/>
              <a:t> := 0</a:t>
            </a:r>
            <a:br>
              <a:rPr lang="en-US" dirty="0"/>
            </a:br>
            <a:r>
              <a:rPr lang="en-US" dirty="0"/>
              <a:t>TH := 0</a:t>
            </a:r>
            <a:br>
              <a:rPr lang="en-US" dirty="0"/>
            </a:br>
            <a:r>
              <a:rPr lang="en-US" dirty="0"/>
              <a:t>CT := 0</a:t>
            </a:r>
            <a:br>
              <a:rPr lang="en-US" dirty="0"/>
            </a:br>
            <a:r>
              <a:rPr lang="en-US" dirty="0" err="1"/>
              <a:t>Source.Number</a:t>
            </a:r>
            <a:r>
              <a:rPr lang="en-US" dirty="0"/>
              <a:t> := WIP</a:t>
            </a:r>
            <a:br>
              <a:rPr lang="en-US" dirty="0"/>
            </a:br>
            <a:r>
              <a:rPr lang="en-US" dirty="0" err="1"/>
              <a:t>ProductCreationLog.deleteContents</a:t>
            </a:r>
            <a:br>
              <a:rPr lang="en-US" dirty="0"/>
            </a:br>
            <a:r>
              <a:rPr lang="en-US" dirty="0" err="1"/>
              <a:t>CycleTime.deleteContents</a:t>
            </a:r>
            <a:br>
              <a:rPr lang="en-US" dirty="0"/>
            </a:br>
            <a:endParaRPr lang="en-US" dirty="0"/>
          </a:p>
        </p:txBody>
      </p:sp>
      <p:sp>
        <p:nvSpPr>
          <p:cNvPr id="4" name="Slide Number Placeholder 3"/>
          <p:cNvSpPr>
            <a:spLocks noGrp="1"/>
          </p:cNvSpPr>
          <p:nvPr>
            <p:ph type="sldNum" sz="quarter" idx="5"/>
          </p:nvPr>
        </p:nvSpPr>
        <p:spPr/>
        <p:txBody>
          <a:bodyPr/>
          <a:lstStyle/>
          <a:p>
            <a:fld id="{92CEDA1C-839D-4BAA-BCD5-D8EF03D8AF27}" type="slidenum">
              <a:rPr lang="ko-KR" altLang="en-US" smtClean="0"/>
              <a:pPr/>
              <a:t>25</a:t>
            </a:fld>
            <a:endParaRPr lang="ko-KR" altLang="en-US"/>
          </a:p>
        </p:txBody>
      </p:sp>
    </p:spTree>
    <p:extLst>
      <p:ext uri="{BB962C8B-B14F-4D97-AF65-F5344CB8AC3E}">
        <p14:creationId xmlns:p14="http://schemas.microsoft.com/office/powerpoint/2010/main" val="1375034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MUs.Part.create</a:t>
            </a:r>
            <a:r>
              <a:rPr lang="en-US" dirty="0"/>
              <a:t>(Source)</a:t>
            </a:r>
          </a:p>
        </p:txBody>
      </p:sp>
      <p:sp>
        <p:nvSpPr>
          <p:cNvPr id="4" name="Slide Number Placeholder 3"/>
          <p:cNvSpPr>
            <a:spLocks noGrp="1"/>
          </p:cNvSpPr>
          <p:nvPr>
            <p:ph type="sldNum" sz="quarter" idx="5"/>
          </p:nvPr>
        </p:nvSpPr>
        <p:spPr/>
        <p:txBody>
          <a:bodyPr/>
          <a:lstStyle/>
          <a:p>
            <a:fld id="{92CEDA1C-839D-4BAA-BCD5-D8EF03D8AF27}" type="slidenum">
              <a:rPr lang="ko-KR" altLang="en-US" smtClean="0"/>
              <a:pPr/>
              <a:t>26</a:t>
            </a:fld>
            <a:endParaRPr lang="ko-KR" altLang="en-US"/>
          </a:p>
        </p:txBody>
      </p:sp>
    </p:spTree>
    <p:extLst>
      <p:ext uri="{BB962C8B-B14F-4D97-AF65-F5344CB8AC3E}">
        <p14:creationId xmlns:p14="http://schemas.microsoft.com/office/powerpoint/2010/main" val="2459915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F5"/>
                </a:solidFill>
              </a:rPr>
              <a:t>print</a:t>
            </a:r>
            <a:r>
              <a:rPr lang="en-US" dirty="0">
                <a:solidFill>
                  <a:srgbClr val="000000"/>
                </a:solidFill>
              </a:rPr>
              <a:t> </a:t>
            </a:r>
            <a:r>
              <a:rPr lang="en-US" dirty="0" err="1">
                <a:solidFill>
                  <a:srgbClr val="0069FF"/>
                </a:solidFill>
              </a:rPr>
              <a:t>time_to_num</a:t>
            </a:r>
            <a:r>
              <a:rPr lang="en-US" dirty="0">
                <a:solidFill>
                  <a:srgbClr val="000000"/>
                </a:solidFill>
              </a:rPr>
              <a:t>(</a:t>
            </a:r>
            <a:r>
              <a:rPr lang="en-US" dirty="0" err="1">
                <a:solidFill>
                  <a:srgbClr val="000000"/>
                </a:solidFill>
              </a:rPr>
              <a:t>EventController.SimTime</a:t>
            </a:r>
            <a:r>
              <a:rPr lang="en-US" dirty="0">
                <a:solidFill>
                  <a:srgbClr val="000000"/>
                </a:solidFill>
              </a:rPr>
              <a:t>)</a:t>
            </a:r>
            <a:br>
              <a:rPr lang="en-US" dirty="0">
                <a:solidFill>
                  <a:srgbClr val="000000"/>
                </a:solidFill>
              </a:rPr>
            </a:br>
            <a:r>
              <a:rPr lang="en-US" dirty="0" err="1">
                <a:solidFill>
                  <a:srgbClr val="000000"/>
                </a:solidFill>
              </a:rPr>
              <a:t>ProductCreationLog.push</a:t>
            </a:r>
            <a:r>
              <a:rPr lang="en-US" dirty="0">
                <a:solidFill>
                  <a:srgbClr val="000000"/>
                </a:solidFill>
              </a:rPr>
              <a:t>(</a:t>
            </a:r>
            <a:r>
              <a:rPr lang="en-US" dirty="0" err="1">
                <a:solidFill>
                  <a:srgbClr val="0069FF"/>
                </a:solidFill>
              </a:rPr>
              <a:t>time_to_num</a:t>
            </a:r>
            <a:r>
              <a:rPr lang="en-US" dirty="0">
                <a:solidFill>
                  <a:srgbClr val="000000"/>
                </a:solidFill>
              </a:rPr>
              <a:t>(</a:t>
            </a:r>
            <a:r>
              <a:rPr lang="en-US" dirty="0" err="1">
                <a:solidFill>
                  <a:srgbClr val="000000"/>
                </a:solidFill>
              </a:rPr>
              <a:t>EventController.SimTime</a:t>
            </a:r>
            <a:r>
              <a:rPr lang="en-US" dirty="0">
                <a:solidFill>
                  <a:srgbClr val="000000"/>
                </a:solidFill>
              </a:rPr>
              <a:t>))</a:t>
            </a:r>
            <a:br>
              <a:rPr lang="en-US" dirty="0">
                <a:solidFill>
                  <a:srgbClr val="000000"/>
                </a:solidFill>
              </a:rPr>
            </a:br>
            <a:br>
              <a:rPr lang="en-US" dirty="0">
                <a:solidFill>
                  <a:srgbClr val="000000"/>
                </a:solidFill>
              </a:rPr>
            </a:br>
            <a:r>
              <a:rPr lang="en-US" dirty="0">
                <a:solidFill>
                  <a:srgbClr val="000000"/>
                </a:solidFill>
              </a:rPr>
              <a:t>@.move </a:t>
            </a:r>
            <a:r>
              <a:rPr lang="en-US" dirty="0">
                <a:solidFill>
                  <a:srgbClr val="008755"/>
                </a:solidFill>
              </a:rPr>
              <a:t>-- Remove this, if the exit control is rear triggered!</a:t>
            </a:r>
            <a:endParaRPr lang="en-US" dirty="0"/>
          </a:p>
        </p:txBody>
      </p:sp>
      <p:sp>
        <p:nvSpPr>
          <p:cNvPr id="4" name="Slide Number Placeholder 3"/>
          <p:cNvSpPr>
            <a:spLocks noGrp="1"/>
          </p:cNvSpPr>
          <p:nvPr>
            <p:ph type="sldNum" sz="quarter" idx="5"/>
          </p:nvPr>
        </p:nvSpPr>
        <p:spPr/>
        <p:txBody>
          <a:bodyPr/>
          <a:lstStyle/>
          <a:p>
            <a:fld id="{92CEDA1C-839D-4BAA-BCD5-D8EF03D8AF27}" type="slidenum">
              <a:rPr lang="ko-KR" altLang="en-US" smtClean="0"/>
              <a:pPr/>
              <a:t>27</a:t>
            </a:fld>
            <a:endParaRPr lang="ko-KR" altLang="en-US"/>
          </a:p>
        </p:txBody>
      </p:sp>
    </p:spTree>
    <p:extLst>
      <p:ext uri="{BB962C8B-B14F-4D97-AF65-F5344CB8AC3E}">
        <p14:creationId xmlns:p14="http://schemas.microsoft.com/office/powerpoint/2010/main" val="321388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CEDA1C-839D-4BAA-BCD5-D8EF03D8AF27}" type="slidenum">
              <a:rPr lang="ko-KR" altLang="en-US" smtClean="0"/>
              <a:pPr/>
              <a:t>3</a:t>
            </a:fld>
            <a:endParaRPr lang="ko-KR" altLang="en-US"/>
          </a:p>
        </p:txBody>
      </p:sp>
    </p:spTree>
    <p:extLst>
      <p:ext uri="{BB962C8B-B14F-4D97-AF65-F5344CB8AC3E}">
        <p14:creationId xmlns:p14="http://schemas.microsoft.com/office/powerpoint/2010/main" val="1399086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Source.OnEntrance</a:t>
            </a:r>
            <a:br>
              <a:rPr lang="en-US" dirty="0"/>
            </a:br>
            <a:br>
              <a:rPr lang="en-US" dirty="0"/>
            </a:br>
            <a:r>
              <a:rPr lang="en-US" dirty="0" err="1"/>
              <a:t>Finished_Product</a:t>
            </a:r>
            <a:r>
              <a:rPr lang="en-US" dirty="0"/>
              <a:t> += 1</a:t>
            </a:r>
            <a:br>
              <a:rPr lang="en-US" dirty="0"/>
            </a:br>
            <a:r>
              <a:rPr lang="en-US" dirty="0">
                <a:solidFill>
                  <a:srgbClr val="008755"/>
                </a:solidFill>
              </a:rPr>
              <a:t>//Finished Product per hour</a:t>
            </a:r>
            <a:br>
              <a:rPr lang="en-US" dirty="0">
                <a:solidFill>
                  <a:srgbClr val="008755"/>
                </a:solidFill>
              </a:rPr>
            </a:br>
            <a:r>
              <a:rPr lang="en-US" dirty="0">
                <a:solidFill>
                  <a:srgbClr val="000000"/>
                </a:solidFill>
              </a:rPr>
              <a:t>TH := </a:t>
            </a:r>
            <a:r>
              <a:rPr lang="en-US" dirty="0">
                <a:solidFill>
                  <a:srgbClr val="0069FF"/>
                </a:solidFill>
              </a:rPr>
              <a:t>round</a:t>
            </a:r>
            <a:r>
              <a:rPr lang="en-US" dirty="0">
                <a:solidFill>
                  <a:srgbClr val="000000"/>
                </a:solidFill>
              </a:rPr>
              <a:t>((</a:t>
            </a:r>
            <a:r>
              <a:rPr lang="en-US" dirty="0" err="1">
                <a:solidFill>
                  <a:srgbClr val="000000"/>
                </a:solidFill>
              </a:rPr>
              <a:t>Finished_Product</a:t>
            </a:r>
            <a:r>
              <a:rPr lang="en-US" dirty="0">
                <a:solidFill>
                  <a:srgbClr val="000000"/>
                </a:solidFill>
              </a:rPr>
              <a:t> / </a:t>
            </a:r>
            <a:r>
              <a:rPr lang="en-US" dirty="0" err="1">
                <a:solidFill>
                  <a:srgbClr val="0069FF"/>
                </a:solidFill>
              </a:rPr>
              <a:t>time_to_num</a:t>
            </a:r>
            <a:r>
              <a:rPr lang="en-US" dirty="0">
                <a:solidFill>
                  <a:srgbClr val="000000"/>
                </a:solidFill>
              </a:rPr>
              <a:t>(</a:t>
            </a:r>
            <a:r>
              <a:rPr lang="en-US" dirty="0" err="1">
                <a:solidFill>
                  <a:srgbClr val="000000"/>
                </a:solidFill>
              </a:rPr>
              <a:t>EventController.SimTime</a:t>
            </a:r>
            <a:r>
              <a:rPr lang="en-US" dirty="0">
                <a:solidFill>
                  <a:srgbClr val="000000"/>
                </a:solidFill>
              </a:rPr>
              <a:t>))*(60*60),4)</a:t>
            </a:r>
            <a:br>
              <a:rPr lang="en-US" dirty="0">
                <a:solidFill>
                  <a:srgbClr val="000000"/>
                </a:solidFill>
              </a:rPr>
            </a:br>
            <a:r>
              <a:rPr lang="en-US" dirty="0">
                <a:solidFill>
                  <a:srgbClr val="008755"/>
                </a:solidFill>
              </a:rPr>
              <a:t>//Cycle Time in hour</a:t>
            </a:r>
            <a:br>
              <a:rPr lang="en-US" dirty="0">
                <a:solidFill>
                  <a:srgbClr val="008755"/>
                </a:solidFill>
              </a:rPr>
            </a:br>
            <a:r>
              <a:rPr lang="en-US" dirty="0" err="1">
                <a:solidFill>
                  <a:srgbClr val="000000"/>
                </a:solidFill>
              </a:rPr>
              <a:t>CycleTime.appendRow</a:t>
            </a:r>
            <a:r>
              <a:rPr lang="en-US" dirty="0">
                <a:solidFill>
                  <a:srgbClr val="000000"/>
                </a:solidFill>
              </a:rPr>
              <a:t>((</a:t>
            </a:r>
            <a:r>
              <a:rPr lang="en-US" dirty="0" err="1">
                <a:solidFill>
                  <a:srgbClr val="0069FF"/>
                </a:solidFill>
              </a:rPr>
              <a:t>time_to_num</a:t>
            </a:r>
            <a:r>
              <a:rPr lang="en-US" dirty="0">
                <a:solidFill>
                  <a:srgbClr val="000000"/>
                </a:solidFill>
              </a:rPr>
              <a:t>(</a:t>
            </a:r>
            <a:r>
              <a:rPr lang="en-US" dirty="0" err="1">
                <a:solidFill>
                  <a:srgbClr val="000000"/>
                </a:solidFill>
              </a:rPr>
              <a:t>EventController.SimTime</a:t>
            </a:r>
            <a:r>
              <a:rPr lang="en-US" dirty="0">
                <a:solidFill>
                  <a:srgbClr val="000000"/>
                </a:solidFill>
              </a:rPr>
              <a:t>) - </a:t>
            </a:r>
            <a:r>
              <a:rPr lang="en-US" dirty="0" err="1">
                <a:solidFill>
                  <a:srgbClr val="000000"/>
                </a:solidFill>
              </a:rPr>
              <a:t>ProductCreationLog.pop</a:t>
            </a:r>
            <a:r>
              <a:rPr lang="en-US" dirty="0">
                <a:solidFill>
                  <a:srgbClr val="000000"/>
                </a:solidFill>
              </a:rPr>
              <a:t>)/(60*60))</a:t>
            </a:r>
            <a:br>
              <a:rPr lang="en-US" dirty="0">
                <a:solidFill>
                  <a:srgbClr val="000000"/>
                </a:solidFill>
              </a:rPr>
            </a:br>
            <a:br>
              <a:rPr lang="en-US" dirty="0">
                <a:solidFill>
                  <a:srgbClr val="000000"/>
                </a:solidFill>
              </a:rPr>
            </a:br>
            <a:r>
              <a:rPr lang="en-US" dirty="0">
                <a:solidFill>
                  <a:srgbClr val="0000F5"/>
                </a:solidFill>
              </a:rPr>
              <a:t>var</a:t>
            </a:r>
            <a:r>
              <a:rPr lang="en-US" dirty="0">
                <a:solidFill>
                  <a:srgbClr val="000000"/>
                </a:solidFill>
              </a:rPr>
              <a:t> cycle: </a:t>
            </a:r>
            <a:r>
              <a:rPr lang="en-US" dirty="0">
                <a:solidFill>
                  <a:srgbClr val="00736E"/>
                </a:solidFill>
              </a:rPr>
              <a:t>real</a:t>
            </a:r>
            <a:r>
              <a:rPr lang="en-US" dirty="0">
                <a:solidFill>
                  <a:srgbClr val="000000"/>
                </a:solidFill>
              </a:rPr>
              <a:t> := 0</a:t>
            </a:r>
            <a:br>
              <a:rPr lang="en-US" dirty="0">
                <a:solidFill>
                  <a:srgbClr val="000000"/>
                </a:solidFill>
              </a:rPr>
            </a:br>
            <a:r>
              <a:rPr lang="en-US" dirty="0">
                <a:solidFill>
                  <a:srgbClr val="0000F5"/>
                </a:solidFill>
              </a:rPr>
              <a:t>for</a:t>
            </a:r>
            <a:r>
              <a:rPr lang="en-US" dirty="0">
                <a:solidFill>
                  <a:srgbClr val="000000"/>
                </a:solidFill>
              </a:rPr>
              <a:t> </a:t>
            </a:r>
            <a:r>
              <a:rPr lang="en-US" dirty="0">
                <a:solidFill>
                  <a:srgbClr val="0000F5"/>
                </a:solidFill>
              </a:rPr>
              <a:t>var</a:t>
            </a:r>
            <a:r>
              <a:rPr lang="en-US" dirty="0">
                <a:solidFill>
                  <a:srgbClr val="000000"/>
                </a:solidFill>
              </a:rPr>
              <a:t> </a:t>
            </a:r>
            <a:r>
              <a:rPr lang="en-US" dirty="0" err="1">
                <a:solidFill>
                  <a:srgbClr val="000000"/>
                </a:solidFill>
              </a:rPr>
              <a:t>i</a:t>
            </a:r>
            <a:r>
              <a:rPr lang="en-US" dirty="0">
                <a:solidFill>
                  <a:srgbClr val="000000"/>
                </a:solidFill>
              </a:rPr>
              <a:t> := 1 </a:t>
            </a:r>
            <a:r>
              <a:rPr lang="en-US" dirty="0">
                <a:solidFill>
                  <a:srgbClr val="0000F5"/>
                </a:solidFill>
              </a:rPr>
              <a:t>to</a:t>
            </a:r>
            <a:r>
              <a:rPr lang="en-US" dirty="0">
                <a:solidFill>
                  <a:srgbClr val="000000"/>
                </a:solidFill>
              </a:rPr>
              <a:t> </a:t>
            </a:r>
            <a:r>
              <a:rPr lang="en-US" dirty="0" err="1">
                <a:solidFill>
                  <a:srgbClr val="000000"/>
                </a:solidFill>
              </a:rPr>
              <a:t>Finished_Product</a:t>
            </a:r>
            <a:br>
              <a:rPr lang="en-US" dirty="0">
                <a:solidFill>
                  <a:srgbClr val="000000"/>
                </a:solidFill>
              </a:rPr>
            </a:br>
            <a:r>
              <a:rPr lang="en-US" dirty="0">
                <a:solidFill>
                  <a:srgbClr val="000000"/>
                </a:solidFill>
              </a:rPr>
              <a:t>    cycle += </a:t>
            </a:r>
            <a:r>
              <a:rPr lang="en-US" dirty="0" err="1">
                <a:solidFill>
                  <a:srgbClr val="000000"/>
                </a:solidFill>
              </a:rPr>
              <a:t>CycleTime</a:t>
            </a:r>
            <a:r>
              <a:rPr lang="en-US" dirty="0">
                <a:solidFill>
                  <a:srgbClr val="000000"/>
                </a:solidFill>
              </a:rPr>
              <a:t>[1,i]</a:t>
            </a:r>
            <a:br>
              <a:rPr lang="en-US" dirty="0">
                <a:solidFill>
                  <a:srgbClr val="000000"/>
                </a:solidFill>
              </a:rPr>
            </a:br>
            <a:r>
              <a:rPr lang="en-US" dirty="0">
                <a:solidFill>
                  <a:srgbClr val="0000F5"/>
                </a:solidFill>
              </a:rPr>
              <a:t>next</a:t>
            </a:r>
            <a:br>
              <a:rPr lang="en-US" dirty="0">
                <a:solidFill>
                  <a:srgbClr val="000000"/>
                </a:solidFill>
              </a:rPr>
            </a:br>
            <a:br>
              <a:rPr lang="en-US" dirty="0">
                <a:solidFill>
                  <a:srgbClr val="000000"/>
                </a:solidFill>
              </a:rPr>
            </a:br>
            <a:br>
              <a:rPr lang="en-US" dirty="0">
                <a:solidFill>
                  <a:srgbClr val="000000"/>
                </a:solidFill>
              </a:rPr>
            </a:br>
            <a:r>
              <a:rPr lang="en-US" dirty="0">
                <a:solidFill>
                  <a:srgbClr val="000000"/>
                </a:solidFill>
              </a:rPr>
              <a:t>CT := </a:t>
            </a:r>
            <a:r>
              <a:rPr lang="en-US" dirty="0">
                <a:solidFill>
                  <a:srgbClr val="0069FF"/>
                </a:solidFill>
              </a:rPr>
              <a:t>round</a:t>
            </a:r>
            <a:r>
              <a:rPr lang="en-US" dirty="0">
                <a:solidFill>
                  <a:srgbClr val="000000"/>
                </a:solidFill>
              </a:rPr>
              <a:t>((cycle / </a:t>
            </a:r>
            <a:r>
              <a:rPr lang="en-US" dirty="0" err="1">
                <a:solidFill>
                  <a:srgbClr val="000000"/>
                </a:solidFill>
              </a:rPr>
              <a:t>Finished_Product</a:t>
            </a:r>
            <a:r>
              <a:rPr lang="en-US" dirty="0">
                <a:solidFill>
                  <a:srgbClr val="000000"/>
                </a:solidFill>
              </a:rPr>
              <a:t>),4)</a:t>
            </a:r>
            <a:endParaRPr lang="en-US" dirty="0"/>
          </a:p>
        </p:txBody>
      </p:sp>
      <p:sp>
        <p:nvSpPr>
          <p:cNvPr id="4" name="Slide Number Placeholder 3"/>
          <p:cNvSpPr>
            <a:spLocks noGrp="1"/>
          </p:cNvSpPr>
          <p:nvPr>
            <p:ph type="sldNum" sz="quarter" idx="5"/>
          </p:nvPr>
        </p:nvSpPr>
        <p:spPr/>
        <p:txBody>
          <a:bodyPr/>
          <a:lstStyle/>
          <a:p>
            <a:fld id="{92CEDA1C-839D-4BAA-BCD5-D8EF03D8AF27}" type="slidenum">
              <a:rPr lang="ko-KR" altLang="en-US" smtClean="0"/>
              <a:pPr/>
              <a:t>28</a:t>
            </a:fld>
            <a:endParaRPr lang="ko-KR" altLang="en-US"/>
          </a:p>
        </p:txBody>
      </p:sp>
    </p:spTree>
    <p:extLst>
      <p:ext uri="{BB962C8B-B14F-4D97-AF65-F5344CB8AC3E}">
        <p14:creationId xmlns:p14="http://schemas.microsoft.com/office/powerpoint/2010/main" val="1574901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first page is for model creation. Just follow the </a:t>
            </a:r>
            <a:r>
              <a:rPr lang="en-US" altLang="ko-KR" dirty="0" err="1"/>
              <a:t>sequnces</a:t>
            </a:r>
            <a:r>
              <a:rPr lang="en-US" altLang="ko-KR" dirty="0"/>
              <a:t>.</a:t>
            </a:r>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4</a:t>
            </a:fld>
            <a:endParaRPr lang="ko-KR" altLang="en-US"/>
          </a:p>
        </p:txBody>
      </p:sp>
    </p:spTree>
    <p:extLst>
      <p:ext uri="{BB962C8B-B14F-4D97-AF65-F5344CB8AC3E}">
        <p14:creationId xmlns:p14="http://schemas.microsoft.com/office/powerpoint/2010/main" val="2969437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When you finished model creation, you can see this window. In the middle of window, there is highlighted box. We call it toolbox. It is made for creating object. When you want to make any object, use the toolbox.</a:t>
            </a:r>
            <a:endParaRPr lang="ko-KR" altLang="en-US" dirty="0"/>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5</a:t>
            </a:fld>
            <a:endParaRPr lang="ko-KR" altLang="en-US"/>
          </a:p>
        </p:txBody>
      </p:sp>
    </p:spTree>
    <p:extLst>
      <p:ext uri="{BB962C8B-B14F-4D97-AF65-F5344CB8AC3E}">
        <p14:creationId xmlns:p14="http://schemas.microsoft.com/office/powerpoint/2010/main" val="3483783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These icons represent objects. The highlighted objects are what we are going to use mainly. </a:t>
            </a:r>
            <a:endParaRPr lang="ko-KR" altLang="en-US" dirty="0"/>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6</a:t>
            </a:fld>
            <a:endParaRPr lang="ko-KR" altLang="en-US"/>
          </a:p>
        </p:txBody>
      </p:sp>
    </p:spTree>
    <p:extLst>
      <p:ext uri="{BB962C8B-B14F-4D97-AF65-F5344CB8AC3E}">
        <p14:creationId xmlns:p14="http://schemas.microsoft.com/office/powerpoint/2010/main" val="2511050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rgbClr val="002060"/>
                </a:solidFill>
                <a:effectLst/>
                <a:uLnTx/>
                <a:uFillTx/>
                <a:latin typeface="Calibri"/>
                <a:ea typeface="맑은 고딕" panose="020B0503020000020004" pitchFamily="50" charset="-127"/>
                <a:cs typeface="+mn-cs"/>
              </a:rPr>
              <a:t>In the toolbox, you can create any object on the map by dragging and dropping it onto the map. </a:t>
            </a:r>
            <a:endParaRPr lang="ko-KR" altLang="en-US" b="0" dirty="0">
              <a:latin typeface="Calibri" panose="020F0502020204030204" pitchFamily="34" charset="0"/>
              <a:cs typeface="Calibri" panose="020F0502020204030204" pitchFamily="34" charset="0"/>
            </a:endParaRPr>
          </a:p>
          <a:p>
            <a:endParaRPr lang="ko-KR" altLang="en-US" dirty="0"/>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7</a:t>
            </a:fld>
            <a:endParaRPr lang="ko-KR" altLang="en-US"/>
          </a:p>
        </p:txBody>
      </p:sp>
    </p:spTree>
    <p:extLst>
      <p:ext uri="{BB962C8B-B14F-4D97-AF65-F5344CB8AC3E}">
        <p14:creationId xmlns:p14="http://schemas.microsoft.com/office/powerpoint/2010/main" val="1858483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t>This is a simplest model. One thing I want to say is that Source and Drain is mandatory in plant simulation. Please remember that</a:t>
            </a:r>
            <a:endParaRPr lang="ko-KR" altLang="en-US" dirty="0"/>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8</a:t>
            </a:fld>
            <a:endParaRPr lang="ko-KR" altLang="en-US"/>
          </a:p>
        </p:txBody>
      </p:sp>
    </p:spTree>
    <p:extLst>
      <p:ext uri="{BB962C8B-B14F-4D97-AF65-F5344CB8AC3E}">
        <p14:creationId xmlns:p14="http://schemas.microsoft.com/office/powerpoint/2010/main" val="53355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page is for processing time setting. You can set processing time by some clicking. Right side is good example for setting.</a:t>
            </a:r>
            <a:endParaRPr lang="ko-KR" altLang="en-US" dirty="0"/>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9</a:t>
            </a:fld>
            <a:endParaRPr lang="ko-KR" altLang="en-US"/>
          </a:p>
        </p:txBody>
      </p:sp>
    </p:spTree>
    <p:extLst>
      <p:ext uri="{BB962C8B-B14F-4D97-AF65-F5344CB8AC3E}">
        <p14:creationId xmlns:p14="http://schemas.microsoft.com/office/powerpoint/2010/main" val="2393613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You can also set arrival time. It is same as before</a:t>
            </a:r>
            <a:endParaRPr lang="ko-KR" altLang="en-US" dirty="0"/>
          </a:p>
        </p:txBody>
      </p:sp>
      <p:sp>
        <p:nvSpPr>
          <p:cNvPr id="4" name="슬라이드 번호 개체 틀 3"/>
          <p:cNvSpPr>
            <a:spLocks noGrp="1"/>
          </p:cNvSpPr>
          <p:nvPr>
            <p:ph type="sldNum" sz="quarter" idx="5"/>
          </p:nvPr>
        </p:nvSpPr>
        <p:spPr/>
        <p:txBody>
          <a:bodyPr/>
          <a:lstStyle/>
          <a:p>
            <a:fld id="{92CEDA1C-839D-4BAA-BCD5-D8EF03D8AF27}" type="slidenum">
              <a:rPr lang="ko-KR" altLang="en-US" smtClean="0"/>
              <a:pPr/>
              <a:t>10</a:t>
            </a:fld>
            <a:endParaRPr lang="ko-KR" altLang="en-US"/>
          </a:p>
        </p:txBody>
      </p:sp>
    </p:spTree>
    <p:extLst>
      <p:ext uri="{BB962C8B-B14F-4D97-AF65-F5344CB8AC3E}">
        <p14:creationId xmlns:p14="http://schemas.microsoft.com/office/powerpoint/2010/main" val="64291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ko-KR" altLang="en-US"/>
              <a:t>마스터 제목 스타일 편집</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dirty="0"/>
          </a:p>
        </p:txBody>
      </p:sp>
      <p:sp>
        <p:nvSpPr>
          <p:cNvPr id="5" name="Footer Placeholder 4"/>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Tree>
    <p:extLst>
      <p:ext uri="{BB962C8B-B14F-4D97-AF65-F5344CB8AC3E}">
        <p14:creationId xmlns:p14="http://schemas.microsoft.com/office/powerpoint/2010/main" val="270311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Footer Placeholder 4"/>
          <p:cNvSpPr>
            <a:spLocks noGrp="1"/>
          </p:cNvSpPr>
          <p:nvPr>
            <p:ph type="ftr" sz="quarter" idx="11"/>
          </p:nvPr>
        </p:nvSpPr>
        <p:spPr/>
        <p:txBody>
          <a:bodyPr/>
          <a:lstStyle/>
          <a:p>
            <a:r>
              <a:rPr lang="en-US" altLang="ko-KR">
                <a:solidFill>
                  <a:prstClr val="black">
                    <a:tint val="75000"/>
                  </a:prstClr>
                </a:solidFill>
              </a:rPr>
              <a:t>Copyright © Young Jae JANG</a:t>
            </a:r>
            <a:endParaRPr lang="en-US" dirty="0">
              <a:solidFill>
                <a:prstClr val="black">
                  <a:tint val="75000"/>
                </a:prstClr>
              </a:solidFill>
            </a:endParaRPr>
          </a:p>
        </p:txBody>
      </p:sp>
    </p:spTree>
    <p:extLst>
      <p:ext uri="{BB962C8B-B14F-4D97-AF65-F5344CB8AC3E}">
        <p14:creationId xmlns:p14="http://schemas.microsoft.com/office/powerpoint/2010/main" val="301422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5" name="Footer Placeholder 4"/>
          <p:cNvSpPr>
            <a:spLocks noGrp="1"/>
          </p:cNvSpPr>
          <p:nvPr>
            <p:ph type="ftr" sz="quarter" idx="11"/>
          </p:nvPr>
        </p:nvSpPr>
        <p:spPr/>
        <p:txBody>
          <a:bodyPr/>
          <a:lstStyle/>
          <a:p>
            <a:r>
              <a:rPr lang="en-US" altLang="ko-KR">
                <a:solidFill>
                  <a:prstClr val="black">
                    <a:tint val="75000"/>
                  </a:prstClr>
                </a:solidFill>
              </a:rPr>
              <a:t>Copyright © Young Jae JANG</a:t>
            </a:r>
            <a:endParaRPr lang="en-US" dirty="0">
              <a:solidFill>
                <a:prstClr val="black">
                  <a:tint val="75000"/>
                </a:prstClr>
              </a:solidFill>
            </a:endParaRPr>
          </a:p>
        </p:txBody>
      </p:sp>
    </p:spTree>
    <p:extLst>
      <p:ext uri="{BB962C8B-B14F-4D97-AF65-F5344CB8AC3E}">
        <p14:creationId xmlns:p14="http://schemas.microsoft.com/office/powerpoint/2010/main" val="396608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86803"/>
          </a:xfrm>
        </p:spPr>
        <p:txBody>
          <a:bodyPr>
            <a:noAutofit/>
          </a:bodyPr>
          <a:lstStyle>
            <a:lvl1pPr algn="l">
              <a:defRPr sz="2000"/>
            </a:lvl1pPr>
          </a:lstStyle>
          <a:p>
            <a:r>
              <a:rPr lang="ko-KR" altLang="en-US" dirty="0"/>
              <a:t>마스터 제목 스타일 편집</a:t>
            </a:r>
            <a:endParaRPr lang="en-US" dirty="0"/>
          </a:p>
        </p:txBody>
      </p:sp>
      <p:sp>
        <p:nvSpPr>
          <p:cNvPr id="3" name="Content Placeholder 2"/>
          <p:cNvSpPr>
            <a:spLocks noGrp="1"/>
          </p:cNvSpPr>
          <p:nvPr>
            <p:ph idx="1"/>
          </p:nvPr>
        </p:nvSpPr>
        <p:spPr>
          <a:xfrm>
            <a:off x="457200" y="764704"/>
            <a:ext cx="8229600" cy="5472608"/>
          </a:xfrm>
        </p:spPr>
        <p:txBody>
          <a:bodyPr>
            <a:normAutofit/>
          </a:bodyPr>
          <a:lstStyle>
            <a:lvl1pPr>
              <a:defRPr sz="1800"/>
            </a:lvl1pPr>
            <a:lvl2pPr>
              <a:defRPr sz="1600"/>
            </a:lvl2pPr>
            <a:lvl3pPr>
              <a:defRPr sz="1400"/>
            </a:lvl3pPr>
            <a:lvl4pPr>
              <a:defRPr sz="1200"/>
            </a:lvl4pPr>
            <a:lvl5pPr>
              <a:defRPr sz="1200"/>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5" name="Footer Placeholder 4"/>
          <p:cNvSpPr>
            <a:spLocks noGrp="1"/>
          </p:cNvSpPr>
          <p:nvPr>
            <p:ph type="ftr" sz="quarter" idx="11"/>
          </p:nvPr>
        </p:nvSpPr>
        <p:spPr/>
        <p:txBody>
          <a:bodyPr/>
          <a:lstStyle/>
          <a:p>
            <a:r>
              <a:rPr lang="en-US" altLang="ko-KR" dirty="0">
                <a:solidFill>
                  <a:prstClr val="black">
                    <a:tint val="75000"/>
                  </a:prstClr>
                </a:solidFill>
              </a:rPr>
              <a:t>Copyright © Young Jae JANG</a:t>
            </a:r>
          </a:p>
        </p:txBody>
      </p:sp>
      <p:cxnSp>
        <p:nvCxnSpPr>
          <p:cNvPr id="7" name="Straight Connector 6"/>
          <p:cNvCxnSpPr/>
          <p:nvPr userDrawn="1"/>
        </p:nvCxnSpPr>
        <p:spPr>
          <a:xfrm>
            <a:off x="0" y="620688"/>
            <a:ext cx="9144000" cy="0"/>
          </a:xfrm>
          <a:prstGeom prst="line">
            <a:avLst/>
          </a:prstGeom>
          <a:ln w="57150">
            <a:solidFill>
              <a:srgbClr val="002060"/>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11495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ln>
            <a:solidFill>
              <a:srgbClr val="002060"/>
            </a:solidFill>
          </a:ln>
        </p:spPr>
        <p:txBody>
          <a:bodyPr anchor="t"/>
          <a:lstStyle>
            <a:lvl1pPr algn="l">
              <a:defRPr sz="4000" b="1" cap="all"/>
            </a:lvl1pPr>
          </a:lstStyle>
          <a:p>
            <a:r>
              <a:rPr lang="ko-KR" altLang="en-US"/>
              <a:t>마스터 제목 스타일 편집</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5" name="Footer Placeholder 4"/>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Tree>
    <p:extLst>
      <p:ext uri="{BB962C8B-B14F-4D97-AF65-F5344CB8AC3E}">
        <p14:creationId xmlns:p14="http://schemas.microsoft.com/office/powerpoint/2010/main" val="197082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764704"/>
            <a:ext cx="4038600" cy="5361459"/>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4" name="Content Placeholder 3"/>
          <p:cNvSpPr>
            <a:spLocks noGrp="1"/>
          </p:cNvSpPr>
          <p:nvPr>
            <p:ph sz="half" idx="2"/>
          </p:nvPr>
        </p:nvSpPr>
        <p:spPr>
          <a:xfrm>
            <a:off x="4648200" y="764704"/>
            <a:ext cx="4038600" cy="5361459"/>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6" name="Footer Placeholder 5"/>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9" name="Title 1"/>
          <p:cNvSpPr>
            <a:spLocks noGrp="1"/>
          </p:cNvSpPr>
          <p:nvPr>
            <p:ph type="title"/>
          </p:nvPr>
        </p:nvSpPr>
        <p:spPr>
          <a:xfrm>
            <a:off x="457200" y="103858"/>
            <a:ext cx="8229600" cy="444822"/>
          </a:xfrm>
        </p:spPr>
        <p:txBody>
          <a:bodyPr>
            <a:noAutofit/>
          </a:bodyPr>
          <a:lstStyle>
            <a:lvl1pPr algn="l">
              <a:defRPr sz="2000"/>
            </a:lvl1pPr>
          </a:lstStyle>
          <a:p>
            <a:r>
              <a:rPr lang="ko-KR" altLang="en-US"/>
              <a:t>마스터 제목 스타일 편집</a:t>
            </a:r>
            <a:endParaRPr lang="en-US"/>
          </a:p>
        </p:txBody>
      </p:sp>
      <p:cxnSp>
        <p:nvCxnSpPr>
          <p:cNvPr id="10" name="Straight Connector 6"/>
          <p:cNvCxnSpPr/>
          <p:nvPr userDrawn="1"/>
        </p:nvCxnSpPr>
        <p:spPr>
          <a:xfrm>
            <a:off x="0" y="620688"/>
            <a:ext cx="9144000" cy="0"/>
          </a:xfrm>
          <a:prstGeom prst="line">
            <a:avLst/>
          </a:prstGeom>
          <a:ln w="57150">
            <a:solidFill>
              <a:srgbClr val="002060"/>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697023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rmAutofit/>
          </a:bodyPr>
          <a:lstStyle>
            <a:lvl1pPr algn="l">
              <a:defRPr sz="2800"/>
            </a:lvl1pPr>
          </a:lstStyle>
          <a:p>
            <a:r>
              <a:rPr lang="ko-KR" altLang="en-US"/>
              <a:t>마스터 제목 스타일 편집</a:t>
            </a:r>
            <a:endParaRPr lang="en-US"/>
          </a:p>
        </p:txBody>
      </p:sp>
      <p:sp>
        <p:nvSpPr>
          <p:cNvPr id="3" name="Text Placeholder 2"/>
          <p:cNvSpPr>
            <a:spLocks noGrp="1"/>
          </p:cNvSpPr>
          <p:nvPr>
            <p:ph type="body" idx="1"/>
          </p:nvPr>
        </p:nvSpPr>
        <p:spPr>
          <a:xfrm>
            <a:off x="457200" y="764704"/>
            <a:ext cx="4040188"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dirty="0"/>
              <a:t>마스터 텍스트 스타일을 편집합니다</a:t>
            </a:r>
          </a:p>
        </p:txBody>
      </p:sp>
      <p:sp>
        <p:nvSpPr>
          <p:cNvPr id="4" name="Content Placeholder 3"/>
          <p:cNvSpPr>
            <a:spLocks noGrp="1"/>
          </p:cNvSpPr>
          <p:nvPr>
            <p:ph sz="half" idx="2"/>
          </p:nvPr>
        </p:nvSpPr>
        <p:spPr>
          <a:xfrm>
            <a:off x="457200" y="1412776"/>
            <a:ext cx="4040188" cy="4713387"/>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5" name="Text Placeholder 4"/>
          <p:cNvSpPr>
            <a:spLocks noGrp="1"/>
          </p:cNvSpPr>
          <p:nvPr>
            <p:ph type="body" sz="quarter" idx="3"/>
          </p:nvPr>
        </p:nvSpPr>
        <p:spPr>
          <a:xfrm>
            <a:off x="4645025" y="764704"/>
            <a:ext cx="4041775"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4645025" y="1412776"/>
            <a:ext cx="4041775" cy="4713387"/>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8" name="Footer Placeholder 7"/>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cxnSp>
        <p:nvCxnSpPr>
          <p:cNvPr id="9" name="Straight Connector 6"/>
          <p:cNvCxnSpPr/>
          <p:nvPr userDrawn="1"/>
        </p:nvCxnSpPr>
        <p:spPr>
          <a:xfrm>
            <a:off x="0" y="620688"/>
            <a:ext cx="9144000" cy="0"/>
          </a:xfrm>
          <a:prstGeom prst="line">
            <a:avLst/>
          </a:prstGeom>
          <a:ln w="57150">
            <a:solidFill>
              <a:srgbClr val="002060"/>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711481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제목만">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7" name="Title 1"/>
          <p:cNvSpPr>
            <a:spLocks noGrp="1"/>
          </p:cNvSpPr>
          <p:nvPr>
            <p:ph type="title"/>
          </p:nvPr>
        </p:nvSpPr>
        <p:spPr>
          <a:xfrm>
            <a:off x="457200" y="116632"/>
            <a:ext cx="8229600" cy="386803"/>
          </a:xfrm>
        </p:spPr>
        <p:txBody>
          <a:bodyPr>
            <a:normAutofit/>
          </a:bodyPr>
          <a:lstStyle>
            <a:lvl1pPr algn="l">
              <a:defRPr sz="2800"/>
            </a:lvl1pPr>
          </a:lstStyle>
          <a:p>
            <a:r>
              <a:rPr lang="ko-KR" altLang="en-US" dirty="0"/>
              <a:t>마스터 제목 스타일 편집</a:t>
            </a:r>
            <a:endParaRPr lang="en-US" dirty="0"/>
          </a:p>
        </p:txBody>
      </p:sp>
    </p:spTree>
    <p:extLst>
      <p:ext uri="{BB962C8B-B14F-4D97-AF65-F5344CB8AC3E}">
        <p14:creationId xmlns:p14="http://schemas.microsoft.com/office/powerpoint/2010/main" val="46453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Tree>
    <p:extLst>
      <p:ext uri="{BB962C8B-B14F-4D97-AF65-F5344CB8AC3E}">
        <p14:creationId xmlns:p14="http://schemas.microsoft.com/office/powerpoint/2010/main" val="273836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6" name="Footer Placeholder 5"/>
          <p:cNvSpPr>
            <a:spLocks noGrp="1"/>
          </p:cNvSpPr>
          <p:nvPr>
            <p:ph type="ftr" sz="quarter" idx="11"/>
          </p:nvPr>
        </p:nvSpPr>
        <p:spPr/>
        <p:txBody>
          <a:bodyPr/>
          <a:lstStyle/>
          <a:p>
            <a:r>
              <a:rPr lang="en-US" altLang="ko-KR">
                <a:solidFill>
                  <a:prstClr val="black">
                    <a:tint val="75000"/>
                  </a:prstClr>
                </a:solidFill>
              </a:rPr>
              <a:t>Copyright © Young Jae JANG</a:t>
            </a:r>
            <a:endParaRPr lang="en-US" dirty="0">
              <a:solidFill>
                <a:prstClr val="black">
                  <a:tint val="75000"/>
                </a:prstClr>
              </a:solidFill>
            </a:endParaRPr>
          </a:p>
        </p:txBody>
      </p:sp>
    </p:spTree>
    <p:extLst>
      <p:ext uri="{BB962C8B-B14F-4D97-AF65-F5344CB8AC3E}">
        <p14:creationId xmlns:p14="http://schemas.microsoft.com/office/powerpoint/2010/main" val="117414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6" name="Footer Placeholder 5"/>
          <p:cNvSpPr>
            <a:spLocks noGrp="1"/>
          </p:cNvSpPr>
          <p:nvPr>
            <p:ph type="ftr" sz="quarter" idx="11"/>
          </p:nvPr>
        </p:nvSpPr>
        <p:spPr/>
        <p:txBody>
          <a:bodyPr/>
          <a:lstStyle/>
          <a:p>
            <a:r>
              <a:rPr lang="en-US" altLang="ko-KR">
                <a:solidFill>
                  <a:prstClr val="black">
                    <a:tint val="75000"/>
                  </a:prstClr>
                </a:solidFill>
              </a:rPr>
              <a:t>Copyright © Young Jae JANG</a:t>
            </a:r>
            <a:endParaRPr lang="en-US" dirty="0">
              <a:solidFill>
                <a:prstClr val="black">
                  <a:tint val="75000"/>
                </a:prstClr>
              </a:solidFill>
            </a:endParaRPr>
          </a:p>
        </p:txBody>
      </p:sp>
    </p:spTree>
    <p:extLst>
      <p:ext uri="{BB962C8B-B14F-4D97-AF65-F5344CB8AC3E}">
        <p14:creationId xmlns:p14="http://schemas.microsoft.com/office/powerpoint/2010/main" val="54325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dirty="0"/>
              <a:t>마스터 제목 스타일 편집</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endParaRPr lang="en-US" dirty="0"/>
          </a:p>
        </p:txBody>
      </p:sp>
      <p:sp>
        <p:nvSpPr>
          <p:cNvPr id="5" name="Footer Placeholder 4"/>
          <p:cNvSpPr>
            <a:spLocks noGrp="1"/>
          </p:cNvSpPr>
          <p:nvPr>
            <p:ph type="ftr" sz="quarter" idx="3"/>
          </p:nvPr>
        </p:nvSpPr>
        <p:spPr>
          <a:xfrm>
            <a:off x="3016738" y="6392469"/>
            <a:ext cx="3110524"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pPr defTabSz="457200" latinLnBrk="0"/>
            <a:r>
              <a:rPr lang="en-US">
                <a:solidFill>
                  <a:prstClr val="black">
                    <a:tint val="75000"/>
                  </a:prstClr>
                </a:solidFill>
              </a:rPr>
              <a:t>Copyright © Young Jae JANG</a:t>
            </a:r>
            <a:endParaRPr lang="en-US" dirty="0">
              <a:solidFill>
                <a:prstClr val="black">
                  <a:tint val="75000"/>
                </a:prstClr>
              </a:solidFill>
            </a:endParaRPr>
          </a:p>
        </p:txBody>
      </p:sp>
      <p:pic>
        <p:nvPicPr>
          <p:cNvPr id="7" name="Picture 2" descr="http://driinkorea.com/wp-content/uploads/2010/10/kaist_logo.gif"/>
          <p:cNvPicPr>
            <a:picLocks noChangeAspect="1" noChangeArrowheads="1"/>
          </p:cNvPicPr>
          <p:nvPr/>
        </p:nvPicPr>
        <p:blipFill>
          <a:blip r:embed="rId13" cstate="print"/>
          <a:srcRect/>
          <a:stretch>
            <a:fillRect/>
          </a:stretch>
        </p:blipFill>
        <p:spPr bwMode="auto">
          <a:xfrm>
            <a:off x="116632" y="6500140"/>
            <a:ext cx="763636" cy="252000"/>
          </a:xfrm>
          <a:prstGeom prst="rect">
            <a:avLst/>
          </a:prstGeom>
          <a:noFill/>
        </p:spPr>
      </p:pic>
      <p:pic>
        <p:nvPicPr>
          <p:cNvPr id="8" name="Picture 2" descr="C:\Documents and Settings\ENG1\My Documents\Work\IE_admin\Logo contest\ISysE최종\ISysE.jpg"/>
          <p:cNvPicPr>
            <a:picLocks noChangeAspect="1" noChangeArrowheads="1"/>
          </p:cNvPicPr>
          <p:nvPr/>
        </p:nvPicPr>
        <p:blipFill>
          <a:blip r:embed="rId14" cstate="print"/>
          <a:srcRect/>
          <a:stretch>
            <a:fillRect/>
          </a:stretch>
        </p:blipFill>
        <p:spPr bwMode="auto">
          <a:xfrm>
            <a:off x="8460432" y="6500140"/>
            <a:ext cx="549474" cy="252000"/>
          </a:xfrm>
          <a:prstGeom prst="rect">
            <a:avLst/>
          </a:prstGeom>
          <a:noFill/>
        </p:spPr>
      </p:pic>
      <p:sp>
        <p:nvSpPr>
          <p:cNvPr id="4" name="TextBox 3"/>
          <p:cNvSpPr txBox="1"/>
          <p:nvPr/>
        </p:nvSpPr>
        <p:spPr>
          <a:xfrm>
            <a:off x="6217920" y="6444363"/>
            <a:ext cx="514319" cy="307777"/>
          </a:xfrm>
          <a:prstGeom prst="rect">
            <a:avLst/>
          </a:prstGeom>
          <a:noFill/>
        </p:spPr>
        <p:txBody>
          <a:bodyPr wrap="square" rtlCol="0">
            <a:spAutoFit/>
          </a:bodyPr>
          <a:lstStyle/>
          <a:p>
            <a:pPr defTabSz="457200" latinLnBrk="0"/>
            <a:fld id="{66F5583D-E7D0-4E55-BBF8-51897739E123}" type="slidenum">
              <a:rPr lang="ko-KR" altLang="en-US" sz="1400">
                <a:solidFill>
                  <a:prstClr val="white">
                    <a:lumMod val="50000"/>
                  </a:prstClr>
                </a:solidFill>
              </a:rPr>
              <a:pPr defTabSz="457200" latinLnBrk="0"/>
              <a:t>‹#›</a:t>
            </a:fld>
            <a:endParaRPr lang="ko-KR" altLang="en-US" sz="1400" dirty="0">
              <a:solidFill>
                <a:prstClr val="white">
                  <a:lumMod val="50000"/>
                </a:prstClr>
              </a:solidFill>
            </a:endParaRPr>
          </a:p>
        </p:txBody>
      </p:sp>
    </p:spTree>
    <p:extLst>
      <p:ext uri="{BB962C8B-B14F-4D97-AF65-F5344CB8AC3E}">
        <p14:creationId xmlns:p14="http://schemas.microsoft.com/office/powerpoint/2010/main" val="3533517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457200" rtl="0" eaLnBrk="1" latinLnBrk="1" hangingPunct="1">
        <a:spcBef>
          <a:spcPct val="0"/>
        </a:spcBef>
        <a:buNone/>
        <a:defRPr sz="4400" b="1" kern="1200">
          <a:solidFill>
            <a:srgbClr val="002060"/>
          </a:solidFill>
          <a:latin typeface="+mj-lt"/>
          <a:ea typeface="+mj-ea"/>
          <a:cs typeface="+mj-cs"/>
        </a:defRPr>
      </a:lvl1pPr>
    </p:titleStyle>
    <p:bodyStyle>
      <a:lvl1pPr marL="342900" indent="-342900" algn="l" defTabSz="457200" rtl="0" eaLnBrk="1" latinLnBrk="1" hangingPunct="1">
        <a:spcBef>
          <a:spcPct val="20000"/>
        </a:spcBef>
        <a:buFont typeface="Arial"/>
        <a:buChar char="•"/>
        <a:defRPr sz="3200" b="1" kern="1200">
          <a:solidFill>
            <a:srgbClr val="002060"/>
          </a:solidFill>
          <a:latin typeface="+mn-lt"/>
          <a:ea typeface="+mn-ea"/>
          <a:cs typeface="+mn-cs"/>
        </a:defRPr>
      </a:lvl1pPr>
      <a:lvl2pPr marL="742950" indent="-285750" algn="l" defTabSz="457200" rtl="0" eaLnBrk="1" latinLnBrk="1" hangingPunct="1">
        <a:spcBef>
          <a:spcPct val="20000"/>
        </a:spcBef>
        <a:buFont typeface="Arial"/>
        <a:buChar char="–"/>
        <a:defRPr sz="2800" kern="1200">
          <a:solidFill>
            <a:srgbClr val="002060"/>
          </a:solidFill>
          <a:latin typeface="+mn-lt"/>
          <a:ea typeface="+mn-ea"/>
          <a:cs typeface="+mn-cs"/>
        </a:defRPr>
      </a:lvl2pPr>
      <a:lvl3pPr marL="1143000" indent="-228600" algn="l" defTabSz="457200" rtl="0" eaLnBrk="1" latinLnBrk="1" hangingPunct="1">
        <a:spcBef>
          <a:spcPct val="20000"/>
        </a:spcBef>
        <a:buFont typeface="Arial"/>
        <a:buChar char="•"/>
        <a:defRPr sz="2400" kern="1200">
          <a:solidFill>
            <a:srgbClr val="002060"/>
          </a:solidFill>
          <a:latin typeface="+mn-lt"/>
          <a:ea typeface="+mn-ea"/>
          <a:cs typeface="+mn-cs"/>
        </a:defRPr>
      </a:lvl3pPr>
      <a:lvl4pPr marL="1600200" indent="-228600" algn="l" defTabSz="457200" rtl="0" eaLnBrk="1" latinLnBrk="1" hangingPunct="1">
        <a:spcBef>
          <a:spcPct val="20000"/>
        </a:spcBef>
        <a:buFont typeface="Arial"/>
        <a:buChar char="–"/>
        <a:defRPr sz="2000" kern="1200">
          <a:solidFill>
            <a:srgbClr val="002060"/>
          </a:solidFill>
          <a:latin typeface="+mn-lt"/>
          <a:ea typeface="+mn-ea"/>
          <a:cs typeface="+mn-cs"/>
        </a:defRPr>
      </a:lvl4pPr>
      <a:lvl5pPr marL="2057400" indent="-228600" algn="l" defTabSz="457200" rtl="0" eaLnBrk="1" latinLnBrk="1" hangingPunct="1">
        <a:spcBef>
          <a:spcPct val="20000"/>
        </a:spcBef>
        <a:buFont typeface="Arial"/>
        <a:buChar char="»"/>
        <a:defRPr sz="2000" kern="1200">
          <a:solidFill>
            <a:srgbClr val="002060"/>
          </a:solidFill>
          <a:latin typeface="+mn-lt"/>
          <a:ea typeface="+mn-ea"/>
          <a:cs typeface="+mn-cs"/>
        </a:defRPr>
      </a:lvl5pPr>
      <a:lvl6pPr marL="2514600" indent="-228600" algn="l" defTabSz="4572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1"/>
          <p:cNvSpPr txBox="1">
            <a:spLocks/>
          </p:cNvSpPr>
          <p:nvPr/>
        </p:nvSpPr>
        <p:spPr>
          <a:xfrm>
            <a:off x="688250" y="3717032"/>
            <a:ext cx="7772400" cy="2406129"/>
          </a:xfrm>
          <a:prstGeom prst="rect">
            <a:avLst/>
          </a:prstGeom>
        </p:spPr>
        <p:txBody>
          <a:bodyPr vert="horz" lIns="91440" tIns="45720" rIns="91440" bIns="45720" rtlCol="0" anchor="ctr">
            <a:normAutofit/>
          </a:bodyPr>
          <a:lstStyle>
            <a:lvl1pPr algn="ctr" defTabSz="457200" rtl="0" eaLnBrk="1" latinLnBrk="1" hangingPunct="1">
              <a:spcBef>
                <a:spcPct val="0"/>
              </a:spcBef>
              <a:buNone/>
              <a:defRPr sz="4400" b="1" kern="1200">
                <a:solidFill>
                  <a:srgbClr val="002060"/>
                </a:solidFill>
                <a:latin typeface="+mj-lt"/>
                <a:ea typeface="+mj-ea"/>
                <a:cs typeface="+mj-cs"/>
              </a:defRPr>
            </a:lvl1pPr>
          </a:lstStyle>
          <a:p>
            <a:endParaRPr lang="en-US" altLang="ko-KR" sz="2400" dirty="0"/>
          </a:p>
        </p:txBody>
      </p:sp>
      <p:sp>
        <p:nvSpPr>
          <p:cNvPr id="10" name="직사각형 12">
            <a:extLst>
              <a:ext uri="{FF2B5EF4-FFF2-40B4-BE49-F238E27FC236}">
                <a16:creationId xmlns:a16="http://schemas.microsoft.com/office/drawing/2014/main" id="{4D12069E-856B-8860-8AE3-2AED3DA2058C}"/>
              </a:ext>
            </a:extLst>
          </p:cNvPr>
          <p:cNvSpPr/>
          <p:nvPr/>
        </p:nvSpPr>
        <p:spPr>
          <a:xfrm>
            <a:off x="304800" y="1291294"/>
            <a:ext cx="8401050" cy="2178050"/>
          </a:xfrm>
          <a:prstGeom prst="rec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1" name="제목 1">
            <a:extLst>
              <a:ext uri="{FF2B5EF4-FFF2-40B4-BE49-F238E27FC236}">
                <a16:creationId xmlns:a16="http://schemas.microsoft.com/office/drawing/2014/main" id="{7E1D6429-8DF7-21A4-0A24-CCFF35DBC896}"/>
              </a:ext>
            </a:extLst>
          </p:cNvPr>
          <p:cNvSpPr txBox="1">
            <a:spLocks/>
          </p:cNvSpPr>
          <p:nvPr/>
        </p:nvSpPr>
        <p:spPr>
          <a:xfrm>
            <a:off x="539552" y="1557994"/>
            <a:ext cx="8064896" cy="1743086"/>
          </a:xfrm>
          <a:prstGeom prst="rect">
            <a:avLst/>
          </a:prstGeom>
        </p:spPr>
        <p:txBody>
          <a:bodyPr vert="horz" lIns="91440" tIns="45720" rIns="91440" bIns="45720" rtlCol="0" anchor="ctr">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0" marR="0" lvl="0" indent="0" algn="ctr" defTabSz="914400" rtl="0" eaLnBrk="1" fontAlgn="auto" latinLnBrk="1" hangingPunct="1">
              <a:lnSpc>
                <a:spcPct val="150000"/>
              </a:lnSpc>
              <a:spcBef>
                <a:spcPct val="0"/>
              </a:spcBef>
              <a:spcAft>
                <a:spcPts val="600"/>
              </a:spcAft>
              <a:buClrTx/>
              <a:buSzTx/>
              <a:buFontTx/>
              <a:buNone/>
              <a:tabLst/>
              <a:defRPr/>
            </a:pPr>
            <a:r>
              <a:rPr lang="en-US" altLang="ko-KR" sz="2400" dirty="0">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rPr>
              <a:t>IE251 Spring 2024</a:t>
            </a:r>
            <a:br>
              <a:rPr lang="en-US" altLang="ko-KR" sz="2400" dirty="0">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rPr>
            </a:br>
            <a:r>
              <a:rPr lang="en-US" altLang="ko-KR" sz="2400" dirty="0" err="1">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rPr>
              <a:t>Tecnomatix</a:t>
            </a:r>
            <a:r>
              <a:rPr lang="en-US" altLang="ko-KR" sz="2400" dirty="0">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rPr>
              <a:t> Plant Simulation</a:t>
            </a:r>
            <a:br>
              <a:rPr lang="en-US" altLang="ko-KR" sz="2400" dirty="0">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rPr>
            </a:br>
            <a:r>
              <a:rPr lang="en-US" altLang="ko-KR" sz="2400" dirty="0">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rPr>
              <a:t>Session No. 1</a:t>
            </a:r>
            <a:endParaRPr lang="ko-KR" altLang="en-US" dirty="0">
              <a:ln>
                <a:solidFill>
                  <a:schemeClr val="accent1">
                    <a:alpha val="0"/>
                  </a:schemeClr>
                </a:solidFill>
              </a:ln>
              <a:latin typeface="Arial" panose="020B0604020202020204" pitchFamily="34" charset="0"/>
              <a:ea typeface="맑은 고딕" panose="020B0503020000020004" pitchFamily="50" charset="-127"/>
              <a:cs typeface="Arial" panose="020B0604020202020204" pitchFamily="34" charset="0"/>
            </a:endParaRPr>
          </a:p>
        </p:txBody>
      </p:sp>
      <p:sp>
        <p:nvSpPr>
          <p:cNvPr id="12" name="TextBox 11">
            <a:extLst>
              <a:ext uri="{FF2B5EF4-FFF2-40B4-BE49-F238E27FC236}">
                <a16:creationId xmlns:a16="http://schemas.microsoft.com/office/drawing/2014/main" id="{F2CFFF3B-3DAE-F166-9EAF-D9AA7C132407}"/>
              </a:ext>
            </a:extLst>
          </p:cNvPr>
          <p:cNvSpPr txBox="1"/>
          <p:nvPr/>
        </p:nvSpPr>
        <p:spPr>
          <a:xfrm>
            <a:off x="253702" y="4148882"/>
            <a:ext cx="8636595" cy="1417824"/>
          </a:xfrm>
          <a:prstGeom prst="rect">
            <a:avLst/>
          </a:prstGeom>
          <a:noFill/>
          <a:ln>
            <a:solidFill>
              <a:schemeClr val="tx1">
                <a:alpha val="0"/>
              </a:schemeClr>
            </a:solidFill>
          </a:ln>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lnSpc>
                <a:spcPct val="150000"/>
              </a:lnSpc>
            </a:pPr>
            <a:r>
              <a:rPr lang="en-US" altLang="ko-KR" sz="2000" b="1" dirty="0">
                <a:ln>
                  <a:solidFill>
                    <a:schemeClr val="tx1">
                      <a:alpha val="0"/>
                    </a:schemeClr>
                  </a:solidFill>
                </a:ln>
                <a:latin typeface="+mn-ea"/>
                <a:cs typeface="Times New Roman" panose="02020603050405020304" pitchFamily="18" charset="0"/>
              </a:rPr>
              <a:t>Lennard Heuer, Ph.D. Candidate</a:t>
            </a:r>
          </a:p>
          <a:p>
            <a:pPr algn="ctr">
              <a:lnSpc>
                <a:spcPct val="150000"/>
              </a:lnSpc>
            </a:pPr>
            <a:r>
              <a:rPr lang="en-US" altLang="ko-KR" sz="2000" b="1" dirty="0">
                <a:ln>
                  <a:solidFill>
                    <a:schemeClr val="tx1">
                      <a:alpha val="0"/>
                    </a:schemeClr>
                  </a:solidFill>
                </a:ln>
                <a:latin typeface="+mn-ea"/>
                <a:cs typeface="Times New Roman" panose="02020603050405020304" pitchFamily="18" charset="0"/>
              </a:rPr>
              <a:t>KAIST Department of Data Science</a:t>
            </a:r>
          </a:p>
          <a:p>
            <a:pPr algn="ctr">
              <a:lnSpc>
                <a:spcPct val="150000"/>
              </a:lnSpc>
            </a:pPr>
            <a:r>
              <a:rPr lang="en-US" altLang="ko-KR" sz="2000" b="1" dirty="0">
                <a:ln>
                  <a:solidFill>
                    <a:schemeClr val="tx1">
                      <a:alpha val="0"/>
                    </a:schemeClr>
                  </a:solidFill>
                </a:ln>
                <a:latin typeface="+mn-ea"/>
                <a:cs typeface="Times New Roman" panose="02020603050405020304" pitchFamily="18" charset="0"/>
              </a:rPr>
              <a:t>lennard.heuer@kaist.ac.kr</a:t>
            </a:r>
            <a:endParaRPr lang="ko-KR" altLang="en-US" sz="2000" b="1" dirty="0">
              <a:ln>
                <a:solidFill>
                  <a:schemeClr val="tx1">
                    <a:alpha val="0"/>
                  </a:schemeClr>
                </a:solidFill>
              </a:ln>
              <a:latin typeface="+mn-ea"/>
              <a:cs typeface="Times New Roman" panose="02020603050405020304" pitchFamily="18" charset="0"/>
            </a:endParaRPr>
          </a:p>
        </p:txBody>
      </p:sp>
    </p:spTree>
    <p:extLst>
      <p:ext uri="{BB962C8B-B14F-4D97-AF65-F5344CB8AC3E}">
        <p14:creationId xmlns:p14="http://schemas.microsoft.com/office/powerpoint/2010/main" val="499805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000" dirty="0"/>
              <a:t>Overview Functionalities - </a:t>
            </a:r>
            <a:r>
              <a:rPr lang="en-US" altLang="ko-KR" dirty="0"/>
              <a:t>Arrival time setting</a:t>
            </a:r>
            <a:endParaRPr lang="ko-KR" altLang="en-US" dirty="0"/>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8" name="내용 개체 틀 7">
            <a:extLst>
              <a:ext uri="{FF2B5EF4-FFF2-40B4-BE49-F238E27FC236}">
                <a16:creationId xmlns:a16="http://schemas.microsoft.com/office/drawing/2014/main" id="{C095F731-E36D-76C8-CA7E-778E73DC99F2}"/>
              </a:ext>
            </a:extLst>
          </p:cNvPr>
          <p:cNvSpPr>
            <a:spLocks noGrp="1"/>
          </p:cNvSpPr>
          <p:nvPr>
            <p:ph idx="1"/>
          </p:nvPr>
        </p:nvSpPr>
        <p:spPr/>
        <p:txBody>
          <a:bodyPr/>
          <a:lstStyle/>
          <a:p>
            <a:pPr marL="0" indent="0">
              <a:buNone/>
            </a:pPr>
            <a:r>
              <a:rPr lang="en-US" altLang="ko-KR" dirty="0"/>
              <a:t>Double click the Source icon on the map</a:t>
            </a:r>
          </a:p>
          <a:p>
            <a:pPr marL="0" indent="0">
              <a:buNone/>
            </a:pPr>
            <a:r>
              <a:rPr lang="en-US" altLang="ko-KR" dirty="0"/>
              <a:t>It is same as processing time setting </a:t>
            </a:r>
            <a:endParaRPr lang="ko-KR" altLang="en-US" dirty="0"/>
          </a:p>
        </p:txBody>
      </p:sp>
      <p:grpSp>
        <p:nvGrpSpPr>
          <p:cNvPr id="5" name="그룹 4">
            <a:extLst>
              <a:ext uri="{FF2B5EF4-FFF2-40B4-BE49-F238E27FC236}">
                <a16:creationId xmlns:a16="http://schemas.microsoft.com/office/drawing/2014/main" id="{28A61D73-BA0A-FF1A-BBBB-C072B4887EA9}"/>
              </a:ext>
            </a:extLst>
          </p:cNvPr>
          <p:cNvGrpSpPr/>
          <p:nvPr/>
        </p:nvGrpSpPr>
        <p:grpSpPr>
          <a:xfrm>
            <a:off x="2267744" y="1700808"/>
            <a:ext cx="4359018" cy="4252328"/>
            <a:chOff x="455171" y="1196752"/>
            <a:chExt cx="4359018" cy="4252328"/>
          </a:xfrm>
        </p:grpSpPr>
        <p:pic>
          <p:nvPicPr>
            <p:cNvPr id="6" name="그림 5">
              <a:extLst>
                <a:ext uri="{FF2B5EF4-FFF2-40B4-BE49-F238E27FC236}">
                  <a16:creationId xmlns:a16="http://schemas.microsoft.com/office/drawing/2014/main" id="{D685B9C5-8B6B-505E-AD0D-6793480F1879}"/>
                </a:ext>
              </a:extLst>
            </p:cNvPr>
            <p:cNvPicPr>
              <a:picLocks noChangeAspect="1"/>
            </p:cNvPicPr>
            <p:nvPr/>
          </p:nvPicPr>
          <p:blipFill>
            <a:blip r:embed="rId3"/>
            <a:stretch>
              <a:fillRect/>
            </a:stretch>
          </p:blipFill>
          <p:spPr>
            <a:xfrm>
              <a:off x="455171" y="1196752"/>
              <a:ext cx="4359018" cy="4252328"/>
            </a:xfrm>
            <a:prstGeom prst="rect">
              <a:avLst/>
            </a:prstGeom>
          </p:spPr>
        </p:pic>
        <p:sp>
          <p:nvSpPr>
            <p:cNvPr id="7" name="직사각형 6">
              <a:extLst>
                <a:ext uri="{FF2B5EF4-FFF2-40B4-BE49-F238E27FC236}">
                  <a16:creationId xmlns:a16="http://schemas.microsoft.com/office/drawing/2014/main" id="{0AF6422D-9BFD-3CB5-B27B-1D0858D57384}"/>
                </a:ext>
              </a:extLst>
            </p:cNvPr>
            <p:cNvSpPr/>
            <p:nvPr/>
          </p:nvSpPr>
          <p:spPr>
            <a:xfrm>
              <a:off x="1475656" y="3284984"/>
              <a:ext cx="864097" cy="2164096"/>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504B5800-FF53-4D90-8345-FD60AF0ADE8D}"/>
                </a:ext>
              </a:extLst>
            </p:cNvPr>
            <p:cNvSpPr/>
            <p:nvPr/>
          </p:nvSpPr>
          <p:spPr>
            <a:xfrm>
              <a:off x="455171" y="2276872"/>
              <a:ext cx="660445" cy="288032"/>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sp>
        <p:nvSpPr>
          <p:cNvPr id="3" name="직사각형 2">
            <a:extLst>
              <a:ext uri="{FF2B5EF4-FFF2-40B4-BE49-F238E27FC236}">
                <a16:creationId xmlns:a16="http://schemas.microsoft.com/office/drawing/2014/main" id="{141D26AF-825D-E5B2-1287-57BBA1C94990}"/>
              </a:ext>
            </a:extLst>
          </p:cNvPr>
          <p:cNvSpPr/>
          <p:nvPr/>
        </p:nvSpPr>
        <p:spPr>
          <a:xfrm>
            <a:off x="4735285" y="3284984"/>
            <a:ext cx="1512168" cy="288032"/>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10" name="직선 화살표 연결선 9">
            <a:extLst>
              <a:ext uri="{FF2B5EF4-FFF2-40B4-BE49-F238E27FC236}">
                <a16:creationId xmlns:a16="http://schemas.microsoft.com/office/drawing/2014/main" id="{44FC897A-4E7C-4810-819E-12EFED296D99}"/>
              </a:ext>
            </a:extLst>
          </p:cNvPr>
          <p:cNvCxnSpPr>
            <a:cxnSpLocks/>
          </p:cNvCxnSpPr>
          <p:nvPr/>
        </p:nvCxnSpPr>
        <p:spPr>
          <a:xfrm flipH="1" flipV="1">
            <a:off x="6247453" y="3609020"/>
            <a:ext cx="608619" cy="36004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577EA953-8D57-2E89-7CA7-010C15C7018A}"/>
              </a:ext>
            </a:extLst>
          </p:cNvPr>
          <p:cNvSpPr txBox="1"/>
          <p:nvPr/>
        </p:nvSpPr>
        <p:spPr>
          <a:xfrm>
            <a:off x="6887476" y="3945454"/>
            <a:ext cx="2136415" cy="1200329"/>
          </a:xfrm>
          <a:prstGeom prst="rect">
            <a:avLst/>
          </a:prstGeom>
          <a:noFill/>
        </p:spPr>
        <p:txBody>
          <a:bodyPr wrap="square" rtlCol="0">
            <a:spAutoFit/>
          </a:bodyPr>
          <a:lstStyle/>
          <a:p>
            <a:r>
              <a:rPr lang="en-US" altLang="ko-KR" dirty="0"/>
              <a:t>You can also set the number of parts that Source generates.</a:t>
            </a:r>
          </a:p>
          <a:p>
            <a:r>
              <a:rPr lang="en-US" altLang="ko-KR" dirty="0"/>
              <a:t>‘-1’ means infinite.</a:t>
            </a:r>
            <a:endParaRPr lang="ko-KR" altLang="en-US" dirty="0"/>
          </a:p>
        </p:txBody>
      </p:sp>
    </p:spTree>
    <p:extLst>
      <p:ext uri="{BB962C8B-B14F-4D97-AF65-F5344CB8AC3E}">
        <p14:creationId xmlns:p14="http://schemas.microsoft.com/office/powerpoint/2010/main" val="422420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000" dirty="0"/>
              <a:t>Overview Functionalities - </a:t>
            </a:r>
            <a:r>
              <a:rPr lang="en-US" altLang="ko-KR" dirty="0"/>
              <a:t>Failure setting[1/2]</a:t>
            </a:r>
            <a:endParaRPr lang="ko-KR" altLang="en-US" dirty="0"/>
          </a:p>
        </p:txBody>
      </p:sp>
      <p:sp>
        <p:nvSpPr>
          <p:cNvPr id="3" name="내용 개체 틀 2"/>
          <p:cNvSpPr>
            <a:spLocks noGrp="1"/>
          </p:cNvSpPr>
          <p:nvPr>
            <p:ph idx="1"/>
          </p:nvPr>
        </p:nvSpPr>
        <p:spPr/>
        <p:txBody>
          <a:bodyPr/>
          <a:lstStyle/>
          <a:p>
            <a:pPr marL="0" indent="0">
              <a:buNone/>
            </a:pPr>
            <a:r>
              <a:rPr lang="en-US" altLang="ko-KR" dirty="0"/>
              <a:t>Double click the station icon on the</a:t>
            </a:r>
            <a:r>
              <a:rPr lang="ko-KR" altLang="en-US" dirty="0"/>
              <a:t> </a:t>
            </a:r>
            <a:r>
              <a:rPr lang="en-US" altLang="ko-KR" dirty="0"/>
              <a:t>map</a:t>
            </a:r>
          </a:p>
          <a:p>
            <a:pPr marL="0" indent="0">
              <a:buNone/>
            </a:pPr>
            <a:endParaRPr lang="ko-KR" altLang="en-US" dirty="0"/>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6" name="그림 5">
            <a:extLst>
              <a:ext uri="{FF2B5EF4-FFF2-40B4-BE49-F238E27FC236}">
                <a16:creationId xmlns:a16="http://schemas.microsoft.com/office/drawing/2014/main" id="{6366B5DE-ABF6-768E-3492-73748881F865}"/>
              </a:ext>
            </a:extLst>
          </p:cNvPr>
          <p:cNvPicPr>
            <a:picLocks noChangeAspect="1"/>
          </p:cNvPicPr>
          <p:nvPr/>
        </p:nvPicPr>
        <p:blipFill>
          <a:blip r:embed="rId3"/>
          <a:stretch>
            <a:fillRect/>
          </a:stretch>
        </p:blipFill>
        <p:spPr>
          <a:xfrm>
            <a:off x="2267744" y="1700808"/>
            <a:ext cx="4366638" cy="4016088"/>
          </a:xfrm>
          <a:prstGeom prst="rect">
            <a:avLst/>
          </a:prstGeom>
        </p:spPr>
      </p:pic>
      <p:sp>
        <p:nvSpPr>
          <p:cNvPr id="7" name="직사각형 6">
            <a:extLst>
              <a:ext uri="{FF2B5EF4-FFF2-40B4-BE49-F238E27FC236}">
                <a16:creationId xmlns:a16="http://schemas.microsoft.com/office/drawing/2014/main" id="{3CAC955B-D6FD-C9F3-4914-67249BB2ACEB}"/>
              </a:ext>
            </a:extLst>
          </p:cNvPr>
          <p:cNvSpPr/>
          <p:nvPr/>
        </p:nvSpPr>
        <p:spPr>
          <a:xfrm>
            <a:off x="3203848" y="2780928"/>
            <a:ext cx="427937" cy="288032"/>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2CECC1AA-7A65-E09F-2140-8892FC3859EF}"/>
              </a:ext>
            </a:extLst>
          </p:cNvPr>
          <p:cNvSpPr/>
          <p:nvPr/>
        </p:nvSpPr>
        <p:spPr>
          <a:xfrm>
            <a:off x="2411760" y="3194178"/>
            <a:ext cx="1008112" cy="378837"/>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981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000" dirty="0"/>
              <a:t>Overview Functionalities - </a:t>
            </a:r>
            <a:r>
              <a:rPr lang="en-US" altLang="ko-KR" dirty="0"/>
              <a:t>Failure setting[2/2]</a:t>
            </a:r>
            <a:endParaRPr lang="ko-KR" altLang="en-US" dirty="0"/>
          </a:p>
        </p:txBody>
      </p:sp>
      <p:pic>
        <p:nvPicPr>
          <p:cNvPr id="6" name="내용 개체 틀 5">
            <a:extLst>
              <a:ext uri="{FF2B5EF4-FFF2-40B4-BE49-F238E27FC236}">
                <a16:creationId xmlns:a16="http://schemas.microsoft.com/office/drawing/2014/main" id="{FE1FB930-F566-6937-61F4-6A3BF0955456}"/>
              </a:ext>
            </a:extLst>
          </p:cNvPr>
          <p:cNvPicPr>
            <a:picLocks noGrp="1" noChangeAspect="1"/>
          </p:cNvPicPr>
          <p:nvPr>
            <p:ph idx="1"/>
          </p:nvPr>
        </p:nvPicPr>
        <p:blipFill>
          <a:blip r:embed="rId3"/>
          <a:stretch>
            <a:fillRect/>
          </a:stretch>
        </p:blipFill>
        <p:spPr>
          <a:xfrm>
            <a:off x="2267744" y="1700808"/>
            <a:ext cx="4206605" cy="2911092"/>
          </a:xfrm>
        </p:spPr>
      </p:pic>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8" name="직사각형 7">
            <a:extLst>
              <a:ext uri="{FF2B5EF4-FFF2-40B4-BE49-F238E27FC236}">
                <a16:creationId xmlns:a16="http://schemas.microsoft.com/office/drawing/2014/main" id="{6602811D-26E3-B439-E842-6DD282E4E908}"/>
              </a:ext>
            </a:extLst>
          </p:cNvPr>
          <p:cNvSpPr/>
          <p:nvPr/>
        </p:nvSpPr>
        <p:spPr>
          <a:xfrm>
            <a:off x="2267744" y="3541337"/>
            <a:ext cx="3816424" cy="378837"/>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F64FDEAF-CD7B-55F7-9EA0-725B2F3FDA03}"/>
              </a:ext>
            </a:extLst>
          </p:cNvPr>
          <p:cNvSpPr/>
          <p:nvPr/>
        </p:nvSpPr>
        <p:spPr>
          <a:xfrm>
            <a:off x="4083015" y="4221088"/>
            <a:ext cx="792088" cy="288032"/>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249AC4CD-C8E8-3AC6-D0AA-5D7DF2750F56}"/>
              </a:ext>
            </a:extLst>
          </p:cNvPr>
          <p:cNvSpPr txBox="1"/>
          <p:nvPr/>
        </p:nvSpPr>
        <p:spPr>
          <a:xfrm>
            <a:off x="1331640" y="5347948"/>
            <a:ext cx="7128792" cy="646331"/>
          </a:xfrm>
          <a:prstGeom prst="rect">
            <a:avLst/>
          </a:prstGeom>
          <a:noFill/>
        </p:spPr>
        <p:txBody>
          <a:bodyPr wrap="square" rtlCol="0">
            <a:spAutoFit/>
          </a:bodyPr>
          <a:lstStyle/>
          <a:p>
            <a:r>
              <a:rPr kumimoji="0" lang="en-US" altLang="ko-KR" sz="1800" b="1" i="0" u="none" strike="noStrike" kern="1200" cap="none" spc="0" normalizeH="0" baseline="0" noProof="0" dirty="0">
                <a:ln>
                  <a:noFill/>
                </a:ln>
                <a:solidFill>
                  <a:srgbClr val="002060"/>
                </a:solidFill>
                <a:effectLst/>
                <a:uLnTx/>
                <a:uFillTx/>
                <a:latin typeface="Calibri"/>
                <a:ea typeface="맑은 고딕" panose="020B0503020000020004" pitchFamily="50" charset="-127"/>
                <a:cs typeface="+mn-cs"/>
              </a:rPr>
              <a:t>You can set MTTR and Availability, then automatically MTTF is determined. </a:t>
            </a:r>
            <a:endParaRPr lang="ko-KR"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3447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000" dirty="0"/>
              <a:t>Overview Functionalities - </a:t>
            </a:r>
            <a:r>
              <a:rPr lang="en-US" altLang="ko-KR" dirty="0"/>
              <a:t>Buffer Setting</a:t>
            </a:r>
            <a:endParaRPr lang="ko-KR" altLang="en-US" dirty="0"/>
          </a:p>
        </p:txBody>
      </p:sp>
      <p:pic>
        <p:nvPicPr>
          <p:cNvPr id="6" name="내용 개체 틀 5">
            <a:extLst>
              <a:ext uri="{FF2B5EF4-FFF2-40B4-BE49-F238E27FC236}">
                <a16:creationId xmlns:a16="http://schemas.microsoft.com/office/drawing/2014/main" id="{A20261E2-ED0A-1473-5A7B-F9AE6AAC61A8}"/>
              </a:ext>
            </a:extLst>
          </p:cNvPr>
          <p:cNvPicPr>
            <a:picLocks noGrp="1" noChangeAspect="1"/>
          </p:cNvPicPr>
          <p:nvPr>
            <p:ph idx="1"/>
          </p:nvPr>
        </p:nvPicPr>
        <p:blipFill>
          <a:blip r:embed="rId3"/>
          <a:stretch>
            <a:fillRect/>
          </a:stretch>
        </p:blipFill>
        <p:spPr>
          <a:xfrm>
            <a:off x="2396301" y="1474136"/>
            <a:ext cx="4351397" cy="4054191"/>
          </a:xfrm>
        </p:spPr>
      </p:pic>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7" name="직사각형 6">
            <a:extLst>
              <a:ext uri="{FF2B5EF4-FFF2-40B4-BE49-F238E27FC236}">
                <a16:creationId xmlns:a16="http://schemas.microsoft.com/office/drawing/2014/main" id="{EC53A4D9-5AE7-C836-2326-EBA8660AB76C}"/>
              </a:ext>
            </a:extLst>
          </p:cNvPr>
          <p:cNvSpPr/>
          <p:nvPr/>
        </p:nvSpPr>
        <p:spPr>
          <a:xfrm>
            <a:off x="2555776" y="2924944"/>
            <a:ext cx="1800200" cy="288032"/>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 name="내용 개체 틀 2">
            <a:extLst>
              <a:ext uri="{FF2B5EF4-FFF2-40B4-BE49-F238E27FC236}">
                <a16:creationId xmlns:a16="http://schemas.microsoft.com/office/drawing/2014/main" id="{D1465FD4-DD23-4723-2589-5B958F0C9ACA}"/>
              </a:ext>
            </a:extLst>
          </p:cNvPr>
          <p:cNvSpPr txBox="1">
            <a:spLocks/>
          </p:cNvSpPr>
          <p:nvPr/>
        </p:nvSpPr>
        <p:spPr>
          <a:xfrm>
            <a:off x="457200" y="764704"/>
            <a:ext cx="8229600" cy="5472608"/>
          </a:xfrm>
          <a:prstGeom prst="rect">
            <a:avLst/>
          </a:prstGeom>
        </p:spPr>
        <p:txBody>
          <a:bodyPr vert="horz" lIns="91440" tIns="45720" rIns="91440" bIns="45720" rtlCol="0">
            <a:normAutofit/>
          </a:bodyPr>
          <a:lstStyle>
            <a:lvl1pPr marL="342900" indent="-342900" algn="l" defTabSz="457200" rtl="0" eaLnBrk="1" latinLnBrk="1" hangingPunct="1">
              <a:spcBef>
                <a:spcPct val="20000"/>
              </a:spcBef>
              <a:buFont typeface="Arial"/>
              <a:buChar char="•"/>
              <a:defRPr sz="1800" b="1" kern="1200">
                <a:solidFill>
                  <a:srgbClr val="002060"/>
                </a:solidFill>
                <a:latin typeface="+mn-lt"/>
                <a:ea typeface="+mn-ea"/>
                <a:cs typeface="+mn-cs"/>
              </a:defRPr>
            </a:lvl1pPr>
            <a:lvl2pPr marL="742950" indent="-285750" algn="l" defTabSz="457200" rtl="0" eaLnBrk="1" latinLnBrk="1" hangingPunct="1">
              <a:spcBef>
                <a:spcPct val="20000"/>
              </a:spcBef>
              <a:buFont typeface="Arial"/>
              <a:buChar char="–"/>
              <a:defRPr sz="1600" kern="1200">
                <a:solidFill>
                  <a:srgbClr val="002060"/>
                </a:solidFill>
                <a:latin typeface="+mn-lt"/>
                <a:ea typeface="+mn-ea"/>
                <a:cs typeface="+mn-cs"/>
              </a:defRPr>
            </a:lvl2pPr>
            <a:lvl3pPr marL="1143000" indent="-228600" algn="l" defTabSz="457200" rtl="0" eaLnBrk="1" latinLnBrk="1" hangingPunct="1">
              <a:spcBef>
                <a:spcPct val="20000"/>
              </a:spcBef>
              <a:buFont typeface="Arial"/>
              <a:buChar char="•"/>
              <a:defRPr sz="1400" kern="1200">
                <a:solidFill>
                  <a:srgbClr val="002060"/>
                </a:solidFill>
                <a:latin typeface="+mn-lt"/>
                <a:ea typeface="+mn-ea"/>
                <a:cs typeface="+mn-cs"/>
              </a:defRPr>
            </a:lvl3pPr>
            <a:lvl4pPr marL="1600200" indent="-228600" algn="l" defTabSz="457200" rtl="0" eaLnBrk="1" latinLnBrk="1" hangingPunct="1">
              <a:spcBef>
                <a:spcPct val="20000"/>
              </a:spcBef>
              <a:buFont typeface="Arial"/>
              <a:buChar char="–"/>
              <a:defRPr sz="1200" kern="1200">
                <a:solidFill>
                  <a:srgbClr val="002060"/>
                </a:solidFill>
                <a:latin typeface="+mn-lt"/>
                <a:ea typeface="+mn-ea"/>
                <a:cs typeface="+mn-cs"/>
              </a:defRPr>
            </a:lvl4pPr>
            <a:lvl5pPr marL="2057400" indent="-228600" algn="l" defTabSz="457200" rtl="0" eaLnBrk="1" latinLnBrk="1" hangingPunct="1">
              <a:spcBef>
                <a:spcPct val="20000"/>
              </a:spcBef>
              <a:buFont typeface="Arial"/>
              <a:buChar char="»"/>
              <a:defRPr sz="1200" kern="1200">
                <a:solidFill>
                  <a:srgbClr val="002060"/>
                </a:solidFill>
                <a:latin typeface="+mn-lt"/>
                <a:ea typeface="+mn-ea"/>
                <a:cs typeface="+mn-cs"/>
              </a:defRPr>
            </a:lvl5pPr>
            <a:lvl6pPr marL="2514600" indent="-228600" algn="l" defTabSz="4572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ko-KR" dirty="0"/>
              <a:t>Double click the Buffer icon on the map</a:t>
            </a:r>
          </a:p>
          <a:p>
            <a:pPr marL="0" indent="0">
              <a:buNone/>
            </a:pPr>
            <a:endParaRPr lang="ko-KR" altLang="en-US" dirty="0"/>
          </a:p>
        </p:txBody>
      </p:sp>
      <p:sp>
        <p:nvSpPr>
          <p:cNvPr id="5" name="TextBox 4">
            <a:extLst>
              <a:ext uri="{FF2B5EF4-FFF2-40B4-BE49-F238E27FC236}">
                <a16:creationId xmlns:a16="http://schemas.microsoft.com/office/drawing/2014/main" id="{2F7EE1C7-D977-4D2D-A52D-C76998230616}"/>
              </a:ext>
            </a:extLst>
          </p:cNvPr>
          <p:cNvSpPr txBox="1"/>
          <p:nvPr/>
        </p:nvSpPr>
        <p:spPr>
          <a:xfrm>
            <a:off x="1007603" y="5559654"/>
            <a:ext cx="7128792" cy="646331"/>
          </a:xfrm>
          <a:prstGeom prst="rect">
            <a:avLst/>
          </a:prstGeom>
          <a:noFill/>
        </p:spPr>
        <p:txBody>
          <a:bodyPr wrap="square" rtlCol="0">
            <a:spAutoFit/>
          </a:bodyPr>
          <a:lstStyle/>
          <a:p>
            <a:r>
              <a:rPr kumimoji="0" lang="en-US" altLang="ko-KR" sz="1800" b="1" i="0" u="none" strike="noStrike" kern="1200" cap="none" spc="0" normalizeH="0" baseline="0" noProof="0" dirty="0">
                <a:ln>
                  <a:noFill/>
                </a:ln>
                <a:solidFill>
                  <a:srgbClr val="002060"/>
                </a:solidFill>
                <a:effectLst/>
                <a:uLnTx/>
                <a:uFillTx/>
                <a:latin typeface="Calibri"/>
                <a:ea typeface="맑은 고딕" panose="020B0503020000020004" pitchFamily="50" charset="-127"/>
                <a:cs typeface="+mn-cs"/>
              </a:rPr>
              <a:t>You can specify the capacity of the buffer. To allow for unlimited capacity, enter a value of -1.</a:t>
            </a:r>
            <a:endParaRPr lang="ko-KR"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3946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000" dirty="0"/>
              <a:t>Overview Functionalities - </a:t>
            </a:r>
            <a:r>
              <a:rPr lang="en-US" altLang="ko-KR" dirty="0"/>
              <a:t>Simulation Execution</a:t>
            </a:r>
            <a:endParaRPr lang="ko-KR" altLang="en-US" dirty="0"/>
          </a:p>
        </p:txBody>
      </p:sp>
      <p:pic>
        <p:nvPicPr>
          <p:cNvPr id="6" name="내용 개체 틀 5">
            <a:extLst>
              <a:ext uri="{FF2B5EF4-FFF2-40B4-BE49-F238E27FC236}">
                <a16:creationId xmlns:a16="http://schemas.microsoft.com/office/drawing/2014/main" id="{DA2759EB-549F-76B7-988F-E317A8C2A59A}"/>
              </a:ext>
            </a:extLst>
          </p:cNvPr>
          <p:cNvPicPr>
            <a:picLocks noGrp="1" noChangeAspect="1"/>
          </p:cNvPicPr>
          <p:nvPr>
            <p:ph idx="1"/>
          </p:nvPr>
        </p:nvPicPr>
        <p:blipFill>
          <a:blip r:embed="rId3"/>
          <a:stretch>
            <a:fillRect/>
          </a:stretch>
        </p:blipFill>
        <p:spPr>
          <a:xfrm>
            <a:off x="179512" y="1536947"/>
            <a:ext cx="5243014" cy="3817951"/>
          </a:xfrm>
        </p:spPr>
      </p:pic>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7" name="직사각형 6">
            <a:extLst>
              <a:ext uri="{FF2B5EF4-FFF2-40B4-BE49-F238E27FC236}">
                <a16:creationId xmlns:a16="http://schemas.microsoft.com/office/drawing/2014/main" id="{2EE40302-8098-D612-7AF1-0572ECB54E22}"/>
              </a:ext>
            </a:extLst>
          </p:cNvPr>
          <p:cNvSpPr/>
          <p:nvPr/>
        </p:nvSpPr>
        <p:spPr>
          <a:xfrm>
            <a:off x="205172" y="1844824"/>
            <a:ext cx="1054460" cy="648072"/>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pic>
        <p:nvPicPr>
          <p:cNvPr id="9" name="그림 8">
            <a:extLst>
              <a:ext uri="{FF2B5EF4-FFF2-40B4-BE49-F238E27FC236}">
                <a16:creationId xmlns:a16="http://schemas.microsoft.com/office/drawing/2014/main" id="{3189FF3F-AEE1-4EE8-0A7B-055DCA0228AD}"/>
              </a:ext>
            </a:extLst>
          </p:cNvPr>
          <p:cNvPicPr>
            <a:picLocks noChangeAspect="1"/>
          </p:cNvPicPr>
          <p:nvPr/>
        </p:nvPicPr>
        <p:blipFill>
          <a:blip r:embed="rId4"/>
          <a:stretch>
            <a:fillRect/>
          </a:stretch>
        </p:blipFill>
        <p:spPr>
          <a:xfrm>
            <a:off x="6579221" y="2149185"/>
            <a:ext cx="2385267" cy="2827265"/>
          </a:xfrm>
          <a:prstGeom prst="rect">
            <a:avLst/>
          </a:prstGeom>
        </p:spPr>
      </p:pic>
      <p:sp>
        <p:nvSpPr>
          <p:cNvPr id="10" name="화살표: 오른쪽 9">
            <a:extLst>
              <a:ext uri="{FF2B5EF4-FFF2-40B4-BE49-F238E27FC236}">
                <a16:creationId xmlns:a16="http://schemas.microsoft.com/office/drawing/2014/main" id="{61D84312-2C4B-3F16-C969-966B6734A6C0}"/>
              </a:ext>
            </a:extLst>
          </p:cNvPr>
          <p:cNvSpPr/>
          <p:nvPr/>
        </p:nvSpPr>
        <p:spPr>
          <a:xfrm>
            <a:off x="5652120" y="3429000"/>
            <a:ext cx="720080" cy="5760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CDBD4D74-6BE7-442F-5338-AC6DF04A0EA3}"/>
              </a:ext>
            </a:extLst>
          </p:cNvPr>
          <p:cNvSpPr/>
          <p:nvPr/>
        </p:nvSpPr>
        <p:spPr>
          <a:xfrm>
            <a:off x="7236296" y="3280964"/>
            <a:ext cx="292599" cy="333975"/>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FEE317A2-9C05-EE40-1CDD-EC5AE2D747C3}"/>
              </a:ext>
            </a:extLst>
          </p:cNvPr>
          <p:cNvSpPr txBox="1"/>
          <p:nvPr/>
        </p:nvSpPr>
        <p:spPr>
          <a:xfrm>
            <a:off x="7236295" y="3614939"/>
            <a:ext cx="1134883" cy="369332"/>
          </a:xfrm>
          <a:prstGeom prst="rect">
            <a:avLst/>
          </a:prstGeom>
          <a:noFill/>
        </p:spPr>
        <p:txBody>
          <a:bodyPr wrap="square" rtlCol="0">
            <a:spAutoFit/>
          </a:bodyPr>
          <a:lstStyle/>
          <a:p>
            <a:r>
              <a:rPr lang="en-US" altLang="ko-KR" dirty="0"/>
              <a:t>Execution</a:t>
            </a:r>
            <a:endParaRPr lang="ko-KR" altLang="en-US" dirty="0"/>
          </a:p>
        </p:txBody>
      </p:sp>
      <p:sp>
        <p:nvSpPr>
          <p:cNvPr id="13" name="직사각형 12">
            <a:extLst>
              <a:ext uri="{FF2B5EF4-FFF2-40B4-BE49-F238E27FC236}">
                <a16:creationId xmlns:a16="http://schemas.microsoft.com/office/drawing/2014/main" id="{C6A6A93C-A112-2B24-FAC7-577B2B07FD32}"/>
              </a:ext>
            </a:extLst>
          </p:cNvPr>
          <p:cNvSpPr/>
          <p:nvPr/>
        </p:nvSpPr>
        <p:spPr>
          <a:xfrm>
            <a:off x="6921885" y="3280964"/>
            <a:ext cx="292599" cy="333975"/>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8CE1E1C1-9758-7BC6-AA76-F472C1D8B376}"/>
              </a:ext>
            </a:extLst>
          </p:cNvPr>
          <p:cNvSpPr txBox="1"/>
          <p:nvPr/>
        </p:nvSpPr>
        <p:spPr>
          <a:xfrm>
            <a:off x="6763742" y="2929720"/>
            <a:ext cx="1008112" cy="369332"/>
          </a:xfrm>
          <a:prstGeom prst="rect">
            <a:avLst/>
          </a:prstGeom>
          <a:noFill/>
        </p:spPr>
        <p:txBody>
          <a:bodyPr wrap="square" rtlCol="0">
            <a:spAutoFit/>
          </a:bodyPr>
          <a:lstStyle/>
          <a:p>
            <a:r>
              <a:rPr lang="en-US" altLang="ko-KR" dirty="0"/>
              <a:t>reset</a:t>
            </a:r>
            <a:endParaRPr lang="ko-KR" altLang="en-US" dirty="0"/>
          </a:p>
        </p:txBody>
      </p:sp>
    </p:spTree>
    <p:extLst>
      <p:ext uri="{BB962C8B-B14F-4D97-AF65-F5344CB8AC3E}">
        <p14:creationId xmlns:p14="http://schemas.microsoft.com/office/powerpoint/2010/main" val="55493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000" dirty="0"/>
              <a:t>Overview Functionalities - </a:t>
            </a:r>
            <a:r>
              <a:rPr lang="en-US" altLang="ko-KR" dirty="0"/>
              <a:t>Statistics</a:t>
            </a:r>
            <a:endParaRPr lang="ko-KR" altLang="en-US" dirty="0"/>
          </a:p>
        </p:txBody>
      </p:sp>
      <p:pic>
        <p:nvPicPr>
          <p:cNvPr id="6" name="내용 개체 틀 5">
            <a:extLst>
              <a:ext uri="{FF2B5EF4-FFF2-40B4-BE49-F238E27FC236}">
                <a16:creationId xmlns:a16="http://schemas.microsoft.com/office/drawing/2014/main" id="{E58CF0DF-9C15-C9C7-5DE7-23713EFEEC3F}"/>
              </a:ext>
            </a:extLst>
          </p:cNvPr>
          <p:cNvPicPr>
            <a:picLocks noGrp="1" noChangeAspect="1"/>
          </p:cNvPicPr>
          <p:nvPr>
            <p:ph idx="1"/>
          </p:nvPr>
        </p:nvPicPr>
        <p:blipFill>
          <a:blip r:embed="rId3"/>
          <a:stretch>
            <a:fillRect/>
          </a:stretch>
        </p:blipFill>
        <p:spPr>
          <a:xfrm>
            <a:off x="2241390" y="1309158"/>
            <a:ext cx="4661220" cy="4239683"/>
          </a:xfrm>
        </p:spPr>
      </p:pic>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8" name="직사각형 7">
            <a:extLst>
              <a:ext uri="{FF2B5EF4-FFF2-40B4-BE49-F238E27FC236}">
                <a16:creationId xmlns:a16="http://schemas.microsoft.com/office/drawing/2014/main" id="{CB975689-305E-F267-5979-59E141521D9B}"/>
              </a:ext>
            </a:extLst>
          </p:cNvPr>
          <p:cNvSpPr/>
          <p:nvPr/>
        </p:nvSpPr>
        <p:spPr>
          <a:xfrm>
            <a:off x="4571999" y="2415539"/>
            <a:ext cx="645055" cy="365390"/>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AA3AA3AC-FAE6-55A1-16D1-D65A699B8784}"/>
              </a:ext>
            </a:extLst>
          </p:cNvPr>
          <p:cNvSpPr/>
          <p:nvPr/>
        </p:nvSpPr>
        <p:spPr>
          <a:xfrm>
            <a:off x="2454355" y="3023214"/>
            <a:ext cx="4235287" cy="1855238"/>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 name="내용 개체 틀 2">
            <a:extLst>
              <a:ext uri="{FF2B5EF4-FFF2-40B4-BE49-F238E27FC236}">
                <a16:creationId xmlns:a16="http://schemas.microsoft.com/office/drawing/2014/main" id="{98D5779D-EBE3-450D-15F3-4DDF9CEBEAFC}"/>
              </a:ext>
            </a:extLst>
          </p:cNvPr>
          <p:cNvSpPr txBox="1">
            <a:spLocks/>
          </p:cNvSpPr>
          <p:nvPr/>
        </p:nvSpPr>
        <p:spPr>
          <a:xfrm>
            <a:off x="457200" y="764704"/>
            <a:ext cx="8229600" cy="5472608"/>
          </a:xfrm>
          <a:prstGeom prst="rect">
            <a:avLst/>
          </a:prstGeom>
        </p:spPr>
        <p:txBody>
          <a:bodyPr vert="horz" lIns="91440" tIns="45720" rIns="91440" bIns="45720" rtlCol="0">
            <a:normAutofit/>
          </a:bodyPr>
          <a:lstStyle>
            <a:lvl1pPr marL="342900" indent="-342900" algn="l" defTabSz="457200" rtl="0" eaLnBrk="1" latinLnBrk="1" hangingPunct="1">
              <a:spcBef>
                <a:spcPct val="20000"/>
              </a:spcBef>
              <a:buFont typeface="Arial"/>
              <a:buChar char="•"/>
              <a:defRPr sz="1800" b="1" kern="1200">
                <a:solidFill>
                  <a:srgbClr val="002060"/>
                </a:solidFill>
                <a:latin typeface="+mn-lt"/>
                <a:ea typeface="+mn-ea"/>
                <a:cs typeface="+mn-cs"/>
              </a:defRPr>
            </a:lvl1pPr>
            <a:lvl2pPr marL="742950" indent="-285750" algn="l" defTabSz="457200" rtl="0" eaLnBrk="1" latinLnBrk="1" hangingPunct="1">
              <a:spcBef>
                <a:spcPct val="20000"/>
              </a:spcBef>
              <a:buFont typeface="Arial"/>
              <a:buChar char="–"/>
              <a:defRPr sz="1600" kern="1200">
                <a:solidFill>
                  <a:srgbClr val="002060"/>
                </a:solidFill>
                <a:latin typeface="+mn-lt"/>
                <a:ea typeface="+mn-ea"/>
                <a:cs typeface="+mn-cs"/>
              </a:defRPr>
            </a:lvl2pPr>
            <a:lvl3pPr marL="1143000" indent="-228600" algn="l" defTabSz="457200" rtl="0" eaLnBrk="1" latinLnBrk="1" hangingPunct="1">
              <a:spcBef>
                <a:spcPct val="20000"/>
              </a:spcBef>
              <a:buFont typeface="Arial"/>
              <a:buChar char="•"/>
              <a:defRPr sz="1400" kern="1200">
                <a:solidFill>
                  <a:srgbClr val="002060"/>
                </a:solidFill>
                <a:latin typeface="+mn-lt"/>
                <a:ea typeface="+mn-ea"/>
                <a:cs typeface="+mn-cs"/>
              </a:defRPr>
            </a:lvl3pPr>
            <a:lvl4pPr marL="1600200" indent="-228600" algn="l" defTabSz="457200" rtl="0" eaLnBrk="1" latinLnBrk="1" hangingPunct="1">
              <a:spcBef>
                <a:spcPct val="20000"/>
              </a:spcBef>
              <a:buFont typeface="Arial"/>
              <a:buChar char="–"/>
              <a:defRPr sz="1200" kern="1200">
                <a:solidFill>
                  <a:srgbClr val="002060"/>
                </a:solidFill>
                <a:latin typeface="+mn-lt"/>
                <a:ea typeface="+mn-ea"/>
                <a:cs typeface="+mn-cs"/>
              </a:defRPr>
            </a:lvl4pPr>
            <a:lvl5pPr marL="2057400" indent="-228600" algn="l" defTabSz="457200" rtl="0" eaLnBrk="1" latinLnBrk="1" hangingPunct="1">
              <a:spcBef>
                <a:spcPct val="20000"/>
              </a:spcBef>
              <a:buFont typeface="Arial"/>
              <a:buChar char="»"/>
              <a:defRPr sz="1200" kern="1200">
                <a:solidFill>
                  <a:srgbClr val="002060"/>
                </a:solidFill>
                <a:latin typeface="+mn-lt"/>
                <a:ea typeface="+mn-ea"/>
                <a:cs typeface="+mn-cs"/>
              </a:defRPr>
            </a:lvl5pPr>
            <a:lvl6pPr marL="2514600" indent="-228600" algn="l" defTabSz="4572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ko-KR" dirty="0"/>
              <a:t>You can view the statistics for each object in the [statistics] tab.</a:t>
            </a:r>
          </a:p>
          <a:p>
            <a:pPr marL="0" indent="0">
              <a:buNone/>
            </a:pPr>
            <a:endParaRPr lang="ko-KR" altLang="en-US" dirty="0"/>
          </a:p>
        </p:txBody>
      </p:sp>
      <p:sp>
        <p:nvSpPr>
          <p:cNvPr id="5" name="TextBox 4">
            <a:extLst>
              <a:ext uri="{FF2B5EF4-FFF2-40B4-BE49-F238E27FC236}">
                <a16:creationId xmlns:a16="http://schemas.microsoft.com/office/drawing/2014/main" id="{D455CB8D-EB5F-5A57-6D10-04787DA9DBC9}"/>
              </a:ext>
            </a:extLst>
          </p:cNvPr>
          <p:cNvSpPr txBox="1"/>
          <p:nvPr/>
        </p:nvSpPr>
        <p:spPr>
          <a:xfrm>
            <a:off x="1007603" y="5559654"/>
            <a:ext cx="7128792" cy="923330"/>
          </a:xfrm>
          <a:prstGeom prst="rect">
            <a:avLst/>
          </a:prstGeom>
          <a:noFill/>
        </p:spPr>
        <p:txBody>
          <a:bodyPr wrap="square" rtlCol="0">
            <a:spAutoFit/>
          </a:bodyPr>
          <a:lstStyle/>
          <a:p>
            <a:r>
              <a:rPr kumimoji="0" lang="en-US" altLang="ko-KR" sz="1800" b="1" i="0" u="none" strike="noStrike" kern="1200" cap="none" spc="0" normalizeH="0" baseline="0" noProof="0" dirty="0">
                <a:ln>
                  <a:noFill/>
                </a:ln>
                <a:solidFill>
                  <a:srgbClr val="002060"/>
                </a:solidFill>
                <a:effectLst/>
                <a:uLnTx/>
                <a:uFillTx/>
                <a:latin typeface="Calibri"/>
                <a:ea typeface="맑은 고딕" panose="020B0503020000020004" pitchFamily="50" charset="-127"/>
                <a:cs typeface="+mn-cs"/>
              </a:rPr>
              <a:t>To view the exact definition of each item, click the [?] button located in the upper-right corner of the window, and then click data of item you're interested in.</a:t>
            </a:r>
            <a:endParaRPr lang="ko-KR" altLang="en-US" b="1" dirty="0">
              <a:latin typeface="Calibri" panose="020F0502020204030204" pitchFamily="34" charset="0"/>
              <a:cs typeface="Calibri" panose="020F0502020204030204" pitchFamily="34" charset="0"/>
            </a:endParaRPr>
          </a:p>
        </p:txBody>
      </p:sp>
      <p:sp>
        <p:nvSpPr>
          <p:cNvPr id="12" name="직사각형 11">
            <a:extLst>
              <a:ext uri="{FF2B5EF4-FFF2-40B4-BE49-F238E27FC236}">
                <a16:creationId xmlns:a16="http://schemas.microsoft.com/office/drawing/2014/main" id="{A788A7F6-6461-642B-977D-B9C0EF90B28D}"/>
              </a:ext>
            </a:extLst>
          </p:cNvPr>
          <p:cNvSpPr/>
          <p:nvPr/>
        </p:nvSpPr>
        <p:spPr>
          <a:xfrm>
            <a:off x="6127262" y="1264894"/>
            <a:ext cx="377797" cy="355928"/>
          </a:xfrm>
          <a:prstGeom prst="rect">
            <a:avLst/>
          </a:prstGeom>
          <a:noFill/>
          <a:ln w="381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F39534C3-4944-5E8D-DFEC-228E3014F129}"/>
              </a:ext>
            </a:extLst>
          </p:cNvPr>
          <p:cNvSpPr/>
          <p:nvPr/>
        </p:nvSpPr>
        <p:spPr>
          <a:xfrm>
            <a:off x="3131840" y="3271690"/>
            <a:ext cx="532215" cy="1606761"/>
          </a:xfrm>
          <a:prstGeom prst="rect">
            <a:avLst/>
          </a:prstGeom>
          <a:noFill/>
          <a:ln w="381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4CBB5193-3805-5B51-5A82-12A971EFDE47}"/>
              </a:ext>
            </a:extLst>
          </p:cNvPr>
          <p:cNvSpPr txBox="1"/>
          <p:nvPr/>
        </p:nvSpPr>
        <p:spPr>
          <a:xfrm>
            <a:off x="5759046" y="1220712"/>
            <a:ext cx="557114" cy="400110"/>
          </a:xfrm>
          <a:prstGeom prst="rect">
            <a:avLst/>
          </a:prstGeom>
          <a:noFill/>
        </p:spPr>
        <p:txBody>
          <a:bodyPr wrap="square" rtlCol="0">
            <a:spAutoFit/>
          </a:bodyPr>
          <a:lstStyle/>
          <a:p>
            <a:r>
              <a:rPr lang="en-US" altLang="ko-KR" sz="2000" b="1" dirty="0"/>
              <a:t>①</a:t>
            </a:r>
            <a:endParaRPr lang="ko-KR" altLang="en-US" sz="2000" b="1" dirty="0"/>
          </a:p>
        </p:txBody>
      </p:sp>
      <p:sp>
        <p:nvSpPr>
          <p:cNvPr id="15" name="TextBox 14">
            <a:extLst>
              <a:ext uri="{FF2B5EF4-FFF2-40B4-BE49-F238E27FC236}">
                <a16:creationId xmlns:a16="http://schemas.microsoft.com/office/drawing/2014/main" id="{FF4BD6D6-3F40-2FE8-8CCC-1CBE77A4E016}"/>
              </a:ext>
            </a:extLst>
          </p:cNvPr>
          <p:cNvSpPr txBox="1"/>
          <p:nvPr/>
        </p:nvSpPr>
        <p:spPr>
          <a:xfrm>
            <a:off x="2752936" y="3136006"/>
            <a:ext cx="360040" cy="400110"/>
          </a:xfrm>
          <a:prstGeom prst="rect">
            <a:avLst/>
          </a:prstGeom>
          <a:noFill/>
        </p:spPr>
        <p:txBody>
          <a:bodyPr wrap="square">
            <a:spAutoFit/>
          </a:bodyPr>
          <a:lstStyle/>
          <a:p>
            <a:r>
              <a:rPr kumimoji="0" lang="en-US" altLang="ko-KR" sz="2000" b="1" i="0" u="none" strike="noStrike" kern="1200" cap="none" spc="0" normalizeH="0" baseline="0" noProof="0" dirty="0">
                <a:ln>
                  <a:noFill/>
                </a:ln>
                <a:solidFill>
                  <a:prstClr val="black"/>
                </a:solidFill>
                <a:effectLst/>
                <a:uLnTx/>
                <a:uFillTx/>
                <a:latin typeface="Calibri"/>
                <a:ea typeface="맑은 고딕" panose="020B0503020000020004" pitchFamily="50" charset="-127"/>
                <a:cs typeface="+mn-cs"/>
              </a:rPr>
              <a:t>②</a:t>
            </a:r>
            <a:endParaRPr lang="ko-KR" altLang="en-US" sz="2000" b="1" dirty="0"/>
          </a:p>
        </p:txBody>
      </p:sp>
      <p:cxnSp>
        <p:nvCxnSpPr>
          <p:cNvPr id="16" name="직선 화살표 연결선 15">
            <a:extLst>
              <a:ext uri="{FF2B5EF4-FFF2-40B4-BE49-F238E27FC236}">
                <a16:creationId xmlns:a16="http://schemas.microsoft.com/office/drawing/2014/main" id="{D6F462E1-CF9F-8B44-E631-1082F96A79AC}"/>
              </a:ext>
            </a:extLst>
          </p:cNvPr>
          <p:cNvCxnSpPr>
            <a:cxnSpLocks/>
          </p:cNvCxnSpPr>
          <p:nvPr/>
        </p:nvCxnSpPr>
        <p:spPr>
          <a:xfrm flipH="1">
            <a:off x="3674812" y="1565987"/>
            <a:ext cx="2464802" cy="1705703"/>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pic>
        <p:nvPicPr>
          <p:cNvPr id="24" name="그림 23">
            <a:extLst>
              <a:ext uri="{FF2B5EF4-FFF2-40B4-BE49-F238E27FC236}">
                <a16:creationId xmlns:a16="http://schemas.microsoft.com/office/drawing/2014/main" id="{BCA41629-C847-483B-4034-2DC00A73CD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9311" y="3419843"/>
            <a:ext cx="320245" cy="3329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060848"/>
            <a:ext cx="7772400" cy="1872208"/>
          </a:xfrm>
        </p:spPr>
        <p:txBody>
          <a:bodyPr>
            <a:normAutofit/>
          </a:bodyPr>
          <a:lstStyle/>
          <a:p>
            <a:r>
              <a:rPr lang="en-US" altLang="ko-KR" sz="3200" dirty="0"/>
              <a:t>2. In-Class Exercises</a:t>
            </a:r>
            <a:endParaRPr lang="ko-KR" altLang="en-US" sz="3200" dirty="0"/>
          </a:p>
        </p:txBody>
      </p:sp>
      <p:sp>
        <p:nvSpPr>
          <p:cNvPr id="3" name="제목 1"/>
          <p:cNvSpPr txBox="1">
            <a:spLocks/>
          </p:cNvSpPr>
          <p:nvPr/>
        </p:nvSpPr>
        <p:spPr>
          <a:xfrm>
            <a:off x="688250" y="3717032"/>
            <a:ext cx="7772400" cy="2406129"/>
          </a:xfrm>
          <a:prstGeom prst="rect">
            <a:avLst/>
          </a:prstGeom>
        </p:spPr>
        <p:txBody>
          <a:bodyPr vert="horz" lIns="91440" tIns="45720" rIns="91440" bIns="45720" rtlCol="0" anchor="ctr">
            <a:normAutofit/>
          </a:bodyPr>
          <a:lstStyle>
            <a:lvl1pPr algn="ctr" defTabSz="457200" rtl="0" eaLnBrk="1" latinLnBrk="1" hangingPunct="1">
              <a:spcBef>
                <a:spcPct val="0"/>
              </a:spcBef>
              <a:buNone/>
              <a:defRPr sz="4400" b="1" kern="1200">
                <a:solidFill>
                  <a:srgbClr val="002060"/>
                </a:solidFill>
                <a:latin typeface="+mj-lt"/>
                <a:ea typeface="+mj-ea"/>
                <a:cs typeface="+mj-cs"/>
              </a:defRPr>
            </a:lvl1pPr>
          </a:lstStyle>
          <a:p>
            <a:endParaRPr lang="en-US" altLang="ko-KR" sz="2400" dirty="0"/>
          </a:p>
        </p:txBody>
      </p:sp>
    </p:spTree>
    <p:extLst>
      <p:ext uri="{BB962C8B-B14F-4D97-AF65-F5344CB8AC3E}">
        <p14:creationId xmlns:p14="http://schemas.microsoft.com/office/powerpoint/2010/main" val="2349679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C6E6-7A07-227F-A195-913E4645D0F1}"/>
              </a:ext>
            </a:extLst>
          </p:cNvPr>
          <p:cNvSpPr>
            <a:spLocks noGrp="1"/>
          </p:cNvSpPr>
          <p:nvPr>
            <p:ph type="title"/>
          </p:nvPr>
        </p:nvSpPr>
        <p:spPr/>
        <p:txBody>
          <a:bodyPr/>
          <a:lstStyle/>
          <a:p>
            <a:pPr marL="0" marR="0" lvl="0" indent="0" algn="just" latinLnBrk="1">
              <a:lnSpc>
                <a:spcPct val="107000"/>
              </a:lnSpc>
              <a:spcBef>
                <a:spcPts val="0"/>
              </a:spcBef>
              <a:spcAft>
                <a:spcPts val="800"/>
              </a:spcAft>
              <a:buNone/>
            </a:pPr>
            <a:r>
              <a:rPr lang="en-US" dirty="0"/>
              <a:t>Task 1 - Penny </a:t>
            </a:r>
            <a:r>
              <a:rPr lang="en-US"/>
              <a:t>Fab – </a:t>
            </a:r>
            <a:r>
              <a:rPr lang="en-US" dirty="0"/>
              <a:t>Exponential Distribution</a:t>
            </a:r>
            <a:endParaRPr lang="en-US" sz="2000" b="1" kern="100" dirty="0">
              <a:effectLst/>
              <a:latin typeface="Calibri (Headings)"/>
              <a:ea typeface="Malgun Gothic" panose="020B0503020000020004" pitchFamily="34" charset="-127"/>
              <a:cs typeface="Times New Roman" panose="02020603050405020304" pitchFamily="18" charset="0"/>
            </a:endParaRPr>
          </a:p>
        </p:txBody>
      </p:sp>
      <p:sp>
        <p:nvSpPr>
          <p:cNvPr id="3" name="Content Placeholder 2">
            <a:extLst>
              <a:ext uri="{FF2B5EF4-FFF2-40B4-BE49-F238E27FC236}">
                <a16:creationId xmlns:a16="http://schemas.microsoft.com/office/drawing/2014/main" id="{8EA5DE08-FF40-8503-D3E9-28DAF9B53AED}"/>
              </a:ext>
            </a:extLst>
          </p:cNvPr>
          <p:cNvSpPr>
            <a:spLocks noGrp="1"/>
          </p:cNvSpPr>
          <p:nvPr>
            <p:ph idx="1"/>
          </p:nvPr>
        </p:nvSpPr>
        <p:spPr/>
        <p:txBody>
          <a:bodyPr/>
          <a:lstStyle/>
          <a:p>
            <a:pPr marL="0" marR="0" lvl="0" indent="0" algn="just" latinLnBrk="0">
              <a:lnSpc>
                <a:spcPct val="107000"/>
              </a:lnSpc>
              <a:spcBef>
                <a:spcPts val="0"/>
              </a:spcBef>
              <a:spcAft>
                <a:spcPts val="800"/>
              </a:spcAft>
              <a:buNone/>
            </a:pPr>
            <a:endParaRPr lang="en-US" sz="1800" b="0" kern="100" dirty="0">
              <a:solidFill>
                <a:schemeClr val="tx1"/>
              </a:solidFill>
              <a:effectLst/>
              <a:latin typeface="Malgun Gothic" panose="020B0503020000020004" pitchFamily="34" charset="-127"/>
              <a:ea typeface="Malgun Gothic" panose="020B0503020000020004" pitchFamily="34" charset="-127"/>
              <a:cs typeface="Times New Roman" panose="02020603050405020304" pitchFamily="18" charset="0"/>
            </a:endParaRPr>
          </a:p>
          <a:p>
            <a:pPr marL="0" marR="0" indent="338138" algn="just" latinLnBrk="0">
              <a:lnSpc>
                <a:spcPct val="107000"/>
              </a:lnSpc>
              <a:spcBef>
                <a:spcPts val="0"/>
              </a:spcBef>
              <a:spcAft>
                <a:spcPts val="800"/>
              </a:spcAft>
              <a:buFont typeface="Wingdings" panose="05000000000000000000" pitchFamily="2" charset="2"/>
              <a:buChar char="§"/>
              <a:tabLst>
                <a:tab pos="338138" algn="l"/>
              </a:tabLst>
            </a:pPr>
            <a:r>
              <a:rPr lang="en-US" sz="1800" b="0" kern="100" dirty="0">
                <a:solidFill>
                  <a:schemeClr val="tx1"/>
                </a:solidFill>
                <a:effectLst/>
                <a:latin typeface="Malgun Gothic" panose="020B0503020000020004" pitchFamily="34" charset="-127"/>
                <a:ea typeface="Malgun Gothic" panose="020B0503020000020004" pitchFamily="34" charset="-127"/>
                <a:cs typeface="Times New Roman" panose="02020603050405020304" pitchFamily="18" charset="0"/>
              </a:rPr>
              <a:t>Penny Fab is as illustrated below, and processing times follow </a:t>
            </a:r>
            <a:br>
              <a:rPr lang="en-US" sz="1800" b="0" kern="100" dirty="0">
                <a:solidFill>
                  <a:schemeClr val="tx1"/>
                </a:solidFill>
                <a:effectLst/>
                <a:latin typeface="Malgun Gothic" panose="020B0503020000020004" pitchFamily="34" charset="-127"/>
                <a:ea typeface="Malgun Gothic" panose="020B0503020000020004" pitchFamily="34" charset="-127"/>
                <a:cs typeface="Times New Roman" panose="02020603050405020304" pitchFamily="18" charset="0"/>
              </a:rPr>
            </a:br>
            <a:r>
              <a:rPr lang="en-US" sz="1800" b="0" kern="100" dirty="0">
                <a:solidFill>
                  <a:schemeClr val="tx1"/>
                </a:solidFill>
                <a:effectLst/>
                <a:latin typeface="Malgun Gothic" panose="020B0503020000020004" pitchFamily="34" charset="-127"/>
                <a:ea typeface="Malgun Gothic" panose="020B0503020000020004" pitchFamily="34" charset="-127"/>
                <a:cs typeface="Times New Roman" panose="02020603050405020304" pitchFamily="18" charset="0"/>
              </a:rPr>
              <a:t>    </a:t>
            </a:r>
            <a:r>
              <a:rPr lang="en-US" sz="1800" kern="100" dirty="0">
                <a:solidFill>
                  <a:schemeClr val="tx1"/>
                </a:solidFill>
                <a:effectLst/>
                <a:latin typeface="Malgun Gothic" panose="020B0503020000020004" pitchFamily="34" charset="-127"/>
                <a:ea typeface="Malgun Gothic" panose="020B0503020000020004" pitchFamily="34" charset="-127"/>
                <a:cs typeface="Times New Roman" panose="02020603050405020304" pitchFamily="18" charset="0"/>
              </a:rPr>
              <a:t>exponential distribution</a:t>
            </a:r>
            <a:r>
              <a:rPr lang="en-US" sz="1800" b="0" kern="100" dirty="0">
                <a:solidFill>
                  <a:schemeClr val="tx1"/>
                </a:solidFill>
                <a:effectLst/>
                <a:latin typeface="Malgun Gothic" panose="020B0503020000020004" pitchFamily="34" charset="-127"/>
                <a:ea typeface="Malgun Gothic" panose="020B0503020000020004" pitchFamily="34" charset="-127"/>
                <a:cs typeface="Times New Roman" panose="02020603050405020304" pitchFamily="18" charset="0"/>
              </a:rPr>
              <a:t>. Each machine takes two hours on average to        	process.</a:t>
            </a:r>
          </a:p>
          <a:p>
            <a:pPr marL="0" marR="0" algn="just" latinLnBrk="0">
              <a:lnSpc>
                <a:spcPct val="107000"/>
              </a:lnSpc>
              <a:spcBef>
                <a:spcPts val="0"/>
              </a:spcBef>
              <a:spcAft>
                <a:spcPts val="800"/>
              </a:spcAft>
              <a:buFont typeface="Wingdings" panose="05000000000000000000" pitchFamily="2" charset="2"/>
              <a:buChar char="§"/>
            </a:pPr>
            <a:endParaRPr lang="en-US" kern="100" dirty="0">
              <a:latin typeface="Malgun Gothic" panose="020B0503020000020004" pitchFamily="34" charset="-127"/>
              <a:ea typeface="Malgun Gothic" panose="020B0503020000020004" pitchFamily="34" charset="-127"/>
              <a:cs typeface="Times New Roman" panose="02020603050405020304" pitchFamily="18" charset="0"/>
            </a:endParaRPr>
          </a:p>
          <a:p>
            <a:pPr marL="0" marR="0" algn="just" latinLnBrk="0">
              <a:lnSpc>
                <a:spcPct val="107000"/>
              </a:lnSpc>
              <a:spcBef>
                <a:spcPts val="0"/>
              </a:spcBef>
              <a:spcAft>
                <a:spcPts val="800"/>
              </a:spcAft>
              <a:buFont typeface="Wingdings" panose="05000000000000000000" pitchFamily="2" charset="2"/>
              <a:buChar char="§"/>
            </a:pPr>
            <a:endParaRPr lang="en-US" sz="1800" kern="100" dirty="0">
              <a:effectLst/>
              <a:latin typeface="Malgun Gothic" panose="020B0503020000020004" pitchFamily="34" charset="-127"/>
              <a:ea typeface="Malgun Gothic" panose="020B0503020000020004" pitchFamily="34" charset="-127"/>
              <a:cs typeface="Times New Roman" panose="02020603050405020304" pitchFamily="18" charset="0"/>
            </a:endParaRPr>
          </a:p>
          <a:p>
            <a:pPr marL="0" marR="0" algn="just" latinLnBrk="0">
              <a:lnSpc>
                <a:spcPct val="107000"/>
              </a:lnSpc>
              <a:spcBef>
                <a:spcPts val="0"/>
              </a:spcBef>
              <a:spcAft>
                <a:spcPts val="800"/>
              </a:spcAft>
              <a:buFont typeface="Wingdings" panose="05000000000000000000" pitchFamily="2" charset="2"/>
              <a:buChar char="§"/>
            </a:pPr>
            <a:endParaRPr lang="en-US" kern="100" dirty="0">
              <a:latin typeface="Malgun Gothic" panose="020B0503020000020004" pitchFamily="34" charset="-127"/>
              <a:ea typeface="Malgun Gothic" panose="020B0503020000020004" pitchFamily="34" charset="-127"/>
              <a:cs typeface="Times New Roman" panose="02020603050405020304" pitchFamily="18" charset="0"/>
            </a:endParaRPr>
          </a:p>
          <a:p>
            <a:pPr marL="0" indent="0" latinLnBrk="0">
              <a:buNone/>
            </a:pPr>
            <a:endParaRPr lang="en-US" sz="1800" kern="100" dirty="0">
              <a:effectLst/>
              <a:latin typeface="Malgun Gothic" panose="020B0503020000020004" pitchFamily="34" charset="-127"/>
              <a:ea typeface="Malgun Gothic" panose="020B0503020000020004" pitchFamily="34" charset="-127"/>
              <a:cs typeface="Times New Roman" panose="02020603050405020304" pitchFamily="18" charset="0"/>
            </a:endParaRPr>
          </a:p>
          <a:p>
            <a:pPr marL="0" indent="0" latinLnBrk="0">
              <a:buNone/>
            </a:pPr>
            <a:endParaRPr lang="en-US" dirty="0"/>
          </a:p>
          <a:p>
            <a:pPr latinLnBrk="0"/>
            <a:endParaRPr lang="en-US" dirty="0"/>
          </a:p>
        </p:txBody>
      </p:sp>
      <p:sp>
        <p:nvSpPr>
          <p:cNvPr id="4" name="Footer Placeholder 3">
            <a:extLst>
              <a:ext uri="{FF2B5EF4-FFF2-40B4-BE49-F238E27FC236}">
                <a16:creationId xmlns:a16="http://schemas.microsoft.com/office/drawing/2014/main" id="{097A3BA2-627F-E4D8-1928-6686E89DEFF3}"/>
              </a:ext>
            </a:extLst>
          </p:cNvPr>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5" name="그림 3">
            <a:extLst>
              <a:ext uri="{FF2B5EF4-FFF2-40B4-BE49-F238E27FC236}">
                <a16:creationId xmlns:a16="http://schemas.microsoft.com/office/drawing/2014/main" id="{DD465C06-7564-8A10-D56B-8402CF4CAFF9}"/>
              </a:ext>
            </a:extLst>
          </p:cNvPr>
          <p:cNvPicPr>
            <a:picLocks noChangeAspect="1"/>
          </p:cNvPicPr>
          <p:nvPr/>
        </p:nvPicPr>
        <p:blipFill>
          <a:blip r:embed="rId2"/>
          <a:stretch>
            <a:fillRect/>
          </a:stretch>
        </p:blipFill>
        <p:spPr>
          <a:xfrm>
            <a:off x="1763688" y="2204864"/>
            <a:ext cx="5241918" cy="1342000"/>
          </a:xfrm>
          <a:prstGeom prst="rect">
            <a:avLst/>
          </a:prstGeom>
        </p:spPr>
      </p:pic>
    </p:spTree>
    <p:extLst>
      <p:ext uri="{BB962C8B-B14F-4D97-AF65-F5344CB8AC3E}">
        <p14:creationId xmlns:p14="http://schemas.microsoft.com/office/powerpoint/2010/main" val="1315570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35A-F120-C608-99DD-A63A568A4DDE}"/>
              </a:ext>
            </a:extLst>
          </p:cNvPr>
          <p:cNvSpPr>
            <a:spLocks noGrp="1"/>
          </p:cNvSpPr>
          <p:nvPr>
            <p:ph type="title"/>
          </p:nvPr>
        </p:nvSpPr>
        <p:spPr/>
        <p:txBody>
          <a:bodyPr/>
          <a:lstStyle/>
          <a:p>
            <a:r>
              <a:rPr lang="en-US" sz="2000" b="1" kern="100" dirty="0">
                <a:effectLst/>
                <a:latin typeface="Calibri (Headings)"/>
                <a:ea typeface="Malgun Gothic" panose="020B0503020000020004" pitchFamily="34" charset="-127"/>
                <a:cs typeface="Times New Roman" panose="02020603050405020304" pitchFamily="18" charset="0"/>
              </a:rPr>
              <a:t>Task 1 - Penny Fab One</a:t>
            </a:r>
            <a:endParaRPr lang="en-US" dirty="0">
              <a:latin typeface="Calibri (Headings)"/>
            </a:endParaRPr>
          </a:p>
        </p:txBody>
      </p:sp>
      <p:pic>
        <p:nvPicPr>
          <p:cNvPr id="6" name="Content Placeholder 5">
            <a:extLst>
              <a:ext uri="{FF2B5EF4-FFF2-40B4-BE49-F238E27FC236}">
                <a16:creationId xmlns:a16="http://schemas.microsoft.com/office/drawing/2014/main" id="{7E6D7F12-491C-AA73-D802-849C2932D46D}"/>
              </a:ext>
            </a:extLst>
          </p:cNvPr>
          <p:cNvPicPr>
            <a:picLocks noGrp="1" noChangeAspect="1"/>
          </p:cNvPicPr>
          <p:nvPr>
            <p:ph idx="1"/>
          </p:nvPr>
        </p:nvPicPr>
        <p:blipFill>
          <a:blip r:embed="rId2"/>
          <a:stretch>
            <a:fillRect/>
          </a:stretch>
        </p:blipFill>
        <p:spPr>
          <a:xfrm>
            <a:off x="457200" y="692696"/>
            <a:ext cx="8229600" cy="888154"/>
          </a:xfrm>
        </p:spPr>
      </p:pic>
      <p:sp>
        <p:nvSpPr>
          <p:cNvPr id="4" name="Footer Placeholder 3">
            <a:extLst>
              <a:ext uri="{FF2B5EF4-FFF2-40B4-BE49-F238E27FC236}">
                <a16:creationId xmlns:a16="http://schemas.microsoft.com/office/drawing/2014/main" id="{3586C89C-18C4-46BD-3A56-8BFE1163E48C}"/>
              </a:ext>
            </a:extLst>
          </p:cNvPr>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8" name="Picture 7">
            <a:extLst>
              <a:ext uri="{FF2B5EF4-FFF2-40B4-BE49-F238E27FC236}">
                <a16:creationId xmlns:a16="http://schemas.microsoft.com/office/drawing/2014/main" id="{E5E3835B-3FD0-EADF-3BFB-9D56F17AC484}"/>
              </a:ext>
            </a:extLst>
          </p:cNvPr>
          <p:cNvPicPr>
            <a:picLocks noChangeAspect="1"/>
          </p:cNvPicPr>
          <p:nvPr/>
        </p:nvPicPr>
        <p:blipFill rotWithShape="1">
          <a:blip r:embed="rId3"/>
          <a:srcRect/>
          <a:stretch/>
        </p:blipFill>
        <p:spPr>
          <a:xfrm>
            <a:off x="542161" y="1711523"/>
            <a:ext cx="3669800" cy="3085629"/>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1FB0ED78-2F22-D2D6-91DB-3524626F548E}"/>
              </a:ext>
            </a:extLst>
          </p:cNvPr>
          <p:cNvPicPr>
            <a:picLocks noChangeAspect="1"/>
          </p:cNvPicPr>
          <p:nvPr/>
        </p:nvPicPr>
        <p:blipFill rotWithShape="1">
          <a:blip r:embed="rId4"/>
          <a:srcRect t="1" b="686"/>
          <a:stretch/>
        </p:blipFill>
        <p:spPr>
          <a:xfrm>
            <a:off x="4788232" y="1711523"/>
            <a:ext cx="3669800" cy="3085629"/>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D869708D-1F7E-C88C-D762-A539674F82A6}"/>
              </a:ext>
            </a:extLst>
          </p:cNvPr>
          <p:cNvSpPr txBox="1"/>
          <p:nvPr/>
        </p:nvSpPr>
        <p:spPr>
          <a:xfrm>
            <a:off x="433205" y="5013176"/>
            <a:ext cx="7667187" cy="1366528"/>
          </a:xfrm>
          <a:prstGeom prst="rect">
            <a:avLst/>
          </a:prstGeom>
          <a:noFill/>
        </p:spPr>
        <p:txBody>
          <a:bodyPr wrap="square">
            <a:spAutoFit/>
          </a:bodyPr>
          <a:lstStyle/>
          <a:p>
            <a:pPr marL="285750" marR="0" lvl="0" indent="-285750" algn="l" defTabSz="457200" rtl="0" eaLnBrk="1" fontAlgn="auto" latinLnBrk="1" hangingPunct="1">
              <a:lnSpc>
                <a:spcPct val="100000"/>
              </a:lnSpc>
              <a:spcBef>
                <a:spcPct val="20000"/>
              </a:spcBef>
              <a:spcAft>
                <a:spcPts val="0"/>
              </a:spcAft>
              <a:buClrTx/>
              <a:buSzTx/>
              <a:buFont typeface="Wingdings" panose="05000000000000000000" pitchFamily="2" charset="2"/>
              <a:buChar char="§"/>
              <a:tabLst/>
              <a:defRPr/>
            </a:pPr>
            <a:r>
              <a:rPr kumimoji="0" lang="en-US" altLang="ko-KR" sz="1800" b="1" i="0" u="none" strike="noStrike" kern="1200" cap="none" spc="0" normalizeH="0" baseline="0" noProof="0" dirty="0">
                <a:ln>
                  <a:noFill/>
                </a:ln>
                <a:solidFill>
                  <a:srgbClr val="002060"/>
                </a:solidFill>
                <a:effectLst/>
                <a:uLnTx/>
                <a:uFillTx/>
                <a:latin typeface="Calibri"/>
                <a:ea typeface="맑은 고딕" panose="020B0503020000020004" pitchFamily="34" charset="-127"/>
                <a:cs typeface="+mn-cs"/>
              </a:rPr>
              <a:t>Use F2 to rename the workstations</a:t>
            </a:r>
          </a:p>
          <a:p>
            <a:pPr marL="285750" marR="0" lvl="0" indent="-285750" algn="l" defTabSz="457200" rtl="0" eaLnBrk="1" fontAlgn="auto" latinLnBrk="1" hangingPunct="1">
              <a:lnSpc>
                <a:spcPct val="100000"/>
              </a:lnSpc>
              <a:spcBef>
                <a:spcPct val="20000"/>
              </a:spcBef>
              <a:spcAft>
                <a:spcPts val="0"/>
              </a:spcAft>
              <a:buClrTx/>
              <a:buSzTx/>
              <a:buFont typeface="Wingdings" panose="05000000000000000000" pitchFamily="2" charset="2"/>
              <a:buChar char="§"/>
              <a:tabLst/>
              <a:defRPr/>
            </a:pPr>
            <a:r>
              <a:rPr lang="en-US" altLang="ko-KR" b="1" dirty="0">
                <a:solidFill>
                  <a:srgbClr val="002060"/>
                </a:solidFill>
                <a:latin typeface="Calibri"/>
                <a:ea typeface="맑은 고딕" panose="020B0503020000020004" pitchFamily="34" charset="-127"/>
              </a:rPr>
              <a:t>For all workstations, select ‘</a:t>
            </a:r>
            <a:r>
              <a:rPr lang="en-US" altLang="ko-KR" b="1" dirty="0" err="1">
                <a:solidFill>
                  <a:srgbClr val="002060"/>
                </a:solidFill>
                <a:latin typeface="Calibri"/>
                <a:ea typeface="맑은 고딕" panose="020B0503020000020004" pitchFamily="34" charset="-127"/>
              </a:rPr>
              <a:t>Negexp</a:t>
            </a:r>
            <a:r>
              <a:rPr lang="en-US" altLang="ko-KR" b="1" dirty="0">
                <a:solidFill>
                  <a:srgbClr val="002060"/>
                </a:solidFill>
                <a:latin typeface="Calibri"/>
                <a:ea typeface="맑은 고딕" panose="020B0503020000020004" pitchFamily="34" charset="-127"/>
              </a:rPr>
              <a:t>’ and 2:00:00 (exponential, 2h average)</a:t>
            </a:r>
          </a:p>
          <a:p>
            <a:pPr marL="285750" marR="0" lvl="0" indent="-285750" algn="l" defTabSz="457200" rtl="0" eaLnBrk="1" fontAlgn="auto" latinLnBrk="1" hangingPunct="1">
              <a:lnSpc>
                <a:spcPct val="100000"/>
              </a:lnSpc>
              <a:spcBef>
                <a:spcPct val="20000"/>
              </a:spcBef>
              <a:spcAft>
                <a:spcPts val="0"/>
              </a:spcAft>
              <a:buClrTx/>
              <a:buSzTx/>
              <a:buFont typeface="Wingdings" panose="05000000000000000000" pitchFamily="2" charset="2"/>
              <a:buChar char="§"/>
              <a:tabLst/>
              <a:defRPr/>
            </a:pPr>
            <a:r>
              <a:rPr lang="en-US" altLang="ko-KR" b="1" dirty="0">
                <a:solidFill>
                  <a:srgbClr val="002060"/>
                </a:solidFill>
                <a:latin typeface="Calibri"/>
                <a:ea typeface="맑은 고딕" panose="020B0503020000020004" pitchFamily="34" charset="-127"/>
              </a:rPr>
              <a:t>Buffers don’t need to be changed </a:t>
            </a:r>
          </a:p>
          <a:p>
            <a:pPr marL="285750" marR="0" lvl="0" indent="-285750" algn="l" defTabSz="457200" rtl="0" eaLnBrk="1" fontAlgn="auto" latinLnBrk="1" hangingPunct="1">
              <a:lnSpc>
                <a:spcPct val="100000"/>
              </a:lnSpc>
              <a:spcBef>
                <a:spcPct val="20000"/>
              </a:spcBef>
              <a:spcAft>
                <a:spcPts val="0"/>
              </a:spcAft>
              <a:buClrTx/>
              <a:buSzTx/>
              <a:buFont typeface="Wingdings" panose="05000000000000000000" pitchFamily="2" charset="2"/>
              <a:buChar char="§"/>
              <a:tabLst/>
              <a:defRPr/>
            </a:pPr>
            <a:r>
              <a:rPr lang="en-US" altLang="ko-KR" b="1" dirty="0">
                <a:solidFill>
                  <a:srgbClr val="002060"/>
                </a:solidFill>
                <a:latin typeface="Calibri"/>
                <a:ea typeface="맑은 고딕" panose="020B0503020000020004" pitchFamily="34" charset="-127"/>
              </a:rPr>
              <a:t>Connect Sources, Buffers, Workstations, and Drain using Connectors</a:t>
            </a:r>
            <a:endParaRPr kumimoji="0" lang="en-US" altLang="ko-KR" sz="1800" b="1" i="0" u="none" strike="noStrike" kern="1200" cap="none" spc="0" normalizeH="0" baseline="0" noProof="0" dirty="0">
              <a:ln>
                <a:noFill/>
              </a:ln>
              <a:solidFill>
                <a:srgbClr val="002060"/>
              </a:solidFill>
              <a:effectLst/>
              <a:uLnTx/>
              <a:uFillTx/>
              <a:latin typeface="Calibri"/>
              <a:ea typeface="맑은 고딕" panose="020B0503020000020004" pitchFamily="34" charset="-127"/>
              <a:cs typeface="+mn-cs"/>
            </a:endParaRPr>
          </a:p>
        </p:txBody>
      </p:sp>
      <p:pic>
        <p:nvPicPr>
          <p:cNvPr id="16" name="Picture 15" descr="A black and white outline of a person with one hand up&#10;&#10;Description automatically generated">
            <a:extLst>
              <a:ext uri="{FF2B5EF4-FFF2-40B4-BE49-F238E27FC236}">
                <a16:creationId xmlns:a16="http://schemas.microsoft.com/office/drawing/2014/main" id="{6054522D-0B78-2170-5DC6-9AA9C7E4183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5403" t="8356" r="17262" b="8633"/>
          <a:stretch/>
        </p:blipFill>
        <p:spPr>
          <a:xfrm>
            <a:off x="8722176" y="59864"/>
            <a:ext cx="360040" cy="443854"/>
          </a:xfrm>
          <a:prstGeom prst="rect">
            <a:avLst/>
          </a:prstGeom>
          <a:solidFill>
            <a:schemeClr val="accent1">
              <a:lumMod val="60000"/>
              <a:lumOff val="40000"/>
            </a:schemeClr>
          </a:solidFill>
        </p:spPr>
      </p:pic>
    </p:spTree>
    <p:extLst>
      <p:ext uri="{BB962C8B-B14F-4D97-AF65-F5344CB8AC3E}">
        <p14:creationId xmlns:p14="http://schemas.microsoft.com/office/powerpoint/2010/main" val="2669076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Task 1 - </a:t>
            </a:r>
            <a:r>
              <a:rPr lang="en-US" altLang="ko-KR" dirty="0"/>
              <a:t>Object setting – Variable</a:t>
            </a:r>
            <a:endParaRPr lang="ko-KR" altLang="en-US" dirty="0"/>
          </a:p>
        </p:txBody>
      </p:sp>
      <p:sp>
        <p:nvSpPr>
          <p:cNvPr id="3" name="내용 개체 틀 2"/>
          <p:cNvSpPr>
            <a:spLocks noGrp="1"/>
          </p:cNvSpPr>
          <p:nvPr>
            <p:ph idx="1"/>
          </p:nvPr>
        </p:nvSpPr>
        <p:spPr/>
        <p:txBody>
          <a:bodyPr/>
          <a:lstStyle/>
          <a:p>
            <a:pPr marL="0" indent="0">
              <a:buNone/>
            </a:pPr>
            <a:r>
              <a:rPr lang="en-US" altLang="ko-KR" b="0" dirty="0">
                <a:solidFill>
                  <a:schemeClr val="tx1"/>
                </a:solidFill>
              </a:rPr>
              <a:t>Create a Variable object on the map and double-click it. Follow the table to change the name and data type of the Variable. These Variables show cycle time, WIP, TH and the number of processed products. </a:t>
            </a:r>
          </a:p>
          <a:p>
            <a:pPr marL="0" indent="0">
              <a:buNone/>
            </a:pPr>
            <a:r>
              <a:rPr lang="en-US" altLang="ko-KR" b="0" dirty="0">
                <a:solidFill>
                  <a:schemeClr val="tx1"/>
                </a:solidFill>
              </a:rPr>
              <a:t>(If you want to view them in a larger size, click on ‘display’ tab and then select ‘Font size’.)</a:t>
            </a:r>
            <a:endParaRPr lang="ko-KR" altLang="en-US" b="0" dirty="0">
              <a:solidFill>
                <a:schemeClr val="tx1"/>
              </a:solidFill>
            </a:endParaRPr>
          </a:p>
          <a:p>
            <a:pPr marL="0" indent="0">
              <a:buNone/>
            </a:pPr>
            <a:endParaRPr lang="ko-KR" altLang="en-US" dirty="0"/>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6" name="그림 5">
            <a:extLst>
              <a:ext uri="{FF2B5EF4-FFF2-40B4-BE49-F238E27FC236}">
                <a16:creationId xmlns:a16="http://schemas.microsoft.com/office/drawing/2014/main" id="{90B0361D-82B2-C27A-A6B0-78E2D3B78094}"/>
              </a:ext>
            </a:extLst>
          </p:cNvPr>
          <p:cNvPicPr>
            <a:picLocks noChangeAspect="1"/>
          </p:cNvPicPr>
          <p:nvPr/>
        </p:nvPicPr>
        <p:blipFill>
          <a:blip r:embed="rId2"/>
          <a:stretch>
            <a:fillRect/>
          </a:stretch>
        </p:blipFill>
        <p:spPr>
          <a:xfrm>
            <a:off x="424746" y="3906231"/>
            <a:ext cx="3744416" cy="2505305"/>
          </a:xfrm>
          <a:prstGeom prst="rect">
            <a:avLst/>
          </a:prstGeom>
        </p:spPr>
      </p:pic>
      <p:graphicFrame>
        <p:nvGraphicFramePr>
          <p:cNvPr id="7" name="표 7">
            <a:extLst>
              <a:ext uri="{FF2B5EF4-FFF2-40B4-BE49-F238E27FC236}">
                <a16:creationId xmlns:a16="http://schemas.microsoft.com/office/drawing/2014/main" id="{D98D9785-CCFB-1AF7-305B-F615A4E49702}"/>
              </a:ext>
            </a:extLst>
          </p:cNvPr>
          <p:cNvGraphicFramePr>
            <a:graphicFrameLocks noGrp="1"/>
          </p:cNvGraphicFramePr>
          <p:nvPr>
            <p:extLst>
              <p:ext uri="{D42A27DB-BD31-4B8C-83A1-F6EECF244321}">
                <p14:modId xmlns:p14="http://schemas.microsoft.com/office/powerpoint/2010/main" val="3696856328"/>
              </p:ext>
            </p:extLst>
          </p:nvPr>
        </p:nvGraphicFramePr>
        <p:xfrm>
          <a:off x="467544" y="2337048"/>
          <a:ext cx="3384376" cy="1524000"/>
        </p:xfrm>
        <a:graphic>
          <a:graphicData uri="http://schemas.openxmlformats.org/drawingml/2006/table">
            <a:tbl>
              <a:tblPr firstRow="1" bandRow="1">
                <a:tableStyleId>{073A0DAA-6AF3-43AB-8588-CEC1D06C72B9}</a:tableStyleId>
              </a:tblPr>
              <a:tblGrid>
                <a:gridCol w="1662978">
                  <a:extLst>
                    <a:ext uri="{9D8B030D-6E8A-4147-A177-3AD203B41FA5}">
                      <a16:colId xmlns:a16="http://schemas.microsoft.com/office/drawing/2014/main" val="1137849266"/>
                    </a:ext>
                  </a:extLst>
                </a:gridCol>
                <a:gridCol w="1721398">
                  <a:extLst>
                    <a:ext uri="{9D8B030D-6E8A-4147-A177-3AD203B41FA5}">
                      <a16:colId xmlns:a16="http://schemas.microsoft.com/office/drawing/2014/main" val="3078346454"/>
                    </a:ext>
                  </a:extLst>
                </a:gridCol>
              </a:tblGrid>
              <a:tr h="242561">
                <a:tc>
                  <a:txBody>
                    <a:bodyPr/>
                    <a:lstStyle/>
                    <a:p>
                      <a:pPr latinLnBrk="1"/>
                      <a:r>
                        <a:rPr lang="en-US" altLang="ko-KR" sz="1400" dirty="0"/>
                        <a:t>Name</a:t>
                      </a:r>
                      <a:endParaRPr lang="ko-KR" altLang="en-US" sz="1400" dirty="0"/>
                    </a:p>
                  </a:txBody>
                  <a:tcPr/>
                </a:tc>
                <a:tc>
                  <a:txBody>
                    <a:bodyPr/>
                    <a:lstStyle/>
                    <a:p>
                      <a:pPr latinLnBrk="1"/>
                      <a:r>
                        <a:rPr lang="en-US" altLang="ko-KR" sz="1400" dirty="0"/>
                        <a:t>Data type</a:t>
                      </a:r>
                      <a:endParaRPr lang="ko-KR" altLang="en-US" sz="1400" dirty="0"/>
                    </a:p>
                  </a:txBody>
                  <a:tcPr/>
                </a:tc>
                <a:extLst>
                  <a:ext uri="{0D108BD9-81ED-4DB2-BD59-A6C34878D82A}">
                    <a16:rowId xmlns:a16="http://schemas.microsoft.com/office/drawing/2014/main" val="3784862727"/>
                  </a:ext>
                </a:extLst>
              </a:tr>
              <a:tr h="242561">
                <a:tc>
                  <a:txBody>
                    <a:bodyPr/>
                    <a:lstStyle/>
                    <a:p>
                      <a:pPr latinLnBrk="1"/>
                      <a:r>
                        <a:rPr lang="en-US" altLang="ko-KR" sz="1400" dirty="0"/>
                        <a:t>CT</a:t>
                      </a:r>
                      <a:endParaRPr lang="ko-KR" altLang="en-US" sz="1400" dirty="0"/>
                    </a:p>
                  </a:txBody>
                  <a:tcPr/>
                </a:tc>
                <a:tc>
                  <a:txBody>
                    <a:bodyPr/>
                    <a:lstStyle/>
                    <a:p>
                      <a:pPr latinLnBrk="1"/>
                      <a:r>
                        <a:rPr lang="en-US" altLang="ko-KR" sz="1400" dirty="0"/>
                        <a:t>real</a:t>
                      </a:r>
                      <a:endParaRPr lang="ko-KR" altLang="en-US" sz="1400" dirty="0"/>
                    </a:p>
                  </a:txBody>
                  <a:tcPr/>
                </a:tc>
                <a:extLst>
                  <a:ext uri="{0D108BD9-81ED-4DB2-BD59-A6C34878D82A}">
                    <a16:rowId xmlns:a16="http://schemas.microsoft.com/office/drawing/2014/main" val="892398457"/>
                  </a:ext>
                </a:extLst>
              </a:tr>
              <a:tr h="242561">
                <a:tc>
                  <a:txBody>
                    <a:bodyPr/>
                    <a:lstStyle/>
                    <a:p>
                      <a:pPr latinLnBrk="1"/>
                      <a:r>
                        <a:rPr lang="en-US" altLang="ko-KR" sz="1400" dirty="0"/>
                        <a:t>WIP</a:t>
                      </a:r>
                      <a:endParaRPr lang="ko-KR" altLang="en-US" sz="1400" dirty="0"/>
                    </a:p>
                  </a:txBody>
                  <a:tcPr/>
                </a:tc>
                <a:tc>
                  <a:txBody>
                    <a:bodyPr/>
                    <a:lstStyle/>
                    <a:p>
                      <a:pPr latinLnBrk="1"/>
                      <a:r>
                        <a:rPr lang="en-US" altLang="ko-KR" sz="1400" dirty="0"/>
                        <a:t>integer</a:t>
                      </a:r>
                      <a:endParaRPr lang="ko-KR" altLang="en-US" sz="1400" dirty="0"/>
                    </a:p>
                  </a:txBody>
                  <a:tcPr/>
                </a:tc>
                <a:extLst>
                  <a:ext uri="{0D108BD9-81ED-4DB2-BD59-A6C34878D82A}">
                    <a16:rowId xmlns:a16="http://schemas.microsoft.com/office/drawing/2014/main" val="2820984007"/>
                  </a:ext>
                </a:extLst>
              </a:tr>
              <a:tr h="242561">
                <a:tc>
                  <a:txBody>
                    <a:bodyPr/>
                    <a:lstStyle/>
                    <a:p>
                      <a:pPr latinLnBrk="1"/>
                      <a:r>
                        <a:rPr lang="en-US" altLang="ko-KR" sz="1400" dirty="0"/>
                        <a:t>TH</a:t>
                      </a:r>
                      <a:endParaRPr lang="ko-KR" altLang="en-US" sz="1400" dirty="0"/>
                    </a:p>
                  </a:txBody>
                  <a:tcPr/>
                </a:tc>
                <a:tc>
                  <a:txBody>
                    <a:bodyPr/>
                    <a:lstStyle/>
                    <a:p>
                      <a:pPr latinLnBrk="1"/>
                      <a:r>
                        <a:rPr lang="en-US" altLang="ko-KR" sz="1400" dirty="0"/>
                        <a:t>real</a:t>
                      </a:r>
                      <a:endParaRPr lang="ko-KR" altLang="en-US" sz="1400" dirty="0"/>
                    </a:p>
                  </a:txBody>
                  <a:tcPr/>
                </a:tc>
                <a:extLst>
                  <a:ext uri="{0D108BD9-81ED-4DB2-BD59-A6C34878D82A}">
                    <a16:rowId xmlns:a16="http://schemas.microsoft.com/office/drawing/2014/main" val="192220531"/>
                  </a:ext>
                </a:extLst>
              </a:tr>
              <a:tr h="242561">
                <a:tc>
                  <a:txBody>
                    <a:bodyPr/>
                    <a:lstStyle/>
                    <a:p>
                      <a:pPr marL="0" marR="0" lvl="0" indent="0" algn="l" defTabSz="457200" rtl="0" eaLnBrk="1" fontAlgn="auto" latinLnBrk="1" hangingPunct="1">
                        <a:lnSpc>
                          <a:spcPct val="100000"/>
                        </a:lnSpc>
                        <a:spcBef>
                          <a:spcPts val="0"/>
                        </a:spcBef>
                        <a:spcAft>
                          <a:spcPts val="0"/>
                        </a:spcAft>
                        <a:buClrTx/>
                        <a:buSzTx/>
                        <a:buFontTx/>
                        <a:buNone/>
                        <a:tabLst/>
                        <a:defRPr/>
                      </a:pPr>
                      <a:r>
                        <a:rPr lang="en-US" altLang="ko-KR" sz="1400" dirty="0" err="1"/>
                        <a:t>Finished_Product</a:t>
                      </a:r>
                      <a:endParaRPr lang="ko-KR" altLang="en-US" sz="1400" dirty="0"/>
                    </a:p>
                  </a:txBody>
                  <a:tcPr/>
                </a:tc>
                <a:tc>
                  <a:txBody>
                    <a:bodyPr/>
                    <a:lstStyle/>
                    <a:p>
                      <a:pPr marL="0" marR="0" lvl="0" indent="0" algn="l" defTabSz="457200" rtl="0" eaLnBrk="1" fontAlgn="auto" latinLnBrk="1" hangingPunct="1">
                        <a:lnSpc>
                          <a:spcPct val="100000"/>
                        </a:lnSpc>
                        <a:spcBef>
                          <a:spcPts val="0"/>
                        </a:spcBef>
                        <a:spcAft>
                          <a:spcPts val="0"/>
                        </a:spcAft>
                        <a:buClrTx/>
                        <a:buSzTx/>
                        <a:buFontTx/>
                        <a:buNone/>
                        <a:tabLst/>
                        <a:defRPr/>
                      </a:pPr>
                      <a:r>
                        <a:rPr lang="en-US" altLang="ko-KR" sz="1400" dirty="0"/>
                        <a:t>integer</a:t>
                      </a:r>
                      <a:endParaRPr lang="ko-KR" altLang="en-US" sz="1400" dirty="0"/>
                    </a:p>
                  </a:txBody>
                  <a:tcPr/>
                </a:tc>
                <a:extLst>
                  <a:ext uri="{0D108BD9-81ED-4DB2-BD59-A6C34878D82A}">
                    <a16:rowId xmlns:a16="http://schemas.microsoft.com/office/drawing/2014/main" val="659334287"/>
                  </a:ext>
                </a:extLst>
              </a:tr>
            </a:tbl>
          </a:graphicData>
        </a:graphic>
      </p:graphicFrame>
      <p:pic>
        <p:nvPicPr>
          <p:cNvPr id="9" name="그림 8">
            <a:extLst>
              <a:ext uri="{FF2B5EF4-FFF2-40B4-BE49-F238E27FC236}">
                <a16:creationId xmlns:a16="http://schemas.microsoft.com/office/drawing/2014/main" id="{B6824F3D-DE6C-C4CF-D130-9A32F78C686E}"/>
              </a:ext>
            </a:extLst>
          </p:cNvPr>
          <p:cNvPicPr>
            <a:picLocks noChangeAspect="1"/>
          </p:cNvPicPr>
          <p:nvPr/>
        </p:nvPicPr>
        <p:blipFill>
          <a:blip r:embed="rId3"/>
          <a:stretch>
            <a:fillRect/>
          </a:stretch>
        </p:blipFill>
        <p:spPr>
          <a:xfrm>
            <a:off x="4716016" y="2492896"/>
            <a:ext cx="4358187" cy="3160812"/>
          </a:xfrm>
          <a:prstGeom prst="rect">
            <a:avLst/>
          </a:prstGeom>
        </p:spPr>
      </p:pic>
      <p:sp>
        <p:nvSpPr>
          <p:cNvPr id="10" name="직사각형 9">
            <a:extLst>
              <a:ext uri="{FF2B5EF4-FFF2-40B4-BE49-F238E27FC236}">
                <a16:creationId xmlns:a16="http://schemas.microsoft.com/office/drawing/2014/main" id="{138A10DA-E8D1-CCAC-F218-D9FC859D619B}"/>
              </a:ext>
            </a:extLst>
          </p:cNvPr>
          <p:cNvSpPr/>
          <p:nvPr/>
        </p:nvSpPr>
        <p:spPr>
          <a:xfrm>
            <a:off x="539552" y="4869160"/>
            <a:ext cx="1584176" cy="347733"/>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176362E4-C10C-05EE-752D-DD1F94EA55D1}"/>
              </a:ext>
            </a:extLst>
          </p:cNvPr>
          <p:cNvSpPr/>
          <p:nvPr/>
        </p:nvSpPr>
        <p:spPr>
          <a:xfrm>
            <a:off x="456591" y="4348679"/>
            <a:ext cx="1584176" cy="233925"/>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814EB59F-2305-93B3-BCD0-8B80C716BF4B}"/>
              </a:ext>
            </a:extLst>
          </p:cNvPr>
          <p:cNvSpPr/>
          <p:nvPr/>
        </p:nvSpPr>
        <p:spPr>
          <a:xfrm>
            <a:off x="8096740" y="2780928"/>
            <a:ext cx="977463" cy="792088"/>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3" name="화살표: 오른쪽 12">
            <a:extLst>
              <a:ext uri="{FF2B5EF4-FFF2-40B4-BE49-F238E27FC236}">
                <a16:creationId xmlns:a16="http://schemas.microsoft.com/office/drawing/2014/main" id="{45EAE309-8862-C845-C113-5988526CF500}"/>
              </a:ext>
            </a:extLst>
          </p:cNvPr>
          <p:cNvSpPr/>
          <p:nvPr/>
        </p:nvSpPr>
        <p:spPr>
          <a:xfrm>
            <a:off x="4248167" y="3772615"/>
            <a:ext cx="467849" cy="5760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6029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Contents</a:t>
            </a:r>
            <a:endParaRPr lang="ko-KR" altLang="en-US" dirty="0"/>
          </a:p>
        </p:txBody>
      </p:sp>
      <p:sp>
        <p:nvSpPr>
          <p:cNvPr id="3" name="내용 개체 틀 2"/>
          <p:cNvSpPr>
            <a:spLocks noGrp="1"/>
          </p:cNvSpPr>
          <p:nvPr>
            <p:ph idx="1"/>
          </p:nvPr>
        </p:nvSpPr>
        <p:spPr/>
        <p:txBody>
          <a:bodyPr>
            <a:normAutofit/>
          </a:bodyPr>
          <a:lstStyle/>
          <a:p>
            <a:pPr marL="0" indent="0">
              <a:buNone/>
            </a:pPr>
            <a:r>
              <a:rPr lang="en-US" altLang="ko-KR" sz="2000" dirty="0"/>
              <a:t>1. 	Overview of Functionalities</a:t>
            </a:r>
          </a:p>
          <a:p>
            <a:pPr marL="457200" indent="-457200">
              <a:buAutoNum type="arabicPeriod" startAt="2"/>
            </a:pPr>
            <a:r>
              <a:rPr lang="en-US" altLang="ko-KR" sz="2000" dirty="0"/>
              <a:t>In-Class Exercises</a:t>
            </a:r>
          </a:p>
          <a:p>
            <a:pPr marL="457200" indent="-457200">
              <a:buAutoNum type="arabicPeriod" startAt="2"/>
            </a:pPr>
            <a:r>
              <a:rPr lang="en-US" altLang="ko-KR" sz="2000" dirty="0"/>
              <a:t>Homework</a:t>
            </a:r>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Tree>
    <p:extLst>
      <p:ext uri="{BB962C8B-B14F-4D97-AF65-F5344CB8AC3E}">
        <p14:creationId xmlns:p14="http://schemas.microsoft.com/office/powerpoint/2010/main" val="1627693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Task 1 -  </a:t>
            </a:r>
            <a:r>
              <a:rPr lang="en-US" altLang="ko-KR" dirty="0"/>
              <a:t>Object setting – Product creation log[1/2]</a:t>
            </a:r>
            <a:endParaRPr lang="ko-KR" altLang="en-US" dirty="0"/>
          </a:p>
        </p:txBody>
      </p:sp>
      <p:sp>
        <p:nvSpPr>
          <p:cNvPr id="3" name="내용 개체 틀 2"/>
          <p:cNvSpPr>
            <a:spLocks noGrp="1"/>
          </p:cNvSpPr>
          <p:nvPr>
            <p:ph idx="1"/>
          </p:nvPr>
        </p:nvSpPr>
        <p:spPr/>
        <p:txBody>
          <a:bodyPr/>
          <a:lstStyle/>
          <a:p>
            <a:pPr marL="0" indent="0">
              <a:buNone/>
            </a:pPr>
            <a:r>
              <a:rPr lang="en-US" altLang="ko-KR" b="0" dirty="0">
                <a:solidFill>
                  <a:schemeClr val="tx1"/>
                </a:solidFill>
              </a:rPr>
              <a:t>Create a </a:t>
            </a:r>
            <a:r>
              <a:rPr lang="en-US" altLang="ko-KR" b="0" dirty="0" err="1">
                <a:solidFill>
                  <a:schemeClr val="tx1"/>
                </a:solidFill>
              </a:rPr>
              <a:t>DataQueue</a:t>
            </a:r>
            <a:r>
              <a:rPr lang="en-US" altLang="ko-KR" b="0" dirty="0">
                <a:solidFill>
                  <a:schemeClr val="tx1"/>
                </a:solidFill>
              </a:rPr>
              <a:t> object on the map, right-click it and select 'Rename'. Change the name to '</a:t>
            </a:r>
            <a:r>
              <a:rPr lang="en-US" altLang="ko-KR" b="0" dirty="0" err="1">
                <a:solidFill>
                  <a:schemeClr val="tx1"/>
                </a:solidFill>
              </a:rPr>
              <a:t>ProductCreationLog</a:t>
            </a:r>
            <a:r>
              <a:rPr lang="en-US" altLang="ko-KR" b="0" dirty="0">
                <a:solidFill>
                  <a:schemeClr val="tx1"/>
                </a:solidFill>
              </a:rPr>
              <a:t>'. </a:t>
            </a:r>
            <a:endParaRPr lang="ko-KR" altLang="en-US" b="0" dirty="0">
              <a:solidFill>
                <a:schemeClr val="tx1"/>
              </a:solidFill>
            </a:endParaRPr>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8" name="그림 7">
            <a:extLst>
              <a:ext uri="{FF2B5EF4-FFF2-40B4-BE49-F238E27FC236}">
                <a16:creationId xmlns:a16="http://schemas.microsoft.com/office/drawing/2014/main" id="{06820F3F-5CAA-24D4-881E-0CB7944E9F6F}"/>
              </a:ext>
            </a:extLst>
          </p:cNvPr>
          <p:cNvPicPr>
            <a:picLocks noChangeAspect="1"/>
          </p:cNvPicPr>
          <p:nvPr/>
        </p:nvPicPr>
        <p:blipFill>
          <a:blip r:embed="rId2"/>
          <a:stretch>
            <a:fillRect/>
          </a:stretch>
        </p:blipFill>
        <p:spPr>
          <a:xfrm>
            <a:off x="1547664" y="1844824"/>
            <a:ext cx="5578356" cy="4032448"/>
          </a:xfrm>
          <a:prstGeom prst="rect">
            <a:avLst/>
          </a:prstGeom>
        </p:spPr>
      </p:pic>
      <p:sp>
        <p:nvSpPr>
          <p:cNvPr id="13" name="직사각형 12">
            <a:extLst>
              <a:ext uri="{FF2B5EF4-FFF2-40B4-BE49-F238E27FC236}">
                <a16:creationId xmlns:a16="http://schemas.microsoft.com/office/drawing/2014/main" id="{CD33C71F-1BBD-035D-D89D-DCF65DE2F77F}"/>
              </a:ext>
            </a:extLst>
          </p:cNvPr>
          <p:cNvSpPr/>
          <p:nvPr/>
        </p:nvSpPr>
        <p:spPr>
          <a:xfrm>
            <a:off x="1982687" y="2602024"/>
            <a:ext cx="1149153" cy="538944"/>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53854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Task 1 - </a:t>
            </a:r>
            <a:r>
              <a:rPr lang="en-US" altLang="ko-KR" dirty="0"/>
              <a:t>Object setting – Product creation log[2/2]</a:t>
            </a:r>
            <a:endParaRPr lang="ko-KR" altLang="en-US" dirty="0"/>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6" name="그림 5">
            <a:extLst>
              <a:ext uri="{FF2B5EF4-FFF2-40B4-BE49-F238E27FC236}">
                <a16:creationId xmlns:a16="http://schemas.microsoft.com/office/drawing/2014/main" id="{D729677E-DD7E-9322-1B1B-DA655279A1B7}"/>
              </a:ext>
            </a:extLst>
          </p:cNvPr>
          <p:cNvPicPr>
            <a:picLocks noChangeAspect="1"/>
          </p:cNvPicPr>
          <p:nvPr/>
        </p:nvPicPr>
        <p:blipFill>
          <a:blip r:embed="rId2"/>
          <a:stretch>
            <a:fillRect/>
          </a:stretch>
        </p:blipFill>
        <p:spPr>
          <a:xfrm>
            <a:off x="4860032" y="2060848"/>
            <a:ext cx="3551228" cy="3238781"/>
          </a:xfrm>
          <a:prstGeom prst="rect">
            <a:avLst/>
          </a:prstGeom>
        </p:spPr>
      </p:pic>
      <p:sp>
        <p:nvSpPr>
          <p:cNvPr id="7" name="내용 개체 틀 2">
            <a:extLst>
              <a:ext uri="{FF2B5EF4-FFF2-40B4-BE49-F238E27FC236}">
                <a16:creationId xmlns:a16="http://schemas.microsoft.com/office/drawing/2014/main" id="{6B60E822-5F63-0AA9-89C7-8FAFED159634}"/>
              </a:ext>
            </a:extLst>
          </p:cNvPr>
          <p:cNvSpPr txBox="1">
            <a:spLocks/>
          </p:cNvSpPr>
          <p:nvPr/>
        </p:nvSpPr>
        <p:spPr>
          <a:xfrm>
            <a:off x="457200" y="764704"/>
            <a:ext cx="8229600" cy="5472608"/>
          </a:xfrm>
          <a:prstGeom prst="rect">
            <a:avLst/>
          </a:prstGeom>
        </p:spPr>
        <p:txBody>
          <a:bodyPr vert="horz" lIns="91440" tIns="45720" rIns="91440" bIns="45720" rtlCol="0">
            <a:normAutofit/>
          </a:bodyPr>
          <a:lstStyle>
            <a:lvl1pPr marL="342900" indent="-342900" algn="l" defTabSz="457200" rtl="0" eaLnBrk="1" latinLnBrk="1" hangingPunct="1">
              <a:spcBef>
                <a:spcPct val="20000"/>
              </a:spcBef>
              <a:buFont typeface="Arial"/>
              <a:buChar char="•"/>
              <a:defRPr sz="1800" b="1" kern="1200">
                <a:solidFill>
                  <a:srgbClr val="002060"/>
                </a:solidFill>
                <a:latin typeface="+mn-lt"/>
                <a:ea typeface="+mn-ea"/>
                <a:cs typeface="+mn-cs"/>
              </a:defRPr>
            </a:lvl1pPr>
            <a:lvl2pPr marL="742950" indent="-285750" algn="l" defTabSz="457200" rtl="0" eaLnBrk="1" latinLnBrk="1" hangingPunct="1">
              <a:spcBef>
                <a:spcPct val="20000"/>
              </a:spcBef>
              <a:buFont typeface="Arial"/>
              <a:buChar char="–"/>
              <a:defRPr sz="1600" kern="1200">
                <a:solidFill>
                  <a:srgbClr val="002060"/>
                </a:solidFill>
                <a:latin typeface="+mn-lt"/>
                <a:ea typeface="+mn-ea"/>
                <a:cs typeface="+mn-cs"/>
              </a:defRPr>
            </a:lvl2pPr>
            <a:lvl3pPr marL="1143000" indent="-228600" algn="l" defTabSz="457200" rtl="0" eaLnBrk="1" latinLnBrk="1" hangingPunct="1">
              <a:spcBef>
                <a:spcPct val="20000"/>
              </a:spcBef>
              <a:buFont typeface="Arial"/>
              <a:buChar char="•"/>
              <a:defRPr sz="1400" kern="1200">
                <a:solidFill>
                  <a:srgbClr val="002060"/>
                </a:solidFill>
                <a:latin typeface="+mn-lt"/>
                <a:ea typeface="+mn-ea"/>
                <a:cs typeface="+mn-cs"/>
              </a:defRPr>
            </a:lvl3pPr>
            <a:lvl4pPr marL="1600200" indent="-228600" algn="l" defTabSz="457200" rtl="0" eaLnBrk="1" latinLnBrk="1" hangingPunct="1">
              <a:spcBef>
                <a:spcPct val="20000"/>
              </a:spcBef>
              <a:buFont typeface="Arial"/>
              <a:buChar char="–"/>
              <a:defRPr sz="1200" kern="1200">
                <a:solidFill>
                  <a:srgbClr val="002060"/>
                </a:solidFill>
                <a:latin typeface="+mn-lt"/>
                <a:ea typeface="+mn-ea"/>
                <a:cs typeface="+mn-cs"/>
              </a:defRPr>
            </a:lvl4pPr>
            <a:lvl5pPr marL="2057400" indent="-228600" algn="l" defTabSz="457200" rtl="0" eaLnBrk="1" latinLnBrk="1" hangingPunct="1">
              <a:spcBef>
                <a:spcPct val="20000"/>
              </a:spcBef>
              <a:buFont typeface="Arial"/>
              <a:buChar char="»"/>
              <a:defRPr sz="1200" kern="1200">
                <a:solidFill>
                  <a:srgbClr val="002060"/>
                </a:solidFill>
                <a:latin typeface="+mn-lt"/>
                <a:ea typeface="+mn-ea"/>
                <a:cs typeface="+mn-cs"/>
              </a:defRPr>
            </a:lvl5pPr>
            <a:lvl6pPr marL="2514600" indent="-228600" algn="l" defTabSz="4572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altLang="ko-KR" b="0" dirty="0">
                <a:solidFill>
                  <a:schemeClr val="tx1"/>
                </a:solidFill>
              </a:rPr>
              <a:t>Double-click on the object, then right-click on the header of the first column and select 'Format' to change the data type to 'real'.</a:t>
            </a:r>
            <a:endParaRPr lang="ko-KR" altLang="en-US" b="0" dirty="0">
              <a:solidFill>
                <a:schemeClr val="tx1"/>
              </a:solidFill>
            </a:endParaRPr>
          </a:p>
        </p:txBody>
      </p:sp>
      <p:pic>
        <p:nvPicPr>
          <p:cNvPr id="11" name="내용 개체 틀 10">
            <a:extLst>
              <a:ext uri="{FF2B5EF4-FFF2-40B4-BE49-F238E27FC236}">
                <a16:creationId xmlns:a16="http://schemas.microsoft.com/office/drawing/2014/main" id="{D7FC9EDB-158E-9256-ADEF-7A4EF81D4F20}"/>
              </a:ext>
            </a:extLst>
          </p:cNvPr>
          <p:cNvPicPr>
            <a:picLocks noGrp="1" noChangeAspect="1"/>
          </p:cNvPicPr>
          <p:nvPr>
            <p:ph idx="1"/>
          </p:nvPr>
        </p:nvPicPr>
        <p:blipFill>
          <a:blip r:embed="rId3"/>
          <a:stretch>
            <a:fillRect/>
          </a:stretch>
        </p:blipFill>
        <p:spPr>
          <a:xfrm>
            <a:off x="1210950" y="1772816"/>
            <a:ext cx="2591025" cy="4160881"/>
          </a:xfrm>
        </p:spPr>
      </p:pic>
      <p:sp>
        <p:nvSpPr>
          <p:cNvPr id="12" name="직사각형 11">
            <a:extLst>
              <a:ext uri="{FF2B5EF4-FFF2-40B4-BE49-F238E27FC236}">
                <a16:creationId xmlns:a16="http://schemas.microsoft.com/office/drawing/2014/main" id="{DE3E7ACA-BB26-0A60-33CA-07197D7D9008}"/>
              </a:ext>
            </a:extLst>
          </p:cNvPr>
          <p:cNvSpPr/>
          <p:nvPr/>
        </p:nvSpPr>
        <p:spPr>
          <a:xfrm>
            <a:off x="1946768" y="2492896"/>
            <a:ext cx="1795962" cy="288032"/>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569EF0FE-893B-86F5-DC73-8A3012C081B2}"/>
              </a:ext>
            </a:extLst>
          </p:cNvPr>
          <p:cNvSpPr/>
          <p:nvPr/>
        </p:nvSpPr>
        <p:spPr>
          <a:xfrm>
            <a:off x="6228184" y="3657723"/>
            <a:ext cx="1795962" cy="252818"/>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화살표: 오른쪽 13">
            <a:extLst>
              <a:ext uri="{FF2B5EF4-FFF2-40B4-BE49-F238E27FC236}">
                <a16:creationId xmlns:a16="http://schemas.microsoft.com/office/drawing/2014/main" id="{2E9A7DC4-2197-777A-96AE-E47CF6C81F78}"/>
              </a:ext>
            </a:extLst>
          </p:cNvPr>
          <p:cNvSpPr/>
          <p:nvPr/>
        </p:nvSpPr>
        <p:spPr>
          <a:xfrm>
            <a:off x="4238993" y="3565224"/>
            <a:ext cx="467849" cy="5760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34204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t>Task 1 - </a:t>
            </a:r>
            <a:r>
              <a:rPr lang="en-US" altLang="ko-KR" dirty="0"/>
              <a:t>Object setting – Cycle time</a:t>
            </a:r>
            <a:endParaRPr lang="ko-KR" altLang="en-US" dirty="0"/>
          </a:p>
        </p:txBody>
      </p:sp>
      <p:sp>
        <p:nvSpPr>
          <p:cNvPr id="3" name="내용 개체 틀 2"/>
          <p:cNvSpPr>
            <a:spLocks noGrp="1"/>
          </p:cNvSpPr>
          <p:nvPr>
            <p:ph idx="1"/>
          </p:nvPr>
        </p:nvSpPr>
        <p:spPr/>
        <p:txBody>
          <a:bodyPr/>
          <a:lstStyle/>
          <a:p>
            <a:pPr marL="0" indent="0">
              <a:buNone/>
            </a:pPr>
            <a:r>
              <a:rPr lang="en-US" altLang="ko-KR" b="0" dirty="0">
                <a:solidFill>
                  <a:schemeClr val="tx1"/>
                </a:solidFill>
              </a:rPr>
              <a:t>Create a </a:t>
            </a:r>
            <a:r>
              <a:rPr lang="en-US" altLang="ko-KR" b="0" dirty="0" err="1">
                <a:solidFill>
                  <a:schemeClr val="tx1"/>
                </a:solidFill>
              </a:rPr>
              <a:t>DataTable</a:t>
            </a:r>
            <a:r>
              <a:rPr lang="en-US" altLang="ko-KR" b="0" dirty="0">
                <a:solidFill>
                  <a:schemeClr val="tx1"/>
                </a:solidFill>
              </a:rPr>
              <a:t> object on the map in the same way as before, and rename it to '</a:t>
            </a:r>
            <a:r>
              <a:rPr lang="en-US" altLang="ko-KR" b="0" dirty="0" err="1">
                <a:solidFill>
                  <a:schemeClr val="tx1"/>
                </a:solidFill>
              </a:rPr>
              <a:t>CycleTime</a:t>
            </a:r>
            <a:r>
              <a:rPr lang="en-US" altLang="ko-KR" b="0" dirty="0">
                <a:solidFill>
                  <a:schemeClr val="tx1"/>
                </a:solidFill>
              </a:rPr>
              <a:t>'. Then, change the data type of the first column to 'real'. This </a:t>
            </a:r>
            <a:r>
              <a:rPr lang="en-US" altLang="ko-KR" b="0" dirty="0" err="1">
                <a:solidFill>
                  <a:schemeClr val="tx1"/>
                </a:solidFill>
              </a:rPr>
              <a:t>DataTable</a:t>
            </a:r>
            <a:r>
              <a:rPr lang="en-US" altLang="ko-KR" b="0" dirty="0">
                <a:solidFill>
                  <a:schemeClr val="tx1"/>
                </a:solidFill>
              </a:rPr>
              <a:t> is used to store the cycle time of all parts.</a:t>
            </a:r>
            <a:endParaRPr lang="ko-KR" altLang="en-US" b="0" dirty="0">
              <a:solidFill>
                <a:schemeClr val="tx1"/>
              </a:solidFill>
            </a:endParaRPr>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6" name="그림 5">
            <a:extLst>
              <a:ext uri="{FF2B5EF4-FFF2-40B4-BE49-F238E27FC236}">
                <a16:creationId xmlns:a16="http://schemas.microsoft.com/office/drawing/2014/main" id="{D930F344-BA07-2B66-5F7D-1CD2BD32D15D}"/>
              </a:ext>
            </a:extLst>
          </p:cNvPr>
          <p:cNvPicPr>
            <a:picLocks noChangeAspect="1"/>
          </p:cNvPicPr>
          <p:nvPr/>
        </p:nvPicPr>
        <p:blipFill rotWithShape="1">
          <a:blip r:embed="rId2"/>
          <a:srcRect r="34513"/>
          <a:stretch/>
        </p:blipFill>
        <p:spPr>
          <a:xfrm>
            <a:off x="344546" y="2001001"/>
            <a:ext cx="3797805" cy="4092295"/>
          </a:xfrm>
          <a:prstGeom prst="rect">
            <a:avLst/>
          </a:prstGeom>
        </p:spPr>
      </p:pic>
      <p:pic>
        <p:nvPicPr>
          <p:cNvPr id="7" name="그림 6">
            <a:extLst>
              <a:ext uri="{FF2B5EF4-FFF2-40B4-BE49-F238E27FC236}">
                <a16:creationId xmlns:a16="http://schemas.microsoft.com/office/drawing/2014/main" id="{E089228A-FD0B-0ABF-C828-8BE1348B0B5E}"/>
              </a:ext>
            </a:extLst>
          </p:cNvPr>
          <p:cNvPicPr>
            <a:picLocks noChangeAspect="1"/>
          </p:cNvPicPr>
          <p:nvPr/>
        </p:nvPicPr>
        <p:blipFill>
          <a:blip r:embed="rId3"/>
          <a:stretch>
            <a:fillRect/>
          </a:stretch>
        </p:blipFill>
        <p:spPr>
          <a:xfrm>
            <a:off x="4860032" y="2060848"/>
            <a:ext cx="3551228" cy="3238781"/>
          </a:xfrm>
          <a:prstGeom prst="rect">
            <a:avLst/>
          </a:prstGeom>
        </p:spPr>
      </p:pic>
      <p:sp>
        <p:nvSpPr>
          <p:cNvPr id="8" name="직사각형 7">
            <a:extLst>
              <a:ext uri="{FF2B5EF4-FFF2-40B4-BE49-F238E27FC236}">
                <a16:creationId xmlns:a16="http://schemas.microsoft.com/office/drawing/2014/main" id="{CF26317D-9499-F81C-C705-0860D5D5D48B}"/>
              </a:ext>
            </a:extLst>
          </p:cNvPr>
          <p:cNvSpPr/>
          <p:nvPr/>
        </p:nvSpPr>
        <p:spPr>
          <a:xfrm>
            <a:off x="6228184" y="3657723"/>
            <a:ext cx="1795962" cy="252818"/>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 name="화살표: 오른쪽 8">
            <a:extLst>
              <a:ext uri="{FF2B5EF4-FFF2-40B4-BE49-F238E27FC236}">
                <a16:creationId xmlns:a16="http://schemas.microsoft.com/office/drawing/2014/main" id="{3E5E4F40-495C-CE1C-58CF-7A43610C122B}"/>
              </a:ext>
            </a:extLst>
          </p:cNvPr>
          <p:cNvSpPr/>
          <p:nvPr/>
        </p:nvSpPr>
        <p:spPr>
          <a:xfrm>
            <a:off x="4285132" y="3535287"/>
            <a:ext cx="467849" cy="5760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73E57730-8B51-9771-9E19-7B8919F3200D}"/>
              </a:ext>
            </a:extLst>
          </p:cNvPr>
          <p:cNvSpPr/>
          <p:nvPr/>
        </p:nvSpPr>
        <p:spPr>
          <a:xfrm>
            <a:off x="1115616" y="3208513"/>
            <a:ext cx="1795962" cy="288032"/>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051380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Task 1 - Object Setting – </a:t>
            </a:r>
            <a:r>
              <a:rPr lang="en-US" altLang="ko-KR" dirty="0" err="1"/>
              <a:t>SimTalk</a:t>
            </a:r>
            <a:endParaRPr lang="ko-KR" altLang="en-US" dirty="0"/>
          </a:p>
        </p:txBody>
      </p:sp>
      <p:sp>
        <p:nvSpPr>
          <p:cNvPr id="3" name="내용 개체 틀 2"/>
          <p:cNvSpPr>
            <a:spLocks noGrp="1"/>
          </p:cNvSpPr>
          <p:nvPr>
            <p:ph idx="1"/>
          </p:nvPr>
        </p:nvSpPr>
        <p:spPr/>
        <p:txBody>
          <a:bodyPr/>
          <a:lstStyle/>
          <a:p>
            <a:pPr marL="0" indent="0">
              <a:buNone/>
            </a:pPr>
            <a:r>
              <a:rPr lang="en-US" altLang="ko-KR" b="0" dirty="0" err="1">
                <a:solidFill>
                  <a:schemeClr val="tx1"/>
                </a:solidFill>
              </a:rPr>
              <a:t>SimTalk</a:t>
            </a:r>
            <a:r>
              <a:rPr lang="en-US" altLang="ko-KR" b="0" dirty="0">
                <a:solidFill>
                  <a:schemeClr val="tx1"/>
                </a:solidFill>
              </a:rPr>
              <a:t> is a programming language utilized in Plant Simulation that allows for a more precise configuration of the simulation environment. Every object has its own unique properties and functions, and you can access the syntax for these by clicking on the [?] button. Here is a simple example of using </a:t>
            </a:r>
            <a:r>
              <a:rPr lang="en-US" altLang="ko-KR" b="0" dirty="0" err="1">
                <a:solidFill>
                  <a:schemeClr val="tx1"/>
                </a:solidFill>
              </a:rPr>
              <a:t>SimTalk</a:t>
            </a:r>
            <a:endParaRPr lang="ko-KR" altLang="en-US" b="0" dirty="0">
              <a:solidFill>
                <a:schemeClr val="tx1"/>
              </a:solidFill>
            </a:endParaRPr>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10" name="그림 9">
            <a:extLst>
              <a:ext uri="{FF2B5EF4-FFF2-40B4-BE49-F238E27FC236}">
                <a16:creationId xmlns:a16="http://schemas.microsoft.com/office/drawing/2014/main" id="{B232ED96-3E2B-055C-3CE3-B114622B6AB0}"/>
              </a:ext>
            </a:extLst>
          </p:cNvPr>
          <p:cNvPicPr>
            <a:picLocks noChangeAspect="1"/>
          </p:cNvPicPr>
          <p:nvPr/>
        </p:nvPicPr>
        <p:blipFill>
          <a:blip r:embed="rId3"/>
          <a:stretch>
            <a:fillRect/>
          </a:stretch>
        </p:blipFill>
        <p:spPr>
          <a:xfrm>
            <a:off x="87181" y="2113949"/>
            <a:ext cx="3439604" cy="3096344"/>
          </a:xfrm>
          <a:prstGeom prst="rect">
            <a:avLst/>
          </a:prstGeom>
        </p:spPr>
      </p:pic>
      <p:sp>
        <p:nvSpPr>
          <p:cNvPr id="11" name="직사각형 10">
            <a:extLst>
              <a:ext uri="{FF2B5EF4-FFF2-40B4-BE49-F238E27FC236}">
                <a16:creationId xmlns:a16="http://schemas.microsoft.com/office/drawing/2014/main" id="{D6FFD717-D3F3-49C1-AEAF-C6F235E2E482}"/>
              </a:ext>
            </a:extLst>
          </p:cNvPr>
          <p:cNvSpPr/>
          <p:nvPr/>
        </p:nvSpPr>
        <p:spPr>
          <a:xfrm>
            <a:off x="3031189" y="2097530"/>
            <a:ext cx="214500" cy="214668"/>
          </a:xfrm>
          <a:prstGeom prst="rect">
            <a:avLst/>
          </a:prstGeom>
          <a:noFill/>
          <a:ln w="381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F57FC72D-E22A-6AE8-5D35-7C0FA7CD5A5D}"/>
              </a:ext>
            </a:extLst>
          </p:cNvPr>
          <p:cNvSpPr/>
          <p:nvPr/>
        </p:nvSpPr>
        <p:spPr>
          <a:xfrm>
            <a:off x="2399282" y="3326840"/>
            <a:ext cx="846408" cy="227269"/>
          </a:xfrm>
          <a:prstGeom prst="rect">
            <a:avLst/>
          </a:prstGeom>
          <a:noFill/>
          <a:ln w="381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FDD14C89-5883-FD10-1DA1-44C9AC37E479}"/>
              </a:ext>
            </a:extLst>
          </p:cNvPr>
          <p:cNvSpPr txBox="1"/>
          <p:nvPr/>
        </p:nvSpPr>
        <p:spPr>
          <a:xfrm>
            <a:off x="2694337" y="2035587"/>
            <a:ext cx="368216" cy="338554"/>
          </a:xfrm>
          <a:prstGeom prst="rect">
            <a:avLst/>
          </a:prstGeom>
          <a:noFill/>
        </p:spPr>
        <p:txBody>
          <a:bodyPr wrap="square" rtlCol="0">
            <a:spAutoFit/>
          </a:bodyPr>
          <a:lstStyle/>
          <a:p>
            <a:r>
              <a:rPr lang="en-US" altLang="ko-KR" sz="1600" b="1" dirty="0"/>
              <a:t>①</a:t>
            </a:r>
            <a:endParaRPr lang="ko-KR" altLang="en-US" sz="1600" b="1" dirty="0"/>
          </a:p>
        </p:txBody>
      </p:sp>
      <p:sp>
        <p:nvSpPr>
          <p:cNvPr id="14" name="TextBox 13">
            <a:extLst>
              <a:ext uri="{FF2B5EF4-FFF2-40B4-BE49-F238E27FC236}">
                <a16:creationId xmlns:a16="http://schemas.microsoft.com/office/drawing/2014/main" id="{E27A3C9E-9638-3CA6-9699-AA3856DBE002}"/>
              </a:ext>
            </a:extLst>
          </p:cNvPr>
          <p:cNvSpPr txBox="1"/>
          <p:nvPr/>
        </p:nvSpPr>
        <p:spPr>
          <a:xfrm>
            <a:off x="2087200" y="3033793"/>
            <a:ext cx="360040" cy="338554"/>
          </a:xfrm>
          <a:prstGeom prst="rect">
            <a:avLst/>
          </a:prstGeom>
          <a:noFill/>
        </p:spPr>
        <p:txBody>
          <a:bodyPr wrap="square">
            <a:spAutoFit/>
          </a:bodyPr>
          <a:lstStyle/>
          <a:p>
            <a:r>
              <a:rPr kumimoji="0" lang="en-US" altLang="ko-KR" sz="1600" b="1" i="0" u="none" strike="noStrike" kern="1200" cap="none" spc="0" normalizeH="0" baseline="0" noProof="0" dirty="0">
                <a:ln>
                  <a:noFill/>
                </a:ln>
                <a:solidFill>
                  <a:prstClr val="black"/>
                </a:solidFill>
                <a:effectLst/>
                <a:uLnTx/>
                <a:uFillTx/>
                <a:latin typeface="Calibri"/>
                <a:ea typeface="맑은 고딕" panose="020B0503020000020004" pitchFamily="50" charset="-127"/>
                <a:cs typeface="+mn-cs"/>
              </a:rPr>
              <a:t>②</a:t>
            </a:r>
            <a:endParaRPr lang="ko-KR" altLang="en-US" sz="1600" b="1" dirty="0"/>
          </a:p>
        </p:txBody>
      </p:sp>
      <p:cxnSp>
        <p:nvCxnSpPr>
          <p:cNvPr id="15" name="직선 화살표 연결선 14">
            <a:extLst>
              <a:ext uri="{FF2B5EF4-FFF2-40B4-BE49-F238E27FC236}">
                <a16:creationId xmlns:a16="http://schemas.microsoft.com/office/drawing/2014/main" id="{225E12B1-7BA6-5B43-EBC7-3F7DC2AA1DB1}"/>
              </a:ext>
            </a:extLst>
          </p:cNvPr>
          <p:cNvCxnSpPr>
            <a:cxnSpLocks/>
            <a:stCxn id="11" idx="2"/>
          </p:cNvCxnSpPr>
          <p:nvPr/>
        </p:nvCxnSpPr>
        <p:spPr>
          <a:xfrm flipH="1">
            <a:off x="2531424" y="2312198"/>
            <a:ext cx="607015" cy="1014642"/>
          </a:xfrm>
          <a:prstGeom prst="straightConnector1">
            <a:avLst/>
          </a:prstGeom>
          <a:ln w="28575">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6" name="그림 15">
            <a:extLst>
              <a:ext uri="{FF2B5EF4-FFF2-40B4-BE49-F238E27FC236}">
                <a16:creationId xmlns:a16="http://schemas.microsoft.com/office/drawing/2014/main" id="{FDCC0BD5-698E-A782-67F0-99E7084ADD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7131" y="3472317"/>
            <a:ext cx="283890" cy="295139"/>
          </a:xfrm>
          <a:prstGeom prst="rect">
            <a:avLst/>
          </a:prstGeom>
        </p:spPr>
      </p:pic>
      <p:pic>
        <p:nvPicPr>
          <p:cNvPr id="20" name="그림 19">
            <a:extLst>
              <a:ext uri="{FF2B5EF4-FFF2-40B4-BE49-F238E27FC236}">
                <a16:creationId xmlns:a16="http://schemas.microsoft.com/office/drawing/2014/main" id="{132017C0-2B34-3602-6D73-2C9BA2740675}"/>
              </a:ext>
            </a:extLst>
          </p:cNvPr>
          <p:cNvPicPr>
            <a:picLocks noChangeAspect="1"/>
          </p:cNvPicPr>
          <p:nvPr/>
        </p:nvPicPr>
        <p:blipFill>
          <a:blip r:embed="rId5"/>
          <a:stretch>
            <a:fillRect/>
          </a:stretch>
        </p:blipFill>
        <p:spPr>
          <a:xfrm>
            <a:off x="1134722" y="3782241"/>
            <a:ext cx="2944818" cy="2347896"/>
          </a:xfrm>
          <a:prstGeom prst="rect">
            <a:avLst/>
          </a:prstGeom>
        </p:spPr>
      </p:pic>
      <p:sp>
        <p:nvSpPr>
          <p:cNvPr id="21" name="직사각형 20">
            <a:extLst>
              <a:ext uri="{FF2B5EF4-FFF2-40B4-BE49-F238E27FC236}">
                <a16:creationId xmlns:a16="http://schemas.microsoft.com/office/drawing/2014/main" id="{5878D838-1B1D-EB44-298E-BBE2E01A7E6A}"/>
              </a:ext>
            </a:extLst>
          </p:cNvPr>
          <p:cNvSpPr/>
          <p:nvPr/>
        </p:nvSpPr>
        <p:spPr>
          <a:xfrm>
            <a:off x="1134722" y="5650341"/>
            <a:ext cx="952478" cy="479796"/>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2" name="화살표: 오른쪽 21">
            <a:extLst>
              <a:ext uri="{FF2B5EF4-FFF2-40B4-BE49-F238E27FC236}">
                <a16:creationId xmlns:a16="http://schemas.microsoft.com/office/drawing/2014/main" id="{5B1EE765-6D79-9F04-2B47-FBCA8E666055}"/>
              </a:ext>
            </a:extLst>
          </p:cNvPr>
          <p:cNvSpPr/>
          <p:nvPr/>
        </p:nvSpPr>
        <p:spPr>
          <a:xfrm>
            <a:off x="4235269" y="3554109"/>
            <a:ext cx="438128" cy="5760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pic>
        <p:nvPicPr>
          <p:cNvPr id="24" name="그림 23">
            <a:extLst>
              <a:ext uri="{FF2B5EF4-FFF2-40B4-BE49-F238E27FC236}">
                <a16:creationId xmlns:a16="http://schemas.microsoft.com/office/drawing/2014/main" id="{44F47BC7-EC5A-A86B-AC69-3091F424C41C}"/>
              </a:ext>
            </a:extLst>
          </p:cNvPr>
          <p:cNvPicPr>
            <a:picLocks noChangeAspect="1"/>
          </p:cNvPicPr>
          <p:nvPr/>
        </p:nvPicPr>
        <p:blipFill>
          <a:blip r:embed="rId6"/>
          <a:stretch>
            <a:fillRect/>
          </a:stretch>
        </p:blipFill>
        <p:spPr>
          <a:xfrm>
            <a:off x="4788024" y="2204864"/>
            <a:ext cx="4228149" cy="3450396"/>
          </a:xfrm>
          <a:prstGeom prst="rect">
            <a:avLst/>
          </a:prstGeom>
        </p:spPr>
      </p:pic>
      <p:cxnSp>
        <p:nvCxnSpPr>
          <p:cNvPr id="25" name="직선 화살표 연결선 24">
            <a:extLst>
              <a:ext uri="{FF2B5EF4-FFF2-40B4-BE49-F238E27FC236}">
                <a16:creationId xmlns:a16="http://schemas.microsoft.com/office/drawing/2014/main" id="{7E77395F-ADF4-2FD5-C7D7-72A29C2E99B3}"/>
              </a:ext>
            </a:extLst>
          </p:cNvPr>
          <p:cNvCxnSpPr>
            <a:cxnSpLocks/>
          </p:cNvCxnSpPr>
          <p:nvPr/>
        </p:nvCxnSpPr>
        <p:spPr>
          <a:xfrm flipV="1">
            <a:off x="2085208" y="2519618"/>
            <a:ext cx="3402573" cy="3130723"/>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9" name="직사각형 28">
            <a:extLst>
              <a:ext uri="{FF2B5EF4-FFF2-40B4-BE49-F238E27FC236}">
                <a16:creationId xmlns:a16="http://schemas.microsoft.com/office/drawing/2014/main" id="{3FB819A0-7EFB-7755-351F-99EE70153395}"/>
              </a:ext>
            </a:extLst>
          </p:cNvPr>
          <p:cNvSpPr/>
          <p:nvPr/>
        </p:nvSpPr>
        <p:spPr>
          <a:xfrm>
            <a:off x="809296" y="2114586"/>
            <a:ext cx="299186" cy="196878"/>
          </a:xfrm>
          <a:prstGeom prst="rect">
            <a:avLst/>
          </a:prstGeom>
          <a:noFill/>
          <a:ln w="190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31" name="직선 화살표 연결선 30">
            <a:extLst>
              <a:ext uri="{FF2B5EF4-FFF2-40B4-BE49-F238E27FC236}">
                <a16:creationId xmlns:a16="http://schemas.microsoft.com/office/drawing/2014/main" id="{C77B4983-B07B-632F-6E05-FDA4EEB570E7}"/>
              </a:ext>
            </a:extLst>
          </p:cNvPr>
          <p:cNvCxnSpPr>
            <a:cxnSpLocks/>
          </p:cNvCxnSpPr>
          <p:nvPr/>
        </p:nvCxnSpPr>
        <p:spPr>
          <a:xfrm>
            <a:off x="1108482" y="2326983"/>
            <a:ext cx="3967574" cy="17785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5" name="직사각형 4">
            <a:extLst>
              <a:ext uri="{FF2B5EF4-FFF2-40B4-BE49-F238E27FC236}">
                <a16:creationId xmlns:a16="http://schemas.microsoft.com/office/drawing/2014/main" id="{09494EC0-2E0B-0646-8AB3-5172FFF0E683}"/>
              </a:ext>
            </a:extLst>
          </p:cNvPr>
          <p:cNvSpPr/>
          <p:nvPr/>
        </p:nvSpPr>
        <p:spPr>
          <a:xfrm>
            <a:off x="4820004" y="2213025"/>
            <a:ext cx="1111143" cy="204298"/>
          </a:xfrm>
          <a:prstGeom prst="rect">
            <a:avLst/>
          </a:prstGeom>
          <a:noFill/>
          <a:ln w="1905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6" name="TextBox 5">
            <a:extLst>
              <a:ext uri="{FF2B5EF4-FFF2-40B4-BE49-F238E27FC236}">
                <a16:creationId xmlns:a16="http://schemas.microsoft.com/office/drawing/2014/main" id="{FCA49522-7A6F-1763-8AE1-91ACB2D5F4B7}"/>
              </a:ext>
            </a:extLst>
          </p:cNvPr>
          <p:cNvSpPr txBox="1"/>
          <p:nvPr/>
        </p:nvSpPr>
        <p:spPr>
          <a:xfrm>
            <a:off x="4300563" y="1967300"/>
            <a:ext cx="610694" cy="369332"/>
          </a:xfrm>
          <a:prstGeom prst="rect">
            <a:avLst/>
          </a:prstGeom>
          <a:noFill/>
        </p:spPr>
        <p:txBody>
          <a:bodyPr wrap="square" rtlCol="0">
            <a:spAutoFit/>
          </a:bodyPr>
          <a:lstStyle/>
          <a:p>
            <a:r>
              <a:rPr lang="en-US" altLang="ko-KR" dirty="0"/>
              <a:t>path</a:t>
            </a:r>
            <a:endParaRPr lang="ko-KR" altLang="en-US" dirty="0"/>
          </a:p>
        </p:txBody>
      </p:sp>
    </p:spTree>
    <p:extLst>
      <p:ext uri="{BB962C8B-B14F-4D97-AF65-F5344CB8AC3E}">
        <p14:creationId xmlns:p14="http://schemas.microsoft.com/office/powerpoint/2010/main" val="3363462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Task 1 - Object Setting – Reset method[1/2]</a:t>
            </a:r>
            <a:endParaRPr lang="ko-KR" altLang="en-US" dirty="0"/>
          </a:p>
        </p:txBody>
      </p:sp>
      <p:sp>
        <p:nvSpPr>
          <p:cNvPr id="3" name="내용 개체 틀 2"/>
          <p:cNvSpPr>
            <a:spLocks noGrp="1"/>
          </p:cNvSpPr>
          <p:nvPr>
            <p:ph idx="1"/>
          </p:nvPr>
        </p:nvSpPr>
        <p:spPr/>
        <p:txBody>
          <a:bodyPr/>
          <a:lstStyle/>
          <a:p>
            <a:pPr marL="0" indent="0">
              <a:buNone/>
            </a:pPr>
            <a:r>
              <a:rPr lang="en-US" altLang="ko-KR" b="0" dirty="0">
                <a:solidFill>
                  <a:schemeClr val="tx1"/>
                </a:solidFill>
              </a:rPr>
              <a:t>Create a Method object on the map in the same way as before and rename it to 'Reset'. This will change the icon of the object.</a:t>
            </a:r>
            <a:endParaRPr lang="ko-KR" altLang="en-US" b="0" dirty="0">
              <a:solidFill>
                <a:schemeClr val="tx1"/>
              </a:solidFill>
            </a:endParaRPr>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8" name="그림 7">
            <a:extLst>
              <a:ext uri="{FF2B5EF4-FFF2-40B4-BE49-F238E27FC236}">
                <a16:creationId xmlns:a16="http://schemas.microsoft.com/office/drawing/2014/main" id="{B3435E8D-994C-DE43-B1A9-9DE00DA26791}"/>
              </a:ext>
            </a:extLst>
          </p:cNvPr>
          <p:cNvPicPr>
            <a:picLocks noChangeAspect="1"/>
          </p:cNvPicPr>
          <p:nvPr/>
        </p:nvPicPr>
        <p:blipFill>
          <a:blip r:embed="rId2"/>
          <a:stretch>
            <a:fillRect/>
          </a:stretch>
        </p:blipFill>
        <p:spPr>
          <a:xfrm>
            <a:off x="1973355" y="1916832"/>
            <a:ext cx="5197290" cy="3741744"/>
          </a:xfrm>
          <a:prstGeom prst="rect">
            <a:avLst/>
          </a:prstGeom>
        </p:spPr>
      </p:pic>
      <p:sp>
        <p:nvSpPr>
          <p:cNvPr id="9" name="직사각형 8">
            <a:extLst>
              <a:ext uri="{FF2B5EF4-FFF2-40B4-BE49-F238E27FC236}">
                <a16:creationId xmlns:a16="http://schemas.microsoft.com/office/drawing/2014/main" id="{96D5FC36-5DF9-0D99-A3F7-2349FAE0D509}"/>
              </a:ext>
            </a:extLst>
          </p:cNvPr>
          <p:cNvSpPr/>
          <p:nvPr/>
        </p:nvSpPr>
        <p:spPr>
          <a:xfrm>
            <a:off x="4067944" y="2564904"/>
            <a:ext cx="504056" cy="580527"/>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676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Task 1 - Object Setting – Reset method[2/2]</a:t>
            </a:r>
            <a:endParaRPr lang="ko-KR" altLang="en-US" dirty="0"/>
          </a:p>
        </p:txBody>
      </p:sp>
      <p:sp>
        <p:nvSpPr>
          <p:cNvPr id="3" name="내용 개체 틀 2"/>
          <p:cNvSpPr>
            <a:spLocks noGrp="1"/>
          </p:cNvSpPr>
          <p:nvPr>
            <p:ph idx="1"/>
          </p:nvPr>
        </p:nvSpPr>
        <p:spPr/>
        <p:txBody>
          <a:bodyPr/>
          <a:lstStyle/>
          <a:p>
            <a:pPr marL="0" indent="0">
              <a:buNone/>
            </a:pPr>
            <a:r>
              <a:rPr lang="en-US" altLang="ko-KR" b="0" dirty="0">
                <a:solidFill>
                  <a:schemeClr val="tx1"/>
                </a:solidFill>
              </a:rPr>
              <a:t>Double-click on the object and write the following code in the Reset method, which is explained in more detail in the comments below. This code will be executed when you click the 'reset' button of the '</a:t>
            </a:r>
            <a:r>
              <a:rPr lang="en-US" altLang="ko-KR" b="0" dirty="0" err="1">
                <a:solidFill>
                  <a:schemeClr val="tx1"/>
                </a:solidFill>
              </a:rPr>
              <a:t>EventController</a:t>
            </a:r>
            <a:r>
              <a:rPr lang="en-US" altLang="ko-KR" b="0" dirty="0">
                <a:solidFill>
                  <a:schemeClr val="tx1"/>
                </a:solidFill>
              </a:rPr>
              <a:t>' object. You can think this as initialization</a:t>
            </a:r>
            <a:endParaRPr lang="ko-KR" altLang="en-US" b="0" dirty="0">
              <a:solidFill>
                <a:schemeClr val="tx1"/>
              </a:solidFill>
            </a:endParaRPr>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5" name="그림 4">
            <a:extLst>
              <a:ext uri="{FF2B5EF4-FFF2-40B4-BE49-F238E27FC236}">
                <a16:creationId xmlns:a16="http://schemas.microsoft.com/office/drawing/2014/main" id="{B7597C1F-B09A-EEDB-B593-9B8E7239C518}"/>
              </a:ext>
            </a:extLst>
          </p:cNvPr>
          <p:cNvPicPr>
            <a:picLocks noChangeAspect="1"/>
          </p:cNvPicPr>
          <p:nvPr/>
        </p:nvPicPr>
        <p:blipFill>
          <a:blip r:embed="rId3"/>
          <a:stretch>
            <a:fillRect/>
          </a:stretch>
        </p:blipFill>
        <p:spPr>
          <a:xfrm>
            <a:off x="444015" y="2420888"/>
            <a:ext cx="2385267" cy="2827265"/>
          </a:xfrm>
          <a:prstGeom prst="rect">
            <a:avLst/>
          </a:prstGeom>
        </p:spPr>
      </p:pic>
      <p:sp>
        <p:nvSpPr>
          <p:cNvPr id="6" name="화살표: 오른쪽 5">
            <a:extLst>
              <a:ext uri="{FF2B5EF4-FFF2-40B4-BE49-F238E27FC236}">
                <a16:creationId xmlns:a16="http://schemas.microsoft.com/office/drawing/2014/main" id="{5BFB205F-89D5-03B4-34E3-6A45DC648C4F}"/>
              </a:ext>
            </a:extLst>
          </p:cNvPr>
          <p:cNvSpPr/>
          <p:nvPr/>
        </p:nvSpPr>
        <p:spPr>
          <a:xfrm>
            <a:off x="2884051" y="3429000"/>
            <a:ext cx="438128" cy="5760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9DA36AD4-9F7F-8421-9AB6-CBF31DBCE9DD}"/>
              </a:ext>
            </a:extLst>
          </p:cNvPr>
          <p:cNvSpPr/>
          <p:nvPr/>
        </p:nvSpPr>
        <p:spPr>
          <a:xfrm>
            <a:off x="786679" y="3552667"/>
            <a:ext cx="292599" cy="333975"/>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AE19A14D-79B8-84DE-83B3-A82A430E4A48}"/>
              </a:ext>
            </a:extLst>
          </p:cNvPr>
          <p:cNvSpPr txBox="1"/>
          <p:nvPr/>
        </p:nvSpPr>
        <p:spPr>
          <a:xfrm>
            <a:off x="628536" y="3201423"/>
            <a:ext cx="1008112" cy="369332"/>
          </a:xfrm>
          <a:prstGeom prst="rect">
            <a:avLst/>
          </a:prstGeom>
          <a:noFill/>
        </p:spPr>
        <p:txBody>
          <a:bodyPr wrap="square" rtlCol="0">
            <a:spAutoFit/>
          </a:bodyPr>
          <a:lstStyle/>
          <a:p>
            <a:r>
              <a:rPr lang="en-US" altLang="ko-KR" dirty="0"/>
              <a:t>reset</a:t>
            </a:r>
            <a:endParaRPr lang="ko-KR" altLang="en-US" dirty="0"/>
          </a:p>
        </p:txBody>
      </p:sp>
      <p:pic>
        <p:nvPicPr>
          <p:cNvPr id="8" name="그림 7" descr="텍스트이(가) 표시된 사진&#10;&#10;자동 생성된 설명">
            <a:extLst>
              <a:ext uri="{FF2B5EF4-FFF2-40B4-BE49-F238E27FC236}">
                <a16:creationId xmlns:a16="http://schemas.microsoft.com/office/drawing/2014/main" id="{71EC34B9-938E-4313-F47E-211803E4B3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7825" y="1996718"/>
            <a:ext cx="5685013" cy="3779848"/>
          </a:xfrm>
          <a:prstGeom prst="rect">
            <a:avLst/>
          </a:prstGeom>
        </p:spPr>
      </p:pic>
    </p:spTree>
    <p:extLst>
      <p:ext uri="{BB962C8B-B14F-4D97-AF65-F5344CB8AC3E}">
        <p14:creationId xmlns:p14="http://schemas.microsoft.com/office/powerpoint/2010/main" val="1316515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Task 1 - Method setting – Source[1/2]</a:t>
            </a:r>
            <a:endParaRPr lang="ko-KR" altLang="en-US" dirty="0"/>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7" name="내용 개체 틀 2">
            <a:extLst>
              <a:ext uri="{FF2B5EF4-FFF2-40B4-BE49-F238E27FC236}">
                <a16:creationId xmlns:a16="http://schemas.microsoft.com/office/drawing/2014/main" id="{7CAF32EF-DCB7-8FD6-F081-3E9E6B146596}"/>
              </a:ext>
            </a:extLst>
          </p:cNvPr>
          <p:cNvSpPr txBox="1">
            <a:spLocks/>
          </p:cNvSpPr>
          <p:nvPr/>
        </p:nvSpPr>
        <p:spPr>
          <a:xfrm>
            <a:off x="457200" y="764704"/>
            <a:ext cx="8229600" cy="5472608"/>
          </a:xfrm>
          <a:prstGeom prst="rect">
            <a:avLst/>
          </a:prstGeom>
        </p:spPr>
        <p:txBody>
          <a:bodyPr vert="horz" lIns="91440" tIns="45720" rIns="91440" bIns="45720" rtlCol="0">
            <a:normAutofit/>
          </a:bodyPr>
          <a:lstStyle>
            <a:lvl1pPr marL="342900" indent="-342900" algn="l" defTabSz="457200" rtl="0" eaLnBrk="1" latinLnBrk="1" hangingPunct="1">
              <a:spcBef>
                <a:spcPct val="20000"/>
              </a:spcBef>
              <a:buFont typeface="Arial"/>
              <a:buChar char="•"/>
              <a:defRPr sz="1800" b="1" kern="1200">
                <a:solidFill>
                  <a:srgbClr val="002060"/>
                </a:solidFill>
                <a:latin typeface="+mn-lt"/>
                <a:ea typeface="+mn-ea"/>
                <a:cs typeface="+mn-cs"/>
              </a:defRPr>
            </a:lvl1pPr>
            <a:lvl2pPr marL="742950" indent="-285750" algn="l" defTabSz="457200" rtl="0" eaLnBrk="1" latinLnBrk="1" hangingPunct="1">
              <a:spcBef>
                <a:spcPct val="20000"/>
              </a:spcBef>
              <a:buFont typeface="Arial"/>
              <a:buChar char="–"/>
              <a:defRPr sz="1600" kern="1200">
                <a:solidFill>
                  <a:srgbClr val="002060"/>
                </a:solidFill>
                <a:latin typeface="+mn-lt"/>
                <a:ea typeface="+mn-ea"/>
                <a:cs typeface="+mn-cs"/>
              </a:defRPr>
            </a:lvl2pPr>
            <a:lvl3pPr marL="1143000" indent="-228600" algn="l" defTabSz="457200" rtl="0" eaLnBrk="1" latinLnBrk="1" hangingPunct="1">
              <a:spcBef>
                <a:spcPct val="20000"/>
              </a:spcBef>
              <a:buFont typeface="Arial"/>
              <a:buChar char="•"/>
              <a:defRPr sz="1400" kern="1200">
                <a:solidFill>
                  <a:srgbClr val="002060"/>
                </a:solidFill>
                <a:latin typeface="+mn-lt"/>
                <a:ea typeface="+mn-ea"/>
                <a:cs typeface="+mn-cs"/>
              </a:defRPr>
            </a:lvl3pPr>
            <a:lvl4pPr marL="1600200" indent="-228600" algn="l" defTabSz="457200" rtl="0" eaLnBrk="1" latinLnBrk="1" hangingPunct="1">
              <a:spcBef>
                <a:spcPct val="20000"/>
              </a:spcBef>
              <a:buFont typeface="Arial"/>
              <a:buChar char="–"/>
              <a:defRPr sz="1200" kern="1200">
                <a:solidFill>
                  <a:srgbClr val="002060"/>
                </a:solidFill>
                <a:latin typeface="+mn-lt"/>
                <a:ea typeface="+mn-ea"/>
                <a:cs typeface="+mn-cs"/>
              </a:defRPr>
            </a:lvl4pPr>
            <a:lvl5pPr marL="2057400" indent="-228600" algn="l" defTabSz="457200" rtl="0" eaLnBrk="1" latinLnBrk="1" hangingPunct="1">
              <a:spcBef>
                <a:spcPct val="20000"/>
              </a:spcBef>
              <a:buFont typeface="Arial"/>
              <a:buChar char="»"/>
              <a:defRPr sz="1200" kern="1200">
                <a:solidFill>
                  <a:srgbClr val="002060"/>
                </a:solidFill>
                <a:latin typeface="+mn-lt"/>
                <a:ea typeface="+mn-ea"/>
                <a:cs typeface="+mn-cs"/>
              </a:defRPr>
            </a:lvl5pPr>
            <a:lvl6pPr marL="2514600" indent="-228600" algn="l" defTabSz="4572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ko-KR" b="0" dirty="0">
                <a:solidFill>
                  <a:schemeClr val="tx1"/>
                </a:solidFill>
              </a:rPr>
              <a:t>Double-click the 'Source' icon on the map,</a:t>
            </a:r>
            <a:r>
              <a:rPr lang="ko-KR" altLang="en-US" b="0" dirty="0">
                <a:solidFill>
                  <a:schemeClr val="tx1"/>
                </a:solidFill>
              </a:rPr>
              <a:t> </a:t>
            </a:r>
            <a:r>
              <a:rPr lang="en-US" altLang="ko-KR" b="0" dirty="0">
                <a:solidFill>
                  <a:schemeClr val="tx1"/>
                </a:solidFill>
              </a:rPr>
              <a:t>go to the 'Controls' tab, and click the '...' button in the ‘Entrance’ section to create a method.  Then, write the following code in the method. The ‘Entrance' method is executed </a:t>
            </a:r>
            <a:r>
              <a:rPr lang="en-US" altLang="ko-KR" b="0" u="sng" dirty="0">
                <a:solidFill>
                  <a:schemeClr val="tx1"/>
                </a:solidFill>
              </a:rPr>
              <a:t>when a job arrives at this object.</a:t>
            </a:r>
          </a:p>
        </p:txBody>
      </p:sp>
      <p:pic>
        <p:nvPicPr>
          <p:cNvPr id="11" name="내용 개체 틀 10">
            <a:extLst>
              <a:ext uri="{FF2B5EF4-FFF2-40B4-BE49-F238E27FC236}">
                <a16:creationId xmlns:a16="http://schemas.microsoft.com/office/drawing/2014/main" id="{A4BD0B4E-5D2B-884F-CBBB-08C13A242FB3}"/>
              </a:ext>
            </a:extLst>
          </p:cNvPr>
          <p:cNvPicPr>
            <a:picLocks noGrp="1" noChangeAspect="1"/>
          </p:cNvPicPr>
          <p:nvPr>
            <p:ph idx="1"/>
          </p:nvPr>
        </p:nvPicPr>
        <p:blipFill>
          <a:blip r:embed="rId3"/>
          <a:stretch>
            <a:fillRect/>
          </a:stretch>
        </p:blipFill>
        <p:spPr>
          <a:xfrm>
            <a:off x="323528" y="2001001"/>
            <a:ext cx="4389500" cy="4092295"/>
          </a:xfrm>
        </p:spPr>
      </p:pic>
      <p:sp>
        <p:nvSpPr>
          <p:cNvPr id="12" name="직사각형 11">
            <a:extLst>
              <a:ext uri="{FF2B5EF4-FFF2-40B4-BE49-F238E27FC236}">
                <a16:creationId xmlns:a16="http://schemas.microsoft.com/office/drawing/2014/main" id="{A88C6378-F650-5117-8064-66CE31CBE7CF}"/>
              </a:ext>
            </a:extLst>
          </p:cNvPr>
          <p:cNvSpPr/>
          <p:nvPr/>
        </p:nvSpPr>
        <p:spPr>
          <a:xfrm>
            <a:off x="1475656" y="3153129"/>
            <a:ext cx="576064" cy="216024"/>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82242E9E-9F5A-9475-9EA8-2948F1EAACA5}"/>
              </a:ext>
            </a:extLst>
          </p:cNvPr>
          <p:cNvSpPr/>
          <p:nvPr/>
        </p:nvSpPr>
        <p:spPr>
          <a:xfrm>
            <a:off x="2699792" y="3717032"/>
            <a:ext cx="1224136" cy="216024"/>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pic>
        <p:nvPicPr>
          <p:cNvPr id="14" name="그림 13">
            <a:extLst>
              <a:ext uri="{FF2B5EF4-FFF2-40B4-BE49-F238E27FC236}">
                <a16:creationId xmlns:a16="http://schemas.microsoft.com/office/drawing/2014/main" id="{A25C6EA0-4360-E685-CF25-8B947E43D2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0583" y="3528971"/>
            <a:ext cx="285861" cy="297189"/>
          </a:xfrm>
          <a:prstGeom prst="rect">
            <a:avLst/>
          </a:prstGeom>
        </p:spPr>
      </p:pic>
      <p:pic>
        <p:nvPicPr>
          <p:cNvPr id="16" name="그림 15">
            <a:extLst>
              <a:ext uri="{FF2B5EF4-FFF2-40B4-BE49-F238E27FC236}">
                <a16:creationId xmlns:a16="http://schemas.microsoft.com/office/drawing/2014/main" id="{C83DF34B-D810-EDEF-EB17-680BDB53A9FE}"/>
              </a:ext>
            </a:extLst>
          </p:cNvPr>
          <p:cNvPicPr>
            <a:picLocks noChangeAspect="1"/>
          </p:cNvPicPr>
          <p:nvPr/>
        </p:nvPicPr>
        <p:blipFill>
          <a:blip r:embed="rId5"/>
          <a:stretch>
            <a:fillRect/>
          </a:stretch>
        </p:blipFill>
        <p:spPr>
          <a:xfrm>
            <a:off x="5731484" y="2001001"/>
            <a:ext cx="3238781" cy="3787468"/>
          </a:xfrm>
          <a:prstGeom prst="rect">
            <a:avLst/>
          </a:prstGeom>
        </p:spPr>
      </p:pic>
      <p:sp>
        <p:nvSpPr>
          <p:cNvPr id="17" name="화살표: 오른쪽 16">
            <a:extLst>
              <a:ext uri="{FF2B5EF4-FFF2-40B4-BE49-F238E27FC236}">
                <a16:creationId xmlns:a16="http://schemas.microsoft.com/office/drawing/2014/main" id="{5CF10C3B-658C-129B-447A-BFE5E7161993}"/>
              </a:ext>
            </a:extLst>
          </p:cNvPr>
          <p:cNvSpPr/>
          <p:nvPr/>
        </p:nvSpPr>
        <p:spPr>
          <a:xfrm>
            <a:off x="4953337" y="3470988"/>
            <a:ext cx="438128" cy="57606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8" name="직사각형 17">
            <a:extLst>
              <a:ext uri="{FF2B5EF4-FFF2-40B4-BE49-F238E27FC236}">
                <a16:creationId xmlns:a16="http://schemas.microsoft.com/office/drawing/2014/main" id="{277CD963-D5E2-900A-496A-A126F8DC6F8C}"/>
              </a:ext>
            </a:extLst>
          </p:cNvPr>
          <p:cNvSpPr/>
          <p:nvPr/>
        </p:nvSpPr>
        <p:spPr>
          <a:xfrm>
            <a:off x="3779912" y="5769780"/>
            <a:ext cx="792088" cy="314186"/>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pic>
        <p:nvPicPr>
          <p:cNvPr id="5" name="그림 4" descr="텍스트이(가) 표시된 사진&#10;&#10;자동 생성된 설명">
            <a:extLst>
              <a:ext uri="{FF2B5EF4-FFF2-40B4-BE49-F238E27FC236}">
                <a16:creationId xmlns:a16="http://schemas.microsoft.com/office/drawing/2014/main" id="{D4A675DD-7BAD-D906-FC15-49FDD4D10A5B}"/>
              </a:ext>
            </a:extLst>
          </p:cNvPr>
          <p:cNvPicPr>
            <a:picLocks noChangeAspect="1"/>
          </p:cNvPicPr>
          <p:nvPr/>
        </p:nvPicPr>
        <p:blipFill rotWithShape="1">
          <a:blip r:embed="rId6">
            <a:extLst>
              <a:ext uri="{28A0092B-C50C-407E-A947-70E740481C1C}">
                <a14:useLocalDpi xmlns:a14="http://schemas.microsoft.com/office/drawing/2010/main" val="0"/>
              </a:ext>
            </a:extLst>
          </a:blip>
          <a:srcRect l="7907" t="11913" r="44463" b="82326"/>
          <a:stretch/>
        </p:blipFill>
        <p:spPr>
          <a:xfrm>
            <a:off x="6127262" y="2492896"/>
            <a:ext cx="2362932" cy="216024"/>
          </a:xfrm>
          <a:prstGeom prst="rect">
            <a:avLst/>
          </a:prstGeom>
        </p:spPr>
      </p:pic>
    </p:spTree>
    <p:extLst>
      <p:ext uri="{BB962C8B-B14F-4D97-AF65-F5344CB8AC3E}">
        <p14:creationId xmlns:p14="http://schemas.microsoft.com/office/powerpoint/2010/main" val="2672364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Task 1 - Method setting – Source[2/2]</a:t>
            </a:r>
            <a:endParaRPr lang="ko-KR" altLang="en-US" dirty="0"/>
          </a:p>
        </p:txBody>
      </p:sp>
      <p:sp>
        <p:nvSpPr>
          <p:cNvPr id="3" name="내용 개체 틀 2"/>
          <p:cNvSpPr>
            <a:spLocks noGrp="1"/>
          </p:cNvSpPr>
          <p:nvPr>
            <p:ph idx="1"/>
          </p:nvPr>
        </p:nvSpPr>
        <p:spPr/>
        <p:txBody>
          <a:bodyPr/>
          <a:lstStyle/>
          <a:p>
            <a:pPr marL="0" indent="0">
              <a:buNone/>
            </a:pPr>
            <a:r>
              <a:rPr lang="en-US" altLang="ko-KR" b="0" dirty="0">
                <a:solidFill>
                  <a:schemeClr val="tx1"/>
                </a:solidFill>
              </a:rPr>
              <a:t>Create a method in the ‘Exit’ section following the same steps as before. Write the following code in the method. The 'Exit' method is executed </a:t>
            </a:r>
            <a:r>
              <a:rPr lang="en-US" altLang="ko-KR" b="0" u="sng" dirty="0">
                <a:solidFill>
                  <a:schemeClr val="tx1"/>
                </a:solidFill>
              </a:rPr>
              <a:t>when a job leaves this object. </a:t>
            </a:r>
            <a:endParaRPr lang="ko-KR" altLang="en-US" b="0" u="sng" dirty="0">
              <a:solidFill>
                <a:schemeClr val="tx1"/>
              </a:solidFill>
            </a:endParaRPr>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6" name="그림 5">
            <a:extLst>
              <a:ext uri="{FF2B5EF4-FFF2-40B4-BE49-F238E27FC236}">
                <a16:creationId xmlns:a16="http://schemas.microsoft.com/office/drawing/2014/main" id="{F0017327-D4F4-A0D2-36AF-B1C53DEC0CFD}"/>
              </a:ext>
            </a:extLst>
          </p:cNvPr>
          <p:cNvPicPr>
            <a:picLocks noChangeAspect="1"/>
          </p:cNvPicPr>
          <p:nvPr/>
        </p:nvPicPr>
        <p:blipFill>
          <a:blip r:embed="rId3"/>
          <a:stretch>
            <a:fillRect/>
          </a:stretch>
        </p:blipFill>
        <p:spPr>
          <a:xfrm>
            <a:off x="1475656" y="1852909"/>
            <a:ext cx="5998651" cy="4237345"/>
          </a:xfrm>
          <a:prstGeom prst="rect">
            <a:avLst/>
          </a:prstGeom>
        </p:spPr>
      </p:pic>
    </p:spTree>
    <p:extLst>
      <p:ext uri="{BB962C8B-B14F-4D97-AF65-F5344CB8AC3E}">
        <p14:creationId xmlns:p14="http://schemas.microsoft.com/office/powerpoint/2010/main" val="3849067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Task 1 - Method setting – Drain</a:t>
            </a:r>
            <a:endParaRPr lang="ko-KR" altLang="en-US" dirty="0"/>
          </a:p>
        </p:txBody>
      </p:sp>
      <p:sp>
        <p:nvSpPr>
          <p:cNvPr id="3" name="내용 개체 틀 2"/>
          <p:cNvSpPr>
            <a:spLocks noGrp="1"/>
          </p:cNvSpPr>
          <p:nvPr>
            <p:ph idx="1"/>
          </p:nvPr>
        </p:nvSpPr>
        <p:spPr/>
        <p:txBody>
          <a:bodyPr/>
          <a:lstStyle/>
          <a:p>
            <a:pPr marL="0" indent="0">
              <a:buNone/>
            </a:pPr>
            <a:r>
              <a:rPr lang="en-US" altLang="ko-KR" b="0" dirty="0">
                <a:solidFill>
                  <a:schemeClr val="tx1"/>
                </a:solidFill>
              </a:rPr>
              <a:t>Double-click the ‘Drain' icon on the map. Create a method in the ‘Entrance’ section following the same steps as before. Write the following code in the method.</a:t>
            </a:r>
            <a:endParaRPr lang="ko-KR" altLang="en-US" b="0" dirty="0">
              <a:solidFill>
                <a:schemeClr val="tx1"/>
              </a:solidFill>
            </a:endParaRPr>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6" name="그림 5">
            <a:extLst>
              <a:ext uri="{FF2B5EF4-FFF2-40B4-BE49-F238E27FC236}">
                <a16:creationId xmlns:a16="http://schemas.microsoft.com/office/drawing/2014/main" id="{E4EC4D79-A74E-9372-599C-20D9A1552595}"/>
              </a:ext>
            </a:extLst>
          </p:cNvPr>
          <p:cNvPicPr>
            <a:picLocks noChangeAspect="1"/>
          </p:cNvPicPr>
          <p:nvPr/>
        </p:nvPicPr>
        <p:blipFill>
          <a:blip r:embed="rId3"/>
          <a:stretch>
            <a:fillRect/>
          </a:stretch>
        </p:blipFill>
        <p:spPr>
          <a:xfrm>
            <a:off x="593444" y="1628800"/>
            <a:ext cx="7957111" cy="4339249"/>
          </a:xfrm>
          <a:prstGeom prst="rect">
            <a:avLst/>
          </a:prstGeom>
        </p:spPr>
      </p:pic>
    </p:spTree>
    <p:extLst>
      <p:ext uri="{BB962C8B-B14F-4D97-AF65-F5344CB8AC3E}">
        <p14:creationId xmlns:p14="http://schemas.microsoft.com/office/powerpoint/2010/main" val="257392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Task 1 -  Setting Completion</a:t>
            </a:r>
            <a:endParaRPr lang="ko-KR" altLang="en-US" dirty="0"/>
          </a:p>
        </p:txBody>
      </p:sp>
      <p:sp>
        <p:nvSpPr>
          <p:cNvPr id="3" name="내용 개체 틀 2"/>
          <p:cNvSpPr>
            <a:spLocks noGrp="1"/>
          </p:cNvSpPr>
          <p:nvPr>
            <p:ph idx="1"/>
          </p:nvPr>
        </p:nvSpPr>
        <p:spPr/>
        <p:txBody>
          <a:bodyPr/>
          <a:lstStyle/>
          <a:p>
            <a:pPr marL="0" indent="0">
              <a:buNone/>
            </a:pPr>
            <a:r>
              <a:rPr lang="en-US" altLang="ko-KR" b="0" dirty="0">
                <a:solidFill>
                  <a:schemeClr val="tx1"/>
                </a:solidFill>
              </a:rPr>
              <a:t>Now we have created a model with a constant WIP. If you want to change the WIP, simply update the value of the 'WIP’ Variable and run the simulation again! You can think of the 'WIP’ Variable as the input, and the 'CT', 'TH', and '</a:t>
            </a:r>
            <a:r>
              <a:rPr lang="en-US" altLang="ko-KR" b="0" dirty="0" err="1">
                <a:solidFill>
                  <a:schemeClr val="tx1"/>
                </a:solidFill>
              </a:rPr>
              <a:t>Finished_product</a:t>
            </a:r>
            <a:r>
              <a:rPr lang="en-US" altLang="ko-KR" b="0" dirty="0">
                <a:solidFill>
                  <a:schemeClr val="tx1"/>
                </a:solidFill>
              </a:rPr>
              <a:t>’ Variable as the output.</a:t>
            </a:r>
            <a:endParaRPr lang="ko-KR" altLang="en-US" b="0" dirty="0">
              <a:solidFill>
                <a:schemeClr val="tx1"/>
              </a:solidFill>
            </a:endParaRPr>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6" name="그림 5">
            <a:extLst>
              <a:ext uri="{FF2B5EF4-FFF2-40B4-BE49-F238E27FC236}">
                <a16:creationId xmlns:a16="http://schemas.microsoft.com/office/drawing/2014/main" id="{FB39775F-61BE-FF64-6C2C-C71484CFB82D}"/>
              </a:ext>
            </a:extLst>
          </p:cNvPr>
          <p:cNvPicPr>
            <a:picLocks noChangeAspect="1"/>
          </p:cNvPicPr>
          <p:nvPr/>
        </p:nvPicPr>
        <p:blipFill rotWithShape="1">
          <a:blip r:embed="rId2"/>
          <a:srcRect r="38216"/>
          <a:stretch/>
        </p:blipFill>
        <p:spPr>
          <a:xfrm>
            <a:off x="114963" y="2564904"/>
            <a:ext cx="2556627" cy="2736304"/>
          </a:xfrm>
          <a:prstGeom prst="rect">
            <a:avLst/>
          </a:prstGeom>
        </p:spPr>
      </p:pic>
      <p:pic>
        <p:nvPicPr>
          <p:cNvPr id="8" name="그림 7">
            <a:extLst>
              <a:ext uri="{FF2B5EF4-FFF2-40B4-BE49-F238E27FC236}">
                <a16:creationId xmlns:a16="http://schemas.microsoft.com/office/drawing/2014/main" id="{4D8EFD46-B584-28FD-DCD0-631403570714}"/>
              </a:ext>
            </a:extLst>
          </p:cNvPr>
          <p:cNvPicPr>
            <a:picLocks noChangeAspect="1"/>
          </p:cNvPicPr>
          <p:nvPr/>
        </p:nvPicPr>
        <p:blipFill rotWithShape="1">
          <a:blip r:embed="rId3"/>
          <a:srcRect r="4314"/>
          <a:stretch/>
        </p:blipFill>
        <p:spPr>
          <a:xfrm>
            <a:off x="3217375" y="2167868"/>
            <a:ext cx="5811662" cy="3299746"/>
          </a:xfrm>
          <a:prstGeom prst="rect">
            <a:avLst/>
          </a:prstGeom>
        </p:spPr>
      </p:pic>
      <p:sp>
        <p:nvSpPr>
          <p:cNvPr id="9" name="직사각형 8">
            <a:extLst>
              <a:ext uri="{FF2B5EF4-FFF2-40B4-BE49-F238E27FC236}">
                <a16:creationId xmlns:a16="http://schemas.microsoft.com/office/drawing/2014/main" id="{436A9D37-A5E8-4F58-F9CB-AC1D64AA3A87}"/>
              </a:ext>
            </a:extLst>
          </p:cNvPr>
          <p:cNvSpPr/>
          <p:nvPr/>
        </p:nvSpPr>
        <p:spPr>
          <a:xfrm>
            <a:off x="196052" y="3933056"/>
            <a:ext cx="2475537" cy="288032"/>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화살표: 오른쪽 9">
            <a:extLst>
              <a:ext uri="{FF2B5EF4-FFF2-40B4-BE49-F238E27FC236}">
                <a16:creationId xmlns:a16="http://schemas.microsoft.com/office/drawing/2014/main" id="{3609667C-23D3-5045-EA55-E4AEE4E9D469}"/>
              </a:ext>
            </a:extLst>
          </p:cNvPr>
          <p:cNvSpPr/>
          <p:nvPr/>
        </p:nvSpPr>
        <p:spPr>
          <a:xfrm>
            <a:off x="2848577" y="3501008"/>
            <a:ext cx="280317" cy="63346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cxnSp>
        <p:nvCxnSpPr>
          <p:cNvPr id="11" name="직선 화살표 연결선 10">
            <a:extLst>
              <a:ext uri="{FF2B5EF4-FFF2-40B4-BE49-F238E27FC236}">
                <a16:creationId xmlns:a16="http://schemas.microsoft.com/office/drawing/2014/main" id="{2630A3E6-AB9D-48BB-DADB-96D83C26DD89}"/>
              </a:ext>
            </a:extLst>
          </p:cNvPr>
          <p:cNvCxnSpPr>
            <a:cxnSpLocks/>
          </p:cNvCxnSpPr>
          <p:nvPr/>
        </p:nvCxnSpPr>
        <p:spPr>
          <a:xfrm flipV="1">
            <a:off x="2671589" y="2924944"/>
            <a:ext cx="2620491" cy="100042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02047107-E251-DD7C-253E-A682653593EF}"/>
              </a:ext>
            </a:extLst>
          </p:cNvPr>
          <p:cNvSpPr txBox="1"/>
          <p:nvPr/>
        </p:nvSpPr>
        <p:spPr>
          <a:xfrm>
            <a:off x="174750" y="5735867"/>
            <a:ext cx="8496944" cy="646331"/>
          </a:xfrm>
          <a:prstGeom prst="rect">
            <a:avLst/>
          </a:prstGeom>
          <a:noFill/>
        </p:spPr>
        <p:txBody>
          <a:bodyPr wrap="square" rtlCol="0">
            <a:spAutoFit/>
          </a:bodyPr>
          <a:lstStyle/>
          <a:p>
            <a:r>
              <a:rPr lang="en-US" b="1" dirty="0"/>
              <a:t>For our simulation sessions: </a:t>
            </a:r>
            <a:br>
              <a:rPr lang="en-US" b="1" dirty="0"/>
            </a:br>
            <a:r>
              <a:rPr lang="en-US" b="1" dirty="0"/>
              <a:t>If not explained otherwise, create at least 10.000 finished products </a:t>
            </a:r>
          </a:p>
        </p:txBody>
      </p:sp>
    </p:spTree>
    <p:extLst>
      <p:ext uri="{BB962C8B-B14F-4D97-AF65-F5344CB8AC3E}">
        <p14:creationId xmlns:p14="http://schemas.microsoft.com/office/powerpoint/2010/main" val="2102076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060848"/>
            <a:ext cx="7772400" cy="1872208"/>
          </a:xfrm>
        </p:spPr>
        <p:txBody>
          <a:bodyPr>
            <a:normAutofit/>
          </a:bodyPr>
          <a:lstStyle/>
          <a:p>
            <a:r>
              <a:rPr lang="en-US" altLang="ko-KR" sz="3600" dirty="0"/>
              <a:t>1. Overview of Functionalities</a:t>
            </a:r>
            <a:endParaRPr lang="ko-KR" altLang="en-US" sz="3600" dirty="0"/>
          </a:p>
        </p:txBody>
      </p:sp>
      <p:sp>
        <p:nvSpPr>
          <p:cNvPr id="3" name="제목 1"/>
          <p:cNvSpPr txBox="1">
            <a:spLocks/>
          </p:cNvSpPr>
          <p:nvPr/>
        </p:nvSpPr>
        <p:spPr>
          <a:xfrm>
            <a:off x="688250" y="3717032"/>
            <a:ext cx="7772400" cy="2406129"/>
          </a:xfrm>
          <a:prstGeom prst="rect">
            <a:avLst/>
          </a:prstGeom>
        </p:spPr>
        <p:txBody>
          <a:bodyPr vert="horz" lIns="91440" tIns="45720" rIns="91440" bIns="45720" rtlCol="0" anchor="ctr">
            <a:normAutofit/>
          </a:bodyPr>
          <a:lstStyle>
            <a:lvl1pPr algn="ctr" defTabSz="457200" rtl="0" eaLnBrk="1" latinLnBrk="1" hangingPunct="1">
              <a:spcBef>
                <a:spcPct val="0"/>
              </a:spcBef>
              <a:buNone/>
              <a:defRPr sz="4400" b="1" kern="1200">
                <a:solidFill>
                  <a:srgbClr val="002060"/>
                </a:solidFill>
                <a:latin typeface="+mj-lt"/>
                <a:ea typeface="+mj-ea"/>
                <a:cs typeface="+mj-cs"/>
              </a:defRPr>
            </a:lvl1pPr>
          </a:lstStyle>
          <a:p>
            <a:endParaRPr lang="en-US" altLang="ko-KR" sz="2400" dirty="0"/>
          </a:p>
        </p:txBody>
      </p:sp>
    </p:spTree>
    <p:extLst>
      <p:ext uri="{BB962C8B-B14F-4D97-AF65-F5344CB8AC3E}">
        <p14:creationId xmlns:p14="http://schemas.microsoft.com/office/powerpoint/2010/main" val="2315480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Task 1 -  Data Access</a:t>
            </a:r>
            <a:endParaRPr lang="ko-KR" altLang="en-US" dirty="0"/>
          </a:p>
        </p:txBody>
      </p:sp>
      <p:sp>
        <p:nvSpPr>
          <p:cNvPr id="3" name="내용 개체 틀 2"/>
          <p:cNvSpPr>
            <a:spLocks noGrp="1"/>
          </p:cNvSpPr>
          <p:nvPr>
            <p:ph idx="1"/>
          </p:nvPr>
        </p:nvSpPr>
        <p:spPr/>
        <p:txBody>
          <a:bodyPr/>
          <a:lstStyle/>
          <a:p>
            <a:pPr marL="0" indent="0">
              <a:buNone/>
            </a:pPr>
            <a:r>
              <a:rPr lang="en-US" altLang="ko-KR" b="0" dirty="0">
                <a:solidFill>
                  <a:schemeClr val="tx1"/>
                </a:solidFill>
              </a:rPr>
              <a:t>If you want to view the cycle time values, you can check them in the '</a:t>
            </a:r>
            <a:r>
              <a:rPr lang="en-US" altLang="ko-KR" b="0" dirty="0" err="1">
                <a:solidFill>
                  <a:schemeClr val="tx1"/>
                </a:solidFill>
              </a:rPr>
              <a:t>CycleTime</a:t>
            </a:r>
            <a:r>
              <a:rPr lang="en-US" altLang="ko-KR" b="0" dirty="0">
                <a:solidFill>
                  <a:schemeClr val="tx1"/>
                </a:solidFill>
              </a:rPr>
              <a:t>' object. Additionally, if you wish to analyze the data further, Excel can be a useful tool.</a:t>
            </a:r>
            <a:endParaRPr lang="ko-KR" altLang="en-US" b="0" dirty="0">
              <a:solidFill>
                <a:schemeClr val="tx1"/>
              </a:solidFill>
            </a:endParaRPr>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6" name="그림 5">
            <a:extLst>
              <a:ext uri="{FF2B5EF4-FFF2-40B4-BE49-F238E27FC236}">
                <a16:creationId xmlns:a16="http://schemas.microsoft.com/office/drawing/2014/main" id="{81920FD7-3970-8A12-F52A-8BD0AFF40AB7}"/>
              </a:ext>
            </a:extLst>
          </p:cNvPr>
          <p:cNvPicPr>
            <a:picLocks noChangeAspect="1"/>
          </p:cNvPicPr>
          <p:nvPr/>
        </p:nvPicPr>
        <p:blipFill>
          <a:blip r:embed="rId2"/>
          <a:stretch>
            <a:fillRect/>
          </a:stretch>
        </p:blipFill>
        <p:spPr>
          <a:xfrm>
            <a:off x="1668528" y="1556792"/>
            <a:ext cx="5806943" cy="4054191"/>
          </a:xfrm>
          <a:prstGeom prst="rect">
            <a:avLst/>
          </a:prstGeom>
        </p:spPr>
      </p:pic>
    </p:spTree>
    <p:extLst>
      <p:ext uri="{BB962C8B-B14F-4D97-AF65-F5344CB8AC3E}">
        <p14:creationId xmlns:p14="http://schemas.microsoft.com/office/powerpoint/2010/main" val="832521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Task 1 -  Help</a:t>
            </a:r>
            <a:endParaRPr lang="ko-KR" altLang="en-US" dirty="0"/>
          </a:p>
        </p:txBody>
      </p:sp>
      <p:pic>
        <p:nvPicPr>
          <p:cNvPr id="6" name="내용 개체 틀 5">
            <a:extLst>
              <a:ext uri="{FF2B5EF4-FFF2-40B4-BE49-F238E27FC236}">
                <a16:creationId xmlns:a16="http://schemas.microsoft.com/office/drawing/2014/main" id="{D2AF78BB-4BC2-15EA-CBCB-69F8C35E3A9E}"/>
              </a:ext>
            </a:extLst>
          </p:cNvPr>
          <p:cNvPicPr>
            <a:picLocks noGrp="1" noChangeAspect="1"/>
          </p:cNvPicPr>
          <p:nvPr>
            <p:ph idx="1"/>
          </p:nvPr>
        </p:nvPicPr>
        <p:blipFill rotWithShape="1">
          <a:blip r:embed="rId2"/>
          <a:srcRect r="52625"/>
          <a:stretch/>
        </p:blipFill>
        <p:spPr>
          <a:xfrm>
            <a:off x="179512" y="1685083"/>
            <a:ext cx="3898776" cy="4393406"/>
          </a:xfrm>
        </p:spPr>
      </p:pic>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7" name="직사각형 6">
            <a:extLst>
              <a:ext uri="{FF2B5EF4-FFF2-40B4-BE49-F238E27FC236}">
                <a16:creationId xmlns:a16="http://schemas.microsoft.com/office/drawing/2014/main" id="{4D05DD28-9450-AC39-6EC5-52D4E96D01B5}"/>
              </a:ext>
            </a:extLst>
          </p:cNvPr>
          <p:cNvSpPr/>
          <p:nvPr/>
        </p:nvSpPr>
        <p:spPr>
          <a:xfrm>
            <a:off x="179513" y="4817890"/>
            <a:ext cx="864096" cy="360040"/>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4EA4F51F-C419-0052-2CAF-28D881F3C45E}"/>
              </a:ext>
            </a:extLst>
          </p:cNvPr>
          <p:cNvSpPr/>
          <p:nvPr/>
        </p:nvSpPr>
        <p:spPr>
          <a:xfrm>
            <a:off x="133680" y="1773472"/>
            <a:ext cx="506289" cy="288032"/>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4FCB6790-246A-DA51-66ED-93BAF3755A8D}"/>
              </a:ext>
            </a:extLst>
          </p:cNvPr>
          <p:cNvSpPr/>
          <p:nvPr/>
        </p:nvSpPr>
        <p:spPr>
          <a:xfrm>
            <a:off x="1009034" y="1937570"/>
            <a:ext cx="1618750" cy="288032"/>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D80E6A0D-3B76-1C70-5C79-2E6F27277718}"/>
              </a:ext>
            </a:extLst>
          </p:cNvPr>
          <p:cNvPicPr>
            <a:picLocks noChangeAspect="1"/>
          </p:cNvPicPr>
          <p:nvPr/>
        </p:nvPicPr>
        <p:blipFill>
          <a:blip r:embed="rId3"/>
          <a:stretch>
            <a:fillRect/>
          </a:stretch>
        </p:blipFill>
        <p:spPr>
          <a:xfrm>
            <a:off x="4613576" y="1521251"/>
            <a:ext cx="4109127" cy="4473304"/>
          </a:xfrm>
          <a:prstGeom prst="rect">
            <a:avLst/>
          </a:prstGeom>
        </p:spPr>
      </p:pic>
      <p:sp>
        <p:nvSpPr>
          <p:cNvPr id="12" name="내용 개체 틀 2">
            <a:extLst>
              <a:ext uri="{FF2B5EF4-FFF2-40B4-BE49-F238E27FC236}">
                <a16:creationId xmlns:a16="http://schemas.microsoft.com/office/drawing/2014/main" id="{EE04CEA8-0F19-548C-13AD-1894F3D8777C}"/>
              </a:ext>
            </a:extLst>
          </p:cNvPr>
          <p:cNvSpPr txBox="1">
            <a:spLocks/>
          </p:cNvSpPr>
          <p:nvPr/>
        </p:nvSpPr>
        <p:spPr>
          <a:xfrm>
            <a:off x="457200" y="764704"/>
            <a:ext cx="8229600" cy="5472608"/>
          </a:xfrm>
          <a:prstGeom prst="rect">
            <a:avLst/>
          </a:prstGeom>
        </p:spPr>
        <p:txBody>
          <a:bodyPr vert="horz" lIns="91440" tIns="45720" rIns="91440" bIns="45720" rtlCol="0">
            <a:normAutofit/>
          </a:bodyPr>
          <a:lstStyle>
            <a:lvl1pPr marL="342900" indent="-342900" algn="l" defTabSz="457200" rtl="0" eaLnBrk="1" latinLnBrk="1" hangingPunct="1">
              <a:spcBef>
                <a:spcPct val="20000"/>
              </a:spcBef>
              <a:buFont typeface="Arial"/>
              <a:buChar char="•"/>
              <a:defRPr sz="1800" b="1" kern="1200">
                <a:solidFill>
                  <a:srgbClr val="002060"/>
                </a:solidFill>
                <a:latin typeface="+mn-lt"/>
                <a:ea typeface="+mn-ea"/>
                <a:cs typeface="+mn-cs"/>
              </a:defRPr>
            </a:lvl1pPr>
            <a:lvl2pPr marL="742950" indent="-285750" algn="l" defTabSz="457200" rtl="0" eaLnBrk="1" latinLnBrk="1" hangingPunct="1">
              <a:spcBef>
                <a:spcPct val="20000"/>
              </a:spcBef>
              <a:buFont typeface="Arial"/>
              <a:buChar char="–"/>
              <a:defRPr sz="1600" kern="1200">
                <a:solidFill>
                  <a:srgbClr val="002060"/>
                </a:solidFill>
                <a:latin typeface="+mn-lt"/>
                <a:ea typeface="+mn-ea"/>
                <a:cs typeface="+mn-cs"/>
              </a:defRPr>
            </a:lvl2pPr>
            <a:lvl3pPr marL="1143000" indent="-228600" algn="l" defTabSz="457200" rtl="0" eaLnBrk="1" latinLnBrk="1" hangingPunct="1">
              <a:spcBef>
                <a:spcPct val="20000"/>
              </a:spcBef>
              <a:buFont typeface="Arial"/>
              <a:buChar char="•"/>
              <a:defRPr sz="1400" kern="1200">
                <a:solidFill>
                  <a:srgbClr val="002060"/>
                </a:solidFill>
                <a:latin typeface="+mn-lt"/>
                <a:ea typeface="+mn-ea"/>
                <a:cs typeface="+mn-cs"/>
              </a:defRPr>
            </a:lvl3pPr>
            <a:lvl4pPr marL="1600200" indent="-228600" algn="l" defTabSz="457200" rtl="0" eaLnBrk="1" latinLnBrk="1" hangingPunct="1">
              <a:spcBef>
                <a:spcPct val="20000"/>
              </a:spcBef>
              <a:buFont typeface="Arial"/>
              <a:buChar char="–"/>
              <a:defRPr sz="1200" kern="1200">
                <a:solidFill>
                  <a:srgbClr val="002060"/>
                </a:solidFill>
                <a:latin typeface="+mn-lt"/>
                <a:ea typeface="+mn-ea"/>
                <a:cs typeface="+mn-cs"/>
              </a:defRPr>
            </a:lvl4pPr>
            <a:lvl5pPr marL="2057400" indent="-228600" algn="l" defTabSz="457200" rtl="0" eaLnBrk="1" latinLnBrk="1" hangingPunct="1">
              <a:spcBef>
                <a:spcPct val="20000"/>
              </a:spcBef>
              <a:buFont typeface="Arial"/>
              <a:buChar char="»"/>
              <a:defRPr sz="1200" kern="1200">
                <a:solidFill>
                  <a:srgbClr val="002060"/>
                </a:solidFill>
                <a:latin typeface="+mn-lt"/>
                <a:ea typeface="+mn-ea"/>
                <a:cs typeface="+mn-cs"/>
              </a:defRPr>
            </a:lvl5pPr>
            <a:lvl6pPr marL="2514600" indent="-228600" algn="l" defTabSz="4572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altLang="ko-KR" b="0" dirty="0">
                <a:solidFill>
                  <a:schemeClr val="tx1"/>
                </a:solidFill>
              </a:rPr>
              <a:t>If you want to figure out anything that is not clear or if you want to learn more, try utilizing the help function.</a:t>
            </a:r>
            <a:endParaRPr lang="ko-KR" altLang="en-US" b="0" dirty="0">
              <a:solidFill>
                <a:schemeClr val="tx1"/>
              </a:solidFill>
            </a:endParaRPr>
          </a:p>
        </p:txBody>
      </p:sp>
      <p:sp>
        <p:nvSpPr>
          <p:cNvPr id="13" name="화살표: 오른쪽 12">
            <a:extLst>
              <a:ext uri="{FF2B5EF4-FFF2-40B4-BE49-F238E27FC236}">
                <a16:creationId xmlns:a16="http://schemas.microsoft.com/office/drawing/2014/main" id="{A94E49D2-FF89-320D-E81D-DDFB2E4035EA}"/>
              </a:ext>
            </a:extLst>
          </p:cNvPr>
          <p:cNvSpPr/>
          <p:nvPr/>
        </p:nvSpPr>
        <p:spPr>
          <a:xfrm>
            <a:off x="4215816" y="3441170"/>
            <a:ext cx="280317" cy="63346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4" name="직사각형 13">
            <a:extLst>
              <a:ext uri="{FF2B5EF4-FFF2-40B4-BE49-F238E27FC236}">
                <a16:creationId xmlns:a16="http://schemas.microsoft.com/office/drawing/2014/main" id="{F62E4E38-5A8A-347F-CA45-7DD6828C76D4}"/>
              </a:ext>
            </a:extLst>
          </p:cNvPr>
          <p:cNvSpPr/>
          <p:nvPr/>
        </p:nvSpPr>
        <p:spPr>
          <a:xfrm>
            <a:off x="5004048" y="2061505"/>
            <a:ext cx="524744" cy="164098"/>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22491CBF-AE0B-2525-953B-F9C227047D4F}"/>
              </a:ext>
            </a:extLst>
          </p:cNvPr>
          <p:cNvSpPr/>
          <p:nvPr/>
        </p:nvSpPr>
        <p:spPr>
          <a:xfrm>
            <a:off x="4572000" y="2486872"/>
            <a:ext cx="1618750" cy="222048"/>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63821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1D4E-6097-B254-633F-3DEF92A372C9}"/>
              </a:ext>
            </a:extLst>
          </p:cNvPr>
          <p:cNvSpPr>
            <a:spLocks noGrp="1"/>
          </p:cNvSpPr>
          <p:nvPr>
            <p:ph type="title"/>
          </p:nvPr>
        </p:nvSpPr>
        <p:spPr/>
        <p:txBody>
          <a:bodyPr/>
          <a:lstStyle/>
          <a:p>
            <a:r>
              <a:rPr lang="en-US" dirty="0"/>
              <a:t>Task 1 – Warm up</a:t>
            </a:r>
          </a:p>
        </p:txBody>
      </p:sp>
      <p:sp>
        <p:nvSpPr>
          <p:cNvPr id="4" name="Footer Placeholder 3">
            <a:extLst>
              <a:ext uri="{FF2B5EF4-FFF2-40B4-BE49-F238E27FC236}">
                <a16:creationId xmlns:a16="http://schemas.microsoft.com/office/drawing/2014/main" id="{CF0858F2-D999-5005-1609-AD11EC8E1103}"/>
              </a:ext>
            </a:extLst>
          </p:cNvPr>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5" name="Content Placeholder 2">
            <a:extLst>
              <a:ext uri="{FF2B5EF4-FFF2-40B4-BE49-F238E27FC236}">
                <a16:creationId xmlns:a16="http://schemas.microsoft.com/office/drawing/2014/main" id="{A41B800A-38A9-0623-6273-26185F300C99}"/>
              </a:ext>
            </a:extLst>
          </p:cNvPr>
          <p:cNvSpPr>
            <a:spLocks noGrp="1"/>
          </p:cNvSpPr>
          <p:nvPr>
            <p:ph idx="1"/>
          </p:nvPr>
        </p:nvSpPr>
        <p:spPr>
          <a:xfrm>
            <a:off x="424419" y="2420888"/>
            <a:ext cx="8229600" cy="2160240"/>
          </a:xfrm>
        </p:spPr>
        <p:txBody>
          <a:bodyPr wrap="square">
            <a:normAutofit lnSpcReduction="10000"/>
          </a:bodyPr>
          <a:lstStyle/>
          <a:p>
            <a:pPr marL="0" indent="0">
              <a:buNone/>
            </a:pPr>
            <a:r>
              <a:rPr lang="en-US" b="0" dirty="0">
                <a:solidFill>
                  <a:schemeClr val="tx1"/>
                </a:solidFill>
              </a:rPr>
              <a:t>Let’s shortly discuss: The way we have set up our simulation model: </a:t>
            </a:r>
            <a:br>
              <a:rPr lang="en-US" b="0" dirty="0">
                <a:solidFill>
                  <a:schemeClr val="tx1"/>
                </a:solidFill>
              </a:rPr>
            </a:br>
            <a:r>
              <a:rPr lang="en-US" b="0" dirty="0">
                <a:solidFill>
                  <a:schemeClr val="tx1"/>
                </a:solidFill>
              </a:rPr>
              <a:t>Which of the scenarios does it reflect?</a:t>
            </a:r>
            <a:br>
              <a:rPr lang="en-US" b="0" dirty="0">
                <a:solidFill>
                  <a:schemeClr val="tx1"/>
                </a:solidFill>
              </a:rPr>
            </a:br>
            <a:endParaRPr lang="en-US" b="0" dirty="0">
              <a:solidFill>
                <a:schemeClr val="tx1"/>
              </a:solidFill>
            </a:endParaRPr>
          </a:p>
          <a:p>
            <a:pPr>
              <a:buFont typeface="Wingdings" panose="05000000000000000000" pitchFamily="2" charset="2"/>
              <a:buChar char="§"/>
            </a:pPr>
            <a:r>
              <a:rPr lang="en-US" b="0" dirty="0">
                <a:solidFill>
                  <a:schemeClr val="tx1"/>
                </a:solidFill>
              </a:rPr>
              <a:t>A: The best-case scenario</a:t>
            </a:r>
          </a:p>
          <a:p>
            <a:pPr>
              <a:buFont typeface="Wingdings" panose="05000000000000000000" pitchFamily="2" charset="2"/>
              <a:buChar char="§"/>
            </a:pPr>
            <a:r>
              <a:rPr lang="en-US" b="0" dirty="0">
                <a:solidFill>
                  <a:schemeClr val="tx1"/>
                </a:solidFill>
              </a:rPr>
              <a:t>B: The worst-case scenario</a:t>
            </a:r>
          </a:p>
          <a:p>
            <a:pPr>
              <a:buFont typeface="Wingdings" panose="05000000000000000000" pitchFamily="2" charset="2"/>
              <a:buChar char="§"/>
            </a:pPr>
            <a:r>
              <a:rPr lang="en-US" b="0" dirty="0">
                <a:solidFill>
                  <a:schemeClr val="tx1"/>
                </a:solidFill>
              </a:rPr>
              <a:t>C: The practical worst-case scenario</a:t>
            </a:r>
          </a:p>
          <a:p>
            <a:pPr>
              <a:buFont typeface="Wingdings" panose="05000000000000000000" pitchFamily="2" charset="2"/>
              <a:buChar char="§"/>
            </a:pPr>
            <a:r>
              <a:rPr lang="en-US" b="0" dirty="0">
                <a:solidFill>
                  <a:schemeClr val="tx1"/>
                </a:solidFill>
              </a:rPr>
              <a:t>D: None of these</a:t>
            </a:r>
          </a:p>
        </p:txBody>
      </p:sp>
    </p:spTree>
    <p:extLst>
      <p:ext uri="{BB962C8B-B14F-4D97-AF65-F5344CB8AC3E}">
        <p14:creationId xmlns:p14="http://schemas.microsoft.com/office/powerpoint/2010/main" val="188529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1D4E-6097-B254-633F-3DEF92A372C9}"/>
              </a:ext>
            </a:extLst>
          </p:cNvPr>
          <p:cNvSpPr>
            <a:spLocks noGrp="1"/>
          </p:cNvSpPr>
          <p:nvPr>
            <p:ph type="title"/>
          </p:nvPr>
        </p:nvSpPr>
        <p:spPr/>
        <p:txBody>
          <a:bodyPr/>
          <a:lstStyle/>
          <a:p>
            <a:r>
              <a:rPr lang="en-US" dirty="0"/>
              <a:t>Task 1 – Warm up</a:t>
            </a:r>
          </a:p>
        </p:txBody>
      </p:sp>
      <p:sp>
        <p:nvSpPr>
          <p:cNvPr id="4" name="Footer Placeholder 3">
            <a:extLst>
              <a:ext uri="{FF2B5EF4-FFF2-40B4-BE49-F238E27FC236}">
                <a16:creationId xmlns:a16="http://schemas.microsoft.com/office/drawing/2014/main" id="{CF0858F2-D999-5005-1609-AD11EC8E1103}"/>
              </a:ext>
            </a:extLst>
          </p:cNvPr>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5" name="Content Placeholder 2">
            <a:extLst>
              <a:ext uri="{FF2B5EF4-FFF2-40B4-BE49-F238E27FC236}">
                <a16:creationId xmlns:a16="http://schemas.microsoft.com/office/drawing/2014/main" id="{A41B800A-38A9-0623-6273-26185F300C99}"/>
              </a:ext>
            </a:extLst>
          </p:cNvPr>
          <p:cNvSpPr>
            <a:spLocks noGrp="1"/>
          </p:cNvSpPr>
          <p:nvPr>
            <p:ph idx="1"/>
          </p:nvPr>
        </p:nvSpPr>
        <p:spPr>
          <a:xfrm>
            <a:off x="441216" y="2420888"/>
            <a:ext cx="8229600" cy="2160240"/>
          </a:xfrm>
        </p:spPr>
        <p:txBody>
          <a:bodyPr wrap="square">
            <a:normAutofit lnSpcReduction="10000"/>
          </a:bodyPr>
          <a:lstStyle/>
          <a:p>
            <a:pPr marL="0" indent="0">
              <a:buNone/>
            </a:pPr>
            <a:r>
              <a:rPr lang="en-US" b="0" dirty="0">
                <a:solidFill>
                  <a:schemeClr val="tx1"/>
                </a:solidFill>
              </a:rPr>
              <a:t>Let’s shortly discuss: The way we have set up our simulation model: </a:t>
            </a:r>
            <a:br>
              <a:rPr lang="en-US" b="0" dirty="0">
                <a:solidFill>
                  <a:schemeClr val="tx1"/>
                </a:solidFill>
              </a:rPr>
            </a:br>
            <a:r>
              <a:rPr lang="en-US" b="0" dirty="0">
                <a:solidFill>
                  <a:schemeClr val="tx1"/>
                </a:solidFill>
              </a:rPr>
              <a:t>Which of the scenarios does it reflect?</a:t>
            </a:r>
            <a:br>
              <a:rPr lang="en-US" b="0" dirty="0">
                <a:solidFill>
                  <a:schemeClr val="tx1"/>
                </a:solidFill>
              </a:rPr>
            </a:br>
            <a:endParaRPr lang="en-US" b="0" dirty="0">
              <a:solidFill>
                <a:schemeClr val="tx1"/>
              </a:solidFill>
            </a:endParaRPr>
          </a:p>
          <a:p>
            <a:pPr>
              <a:buFont typeface="Wingdings" panose="05000000000000000000" pitchFamily="2" charset="2"/>
              <a:buChar char="§"/>
            </a:pPr>
            <a:r>
              <a:rPr lang="en-US" b="0" dirty="0">
                <a:solidFill>
                  <a:schemeClr val="tx1"/>
                </a:solidFill>
              </a:rPr>
              <a:t>A: The best-case scenario</a:t>
            </a:r>
          </a:p>
          <a:p>
            <a:pPr>
              <a:buFont typeface="Wingdings" panose="05000000000000000000" pitchFamily="2" charset="2"/>
              <a:buChar char="§"/>
            </a:pPr>
            <a:r>
              <a:rPr lang="en-US" b="0" dirty="0">
                <a:solidFill>
                  <a:schemeClr val="tx1"/>
                </a:solidFill>
              </a:rPr>
              <a:t>B: The worst-case scenario</a:t>
            </a:r>
          </a:p>
          <a:p>
            <a:pPr>
              <a:buFont typeface="Wingdings" panose="05000000000000000000" pitchFamily="2" charset="2"/>
              <a:buChar char="§"/>
            </a:pPr>
            <a:r>
              <a:rPr lang="en-US" b="0" dirty="0">
                <a:solidFill>
                  <a:schemeClr val="tx1"/>
                </a:solidFill>
              </a:rPr>
              <a:t>C: The practical worst-case scenario </a:t>
            </a:r>
          </a:p>
          <a:p>
            <a:pPr>
              <a:buFont typeface="Wingdings" panose="05000000000000000000" pitchFamily="2" charset="2"/>
              <a:buChar char="§"/>
            </a:pPr>
            <a:r>
              <a:rPr lang="en-US" b="0" dirty="0">
                <a:solidFill>
                  <a:schemeClr val="tx1"/>
                </a:solidFill>
              </a:rPr>
              <a:t>D: None of these</a:t>
            </a:r>
          </a:p>
        </p:txBody>
      </p:sp>
      <p:pic>
        <p:nvPicPr>
          <p:cNvPr id="6" name="Graphic 5" descr="Checkmark with solid fill">
            <a:extLst>
              <a:ext uri="{FF2B5EF4-FFF2-40B4-BE49-F238E27FC236}">
                <a16:creationId xmlns:a16="http://schemas.microsoft.com/office/drawing/2014/main" id="{97B2B291-7A37-7898-9302-F8AD293ECC7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0824" y="3861048"/>
            <a:ext cx="241176" cy="241176"/>
          </a:xfrm>
          <a:prstGeom prst="rect">
            <a:avLst/>
          </a:prstGeom>
        </p:spPr>
      </p:pic>
    </p:spTree>
    <p:extLst>
      <p:ext uri="{BB962C8B-B14F-4D97-AF65-F5344CB8AC3E}">
        <p14:creationId xmlns:p14="http://schemas.microsoft.com/office/powerpoint/2010/main" val="1028052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C9D9-2CD7-5F05-A913-72083185B171}"/>
              </a:ext>
            </a:extLst>
          </p:cNvPr>
          <p:cNvSpPr>
            <a:spLocks noGrp="1"/>
          </p:cNvSpPr>
          <p:nvPr>
            <p:ph type="title"/>
          </p:nvPr>
        </p:nvSpPr>
        <p:spPr/>
        <p:txBody>
          <a:bodyPr/>
          <a:lstStyle/>
          <a:p>
            <a:r>
              <a:rPr lang="en-US" dirty="0"/>
              <a:t>Task 1 – Warm up</a:t>
            </a:r>
          </a:p>
        </p:txBody>
      </p:sp>
      <p:sp>
        <p:nvSpPr>
          <p:cNvPr id="3" name="Content Placeholder 2">
            <a:extLst>
              <a:ext uri="{FF2B5EF4-FFF2-40B4-BE49-F238E27FC236}">
                <a16:creationId xmlns:a16="http://schemas.microsoft.com/office/drawing/2014/main" id="{3B4EF54C-E86A-ED3B-530F-70C422F12325}"/>
              </a:ext>
            </a:extLst>
          </p:cNvPr>
          <p:cNvSpPr>
            <a:spLocks noGrp="1"/>
          </p:cNvSpPr>
          <p:nvPr>
            <p:ph idx="1"/>
          </p:nvPr>
        </p:nvSpPr>
        <p:spPr>
          <a:xfrm>
            <a:off x="424419" y="836712"/>
            <a:ext cx="8229600" cy="1944216"/>
          </a:xfrm>
        </p:spPr>
        <p:txBody>
          <a:bodyPr wrap="square">
            <a:normAutofit/>
          </a:bodyPr>
          <a:lstStyle/>
          <a:p>
            <a:pPr latinLnBrk="0">
              <a:buFont typeface="Wingdings" panose="05000000000000000000" pitchFamily="2" charset="2"/>
              <a:buChar char="§"/>
            </a:pPr>
            <a:r>
              <a:rPr lang="en-US" b="0" dirty="0">
                <a:solidFill>
                  <a:schemeClr val="tx1"/>
                </a:solidFill>
              </a:rPr>
              <a:t>Let’s shortly discuss: If we remove the Buffer before Rimming and use a Connector connecting the Tail Stamping and Rimming directly. What will happen to the overall CT and the overall TH and why?</a:t>
            </a:r>
          </a:p>
          <a:p>
            <a:pPr>
              <a:buFont typeface="Wingdings" panose="05000000000000000000" pitchFamily="2" charset="2"/>
              <a:buChar char="§"/>
            </a:pPr>
            <a:r>
              <a:rPr lang="en-US" b="0" dirty="0">
                <a:solidFill>
                  <a:schemeClr val="tx1"/>
                </a:solidFill>
              </a:rPr>
              <a:t>Set WIP to 1 and to 8 and capture the differences in TH and CT when comparing </a:t>
            </a:r>
            <a:br>
              <a:rPr lang="en-US" b="0" dirty="0">
                <a:solidFill>
                  <a:schemeClr val="tx1"/>
                </a:solidFill>
              </a:rPr>
            </a:br>
            <a:r>
              <a:rPr lang="en-US" b="0" dirty="0">
                <a:solidFill>
                  <a:schemeClr val="tx1"/>
                </a:solidFill>
              </a:rPr>
              <a:t>the buffer vs. the non-buffer configuration before Rimming.</a:t>
            </a:r>
          </a:p>
          <a:p>
            <a:pPr>
              <a:buFont typeface="Wingdings" panose="05000000000000000000" pitchFamily="2" charset="2"/>
              <a:buChar char="§"/>
            </a:pPr>
            <a:r>
              <a:rPr lang="en-US" b="0" dirty="0">
                <a:solidFill>
                  <a:schemeClr val="tx1"/>
                </a:solidFill>
              </a:rPr>
              <a:t>Explain the results using the term ‘blocking’, (Hint: [station] – [statistics tab])</a:t>
            </a:r>
          </a:p>
          <a:p>
            <a:pPr latinLnBrk="0">
              <a:buFont typeface="Wingdings" panose="05000000000000000000" pitchFamily="2" charset="2"/>
              <a:buChar char="§"/>
            </a:pPr>
            <a:endParaRPr lang="en-US" b="0" dirty="0">
              <a:solidFill>
                <a:schemeClr val="tx1"/>
              </a:solidFill>
            </a:endParaRPr>
          </a:p>
        </p:txBody>
      </p:sp>
      <p:sp>
        <p:nvSpPr>
          <p:cNvPr id="4" name="Footer Placeholder 3">
            <a:extLst>
              <a:ext uri="{FF2B5EF4-FFF2-40B4-BE49-F238E27FC236}">
                <a16:creationId xmlns:a16="http://schemas.microsoft.com/office/drawing/2014/main" id="{98366055-ADD5-E975-F22D-28BF3AFAFDF2}"/>
              </a:ext>
            </a:extLst>
          </p:cNvPr>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graphicFrame>
        <p:nvGraphicFramePr>
          <p:cNvPr id="6" name="Table 5">
            <a:extLst>
              <a:ext uri="{FF2B5EF4-FFF2-40B4-BE49-F238E27FC236}">
                <a16:creationId xmlns:a16="http://schemas.microsoft.com/office/drawing/2014/main" id="{3B7836E7-33C9-A210-5048-C3768A59DFA2}"/>
              </a:ext>
            </a:extLst>
          </p:cNvPr>
          <p:cNvGraphicFramePr>
            <a:graphicFrameLocks noGrp="1"/>
          </p:cNvGraphicFramePr>
          <p:nvPr>
            <p:extLst>
              <p:ext uri="{D42A27DB-BD31-4B8C-83A1-F6EECF244321}">
                <p14:modId xmlns:p14="http://schemas.microsoft.com/office/powerpoint/2010/main" val="3688105071"/>
              </p:ext>
            </p:extLst>
          </p:nvPr>
        </p:nvGraphicFramePr>
        <p:xfrm>
          <a:off x="1979712" y="2996952"/>
          <a:ext cx="4572000" cy="2931160"/>
        </p:xfrm>
        <a:graphic>
          <a:graphicData uri="http://schemas.openxmlformats.org/drawingml/2006/table">
            <a:tbl>
              <a:tblPr firstRow="1" bandRow="1">
                <a:tableStyleId>{073A0DAA-6AF3-43AB-8588-CEC1D06C72B9}</a:tableStyleId>
              </a:tblPr>
              <a:tblGrid>
                <a:gridCol w="1872208">
                  <a:extLst>
                    <a:ext uri="{9D8B030D-6E8A-4147-A177-3AD203B41FA5}">
                      <a16:colId xmlns:a16="http://schemas.microsoft.com/office/drawing/2014/main" val="1776499790"/>
                    </a:ext>
                  </a:extLst>
                </a:gridCol>
                <a:gridCol w="1368152">
                  <a:extLst>
                    <a:ext uri="{9D8B030D-6E8A-4147-A177-3AD203B41FA5}">
                      <a16:colId xmlns:a16="http://schemas.microsoft.com/office/drawing/2014/main" val="1233055086"/>
                    </a:ext>
                  </a:extLst>
                </a:gridCol>
                <a:gridCol w="1331640">
                  <a:extLst>
                    <a:ext uri="{9D8B030D-6E8A-4147-A177-3AD203B41FA5}">
                      <a16:colId xmlns:a16="http://schemas.microsoft.com/office/drawing/2014/main" val="2505152679"/>
                    </a:ext>
                  </a:extLst>
                </a:gridCol>
              </a:tblGrid>
              <a:tr h="370840">
                <a:tc>
                  <a:txBody>
                    <a:bodyPr/>
                    <a:lstStyle/>
                    <a:p>
                      <a:endParaRPr lang="en-US"/>
                    </a:p>
                  </a:txBody>
                  <a:tcPr/>
                </a:tc>
                <a:tc>
                  <a:txBody>
                    <a:bodyPr/>
                    <a:lstStyle/>
                    <a:p>
                      <a:r>
                        <a:rPr lang="en-US" dirty="0"/>
                        <a:t>TH</a:t>
                      </a:r>
                    </a:p>
                  </a:txBody>
                  <a:tcPr/>
                </a:tc>
                <a:tc>
                  <a:txBody>
                    <a:bodyPr/>
                    <a:lstStyle/>
                    <a:p>
                      <a:r>
                        <a:rPr lang="en-US" dirty="0"/>
                        <a:t>CT</a:t>
                      </a:r>
                    </a:p>
                  </a:txBody>
                  <a:tcPr/>
                </a:tc>
                <a:extLst>
                  <a:ext uri="{0D108BD9-81ED-4DB2-BD59-A6C34878D82A}">
                    <a16:rowId xmlns:a16="http://schemas.microsoft.com/office/drawing/2014/main" val="4118993181"/>
                  </a:ext>
                </a:extLst>
              </a:tr>
              <a:tr h="370840">
                <a:tc>
                  <a:txBody>
                    <a:bodyPr/>
                    <a:lstStyle/>
                    <a:p>
                      <a:pPr latinLnBrk="0"/>
                      <a:r>
                        <a:rPr lang="en-US" dirty="0"/>
                        <a:t>WIP = 1, Buffer existing</a:t>
                      </a:r>
                    </a:p>
                  </a:txBody>
                  <a:tcP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659679333"/>
                  </a:ext>
                </a:extLst>
              </a:tr>
              <a:tr h="37602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WIP = 1, Buffer removed</a:t>
                      </a:r>
                    </a:p>
                  </a:txBody>
                  <a:tcPr/>
                </a:tc>
                <a:tc>
                  <a:txBody>
                    <a:bodyPr/>
                    <a:lstStyle/>
                    <a:p>
                      <a:pPr algn="ctr"/>
                      <a:endParaRPr lang="en-US" dirty="0">
                        <a:highlight>
                          <a:srgbClr val="FFFF00"/>
                        </a:highlight>
                      </a:endParaRPr>
                    </a:p>
                  </a:txBody>
                  <a:tcPr anchor="ctr"/>
                </a:tc>
                <a:tc>
                  <a:txBody>
                    <a:bodyPr/>
                    <a:lstStyle/>
                    <a:p>
                      <a:pPr algn="ctr"/>
                      <a:endParaRPr lang="en-US" dirty="0">
                        <a:solidFill>
                          <a:schemeClr val="tx1"/>
                        </a:solidFill>
                        <a:highlight>
                          <a:srgbClr val="00FFFF"/>
                        </a:highlight>
                      </a:endParaRPr>
                    </a:p>
                  </a:txBody>
                  <a:tcPr anchor="ctr"/>
                </a:tc>
                <a:extLst>
                  <a:ext uri="{0D108BD9-81ED-4DB2-BD59-A6C34878D82A}">
                    <a16:rowId xmlns:a16="http://schemas.microsoft.com/office/drawing/2014/main" val="2036098563"/>
                  </a:ext>
                </a:extLst>
              </a:tr>
              <a:tr h="370840">
                <a:tc>
                  <a:txBody>
                    <a:bodyPr/>
                    <a:lstStyle/>
                    <a:p>
                      <a:pPr latinLnBrk="0"/>
                      <a:r>
                        <a:rPr lang="en-US" dirty="0"/>
                        <a:t>WIP = 8, Buffer existing</a:t>
                      </a:r>
                    </a:p>
                  </a:txBody>
                  <a:tcP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74996470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WIP = 8, Buffer removed</a:t>
                      </a:r>
                    </a:p>
                  </a:txBody>
                  <a:tcPr/>
                </a:tc>
                <a:tc>
                  <a:txBody>
                    <a:bodyPr/>
                    <a:lstStyle/>
                    <a:p>
                      <a:pPr marL="0" marR="0" lvl="0" indent="0" algn="ctr" defTabSz="457200" rtl="0" eaLnBrk="1" fontAlgn="auto" latinLnBrk="1" hangingPunct="1">
                        <a:lnSpc>
                          <a:spcPct val="100000"/>
                        </a:lnSpc>
                        <a:spcBef>
                          <a:spcPts val="0"/>
                        </a:spcBef>
                        <a:spcAft>
                          <a:spcPts val="0"/>
                        </a:spcAft>
                        <a:buClrTx/>
                        <a:buSzTx/>
                        <a:buFontTx/>
                        <a:buNone/>
                        <a:tabLst/>
                        <a:defRPr/>
                      </a:pPr>
                      <a:endParaRPr lang="en-US" dirty="0">
                        <a:highlight>
                          <a:srgbClr val="FFFF00"/>
                        </a:highlight>
                      </a:endParaRPr>
                    </a:p>
                  </a:txBody>
                  <a:tcPr anchor="ctr"/>
                </a:tc>
                <a:tc>
                  <a:txBody>
                    <a:bodyPr/>
                    <a:lstStyle/>
                    <a:p>
                      <a:pPr algn="ctr"/>
                      <a:endParaRPr lang="en-US" dirty="0">
                        <a:highlight>
                          <a:srgbClr val="00FFFF"/>
                        </a:highlight>
                      </a:endParaRPr>
                    </a:p>
                  </a:txBody>
                  <a:tcPr anchor="ctr"/>
                </a:tc>
                <a:extLst>
                  <a:ext uri="{0D108BD9-81ED-4DB2-BD59-A6C34878D82A}">
                    <a16:rowId xmlns:a16="http://schemas.microsoft.com/office/drawing/2014/main" val="1503563016"/>
                  </a:ext>
                </a:extLst>
              </a:tr>
            </a:tbl>
          </a:graphicData>
        </a:graphic>
      </p:graphicFrame>
    </p:spTree>
    <p:extLst>
      <p:ext uri="{BB962C8B-B14F-4D97-AF65-F5344CB8AC3E}">
        <p14:creationId xmlns:p14="http://schemas.microsoft.com/office/powerpoint/2010/main" val="2565570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060848"/>
            <a:ext cx="7772400" cy="1872208"/>
          </a:xfrm>
        </p:spPr>
        <p:txBody>
          <a:bodyPr>
            <a:normAutofit/>
          </a:bodyPr>
          <a:lstStyle/>
          <a:p>
            <a:r>
              <a:rPr lang="en-US" altLang="ko-KR" sz="3600" dirty="0"/>
              <a:t>3. Homework</a:t>
            </a:r>
            <a:endParaRPr lang="ko-KR" altLang="en-US" sz="3600" dirty="0"/>
          </a:p>
        </p:txBody>
      </p:sp>
      <p:sp>
        <p:nvSpPr>
          <p:cNvPr id="3" name="제목 1"/>
          <p:cNvSpPr txBox="1">
            <a:spLocks/>
          </p:cNvSpPr>
          <p:nvPr/>
        </p:nvSpPr>
        <p:spPr>
          <a:xfrm>
            <a:off x="688250" y="3717032"/>
            <a:ext cx="7772400" cy="2406129"/>
          </a:xfrm>
          <a:prstGeom prst="rect">
            <a:avLst/>
          </a:prstGeom>
        </p:spPr>
        <p:txBody>
          <a:bodyPr vert="horz" lIns="91440" tIns="45720" rIns="91440" bIns="45720" rtlCol="0" anchor="ctr">
            <a:normAutofit/>
          </a:bodyPr>
          <a:lstStyle>
            <a:lvl1pPr algn="ctr" defTabSz="457200" rtl="0" eaLnBrk="1" latinLnBrk="1" hangingPunct="1">
              <a:spcBef>
                <a:spcPct val="0"/>
              </a:spcBef>
              <a:buNone/>
              <a:defRPr sz="4400" b="1" kern="1200">
                <a:solidFill>
                  <a:srgbClr val="002060"/>
                </a:solidFill>
                <a:latin typeface="+mj-lt"/>
                <a:ea typeface="+mj-ea"/>
                <a:cs typeface="+mj-cs"/>
              </a:defRPr>
            </a:lvl1pPr>
          </a:lstStyle>
          <a:p>
            <a:endParaRPr lang="en-US" altLang="ko-KR" sz="2400" dirty="0"/>
          </a:p>
        </p:txBody>
      </p:sp>
    </p:spTree>
    <p:extLst>
      <p:ext uri="{BB962C8B-B14F-4D97-AF65-F5344CB8AC3E}">
        <p14:creationId xmlns:p14="http://schemas.microsoft.com/office/powerpoint/2010/main" val="109114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E507-02D9-C23B-DB97-484702F438D9}"/>
              </a:ext>
            </a:extLst>
          </p:cNvPr>
          <p:cNvSpPr>
            <a:spLocks noGrp="1"/>
          </p:cNvSpPr>
          <p:nvPr>
            <p:ph type="title"/>
          </p:nvPr>
        </p:nvSpPr>
        <p:spPr>
          <a:xfrm>
            <a:off x="457200" y="116632"/>
            <a:ext cx="5770984" cy="386803"/>
          </a:xfrm>
        </p:spPr>
        <p:txBody>
          <a:bodyPr/>
          <a:lstStyle/>
          <a:p>
            <a:r>
              <a:rPr lang="en-US" dirty="0"/>
              <a:t>Task 1 - Penny Fab – Exponential Distribution</a:t>
            </a:r>
          </a:p>
        </p:txBody>
      </p:sp>
      <p:sp>
        <p:nvSpPr>
          <p:cNvPr id="3" name="Content Placeholder 2">
            <a:extLst>
              <a:ext uri="{FF2B5EF4-FFF2-40B4-BE49-F238E27FC236}">
                <a16:creationId xmlns:a16="http://schemas.microsoft.com/office/drawing/2014/main" id="{9AF43B32-08A3-B446-C364-B21232CBC752}"/>
              </a:ext>
            </a:extLst>
          </p:cNvPr>
          <p:cNvSpPr>
            <a:spLocks noGrp="1"/>
          </p:cNvSpPr>
          <p:nvPr>
            <p:ph idx="1"/>
          </p:nvPr>
        </p:nvSpPr>
        <p:spPr>
          <a:xfrm>
            <a:off x="406803" y="908719"/>
            <a:ext cx="8229600" cy="4032449"/>
          </a:xfrm>
        </p:spPr>
        <p:txBody>
          <a:bodyPr/>
          <a:lstStyle/>
          <a:p>
            <a:pPr marL="0" indent="0" latinLnBrk="0">
              <a:spcBef>
                <a:spcPts val="0"/>
              </a:spcBef>
              <a:spcAft>
                <a:spcPts val="1200"/>
              </a:spcAft>
              <a:buNone/>
            </a:pPr>
            <a:r>
              <a:rPr lang="en-US" sz="1800" b="0" kern="100" dirty="0">
                <a:solidFill>
                  <a:schemeClr val="tx1"/>
                </a:solidFill>
                <a:effectLst/>
                <a:latin typeface="Calibri (Body)"/>
                <a:ea typeface="Malgun Gothic" panose="020B0503020000020004" pitchFamily="34" charset="-127"/>
                <a:cs typeface="Times New Roman" panose="02020603050405020304" pitchFamily="18" charset="0"/>
              </a:rPr>
              <a:t>Take the simulation model from the warm-up. Increase WIP level from 1 to 10, draw two graphs, TH vs. WIP and CT vs. WIP, and analyze the result. Is it consistent with the values obtained by PWC equation in our textbook? &amp;</a:t>
            </a:r>
            <a:r>
              <a:rPr lang="en-US" b="0" kern="100" dirty="0">
                <a:solidFill>
                  <a:schemeClr val="tx1"/>
                </a:solidFill>
                <a:latin typeface="Calibri (Body)"/>
                <a:ea typeface="Malgun Gothic" panose="020B0503020000020004" pitchFamily="34" charset="-127"/>
                <a:cs typeface="Times New Roman" panose="02020603050405020304" pitchFamily="18" charset="0"/>
              </a:rPr>
              <a:t> Explain: </a:t>
            </a:r>
            <a:r>
              <a:rPr lang="en-US" sz="1800" b="0" kern="100" dirty="0">
                <a:solidFill>
                  <a:schemeClr val="tx1"/>
                </a:solidFill>
                <a:effectLst/>
                <a:latin typeface="Calibri (Body)"/>
                <a:ea typeface="Malgun Gothic" panose="020B0503020000020004" pitchFamily="34" charset="-127"/>
                <a:cs typeface="Times New Roman" panose="02020603050405020304" pitchFamily="18" charset="0"/>
              </a:rPr>
              <a:t>Why or why not?</a:t>
            </a:r>
            <a:endParaRPr lang="en-US" b="0" dirty="0">
              <a:solidFill>
                <a:schemeClr val="tx1"/>
              </a:solidFill>
              <a:latin typeface="Calibri (Body)"/>
            </a:endParaRPr>
          </a:p>
          <a:p>
            <a:pPr>
              <a:buFontTx/>
              <a:buChar char="-"/>
            </a:pPr>
            <a:endParaRPr lang="en-US" b="0" dirty="0">
              <a:solidFill>
                <a:schemeClr val="tx1"/>
              </a:solidFill>
              <a:latin typeface="Calibri (Body)"/>
            </a:endParaRPr>
          </a:p>
          <a:p>
            <a:pPr>
              <a:buFontTx/>
              <a:buChar char="-"/>
            </a:pPr>
            <a:endParaRPr lang="en-US" b="0" dirty="0">
              <a:solidFill>
                <a:schemeClr val="tx1"/>
              </a:solidFill>
              <a:latin typeface="Calibri (Body)"/>
            </a:endParaRPr>
          </a:p>
          <a:p>
            <a:pPr>
              <a:buFontTx/>
              <a:buChar char="-"/>
            </a:pPr>
            <a:endParaRPr lang="en-US" b="0" dirty="0">
              <a:solidFill>
                <a:schemeClr val="tx1"/>
              </a:solidFill>
              <a:latin typeface="Calibri (Body)"/>
            </a:endParaRPr>
          </a:p>
        </p:txBody>
      </p:sp>
      <p:sp>
        <p:nvSpPr>
          <p:cNvPr id="4" name="Footer Placeholder 3">
            <a:extLst>
              <a:ext uri="{FF2B5EF4-FFF2-40B4-BE49-F238E27FC236}">
                <a16:creationId xmlns:a16="http://schemas.microsoft.com/office/drawing/2014/main" id="{2A115565-D2ED-BEEF-A69B-C40CCE22CA1B}"/>
              </a:ext>
            </a:extLst>
          </p:cNvPr>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7" name="Picture 6">
            <a:extLst>
              <a:ext uri="{FF2B5EF4-FFF2-40B4-BE49-F238E27FC236}">
                <a16:creationId xmlns:a16="http://schemas.microsoft.com/office/drawing/2014/main" id="{1DCB3C76-E87B-9E87-D8CD-AAA74B8E0959}"/>
              </a:ext>
            </a:extLst>
          </p:cNvPr>
          <p:cNvPicPr>
            <a:picLocks noChangeAspect="1"/>
          </p:cNvPicPr>
          <p:nvPr/>
        </p:nvPicPr>
        <p:blipFill rotWithShape="1">
          <a:blip r:embed="rId2"/>
          <a:srcRect t="41841"/>
          <a:stretch/>
        </p:blipFill>
        <p:spPr>
          <a:xfrm>
            <a:off x="457200" y="2060848"/>
            <a:ext cx="7719278" cy="1800200"/>
          </a:xfrm>
          <a:prstGeom prst="rect">
            <a:avLst/>
          </a:prstGeom>
        </p:spPr>
      </p:pic>
      <p:sp>
        <p:nvSpPr>
          <p:cNvPr id="19" name="TextBox 18">
            <a:extLst>
              <a:ext uri="{FF2B5EF4-FFF2-40B4-BE49-F238E27FC236}">
                <a16:creationId xmlns:a16="http://schemas.microsoft.com/office/drawing/2014/main" id="{F506A539-9903-3CDB-1458-C4E9509B400E}"/>
              </a:ext>
            </a:extLst>
          </p:cNvPr>
          <p:cNvSpPr txBox="1"/>
          <p:nvPr/>
        </p:nvSpPr>
        <p:spPr>
          <a:xfrm>
            <a:off x="7452320" y="4815299"/>
            <a:ext cx="847220" cy="369332"/>
          </a:xfrm>
          <a:prstGeom prst="rect">
            <a:avLst/>
          </a:prstGeom>
          <a:noFill/>
        </p:spPr>
        <p:txBody>
          <a:bodyPr wrap="none" rtlCol="0">
            <a:spAutoFit/>
          </a:bodyPr>
          <a:lstStyle/>
          <a:p>
            <a:r>
              <a:rPr lang="en-US" dirty="0"/>
              <a:t>+ why?</a:t>
            </a:r>
          </a:p>
        </p:txBody>
      </p:sp>
      <p:sp>
        <p:nvSpPr>
          <p:cNvPr id="20" name="TextBox 19">
            <a:extLst>
              <a:ext uri="{FF2B5EF4-FFF2-40B4-BE49-F238E27FC236}">
                <a16:creationId xmlns:a16="http://schemas.microsoft.com/office/drawing/2014/main" id="{A86E3CD8-057D-8CA9-8517-4062B128094F}"/>
              </a:ext>
            </a:extLst>
          </p:cNvPr>
          <p:cNvSpPr txBox="1"/>
          <p:nvPr/>
        </p:nvSpPr>
        <p:spPr>
          <a:xfrm>
            <a:off x="7524328" y="116632"/>
            <a:ext cx="1593397" cy="369332"/>
          </a:xfrm>
          <a:prstGeom prst="rect">
            <a:avLst/>
          </a:prstGeom>
          <a:noFill/>
        </p:spPr>
        <p:txBody>
          <a:bodyPr wrap="square" rtlCol="0">
            <a:spAutoFit/>
          </a:bodyPr>
          <a:lstStyle/>
          <a:p>
            <a:r>
              <a:rPr lang="en-US" dirty="0"/>
              <a:t>[HOMEWORK]</a:t>
            </a:r>
          </a:p>
        </p:txBody>
      </p:sp>
      <p:pic>
        <p:nvPicPr>
          <p:cNvPr id="6" name="Picture 5">
            <a:extLst>
              <a:ext uri="{FF2B5EF4-FFF2-40B4-BE49-F238E27FC236}">
                <a16:creationId xmlns:a16="http://schemas.microsoft.com/office/drawing/2014/main" id="{90BABC9E-6C55-9A80-6958-FC5D2F2AD472}"/>
              </a:ext>
            </a:extLst>
          </p:cNvPr>
          <p:cNvPicPr>
            <a:picLocks noChangeAspect="1"/>
          </p:cNvPicPr>
          <p:nvPr/>
        </p:nvPicPr>
        <p:blipFill>
          <a:blip r:embed="rId3"/>
          <a:stretch>
            <a:fillRect/>
          </a:stretch>
        </p:blipFill>
        <p:spPr>
          <a:xfrm>
            <a:off x="490612" y="3960507"/>
            <a:ext cx="6693988" cy="2078916"/>
          </a:xfrm>
          <a:prstGeom prst="rect">
            <a:avLst/>
          </a:prstGeom>
        </p:spPr>
      </p:pic>
    </p:spTree>
    <p:extLst>
      <p:ext uri="{BB962C8B-B14F-4D97-AF65-F5344CB8AC3E}">
        <p14:creationId xmlns:p14="http://schemas.microsoft.com/office/powerpoint/2010/main" val="1021165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7E21-5EC3-5742-A207-FF51E4509803}"/>
              </a:ext>
            </a:extLst>
          </p:cNvPr>
          <p:cNvSpPr>
            <a:spLocks noGrp="1"/>
          </p:cNvSpPr>
          <p:nvPr>
            <p:ph type="title"/>
          </p:nvPr>
        </p:nvSpPr>
        <p:spPr/>
        <p:txBody>
          <a:bodyPr/>
          <a:lstStyle/>
          <a:p>
            <a:r>
              <a:rPr lang="en-US" dirty="0"/>
              <a:t>Task 2 - Penny Fab – Normal Distribution</a:t>
            </a:r>
          </a:p>
        </p:txBody>
      </p:sp>
      <p:sp>
        <p:nvSpPr>
          <p:cNvPr id="3" name="Content Placeholder 2">
            <a:extLst>
              <a:ext uri="{FF2B5EF4-FFF2-40B4-BE49-F238E27FC236}">
                <a16:creationId xmlns:a16="http://schemas.microsoft.com/office/drawing/2014/main" id="{8DD6463F-8D25-2AA2-EA79-2C01804E7DE0}"/>
              </a:ext>
            </a:extLst>
          </p:cNvPr>
          <p:cNvSpPr>
            <a:spLocks noGrp="1"/>
          </p:cNvSpPr>
          <p:nvPr>
            <p:ph idx="1"/>
          </p:nvPr>
        </p:nvSpPr>
        <p:spPr>
          <a:xfrm>
            <a:off x="457200" y="692696"/>
            <a:ext cx="8229600" cy="3240360"/>
          </a:xfrm>
        </p:spPr>
        <p:txBody>
          <a:bodyPr>
            <a:normAutofit/>
          </a:bodyPr>
          <a:lstStyle/>
          <a:p>
            <a:pPr marL="0" indent="0" latinLnBrk="0">
              <a:buNone/>
            </a:pPr>
            <a:r>
              <a:rPr lang="en-US" b="0" dirty="0">
                <a:solidFill>
                  <a:schemeClr val="tx1"/>
                </a:solidFill>
              </a:rPr>
              <a:t>This time, Penny Fab is as illustrated in figure, and processing times follow normal distribution. Each machine takes an average of two hours to complete its task and has a lower bound and upper bound processing time limit of 0 and 20 hours respectively.</a:t>
            </a:r>
            <a:br>
              <a:rPr lang="en-US" b="0" dirty="0">
                <a:solidFill>
                  <a:schemeClr val="tx1"/>
                </a:solidFill>
              </a:rPr>
            </a:br>
            <a:endParaRPr lang="en-US" b="0" dirty="0">
              <a:solidFill>
                <a:schemeClr val="tx1"/>
              </a:solidFill>
            </a:endParaRPr>
          </a:p>
          <a:p>
            <a:pPr latinLnBrk="0">
              <a:buAutoNum type="alphaLcParenBoth"/>
            </a:pPr>
            <a:r>
              <a:rPr lang="en-US" b="0" dirty="0">
                <a:solidFill>
                  <a:schemeClr val="tx1"/>
                </a:solidFill>
              </a:rPr>
              <a:t>For each standard deviation, which includes 1 hour, 1.5 hours, and 2 hours, increase WIP level from 1 to 8 and draw TH vs. WIP in one graph. Analyze the result. Is there a tendency in the graph? Explain why.</a:t>
            </a:r>
          </a:p>
        </p:txBody>
      </p:sp>
      <p:sp>
        <p:nvSpPr>
          <p:cNvPr id="4" name="Footer Placeholder 3">
            <a:extLst>
              <a:ext uri="{FF2B5EF4-FFF2-40B4-BE49-F238E27FC236}">
                <a16:creationId xmlns:a16="http://schemas.microsoft.com/office/drawing/2014/main" id="{6F445899-A7A8-A8ED-96EB-D090C744E405}"/>
              </a:ext>
            </a:extLst>
          </p:cNvPr>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14" name="TextBox 13">
            <a:extLst>
              <a:ext uri="{FF2B5EF4-FFF2-40B4-BE49-F238E27FC236}">
                <a16:creationId xmlns:a16="http://schemas.microsoft.com/office/drawing/2014/main" id="{9B5FD33E-E478-680E-EBBF-B3523D39D178}"/>
              </a:ext>
            </a:extLst>
          </p:cNvPr>
          <p:cNvSpPr txBox="1"/>
          <p:nvPr/>
        </p:nvSpPr>
        <p:spPr>
          <a:xfrm>
            <a:off x="457200" y="5302949"/>
            <a:ext cx="7267825" cy="646331"/>
          </a:xfrm>
          <a:prstGeom prst="rect">
            <a:avLst/>
          </a:prstGeom>
          <a:noFill/>
        </p:spPr>
        <p:txBody>
          <a:bodyPr wrap="square">
            <a:spAutoFit/>
          </a:bodyPr>
          <a:lstStyle/>
          <a:p>
            <a:pPr marR="0" lvl="0" algn="l" defTabSz="457200" rtl="0" eaLnBrk="1" fontAlgn="auto" latinLnBrk="0" hangingPunct="1">
              <a:lnSpc>
                <a:spcPct val="100000"/>
              </a:lnSpc>
              <a:spcBef>
                <a:spcPct val="20000"/>
              </a:spcBef>
              <a:spcAft>
                <a:spcPts val="0"/>
              </a:spcAft>
              <a:buClrTx/>
              <a:buSzTx/>
              <a:tabLst>
                <a:tab pos="342900" algn="l"/>
              </a:tabLst>
              <a:defRPr/>
            </a:pPr>
            <a:r>
              <a:rPr kumimoji="0" lang="en-US" sz="1800" i="0" u="none" strike="noStrike" kern="1200" cap="none" spc="0" normalizeH="0" baseline="0" noProof="0" dirty="0">
                <a:ln>
                  <a:noFill/>
                </a:ln>
                <a:effectLst/>
                <a:uLnTx/>
                <a:uFillTx/>
                <a:latin typeface="Calibri"/>
                <a:ea typeface="+mn-ea"/>
                <a:cs typeface="+mn-cs"/>
              </a:rPr>
              <a:t>b) 	Compare the performance when the WIP level is at 6 with the 	"practical worst-case" described in problem 1.</a:t>
            </a:r>
          </a:p>
        </p:txBody>
      </p:sp>
      <p:sp>
        <p:nvSpPr>
          <p:cNvPr id="15" name="TextBox 14">
            <a:extLst>
              <a:ext uri="{FF2B5EF4-FFF2-40B4-BE49-F238E27FC236}">
                <a16:creationId xmlns:a16="http://schemas.microsoft.com/office/drawing/2014/main" id="{C0E02C81-AC04-F782-6055-F0D95C2CA9C8}"/>
              </a:ext>
            </a:extLst>
          </p:cNvPr>
          <p:cNvSpPr txBox="1"/>
          <p:nvPr/>
        </p:nvSpPr>
        <p:spPr>
          <a:xfrm>
            <a:off x="7596335" y="3851756"/>
            <a:ext cx="847220" cy="369332"/>
          </a:xfrm>
          <a:prstGeom prst="rect">
            <a:avLst/>
          </a:prstGeom>
          <a:noFill/>
        </p:spPr>
        <p:txBody>
          <a:bodyPr wrap="none" rtlCol="0">
            <a:spAutoFit/>
          </a:bodyPr>
          <a:lstStyle/>
          <a:p>
            <a:r>
              <a:rPr lang="en-US" dirty="0"/>
              <a:t>+ why?</a:t>
            </a:r>
          </a:p>
        </p:txBody>
      </p:sp>
      <p:sp>
        <p:nvSpPr>
          <p:cNvPr id="22" name="TextBox 21">
            <a:extLst>
              <a:ext uri="{FF2B5EF4-FFF2-40B4-BE49-F238E27FC236}">
                <a16:creationId xmlns:a16="http://schemas.microsoft.com/office/drawing/2014/main" id="{327411DD-5A9E-88AB-D829-BB97FAE2E02B}"/>
              </a:ext>
            </a:extLst>
          </p:cNvPr>
          <p:cNvSpPr txBox="1"/>
          <p:nvPr/>
        </p:nvSpPr>
        <p:spPr>
          <a:xfrm>
            <a:off x="7524328" y="116632"/>
            <a:ext cx="1593397" cy="369332"/>
          </a:xfrm>
          <a:prstGeom prst="rect">
            <a:avLst/>
          </a:prstGeom>
          <a:noFill/>
        </p:spPr>
        <p:txBody>
          <a:bodyPr wrap="square" rtlCol="0">
            <a:spAutoFit/>
          </a:bodyPr>
          <a:lstStyle/>
          <a:p>
            <a:r>
              <a:rPr lang="en-US" dirty="0"/>
              <a:t>[HOMEWORK]</a:t>
            </a:r>
          </a:p>
        </p:txBody>
      </p:sp>
      <p:pic>
        <p:nvPicPr>
          <p:cNvPr id="5" name="Picture 4">
            <a:extLst>
              <a:ext uri="{FF2B5EF4-FFF2-40B4-BE49-F238E27FC236}">
                <a16:creationId xmlns:a16="http://schemas.microsoft.com/office/drawing/2014/main" id="{BD19719C-A7A6-9F09-3209-62314BD2C71D}"/>
              </a:ext>
            </a:extLst>
          </p:cNvPr>
          <p:cNvPicPr>
            <a:picLocks noChangeAspect="1"/>
          </p:cNvPicPr>
          <p:nvPr/>
        </p:nvPicPr>
        <p:blipFill>
          <a:blip r:embed="rId2"/>
          <a:stretch>
            <a:fillRect/>
          </a:stretch>
        </p:blipFill>
        <p:spPr>
          <a:xfrm>
            <a:off x="539552" y="2881882"/>
            <a:ext cx="6767147" cy="2139881"/>
          </a:xfrm>
          <a:prstGeom prst="rect">
            <a:avLst/>
          </a:prstGeom>
        </p:spPr>
      </p:pic>
    </p:spTree>
    <p:extLst>
      <p:ext uri="{BB962C8B-B14F-4D97-AF65-F5344CB8AC3E}">
        <p14:creationId xmlns:p14="http://schemas.microsoft.com/office/powerpoint/2010/main" val="3314130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060848"/>
            <a:ext cx="7772400" cy="1872208"/>
          </a:xfrm>
        </p:spPr>
        <p:txBody>
          <a:bodyPr>
            <a:normAutofit/>
          </a:bodyPr>
          <a:lstStyle/>
          <a:p>
            <a:r>
              <a:rPr lang="en-US" altLang="ko-KR" sz="3600" dirty="0"/>
              <a:t>Thank you</a:t>
            </a:r>
            <a:endParaRPr lang="ko-KR" altLang="en-US" sz="3600" dirty="0"/>
          </a:p>
        </p:txBody>
      </p:sp>
      <p:sp>
        <p:nvSpPr>
          <p:cNvPr id="3" name="제목 1"/>
          <p:cNvSpPr txBox="1">
            <a:spLocks/>
          </p:cNvSpPr>
          <p:nvPr/>
        </p:nvSpPr>
        <p:spPr>
          <a:xfrm>
            <a:off x="688250" y="3717032"/>
            <a:ext cx="7772400" cy="2406129"/>
          </a:xfrm>
          <a:prstGeom prst="rect">
            <a:avLst/>
          </a:prstGeom>
        </p:spPr>
        <p:txBody>
          <a:bodyPr vert="horz" lIns="91440" tIns="45720" rIns="91440" bIns="45720" rtlCol="0" anchor="ctr">
            <a:normAutofit/>
          </a:bodyPr>
          <a:lstStyle>
            <a:lvl1pPr algn="ctr" defTabSz="457200" rtl="0" eaLnBrk="1" latinLnBrk="1" hangingPunct="1">
              <a:spcBef>
                <a:spcPct val="0"/>
              </a:spcBef>
              <a:buNone/>
              <a:defRPr sz="4400" b="1" kern="1200">
                <a:solidFill>
                  <a:srgbClr val="002060"/>
                </a:solidFill>
                <a:latin typeface="+mj-lt"/>
                <a:ea typeface="+mj-ea"/>
                <a:cs typeface="+mj-cs"/>
              </a:defRPr>
            </a:lvl1pPr>
          </a:lstStyle>
          <a:p>
            <a:endParaRPr lang="en-US" altLang="ko-KR" sz="2400" dirty="0"/>
          </a:p>
        </p:txBody>
      </p:sp>
      <p:sp>
        <p:nvSpPr>
          <p:cNvPr id="5" name="TextBox 4">
            <a:extLst>
              <a:ext uri="{FF2B5EF4-FFF2-40B4-BE49-F238E27FC236}">
                <a16:creationId xmlns:a16="http://schemas.microsoft.com/office/drawing/2014/main" id="{5D556537-C0BA-0F26-D18B-3D21A108FB88}"/>
              </a:ext>
            </a:extLst>
          </p:cNvPr>
          <p:cNvSpPr txBox="1"/>
          <p:nvPr/>
        </p:nvSpPr>
        <p:spPr>
          <a:xfrm>
            <a:off x="933255" y="4477964"/>
            <a:ext cx="7277490" cy="369332"/>
          </a:xfrm>
          <a:prstGeom prst="rect">
            <a:avLst/>
          </a:prstGeom>
          <a:noFill/>
        </p:spPr>
        <p:txBody>
          <a:bodyPr wrap="square" rtlCol="0">
            <a:spAutoFit/>
          </a:bodyPr>
          <a:lstStyle/>
          <a:p>
            <a:pPr algn="ctr"/>
            <a:r>
              <a:rPr kumimoji="0" lang="en-US" altLang="ko-KR" sz="1800" b="1" i="0" u="none" strike="noStrike" kern="1200" cap="none" spc="0" normalizeH="0" baseline="0" noProof="0" dirty="0">
                <a:ln>
                  <a:noFill/>
                </a:ln>
                <a:solidFill>
                  <a:srgbClr val="002060"/>
                </a:solidFill>
                <a:effectLst/>
                <a:uLnTx/>
                <a:uFillTx/>
                <a:latin typeface="Calibri"/>
                <a:ea typeface="맑은 고딕" panose="020B0503020000020004" pitchFamily="50" charset="-127"/>
                <a:cs typeface="+mn-cs"/>
              </a:rPr>
              <a:t>For further inquiries: </a:t>
            </a:r>
            <a:r>
              <a:rPr kumimoji="0" lang="en-US" altLang="ko-KR" sz="1800" b="1" i="0" strike="noStrike" kern="1200" cap="none" spc="0" normalizeH="0" baseline="0" noProof="0" dirty="0">
                <a:ln>
                  <a:noFill/>
                </a:ln>
                <a:solidFill>
                  <a:srgbClr val="002060"/>
                </a:solidFill>
                <a:effectLst/>
                <a:uLnTx/>
                <a:uFillTx/>
                <a:latin typeface="Calibri"/>
                <a:ea typeface="맑은 고딕" panose="020B0503020000020004" pitchFamily="50" charset="-127"/>
                <a:cs typeface="+mn-cs"/>
              </a:rPr>
              <a:t>lennard.heuer@kaist.ac.kr</a:t>
            </a:r>
            <a:endParaRPr lang="ko-KR"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513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000" dirty="0"/>
              <a:t>Overview Functionalities - </a:t>
            </a:r>
            <a:r>
              <a:rPr lang="en-US" altLang="ko-KR" dirty="0"/>
              <a:t>Model Creation</a:t>
            </a:r>
            <a:endParaRPr lang="ko-KR" altLang="en-US" dirty="0"/>
          </a:p>
        </p:txBody>
      </p:sp>
      <p:pic>
        <p:nvPicPr>
          <p:cNvPr id="6" name="내용 개체 틀 5">
            <a:extLst>
              <a:ext uri="{FF2B5EF4-FFF2-40B4-BE49-F238E27FC236}">
                <a16:creationId xmlns:a16="http://schemas.microsoft.com/office/drawing/2014/main" id="{1C1DF842-9599-DB63-BB0F-0E344878A784}"/>
              </a:ext>
            </a:extLst>
          </p:cNvPr>
          <p:cNvPicPr>
            <a:picLocks noGrp="1" noChangeAspect="1"/>
          </p:cNvPicPr>
          <p:nvPr>
            <p:ph idx="1"/>
          </p:nvPr>
        </p:nvPicPr>
        <p:blipFill>
          <a:blip r:embed="rId3"/>
          <a:stretch>
            <a:fillRect/>
          </a:stretch>
        </p:blipFill>
        <p:spPr>
          <a:xfrm>
            <a:off x="457200" y="1400658"/>
            <a:ext cx="8488338" cy="4665346"/>
          </a:xfrm>
        </p:spPr>
      </p:pic>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7" name="직사각형 6">
            <a:extLst>
              <a:ext uri="{FF2B5EF4-FFF2-40B4-BE49-F238E27FC236}">
                <a16:creationId xmlns:a16="http://schemas.microsoft.com/office/drawing/2014/main" id="{BEAA021C-DFEB-C2FA-6BC3-771CF7EAEB80}"/>
              </a:ext>
            </a:extLst>
          </p:cNvPr>
          <p:cNvSpPr/>
          <p:nvPr/>
        </p:nvSpPr>
        <p:spPr>
          <a:xfrm>
            <a:off x="539552" y="4435659"/>
            <a:ext cx="2664296" cy="1153581"/>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pic>
        <p:nvPicPr>
          <p:cNvPr id="5" name="그림 4">
            <a:extLst>
              <a:ext uri="{FF2B5EF4-FFF2-40B4-BE49-F238E27FC236}">
                <a16:creationId xmlns:a16="http://schemas.microsoft.com/office/drawing/2014/main" id="{BE9CCCEA-C880-3245-BFBB-F43C98C94243}"/>
              </a:ext>
            </a:extLst>
          </p:cNvPr>
          <p:cNvPicPr>
            <a:picLocks noChangeAspect="1"/>
          </p:cNvPicPr>
          <p:nvPr/>
        </p:nvPicPr>
        <p:blipFill>
          <a:blip r:embed="rId4"/>
          <a:stretch>
            <a:fillRect/>
          </a:stretch>
        </p:blipFill>
        <p:spPr>
          <a:xfrm>
            <a:off x="2984284" y="1772816"/>
            <a:ext cx="3024336" cy="1995366"/>
          </a:xfrm>
          <a:prstGeom prst="rect">
            <a:avLst/>
          </a:prstGeom>
        </p:spPr>
      </p:pic>
      <p:sp>
        <p:nvSpPr>
          <p:cNvPr id="10" name="직사각형 9">
            <a:extLst>
              <a:ext uri="{FF2B5EF4-FFF2-40B4-BE49-F238E27FC236}">
                <a16:creationId xmlns:a16="http://schemas.microsoft.com/office/drawing/2014/main" id="{0EB98DDB-B947-7CA4-AE0A-9786473B97D1}"/>
              </a:ext>
            </a:extLst>
          </p:cNvPr>
          <p:cNvSpPr/>
          <p:nvPr/>
        </p:nvSpPr>
        <p:spPr>
          <a:xfrm>
            <a:off x="3450600" y="2996952"/>
            <a:ext cx="2558019" cy="432048"/>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11" name="내용 개체 틀 2">
            <a:extLst>
              <a:ext uri="{FF2B5EF4-FFF2-40B4-BE49-F238E27FC236}">
                <a16:creationId xmlns:a16="http://schemas.microsoft.com/office/drawing/2014/main" id="{C08D8A54-D7FF-87A3-436C-E3E0BE5D8CBC}"/>
              </a:ext>
            </a:extLst>
          </p:cNvPr>
          <p:cNvSpPr txBox="1">
            <a:spLocks/>
          </p:cNvSpPr>
          <p:nvPr/>
        </p:nvSpPr>
        <p:spPr>
          <a:xfrm>
            <a:off x="457200" y="764704"/>
            <a:ext cx="8229600" cy="5472608"/>
          </a:xfrm>
          <a:prstGeom prst="rect">
            <a:avLst/>
          </a:prstGeom>
        </p:spPr>
        <p:txBody>
          <a:bodyPr vert="horz" lIns="91440" tIns="45720" rIns="91440" bIns="45720" rtlCol="0">
            <a:normAutofit/>
          </a:bodyPr>
          <a:lstStyle>
            <a:lvl1pPr marL="342900" indent="-342900" algn="l" defTabSz="457200" rtl="0" eaLnBrk="1" latinLnBrk="1" hangingPunct="1">
              <a:spcBef>
                <a:spcPct val="20000"/>
              </a:spcBef>
              <a:buFont typeface="Arial"/>
              <a:buChar char="•"/>
              <a:defRPr sz="1800" b="1" kern="1200">
                <a:solidFill>
                  <a:srgbClr val="002060"/>
                </a:solidFill>
                <a:latin typeface="+mn-lt"/>
                <a:ea typeface="+mn-ea"/>
                <a:cs typeface="+mn-cs"/>
              </a:defRPr>
            </a:lvl1pPr>
            <a:lvl2pPr marL="742950" indent="-285750" algn="l" defTabSz="457200" rtl="0" eaLnBrk="1" latinLnBrk="1" hangingPunct="1">
              <a:spcBef>
                <a:spcPct val="20000"/>
              </a:spcBef>
              <a:buFont typeface="Arial"/>
              <a:buChar char="–"/>
              <a:defRPr sz="1600" kern="1200">
                <a:solidFill>
                  <a:srgbClr val="002060"/>
                </a:solidFill>
                <a:latin typeface="+mn-lt"/>
                <a:ea typeface="+mn-ea"/>
                <a:cs typeface="+mn-cs"/>
              </a:defRPr>
            </a:lvl2pPr>
            <a:lvl3pPr marL="1143000" indent="-228600" algn="l" defTabSz="457200" rtl="0" eaLnBrk="1" latinLnBrk="1" hangingPunct="1">
              <a:spcBef>
                <a:spcPct val="20000"/>
              </a:spcBef>
              <a:buFont typeface="Arial"/>
              <a:buChar char="•"/>
              <a:defRPr sz="1400" kern="1200">
                <a:solidFill>
                  <a:srgbClr val="002060"/>
                </a:solidFill>
                <a:latin typeface="+mn-lt"/>
                <a:ea typeface="+mn-ea"/>
                <a:cs typeface="+mn-cs"/>
              </a:defRPr>
            </a:lvl3pPr>
            <a:lvl4pPr marL="1600200" indent="-228600" algn="l" defTabSz="457200" rtl="0" eaLnBrk="1" latinLnBrk="1" hangingPunct="1">
              <a:spcBef>
                <a:spcPct val="20000"/>
              </a:spcBef>
              <a:buFont typeface="Arial"/>
              <a:buChar char="–"/>
              <a:defRPr sz="1200" kern="1200">
                <a:solidFill>
                  <a:srgbClr val="002060"/>
                </a:solidFill>
                <a:latin typeface="+mn-lt"/>
                <a:ea typeface="+mn-ea"/>
                <a:cs typeface="+mn-cs"/>
              </a:defRPr>
            </a:lvl4pPr>
            <a:lvl5pPr marL="2057400" indent="-228600" algn="l" defTabSz="457200" rtl="0" eaLnBrk="1" latinLnBrk="1" hangingPunct="1">
              <a:spcBef>
                <a:spcPct val="20000"/>
              </a:spcBef>
              <a:buFont typeface="Arial"/>
              <a:buChar char="»"/>
              <a:defRPr sz="1200" kern="1200">
                <a:solidFill>
                  <a:srgbClr val="002060"/>
                </a:solidFill>
                <a:latin typeface="+mn-lt"/>
                <a:ea typeface="+mn-ea"/>
                <a:cs typeface="+mn-cs"/>
              </a:defRPr>
            </a:lvl5pPr>
            <a:lvl6pPr marL="2514600" indent="-228600" algn="l" defTabSz="4572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altLang="ko-KR" dirty="0"/>
              <a:t>Click [Creation New Model] - [2D] </a:t>
            </a:r>
          </a:p>
          <a:p>
            <a:pPr marL="0" indent="0">
              <a:buFont typeface="Arial"/>
              <a:buNone/>
            </a:pPr>
            <a:r>
              <a:rPr lang="en-US" altLang="ko-KR" dirty="0"/>
              <a:t> </a:t>
            </a:r>
            <a:endParaRPr lang="ko-KR" altLang="en-US" dirty="0"/>
          </a:p>
        </p:txBody>
      </p:sp>
      <p:sp>
        <p:nvSpPr>
          <p:cNvPr id="3" name="TextBox 2">
            <a:extLst>
              <a:ext uri="{FF2B5EF4-FFF2-40B4-BE49-F238E27FC236}">
                <a16:creationId xmlns:a16="http://schemas.microsoft.com/office/drawing/2014/main" id="{8FA268EC-BD9A-59DE-C947-D704BB77F5C8}"/>
              </a:ext>
            </a:extLst>
          </p:cNvPr>
          <p:cNvSpPr txBox="1"/>
          <p:nvPr/>
        </p:nvSpPr>
        <p:spPr>
          <a:xfrm>
            <a:off x="151285" y="4444584"/>
            <a:ext cx="557114" cy="400110"/>
          </a:xfrm>
          <a:prstGeom prst="rect">
            <a:avLst/>
          </a:prstGeom>
          <a:noFill/>
        </p:spPr>
        <p:txBody>
          <a:bodyPr wrap="square" rtlCol="0">
            <a:spAutoFit/>
          </a:bodyPr>
          <a:lstStyle/>
          <a:p>
            <a:r>
              <a:rPr lang="en-US" altLang="ko-KR" sz="2000" b="1" dirty="0"/>
              <a:t>①</a:t>
            </a:r>
            <a:endParaRPr lang="ko-KR" altLang="en-US" sz="2000" b="1" dirty="0"/>
          </a:p>
        </p:txBody>
      </p:sp>
      <p:sp>
        <p:nvSpPr>
          <p:cNvPr id="15" name="TextBox 14">
            <a:extLst>
              <a:ext uri="{FF2B5EF4-FFF2-40B4-BE49-F238E27FC236}">
                <a16:creationId xmlns:a16="http://schemas.microsoft.com/office/drawing/2014/main" id="{D0629CD9-CC13-FC40-173A-63E1E613731D}"/>
              </a:ext>
            </a:extLst>
          </p:cNvPr>
          <p:cNvSpPr txBox="1"/>
          <p:nvPr/>
        </p:nvSpPr>
        <p:spPr>
          <a:xfrm>
            <a:off x="3037422" y="3014396"/>
            <a:ext cx="360040" cy="400110"/>
          </a:xfrm>
          <a:prstGeom prst="rect">
            <a:avLst/>
          </a:prstGeom>
          <a:noFill/>
        </p:spPr>
        <p:txBody>
          <a:bodyPr wrap="square">
            <a:spAutoFit/>
          </a:bodyPr>
          <a:lstStyle/>
          <a:p>
            <a:r>
              <a:rPr kumimoji="0" lang="en-US" altLang="ko-KR" sz="2000" b="1" i="0" u="none" strike="noStrike" kern="1200" cap="none" spc="0" normalizeH="0" baseline="0" noProof="0" dirty="0">
                <a:ln>
                  <a:noFill/>
                </a:ln>
                <a:solidFill>
                  <a:prstClr val="black"/>
                </a:solidFill>
                <a:effectLst/>
                <a:uLnTx/>
                <a:uFillTx/>
                <a:latin typeface="Calibri"/>
                <a:ea typeface="맑은 고딕" panose="020B0503020000020004" pitchFamily="50" charset="-127"/>
                <a:cs typeface="+mn-cs"/>
              </a:rPr>
              <a:t>②</a:t>
            </a:r>
            <a:endParaRPr lang="ko-KR" altLang="en-US" sz="2000" b="1" dirty="0"/>
          </a:p>
        </p:txBody>
      </p:sp>
    </p:spTree>
    <p:extLst>
      <p:ext uri="{BB962C8B-B14F-4D97-AF65-F5344CB8AC3E}">
        <p14:creationId xmlns:p14="http://schemas.microsoft.com/office/powerpoint/2010/main" val="2789036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000" dirty="0"/>
              <a:t>Overview Functionalities - </a:t>
            </a:r>
            <a:r>
              <a:rPr lang="en-US" altLang="ko-KR" dirty="0"/>
              <a:t>Toolbox</a:t>
            </a:r>
            <a:endParaRPr lang="ko-KR" altLang="en-US" dirty="0"/>
          </a:p>
        </p:txBody>
      </p:sp>
      <p:pic>
        <p:nvPicPr>
          <p:cNvPr id="6" name="내용 개체 틀 5">
            <a:extLst>
              <a:ext uri="{FF2B5EF4-FFF2-40B4-BE49-F238E27FC236}">
                <a16:creationId xmlns:a16="http://schemas.microsoft.com/office/drawing/2014/main" id="{142BBFBE-A239-4B9F-2EA8-634915C2F946}"/>
              </a:ext>
            </a:extLst>
          </p:cNvPr>
          <p:cNvPicPr>
            <a:picLocks noGrp="1" noChangeAspect="1"/>
          </p:cNvPicPr>
          <p:nvPr>
            <p:ph idx="1"/>
          </p:nvPr>
        </p:nvPicPr>
        <p:blipFill>
          <a:blip r:embed="rId3"/>
          <a:stretch>
            <a:fillRect/>
          </a:stretch>
        </p:blipFill>
        <p:spPr>
          <a:xfrm>
            <a:off x="457200" y="1340768"/>
            <a:ext cx="8229600" cy="4629149"/>
          </a:xfrm>
        </p:spPr>
      </p:pic>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sp>
        <p:nvSpPr>
          <p:cNvPr id="7" name="직사각형 6">
            <a:extLst>
              <a:ext uri="{FF2B5EF4-FFF2-40B4-BE49-F238E27FC236}">
                <a16:creationId xmlns:a16="http://schemas.microsoft.com/office/drawing/2014/main" id="{D7B02430-6379-7B7C-E964-3EBA5F1E6621}"/>
              </a:ext>
            </a:extLst>
          </p:cNvPr>
          <p:cNvSpPr/>
          <p:nvPr/>
        </p:nvSpPr>
        <p:spPr>
          <a:xfrm>
            <a:off x="1475656" y="2142951"/>
            <a:ext cx="4176464" cy="504056"/>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dirty="0"/>
          </a:p>
        </p:txBody>
      </p:sp>
      <p:sp>
        <p:nvSpPr>
          <p:cNvPr id="8" name="TextBox 7">
            <a:extLst>
              <a:ext uri="{FF2B5EF4-FFF2-40B4-BE49-F238E27FC236}">
                <a16:creationId xmlns:a16="http://schemas.microsoft.com/office/drawing/2014/main" id="{E3D70E72-1811-C172-F9EB-03709073F512}"/>
              </a:ext>
            </a:extLst>
          </p:cNvPr>
          <p:cNvSpPr txBox="1"/>
          <p:nvPr/>
        </p:nvSpPr>
        <p:spPr>
          <a:xfrm>
            <a:off x="4716016" y="2647007"/>
            <a:ext cx="936104" cy="369332"/>
          </a:xfrm>
          <a:prstGeom prst="rect">
            <a:avLst/>
          </a:prstGeom>
          <a:noFill/>
        </p:spPr>
        <p:txBody>
          <a:bodyPr wrap="square" rtlCol="0">
            <a:spAutoFit/>
          </a:bodyPr>
          <a:lstStyle/>
          <a:p>
            <a:r>
              <a:rPr lang="en-US" altLang="ko-KR" dirty="0">
                <a:solidFill>
                  <a:schemeClr val="bg1"/>
                </a:solidFill>
              </a:rPr>
              <a:t>Toolbox</a:t>
            </a:r>
            <a:endParaRPr lang="ko-KR" altLang="en-US" dirty="0">
              <a:solidFill>
                <a:schemeClr val="bg1"/>
              </a:solidFill>
            </a:endParaRPr>
          </a:p>
        </p:txBody>
      </p:sp>
      <p:sp>
        <p:nvSpPr>
          <p:cNvPr id="3" name="내용 개체 틀 2">
            <a:extLst>
              <a:ext uri="{FF2B5EF4-FFF2-40B4-BE49-F238E27FC236}">
                <a16:creationId xmlns:a16="http://schemas.microsoft.com/office/drawing/2014/main" id="{7648299E-3BB8-81B1-168D-0BCD7D87ECFC}"/>
              </a:ext>
            </a:extLst>
          </p:cNvPr>
          <p:cNvSpPr txBox="1">
            <a:spLocks/>
          </p:cNvSpPr>
          <p:nvPr/>
        </p:nvSpPr>
        <p:spPr>
          <a:xfrm>
            <a:off x="457200" y="764704"/>
            <a:ext cx="8229600" cy="5472608"/>
          </a:xfrm>
          <a:prstGeom prst="rect">
            <a:avLst/>
          </a:prstGeom>
        </p:spPr>
        <p:txBody>
          <a:bodyPr vert="horz" lIns="91440" tIns="45720" rIns="91440" bIns="45720" rtlCol="0">
            <a:normAutofit/>
          </a:bodyPr>
          <a:lstStyle>
            <a:lvl1pPr marL="342900" indent="-342900" algn="l" defTabSz="457200" rtl="0" eaLnBrk="1" latinLnBrk="1" hangingPunct="1">
              <a:spcBef>
                <a:spcPct val="20000"/>
              </a:spcBef>
              <a:buFont typeface="Arial"/>
              <a:buChar char="•"/>
              <a:defRPr sz="1800" b="1" kern="1200">
                <a:solidFill>
                  <a:srgbClr val="002060"/>
                </a:solidFill>
                <a:latin typeface="+mn-lt"/>
                <a:ea typeface="+mn-ea"/>
                <a:cs typeface="+mn-cs"/>
              </a:defRPr>
            </a:lvl1pPr>
            <a:lvl2pPr marL="742950" indent="-285750" algn="l" defTabSz="457200" rtl="0" eaLnBrk="1" latinLnBrk="1" hangingPunct="1">
              <a:spcBef>
                <a:spcPct val="20000"/>
              </a:spcBef>
              <a:buFont typeface="Arial"/>
              <a:buChar char="–"/>
              <a:defRPr sz="1600" kern="1200">
                <a:solidFill>
                  <a:srgbClr val="002060"/>
                </a:solidFill>
                <a:latin typeface="+mn-lt"/>
                <a:ea typeface="+mn-ea"/>
                <a:cs typeface="+mn-cs"/>
              </a:defRPr>
            </a:lvl2pPr>
            <a:lvl3pPr marL="1143000" indent="-228600" algn="l" defTabSz="457200" rtl="0" eaLnBrk="1" latinLnBrk="1" hangingPunct="1">
              <a:spcBef>
                <a:spcPct val="20000"/>
              </a:spcBef>
              <a:buFont typeface="Arial"/>
              <a:buChar char="•"/>
              <a:defRPr sz="1400" kern="1200">
                <a:solidFill>
                  <a:srgbClr val="002060"/>
                </a:solidFill>
                <a:latin typeface="+mn-lt"/>
                <a:ea typeface="+mn-ea"/>
                <a:cs typeface="+mn-cs"/>
              </a:defRPr>
            </a:lvl3pPr>
            <a:lvl4pPr marL="1600200" indent="-228600" algn="l" defTabSz="457200" rtl="0" eaLnBrk="1" latinLnBrk="1" hangingPunct="1">
              <a:spcBef>
                <a:spcPct val="20000"/>
              </a:spcBef>
              <a:buFont typeface="Arial"/>
              <a:buChar char="–"/>
              <a:defRPr sz="1200" kern="1200">
                <a:solidFill>
                  <a:srgbClr val="002060"/>
                </a:solidFill>
                <a:latin typeface="+mn-lt"/>
                <a:ea typeface="+mn-ea"/>
                <a:cs typeface="+mn-cs"/>
              </a:defRPr>
            </a:lvl4pPr>
            <a:lvl5pPr marL="2057400" indent="-228600" algn="l" defTabSz="457200" rtl="0" eaLnBrk="1" latinLnBrk="1" hangingPunct="1">
              <a:spcBef>
                <a:spcPct val="20000"/>
              </a:spcBef>
              <a:buFont typeface="Arial"/>
              <a:buChar char="»"/>
              <a:defRPr sz="1200" kern="1200">
                <a:solidFill>
                  <a:srgbClr val="002060"/>
                </a:solidFill>
                <a:latin typeface="+mn-lt"/>
                <a:ea typeface="+mn-ea"/>
                <a:cs typeface="+mn-cs"/>
              </a:defRPr>
            </a:lvl5pPr>
            <a:lvl6pPr marL="2514600" indent="-228600" algn="l" defTabSz="4572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1"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altLang="ko-KR" dirty="0"/>
              <a:t>Using a toolbox can make it easier for users to utilize objects effectively. </a:t>
            </a:r>
          </a:p>
          <a:p>
            <a:pPr marL="0" indent="0">
              <a:buFont typeface="Arial"/>
              <a:buNone/>
            </a:pPr>
            <a:r>
              <a:rPr lang="en-US" altLang="ko-KR" dirty="0"/>
              <a:t> </a:t>
            </a:r>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000" dirty="0"/>
              <a:t>Overview Functionalities - </a:t>
            </a:r>
            <a:r>
              <a:rPr lang="en-US" altLang="ko-KR" dirty="0"/>
              <a:t>Basic object[1/2]</a:t>
            </a:r>
            <a:endParaRPr lang="ko-KR" altLang="en-US" dirty="0"/>
          </a:p>
        </p:txBody>
      </p:sp>
      <p:pic>
        <p:nvPicPr>
          <p:cNvPr id="6" name="내용 개체 틀 5">
            <a:extLst>
              <a:ext uri="{FF2B5EF4-FFF2-40B4-BE49-F238E27FC236}">
                <a16:creationId xmlns:a16="http://schemas.microsoft.com/office/drawing/2014/main" id="{992A07CB-D920-F82C-E973-0916724073DB}"/>
              </a:ext>
            </a:extLst>
          </p:cNvPr>
          <p:cNvPicPr>
            <a:picLocks noGrp="1" noChangeAspect="1"/>
          </p:cNvPicPr>
          <p:nvPr>
            <p:ph idx="1"/>
          </p:nvPr>
        </p:nvPicPr>
        <p:blipFill>
          <a:blip r:embed="rId3"/>
          <a:stretch>
            <a:fillRect/>
          </a:stretch>
        </p:blipFill>
        <p:spPr>
          <a:xfrm>
            <a:off x="1663484" y="4363377"/>
            <a:ext cx="681598" cy="720546"/>
          </a:xfrm>
        </p:spPr>
      </p:pic>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8" name="그림 7">
            <a:extLst>
              <a:ext uri="{FF2B5EF4-FFF2-40B4-BE49-F238E27FC236}">
                <a16:creationId xmlns:a16="http://schemas.microsoft.com/office/drawing/2014/main" id="{EB0040A4-5A97-D74E-DF29-588E7397D672}"/>
              </a:ext>
            </a:extLst>
          </p:cNvPr>
          <p:cNvPicPr>
            <a:picLocks noChangeAspect="1"/>
          </p:cNvPicPr>
          <p:nvPr/>
        </p:nvPicPr>
        <p:blipFill rotWithShape="1">
          <a:blip r:embed="rId4"/>
          <a:srcRect t="17675" b="6379"/>
          <a:stretch/>
        </p:blipFill>
        <p:spPr>
          <a:xfrm>
            <a:off x="1647256" y="2939539"/>
            <a:ext cx="769279" cy="720545"/>
          </a:xfrm>
          <a:prstGeom prst="rect">
            <a:avLst/>
          </a:prstGeom>
        </p:spPr>
      </p:pic>
      <p:pic>
        <p:nvPicPr>
          <p:cNvPr id="10" name="그림 9">
            <a:extLst>
              <a:ext uri="{FF2B5EF4-FFF2-40B4-BE49-F238E27FC236}">
                <a16:creationId xmlns:a16="http://schemas.microsoft.com/office/drawing/2014/main" id="{7A292EB0-0C2B-5702-C2BF-34A28F0A3166}"/>
              </a:ext>
            </a:extLst>
          </p:cNvPr>
          <p:cNvPicPr>
            <a:picLocks noChangeAspect="1"/>
          </p:cNvPicPr>
          <p:nvPr/>
        </p:nvPicPr>
        <p:blipFill rotWithShape="1">
          <a:blip r:embed="rId5"/>
          <a:srcRect t="17659" b="11779"/>
          <a:stretch/>
        </p:blipFill>
        <p:spPr>
          <a:xfrm>
            <a:off x="1620942" y="3655161"/>
            <a:ext cx="769279" cy="678528"/>
          </a:xfrm>
          <a:prstGeom prst="rect">
            <a:avLst/>
          </a:prstGeom>
        </p:spPr>
      </p:pic>
      <p:pic>
        <p:nvPicPr>
          <p:cNvPr id="12" name="그림 11">
            <a:extLst>
              <a:ext uri="{FF2B5EF4-FFF2-40B4-BE49-F238E27FC236}">
                <a16:creationId xmlns:a16="http://schemas.microsoft.com/office/drawing/2014/main" id="{BB9A7551-387F-620F-198A-C94854C4B251}"/>
              </a:ext>
            </a:extLst>
          </p:cNvPr>
          <p:cNvPicPr>
            <a:picLocks noChangeAspect="1"/>
          </p:cNvPicPr>
          <p:nvPr/>
        </p:nvPicPr>
        <p:blipFill rotWithShape="1">
          <a:blip r:embed="rId6"/>
          <a:srcRect l="6512"/>
          <a:stretch/>
        </p:blipFill>
        <p:spPr>
          <a:xfrm>
            <a:off x="1693505" y="2139074"/>
            <a:ext cx="676783" cy="781073"/>
          </a:xfrm>
          <a:prstGeom prst="rect">
            <a:avLst/>
          </a:prstGeom>
        </p:spPr>
      </p:pic>
      <p:sp>
        <p:nvSpPr>
          <p:cNvPr id="13" name="TextBox 12">
            <a:extLst>
              <a:ext uri="{FF2B5EF4-FFF2-40B4-BE49-F238E27FC236}">
                <a16:creationId xmlns:a16="http://schemas.microsoft.com/office/drawing/2014/main" id="{BA7DD8DE-66E6-9C74-AC2D-11A522FEC149}"/>
              </a:ext>
            </a:extLst>
          </p:cNvPr>
          <p:cNvSpPr txBox="1"/>
          <p:nvPr/>
        </p:nvSpPr>
        <p:spPr>
          <a:xfrm>
            <a:off x="2696952" y="4570915"/>
            <a:ext cx="3240360" cy="369332"/>
          </a:xfrm>
          <a:prstGeom prst="rect">
            <a:avLst/>
          </a:prstGeom>
          <a:noFill/>
        </p:spPr>
        <p:txBody>
          <a:bodyPr wrap="square" rtlCol="0">
            <a:spAutoFit/>
          </a:bodyPr>
          <a:lstStyle/>
          <a:p>
            <a:r>
              <a:rPr lang="en-US" altLang="ko-KR" dirty="0"/>
              <a:t>Station: processes parts</a:t>
            </a:r>
            <a:endParaRPr lang="ko-KR" altLang="en-US" dirty="0"/>
          </a:p>
        </p:txBody>
      </p:sp>
      <p:sp>
        <p:nvSpPr>
          <p:cNvPr id="14" name="TextBox 13">
            <a:extLst>
              <a:ext uri="{FF2B5EF4-FFF2-40B4-BE49-F238E27FC236}">
                <a16:creationId xmlns:a16="http://schemas.microsoft.com/office/drawing/2014/main" id="{FE9BE1EA-7232-18E4-992D-0BEA5B3C3A0B}"/>
              </a:ext>
            </a:extLst>
          </p:cNvPr>
          <p:cNvSpPr txBox="1"/>
          <p:nvPr/>
        </p:nvSpPr>
        <p:spPr>
          <a:xfrm>
            <a:off x="2696952" y="2368873"/>
            <a:ext cx="5691472" cy="369332"/>
          </a:xfrm>
          <a:prstGeom prst="rect">
            <a:avLst/>
          </a:prstGeom>
          <a:noFill/>
        </p:spPr>
        <p:txBody>
          <a:bodyPr wrap="square" rtlCol="0">
            <a:spAutoFit/>
          </a:bodyPr>
          <a:lstStyle/>
          <a:p>
            <a:r>
              <a:rPr lang="en-US" altLang="ko-KR" dirty="0"/>
              <a:t>Connector: establishes connections between two objects</a:t>
            </a:r>
            <a:endParaRPr lang="ko-KR" altLang="en-US" dirty="0"/>
          </a:p>
        </p:txBody>
      </p:sp>
      <p:sp>
        <p:nvSpPr>
          <p:cNvPr id="15" name="TextBox 14">
            <a:extLst>
              <a:ext uri="{FF2B5EF4-FFF2-40B4-BE49-F238E27FC236}">
                <a16:creationId xmlns:a16="http://schemas.microsoft.com/office/drawing/2014/main" id="{506F7FCF-6FC4-38F8-5B6C-5888BCA52B4B}"/>
              </a:ext>
            </a:extLst>
          </p:cNvPr>
          <p:cNvSpPr txBox="1"/>
          <p:nvPr/>
        </p:nvSpPr>
        <p:spPr>
          <a:xfrm>
            <a:off x="2696952" y="3813655"/>
            <a:ext cx="5835488" cy="369332"/>
          </a:xfrm>
          <a:prstGeom prst="rect">
            <a:avLst/>
          </a:prstGeom>
          <a:noFill/>
        </p:spPr>
        <p:txBody>
          <a:bodyPr wrap="square" rtlCol="0">
            <a:spAutoFit/>
          </a:bodyPr>
          <a:lstStyle/>
          <a:p>
            <a:r>
              <a:rPr lang="en-US" altLang="ko-KR" dirty="0"/>
              <a:t>Drain: removes the parts from the plant</a:t>
            </a:r>
            <a:endParaRPr lang="ko-KR" altLang="en-US" dirty="0"/>
          </a:p>
        </p:txBody>
      </p:sp>
      <p:sp>
        <p:nvSpPr>
          <p:cNvPr id="16" name="TextBox 15">
            <a:extLst>
              <a:ext uri="{FF2B5EF4-FFF2-40B4-BE49-F238E27FC236}">
                <a16:creationId xmlns:a16="http://schemas.microsoft.com/office/drawing/2014/main" id="{555B1D7A-C139-7479-6BC7-493A37F3089D}"/>
              </a:ext>
            </a:extLst>
          </p:cNvPr>
          <p:cNvSpPr txBox="1"/>
          <p:nvPr/>
        </p:nvSpPr>
        <p:spPr>
          <a:xfrm>
            <a:off x="2696952" y="3059668"/>
            <a:ext cx="3240360" cy="369332"/>
          </a:xfrm>
          <a:prstGeom prst="rect">
            <a:avLst/>
          </a:prstGeom>
          <a:noFill/>
        </p:spPr>
        <p:txBody>
          <a:bodyPr wrap="square" rtlCol="0">
            <a:spAutoFit/>
          </a:bodyPr>
          <a:lstStyle/>
          <a:p>
            <a:r>
              <a:rPr lang="en-US" altLang="ko-KR" dirty="0"/>
              <a:t>Source: produces parts(job)</a:t>
            </a:r>
            <a:endParaRPr lang="ko-KR" altLang="en-US" dirty="0"/>
          </a:p>
        </p:txBody>
      </p:sp>
      <p:pic>
        <p:nvPicPr>
          <p:cNvPr id="19" name="그림 18">
            <a:extLst>
              <a:ext uri="{FF2B5EF4-FFF2-40B4-BE49-F238E27FC236}">
                <a16:creationId xmlns:a16="http://schemas.microsoft.com/office/drawing/2014/main" id="{59DE01F5-82B3-2D21-66C8-86DB172C59AD}"/>
              </a:ext>
            </a:extLst>
          </p:cNvPr>
          <p:cNvPicPr>
            <a:picLocks noChangeAspect="1"/>
          </p:cNvPicPr>
          <p:nvPr/>
        </p:nvPicPr>
        <p:blipFill rotWithShape="1">
          <a:blip r:embed="rId7"/>
          <a:srcRect r="39461"/>
          <a:stretch/>
        </p:blipFill>
        <p:spPr>
          <a:xfrm>
            <a:off x="1259632" y="811147"/>
            <a:ext cx="5544616" cy="1001283"/>
          </a:xfrm>
          <a:prstGeom prst="rect">
            <a:avLst/>
          </a:prstGeom>
        </p:spPr>
      </p:pic>
      <p:sp>
        <p:nvSpPr>
          <p:cNvPr id="20" name="직사각형 19">
            <a:extLst>
              <a:ext uri="{FF2B5EF4-FFF2-40B4-BE49-F238E27FC236}">
                <a16:creationId xmlns:a16="http://schemas.microsoft.com/office/drawing/2014/main" id="{5929E69A-DE46-2A92-84C1-63EC84434B85}"/>
              </a:ext>
            </a:extLst>
          </p:cNvPr>
          <p:cNvSpPr/>
          <p:nvPr/>
        </p:nvSpPr>
        <p:spPr>
          <a:xfrm>
            <a:off x="3102999" y="1326891"/>
            <a:ext cx="1292033" cy="504056"/>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40634CAD-6848-421B-C4D8-1C74C18C28E0}"/>
              </a:ext>
            </a:extLst>
          </p:cNvPr>
          <p:cNvSpPr/>
          <p:nvPr/>
        </p:nvSpPr>
        <p:spPr>
          <a:xfrm>
            <a:off x="1623782" y="1318153"/>
            <a:ext cx="427937" cy="504056"/>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6DC36E1D-3175-CB87-1787-E7F8790329AE}"/>
              </a:ext>
            </a:extLst>
          </p:cNvPr>
          <p:cNvSpPr/>
          <p:nvPr/>
        </p:nvSpPr>
        <p:spPr>
          <a:xfrm>
            <a:off x="1256589" y="1125815"/>
            <a:ext cx="946248" cy="202698"/>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3F53472B-2E74-EE16-CB3F-2585B68E54D5}"/>
              </a:ext>
            </a:extLst>
          </p:cNvPr>
          <p:cNvSpPr/>
          <p:nvPr/>
        </p:nvSpPr>
        <p:spPr>
          <a:xfrm>
            <a:off x="6237902" y="1302863"/>
            <a:ext cx="427937" cy="504056"/>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pic>
        <p:nvPicPr>
          <p:cNvPr id="24" name="그림 23">
            <a:extLst>
              <a:ext uri="{FF2B5EF4-FFF2-40B4-BE49-F238E27FC236}">
                <a16:creationId xmlns:a16="http://schemas.microsoft.com/office/drawing/2014/main" id="{01ACCFE3-3FEB-E8FC-4987-DAE1A4138A9B}"/>
              </a:ext>
            </a:extLst>
          </p:cNvPr>
          <p:cNvPicPr>
            <a:picLocks noChangeAspect="1"/>
          </p:cNvPicPr>
          <p:nvPr/>
        </p:nvPicPr>
        <p:blipFill>
          <a:blip r:embed="rId8"/>
          <a:stretch>
            <a:fillRect/>
          </a:stretch>
        </p:blipFill>
        <p:spPr>
          <a:xfrm>
            <a:off x="1663484" y="5113611"/>
            <a:ext cx="676986" cy="803921"/>
          </a:xfrm>
          <a:prstGeom prst="rect">
            <a:avLst/>
          </a:prstGeom>
        </p:spPr>
      </p:pic>
      <p:sp>
        <p:nvSpPr>
          <p:cNvPr id="25" name="TextBox 24">
            <a:extLst>
              <a:ext uri="{FF2B5EF4-FFF2-40B4-BE49-F238E27FC236}">
                <a16:creationId xmlns:a16="http://schemas.microsoft.com/office/drawing/2014/main" id="{57DAF0EC-A98A-9B38-6BFA-13F9F70CE841}"/>
              </a:ext>
            </a:extLst>
          </p:cNvPr>
          <p:cNvSpPr txBox="1"/>
          <p:nvPr/>
        </p:nvSpPr>
        <p:spPr>
          <a:xfrm>
            <a:off x="2696952" y="5336695"/>
            <a:ext cx="3240360" cy="369332"/>
          </a:xfrm>
          <a:prstGeom prst="rect">
            <a:avLst/>
          </a:prstGeom>
          <a:noFill/>
        </p:spPr>
        <p:txBody>
          <a:bodyPr wrap="square" rtlCol="0">
            <a:spAutoFit/>
          </a:bodyPr>
          <a:lstStyle/>
          <a:p>
            <a:r>
              <a:rPr lang="en-US" altLang="ko-KR" dirty="0"/>
              <a:t>Buffer: temporarily holds parts </a:t>
            </a:r>
            <a:endParaRPr lang="ko-KR" altLang="en-US" dirty="0"/>
          </a:p>
        </p:txBody>
      </p:sp>
    </p:spTree>
    <p:extLst>
      <p:ext uri="{BB962C8B-B14F-4D97-AF65-F5344CB8AC3E}">
        <p14:creationId xmlns:p14="http://schemas.microsoft.com/office/powerpoint/2010/main" val="98065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그림 27">
            <a:extLst>
              <a:ext uri="{FF2B5EF4-FFF2-40B4-BE49-F238E27FC236}">
                <a16:creationId xmlns:a16="http://schemas.microsoft.com/office/drawing/2014/main" id="{C48CB4AB-F167-D25E-7345-56BFAFE5A398}"/>
              </a:ext>
            </a:extLst>
          </p:cNvPr>
          <p:cNvPicPr>
            <a:picLocks noChangeAspect="1"/>
          </p:cNvPicPr>
          <p:nvPr/>
        </p:nvPicPr>
        <p:blipFill>
          <a:blip r:embed="rId3"/>
          <a:stretch>
            <a:fillRect/>
          </a:stretch>
        </p:blipFill>
        <p:spPr>
          <a:xfrm>
            <a:off x="1238203" y="791244"/>
            <a:ext cx="5659481" cy="986885"/>
          </a:xfrm>
          <a:prstGeom prst="rect">
            <a:avLst/>
          </a:prstGeom>
        </p:spPr>
      </p:pic>
      <p:sp>
        <p:nvSpPr>
          <p:cNvPr id="2" name="제목 1"/>
          <p:cNvSpPr>
            <a:spLocks noGrp="1"/>
          </p:cNvSpPr>
          <p:nvPr>
            <p:ph type="title"/>
          </p:nvPr>
        </p:nvSpPr>
        <p:spPr/>
        <p:txBody>
          <a:bodyPr/>
          <a:lstStyle/>
          <a:p>
            <a:r>
              <a:rPr lang="en-US" altLang="ko-KR" sz="2000" dirty="0"/>
              <a:t>Overview Functionalities - </a:t>
            </a:r>
            <a:r>
              <a:rPr lang="en-US" altLang="ko-KR" dirty="0"/>
              <a:t>Basic object[2/2]</a:t>
            </a:r>
            <a:endParaRPr lang="ko-KR" altLang="en-US" dirty="0"/>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10" name="그림 9">
            <a:extLst>
              <a:ext uri="{FF2B5EF4-FFF2-40B4-BE49-F238E27FC236}">
                <a16:creationId xmlns:a16="http://schemas.microsoft.com/office/drawing/2014/main" id="{40F81BD2-F07A-4303-4D3F-608710658B8E}"/>
              </a:ext>
            </a:extLst>
          </p:cNvPr>
          <p:cNvPicPr>
            <a:picLocks noChangeAspect="1"/>
          </p:cNvPicPr>
          <p:nvPr/>
        </p:nvPicPr>
        <p:blipFill rotWithShape="1">
          <a:blip r:embed="rId4"/>
          <a:srcRect t="8151" r="-5130"/>
          <a:stretch/>
        </p:blipFill>
        <p:spPr>
          <a:xfrm>
            <a:off x="1697869" y="2243511"/>
            <a:ext cx="676783" cy="624134"/>
          </a:xfrm>
          <a:prstGeom prst="rect">
            <a:avLst/>
          </a:prstGeom>
        </p:spPr>
      </p:pic>
      <p:pic>
        <p:nvPicPr>
          <p:cNvPr id="12" name="그림 11">
            <a:extLst>
              <a:ext uri="{FF2B5EF4-FFF2-40B4-BE49-F238E27FC236}">
                <a16:creationId xmlns:a16="http://schemas.microsoft.com/office/drawing/2014/main" id="{C71A6A20-306B-E2B3-26D8-505746194A60}"/>
              </a:ext>
            </a:extLst>
          </p:cNvPr>
          <p:cNvPicPr>
            <a:picLocks noChangeAspect="1"/>
          </p:cNvPicPr>
          <p:nvPr/>
        </p:nvPicPr>
        <p:blipFill rotWithShape="1">
          <a:blip r:embed="rId5"/>
          <a:srcRect t="9769" b="12831"/>
          <a:stretch/>
        </p:blipFill>
        <p:spPr>
          <a:xfrm>
            <a:off x="1633075" y="2930417"/>
            <a:ext cx="806369" cy="624135"/>
          </a:xfrm>
          <a:prstGeom prst="rect">
            <a:avLst/>
          </a:prstGeom>
        </p:spPr>
      </p:pic>
      <p:pic>
        <p:nvPicPr>
          <p:cNvPr id="14" name="그림 13">
            <a:extLst>
              <a:ext uri="{FF2B5EF4-FFF2-40B4-BE49-F238E27FC236}">
                <a16:creationId xmlns:a16="http://schemas.microsoft.com/office/drawing/2014/main" id="{360160F2-C461-604F-DD45-0C0D6EE65730}"/>
              </a:ext>
            </a:extLst>
          </p:cNvPr>
          <p:cNvPicPr>
            <a:picLocks noChangeAspect="1"/>
          </p:cNvPicPr>
          <p:nvPr/>
        </p:nvPicPr>
        <p:blipFill rotWithShape="1">
          <a:blip r:embed="rId6"/>
          <a:srcRect l="7445"/>
          <a:stretch/>
        </p:blipFill>
        <p:spPr>
          <a:xfrm>
            <a:off x="1627605" y="3569753"/>
            <a:ext cx="811839" cy="853438"/>
          </a:xfrm>
          <a:prstGeom prst="rect">
            <a:avLst/>
          </a:prstGeom>
        </p:spPr>
      </p:pic>
      <p:pic>
        <p:nvPicPr>
          <p:cNvPr id="16" name="그림 15">
            <a:extLst>
              <a:ext uri="{FF2B5EF4-FFF2-40B4-BE49-F238E27FC236}">
                <a16:creationId xmlns:a16="http://schemas.microsoft.com/office/drawing/2014/main" id="{B21467BF-D402-C972-AC68-5ADBFEAB538B}"/>
              </a:ext>
            </a:extLst>
          </p:cNvPr>
          <p:cNvPicPr>
            <a:picLocks noChangeAspect="1"/>
          </p:cNvPicPr>
          <p:nvPr/>
        </p:nvPicPr>
        <p:blipFill rotWithShape="1">
          <a:blip r:embed="rId7"/>
          <a:srcRect l="5685" t="14052" r="10612"/>
          <a:stretch/>
        </p:blipFill>
        <p:spPr>
          <a:xfrm>
            <a:off x="1672929" y="4393459"/>
            <a:ext cx="701723" cy="720546"/>
          </a:xfrm>
          <a:prstGeom prst="rect">
            <a:avLst/>
          </a:prstGeom>
        </p:spPr>
      </p:pic>
      <p:sp>
        <p:nvSpPr>
          <p:cNvPr id="24" name="직사각형 23">
            <a:extLst>
              <a:ext uri="{FF2B5EF4-FFF2-40B4-BE49-F238E27FC236}">
                <a16:creationId xmlns:a16="http://schemas.microsoft.com/office/drawing/2014/main" id="{7BC69BC4-00F5-BA67-5374-DC688FE17399}"/>
              </a:ext>
            </a:extLst>
          </p:cNvPr>
          <p:cNvSpPr/>
          <p:nvPr/>
        </p:nvSpPr>
        <p:spPr>
          <a:xfrm>
            <a:off x="3491880" y="1071266"/>
            <a:ext cx="1152128" cy="290586"/>
          </a:xfrm>
          <a:prstGeom prst="rect">
            <a:avLst/>
          </a:prstGeom>
          <a:noFill/>
          <a:ln w="28575">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8E4DBACC-3108-0229-49AA-BB026AEA78C4}"/>
              </a:ext>
            </a:extLst>
          </p:cNvPr>
          <p:cNvSpPr/>
          <p:nvPr/>
        </p:nvSpPr>
        <p:spPr>
          <a:xfrm>
            <a:off x="1587779" y="1327106"/>
            <a:ext cx="1292033" cy="504056"/>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7" name="직사각형 26">
            <a:extLst>
              <a:ext uri="{FF2B5EF4-FFF2-40B4-BE49-F238E27FC236}">
                <a16:creationId xmlns:a16="http://schemas.microsoft.com/office/drawing/2014/main" id="{AC9A03D1-14E9-4A82-DC2F-E89C1D63919D}"/>
              </a:ext>
            </a:extLst>
          </p:cNvPr>
          <p:cNvSpPr/>
          <p:nvPr/>
        </p:nvSpPr>
        <p:spPr>
          <a:xfrm>
            <a:off x="3586000" y="1361852"/>
            <a:ext cx="427937" cy="504056"/>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2366AE94-9B87-2AD8-0371-EF45982CDDBE}"/>
              </a:ext>
            </a:extLst>
          </p:cNvPr>
          <p:cNvSpPr txBox="1"/>
          <p:nvPr/>
        </p:nvSpPr>
        <p:spPr>
          <a:xfrm>
            <a:off x="1331640" y="5347948"/>
            <a:ext cx="7128792" cy="646331"/>
          </a:xfrm>
          <a:prstGeom prst="rect">
            <a:avLst/>
          </a:prstGeom>
          <a:noFill/>
        </p:spPr>
        <p:txBody>
          <a:bodyPr wrap="square" rtlCol="0">
            <a:spAutoFit/>
          </a:bodyPr>
          <a:lstStyle/>
          <a:p>
            <a:r>
              <a:rPr kumimoji="0" lang="en-US" altLang="ko-KR" sz="1800" b="1" i="0" u="none" strike="noStrike" kern="1200" cap="none" spc="0" normalizeH="0" baseline="0" noProof="0" dirty="0">
                <a:ln>
                  <a:noFill/>
                </a:ln>
                <a:solidFill>
                  <a:srgbClr val="002060"/>
                </a:solidFill>
                <a:effectLst/>
                <a:uLnTx/>
                <a:uFillTx/>
                <a:latin typeface="Calibri"/>
                <a:ea typeface="맑은 고딕" panose="020B0503020000020004" pitchFamily="50" charset="-127"/>
                <a:cs typeface="+mn-cs"/>
              </a:rPr>
              <a:t>In the toolbox, you can create any object on the map by dragging and dropping it onto the map. </a:t>
            </a:r>
            <a:endParaRPr lang="ko-KR" altLang="en-US" b="1" dirty="0">
              <a:latin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BFA81F3D-CC4C-F2DD-C17B-3D1A76145938}"/>
              </a:ext>
            </a:extLst>
          </p:cNvPr>
          <p:cNvSpPr txBox="1"/>
          <p:nvPr/>
        </p:nvSpPr>
        <p:spPr>
          <a:xfrm>
            <a:off x="2701318" y="4569066"/>
            <a:ext cx="4246946" cy="369332"/>
          </a:xfrm>
          <a:prstGeom prst="rect">
            <a:avLst/>
          </a:prstGeom>
          <a:noFill/>
        </p:spPr>
        <p:txBody>
          <a:bodyPr wrap="square" rtlCol="0">
            <a:spAutoFit/>
          </a:bodyPr>
          <a:lstStyle/>
          <a:p>
            <a:r>
              <a:rPr lang="en-US" altLang="ko-KR" dirty="0" err="1"/>
              <a:t>Dataqueue</a:t>
            </a:r>
            <a:r>
              <a:rPr lang="en-US" altLang="ko-KR" dirty="0"/>
              <a:t>: a list with one column</a:t>
            </a:r>
            <a:endParaRPr lang="ko-KR" altLang="en-US" dirty="0"/>
          </a:p>
        </p:txBody>
      </p:sp>
      <p:sp>
        <p:nvSpPr>
          <p:cNvPr id="45" name="TextBox 44">
            <a:extLst>
              <a:ext uri="{FF2B5EF4-FFF2-40B4-BE49-F238E27FC236}">
                <a16:creationId xmlns:a16="http://schemas.microsoft.com/office/drawing/2014/main" id="{8AD4CF2B-7AE6-CB6E-BAEE-78E754DA610E}"/>
              </a:ext>
            </a:extLst>
          </p:cNvPr>
          <p:cNvSpPr txBox="1"/>
          <p:nvPr/>
        </p:nvSpPr>
        <p:spPr>
          <a:xfrm>
            <a:off x="2701318" y="2367024"/>
            <a:ext cx="5985482" cy="369332"/>
          </a:xfrm>
          <a:prstGeom prst="rect">
            <a:avLst/>
          </a:prstGeom>
          <a:noFill/>
        </p:spPr>
        <p:txBody>
          <a:bodyPr wrap="square" rtlCol="0">
            <a:spAutoFit/>
          </a:bodyPr>
          <a:lstStyle/>
          <a:p>
            <a:r>
              <a:rPr lang="en-US" altLang="ko-KR" dirty="0"/>
              <a:t>Method: </a:t>
            </a:r>
            <a:r>
              <a:rPr lang="en-US" altLang="ko-KR" b="0" i="0" dirty="0">
                <a:solidFill>
                  <a:srgbClr val="374151"/>
                </a:solidFill>
                <a:effectLst/>
                <a:latin typeface="Söhne"/>
              </a:rPr>
              <a:t>is used to control other objects in programming.</a:t>
            </a:r>
            <a:endParaRPr lang="ko-KR" altLang="en-US" dirty="0"/>
          </a:p>
        </p:txBody>
      </p:sp>
      <p:sp>
        <p:nvSpPr>
          <p:cNvPr id="46" name="TextBox 45">
            <a:extLst>
              <a:ext uri="{FF2B5EF4-FFF2-40B4-BE49-F238E27FC236}">
                <a16:creationId xmlns:a16="http://schemas.microsoft.com/office/drawing/2014/main" id="{DC8888D4-1B7C-DBE5-66D6-375FB21238E5}"/>
              </a:ext>
            </a:extLst>
          </p:cNvPr>
          <p:cNvSpPr txBox="1"/>
          <p:nvPr/>
        </p:nvSpPr>
        <p:spPr>
          <a:xfrm>
            <a:off x="2701317" y="3811806"/>
            <a:ext cx="5659481" cy="369332"/>
          </a:xfrm>
          <a:prstGeom prst="rect">
            <a:avLst/>
          </a:prstGeom>
          <a:noFill/>
        </p:spPr>
        <p:txBody>
          <a:bodyPr wrap="square" rtlCol="0">
            <a:spAutoFit/>
          </a:bodyPr>
          <a:lstStyle/>
          <a:p>
            <a:r>
              <a:rPr lang="en-US" altLang="ko-KR" dirty="0" err="1"/>
              <a:t>DataTable</a:t>
            </a:r>
            <a:r>
              <a:rPr lang="en-US" altLang="ko-KR" dirty="0"/>
              <a:t>: is a list with two or more columns</a:t>
            </a:r>
            <a:endParaRPr lang="ko-KR" altLang="en-US" dirty="0"/>
          </a:p>
        </p:txBody>
      </p:sp>
      <p:sp>
        <p:nvSpPr>
          <p:cNvPr id="47" name="TextBox 46">
            <a:extLst>
              <a:ext uri="{FF2B5EF4-FFF2-40B4-BE49-F238E27FC236}">
                <a16:creationId xmlns:a16="http://schemas.microsoft.com/office/drawing/2014/main" id="{96A31B6C-1ABE-B5DB-31C7-BE1924B1CC05}"/>
              </a:ext>
            </a:extLst>
          </p:cNvPr>
          <p:cNvSpPr txBox="1"/>
          <p:nvPr/>
        </p:nvSpPr>
        <p:spPr>
          <a:xfrm>
            <a:off x="2701318" y="3057819"/>
            <a:ext cx="5759114" cy="369332"/>
          </a:xfrm>
          <a:prstGeom prst="rect">
            <a:avLst/>
          </a:prstGeom>
          <a:noFill/>
        </p:spPr>
        <p:txBody>
          <a:bodyPr wrap="square" rtlCol="0">
            <a:spAutoFit/>
          </a:bodyPr>
          <a:lstStyle/>
          <a:p>
            <a:r>
              <a:rPr lang="en-US" altLang="ko-KR" dirty="0"/>
              <a:t>Variable: is global variable that other objects can access</a:t>
            </a:r>
            <a:endParaRPr lang="ko-KR" altLang="en-US" dirty="0"/>
          </a:p>
        </p:txBody>
      </p:sp>
    </p:spTree>
    <p:extLst>
      <p:ext uri="{BB962C8B-B14F-4D97-AF65-F5344CB8AC3E}">
        <p14:creationId xmlns:p14="http://schemas.microsoft.com/office/powerpoint/2010/main" val="2171593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000" dirty="0"/>
              <a:t>Overview Functionalities - </a:t>
            </a:r>
            <a:r>
              <a:rPr lang="en-US" altLang="ko-KR" dirty="0"/>
              <a:t>Sandbox Model</a:t>
            </a:r>
            <a:endParaRPr lang="ko-KR" altLang="en-US" dirty="0"/>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pic>
        <p:nvPicPr>
          <p:cNvPr id="7" name="그림 6">
            <a:extLst>
              <a:ext uri="{FF2B5EF4-FFF2-40B4-BE49-F238E27FC236}">
                <a16:creationId xmlns:a16="http://schemas.microsoft.com/office/drawing/2014/main" id="{B803B062-65FE-2057-4E04-4F07785A424E}"/>
              </a:ext>
            </a:extLst>
          </p:cNvPr>
          <p:cNvPicPr>
            <a:picLocks noChangeAspect="1"/>
          </p:cNvPicPr>
          <p:nvPr/>
        </p:nvPicPr>
        <p:blipFill>
          <a:blip r:embed="rId3"/>
          <a:stretch>
            <a:fillRect/>
          </a:stretch>
        </p:blipFill>
        <p:spPr>
          <a:xfrm>
            <a:off x="1440974" y="1340768"/>
            <a:ext cx="6262051" cy="4554220"/>
          </a:xfrm>
          <a:prstGeom prst="rect">
            <a:avLst/>
          </a:prstGeom>
        </p:spPr>
      </p:pic>
    </p:spTree>
    <p:extLst>
      <p:ext uri="{BB962C8B-B14F-4D97-AF65-F5344CB8AC3E}">
        <p14:creationId xmlns:p14="http://schemas.microsoft.com/office/powerpoint/2010/main" val="297415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z="2000" dirty="0"/>
              <a:t>Overview Functionalities - </a:t>
            </a:r>
            <a:r>
              <a:rPr lang="en-US" altLang="ko-KR" dirty="0"/>
              <a:t>Processing time setting</a:t>
            </a:r>
            <a:endParaRPr lang="ko-KR" altLang="en-US" dirty="0"/>
          </a:p>
        </p:txBody>
      </p:sp>
      <p:sp>
        <p:nvSpPr>
          <p:cNvPr id="3" name="내용 개체 틀 2"/>
          <p:cNvSpPr>
            <a:spLocks noGrp="1"/>
          </p:cNvSpPr>
          <p:nvPr>
            <p:ph idx="1"/>
          </p:nvPr>
        </p:nvSpPr>
        <p:spPr/>
        <p:txBody>
          <a:bodyPr/>
          <a:lstStyle/>
          <a:p>
            <a:pPr marL="0" indent="0">
              <a:buNone/>
            </a:pPr>
            <a:r>
              <a:rPr lang="en-US" altLang="ko-KR" dirty="0"/>
              <a:t>Double click the Station icon on the map</a:t>
            </a:r>
          </a:p>
          <a:p>
            <a:pPr marL="0" indent="0">
              <a:buNone/>
            </a:pPr>
            <a:r>
              <a:rPr lang="en-US" altLang="ko-KR" dirty="0"/>
              <a:t> </a:t>
            </a:r>
            <a:endParaRPr lang="ko-KR" altLang="en-US" dirty="0"/>
          </a:p>
        </p:txBody>
      </p:sp>
      <p:sp>
        <p:nvSpPr>
          <p:cNvPr id="4" name="바닥글 개체 틀 3"/>
          <p:cNvSpPr>
            <a:spLocks noGrp="1"/>
          </p:cNvSpPr>
          <p:nvPr>
            <p:ph type="ftr" sz="quarter" idx="11"/>
          </p:nvPr>
        </p:nvSpPr>
        <p:spPr/>
        <p:txBody>
          <a:bodyPr/>
          <a:lstStyle/>
          <a:p>
            <a:r>
              <a:rPr lang="en-US" altLang="ko-KR">
                <a:solidFill>
                  <a:prstClr val="black">
                    <a:tint val="75000"/>
                  </a:prstClr>
                </a:solidFill>
              </a:rPr>
              <a:t>Copyright © Young Jae JANG</a:t>
            </a:r>
            <a:endParaRPr lang="en-US" altLang="ko-KR" dirty="0">
              <a:solidFill>
                <a:prstClr val="black">
                  <a:tint val="75000"/>
                </a:prstClr>
              </a:solidFill>
            </a:endParaRPr>
          </a:p>
        </p:txBody>
      </p:sp>
      <p:grpSp>
        <p:nvGrpSpPr>
          <p:cNvPr id="13" name="그룹 12">
            <a:extLst>
              <a:ext uri="{FF2B5EF4-FFF2-40B4-BE49-F238E27FC236}">
                <a16:creationId xmlns:a16="http://schemas.microsoft.com/office/drawing/2014/main" id="{5008E755-FAE8-3D36-DE5A-C46BCF0037BC}"/>
              </a:ext>
            </a:extLst>
          </p:cNvPr>
          <p:cNvGrpSpPr/>
          <p:nvPr/>
        </p:nvGrpSpPr>
        <p:grpSpPr>
          <a:xfrm>
            <a:off x="4841580" y="3647204"/>
            <a:ext cx="4240629" cy="2374084"/>
            <a:chOff x="4837012" y="3020903"/>
            <a:chExt cx="4240629" cy="2200778"/>
          </a:xfrm>
        </p:grpSpPr>
        <p:grpSp>
          <p:nvGrpSpPr>
            <p:cNvPr id="23" name="그룹 22">
              <a:extLst>
                <a:ext uri="{FF2B5EF4-FFF2-40B4-BE49-F238E27FC236}">
                  <a16:creationId xmlns:a16="http://schemas.microsoft.com/office/drawing/2014/main" id="{8B31E593-3B7C-1280-7520-D5DA509035C7}"/>
                </a:ext>
              </a:extLst>
            </p:cNvPr>
            <p:cNvGrpSpPr/>
            <p:nvPr/>
          </p:nvGrpSpPr>
          <p:grpSpPr>
            <a:xfrm>
              <a:off x="4837012" y="3020903"/>
              <a:ext cx="4240629" cy="2200778"/>
              <a:chOff x="4814188" y="1090909"/>
              <a:chExt cx="4240629" cy="2200778"/>
            </a:xfrm>
          </p:grpSpPr>
          <p:pic>
            <p:nvPicPr>
              <p:cNvPr id="10" name="그림 9">
                <a:extLst>
                  <a:ext uri="{FF2B5EF4-FFF2-40B4-BE49-F238E27FC236}">
                    <a16:creationId xmlns:a16="http://schemas.microsoft.com/office/drawing/2014/main" id="{257CE763-FA39-043F-67D8-CE653658F0E3}"/>
                  </a:ext>
                </a:extLst>
              </p:cNvPr>
              <p:cNvPicPr>
                <a:picLocks noChangeAspect="1"/>
              </p:cNvPicPr>
              <p:nvPr/>
            </p:nvPicPr>
            <p:blipFill>
              <a:blip r:embed="rId3"/>
              <a:stretch>
                <a:fillRect/>
              </a:stretch>
            </p:blipFill>
            <p:spPr>
              <a:xfrm>
                <a:off x="4932040" y="1529271"/>
                <a:ext cx="4122777" cy="891617"/>
              </a:xfrm>
              <a:prstGeom prst="rect">
                <a:avLst/>
              </a:prstGeom>
            </p:spPr>
          </p:pic>
          <p:sp>
            <p:nvSpPr>
              <p:cNvPr id="17" name="TextBox 16">
                <a:extLst>
                  <a:ext uri="{FF2B5EF4-FFF2-40B4-BE49-F238E27FC236}">
                    <a16:creationId xmlns:a16="http://schemas.microsoft.com/office/drawing/2014/main" id="{BAC9A31B-5350-4E57-F03E-BE2B7B27D97F}"/>
                  </a:ext>
                </a:extLst>
              </p:cNvPr>
              <p:cNvSpPr txBox="1"/>
              <p:nvPr/>
            </p:nvSpPr>
            <p:spPr>
              <a:xfrm>
                <a:off x="4814188" y="1090909"/>
                <a:ext cx="2826763" cy="369332"/>
              </a:xfrm>
              <a:prstGeom prst="rect">
                <a:avLst/>
              </a:prstGeom>
              <a:noFill/>
            </p:spPr>
            <p:txBody>
              <a:bodyPr wrap="square" rtlCol="0">
                <a:spAutoFit/>
              </a:bodyPr>
              <a:lstStyle/>
              <a:p>
                <a:r>
                  <a:rPr lang="en-US" altLang="ko-KR" dirty="0"/>
                  <a:t>EX2. Normal distribution</a:t>
                </a:r>
                <a:endParaRPr lang="ko-KR" altLang="en-US" dirty="0"/>
              </a:p>
            </p:txBody>
          </p:sp>
          <p:sp>
            <p:nvSpPr>
              <p:cNvPr id="5" name="TextBox 4">
                <a:extLst>
                  <a:ext uri="{FF2B5EF4-FFF2-40B4-BE49-F238E27FC236}">
                    <a16:creationId xmlns:a16="http://schemas.microsoft.com/office/drawing/2014/main" id="{BCE37735-5A04-0718-0130-1A1641268570}"/>
                  </a:ext>
                </a:extLst>
              </p:cNvPr>
              <p:cNvSpPr txBox="1"/>
              <p:nvPr/>
            </p:nvSpPr>
            <p:spPr>
              <a:xfrm>
                <a:off x="4964788" y="2693833"/>
                <a:ext cx="1584177" cy="276999"/>
              </a:xfrm>
              <a:prstGeom prst="rect">
                <a:avLst/>
              </a:prstGeom>
              <a:noFill/>
              <a:ln w="28575">
                <a:solidFill>
                  <a:srgbClr val="FFC000"/>
                </a:solidFill>
              </a:ln>
            </p:spPr>
            <p:txBody>
              <a:bodyPr wrap="square" rtlCol="0">
                <a:spAutoFit/>
              </a:bodyPr>
              <a:lstStyle/>
              <a:p>
                <a:r>
                  <a:rPr lang="en-US" altLang="ko-KR" sz="1200" dirty="0"/>
                  <a:t>10:00,5:00,2:00,15:00</a:t>
                </a:r>
                <a:endParaRPr lang="ko-KR" altLang="en-US" sz="1200" dirty="0"/>
              </a:p>
            </p:txBody>
          </p:sp>
          <p:cxnSp>
            <p:nvCxnSpPr>
              <p:cNvPr id="12" name="직선 화살표 연결선 11">
                <a:extLst>
                  <a:ext uri="{FF2B5EF4-FFF2-40B4-BE49-F238E27FC236}">
                    <a16:creationId xmlns:a16="http://schemas.microsoft.com/office/drawing/2014/main" id="{8073713A-124D-F258-B270-3C3C3436DCFC}"/>
                  </a:ext>
                </a:extLst>
              </p:cNvPr>
              <p:cNvCxnSpPr>
                <a:cxnSpLocks/>
              </p:cNvCxnSpPr>
              <p:nvPr/>
            </p:nvCxnSpPr>
            <p:spPr>
              <a:xfrm flipV="1">
                <a:off x="6048357" y="2132856"/>
                <a:ext cx="904742" cy="560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화살표: 오른쪽 13">
                <a:extLst>
                  <a:ext uri="{FF2B5EF4-FFF2-40B4-BE49-F238E27FC236}">
                    <a16:creationId xmlns:a16="http://schemas.microsoft.com/office/drawing/2014/main" id="{43E99021-655B-E580-3A5F-4235E133DDB9}"/>
                  </a:ext>
                </a:extLst>
              </p:cNvPr>
              <p:cNvSpPr/>
              <p:nvPr/>
            </p:nvSpPr>
            <p:spPr>
              <a:xfrm>
                <a:off x="6737558" y="2707580"/>
                <a:ext cx="316946" cy="22531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9C79CDE2-773F-7316-5F86-96381FD1BCEF}"/>
                  </a:ext>
                </a:extLst>
              </p:cNvPr>
              <p:cNvSpPr txBox="1"/>
              <p:nvPr/>
            </p:nvSpPr>
            <p:spPr>
              <a:xfrm>
                <a:off x="7125371" y="2460690"/>
                <a:ext cx="1929446" cy="830997"/>
              </a:xfrm>
              <a:prstGeom prst="rect">
                <a:avLst/>
              </a:prstGeom>
              <a:noFill/>
              <a:ln>
                <a:solidFill>
                  <a:schemeClr val="tx1"/>
                </a:solidFill>
                <a:prstDash val="sysDash"/>
              </a:ln>
            </p:spPr>
            <p:txBody>
              <a:bodyPr wrap="square" rtlCol="0">
                <a:spAutoFit/>
              </a:bodyPr>
              <a:lstStyle/>
              <a:p>
                <a:r>
                  <a:rPr lang="en-US" altLang="ko-KR" sz="1200" dirty="0"/>
                  <a:t>Mean: 10 min</a:t>
                </a:r>
              </a:p>
              <a:p>
                <a:r>
                  <a:rPr lang="en-US" altLang="ko-KR" sz="1200" dirty="0"/>
                  <a:t>Standard deviation: 5 min</a:t>
                </a:r>
              </a:p>
              <a:p>
                <a:r>
                  <a:rPr lang="en-US" altLang="ko-KR" sz="1200" dirty="0"/>
                  <a:t>Lower bound: 2 min</a:t>
                </a:r>
              </a:p>
              <a:p>
                <a:r>
                  <a:rPr lang="en-US" altLang="ko-KR" sz="1200" dirty="0"/>
                  <a:t>Upper bound: 15 min</a:t>
                </a:r>
                <a:endParaRPr lang="ko-KR" altLang="en-US" sz="1200" dirty="0"/>
              </a:p>
            </p:txBody>
          </p:sp>
          <p:cxnSp>
            <p:nvCxnSpPr>
              <p:cNvPr id="21" name="직선 화살표 연결선 20">
                <a:extLst>
                  <a:ext uri="{FF2B5EF4-FFF2-40B4-BE49-F238E27FC236}">
                    <a16:creationId xmlns:a16="http://schemas.microsoft.com/office/drawing/2014/main" id="{482D6EC4-36FF-5B30-AA76-D21049849EAD}"/>
                  </a:ext>
                </a:extLst>
              </p:cNvPr>
              <p:cNvCxnSpPr>
                <a:cxnSpLocks/>
              </p:cNvCxnSpPr>
              <p:nvPr/>
            </p:nvCxnSpPr>
            <p:spPr>
              <a:xfrm>
                <a:off x="7812360" y="2049024"/>
                <a:ext cx="0" cy="3305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1" name="직사각형 10">
              <a:extLst>
                <a:ext uri="{FF2B5EF4-FFF2-40B4-BE49-F238E27FC236}">
                  <a16:creationId xmlns:a16="http://schemas.microsoft.com/office/drawing/2014/main" id="{1FC72975-683F-F207-7345-265299A4B9CC}"/>
                </a:ext>
              </a:extLst>
            </p:cNvPr>
            <p:cNvSpPr/>
            <p:nvPr/>
          </p:nvSpPr>
          <p:spPr>
            <a:xfrm>
              <a:off x="6861491" y="3681893"/>
              <a:ext cx="1944216" cy="216024"/>
            </a:xfrm>
            <a:prstGeom prst="rect">
              <a:avLst/>
            </a:prstGeom>
            <a:noFill/>
            <a:ln w="38100">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sp>
        <p:nvSpPr>
          <p:cNvPr id="15" name="TextBox 14">
            <a:extLst>
              <a:ext uri="{FF2B5EF4-FFF2-40B4-BE49-F238E27FC236}">
                <a16:creationId xmlns:a16="http://schemas.microsoft.com/office/drawing/2014/main" id="{05F002DE-1D4F-9D5E-D372-C98B4055081C}"/>
              </a:ext>
            </a:extLst>
          </p:cNvPr>
          <p:cNvSpPr txBox="1"/>
          <p:nvPr/>
        </p:nvSpPr>
        <p:spPr>
          <a:xfrm>
            <a:off x="4841580" y="1155876"/>
            <a:ext cx="2998172" cy="369332"/>
          </a:xfrm>
          <a:prstGeom prst="rect">
            <a:avLst/>
          </a:prstGeom>
          <a:noFill/>
        </p:spPr>
        <p:txBody>
          <a:bodyPr wrap="square" rtlCol="0">
            <a:spAutoFit/>
          </a:bodyPr>
          <a:lstStyle/>
          <a:p>
            <a:r>
              <a:rPr lang="en-US" altLang="ko-KR" dirty="0"/>
              <a:t>EX1. Exponential distribution</a:t>
            </a:r>
            <a:endParaRPr lang="ko-KR" altLang="en-US" dirty="0"/>
          </a:p>
        </p:txBody>
      </p:sp>
      <p:sp>
        <p:nvSpPr>
          <p:cNvPr id="16" name="직사각형 15">
            <a:extLst>
              <a:ext uri="{FF2B5EF4-FFF2-40B4-BE49-F238E27FC236}">
                <a16:creationId xmlns:a16="http://schemas.microsoft.com/office/drawing/2014/main" id="{016581FD-0B9F-B698-A969-92866C2F9F33}"/>
              </a:ext>
            </a:extLst>
          </p:cNvPr>
          <p:cNvSpPr/>
          <p:nvPr/>
        </p:nvSpPr>
        <p:spPr>
          <a:xfrm>
            <a:off x="6003031" y="4549608"/>
            <a:ext cx="708976" cy="264600"/>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2199C883-4E30-A092-E559-1A8816D7C2A2}"/>
              </a:ext>
            </a:extLst>
          </p:cNvPr>
          <p:cNvPicPr>
            <a:picLocks noChangeAspect="1"/>
          </p:cNvPicPr>
          <p:nvPr/>
        </p:nvPicPr>
        <p:blipFill>
          <a:blip r:embed="rId4"/>
          <a:stretch>
            <a:fillRect/>
          </a:stretch>
        </p:blipFill>
        <p:spPr>
          <a:xfrm>
            <a:off x="4959432" y="1681056"/>
            <a:ext cx="4122777" cy="828080"/>
          </a:xfrm>
          <a:prstGeom prst="rect">
            <a:avLst/>
          </a:prstGeom>
        </p:spPr>
      </p:pic>
      <p:sp>
        <p:nvSpPr>
          <p:cNvPr id="22" name="직사각형 21">
            <a:extLst>
              <a:ext uri="{FF2B5EF4-FFF2-40B4-BE49-F238E27FC236}">
                <a16:creationId xmlns:a16="http://schemas.microsoft.com/office/drawing/2014/main" id="{244232E4-D6BC-2166-A741-5A4F5A93DAA6}"/>
              </a:ext>
            </a:extLst>
          </p:cNvPr>
          <p:cNvSpPr/>
          <p:nvPr/>
        </p:nvSpPr>
        <p:spPr>
          <a:xfrm>
            <a:off x="6003030" y="2025391"/>
            <a:ext cx="660445" cy="288032"/>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24" name="직선 화살표 연결선 23">
            <a:extLst>
              <a:ext uri="{FF2B5EF4-FFF2-40B4-BE49-F238E27FC236}">
                <a16:creationId xmlns:a16="http://schemas.microsoft.com/office/drawing/2014/main" id="{260BB5C6-93A6-9D14-2C22-6A08DBC7589B}"/>
              </a:ext>
            </a:extLst>
          </p:cNvPr>
          <p:cNvCxnSpPr>
            <a:cxnSpLocks/>
          </p:cNvCxnSpPr>
          <p:nvPr/>
        </p:nvCxnSpPr>
        <p:spPr>
          <a:xfrm>
            <a:off x="6349234" y="1491871"/>
            <a:ext cx="0" cy="424961"/>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grpSp>
        <p:nvGrpSpPr>
          <p:cNvPr id="28" name="그룹 27">
            <a:extLst>
              <a:ext uri="{FF2B5EF4-FFF2-40B4-BE49-F238E27FC236}">
                <a16:creationId xmlns:a16="http://schemas.microsoft.com/office/drawing/2014/main" id="{77B5BD04-9939-0FF0-71FB-5360263D8564}"/>
              </a:ext>
            </a:extLst>
          </p:cNvPr>
          <p:cNvGrpSpPr/>
          <p:nvPr/>
        </p:nvGrpSpPr>
        <p:grpSpPr>
          <a:xfrm>
            <a:off x="301646" y="1559512"/>
            <a:ext cx="4389500" cy="4054191"/>
            <a:chOff x="1331640" y="1401904"/>
            <a:chExt cx="4389500" cy="4054191"/>
          </a:xfrm>
        </p:grpSpPr>
        <p:pic>
          <p:nvPicPr>
            <p:cNvPr id="29" name="그림 28">
              <a:extLst>
                <a:ext uri="{FF2B5EF4-FFF2-40B4-BE49-F238E27FC236}">
                  <a16:creationId xmlns:a16="http://schemas.microsoft.com/office/drawing/2014/main" id="{55AEB92A-C42F-CB6F-E594-9CFB6B56BD05}"/>
                </a:ext>
              </a:extLst>
            </p:cNvPr>
            <p:cNvPicPr>
              <a:picLocks noChangeAspect="1"/>
            </p:cNvPicPr>
            <p:nvPr/>
          </p:nvPicPr>
          <p:blipFill>
            <a:blip r:embed="rId5"/>
            <a:stretch>
              <a:fillRect/>
            </a:stretch>
          </p:blipFill>
          <p:spPr>
            <a:xfrm>
              <a:off x="1331640" y="1401904"/>
              <a:ext cx="4389500" cy="4054191"/>
            </a:xfrm>
            <a:prstGeom prst="rect">
              <a:avLst/>
            </a:prstGeom>
          </p:spPr>
        </p:pic>
        <p:sp>
          <p:nvSpPr>
            <p:cNvPr id="30" name="직사각형 29">
              <a:extLst>
                <a:ext uri="{FF2B5EF4-FFF2-40B4-BE49-F238E27FC236}">
                  <a16:creationId xmlns:a16="http://schemas.microsoft.com/office/drawing/2014/main" id="{8058CBF4-863B-66C8-3904-DE76A292D007}"/>
                </a:ext>
              </a:extLst>
            </p:cNvPr>
            <p:cNvSpPr/>
            <p:nvPr/>
          </p:nvSpPr>
          <p:spPr>
            <a:xfrm>
              <a:off x="2483768" y="2924943"/>
              <a:ext cx="864097" cy="2531151"/>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84EE8664-C230-00A1-9B0E-F8C4BE7CCB3F}"/>
                </a:ext>
              </a:extLst>
            </p:cNvPr>
            <p:cNvSpPr/>
            <p:nvPr/>
          </p:nvSpPr>
          <p:spPr>
            <a:xfrm>
              <a:off x="1363719" y="2492896"/>
              <a:ext cx="493860" cy="274440"/>
            </a:xfrm>
            <a:prstGeom prst="rect">
              <a:avLst/>
            </a:prstGeom>
            <a:noFill/>
            <a:ln w="381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706438592"/>
      </p:ext>
    </p:extLst>
  </p:cSld>
  <p:clrMapOvr>
    <a:masterClrMapping/>
  </p:clrMapOvr>
</p:sld>
</file>

<file path=ppt/theme/theme1.xml><?xml version="1.0" encoding="utf-8"?>
<a:theme xmlns:a="http://schemas.openxmlformats.org/drawingml/2006/main" name="KAIST_IsysE_general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29916</TotalTime>
  <Words>2294</Words>
  <Application>Microsoft Office PowerPoint</Application>
  <PresentationFormat>On-screen Show (4:3)</PresentationFormat>
  <Paragraphs>222</Paragraphs>
  <Slides>38</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Calibri (Body)</vt:lpstr>
      <vt:lpstr>Calibri (Headings)</vt:lpstr>
      <vt:lpstr>맑은 고딕</vt:lpstr>
      <vt:lpstr>맑은 고딕</vt:lpstr>
      <vt:lpstr>Söhne</vt:lpstr>
      <vt:lpstr>Arial</vt:lpstr>
      <vt:lpstr>Calibri</vt:lpstr>
      <vt:lpstr>Wingdings</vt:lpstr>
      <vt:lpstr>KAIST_IsysE_general2</vt:lpstr>
      <vt:lpstr>PowerPoint Presentation</vt:lpstr>
      <vt:lpstr>Contents</vt:lpstr>
      <vt:lpstr>1. Overview of Functionalities</vt:lpstr>
      <vt:lpstr>Overview Functionalities - Model Creation</vt:lpstr>
      <vt:lpstr>Overview Functionalities - Toolbox</vt:lpstr>
      <vt:lpstr>Overview Functionalities - Basic object[1/2]</vt:lpstr>
      <vt:lpstr>Overview Functionalities - Basic object[2/2]</vt:lpstr>
      <vt:lpstr>Overview Functionalities - Sandbox Model</vt:lpstr>
      <vt:lpstr>Overview Functionalities - Processing time setting</vt:lpstr>
      <vt:lpstr>Overview Functionalities - Arrival time setting</vt:lpstr>
      <vt:lpstr>Overview Functionalities - Failure setting[1/2]</vt:lpstr>
      <vt:lpstr>Overview Functionalities - Failure setting[2/2]</vt:lpstr>
      <vt:lpstr>Overview Functionalities - Buffer Setting</vt:lpstr>
      <vt:lpstr>Overview Functionalities - Simulation Execution</vt:lpstr>
      <vt:lpstr>Overview Functionalities - Statistics</vt:lpstr>
      <vt:lpstr>2. In-Class Exercises</vt:lpstr>
      <vt:lpstr>Task 1 - Penny Fab – Exponential Distribution</vt:lpstr>
      <vt:lpstr>Task 1 - Penny Fab One</vt:lpstr>
      <vt:lpstr>Task 1 - Object setting – Variable</vt:lpstr>
      <vt:lpstr>Task 1 -  Object setting – Product creation log[1/2]</vt:lpstr>
      <vt:lpstr>Task 1 - Object setting – Product creation log[2/2]</vt:lpstr>
      <vt:lpstr>Task 1 - Object setting – Cycle time</vt:lpstr>
      <vt:lpstr>Task 1 - Object Setting – SimTalk</vt:lpstr>
      <vt:lpstr>Task 1 - Object Setting – Reset method[1/2]</vt:lpstr>
      <vt:lpstr>Task 1 - Object Setting – Reset method[2/2]</vt:lpstr>
      <vt:lpstr>Task 1 - Method setting – Source[1/2]</vt:lpstr>
      <vt:lpstr>Task 1 - Method setting – Source[2/2]</vt:lpstr>
      <vt:lpstr>Task 1 - Method setting – Drain</vt:lpstr>
      <vt:lpstr>Task 1 -  Setting Completion</vt:lpstr>
      <vt:lpstr>Task 1 -  Data Access</vt:lpstr>
      <vt:lpstr>Task 1 -  Help</vt:lpstr>
      <vt:lpstr>Task 1 – Warm up</vt:lpstr>
      <vt:lpstr>Task 1 – Warm up</vt:lpstr>
      <vt:lpstr>Task 1 – Warm up</vt:lpstr>
      <vt:lpstr>3. Homework</vt:lpstr>
      <vt:lpstr>Task 1 - Penny Fab – Exponential Distribution</vt:lpstr>
      <vt:lpstr>Task 2 - Penny Fab – Normal Distribution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Shin Woong Sung</dc:creator>
  <cp:lastModifiedBy>Lennard Heuer</cp:lastModifiedBy>
  <cp:revision>862</cp:revision>
  <dcterms:created xsi:type="dcterms:W3CDTF">2014-04-02T06:48:49Z</dcterms:created>
  <dcterms:modified xsi:type="dcterms:W3CDTF">2024-04-24T01:47:55Z</dcterms:modified>
</cp:coreProperties>
</file>