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7" r:id="rId12"/>
    <p:sldId id="268" r:id="rId13"/>
    <p:sldId id="273" r:id="rId14"/>
    <p:sldId id="269" r:id="rId15"/>
    <p:sldId id="274" r:id="rId16"/>
    <p:sldId id="270" r:id="rId17"/>
    <p:sldId id="275" r:id="rId18"/>
    <p:sldId id="277" r:id="rId19"/>
    <p:sldId id="278" r:id="rId20"/>
    <p:sldId id="271" r:id="rId21"/>
    <p:sldId id="279" r:id="rId22"/>
    <p:sldId id="284" r:id="rId23"/>
    <p:sldId id="287" r:id="rId24"/>
    <p:sldId id="280" r:id="rId25"/>
    <p:sldId id="282" r:id="rId26"/>
    <p:sldId id="283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343009"/>
            <a:ext cx="3921309" cy="13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/>
              <a:t>A* Search</a:t>
            </a:r>
            <a:endParaRPr lang="en-US" sz="66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219200"/>
            <a:ext cx="8001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So in summary, for </a:t>
            </a:r>
            <a:r>
              <a:rPr lang="en-US" sz="2800" b="1" dirty="0" smtClean="0"/>
              <a:t>A* Search</a:t>
            </a:r>
            <a:r>
              <a:rPr lang="en-US" sz="2800" dirty="0" smtClean="0"/>
              <a:t> algorithm: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 = g(n) + h(n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/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b="1" dirty="0" smtClean="0"/>
              <a:t>Dijkstra’s</a:t>
            </a:r>
            <a:r>
              <a:rPr lang="en-US" sz="2800" dirty="0" smtClean="0"/>
              <a:t> algorithm,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h(n) = 0</a:t>
            </a:r>
            <a:r>
              <a:rPr lang="en-US" sz="2800" dirty="0" smtClean="0"/>
              <a:t> which leads to: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g(n).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+mj-lt"/>
                <a:cs typeface="Times New Roman" pitchFamily="18" charset="0"/>
              </a:rPr>
              <a:t>For generic 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Best-First Search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algorithm: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h(n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65138" indent="-465138" algn="ctr">
              <a:lnSpc>
                <a:spcPct val="200000"/>
              </a:lnSpc>
            </a:pP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465138" indent="-465138" algn="ctr">
              <a:lnSpc>
                <a:spcPct val="200000"/>
              </a:lnSpc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</a:t>
            </a:r>
            <a:r>
              <a:rPr lang="en-US" sz="4400" b="1" dirty="0" smtClean="0"/>
              <a:t>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Node</a:t>
            </a:r>
            <a:endParaRPr lang="en-US" sz="2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Node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3000" y="9144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Zerind</a:t>
            </a:r>
            <a:r>
              <a:rPr lang="en-US" sz="2000" b="1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75 + 374 = 449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1321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Timisoara: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118 + 329 = 447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170226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Sibiu: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140 + 253 = 393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13" name="Picture 4" descr="astar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366" y="1447800"/>
            <a:ext cx="798759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2122465" y="4258007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3000" y="9144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err="1" smtClean="0">
                <a:latin typeface="+mj-lt"/>
                <a:cs typeface="Times New Roman" pitchFamily="18" charset="0"/>
              </a:rPr>
              <a:t>Rimnicu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+mj-lt"/>
                <a:cs typeface="Times New Roman" pitchFamily="18" charset="0"/>
              </a:rPr>
              <a:t>Vilcea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 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(140+80)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193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413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Oradea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140+151)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380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671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cs typeface="Times New Roman" pitchFamily="18" charset="0"/>
              </a:rPr>
              <a:t>Arad </a:t>
            </a:r>
            <a:r>
              <a:rPr lang="en-US" sz="2000" b="1" dirty="0" smtClean="0"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(140+140) + 366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646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5" descr="astar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63440"/>
            <a:ext cx="8077200" cy="331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914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140+80+97)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7" name="Picture 4" descr="astar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60" y="1524000"/>
            <a:ext cx="7989719" cy="32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9144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140+80+97)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417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</a:t>
            </a:r>
            <a:r>
              <a:rPr lang="en-US" sz="2000" b="1" dirty="0" err="1" smtClean="0">
                <a:cs typeface="Times New Roman" pitchFamily="18" charset="0"/>
              </a:rPr>
              <a:t>fagaras</a:t>
            </a:r>
            <a:r>
              <a:rPr lang="en-US" sz="2000" b="1" dirty="0" smtClean="0">
                <a:cs typeface="Times New Roman" pitchFamily="18" charset="0"/>
              </a:rPr>
              <a:t>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g(n) + h(n)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140+99+211)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450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4" descr="astar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an algorithm that is widely used for </a:t>
            </a:r>
            <a:r>
              <a:rPr lang="en-US" sz="2800" dirty="0" err="1" smtClean="0">
                <a:solidFill>
                  <a:srgbClr val="0070C0"/>
                </a:solidFill>
              </a:rPr>
              <a:t>pathfinding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graph traversal.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</a:t>
            </a:r>
            <a:r>
              <a:rPr lang="en-US" sz="2800" dirty="0" smtClean="0"/>
              <a:t>finds the optimal path (shortest path) between two points or nodes in a graph.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4130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28" name="AutoShape 4"/>
          <p:cNvSpPr>
            <a:spLocks noChangeArrowheads="1"/>
          </p:cNvSpPr>
          <p:nvPr/>
        </p:nvSpPr>
        <p:spPr bwMode="auto">
          <a:xfrm rot="3900402">
            <a:off x="571500" y="3312152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21428936">
            <a:off x="1828800" y="35143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rot="21428936">
            <a:off x="2133600" y="42001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 rot="21428936">
            <a:off x="3124200" y="3666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 rot="21428936">
            <a:off x="3352800" y="48097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 rot="21600000">
            <a:off x="4431090" y="5334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686800" y="5364480"/>
            <a:ext cx="45720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8010" y="9144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Fagaras</a:t>
            </a:r>
            <a:r>
              <a:rPr lang="en-US" sz="2000" b="1" dirty="0" smtClean="0"/>
              <a:t>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(140+99) + 176 = 415</a:t>
            </a:r>
          </a:p>
          <a:p>
            <a:r>
              <a:rPr lang="en-US" sz="2000" b="1" dirty="0" smtClean="0">
                <a:latin typeface="+mj-lt"/>
                <a:cs typeface="Times New Roman" pitchFamily="18" charset="0"/>
              </a:rPr>
              <a:t>Pitesti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140+80+97)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417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</a:t>
            </a:r>
            <a:r>
              <a:rPr lang="en-US" sz="2000" b="1" dirty="0" err="1" smtClean="0">
                <a:cs typeface="Times New Roman" pitchFamily="18" charset="0"/>
              </a:rPr>
              <a:t>fagaras</a:t>
            </a:r>
            <a:r>
              <a:rPr lang="en-US" sz="2000" b="1" dirty="0" smtClean="0">
                <a:cs typeface="Times New Roman" pitchFamily="18" charset="0"/>
              </a:rPr>
              <a:t>)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g(n) + h(n)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140+99+211)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450</a:t>
            </a:r>
          </a:p>
          <a:p>
            <a:r>
              <a:rPr lang="en-US" sz="2000" b="1" dirty="0" smtClean="0">
                <a:cs typeface="Times New Roman" pitchFamily="18" charset="0"/>
              </a:rPr>
              <a:t>Bucharest (via </a:t>
            </a:r>
            <a:r>
              <a:rPr lang="en-US" sz="2000" b="1" dirty="0" smtClean="0">
                <a:cs typeface="Times New Roman" pitchFamily="18" charset="0"/>
              </a:rPr>
              <a:t>Pitesti) </a:t>
            </a:r>
            <a:r>
              <a:rPr lang="en-US" sz="2000" b="1" dirty="0" smtClean="0"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f(n) = g(n) + h(n) =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140+80+97+101)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+ 0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418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8C46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5334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0" y="-76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A* Search</a:t>
            </a:r>
            <a:endParaRPr lang="en-US" sz="4400" b="1" dirty="0" smtClean="0"/>
          </a:p>
        </p:txBody>
      </p:sp>
      <p:pic>
        <p:nvPicPr>
          <p:cNvPr id="6" name="Picture 4" descr="astar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9875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71600" y="1295400"/>
            <a:ext cx="7391400" cy="54864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=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nodes in the correct path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&lt;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 nodes are expanded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is found</a:t>
            </a:r>
          </a:p>
          <a:p>
            <a:pPr marL="465138" marR="0" lvl="0" indent="-4651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h(n) &gt; actual cost to goal</a:t>
            </a:r>
          </a:p>
          <a:p>
            <a:pPr marL="854075" marR="0" lvl="0" indent="-38893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 can be overlooked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(n) ≥ h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sz="2800" dirty="0" smtClean="0"/>
              <a:t> for all </a:t>
            </a:r>
            <a:r>
              <a:rPr lang="en-US" sz="2800" i="1" dirty="0" smtClean="0"/>
              <a:t>n</a:t>
            </a:r>
            <a:r>
              <a:rPr lang="en-US" sz="2800" dirty="0" smtClean="0"/>
              <a:t> (both </a:t>
            </a:r>
            <a:r>
              <a:rPr lang="en-US" sz="2800" dirty="0" smtClean="0"/>
              <a:t>admissible)</a:t>
            </a:r>
          </a:p>
          <a:p>
            <a:pPr marL="465138" indent="-465138">
              <a:lnSpc>
                <a:spcPct val="200000"/>
              </a:lnSpc>
            </a:pPr>
            <a:r>
              <a:rPr lang="en-US" sz="2800" dirty="0" smtClean="0"/>
              <a:t>	then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dominates</a:t>
            </a:r>
            <a:r>
              <a:rPr lang="en-US" sz="2800" dirty="0" smtClean="0"/>
              <a:t> </a:t>
            </a:r>
            <a:r>
              <a:rPr lang="en-US" sz="2800" i="1" dirty="0" smtClean="0"/>
              <a:t>h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endParaRPr lang="en-US" sz="2800" i="1" dirty="0" smtClean="0"/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i="1" dirty="0" smtClean="0"/>
              <a:t>h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 </a:t>
            </a:r>
            <a:r>
              <a:rPr lang="en-US" sz="2800" dirty="0" smtClean="0"/>
              <a:t>is better for search: it is guaranteed to expand less </a:t>
            </a:r>
            <a:r>
              <a:rPr lang="en-US" sz="2800" dirty="0" smtClean="0"/>
              <a:t>or equal </a:t>
            </a:r>
            <a:r>
              <a:rPr lang="en-US" sz="2800" dirty="0" smtClean="0"/>
              <a:t>number </a:t>
            </a:r>
            <a:r>
              <a:rPr lang="en-US" sz="2800" dirty="0" smtClean="0"/>
              <a:t>of nodes.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6875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Dominance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 heuristic </a:t>
            </a:r>
            <a:r>
              <a:rPr lang="en-US" sz="2800" i="1" dirty="0" smtClean="0"/>
              <a:t>h(n)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0070C0"/>
                </a:solidFill>
              </a:rPr>
              <a:t>admissible</a:t>
            </a:r>
            <a:r>
              <a:rPr lang="en-US" sz="2800" dirty="0" smtClean="0"/>
              <a:t> if for every node </a:t>
            </a:r>
            <a:r>
              <a:rPr lang="en-US" sz="2800" i="1" dirty="0" smtClean="0"/>
              <a:t>n</a:t>
            </a:r>
            <a:r>
              <a:rPr lang="en-US" sz="2800" dirty="0" smtClean="0"/>
              <a:t>, </a:t>
            </a:r>
            <a:r>
              <a:rPr lang="en-US" sz="2800" i="1" dirty="0" smtClean="0"/>
              <a:t>h(n</a:t>
            </a:r>
            <a:r>
              <a:rPr lang="en-US" sz="2800" i="1" dirty="0" smtClean="0"/>
              <a:t>) </a:t>
            </a:r>
            <a:r>
              <a:rPr lang="en-US" sz="2800" i="1" dirty="0" smtClean="0">
                <a:cs typeface="Arial" pitchFamily="34" charset="0"/>
              </a:rPr>
              <a:t>≤</a:t>
            </a:r>
            <a:r>
              <a:rPr lang="en-US" sz="2800" i="1" dirty="0" smtClean="0"/>
              <a:t> 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(n), </a:t>
            </a:r>
            <a:r>
              <a:rPr lang="en-US" sz="2800" dirty="0" smtClean="0"/>
              <a:t>where </a:t>
            </a:r>
            <a:r>
              <a:rPr lang="en-US" sz="2800" i="1" dirty="0" smtClean="0"/>
              <a:t>h</a:t>
            </a:r>
            <a:r>
              <a:rPr lang="en-US" sz="2800" i="1" baseline="30000" dirty="0" smtClean="0"/>
              <a:t>*</a:t>
            </a:r>
            <a:r>
              <a:rPr lang="en-US" sz="2800" i="1" dirty="0" smtClean="0"/>
              <a:t>(n)</a:t>
            </a:r>
            <a:r>
              <a:rPr lang="en-US" sz="2800" dirty="0" smtClean="0"/>
              <a:t> is the </a:t>
            </a:r>
            <a:r>
              <a:rPr lang="en-US" sz="2800" dirty="0" smtClean="0">
                <a:solidFill>
                  <a:srgbClr val="0070C0"/>
                </a:solidFill>
              </a:rPr>
              <a:t>true cost</a:t>
            </a:r>
            <a:r>
              <a:rPr lang="en-US" sz="2800" dirty="0" smtClean="0"/>
              <a:t> to reach the goal state from </a:t>
            </a:r>
            <a:r>
              <a:rPr lang="en-US" sz="2800" i="1" dirty="0" smtClean="0"/>
              <a:t>n</a:t>
            </a:r>
            <a:r>
              <a:rPr lang="en-US" sz="2800" dirty="0" smtClean="0"/>
              <a:t>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An </a:t>
            </a:r>
            <a:r>
              <a:rPr lang="en-US" sz="2800" dirty="0" smtClean="0"/>
              <a:t>admissible heuristic </a:t>
            </a:r>
            <a:r>
              <a:rPr lang="en-US" sz="2800" dirty="0" smtClean="0">
                <a:solidFill>
                  <a:srgbClr val="FF0000"/>
                </a:solidFill>
              </a:rPr>
              <a:t>never overestimates</a:t>
            </a:r>
            <a:r>
              <a:rPr lang="en-US" sz="2800" dirty="0" smtClean="0"/>
              <a:t> the cost to reach the goal, i.e., it is </a:t>
            </a:r>
            <a:r>
              <a:rPr lang="en-US" sz="2800" dirty="0" smtClean="0">
                <a:solidFill>
                  <a:srgbClr val="0070C0"/>
                </a:solidFill>
              </a:rPr>
              <a:t>optimistic.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If </a:t>
            </a:r>
            <a:r>
              <a:rPr lang="en-US" sz="2800" i="1" dirty="0" smtClean="0"/>
              <a:t>h(n) </a:t>
            </a:r>
            <a:r>
              <a:rPr lang="en-US" sz="2800" dirty="0" smtClean="0"/>
              <a:t>is admissible, A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using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TREE-SEARCH</a:t>
            </a:r>
            <a:r>
              <a:rPr lang="en-US" sz="2800" dirty="0" smtClean="0"/>
              <a:t> is optimal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68759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Admissible heuristics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423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 smtClean="0"/>
              <a:t>h(n) is </a:t>
            </a:r>
            <a:r>
              <a:rPr lang="en-US" sz="2800" b="1" dirty="0" smtClean="0"/>
              <a:t>consistent</a:t>
            </a:r>
            <a:r>
              <a:rPr lang="en-US" sz="2800" dirty="0" smtClean="0"/>
              <a:t> if for every node n and for every successor node n’ of </a:t>
            </a:r>
            <a:r>
              <a:rPr lang="en-US" sz="2800" dirty="0" smtClean="0"/>
              <a:t>n: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h(n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≤ c(n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’) + h(n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Consistent heuristics</a:t>
            </a:r>
            <a:endParaRPr lang="en-US" sz="4400" b="1" dirty="0" smtClean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933514" y="4101710"/>
            <a:ext cx="4457886" cy="1918090"/>
            <a:chOff x="3312" y="3194"/>
            <a:chExt cx="2234" cy="851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552" y="3312"/>
              <a:ext cx="170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648" y="360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134" y="3840"/>
              <a:ext cx="221" cy="2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n’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376" y="3456"/>
              <a:ext cx="170" cy="205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4416" y="3648"/>
              <a:ext cx="912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744" y="3456"/>
              <a:ext cx="163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022" y="3194"/>
              <a:ext cx="35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h(n)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12" y="3696"/>
              <a:ext cx="508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c(n,n’)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820" y="3769"/>
              <a:ext cx="40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h(n’)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990600"/>
            <a:ext cx="7696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lvl="1" indent="-465138" algn="ctr">
              <a:lnSpc>
                <a:spcPct val="150000"/>
              </a:lnSpc>
              <a:spcBef>
                <a:spcPct val="20000"/>
              </a:spcBef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If h(n) is consistent then h(n) is </a:t>
            </a:r>
            <a:r>
              <a:rPr lang="en-US" sz="2800" dirty="0" smtClean="0"/>
              <a:t>admissible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Frequently when h(n) is admissible, it is also </a:t>
            </a:r>
            <a:r>
              <a:rPr lang="en-US" sz="2800" dirty="0" smtClean="0"/>
              <a:t>consistent.</a:t>
            </a: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A* generates an optimal solution if h(n) is a </a:t>
            </a:r>
            <a:r>
              <a:rPr lang="en-US" sz="2800" dirty="0" smtClean="0">
                <a:solidFill>
                  <a:srgbClr val="0070C0"/>
                </a:solidFill>
              </a:rPr>
              <a:t>consistent heuristic</a:t>
            </a:r>
            <a:r>
              <a:rPr lang="en-US" sz="2800" dirty="0" smtClean="0"/>
              <a:t> and the search space is a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>graph.</a:t>
            </a:r>
            <a:endParaRPr lang="en-US" sz="2800" b="1" dirty="0" smtClean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6875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Consistent heuristics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68580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-762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Performance Analysis</a:t>
            </a:r>
            <a:endParaRPr lang="en-US" sz="4800" b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1066800"/>
            <a:ext cx="8229600" cy="57912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Complete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 unless there are infinitely many nodes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Exponential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better the heuristic, the better the time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is perfect, O(d)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 = 0, O(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same as BFS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Keeps all nodes in memory and save in case of repetition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O(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or worse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A* usually runs out of space before it runs out of time</a:t>
            </a:r>
          </a:p>
          <a:p>
            <a:pPr marL="465138" marR="0" lvl="0" indent="-46513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</a:t>
            </a:r>
          </a:p>
          <a:p>
            <a:pPr marL="749300" marR="0" lvl="0" indent="-284163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5000"/>
                  <a:lumOff val="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Yes, cannot expand f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i+1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unless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511235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THANK  YOU!!!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Search is type of </a:t>
            </a:r>
            <a:r>
              <a:rPr lang="en-US" sz="2800" b="1" dirty="0" smtClean="0">
                <a:solidFill>
                  <a:srgbClr val="0070C0"/>
                </a:solidFill>
              </a:rPr>
              <a:t>Best-First Search</a:t>
            </a:r>
            <a:r>
              <a:rPr lang="en-US" sz="2800" b="1" dirty="0" smtClean="0"/>
              <a:t> </a:t>
            </a:r>
            <a:r>
              <a:rPr lang="en-US" sz="2800" dirty="0" smtClean="0"/>
              <a:t>algorithm.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uses </a:t>
            </a:r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0070C0"/>
                </a:solidFill>
              </a:rPr>
              <a:t>evaluation function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sz="2800" i="1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smtClean="0"/>
              <a:t>node.</a:t>
            </a:r>
            <a:endParaRPr lang="en-US" sz="2800" dirty="0" smtClean="0"/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lang="en-US" sz="2800" dirty="0" smtClean="0"/>
              <a:t> </a:t>
            </a:r>
            <a:r>
              <a:rPr lang="en-US" sz="2800" dirty="0" smtClean="0"/>
              <a:t>provides an estimate for the total </a:t>
            </a:r>
            <a:r>
              <a:rPr lang="en-US" sz="2800" dirty="0" smtClean="0"/>
              <a:t>cost.</a:t>
            </a: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A* </a:t>
            </a:r>
            <a:r>
              <a:rPr lang="en-US" sz="2800" dirty="0" smtClean="0"/>
              <a:t>expands </a:t>
            </a:r>
            <a:r>
              <a:rPr lang="en-US" sz="2800" dirty="0" smtClean="0"/>
              <a:t>the node n with smallest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A* Search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41440"/>
            <a:ext cx="7772400" cy="217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What is the problem with Dijkstra’s </a:t>
            </a:r>
            <a:r>
              <a:rPr lang="en-US" sz="4800" b="1" dirty="0" err="1" smtClean="0"/>
              <a:t>Algoritm</a:t>
            </a:r>
            <a:r>
              <a:rPr lang="en-US" sz="4800" b="1" dirty="0" smtClean="0"/>
              <a:t>?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71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Dijkstra’s is a greedy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 (like A*)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It visits </a:t>
            </a:r>
            <a:r>
              <a:rPr lang="en-US" sz="2800" dirty="0" smtClean="0"/>
              <a:t>too many </a:t>
            </a:r>
            <a:r>
              <a:rPr lang="en-US" sz="2800" dirty="0" smtClean="0"/>
              <a:t>nodes.</a:t>
            </a:r>
            <a:endParaRPr lang="en-US" sz="2800" dirty="0" smtClean="0"/>
          </a:p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A</a:t>
            </a:r>
            <a:r>
              <a:rPr lang="en-US" sz="2800" dirty="0" smtClean="0"/>
              <a:t>* search is just like Dijkstra’s with a small difference!!!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</a:t>
            </a:r>
            <a:r>
              <a:rPr lang="en-US" sz="4400" b="1" dirty="0" smtClean="0"/>
              <a:t>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</a:t>
            </a:r>
            <a:r>
              <a:rPr lang="en-US" sz="4400" b="1" dirty="0" smtClean="0"/>
              <a:t>Algorithm</a:t>
            </a:r>
            <a:endParaRPr lang="en-US" sz="4800" b="1" dirty="0" smtClean="0"/>
          </a:p>
        </p:txBody>
      </p:sp>
      <p:pic>
        <p:nvPicPr>
          <p:cNvPr id="7" name="Picture 4" descr="ruma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240" y="1955800"/>
            <a:ext cx="9067800" cy="4445000"/>
          </a:xfrm>
          <a:prstGeom prst="rect">
            <a:avLst/>
          </a:prstGeom>
          <a:noFill/>
          <a:ln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 rot="3900402">
            <a:off x="587740" y="2908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21428936">
            <a:off x="4435840" y="4851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21428936">
            <a:off x="473440" y="2184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21428936">
            <a:off x="244840" y="3784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21428936">
            <a:off x="1845040" y="3098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21428936">
            <a:off x="778240" y="1651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235440" y="3251200"/>
            <a:ext cx="2514600" cy="2514600"/>
            <a:chOff x="768" y="1488"/>
            <a:chExt cx="1584" cy="1584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-171064">
              <a:off x="1392" y="1776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-171064">
              <a:off x="1968" y="148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-171064">
              <a:off x="2112" y="2160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 rot="-171064">
              <a:off x="768" y="2112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 rot="-171064">
              <a:off x="816" y="2448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 rot="-171064">
              <a:off x="816" y="2784"/>
              <a:ext cx="240" cy="288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 rot="16200000">
            <a:off x="1943100" y="1257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121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Node</a:t>
            </a:r>
            <a:endParaRPr lang="en-US" sz="2400" dirty="0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 rot="16200000">
            <a:off x="6259534" y="1304593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81800" y="1295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 Node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130558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Traversing too many nodes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1" grpId="0" animBg="1"/>
      <p:bldP spid="22" grpId="0"/>
      <p:bldP spid="2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752600"/>
            <a:ext cx="7620000" cy="25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Dijkstra’s algorithm </a:t>
            </a:r>
            <a:r>
              <a:rPr lang="en-US" sz="2800" dirty="0" smtClean="0"/>
              <a:t>has one cost function, which is real cost value from source to each </a:t>
            </a:r>
            <a:r>
              <a:rPr lang="en-US" sz="2800" dirty="0" smtClean="0"/>
              <a:t>node: </a:t>
            </a:r>
          </a:p>
          <a:p>
            <a:pPr marL="465138" indent="-465138" algn="ctr">
              <a:lnSpc>
                <a:spcPct val="200000"/>
              </a:lnSpc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f(n)=g(n).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Dijkstra’s </a:t>
            </a:r>
            <a:r>
              <a:rPr lang="en-US" sz="4400" b="1" dirty="0" smtClean="0"/>
              <a:t>Algorithm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241440"/>
            <a:ext cx="7772400" cy="107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Solution???</a:t>
            </a:r>
            <a:endParaRPr lang="en-US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371600"/>
            <a:ext cx="7848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Use </a:t>
            </a:r>
            <a:r>
              <a:rPr lang="en-US" sz="2800" b="1" dirty="0" smtClean="0"/>
              <a:t>heuristics</a:t>
            </a:r>
            <a:r>
              <a:rPr lang="en-US" sz="2800" dirty="0" smtClean="0"/>
              <a:t> to guide the search.</a:t>
            </a:r>
          </a:p>
          <a:p>
            <a:pPr marL="465138" indent="-465138" algn="just">
              <a:lnSpc>
                <a:spcPct val="150000"/>
              </a:lnSpc>
            </a:pPr>
            <a:r>
              <a:rPr lang="en-US" sz="2800" b="1" dirty="0" smtClean="0"/>
              <a:t>	</a:t>
            </a:r>
            <a:r>
              <a:rPr lang="en-US" sz="2400" b="1" dirty="0" smtClean="0"/>
              <a:t>Heuristic: </a:t>
            </a:r>
            <a:r>
              <a:rPr lang="en-US" sz="2400" dirty="0" smtClean="0"/>
              <a:t>estimation </a:t>
            </a:r>
            <a:r>
              <a:rPr lang="en-US" sz="2400" dirty="0" smtClean="0"/>
              <a:t>of </a:t>
            </a:r>
            <a:r>
              <a:rPr lang="en-US" sz="2400" dirty="0" smtClean="0"/>
              <a:t>how to search for a </a:t>
            </a:r>
            <a:r>
              <a:rPr lang="en-US" sz="2400" dirty="0" smtClean="0"/>
              <a:t>solution</a:t>
            </a:r>
            <a:endParaRPr lang="en-US" sz="2800" dirty="0" smtClean="0"/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700" dirty="0" smtClean="0"/>
              <a:t>Evaluation function </a:t>
            </a:r>
            <a:r>
              <a:rPr lang="en-US" sz="2700" dirty="0" smtClean="0"/>
              <a:t>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) = g(n) +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h(n) </a:t>
            </a:r>
            <a:r>
              <a:rPr lang="en-US" sz="2700" dirty="0" smtClean="0">
                <a:latin typeface="+mj-lt"/>
                <a:cs typeface="Times New Roman" pitchFamily="18" charset="0"/>
              </a:rPr>
              <a:t>where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g(n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 smtClean="0"/>
              <a:t> cost so far to reach </a:t>
            </a:r>
            <a:r>
              <a:rPr lang="en-US" sz="2700" i="1" dirty="0" smtClean="0"/>
              <a:t>n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h(n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700" dirty="0" smtClean="0"/>
              <a:t> estimated cost from </a:t>
            </a:r>
            <a:r>
              <a:rPr lang="en-US" sz="2700" i="1" dirty="0" smtClean="0"/>
              <a:t>n</a:t>
            </a:r>
            <a:r>
              <a:rPr lang="en-US" sz="2700" dirty="0" smtClean="0"/>
              <a:t> to </a:t>
            </a:r>
            <a:r>
              <a:rPr lang="en-US" sz="2700" dirty="0" smtClean="0"/>
              <a:t>goal</a:t>
            </a:r>
          </a:p>
          <a:p>
            <a:pPr marL="465138">
              <a:lnSpc>
                <a:spcPct val="150000"/>
              </a:lnSpc>
            </a:pP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f(n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700" dirty="0" smtClean="0"/>
              <a:t> estimated total cost of path through </a:t>
            </a:r>
            <a:r>
              <a:rPr lang="en-US" sz="2700" i="1" dirty="0" smtClean="0"/>
              <a:t>n</a:t>
            </a:r>
            <a:r>
              <a:rPr lang="en-US" sz="2700" dirty="0" smtClean="0"/>
              <a:t> to </a:t>
            </a:r>
            <a:r>
              <a:rPr lang="en-US" sz="2700" dirty="0" smtClean="0"/>
              <a:t>goal</a:t>
            </a:r>
            <a:endParaRPr lang="en-US" sz="27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C004-B136-4915-809E-66A79ADCF1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35570" y="944880"/>
            <a:ext cx="8092440" cy="274320"/>
          </a:xfrm>
          <a:prstGeom prst="rect">
            <a:avLst/>
          </a:prstGeom>
          <a:solidFill>
            <a:srgbClr val="F2DB78"/>
          </a:solidFill>
          <a:ln>
            <a:solidFill>
              <a:srgbClr val="F2D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68759"/>
            <a:ext cx="289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IDEA!!!</a:t>
            </a:r>
            <a:endParaRPr lang="en-US" sz="4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</TotalTime>
  <Words>887</Words>
  <Application>Microsoft Office PowerPoint</Application>
  <PresentationFormat>On-screen Show (4:3)</PresentationFormat>
  <Paragraphs>146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68</cp:revision>
  <dcterms:created xsi:type="dcterms:W3CDTF">2006-08-16T00:00:00Z</dcterms:created>
  <dcterms:modified xsi:type="dcterms:W3CDTF">2016-10-03T12:19:46Z</dcterms:modified>
</cp:coreProperties>
</file>