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22"/>
    <p:sldId id="257" r:id="rId23"/>
    <p:sldId id="258" r:id="rId24"/>
    <p:sldId id="259" r:id="rId25"/>
    <p:sldId id="260" r:id="rId26"/>
    <p:sldId id="261" r:id="rId27"/>
    <p:sldId id="262" r:id="rId28"/>
    <p:sldId id="263" r:id="rId29"/>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HK Grotesk Light" charset="1" panose="00000400000000000000"/>
      <p:regular r:id="rId10"/>
    </p:embeddedFont>
    <p:embeddedFont>
      <p:font typeface="HK Grotesk Light Bold" charset="1" panose="00000500000000000000"/>
      <p:regular r:id="rId11"/>
    </p:embeddedFont>
    <p:embeddedFont>
      <p:font typeface="HK Grotesk Light Italics" charset="1" panose="00000400000000000000"/>
      <p:regular r:id="rId12"/>
    </p:embeddedFont>
    <p:embeddedFont>
      <p:font typeface="HK Grotesk Light Bold Italics" charset="1" panose="00000500000000000000"/>
      <p:regular r:id="rId13"/>
    </p:embeddedFont>
    <p:embeddedFont>
      <p:font typeface="HK Grotesk Medium" charset="1" panose="00000600000000000000"/>
      <p:regular r:id="rId14"/>
    </p:embeddedFont>
    <p:embeddedFont>
      <p:font typeface="HK Grotesk Medium Bold" charset="1" panose="00000700000000000000"/>
      <p:regular r:id="rId15"/>
    </p:embeddedFont>
    <p:embeddedFont>
      <p:font typeface="HK Grotesk Medium Italics" charset="1" panose="00000600000000000000"/>
      <p:regular r:id="rId16"/>
    </p:embeddedFont>
    <p:embeddedFont>
      <p:font typeface="HK Grotesk Medium Bold Italics" charset="1" panose="00000700000000000000"/>
      <p:regular r:id="rId17"/>
    </p:embeddedFont>
    <p:embeddedFont>
      <p:font typeface="Cormorant Garamond Medium" charset="1" panose="00000600000000000000"/>
      <p:regular r:id="rId18"/>
    </p:embeddedFont>
    <p:embeddedFont>
      <p:font typeface="Cormorant Garamond Medium Bold" charset="1" panose="00000700000000000000"/>
      <p:regular r:id="rId19"/>
    </p:embeddedFont>
    <p:embeddedFont>
      <p:font typeface="Cormorant Garamond Medium Italics" charset="1" panose="00000600000000000000"/>
      <p:regular r:id="rId20"/>
    </p:embeddedFont>
    <p:embeddedFont>
      <p:font typeface="Cormorant Garamond Medium Bold Italics" charset="1" panose="00000700000000000000"/>
      <p:regular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slides/slide1.xml" Type="http://schemas.openxmlformats.org/officeDocument/2006/relationships/slide"/><Relationship Id="rId23" Target="slides/slide2.xml" Type="http://schemas.openxmlformats.org/officeDocument/2006/relationships/slide"/><Relationship Id="rId24" Target="slides/slide3.xml" Type="http://schemas.openxmlformats.org/officeDocument/2006/relationships/slide"/><Relationship Id="rId25" Target="slides/slide4.xml" Type="http://schemas.openxmlformats.org/officeDocument/2006/relationships/slide"/><Relationship Id="rId26" Target="slides/slide5.xml" Type="http://schemas.openxmlformats.org/officeDocument/2006/relationships/slide"/><Relationship Id="rId27" Target="slides/slide6.xml" Type="http://schemas.openxmlformats.org/officeDocument/2006/relationships/slide"/><Relationship Id="rId28" Target="slides/slide7.xml" Type="http://schemas.openxmlformats.org/officeDocument/2006/relationships/slide"/><Relationship Id="rId29" Target="slides/slide8.xml" Type="http://schemas.openxmlformats.org/officeDocument/2006/relationships/slide"/><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9.svg" Type="http://schemas.openxmlformats.org/officeDocument/2006/relationships/image"/><Relationship Id="rId4" Target="../media/image10.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12.svg" Type="http://schemas.openxmlformats.org/officeDocument/2006/relationships/image"/><Relationship Id="rId4" Target="../media/image13.png" Type="http://schemas.openxmlformats.org/officeDocument/2006/relationships/image"/><Relationship Id="rId5" Target="../media/image14.png" Type="http://schemas.openxmlformats.org/officeDocument/2006/relationships/image"/><Relationship Id="rId6" Target="../media/image15.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 Id="rId3" Target="../media/image17.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8.png" Type="http://schemas.openxmlformats.org/officeDocument/2006/relationships/image"/><Relationship Id="rId3" Target="../media/image19.svg" Type="http://schemas.openxmlformats.org/officeDocument/2006/relationships/image"/><Relationship Id="rId4" Target="../media/image20.png" Type="http://schemas.openxmlformats.org/officeDocument/2006/relationships/image"/><Relationship Id="rId5" Target="../media/image21.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0">
            <a:off x="-415305" y="9248775"/>
            <a:ext cx="19118611" cy="0"/>
          </a:xfrm>
          <a:prstGeom prst="line">
            <a:avLst/>
          </a:prstGeom>
          <a:ln cap="rnd" w="9525">
            <a:solidFill>
              <a:srgbClr val="000000"/>
            </a:solidFill>
            <a:prstDash val="solid"/>
            <a:headEnd type="none" len="sm" w="sm"/>
            <a:tailEnd type="none" len="sm" w="sm"/>
          </a:ln>
        </p:spPr>
      </p:sp>
      <p:pic>
        <p:nvPicPr>
          <p:cNvPr name="Picture 3" id="3"/>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797440" y="-196498"/>
            <a:ext cx="10271791" cy="9935624"/>
          </a:xfrm>
          <a:prstGeom prst="rect">
            <a:avLst/>
          </a:prstGeom>
        </p:spPr>
      </p:pic>
      <p:grpSp>
        <p:nvGrpSpPr>
          <p:cNvPr name="Group 4" id="4"/>
          <p:cNvGrpSpPr/>
          <p:nvPr/>
        </p:nvGrpSpPr>
        <p:grpSpPr>
          <a:xfrm rot="0">
            <a:off x="9925172" y="2905386"/>
            <a:ext cx="8362828" cy="3457856"/>
            <a:chOff x="0" y="0"/>
            <a:chExt cx="11150437" cy="4610474"/>
          </a:xfrm>
        </p:grpSpPr>
        <p:sp>
          <p:nvSpPr>
            <p:cNvPr name="TextBox 5" id="5"/>
            <p:cNvSpPr txBox="true"/>
            <p:nvPr/>
          </p:nvSpPr>
          <p:spPr>
            <a:xfrm rot="0">
              <a:off x="0" y="152400"/>
              <a:ext cx="11150437" cy="2517985"/>
            </a:xfrm>
            <a:prstGeom prst="rect">
              <a:avLst/>
            </a:prstGeom>
          </p:spPr>
          <p:txBody>
            <a:bodyPr anchor="t" rtlCol="false" tIns="0" lIns="0" bIns="0" rIns="0">
              <a:spAutoFit/>
            </a:bodyPr>
            <a:lstStyle/>
            <a:p>
              <a:pPr>
                <a:lnSpc>
                  <a:spcPts val="7153"/>
                </a:lnSpc>
              </a:pPr>
              <a:r>
                <a:rPr lang="en-US" sz="7299" spc="-72">
                  <a:solidFill>
                    <a:srgbClr val="000000"/>
                  </a:solidFill>
                  <a:latin typeface="Cormorant Garamond Medium"/>
                </a:rPr>
                <a:t>Tugas</a:t>
              </a:r>
            </a:p>
            <a:p>
              <a:pPr>
                <a:lnSpc>
                  <a:spcPts val="7055"/>
                </a:lnSpc>
              </a:pPr>
              <a:r>
                <a:rPr lang="en-US" sz="7199" spc="-71">
                  <a:solidFill>
                    <a:srgbClr val="000000"/>
                  </a:solidFill>
                  <a:latin typeface="Cormorant Garamond Medium"/>
                </a:rPr>
                <a:t>Home Credit Indonesia</a:t>
              </a:r>
            </a:p>
          </p:txBody>
        </p:sp>
        <p:sp>
          <p:nvSpPr>
            <p:cNvPr name="TextBox 6" id="6"/>
            <p:cNvSpPr txBox="true"/>
            <p:nvPr/>
          </p:nvSpPr>
          <p:spPr>
            <a:xfrm rot="0">
              <a:off x="470696" y="3233503"/>
              <a:ext cx="10209045" cy="1376972"/>
            </a:xfrm>
            <a:prstGeom prst="rect">
              <a:avLst/>
            </a:prstGeom>
          </p:spPr>
          <p:txBody>
            <a:bodyPr anchor="t" rtlCol="false" tIns="0" lIns="0" bIns="0" rIns="0">
              <a:spAutoFit/>
            </a:bodyPr>
            <a:lstStyle/>
            <a:p>
              <a:pPr algn="ctr">
                <a:lnSpc>
                  <a:spcPts val="4240"/>
                </a:lnSpc>
              </a:pPr>
              <a:r>
                <a:rPr lang="en-US" sz="3028">
                  <a:solidFill>
                    <a:srgbClr val="000000"/>
                  </a:solidFill>
                  <a:latin typeface="HK Grotesk Light"/>
                </a:rPr>
                <a:t>A.A Rafid Raihan</a:t>
              </a:r>
            </a:p>
            <a:p>
              <a:pPr algn="ctr">
                <a:lnSpc>
                  <a:spcPts val="4240"/>
                </a:lnSpc>
                <a:spcBef>
                  <a:spcPct val="0"/>
                </a:spcBef>
              </a:pPr>
              <a:r>
                <a:rPr lang="en-US" sz="3028">
                  <a:solidFill>
                    <a:srgbClr val="000000"/>
                  </a:solidFill>
                  <a:latin typeface="HK Grotesk Light"/>
                </a:rPr>
                <a:t>https://github.com/rafid29/VIX_HCI.git</a:t>
              </a:r>
            </a:p>
          </p:txBody>
        </p:sp>
      </p:grpSp>
    </p:spTree>
  </p:cSld>
  <p:clrMapOvr>
    <a:masterClrMapping/>
  </p:clrMapOvr>
</p:sld>
</file>

<file path=ppt/slides/slide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2186291" y="1424707"/>
            <a:ext cx="5031969" cy="1431925"/>
          </a:xfrm>
          <a:prstGeom prst="rect">
            <a:avLst/>
          </a:prstGeom>
        </p:spPr>
        <p:txBody>
          <a:bodyPr anchor="t" rtlCol="false" tIns="0" lIns="0" bIns="0" rIns="0">
            <a:spAutoFit/>
          </a:bodyPr>
          <a:lstStyle/>
          <a:p>
            <a:pPr>
              <a:lnSpc>
                <a:spcPts val="11000"/>
              </a:lnSpc>
            </a:pPr>
            <a:r>
              <a:rPr lang="en-US" sz="10000" spc="-100">
                <a:solidFill>
                  <a:srgbClr val="000000"/>
                </a:solidFill>
                <a:latin typeface="Cormorant Garamond Medium"/>
              </a:rPr>
              <a:t>Problem</a:t>
            </a:r>
          </a:p>
        </p:txBody>
      </p:sp>
      <p:sp>
        <p:nvSpPr>
          <p:cNvPr name="TextBox 3" id="3"/>
          <p:cNvSpPr txBox="true"/>
          <p:nvPr/>
        </p:nvSpPr>
        <p:spPr>
          <a:xfrm rot="0">
            <a:off x="6828566" y="245195"/>
            <a:ext cx="11262619" cy="3648075"/>
          </a:xfrm>
          <a:prstGeom prst="rect">
            <a:avLst/>
          </a:prstGeom>
        </p:spPr>
        <p:txBody>
          <a:bodyPr anchor="t" rtlCol="false" tIns="0" lIns="0" bIns="0" rIns="0">
            <a:spAutoFit/>
          </a:bodyPr>
          <a:lstStyle/>
          <a:p>
            <a:pPr algn="just">
              <a:lnSpc>
                <a:spcPts val="4199"/>
              </a:lnSpc>
            </a:pPr>
            <a:r>
              <a:rPr lang="en-US" sz="2999">
                <a:solidFill>
                  <a:srgbClr val="000000"/>
                </a:solidFill>
                <a:latin typeface="HK Grotesk Light Bold"/>
              </a:rPr>
              <a:t>Home credit Indonesia merupakan platform untuk peminjaman uang. Sebagai perusahaan yang bergerak dibidang peminjam, Home credit Indonesia berusahan untuk bisa melayani client yang tidak memilki akun rekining bank. untuk memberikan pengalaman peminjama yang baik, Home Credit menggunakan berbagai data alternatif - termasuk informasi telekomunikasi dan transaksional - untuk memprediksi klien mereka' kemampuan pembayaran.</a:t>
            </a:r>
          </a:p>
        </p:txBody>
      </p:sp>
      <p:sp>
        <p:nvSpPr>
          <p:cNvPr name="TextBox 4" id="4"/>
          <p:cNvSpPr txBox="true"/>
          <p:nvPr/>
        </p:nvSpPr>
        <p:spPr>
          <a:xfrm rot="0">
            <a:off x="2186291" y="4480460"/>
            <a:ext cx="4888762" cy="497840"/>
          </a:xfrm>
          <a:prstGeom prst="rect">
            <a:avLst/>
          </a:prstGeom>
        </p:spPr>
        <p:txBody>
          <a:bodyPr anchor="t" rtlCol="false" tIns="0" lIns="0" bIns="0" rIns="0">
            <a:spAutoFit/>
          </a:bodyPr>
          <a:lstStyle/>
          <a:p>
            <a:pPr algn="l" marL="0" indent="0" lvl="0">
              <a:lnSpc>
                <a:spcPts val="4059"/>
              </a:lnSpc>
              <a:spcBef>
                <a:spcPct val="0"/>
              </a:spcBef>
            </a:pPr>
            <a:r>
              <a:rPr lang="en-US" sz="2900">
                <a:solidFill>
                  <a:srgbClr val="2B69DB"/>
                </a:solidFill>
                <a:latin typeface="HK Grotesk Medium"/>
              </a:rPr>
              <a:t>TUJUAN/GOAL</a:t>
            </a:r>
          </a:p>
        </p:txBody>
      </p:sp>
      <p:sp>
        <p:nvSpPr>
          <p:cNvPr name="AutoShape 5" id="5"/>
          <p:cNvSpPr/>
          <p:nvPr/>
        </p:nvSpPr>
        <p:spPr>
          <a:xfrm rot="0">
            <a:off x="2186291" y="5502358"/>
            <a:ext cx="13915418" cy="0"/>
          </a:xfrm>
          <a:prstGeom prst="line">
            <a:avLst/>
          </a:prstGeom>
          <a:ln cap="rnd" w="9525">
            <a:solidFill>
              <a:srgbClr val="000000"/>
            </a:solidFill>
            <a:prstDash val="solid"/>
            <a:headEnd type="none" len="sm" w="sm"/>
            <a:tailEnd type="none" len="sm" w="sm"/>
          </a:ln>
        </p:spPr>
      </p:sp>
      <p:sp>
        <p:nvSpPr>
          <p:cNvPr name="TextBox 6" id="6"/>
          <p:cNvSpPr txBox="true"/>
          <p:nvPr/>
        </p:nvSpPr>
        <p:spPr>
          <a:xfrm rot="0">
            <a:off x="2186291" y="5752108"/>
            <a:ext cx="4888762" cy="1012190"/>
          </a:xfrm>
          <a:prstGeom prst="rect">
            <a:avLst/>
          </a:prstGeom>
        </p:spPr>
        <p:txBody>
          <a:bodyPr anchor="t" rtlCol="false" tIns="0" lIns="0" bIns="0" rIns="0">
            <a:spAutoFit/>
          </a:bodyPr>
          <a:lstStyle/>
          <a:p>
            <a:pPr>
              <a:lnSpc>
                <a:spcPts val="4060"/>
              </a:lnSpc>
            </a:pPr>
            <a:r>
              <a:rPr lang="en-US" sz="2900">
                <a:solidFill>
                  <a:srgbClr val="2B69DB"/>
                </a:solidFill>
                <a:latin typeface="HK Grotesk Medium"/>
              </a:rPr>
              <a:t>OBJECTIVE</a:t>
            </a:r>
          </a:p>
          <a:p>
            <a:pPr algn="l" marL="0" indent="0" lvl="0">
              <a:lnSpc>
                <a:spcPts val="4059"/>
              </a:lnSpc>
              <a:spcBef>
                <a:spcPct val="0"/>
              </a:spcBef>
            </a:pPr>
          </a:p>
        </p:txBody>
      </p:sp>
      <p:sp>
        <p:nvSpPr>
          <p:cNvPr name="AutoShape 7" id="7"/>
          <p:cNvSpPr/>
          <p:nvPr/>
        </p:nvSpPr>
        <p:spPr>
          <a:xfrm rot="0">
            <a:off x="2186291" y="7031181"/>
            <a:ext cx="13915418" cy="0"/>
          </a:xfrm>
          <a:prstGeom prst="line">
            <a:avLst/>
          </a:prstGeom>
          <a:ln cap="rnd" w="9525">
            <a:solidFill>
              <a:srgbClr val="000000"/>
            </a:solidFill>
            <a:prstDash val="solid"/>
            <a:headEnd type="none" len="sm" w="sm"/>
            <a:tailEnd type="none" len="sm" w="sm"/>
          </a:ln>
        </p:spPr>
      </p:sp>
      <p:sp>
        <p:nvSpPr>
          <p:cNvPr name="TextBox 8" id="8"/>
          <p:cNvSpPr txBox="true"/>
          <p:nvPr/>
        </p:nvSpPr>
        <p:spPr>
          <a:xfrm rot="0">
            <a:off x="6828566" y="4153618"/>
            <a:ext cx="8071942" cy="824865"/>
          </a:xfrm>
          <a:prstGeom prst="rect">
            <a:avLst/>
          </a:prstGeom>
        </p:spPr>
        <p:txBody>
          <a:bodyPr anchor="t" rtlCol="false" tIns="0" lIns="0" bIns="0" rIns="0">
            <a:spAutoFit/>
          </a:bodyPr>
          <a:lstStyle/>
          <a:p>
            <a:pPr>
              <a:lnSpc>
                <a:spcPts val="3359"/>
              </a:lnSpc>
              <a:spcBef>
                <a:spcPct val="0"/>
              </a:spcBef>
            </a:pPr>
            <a:r>
              <a:rPr lang="en-US" sz="2400">
                <a:solidFill>
                  <a:srgbClr val="000000"/>
                </a:solidFill>
                <a:latin typeface="HK Grotesk Light"/>
              </a:rPr>
              <a:t>Minimalkan jumlah klien yang ditolak tetapi sebenarnya memiliki kemampuan pembayaran</a:t>
            </a:r>
          </a:p>
        </p:txBody>
      </p:sp>
      <p:sp>
        <p:nvSpPr>
          <p:cNvPr name="TextBox 9" id="9"/>
          <p:cNvSpPr txBox="true"/>
          <p:nvPr/>
        </p:nvSpPr>
        <p:spPr>
          <a:xfrm rot="0">
            <a:off x="6828566" y="5930091"/>
            <a:ext cx="8071942" cy="405765"/>
          </a:xfrm>
          <a:prstGeom prst="rect">
            <a:avLst/>
          </a:prstGeom>
        </p:spPr>
        <p:txBody>
          <a:bodyPr anchor="t" rtlCol="false" tIns="0" lIns="0" bIns="0" rIns="0">
            <a:spAutoFit/>
          </a:bodyPr>
          <a:lstStyle/>
          <a:p>
            <a:pPr>
              <a:lnSpc>
                <a:spcPts val="3359"/>
              </a:lnSpc>
              <a:spcBef>
                <a:spcPct val="0"/>
              </a:spcBef>
            </a:pPr>
            <a:r>
              <a:rPr lang="en-US" sz="2399">
                <a:solidFill>
                  <a:srgbClr val="000000"/>
                </a:solidFill>
                <a:latin typeface="HK Grotesk Light"/>
              </a:rPr>
              <a:t>Buat model prediksi untuk menentukan klien potensial</a:t>
            </a:r>
          </a:p>
        </p:txBody>
      </p:sp>
      <p:sp>
        <p:nvSpPr>
          <p:cNvPr name="TextBox 10" id="10"/>
          <p:cNvSpPr txBox="true"/>
          <p:nvPr/>
        </p:nvSpPr>
        <p:spPr>
          <a:xfrm rot="0">
            <a:off x="7218260" y="7726506"/>
            <a:ext cx="8071942" cy="405765"/>
          </a:xfrm>
          <a:prstGeom prst="rect">
            <a:avLst/>
          </a:prstGeom>
        </p:spPr>
        <p:txBody>
          <a:bodyPr anchor="t" rtlCol="false" tIns="0" lIns="0" bIns="0" rIns="0">
            <a:spAutoFit/>
          </a:bodyPr>
          <a:lstStyle/>
          <a:p>
            <a:pPr>
              <a:lnSpc>
                <a:spcPts val="3359"/>
              </a:lnSpc>
            </a:pPr>
            <a:r>
              <a:rPr lang="en-US" sz="2399">
                <a:solidFill>
                  <a:srgbClr val="000000"/>
                </a:solidFill>
                <a:latin typeface="HK Grotesk Light"/>
              </a:rPr>
              <a:t>Decreased Loss Given Default (LGD).</a:t>
            </a:r>
          </a:p>
        </p:txBody>
      </p:sp>
      <p:sp>
        <p:nvSpPr>
          <p:cNvPr name="TextBox 11" id="11"/>
          <p:cNvSpPr txBox="true"/>
          <p:nvPr/>
        </p:nvSpPr>
        <p:spPr>
          <a:xfrm rot="0">
            <a:off x="2186291" y="7787020"/>
            <a:ext cx="4888762" cy="497840"/>
          </a:xfrm>
          <a:prstGeom prst="rect">
            <a:avLst/>
          </a:prstGeom>
        </p:spPr>
        <p:txBody>
          <a:bodyPr anchor="t" rtlCol="false" tIns="0" lIns="0" bIns="0" rIns="0">
            <a:spAutoFit/>
          </a:bodyPr>
          <a:lstStyle/>
          <a:p>
            <a:pPr>
              <a:lnSpc>
                <a:spcPts val="4059"/>
              </a:lnSpc>
              <a:spcBef>
                <a:spcPct val="0"/>
              </a:spcBef>
            </a:pPr>
            <a:r>
              <a:rPr lang="en-US" sz="2900">
                <a:solidFill>
                  <a:srgbClr val="2B69DB"/>
                </a:solidFill>
                <a:latin typeface="HK Grotesk Medium"/>
              </a:rPr>
              <a:t>Metrik Bisnis</a:t>
            </a:r>
          </a:p>
        </p:txBody>
      </p:sp>
      <p:sp>
        <p:nvSpPr>
          <p:cNvPr name="AutoShape 12" id="12"/>
          <p:cNvSpPr/>
          <p:nvPr/>
        </p:nvSpPr>
        <p:spPr>
          <a:xfrm rot="0">
            <a:off x="2186291" y="9057832"/>
            <a:ext cx="13915418" cy="0"/>
          </a:xfrm>
          <a:prstGeom prst="line">
            <a:avLst/>
          </a:prstGeom>
          <a:ln cap="rnd" w="9525">
            <a:solidFill>
              <a:srgbClr val="000000"/>
            </a:solidFill>
            <a:prstDash val="solid"/>
            <a:headEnd type="none" len="sm" w="sm"/>
            <a:tailEnd type="none" len="sm" w="sm"/>
          </a:ln>
        </p:spPr>
      </p:sp>
      <p:sp>
        <p:nvSpPr>
          <p:cNvPr name="AutoShape 13" id="13"/>
          <p:cNvSpPr/>
          <p:nvPr/>
        </p:nvSpPr>
        <p:spPr>
          <a:xfrm rot="0">
            <a:off x="2186291" y="3973536"/>
            <a:ext cx="13894528" cy="0"/>
          </a:xfrm>
          <a:prstGeom prst="line">
            <a:avLst/>
          </a:prstGeom>
          <a:ln cap="rnd" w="9525">
            <a:solidFill>
              <a:srgbClr val="000000"/>
            </a:solidFill>
            <a:prstDash val="solid"/>
            <a:headEnd type="none" len="sm" w="sm"/>
            <a:tailEnd type="none" len="sm" w="sm"/>
          </a:ln>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5400000">
            <a:off x="4821914" y="10060912"/>
            <a:ext cx="8221328" cy="0"/>
          </a:xfrm>
          <a:prstGeom prst="line">
            <a:avLst/>
          </a:prstGeom>
          <a:ln cap="rnd" w="9525">
            <a:solidFill>
              <a:srgbClr val="000000"/>
            </a:solidFill>
            <a:prstDash val="solid"/>
            <a:headEnd type="none" len="sm" w="sm"/>
            <a:tailEnd type="none" len="sm" w="sm"/>
          </a:ln>
        </p:spPr>
      </p:sp>
      <p:pic>
        <p:nvPicPr>
          <p:cNvPr name="Picture 3" id="3"/>
          <p:cNvPicPr>
            <a:picLocks noChangeAspect="true"/>
          </p:cNvPicPr>
          <p:nvPr/>
        </p:nvPicPr>
        <p:blipFill>
          <a:blip r:embed="rId2"/>
          <a:srcRect l="0" t="0" r="0" b="0"/>
          <a:stretch>
            <a:fillRect/>
          </a:stretch>
        </p:blipFill>
        <p:spPr>
          <a:xfrm flipH="false" flipV="false" rot="0">
            <a:off x="782032" y="1028700"/>
            <a:ext cx="7607099" cy="7899680"/>
          </a:xfrm>
          <a:prstGeom prst="rect">
            <a:avLst/>
          </a:prstGeom>
        </p:spPr>
      </p:pic>
      <p:pic>
        <p:nvPicPr>
          <p:cNvPr name="Picture 4" id="4"/>
          <p:cNvPicPr>
            <a:picLocks noChangeAspect="true"/>
          </p:cNvPicPr>
          <p:nvPr/>
        </p:nvPicPr>
        <p:blipFill>
          <a:blip r:embed="rId3"/>
          <a:srcRect l="0" t="0" r="0" b="0"/>
          <a:stretch>
            <a:fillRect/>
          </a:stretch>
        </p:blipFill>
        <p:spPr>
          <a:xfrm flipH="false" flipV="false" rot="0">
            <a:off x="8619815" y="483757"/>
            <a:ext cx="9187428" cy="9319485"/>
          </a:xfrm>
          <a:prstGeom prst="rect">
            <a:avLst/>
          </a:prstGeom>
        </p:spPr>
      </p:pic>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0">
            <a:off x="-415305" y="8246325"/>
            <a:ext cx="19118611" cy="0"/>
          </a:xfrm>
          <a:prstGeom prst="line">
            <a:avLst/>
          </a:prstGeom>
          <a:ln cap="rnd" w="9525">
            <a:solidFill>
              <a:srgbClr val="000000"/>
            </a:solidFill>
            <a:prstDash val="solid"/>
            <a:headEnd type="none" len="sm" w="sm"/>
            <a:tailEnd type="none" len="sm" w="sm"/>
          </a:ln>
        </p:spPr>
      </p:sp>
      <p:pic>
        <p:nvPicPr>
          <p:cNvPr name="Picture 3" id="3"/>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397359" y="5143500"/>
            <a:ext cx="5849348" cy="4339153"/>
          </a:xfrm>
          <a:prstGeom prst="rect">
            <a:avLst/>
          </a:prstGeom>
        </p:spPr>
      </p:pic>
      <p:pic>
        <p:nvPicPr>
          <p:cNvPr name="Picture 4" id="4"/>
          <p:cNvPicPr>
            <a:picLocks noChangeAspect="true"/>
          </p:cNvPicPr>
          <p:nvPr/>
        </p:nvPicPr>
        <p:blipFill>
          <a:blip r:embed="rId4"/>
          <a:srcRect l="0" t="0" r="0" b="0"/>
          <a:stretch>
            <a:fillRect/>
          </a:stretch>
        </p:blipFill>
        <p:spPr>
          <a:xfrm flipH="false" flipV="false" rot="0">
            <a:off x="5940684" y="565569"/>
            <a:ext cx="12124489" cy="8281592"/>
          </a:xfrm>
          <a:prstGeom prst="rect">
            <a:avLst/>
          </a:prstGeom>
        </p:spPr>
      </p:pic>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3176261" y="1693285"/>
            <a:ext cx="8782925" cy="8016415"/>
          </a:xfrm>
          <a:prstGeom prst="rect">
            <a:avLst/>
          </a:prstGeom>
        </p:spPr>
      </p:pic>
      <p:pic>
        <p:nvPicPr>
          <p:cNvPr name="Picture 3" id="3"/>
          <p:cNvPicPr>
            <a:picLocks noChangeAspect="true"/>
          </p:cNvPicPr>
          <p:nvPr/>
        </p:nvPicPr>
        <p:blipFill>
          <a:blip r:embed="rId4"/>
          <a:srcRect l="0" t="0" r="0" b="0"/>
          <a:stretch>
            <a:fillRect/>
          </a:stretch>
        </p:blipFill>
        <p:spPr>
          <a:xfrm flipH="false" flipV="false" rot="0">
            <a:off x="6080139" y="1399918"/>
            <a:ext cx="11527002" cy="7487165"/>
          </a:xfrm>
          <a:prstGeom prst="rect">
            <a:avLst/>
          </a:prstGeom>
        </p:spPr>
      </p:pic>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0">
            <a:off x="-415305" y="8652079"/>
            <a:ext cx="8300670" cy="0"/>
          </a:xfrm>
          <a:prstGeom prst="line">
            <a:avLst/>
          </a:prstGeom>
          <a:ln cap="rnd" w="9525">
            <a:solidFill>
              <a:srgbClr val="000000"/>
            </a:solidFill>
            <a:prstDash val="solid"/>
            <a:headEnd type="none" len="sm" w="sm"/>
            <a:tailEnd type="none" len="sm" w="sm"/>
          </a:ln>
        </p:spPr>
      </p:sp>
      <p:pic>
        <p:nvPicPr>
          <p:cNvPr name="Picture 3" id="3"/>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476719" y="4131327"/>
            <a:ext cx="5988447" cy="5585588"/>
          </a:xfrm>
          <a:prstGeom prst="rect">
            <a:avLst/>
          </a:prstGeom>
        </p:spPr>
      </p:pic>
      <p:pic>
        <p:nvPicPr>
          <p:cNvPr name="Picture 4" id="4"/>
          <p:cNvPicPr>
            <a:picLocks noChangeAspect="true"/>
          </p:cNvPicPr>
          <p:nvPr/>
        </p:nvPicPr>
        <p:blipFill>
          <a:blip r:embed="rId4"/>
          <a:srcRect l="0" t="0" r="0" b="0"/>
          <a:stretch>
            <a:fillRect/>
          </a:stretch>
        </p:blipFill>
        <p:spPr>
          <a:xfrm flipH="false" flipV="false" rot="0">
            <a:off x="4947594" y="638303"/>
            <a:ext cx="6167642" cy="4006085"/>
          </a:xfrm>
          <a:prstGeom prst="rect">
            <a:avLst/>
          </a:prstGeom>
        </p:spPr>
      </p:pic>
      <p:pic>
        <p:nvPicPr>
          <p:cNvPr name="Picture 5" id="5"/>
          <p:cNvPicPr>
            <a:picLocks noChangeAspect="true"/>
          </p:cNvPicPr>
          <p:nvPr/>
        </p:nvPicPr>
        <p:blipFill>
          <a:blip r:embed="rId5"/>
          <a:srcRect l="0" t="0" r="0" b="0"/>
          <a:stretch>
            <a:fillRect/>
          </a:stretch>
        </p:blipFill>
        <p:spPr>
          <a:xfrm flipH="false" flipV="false" rot="0">
            <a:off x="11612602" y="638303"/>
            <a:ext cx="5869525" cy="3812448"/>
          </a:xfrm>
          <a:prstGeom prst="rect">
            <a:avLst/>
          </a:prstGeom>
        </p:spPr>
      </p:pic>
      <p:pic>
        <p:nvPicPr>
          <p:cNvPr name="Picture 6" id="6"/>
          <p:cNvPicPr>
            <a:picLocks noChangeAspect="true"/>
          </p:cNvPicPr>
          <p:nvPr/>
        </p:nvPicPr>
        <p:blipFill>
          <a:blip r:embed="rId6"/>
          <a:srcRect l="0" t="0" r="0" b="0"/>
          <a:stretch>
            <a:fillRect/>
          </a:stretch>
        </p:blipFill>
        <p:spPr>
          <a:xfrm flipH="false" flipV="false" rot="0">
            <a:off x="8328516" y="4644388"/>
            <a:ext cx="7768226" cy="5209067"/>
          </a:xfrm>
          <a:prstGeom prst="rect">
            <a:avLst/>
          </a:prstGeom>
        </p:spPr>
      </p:pic>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5400000">
            <a:off x="-566400" y="3870272"/>
            <a:ext cx="13894528" cy="0"/>
          </a:xfrm>
          <a:prstGeom prst="line">
            <a:avLst/>
          </a:prstGeom>
          <a:ln cap="rnd" w="9525">
            <a:solidFill>
              <a:srgbClr val="000000"/>
            </a:solidFill>
            <a:prstDash val="solid"/>
            <a:headEnd type="none" len="sm" w="sm"/>
            <a:tailEnd type="none" len="sm" w="sm"/>
          </a:ln>
        </p:spPr>
      </p:sp>
      <p:sp>
        <p:nvSpPr>
          <p:cNvPr name="AutoShape 3" id="3"/>
          <p:cNvSpPr/>
          <p:nvPr/>
        </p:nvSpPr>
        <p:spPr>
          <a:xfrm rot="0">
            <a:off x="6376102" y="5133975"/>
            <a:ext cx="11911898" cy="0"/>
          </a:xfrm>
          <a:prstGeom prst="line">
            <a:avLst/>
          </a:prstGeom>
          <a:ln cap="rnd" w="9525">
            <a:solidFill>
              <a:srgbClr val="000000"/>
            </a:solidFill>
            <a:prstDash val="solid"/>
            <a:headEnd type="none" len="sm" w="sm"/>
            <a:tailEnd type="none" len="sm" w="sm"/>
          </a:ln>
        </p:spPr>
      </p:sp>
      <p:pic>
        <p:nvPicPr>
          <p:cNvPr name="Picture 4" id="4"/>
          <p:cNvPicPr>
            <a:picLocks noChangeAspect="true"/>
          </p:cNvPicPr>
          <p:nvPr/>
        </p:nvPicPr>
        <p:blipFill>
          <a:blip r:embed="rId2"/>
          <a:srcRect l="0" t="0" r="0" b="0"/>
          <a:stretch>
            <a:fillRect/>
          </a:stretch>
        </p:blipFill>
        <p:spPr>
          <a:xfrm flipH="false" flipV="false" rot="0">
            <a:off x="9944659" y="-3964"/>
            <a:ext cx="7569636" cy="5137939"/>
          </a:xfrm>
          <a:prstGeom prst="rect">
            <a:avLst/>
          </a:prstGeom>
        </p:spPr>
      </p:pic>
      <p:pic>
        <p:nvPicPr>
          <p:cNvPr name="Picture 5" id="5"/>
          <p:cNvPicPr>
            <a:picLocks noChangeAspect="true"/>
          </p:cNvPicPr>
          <p:nvPr/>
        </p:nvPicPr>
        <p:blipFill>
          <a:blip r:embed="rId3"/>
          <a:srcRect l="0" t="0" r="0" b="0"/>
          <a:stretch>
            <a:fillRect/>
          </a:stretch>
        </p:blipFill>
        <p:spPr>
          <a:xfrm flipH="false" flipV="false" rot="0">
            <a:off x="10139659" y="5427302"/>
            <a:ext cx="7374636" cy="4750415"/>
          </a:xfrm>
          <a:prstGeom prst="rect">
            <a:avLst/>
          </a:prstGeom>
        </p:spPr>
      </p:pic>
      <p:sp>
        <p:nvSpPr>
          <p:cNvPr name="TextBox 6" id="6"/>
          <p:cNvSpPr txBox="true"/>
          <p:nvPr/>
        </p:nvSpPr>
        <p:spPr>
          <a:xfrm rot="0">
            <a:off x="-1151089" y="529156"/>
            <a:ext cx="7052767" cy="2035849"/>
          </a:xfrm>
          <a:prstGeom prst="rect">
            <a:avLst/>
          </a:prstGeom>
        </p:spPr>
        <p:txBody>
          <a:bodyPr anchor="t" rtlCol="false" tIns="0" lIns="0" bIns="0" rIns="0">
            <a:spAutoFit/>
          </a:bodyPr>
          <a:lstStyle/>
          <a:p>
            <a:pPr algn="r">
              <a:lnSpc>
                <a:spcPts val="7919"/>
              </a:lnSpc>
            </a:pPr>
            <a:r>
              <a:rPr lang="en-US" sz="7199" spc="-71">
                <a:solidFill>
                  <a:srgbClr val="000000"/>
                </a:solidFill>
                <a:latin typeface="Cormorant Garamond Medium"/>
              </a:rPr>
              <a:t>Linier regresion model</a:t>
            </a:r>
          </a:p>
        </p:txBody>
      </p:sp>
      <p:sp>
        <p:nvSpPr>
          <p:cNvPr name="TextBox 7" id="7"/>
          <p:cNvSpPr txBox="true"/>
          <p:nvPr/>
        </p:nvSpPr>
        <p:spPr>
          <a:xfrm rot="0">
            <a:off x="-2376618" y="7320693"/>
            <a:ext cx="5506567" cy="1030307"/>
          </a:xfrm>
          <a:prstGeom prst="rect">
            <a:avLst/>
          </a:prstGeom>
        </p:spPr>
        <p:txBody>
          <a:bodyPr anchor="t" rtlCol="false" tIns="0" lIns="0" bIns="0" rIns="0">
            <a:spAutoFit/>
          </a:bodyPr>
          <a:lstStyle/>
          <a:p>
            <a:pPr algn="r">
              <a:lnSpc>
                <a:spcPts val="7920"/>
              </a:lnSpc>
            </a:pPr>
            <a:r>
              <a:rPr lang="en-US" sz="7200" spc="-72">
                <a:solidFill>
                  <a:srgbClr val="000000"/>
                </a:solidFill>
                <a:latin typeface="Cormorant Garamond Medium"/>
              </a:rPr>
              <a:t>Feature</a:t>
            </a:r>
          </a:p>
        </p:txBody>
      </p:sp>
      <p:sp>
        <p:nvSpPr>
          <p:cNvPr name="TextBox 8" id="8"/>
          <p:cNvSpPr txBox="true"/>
          <p:nvPr/>
        </p:nvSpPr>
        <p:spPr>
          <a:xfrm rot="0">
            <a:off x="195893" y="2947030"/>
            <a:ext cx="5868111" cy="575944"/>
          </a:xfrm>
          <a:prstGeom prst="rect">
            <a:avLst/>
          </a:prstGeom>
        </p:spPr>
        <p:txBody>
          <a:bodyPr anchor="t" rtlCol="false" tIns="0" lIns="0" bIns="0" rIns="0">
            <a:spAutoFit/>
          </a:bodyPr>
          <a:lstStyle/>
          <a:p>
            <a:pPr>
              <a:lnSpc>
                <a:spcPts val="2380"/>
              </a:lnSpc>
            </a:pPr>
            <a:r>
              <a:rPr lang="en-US" sz="1700">
                <a:solidFill>
                  <a:srgbClr val="000000"/>
                </a:solidFill>
                <a:latin typeface="HK Grotesk Medium"/>
              </a:rPr>
              <a:t>PRECISION (TRAIN SET): 0.9511581862572425 </a:t>
            </a:r>
          </a:p>
          <a:p>
            <a:pPr algn="just">
              <a:lnSpc>
                <a:spcPts val="2380"/>
              </a:lnSpc>
              <a:spcBef>
                <a:spcPct val="0"/>
              </a:spcBef>
            </a:pPr>
            <a:r>
              <a:rPr lang="en-US" sz="1700">
                <a:solidFill>
                  <a:srgbClr val="000000"/>
                </a:solidFill>
                <a:latin typeface="HK Grotesk Medium"/>
              </a:rPr>
              <a:t>PRECISION (TEST SET):0.3062755798090041</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10800000">
            <a:off x="16154042" y="8561647"/>
            <a:ext cx="368190" cy="368190"/>
          </a:xfrm>
          <a:prstGeom prst="rect">
            <a:avLst/>
          </a:prstGeom>
        </p:spPr>
      </p:pic>
      <p:sp>
        <p:nvSpPr>
          <p:cNvPr name="AutoShape 3" id="3"/>
          <p:cNvSpPr/>
          <p:nvPr/>
        </p:nvSpPr>
        <p:spPr>
          <a:xfrm rot="-5400000">
            <a:off x="2787405" y="3997403"/>
            <a:ext cx="13894528" cy="0"/>
          </a:xfrm>
          <a:prstGeom prst="line">
            <a:avLst/>
          </a:prstGeom>
          <a:ln cap="rnd" w="9525">
            <a:solidFill>
              <a:srgbClr val="000000"/>
            </a:solidFill>
            <a:prstDash val="solid"/>
            <a:headEnd type="none" len="sm" w="sm"/>
            <a:tailEnd type="none" len="sm" w="sm"/>
          </a:ln>
        </p:spPr>
      </p:sp>
      <p:pic>
        <p:nvPicPr>
          <p:cNvPr name="Picture 4" id="4"/>
          <p:cNvPicPr>
            <a:picLocks noChangeAspect="true"/>
          </p:cNvPicPr>
          <p:nvPr/>
        </p:nvPicPr>
        <p:blipFill>
          <a:blip r:embed="rId4"/>
          <a:srcRect l="0" t="0" r="0" b="0"/>
          <a:stretch>
            <a:fillRect/>
          </a:stretch>
        </p:blipFill>
        <p:spPr>
          <a:xfrm flipH="false" flipV="false" rot="0">
            <a:off x="-7928" y="4002166"/>
            <a:ext cx="9151928" cy="6211930"/>
          </a:xfrm>
          <a:prstGeom prst="rect">
            <a:avLst/>
          </a:prstGeom>
        </p:spPr>
      </p:pic>
      <p:pic>
        <p:nvPicPr>
          <p:cNvPr name="Picture 5" id="5"/>
          <p:cNvPicPr>
            <a:picLocks noChangeAspect="true"/>
          </p:cNvPicPr>
          <p:nvPr/>
        </p:nvPicPr>
        <p:blipFill>
          <a:blip r:embed="rId5"/>
          <a:srcRect l="0" t="0" r="0" b="0"/>
          <a:stretch>
            <a:fillRect/>
          </a:stretch>
        </p:blipFill>
        <p:spPr>
          <a:xfrm flipH="false" flipV="false" rot="0">
            <a:off x="9739432" y="4002166"/>
            <a:ext cx="8407307" cy="5706514"/>
          </a:xfrm>
          <a:prstGeom prst="rect">
            <a:avLst/>
          </a:prstGeom>
        </p:spPr>
      </p:pic>
      <p:grpSp>
        <p:nvGrpSpPr>
          <p:cNvPr name="Group 6" id="6"/>
          <p:cNvGrpSpPr/>
          <p:nvPr/>
        </p:nvGrpSpPr>
        <p:grpSpPr>
          <a:xfrm rot="0">
            <a:off x="656033" y="0"/>
            <a:ext cx="5690705" cy="3709627"/>
            <a:chOff x="0" y="0"/>
            <a:chExt cx="7587607" cy="4946170"/>
          </a:xfrm>
        </p:grpSpPr>
        <p:sp>
          <p:nvSpPr>
            <p:cNvPr name="TextBox 7" id="7"/>
            <p:cNvSpPr txBox="true"/>
            <p:nvPr/>
          </p:nvSpPr>
          <p:spPr>
            <a:xfrm rot="0">
              <a:off x="0" y="3972358"/>
              <a:ext cx="7587607" cy="973812"/>
            </a:xfrm>
            <a:prstGeom prst="rect">
              <a:avLst/>
            </a:prstGeom>
          </p:spPr>
          <p:txBody>
            <a:bodyPr anchor="t" rtlCol="false" tIns="0" lIns="0" bIns="0" rIns="0">
              <a:spAutoFit/>
            </a:bodyPr>
            <a:lstStyle/>
            <a:p>
              <a:pPr>
                <a:lnSpc>
                  <a:spcPts val="2945"/>
                </a:lnSpc>
              </a:pPr>
              <a:r>
                <a:rPr lang="en-US" sz="2103">
                  <a:solidFill>
                    <a:srgbClr val="000000"/>
                  </a:solidFill>
                  <a:latin typeface="HK Grotesk Light"/>
                </a:rPr>
                <a:t>Precision (Train Set): 0.8968112667755362 </a:t>
              </a:r>
            </a:p>
            <a:p>
              <a:pPr algn="l">
                <a:lnSpc>
                  <a:spcPts val="2945"/>
                </a:lnSpc>
                <a:spcBef>
                  <a:spcPct val="0"/>
                </a:spcBef>
              </a:pPr>
              <a:r>
                <a:rPr lang="en-US" sz="2103">
                  <a:solidFill>
                    <a:srgbClr val="000000"/>
                  </a:solidFill>
                  <a:latin typeface="HK Grotesk Light"/>
                </a:rPr>
                <a:t>Precision (Test Set): 0.28283506886126974</a:t>
              </a:r>
            </a:p>
          </p:txBody>
        </p:sp>
        <p:sp>
          <p:nvSpPr>
            <p:cNvPr name="TextBox 8" id="8"/>
            <p:cNvSpPr txBox="true"/>
            <p:nvPr/>
          </p:nvSpPr>
          <p:spPr>
            <a:xfrm rot="0">
              <a:off x="0" y="66675"/>
              <a:ext cx="7587607" cy="3566834"/>
            </a:xfrm>
            <a:prstGeom prst="rect">
              <a:avLst/>
            </a:prstGeom>
          </p:spPr>
          <p:txBody>
            <a:bodyPr anchor="t" rtlCol="false" tIns="0" lIns="0" bIns="0" rIns="0">
              <a:spAutoFit/>
            </a:bodyPr>
            <a:lstStyle/>
            <a:p>
              <a:pPr>
                <a:lnSpc>
                  <a:spcPts val="6942"/>
                </a:lnSpc>
              </a:pPr>
              <a:r>
                <a:rPr lang="en-US" sz="6311" spc="-63">
                  <a:solidFill>
                    <a:srgbClr val="000000"/>
                  </a:solidFill>
                  <a:latin typeface="Cormorant Garamond Medium"/>
                </a:rPr>
                <a:t>Logistic Regression Tunel Model</a:t>
              </a:r>
            </a:p>
          </p:txBody>
        </p:sp>
      </p:grpSp>
      <p:grpSp>
        <p:nvGrpSpPr>
          <p:cNvPr name="Group 9" id="9"/>
          <p:cNvGrpSpPr/>
          <p:nvPr/>
        </p:nvGrpSpPr>
        <p:grpSpPr>
          <a:xfrm rot="0">
            <a:off x="11269447" y="1349738"/>
            <a:ext cx="5690705" cy="1572273"/>
            <a:chOff x="0" y="0"/>
            <a:chExt cx="7587607" cy="2096364"/>
          </a:xfrm>
        </p:grpSpPr>
        <p:sp>
          <p:nvSpPr>
            <p:cNvPr name="TextBox 10" id="10"/>
            <p:cNvSpPr txBox="true"/>
            <p:nvPr/>
          </p:nvSpPr>
          <p:spPr>
            <a:xfrm rot="0">
              <a:off x="0" y="1621268"/>
              <a:ext cx="7587607" cy="475096"/>
            </a:xfrm>
            <a:prstGeom prst="rect">
              <a:avLst/>
            </a:prstGeom>
          </p:spPr>
          <p:txBody>
            <a:bodyPr anchor="t" rtlCol="false" tIns="0" lIns="0" bIns="0" rIns="0">
              <a:spAutoFit/>
            </a:bodyPr>
            <a:lstStyle/>
            <a:p>
              <a:pPr algn="l">
                <a:lnSpc>
                  <a:spcPts val="2945"/>
                </a:lnSpc>
                <a:spcBef>
                  <a:spcPct val="0"/>
                </a:spcBef>
              </a:pPr>
            </a:p>
          </p:txBody>
        </p:sp>
        <p:sp>
          <p:nvSpPr>
            <p:cNvPr name="TextBox 11" id="11"/>
            <p:cNvSpPr txBox="true"/>
            <p:nvPr/>
          </p:nvSpPr>
          <p:spPr>
            <a:xfrm rot="0">
              <a:off x="0" y="66675"/>
              <a:ext cx="7587607" cy="1215745"/>
            </a:xfrm>
            <a:prstGeom prst="rect">
              <a:avLst/>
            </a:prstGeom>
          </p:spPr>
          <p:txBody>
            <a:bodyPr anchor="t" rtlCol="false" tIns="0" lIns="0" bIns="0" rIns="0">
              <a:spAutoFit/>
            </a:bodyPr>
            <a:lstStyle/>
            <a:p>
              <a:pPr>
                <a:lnSpc>
                  <a:spcPts val="6942"/>
                </a:lnSpc>
              </a:pPr>
              <a:r>
                <a:rPr lang="en-US" sz="6311" spc="-63">
                  <a:solidFill>
                    <a:srgbClr val="000000"/>
                  </a:solidFill>
                  <a:latin typeface="Cormorant Garamond Medium"/>
                </a:rPr>
                <a:t>XGBoost Model</a:t>
              </a:r>
            </a:p>
          </p:txBody>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DAFHZDZhVkk</dc:identifier>
  <dcterms:modified xsi:type="dcterms:W3CDTF">2011-08-01T06:04:30Z</dcterms:modified>
  <cp:revision>1</cp:revision>
  <dc:title>VIX HCI</dc:title>
</cp:coreProperties>
</file>