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7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3E8"/>
    <a:srgbClr val="F7F1E4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03.11.2023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03.11.2023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1" y="861608"/>
            <a:ext cx="9155634" cy="51347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650327"/>
            <a:ext cx="10510754" cy="2281355"/>
          </a:xfrm>
        </p:spPr>
        <p:txBody>
          <a:bodyPr/>
          <a:lstStyle/>
          <a:p>
            <a:r>
              <a:rPr lang="en-US" sz="5400" dirty="0" smtClean="0"/>
              <a:t>UTS</a:t>
            </a:r>
            <a:br>
              <a:rPr lang="en-US" sz="5400" dirty="0" smtClean="0"/>
            </a:br>
            <a:r>
              <a:rPr lang="en-US" sz="5400" dirty="0" smtClean="0"/>
              <a:t>TESTING &amp;</a:t>
            </a:r>
            <a:r>
              <a:rPr lang="en-US" sz="5400" dirty="0"/>
              <a:t> </a:t>
            </a:r>
            <a:r>
              <a:rPr lang="en-US" sz="5400" dirty="0" smtClean="0"/>
              <a:t>QA PERANGKAT LUNAK</a:t>
            </a:r>
            <a:endParaRPr lang="ru-RU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3773554"/>
            <a:ext cx="10090287" cy="1571178"/>
          </a:xfrm>
        </p:spPr>
        <p:txBody>
          <a:bodyPr/>
          <a:lstStyle/>
          <a:p>
            <a:r>
              <a:rPr lang="en-US" sz="2800" dirty="0" smtClean="0">
                <a:solidFill>
                  <a:srgbClr val="B8D3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Rafidah Hanun</a:t>
            </a:r>
          </a:p>
          <a:p>
            <a:r>
              <a:rPr lang="en-US" sz="2800" dirty="0" smtClean="0">
                <a:solidFill>
                  <a:srgbClr val="B8D3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(201011400204)</a:t>
            </a:r>
          </a:p>
          <a:p>
            <a:r>
              <a:rPr lang="en-US" sz="2800" dirty="0" smtClean="0">
                <a:solidFill>
                  <a:srgbClr val="B8D3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07TPLE010</a:t>
            </a:r>
            <a:endParaRPr lang="ru-RU" sz="2800" dirty="0">
              <a:solidFill>
                <a:srgbClr val="B8D3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134681"/>
            <a:ext cx="4944188" cy="4072936"/>
          </a:xfrm>
        </p:spPr>
        <p:txBody>
          <a:bodyPr>
            <a:noAutofit/>
          </a:bodyPr>
          <a:lstStyle/>
          <a:p>
            <a:r>
              <a:rPr lang="en-US" sz="1600" dirty="0"/>
              <a:t>Unit testing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lunak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, unit testing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disaat</a:t>
            </a:r>
            <a:r>
              <a:rPr lang="en-US" sz="1600" dirty="0"/>
              <a:t> </a:t>
            </a:r>
            <a:r>
              <a:rPr lang="en-US" sz="1600" dirty="0" err="1"/>
              <a:t>masa</a:t>
            </a:r>
            <a:r>
              <a:rPr lang="en-US" sz="1600" dirty="0"/>
              <a:t> </a:t>
            </a:r>
            <a:r>
              <a:rPr lang="en-US" sz="1600" i="1" dirty="0"/>
              <a:t>development</a:t>
            </a:r>
            <a:r>
              <a:rPr lang="en-US" sz="1600" dirty="0"/>
              <a:t> 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 </a:t>
            </a:r>
            <a:r>
              <a:rPr lang="en-US" sz="1600" i="1" dirty="0"/>
              <a:t>developer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unit testing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kalau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-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mendeteksi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 </a:t>
            </a:r>
            <a:r>
              <a:rPr lang="en-US" sz="1600" i="1" dirty="0"/>
              <a:t>bug</a:t>
            </a:r>
            <a:r>
              <a:rPr lang="en-US" sz="1600" dirty="0"/>
              <a:t> 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program.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manfaat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Unit Testing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error di </a:t>
            </a:r>
            <a:r>
              <a:rPr lang="en-US" sz="1600" dirty="0" err="1"/>
              <a:t>sebuah</a:t>
            </a:r>
            <a:r>
              <a:rPr lang="en-US" sz="1600" dirty="0"/>
              <a:t> program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menguji</a:t>
            </a:r>
            <a:r>
              <a:rPr lang="en-US" sz="1600" dirty="0"/>
              <a:t>, </a:t>
            </a:r>
            <a:r>
              <a:rPr lang="en-US" sz="1600" dirty="0" err="1"/>
              <a:t>apakah</a:t>
            </a:r>
            <a:r>
              <a:rPr lang="en-US" sz="1600" dirty="0"/>
              <a:t> program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layak</a:t>
            </a:r>
            <a:r>
              <a:rPr lang="en-US" sz="1600" dirty="0"/>
              <a:t> </a:t>
            </a:r>
            <a:r>
              <a:rPr lang="en-US" sz="1600" dirty="0" err="1"/>
              <a:t>dirilis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pasar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Sumber</a:t>
            </a:r>
            <a:r>
              <a:rPr lang="en-US" sz="1600" dirty="0"/>
              <a:t> : https://www.codepolitan.com/blog/apa-itu-unit-testing-yuk-kenalan</a:t>
            </a:r>
            <a:r>
              <a:rPr lang="en-US" sz="1600" dirty="0" smtClean="0"/>
              <a:t>/)</a:t>
            </a:r>
            <a:endParaRPr lang="en-US" sz="16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1143088"/>
            <a:ext cx="6103621" cy="457182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86" y="389328"/>
            <a:ext cx="6190230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WHITE BOX TESTING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980" y="2148119"/>
            <a:ext cx="11062459" cy="4587532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Teknik</a:t>
            </a:r>
            <a:r>
              <a:rPr lang="en-US" sz="2000" b="1" dirty="0" smtClean="0">
                <a:solidFill>
                  <a:schemeClr val="bg1"/>
                </a:solidFill>
              </a:rPr>
              <a:t> – </a:t>
            </a:r>
            <a:r>
              <a:rPr lang="en-US" sz="2000" b="1" dirty="0" err="1" smtClean="0">
                <a:solidFill>
                  <a:schemeClr val="bg1"/>
                </a:solidFill>
              </a:rPr>
              <a:t>Teknik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</a:t>
            </a:r>
            <a:r>
              <a:rPr lang="en-US" sz="2000" b="1" dirty="0" err="1" smtClean="0">
                <a:solidFill>
                  <a:schemeClr val="bg1"/>
                </a:solidFill>
              </a:rPr>
              <a:t>engujian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1. </a:t>
            </a:r>
            <a:r>
              <a:rPr lang="en-US" sz="1800" i="1" dirty="0" smtClean="0">
                <a:solidFill>
                  <a:schemeClr val="bg1"/>
                </a:solidFill>
              </a:rPr>
              <a:t>Basis </a:t>
            </a:r>
            <a:r>
              <a:rPr lang="en-US" sz="1800" i="1" dirty="0">
                <a:solidFill>
                  <a:schemeClr val="bg1"/>
                </a:solidFill>
              </a:rPr>
              <a:t>path </a:t>
            </a:r>
            <a:r>
              <a:rPr lang="en-US" sz="1800" i="1" dirty="0" smtClean="0">
                <a:solidFill>
                  <a:schemeClr val="bg1"/>
                </a:solidFill>
              </a:rPr>
              <a:t>testing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bertujuan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mengukur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kompleksitas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kode</a:t>
            </a:r>
            <a:r>
              <a:rPr lang="en-US" sz="1800" dirty="0">
                <a:solidFill>
                  <a:schemeClr val="bg1"/>
                </a:solidFill>
              </a:rPr>
              <a:t> program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mendefinisikan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alur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dieksekusi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2. </a:t>
            </a:r>
            <a:r>
              <a:rPr lang="en-US" sz="1800" i="1" dirty="0" smtClean="0">
                <a:solidFill>
                  <a:schemeClr val="bg1"/>
                </a:solidFill>
              </a:rPr>
              <a:t>Branch coverage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pengujian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dirancang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setiap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i="1" dirty="0">
                <a:solidFill>
                  <a:schemeClr val="bg1"/>
                </a:solidFill>
              </a:rPr>
              <a:t>branch code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dirty="0" err="1">
                <a:solidFill>
                  <a:schemeClr val="bg1"/>
                </a:solidFill>
              </a:rPr>
              <a:t>diuji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setidaknya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satu</a:t>
            </a:r>
            <a:r>
              <a:rPr lang="en-US" sz="1800" dirty="0">
                <a:solidFill>
                  <a:schemeClr val="bg1"/>
                </a:solidFill>
              </a:rPr>
              <a:t> kali.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3. </a:t>
            </a:r>
            <a:r>
              <a:rPr lang="en-US" sz="1800" i="1" dirty="0" smtClean="0">
                <a:solidFill>
                  <a:schemeClr val="bg1"/>
                </a:solidFill>
              </a:rPr>
              <a:t>Condition coverage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tujuannya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menguji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seluruh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kode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menghasilkan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nilai</a:t>
            </a:r>
            <a:r>
              <a:rPr lang="en-US" sz="1800" dirty="0">
                <a:solidFill>
                  <a:schemeClr val="bg1"/>
                </a:solidFill>
              </a:rPr>
              <a:t> TRUE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FALSE.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4. </a:t>
            </a:r>
            <a:r>
              <a:rPr lang="en-US" sz="1800" i="1" dirty="0" smtClean="0">
                <a:solidFill>
                  <a:schemeClr val="bg1"/>
                </a:solidFill>
              </a:rPr>
              <a:t>Loop testing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pengujian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wajib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menguji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berbagai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i="1" dirty="0" err="1">
                <a:solidFill>
                  <a:schemeClr val="bg1"/>
                </a:solidFill>
              </a:rPr>
              <a:t>perulangan</a:t>
            </a:r>
            <a:r>
              <a:rPr lang="en-US" sz="1800" i="1" dirty="0">
                <a:solidFill>
                  <a:schemeClr val="bg1"/>
                </a:solidFill>
              </a:rPr>
              <a:t>/looping</a:t>
            </a:r>
            <a:r>
              <a:rPr lang="en-US" sz="1800" dirty="0">
                <a:solidFill>
                  <a:schemeClr val="bg1"/>
                </a:solidFill>
              </a:rPr>
              <a:t> yang </a:t>
            </a:r>
            <a:r>
              <a:rPr lang="en-US" sz="1800" dirty="0" err="1">
                <a:solidFill>
                  <a:schemeClr val="bg1"/>
                </a:solidFill>
              </a:rPr>
              <a:t>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program, </a:t>
            </a:r>
            <a:r>
              <a:rPr lang="en-US" sz="1800" dirty="0" err="1">
                <a:solidFill>
                  <a:schemeClr val="bg1"/>
                </a:solidFill>
              </a:rPr>
              <a:t>seperti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i="1" dirty="0">
                <a:solidFill>
                  <a:schemeClr val="bg1"/>
                </a:solidFill>
              </a:rPr>
              <a:t>do-while, for, 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i="1" dirty="0">
                <a:solidFill>
                  <a:schemeClr val="bg1"/>
                </a:solidFill>
              </a:rPr>
              <a:t>while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5. </a:t>
            </a:r>
            <a:r>
              <a:rPr lang="en-US" sz="1800" i="1" dirty="0" smtClean="0">
                <a:solidFill>
                  <a:schemeClr val="bg1"/>
                </a:solidFill>
              </a:rPr>
              <a:t>Multiple </a:t>
            </a:r>
            <a:r>
              <a:rPr lang="en-US" sz="1800" i="1" dirty="0">
                <a:solidFill>
                  <a:schemeClr val="bg1"/>
                </a:solidFill>
              </a:rPr>
              <a:t>condition </a:t>
            </a:r>
            <a:r>
              <a:rPr lang="en-US" sz="1800" i="1" dirty="0" smtClean="0">
                <a:solidFill>
                  <a:schemeClr val="bg1"/>
                </a:solidFill>
              </a:rPr>
              <a:t>coverage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lang="en-US" sz="1800" dirty="0" err="1" smtClean="0">
                <a:solidFill>
                  <a:schemeClr val="bg1"/>
                </a:solidFill>
              </a:rPr>
              <a:t>eknik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menguji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seluruh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kombinasi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kode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mungkin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berbagai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kondisi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i="1" dirty="0" smtClean="0">
                <a:solidFill>
                  <a:schemeClr val="bg1"/>
                </a:solidFill>
              </a:rPr>
              <a:t>Statement </a:t>
            </a:r>
            <a:r>
              <a:rPr lang="en-US" sz="1800" i="1" dirty="0">
                <a:solidFill>
                  <a:schemeClr val="bg1"/>
                </a:solidFill>
              </a:rPr>
              <a:t>coverage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6. </a:t>
            </a:r>
            <a:r>
              <a:rPr lang="en-US" sz="1800" i="1" dirty="0" smtClean="0">
                <a:solidFill>
                  <a:schemeClr val="bg1"/>
                </a:solidFill>
              </a:rPr>
              <a:t>Statement coverage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teknik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dilakukan</a:t>
            </a:r>
            <a:r>
              <a:rPr lang="en-US" sz="1800" dirty="0">
                <a:solidFill>
                  <a:schemeClr val="bg1"/>
                </a:solidFill>
              </a:rPr>
              <a:t> minimal </a:t>
            </a:r>
            <a:r>
              <a:rPr lang="en-US" sz="1800" dirty="0" err="1">
                <a:solidFill>
                  <a:schemeClr val="bg1"/>
                </a:solidFill>
              </a:rPr>
              <a:t>satu</a:t>
            </a:r>
            <a:r>
              <a:rPr lang="en-US" sz="1800" dirty="0">
                <a:solidFill>
                  <a:schemeClr val="bg1"/>
                </a:solidFill>
              </a:rPr>
              <a:t> kali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menguji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setiap</a:t>
            </a:r>
            <a:r>
              <a:rPr lang="en-US" sz="1800" dirty="0">
                <a:solidFill>
                  <a:schemeClr val="bg1"/>
                </a:solidFill>
              </a:rPr>
              <a:t> statement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perangkat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lunak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Dengan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pengujian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kamu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mengetahui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kode-kode</a:t>
            </a:r>
            <a:r>
              <a:rPr lang="en-US" sz="1800" dirty="0">
                <a:solidFill>
                  <a:schemeClr val="bg1"/>
                </a:solidFill>
              </a:rPr>
              <a:t> yang error </a:t>
            </a:r>
            <a:r>
              <a:rPr lang="en-US" sz="1800" dirty="0" err="1">
                <a:solidFill>
                  <a:schemeClr val="bg1"/>
                </a:solidFill>
              </a:rPr>
              <a:t>sehingga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segera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memperbaikinya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Sumber</a:t>
            </a:r>
            <a:r>
              <a:rPr lang="en-US" sz="1800" dirty="0">
                <a:solidFill>
                  <a:schemeClr val="bg1"/>
                </a:solidFill>
              </a:rPr>
              <a:t> : https://www.dicoding.com/blog/white-box-testing</a:t>
            </a:r>
            <a:r>
              <a:rPr lang="en-US" sz="1800" dirty="0" smtClean="0">
                <a:solidFill>
                  <a:schemeClr val="bg1"/>
                </a:solidFill>
              </a:rPr>
              <a:t>/)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5910" y="1056068"/>
            <a:ext cx="11874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White box testing 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diartikan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pengujian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kotak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putih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pengujian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menganalisa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meneliti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struktur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i="1" dirty="0">
                <a:solidFill>
                  <a:schemeClr val="bg1"/>
                </a:solidFill>
              </a:rPr>
              <a:t>internal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smtClean="0"/>
              <a:t>IMPLEMENTASI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7431" y="1482142"/>
            <a:ext cx="10336369" cy="74789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Misalkan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sederhana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menghitung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faktorial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bilangan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factorial.py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def</a:t>
            </a:r>
            <a:r>
              <a:rPr lang="en-US" sz="1600" dirty="0">
                <a:solidFill>
                  <a:schemeClr val="bg1"/>
                </a:solidFill>
              </a:rPr>
              <a:t> factorial(n):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if n &lt; 0: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raise </a:t>
            </a:r>
            <a:r>
              <a:rPr lang="en-US" sz="1600" dirty="0" err="1">
                <a:solidFill>
                  <a:schemeClr val="bg1"/>
                </a:solidFill>
              </a:rPr>
              <a:t>ValueError</a:t>
            </a:r>
            <a:r>
              <a:rPr lang="en-US" sz="1600" dirty="0">
                <a:solidFill>
                  <a:schemeClr val="bg1"/>
                </a:solidFill>
              </a:rPr>
              <a:t>("Factorial is not defined for negative numbers")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if n == 0: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return 1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n * factorial(n - 1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Sekarang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buat</a:t>
            </a:r>
            <a:r>
              <a:rPr lang="en-US" sz="1600" dirty="0">
                <a:solidFill>
                  <a:schemeClr val="bg1"/>
                </a:solidFill>
              </a:rPr>
              <a:t> unit test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modul</a:t>
            </a:r>
            <a:r>
              <a:rPr lang="en-US" sz="1600" dirty="0">
                <a:solidFill>
                  <a:schemeClr val="bg1"/>
                </a:solidFill>
              </a:rPr>
              <a:t> `</a:t>
            </a:r>
            <a:r>
              <a:rPr lang="en-US" sz="1600" dirty="0" err="1">
                <a:solidFill>
                  <a:schemeClr val="bg1"/>
                </a:solidFill>
              </a:rPr>
              <a:t>unittest</a:t>
            </a:r>
            <a:r>
              <a:rPr lang="en-US" sz="1600" dirty="0">
                <a:solidFill>
                  <a:schemeClr val="bg1"/>
                </a:solidFill>
              </a:rPr>
              <a:t>`: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# </a:t>
            </a:r>
            <a:r>
              <a:rPr lang="en-US" sz="1600" dirty="0">
                <a:solidFill>
                  <a:schemeClr val="bg1"/>
                </a:solidFill>
              </a:rPr>
              <a:t>test_factorial.py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import </a:t>
            </a:r>
            <a:r>
              <a:rPr lang="en-US" sz="1600" dirty="0" err="1">
                <a:solidFill>
                  <a:schemeClr val="bg1"/>
                </a:solidFill>
              </a:rPr>
              <a:t>unittest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factorial import factorial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TestFactorial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unittest.TestCase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def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test_factorial_positive_integer</a:t>
            </a:r>
            <a:r>
              <a:rPr lang="en-US" sz="1600" dirty="0">
                <a:solidFill>
                  <a:schemeClr val="bg1"/>
                </a:solidFill>
              </a:rPr>
              <a:t>(self):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self.assertEqual</a:t>
            </a:r>
            <a:r>
              <a:rPr lang="en-US" sz="1600" dirty="0">
                <a:solidFill>
                  <a:schemeClr val="bg1"/>
                </a:solidFill>
              </a:rPr>
              <a:t>(factorial(5), 120)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self.assertEqual</a:t>
            </a:r>
            <a:r>
              <a:rPr lang="en-US" sz="1600" dirty="0">
                <a:solidFill>
                  <a:schemeClr val="bg1"/>
                </a:solidFill>
              </a:rPr>
              <a:t>(factorial(0), 1)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def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test_factorial_negative_integer</a:t>
            </a:r>
            <a:r>
              <a:rPr lang="en-US" sz="1600" dirty="0">
                <a:solidFill>
                  <a:schemeClr val="bg1"/>
                </a:solidFill>
              </a:rPr>
              <a:t>(self):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with </a:t>
            </a:r>
            <a:r>
              <a:rPr lang="en-US" sz="1600" dirty="0" err="1">
                <a:solidFill>
                  <a:schemeClr val="bg1"/>
                </a:solidFill>
              </a:rPr>
              <a:t>self.assertRaises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ValueError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factorial(-1)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if __name__ == '__main__':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unittest.main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6091707" y="1482142"/>
            <a:ext cx="4293" cy="51504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919" y="6367497"/>
            <a:ext cx="76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: https://</a:t>
            </a:r>
            <a:r>
              <a:rPr lang="en-US" dirty="0" smtClean="0">
                <a:solidFill>
                  <a:schemeClr val="bg1"/>
                </a:solidFill>
              </a:rPr>
              <a:t>docs.python.org/3/library/unittest.html)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57367" y="466602"/>
            <a:ext cx="11035895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CI/CD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konfigurasinya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project python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555092" y="1675274"/>
            <a:ext cx="11126047" cy="359218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chemeClr val="bg1"/>
                </a:solidFill>
              </a:rPr>
              <a:t>1. </a:t>
            </a:r>
            <a:r>
              <a:rPr lang="en-US" sz="1300" dirty="0" err="1">
                <a:solidFill>
                  <a:schemeClr val="bg1"/>
                </a:solidFill>
              </a:rPr>
              <a:t>Membuat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Berkas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Konfigurasi</a:t>
            </a:r>
            <a:r>
              <a:rPr lang="en-US" sz="1300" dirty="0">
                <a:solidFill>
                  <a:schemeClr val="bg1"/>
                </a:solidFill>
              </a:rPr>
              <a:t> (.</a:t>
            </a:r>
            <a:r>
              <a:rPr lang="en-US" sz="1300" dirty="0" err="1">
                <a:solidFill>
                  <a:schemeClr val="bg1"/>
                </a:solidFill>
              </a:rPr>
              <a:t>yml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>
                <a:solidFill>
                  <a:schemeClr val="bg1"/>
                </a:solidFill>
              </a:rPr>
              <a:t>Buat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berkas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konfigurasi</a:t>
            </a:r>
            <a:r>
              <a:rPr lang="en-US" sz="1300" dirty="0">
                <a:solidFill>
                  <a:schemeClr val="bg1"/>
                </a:solidFill>
              </a:rPr>
              <a:t> YAML (</a:t>
            </a:r>
            <a:r>
              <a:rPr lang="en-US" sz="1300" dirty="0" err="1">
                <a:solidFill>
                  <a:schemeClr val="bg1"/>
                </a:solidFill>
              </a:rPr>
              <a:t>misalnya</a:t>
            </a:r>
            <a:r>
              <a:rPr lang="en-US" sz="1300" dirty="0">
                <a:solidFill>
                  <a:schemeClr val="bg1"/>
                </a:solidFill>
              </a:rPr>
              <a:t>, .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/workflows/</a:t>
            </a:r>
            <a:r>
              <a:rPr lang="en-US" sz="1300" dirty="0" err="1">
                <a:solidFill>
                  <a:schemeClr val="bg1"/>
                </a:solidFill>
              </a:rPr>
              <a:t>main.yml</a:t>
            </a:r>
            <a:r>
              <a:rPr lang="en-US" sz="1300" dirty="0">
                <a:solidFill>
                  <a:schemeClr val="bg1"/>
                </a:solidFill>
              </a:rPr>
              <a:t>) di </a:t>
            </a:r>
            <a:r>
              <a:rPr lang="en-US" sz="1300" dirty="0" err="1">
                <a:solidFill>
                  <a:schemeClr val="bg1"/>
                </a:solidFill>
              </a:rPr>
              <a:t>direktori</a:t>
            </a:r>
            <a:r>
              <a:rPr lang="en-US" sz="1300" dirty="0">
                <a:solidFill>
                  <a:schemeClr val="bg1"/>
                </a:solidFill>
              </a:rPr>
              <a:t> .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/workflows/ di </a:t>
            </a:r>
            <a:r>
              <a:rPr lang="en-US" sz="1300" dirty="0" err="1">
                <a:solidFill>
                  <a:schemeClr val="bg1"/>
                </a:solidFill>
              </a:rPr>
              <a:t>repositori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Berikut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adalah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contoh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konfigurasi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akan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menjalankan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pengujian</a:t>
            </a:r>
            <a:r>
              <a:rPr lang="en-US" sz="1300" dirty="0">
                <a:solidFill>
                  <a:schemeClr val="bg1"/>
                </a:solidFill>
              </a:rPr>
              <a:t> unit </a:t>
            </a:r>
            <a:r>
              <a:rPr lang="en-US" sz="1300" dirty="0" err="1">
                <a:solidFill>
                  <a:schemeClr val="bg1"/>
                </a:solidFill>
              </a:rPr>
              <a:t>dan</a:t>
            </a:r>
            <a:r>
              <a:rPr lang="en-US" sz="1300" dirty="0">
                <a:solidFill>
                  <a:schemeClr val="bg1"/>
                </a:solidFill>
              </a:rPr>
              <a:t> linters </a:t>
            </a:r>
            <a:r>
              <a:rPr lang="en-US" sz="1300" dirty="0" err="1">
                <a:solidFill>
                  <a:schemeClr val="bg1"/>
                </a:solidFill>
              </a:rPr>
              <a:t>pada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setiap</a:t>
            </a:r>
            <a:r>
              <a:rPr lang="en-US" sz="1300" dirty="0">
                <a:solidFill>
                  <a:schemeClr val="bg1"/>
                </a:solidFill>
              </a:rPr>
              <a:t> push </a:t>
            </a:r>
            <a:r>
              <a:rPr lang="en-US" sz="1300" dirty="0" err="1">
                <a:solidFill>
                  <a:schemeClr val="bg1"/>
                </a:solidFill>
              </a:rPr>
              <a:t>ke</a:t>
            </a:r>
            <a:r>
              <a:rPr lang="en-US" sz="1300" dirty="0">
                <a:solidFill>
                  <a:schemeClr val="bg1"/>
                </a:solidFill>
              </a:rPr>
              <a:t> branch main </a:t>
            </a:r>
            <a:r>
              <a:rPr lang="en-US" sz="1300" dirty="0" err="1">
                <a:solidFill>
                  <a:schemeClr val="bg1"/>
                </a:solidFill>
              </a:rPr>
              <a:t>dan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kemudian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melakukan</a:t>
            </a:r>
            <a:r>
              <a:rPr lang="en-US" sz="1300" dirty="0">
                <a:solidFill>
                  <a:schemeClr val="bg1"/>
                </a:solidFill>
              </a:rPr>
              <a:t> deployment </a:t>
            </a:r>
            <a:r>
              <a:rPr lang="en-US" sz="1300" dirty="0" err="1">
                <a:solidFill>
                  <a:schemeClr val="bg1"/>
                </a:solidFill>
              </a:rPr>
              <a:t>jika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tes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berhasil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en-US" sz="13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contoh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ini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langkah-langkahnya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adalah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sebagai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berikut</a:t>
            </a:r>
            <a:r>
              <a:rPr lang="en-US" sz="1300" dirty="0" smtClean="0">
                <a:solidFill>
                  <a:schemeClr val="bg1"/>
                </a:solidFill>
              </a:rPr>
              <a:t>:</a:t>
            </a:r>
            <a:endParaRPr lang="en-US" sz="13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Check Out Repository: </a:t>
            </a:r>
            <a:r>
              <a:rPr lang="en-US" sz="1300" dirty="0" err="1">
                <a:solidFill>
                  <a:schemeClr val="bg1"/>
                </a:solidFill>
              </a:rPr>
              <a:t>Mengambil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kode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dari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repositori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Set up Python: </a:t>
            </a:r>
            <a:r>
              <a:rPr lang="en-US" sz="1300" dirty="0" err="1">
                <a:solidFill>
                  <a:schemeClr val="bg1"/>
                </a:solidFill>
              </a:rPr>
              <a:t>Mengonfigurasi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versi</a:t>
            </a:r>
            <a:r>
              <a:rPr lang="en-US" sz="1300" dirty="0">
                <a:solidFill>
                  <a:schemeClr val="bg1"/>
                </a:solidFill>
              </a:rPr>
              <a:t> Python yang </a:t>
            </a:r>
            <a:r>
              <a:rPr lang="en-US" sz="1300" dirty="0" err="1">
                <a:solidFill>
                  <a:schemeClr val="bg1"/>
                </a:solidFill>
              </a:rPr>
              <a:t>akan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digunakan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Install Dependencies: </a:t>
            </a:r>
            <a:r>
              <a:rPr lang="en-US" sz="1300" dirty="0" err="1">
                <a:solidFill>
                  <a:schemeClr val="bg1"/>
                </a:solidFill>
              </a:rPr>
              <a:t>Menginstal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dependensi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proyek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menggunakan</a:t>
            </a:r>
            <a:r>
              <a:rPr lang="en-US" sz="1300" dirty="0">
                <a:solidFill>
                  <a:schemeClr val="bg1"/>
                </a:solidFill>
              </a:rPr>
              <a:t> pip.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Run Tests: </a:t>
            </a:r>
            <a:r>
              <a:rPr lang="en-US" sz="1300" dirty="0" err="1">
                <a:solidFill>
                  <a:schemeClr val="bg1"/>
                </a:solidFill>
              </a:rPr>
              <a:t>Menjalankan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pengujian</a:t>
            </a:r>
            <a:r>
              <a:rPr lang="en-US" sz="1300" dirty="0">
                <a:solidFill>
                  <a:schemeClr val="bg1"/>
                </a:solidFill>
              </a:rPr>
              <a:t> unit </a:t>
            </a:r>
            <a:r>
              <a:rPr lang="en-US" sz="1300" dirty="0" err="1">
                <a:solidFill>
                  <a:schemeClr val="bg1"/>
                </a:solidFill>
              </a:rPr>
              <a:t>menggunakan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unittest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Run Linters: </a:t>
            </a:r>
            <a:r>
              <a:rPr lang="en-US" sz="1300" dirty="0" err="1">
                <a:solidFill>
                  <a:schemeClr val="bg1"/>
                </a:solidFill>
              </a:rPr>
              <a:t>Menjalankan</a:t>
            </a:r>
            <a:r>
              <a:rPr lang="en-US" sz="1300" dirty="0">
                <a:solidFill>
                  <a:schemeClr val="bg1"/>
                </a:solidFill>
              </a:rPr>
              <a:t> linters </a:t>
            </a:r>
            <a:r>
              <a:rPr lang="en-US" sz="1300" dirty="0" err="1">
                <a:solidFill>
                  <a:schemeClr val="bg1"/>
                </a:solidFill>
              </a:rPr>
              <a:t>untuk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memeriksa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gaya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kode</a:t>
            </a:r>
            <a:r>
              <a:rPr lang="en-US" sz="1300" dirty="0">
                <a:solidFill>
                  <a:schemeClr val="bg1"/>
                </a:solidFill>
              </a:rPr>
              <a:t> Python </a:t>
            </a:r>
            <a:r>
              <a:rPr lang="en-US" sz="1300" dirty="0" err="1">
                <a:solidFill>
                  <a:schemeClr val="bg1"/>
                </a:solidFill>
              </a:rPr>
              <a:t>menggunakan</a:t>
            </a:r>
            <a:r>
              <a:rPr lang="en-US" sz="1300" dirty="0">
                <a:solidFill>
                  <a:schemeClr val="bg1"/>
                </a:solidFill>
              </a:rPr>
              <a:t> flake8.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</a:rPr>
              <a:t>Deploy: </a:t>
            </a:r>
            <a:r>
              <a:rPr lang="en-US" sz="1300" dirty="0" err="1">
                <a:solidFill>
                  <a:schemeClr val="bg1"/>
                </a:solidFill>
              </a:rPr>
              <a:t>Menjalankan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skrip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atau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perintah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untuk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melakukan</a:t>
            </a:r>
            <a:r>
              <a:rPr lang="en-US" sz="1300" dirty="0">
                <a:solidFill>
                  <a:schemeClr val="bg1"/>
                </a:solidFill>
              </a:rPr>
              <a:t> deployment.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dapat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menggantinya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dengan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perintah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sesuai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untuk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melakukan</a:t>
            </a:r>
            <a:r>
              <a:rPr lang="en-US" sz="1300" dirty="0">
                <a:solidFill>
                  <a:schemeClr val="bg1"/>
                </a:solidFill>
              </a:rPr>
              <a:t> deployment </a:t>
            </a:r>
            <a:r>
              <a:rPr lang="en-US" sz="1300" dirty="0" err="1">
                <a:solidFill>
                  <a:schemeClr val="bg1"/>
                </a:solidFill>
              </a:rPr>
              <a:t>ke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lingkungan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produksi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chemeClr val="bg1"/>
                </a:solidFill>
              </a:rPr>
              <a:t>2. </a:t>
            </a:r>
            <a:r>
              <a:rPr lang="en-US" sz="1300" dirty="0" err="1">
                <a:solidFill>
                  <a:schemeClr val="bg1"/>
                </a:solidFill>
              </a:rPr>
              <a:t>Menyimpan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Mendorong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Perubahan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>
                <a:solidFill>
                  <a:schemeClr val="bg1"/>
                </a:solidFill>
              </a:rPr>
              <a:t>Simpan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berkas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konfigurasi</a:t>
            </a:r>
            <a:r>
              <a:rPr lang="en-US" sz="1300" dirty="0">
                <a:solidFill>
                  <a:schemeClr val="bg1"/>
                </a:solidFill>
              </a:rPr>
              <a:t> YAML di </a:t>
            </a: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repositori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dorong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perubahan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tersebut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</a:t>
            </a:r>
            <a:r>
              <a:rPr lang="en-US" sz="1300" dirty="0">
                <a:solidFill>
                  <a:schemeClr val="bg1"/>
                </a:solidFill>
              </a:rPr>
              <a:t> branch main </a:t>
            </a:r>
            <a:r>
              <a:rPr lang="en-US" sz="1300" dirty="0" err="1">
                <a:solidFill>
                  <a:schemeClr val="bg1"/>
                </a:solidFill>
              </a:rPr>
              <a:t>atau</a:t>
            </a:r>
            <a:r>
              <a:rPr lang="en-US" sz="1300" dirty="0">
                <a:solidFill>
                  <a:schemeClr val="bg1"/>
                </a:solidFill>
              </a:rPr>
              <a:t> branch yang </a:t>
            </a:r>
            <a:r>
              <a:rPr lang="en-US" sz="1300" dirty="0" err="1">
                <a:solidFill>
                  <a:schemeClr val="bg1"/>
                </a:solidFill>
              </a:rPr>
              <a:t>ditentukan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dalam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on.push.branches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sesuai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kebutuhan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chemeClr val="bg1"/>
                </a:solidFill>
              </a:rPr>
              <a:t>3. </a:t>
            </a:r>
            <a:r>
              <a:rPr lang="en-US" sz="1300" dirty="0" err="1">
                <a:solidFill>
                  <a:schemeClr val="bg1"/>
                </a:solidFill>
              </a:rPr>
              <a:t>Mengaktifkan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Actions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>
                <a:solidFill>
                  <a:schemeClr val="bg1"/>
                </a:solidFill>
              </a:rPr>
              <a:t>Jika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menggunakan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Actions </a:t>
            </a:r>
            <a:r>
              <a:rPr lang="en-US" sz="1300" dirty="0" err="1">
                <a:solidFill>
                  <a:schemeClr val="bg1"/>
                </a:solidFill>
              </a:rPr>
              <a:t>akan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otomatis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diaktifkan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untuk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repositori</a:t>
            </a:r>
            <a:r>
              <a:rPr lang="en-US" sz="1300" dirty="0">
                <a:solidFill>
                  <a:schemeClr val="bg1"/>
                </a:solidFill>
              </a:rPr>
              <a:t> yang </a:t>
            </a:r>
            <a:r>
              <a:rPr lang="en-US" sz="1300" dirty="0" err="1">
                <a:solidFill>
                  <a:schemeClr val="bg1"/>
                </a:solidFill>
              </a:rPr>
              <a:t>baru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dibuat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Jika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tidak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pastikan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mengaktifkannya</a:t>
            </a:r>
            <a:r>
              <a:rPr lang="en-US" sz="1300" dirty="0">
                <a:solidFill>
                  <a:schemeClr val="bg1"/>
                </a:solidFill>
              </a:rPr>
              <a:t> di tab "Actions" di </a:t>
            </a:r>
            <a:r>
              <a:rPr lang="en-US" sz="1300" dirty="0" err="1">
                <a:solidFill>
                  <a:schemeClr val="bg1"/>
                </a:solidFill>
              </a:rPr>
              <a:t>repositori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Anda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43938"/>
            <a:ext cx="9155429" cy="51701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411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Times New Roman</vt:lpstr>
      <vt:lpstr>Verdana</vt:lpstr>
      <vt:lpstr>Wingdings</vt:lpstr>
      <vt:lpstr>Office Theme</vt:lpstr>
      <vt:lpstr>UTS TESTING &amp; QA PERANGKAT LUNAK</vt:lpstr>
      <vt:lpstr>UNIT TESTING</vt:lpstr>
      <vt:lpstr>WHITE BOX TESTING</vt:lpstr>
      <vt:lpstr>IMPLEMENTASI</vt:lpstr>
      <vt:lpstr>CI/CD beserta contoh langkah-langkah konfigurasinya untuk project python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2023-11-02T02:50:35Z</dcterms:created>
  <dcterms:modified xsi:type="dcterms:W3CDTF">2023-11-02T21:46:01Z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