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7"/>
  </p:notesMasterIdLst>
  <p:sldIdLst>
    <p:sldId id="256" r:id="rId2"/>
    <p:sldId id="258" r:id="rId3"/>
    <p:sldId id="262" r:id="rId4"/>
    <p:sldId id="313" r:id="rId5"/>
    <p:sldId id="265" r:id="rId6"/>
    <p:sldId id="316" r:id="rId7"/>
    <p:sldId id="317" r:id="rId8"/>
    <p:sldId id="323" r:id="rId9"/>
    <p:sldId id="324" r:id="rId10"/>
    <p:sldId id="326" r:id="rId11"/>
    <p:sldId id="327" r:id="rId12"/>
    <p:sldId id="325" r:id="rId13"/>
    <p:sldId id="328" r:id="rId14"/>
    <p:sldId id="329" r:id="rId15"/>
    <p:sldId id="330" r:id="rId16"/>
    <p:sldId id="331" r:id="rId17"/>
    <p:sldId id="335" r:id="rId18"/>
    <p:sldId id="334" r:id="rId19"/>
    <p:sldId id="332" r:id="rId20"/>
    <p:sldId id="333" r:id="rId21"/>
    <p:sldId id="314" r:id="rId22"/>
    <p:sldId id="282" r:id="rId23"/>
    <p:sldId id="336" r:id="rId24"/>
    <p:sldId id="337" r:id="rId25"/>
    <p:sldId id="340" r:id="rId26"/>
    <p:sldId id="341" r:id="rId27"/>
    <p:sldId id="342" r:id="rId28"/>
    <p:sldId id="343" r:id="rId29"/>
    <p:sldId id="346" r:id="rId30"/>
    <p:sldId id="348" r:id="rId31"/>
    <p:sldId id="315" r:id="rId32"/>
    <p:sldId id="351" r:id="rId33"/>
    <p:sldId id="350" r:id="rId34"/>
    <p:sldId id="349" r:id="rId35"/>
    <p:sldId id="288" r:id="rId36"/>
  </p:sldIdLst>
  <p:sldSz cx="9144000" cy="5143500" type="screen16x9"/>
  <p:notesSz cx="6858000" cy="9144000"/>
  <p:embeddedFontLst>
    <p:embeddedFont>
      <p:font typeface="Fira Sans Extra Condensed Medium" panose="020B0604020202020204" charset="0"/>
      <p:regular r:id="rId38"/>
      <p:bold r:id="rId39"/>
      <p:italic r:id="rId40"/>
      <p:boldItalic r:id="rId41"/>
    </p:embeddedFont>
    <p:embeddedFont>
      <p:font typeface="Montserrat" panose="000005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D3650D-05D4-43FA-9058-944D7AA934C6}">
  <a:tblStyle styleId="{49D3650D-05D4-43FA-9058-944D7AA934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4"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05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907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60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90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494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143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268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718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472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22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057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369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a9fa940987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a9fa940987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a9fa940987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a9fa940987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93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a9fa940987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a9fa940987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810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a9fa940987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a9fa940987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594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a9fa940987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a9fa940987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1569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a9fa940987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a9fa940987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535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a9fa940987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a9fa940987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316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a9fa940987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a9fa940987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025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a9fa940987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a9fa940987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640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176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179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497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545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a9fa94098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a9fa94098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4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741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007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606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31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1">
  <p:cSld name="CUSTOM_13">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79" name="Google Shape;79;p15"/>
          <p:cNvSpPr txBox="1">
            <a:spLocks noGrp="1"/>
          </p:cNvSpPr>
          <p:nvPr>
            <p:ph type="subTitle" idx="1"/>
          </p:nvPr>
        </p:nvSpPr>
        <p:spPr>
          <a:xfrm>
            <a:off x="145422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0" name="Google Shape;80;p15"/>
          <p:cNvSpPr txBox="1">
            <a:spLocks noGrp="1"/>
          </p:cNvSpPr>
          <p:nvPr>
            <p:ph type="subTitle" idx="2"/>
          </p:nvPr>
        </p:nvSpPr>
        <p:spPr>
          <a:xfrm>
            <a:off x="145422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1" name="Google Shape;81;p15"/>
          <p:cNvSpPr txBox="1">
            <a:spLocks noGrp="1"/>
          </p:cNvSpPr>
          <p:nvPr>
            <p:ph type="subTitle" idx="3"/>
          </p:nvPr>
        </p:nvSpPr>
        <p:spPr>
          <a:xfrm>
            <a:off x="542787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2" name="Google Shape;82;p15"/>
          <p:cNvSpPr txBox="1">
            <a:spLocks noGrp="1"/>
          </p:cNvSpPr>
          <p:nvPr>
            <p:ph type="subTitle" idx="4"/>
          </p:nvPr>
        </p:nvSpPr>
        <p:spPr>
          <a:xfrm>
            <a:off x="542787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3" name="Google Shape;83;p15"/>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5" name="Google Shape;175;p27"/>
          <p:cNvSpPr/>
          <p:nvPr/>
        </p:nvSpPr>
        <p:spPr>
          <a:xfrm>
            <a:off x="6711600" y="25716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1" r:id="rId4"/>
    <p:sldLayoutId id="2147483663" r:id="rId5"/>
    <p:sldLayoutId id="2147483669"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rafidinillah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rafidinillah14/vix-btpns-data-engineer"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chemeClr val="accent1"/>
                </a:solidFill>
              </a:rPr>
              <a:t>Analisis Pelanggan Churn </a:t>
            </a:r>
            <a:endParaRPr>
              <a:solidFill>
                <a:schemeClr val="accent1"/>
              </a:solidFill>
            </a:endParaRPr>
          </a:p>
          <a:p>
            <a:pPr marL="0" lvl="0" indent="0" algn="r" rtl="0">
              <a:spcBef>
                <a:spcPts val="0"/>
              </a:spcBef>
              <a:spcAft>
                <a:spcPts val="0"/>
              </a:spcAft>
              <a:buNone/>
            </a:pPr>
            <a:r>
              <a:rPr lang="en">
                <a:solidFill>
                  <a:schemeClr val="dk2"/>
                </a:solidFill>
              </a:rPr>
              <a:t>K</a:t>
            </a:r>
            <a:r>
              <a:rPr lang="id-ID">
                <a:solidFill>
                  <a:schemeClr val="dk2"/>
                </a:solidFill>
              </a:rPr>
              <a:t>artu K</a:t>
            </a:r>
            <a:r>
              <a:rPr lang="en">
                <a:solidFill>
                  <a:schemeClr val="dk2"/>
                </a:solidFill>
              </a:rPr>
              <a:t>redit</a:t>
            </a:r>
            <a:endParaRPr>
              <a:solidFill>
                <a:schemeClr val="dk2"/>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t>VIX – Data Engineer Bank BTPN Syariah</a:t>
            </a:r>
            <a:endParaRPr/>
          </a:p>
        </p:txBody>
      </p:sp>
      <p:sp>
        <p:nvSpPr>
          <p:cNvPr id="5" name="Google Shape;484;p51">
            <a:extLst>
              <a:ext uri="{FF2B5EF4-FFF2-40B4-BE49-F238E27FC236}">
                <a16:creationId xmlns:a16="http://schemas.microsoft.com/office/drawing/2014/main" id="{28ACA899-EA38-406F-5F33-6FA65C1BD713}"/>
              </a:ext>
            </a:extLst>
          </p:cNvPr>
          <p:cNvSpPr txBox="1">
            <a:spLocks/>
          </p:cNvSpPr>
          <p:nvPr/>
        </p:nvSpPr>
        <p:spPr>
          <a:xfrm>
            <a:off x="1474241" y="4079081"/>
            <a:ext cx="6195517" cy="7031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Montserrat"/>
              <a:buNone/>
              <a:defRPr sz="53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n" sz="1600">
                <a:solidFill>
                  <a:schemeClr val="accent3"/>
                </a:solidFill>
              </a:rPr>
              <a:t>Muhammad Rafi Dinillah</a:t>
            </a:r>
          </a:p>
          <a:p>
            <a:pPr algn="ctr"/>
            <a:r>
              <a:rPr lang="en" sz="1100" b="0">
                <a:hlinkClick r:id="rId3"/>
              </a:rPr>
              <a:t>https://www.linkedin.com/in/rafidinillah14/</a:t>
            </a:r>
            <a:endParaRPr lang="en" sz="1100"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Demografi</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800" y="1079348"/>
            <a:ext cx="2554038"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Status Pernikahan</a:t>
            </a:r>
            <a:endParaRPr/>
          </a:p>
        </p:txBody>
      </p:sp>
      <p:pic>
        <p:nvPicPr>
          <p:cNvPr id="6" name="Picture 5">
            <a:extLst>
              <a:ext uri="{FF2B5EF4-FFF2-40B4-BE49-F238E27FC236}">
                <a16:creationId xmlns:a16="http://schemas.microsoft.com/office/drawing/2014/main" id="{044D5386-CA3A-B244-550A-4E26E644F12D}"/>
              </a:ext>
            </a:extLst>
          </p:cNvPr>
          <p:cNvPicPr>
            <a:picLocks noChangeAspect="1"/>
          </p:cNvPicPr>
          <p:nvPr/>
        </p:nvPicPr>
        <p:blipFill>
          <a:blip r:embed="rId3"/>
          <a:stretch>
            <a:fillRect/>
          </a:stretch>
        </p:blipFill>
        <p:spPr>
          <a:xfrm>
            <a:off x="1363069" y="1571629"/>
            <a:ext cx="6417661" cy="1195095"/>
          </a:xfrm>
          <a:prstGeom prst="rect">
            <a:avLst/>
          </a:prstGeom>
        </p:spPr>
      </p:pic>
      <p:pic>
        <p:nvPicPr>
          <p:cNvPr id="10" name="Picture 9">
            <a:extLst>
              <a:ext uri="{FF2B5EF4-FFF2-40B4-BE49-F238E27FC236}">
                <a16:creationId xmlns:a16="http://schemas.microsoft.com/office/drawing/2014/main" id="{EB320822-5268-7D1B-ADB1-98241AE5891D}"/>
              </a:ext>
            </a:extLst>
          </p:cNvPr>
          <p:cNvPicPr>
            <a:picLocks noChangeAspect="1"/>
          </p:cNvPicPr>
          <p:nvPr/>
        </p:nvPicPr>
        <p:blipFill>
          <a:blip r:embed="rId4"/>
          <a:stretch>
            <a:fillRect/>
          </a:stretch>
        </p:blipFill>
        <p:spPr>
          <a:xfrm>
            <a:off x="2842009" y="3020971"/>
            <a:ext cx="3459780" cy="929721"/>
          </a:xfrm>
          <a:prstGeom prst="rect">
            <a:avLst/>
          </a:prstGeom>
        </p:spPr>
      </p:pic>
    </p:spTree>
    <p:extLst>
      <p:ext uri="{BB962C8B-B14F-4D97-AF65-F5344CB8AC3E}">
        <p14:creationId xmlns:p14="http://schemas.microsoft.com/office/powerpoint/2010/main" val="403988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Demografi</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799" y="1079348"/>
            <a:ext cx="2861219"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Jumlah Tanggungan</a:t>
            </a:r>
            <a:endParaRPr/>
          </a:p>
        </p:txBody>
      </p:sp>
      <p:pic>
        <p:nvPicPr>
          <p:cNvPr id="3" name="Picture 2">
            <a:extLst>
              <a:ext uri="{FF2B5EF4-FFF2-40B4-BE49-F238E27FC236}">
                <a16:creationId xmlns:a16="http://schemas.microsoft.com/office/drawing/2014/main" id="{85B8659F-98CE-7D5D-2EDD-E5485DAC9985}"/>
              </a:ext>
            </a:extLst>
          </p:cNvPr>
          <p:cNvPicPr>
            <a:picLocks noChangeAspect="1"/>
          </p:cNvPicPr>
          <p:nvPr/>
        </p:nvPicPr>
        <p:blipFill>
          <a:blip r:embed="rId3"/>
          <a:stretch>
            <a:fillRect/>
          </a:stretch>
        </p:blipFill>
        <p:spPr>
          <a:xfrm>
            <a:off x="1363070" y="1571629"/>
            <a:ext cx="6417660" cy="1208520"/>
          </a:xfrm>
          <a:prstGeom prst="rect">
            <a:avLst/>
          </a:prstGeom>
        </p:spPr>
      </p:pic>
      <p:pic>
        <p:nvPicPr>
          <p:cNvPr id="6" name="Picture 5">
            <a:extLst>
              <a:ext uri="{FF2B5EF4-FFF2-40B4-BE49-F238E27FC236}">
                <a16:creationId xmlns:a16="http://schemas.microsoft.com/office/drawing/2014/main" id="{396DB680-F4B2-530C-F812-DC23099B2200}"/>
              </a:ext>
            </a:extLst>
          </p:cNvPr>
          <p:cNvPicPr>
            <a:picLocks noChangeAspect="1"/>
          </p:cNvPicPr>
          <p:nvPr/>
        </p:nvPicPr>
        <p:blipFill>
          <a:blip r:embed="rId4"/>
          <a:stretch>
            <a:fillRect/>
          </a:stretch>
        </p:blipFill>
        <p:spPr>
          <a:xfrm>
            <a:off x="2792476" y="3032303"/>
            <a:ext cx="3558848" cy="1265030"/>
          </a:xfrm>
          <a:prstGeom prst="rect">
            <a:avLst/>
          </a:prstGeom>
        </p:spPr>
      </p:pic>
    </p:spTree>
    <p:extLst>
      <p:ext uri="{BB962C8B-B14F-4D97-AF65-F5344CB8AC3E}">
        <p14:creationId xmlns:p14="http://schemas.microsoft.com/office/powerpoint/2010/main" val="126835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Demografi</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799" y="1079348"/>
            <a:ext cx="2068263"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Pendapatan</a:t>
            </a:r>
            <a:endParaRPr/>
          </a:p>
        </p:txBody>
      </p:sp>
      <p:pic>
        <p:nvPicPr>
          <p:cNvPr id="3" name="Picture 2">
            <a:extLst>
              <a:ext uri="{FF2B5EF4-FFF2-40B4-BE49-F238E27FC236}">
                <a16:creationId xmlns:a16="http://schemas.microsoft.com/office/drawing/2014/main" id="{75DFFF4E-8314-777C-FB37-A9985AED6475}"/>
              </a:ext>
            </a:extLst>
          </p:cNvPr>
          <p:cNvPicPr>
            <a:picLocks noChangeAspect="1"/>
          </p:cNvPicPr>
          <p:nvPr/>
        </p:nvPicPr>
        <p:blipFill>
          <a:blip r:embed="rId3"/>
          <a:stretch>
            <a:fillRect/>
          </a:stretch>
        </p:blipFill>
        <p:spPr>
          <a:xfrm>
            <a:off x="1363070" y="1571629"/>
            <a:ext cx="6417660" cy="1214152"/>
          </a:xfrm>
          <a:prstGeom prst="rect">
            <a:avLst/>
          </a:prstGeom>
        </p:spPr>
      </p:pic>
      <p:pic>
        <p:nvPicPr>
          <p:cNvPr id="6" name="Picture 5">
            <a:extLst>
              <a:ext uri="{FF2B5EF4-FFF2-40B4-BE49-F238E27FC236}">
                <a16:creationId xmlns:a16="http://schemas.microsoft.com/office/drawing/2014/main" id="{BD6C3720-1AB6-8DC6-CD95-41C562FFDED3}"/>
              </a:ext>
            </a:extLst>
          </p:cNvPr>
          <p:cNvPicPr>
            <a:picLocks noChangeAspect="1"/>
          </p:cNvPicPr>
          <p:nvPr/>
        </p:nvPicPr>
        <p:blipFill>
          <a:blip r:embed="rId4"/>
          <a:stretch>
            <a:fillRect/>
          </a:stretch>
        </p:blipFill>
        <p:spPr>
          <a:xfrm>
            <a:off x="2758183" y="3037935"/>
            <a:ext cx="3627434" cy="1318374"/>
          </a:xfrm>
          <a:prstGeom prst="rect">
            <a:avLst/>
          </a:prstGeom>
        </p:spPr>
      </p:pic>
    </p:spTree>
    <p:extLst>
      <p:ext uri="{BB962C8B-B14F-4D97-AF65-F5344CB8AC3E}">
        <p14:creationId xmlns:p14="http://schemas.microsoft.com/office/powerpoint/2010/main" val="359330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Demografi</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0327EB23-4486-C955-72BD-C5B83DF428C2}"/>
              </a:ext>
            </a:extLst>
          </p:cNvPr>
          <p:cNvPicPr>
            <a:picLocks noChangeAspect="1"/>
          </p:cNvPicPr>
          <p:nvPr/>
        </p:nvPicPr>
        <p:blipFill>
          <a:blip r:embed="rId3"/>
          <a:stretch>
            <a:fillRect/>
          </a:stretch>
        </p:blipFill>
        <p:spPr>
          <a:xfrm>
            <a:off x="1363069" y="1555221"/>
            <a:ext cx="6417660" cy="1202941"/>
          </a:xfrm>
          <a:prstGeom prst="rect">
            <a:avLst/>
          </a:prstGeom>
        </p:spPr>
      </p:pic>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799" y="1079348"/>
            <a:ext cx="2861219"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Jenis Kartu Kredit</a:t>
            </a:r>
            <a:endParaRPr/>
          </a:p>
        </p:txBody>
      </p:sp>
      <p:pic>
        <p:nvPicPr>
          <p:cNvPr id="9" name="Picture 8">
            <a:extLst>
              <a:ext uri="{FF2B5EF4-FFF2-40B4-BE49-F238E27FC236}">
                <a16:creationId xmlns:a16="http://schemas.microsoft.com/office/drawing/2014/main" id="{379E7059-D0CB-4F3D-547E-76F1D74E4426}"/>
              </a:ext>
            </a:extLst>
          </p:cNvPr>
          <p:cNvPicPr>
            <a:picLocks noChangeAspect="1"/>
          </p:cNvPicPr>
          <p:nvPr/>
        </p:nvPicPr>
        <p:blipFill>
          <a:blip r:embed="rId4"/>
          <a:stretch>
            <a:fillRect/>
          </a:stretch>
        </p:blipFill>
        <p:spPr>
          <a:xfrm>
            <a:off x="2842009" y="2930309"/>
            <a:ext cx="3459780" cy="1325995"/>
          </a:xfrm>
          <a:prstGeom prst="rect">
            <a:avLst/>
          </a:prstGeom>
        </p:spPr>
      </p:pic>
    </p:spTree>
    <p:extLst>
      <p:ext uri="{BB962C8B-B14F-4D97-AF65-F5344CB8AC3E}">
        <p14:creationId xmlns:p14="http://schemas.microsoft.com/office/powerpoint/2010/main" val="3186686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Hubungan Kartu Kredit dengan Bank</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799" y="1079348"/>
            <a:ext cx="2861219"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Limit Kartu Kredit</a:t>
            </a:r>
            <a:endParaRPr/>
          </a:p>
        </p:txBody>
      </p:sp>
      <p:pic>
        <p:nvPicPr>
          <p:cNvPr id="3" name="Picture 2">
            <a:extLst>
              <a:ext uri="{FF2B5EF4-FFF2-40B4-BE49-F238E27FC236}">
                <a16:creationId xmlns:a16="http://schemas.microsoft.com/office/drawing/2014/main" id="{DCD3B1AE-9166-A8D0-4155-A9CC352C0B23}"/>
              </a:ext>
            </a:extLst>
          </p:cNvPr>
          <p:cNvPicPr>
            <a:picLocks noChangeAspect="1"/>
          </p:cNvPicPr>
          <p:nvPr/>
        </p:nvPicPr>
        <p:blipFill>
          <a:blip r:embed="rId3"/>
          <a:stretch>
            <a:fillRect/>
          </a:stretch>
        </p:blipFill>
        <p:spPr>
          <a:xfrm>
            <a:off x="1363070" y="1566139"/>
            <a:ext cx="6417660" cy="1189119"/>
          </a:xfrm>
          <a:prstGeom prst="rect">
            <a:avLst/>
          </a:prstGeom>
        </p:spPr>
      </p:pic>
      <p:pic>
        <p:nvPicPr>
          <p:cNvPr id="6" name="Picture 5">
            <a:extLst>
              <a:ext uri="{FF2B5EF4-FFF2-40B4-BE49-F238E27FC236}">
                <a16:creationId xmlns:a16="http://schemas.microsoft.com/office/drawing/2014/main" id="{EA363F8D-96EA-5C14-EC95-B5597788637D}"/>
              </a:ext>
            </a:extLst>
          </p:cNvPr>
          <p:cNvPicPr>
            <a:picLocks noChangeAspect="1"/>
          </p:cNvPicPr>
          <p:nvPr/>
        </p:nvPicPr>
        <p:blipFill>
          <a:blip r:embed="rId4"/>
          <a:stretch>
            <a:fillRect/>
          </a:stretch>
        </p:blipFill>
        <p:spPr>
          <a:xfrm>
            <a:off x="2834389" y="3001922"/>
            <a:ext cx="3475021" cy="929721"/>
          </a:xfrm>
          <a:prstGeom prst="rect">
            <a:avLst/>
          </a:prstGeom>
        </p:spPr>
      </p:pic>
    </p:spTree>
    <p:extLst>
      <p:ext uri="{BB962C8B-B14F-4D97-AF65-F5344CB8AC3E}">
        <p14:creationId xmlns:p14="http://schemas.microsoft.com/office/powerpoint/2010/main" val="396101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Hubungan Kartu Kredit dengan Bank</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799" y="1079348"/>
            <a:ext cx="4068514"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Lama Hubungan Dengan Bank</a:t>
            </a:r>
            <a:endParaRPr/>
          </a:p>
        </p:txBody>
      </p:sp>
      <p:pic>
        <p:nvPicPr>
          <p:cNvPr id="3" name="Picture 2">
            <a:extLst>
              <a:ext uri="{FF2B5EF4-FFF2-40B4-BE49-F238E27FC236}">
                <a16:creationId xmlns:a16="http://schemas.microsoft.com/office/drawing/2014/main" id="{C2703282-9D49-9FFA-E794-FEC583E4A99F}"/>
              </a:ext>
            </a:extLst>
          </p:cNvPr>
          <p:cNvPicPr>
            <a:picLocks noChangeAspect="1"/>
          </p:cNvPicPr>
          <p:nvPr/>
        </p:nvPicPr>
        <p:blipFill>
          <a:blip r:embed="rId3"/>
          <a:stretch>
            <a:fillRect/>
          </a:stretch>
        </p:blipFill>
        <p:spPr>
          <a:xfrm>
            <a:off x="1363070" y="1571629"/>
            <a:ext cx="6417660" cy="1216731"/>
          </a:xfrm>
          <a:prstGeom prst="rect">
            <a:avLst/>
          </a:prstGeom>
        </p:spPr>
      </p:pic>
      <p:pic>
        <p:nvPicPr>
          <p:cNvPr id="6" name="Picture 5">
            <a:extLst>
              <a:ext uri="{FF2B5EF4-FFF2-40B4-BE49-F238E27FC236}">
                <a16:creationId xmlns:a16="http://schemas.microsoft.com/office/drawing/2014/main" id="{2E1DEC44-2B48-2C67-DA62-31947DF4993E}"/>
              </a:ext>
            </a:extLst>
          </p:cNvPr>
          <p:cNvPicPr>
            <a:picLocks noChangeAspect="1"/>
          </p:cNvPicPr>
          <p:nvPr/>
        </p:nvPicPr>
        <p:blipFill>
          <a:blip r:embed="rId4"/>
          <a:stretch>
            <a:fillRect/>
          </a:stretch>
        </p:blipFill>
        <p:spPr>
          <a:xfrm>
            <a:off x="2815338" y="3040514"/>
            <a:ext cx="3513124" cy="914479"/>
          </a:xfrm>
          <a:prstGeom prst="rect">
            <a:avLst/>
          </a:prstGeom>
        </p:spPr>
      </p:pic>
    </p:spTree>
    <p:extLst>
      <p:ext uri="{BB962C8B-B14F-4D97-AF65-F5344CB8AC3E}">
        <p14:creationId xmlns:p14="http://schemas.microsoft.com/office/powerpoint/2010/main" val="536421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Hubungan Kartu Kredit dengan Bank</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799" y="1079348"/>
            <a:ext cx="4068514"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Jumlah Produk yang Dimiliki</a:t>
            </a:r>
            <a:endParaRPr/>
          </a:p>
        </p:txBody>
      </p:sp>
      <p:pic>
        <p:nvPicPr>
          <p:cNvPr id="3" name="Picture 2">
            <a:extLst>
              <a:ext uri="{FF2B5EF4-FFF2-40B4-BE49-F238E27FC236}">
                <a16:creationId xmlns:a16="http://schemas.microsoft.com/office/drawing/2014/main" id="{C77C7E72-9476-B25A-A6A2-A25ADB62AB03}"/>
              </a:ext>
            </a:extLst>
          </p:cNvPr>
          <p:cNvPicPr>
            <a:picLocks noChangeAspect="1"/>
          </p:cNvPicPr>
          <p:nvPr/>
        </p:nvPicPr>
        <p:blipFill>
          <a:blip r:embed="rId3"/>
          <a:stretch>
            <a:fillRect/>
          </a:stretch>
        </p:blipFill>
        <p:spPr>
          <a:xfrm>
            <a:off x="1363070" y="1571629"/>
            <a:ext cx="6417660" cy="1256147"/>
          </a:xfrm>
          <a:prstGeom prst="rect">
            <a:avLst/>
          </a:prstGeom>
        </p:spPr>
      </p:pic>
      <p:pic>
        <p:nvPicPr>
          <p:cNvPr id="6" name="Picture 5">
            <a:extLst>
              <a:ext uri="{FF2B5EF4-FFF2-40B4-BE49-F238E27FC236}">
                <a16:creationId xmlns:a16="http://schemas.microsoft.com/office/drawing/2014/main" id="{3FB0D1FC-2AA6-6202-F617-8D96FC37E24D}"/>
              </a:ext>
            </a:extLst>
          </p:cNvPr>
          <p:cNvPicPr>
            <a:picLocks noChangeAspect="1"/>
          </p:cNvPicPr>
          <p:nvPr/>
        </p:nvPicPr>
        <p:blipFill>
          <a:blip r:embed="rId4"/>
          <a:stretch>
            <a:fillRect/>
          </a:stretch>
        </p:blipFill>
        <p:spPr>
          <a:xfrm>
            <a:off x="2586718" y="3079930"/>
            <a:ext cx="3970364" cy="1287892"/>
          </a:xfrm>
          <a:prstGeom prst="rect">
            <a:avLst/>
          </a:prstGeom>
        </p:spPr>
      </p:pic>
    </p:spTree>
    <p:extLst>
      <p:ext uri="{BB962C8B-B14F-4D97-AF65-F5344CB8AC3E}">
        <p14:creationId xmlns:p14="http://schemas.microsoft.com/office/powerpoint/2010/main" val="1426115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Hubungan Kartu Kredit dengan Bank</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799" y="1079348"/>
            <a:ext cx="4068514"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Jumlah Ketidakaktifan</a:t>
            </a:r>
            <a:endParaRPr/>
          </a:p>
        </p:txBody>
      </p:sp>
      <p:pic>
        <p:nvPicPr>
          <p:cNvPr id="4" name="Picture 3">
            <a:extLst>
              <a:ext uri="{FF2B5EF4-FFF2-40B4-BE49-F238E27FC236}">
                <a16:creationId xmlns:a16="http://schemas.microsoft.com/office/drawing/2014/main" id="{CA8D708A-E40B-9614-CE6F-8FD9C3E9B8FF}"/>
              </a:ext>
            </a:extLst>
          </p:cNvPr>
          <p:cNvPicPr>
            <a:picLocks noChangeAspect="1"/>
          </p:cNvPicPr>
          <p:nvPr/>
        </p:nvPicPr>
        <p:blipFill>
          <a:blip r:embed="rId3"/>
          <a:stretch>
            <a:fillRect/>
          </a:stretch>
        </p:blipFill>
        <p:spPr>
          <a:xfrm>
            <a:off x="1363070" y="1571629"/>
            <a:ext cx="6417660" cy="1191338"/>
          </a:xfrm>
          <a:prstGeom prst="rect">
            <a:avLst/>
          </a:prstGeom>
        </p:spPr>
      </p:pic>
      <p:pic>
        <p:nvPicPr>
          <p:cNvPr id="8" name="Picture 7">
            <a:extLst>
              <a:ext uri="{FF2B5EF4-FFF2-40B4-BE49-F238E27FC236}">
                <a16:creationId xmlns:a16="http://schemas.microsoft.com/office/drawing/2014/main" id="{ADD36BE9-82F2-73C5-38E7-9DE9F421F529}"/>
              </a:ext>
            </a:extLst>
          </p:cNvPr>
          <p:cNvPicPr>
            <a:picLocks noChangeAspect="1"/>
          </p:cNvPicPr>
          <p:nvPr/>
        </p:nvPicPr>
        <p:blipFill>
          <a:blip r:embed="rId4"/>
          <a:stretch>
            <a:fillRect/>
          </a:stretch>
        </p:blipFill>
        <p:spPr>
          <a:xfrm>
            <a:off x="2575287" y="3015121"/>
            <a:ext cx="3993226" cy="1432684"/>
          </a:xfrm>
          <a:prstGeom prst="rect">
            <a:avLst/>
          </a:prstGeom>
        </p:spPr>
      </p:pic>
    </p:spTree>
    <p:extLst>
      <p:ext uri="{BB962C8B-B14F-4D97-AF65-F5344CB8AC3E}">
        <p14:creationId xmlns:p14="http://schemas.microsoft.com/office/powerpoint/2010/main" val="357516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Hubungan Kartu Kredit dengan Bank</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799" y="1079348"/>
            <a:ext cx="4068514"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Jumlah Panggilan Bank</a:t>
            </a:r>
            <a:endParaRPr/>
          </a:p>
        </p:txBody>
      </p:sp>
      <p:pic>
        <p:nvPicPr>
          <p:cNvPr id="3" name="Picture 2">
            <a:extLst>
              <a:ext uri="{FF2B5EF4-FFF2-40B4-BE49-F238E27FC236}">
                <a16:creationId xmlns:a16="http://schemas.microsoft.com/office/drawing/2014/main" id="{49673610-D3F4-C178-41C1-5BEDD0D1250B}"/>
              </a:ext>
            </a:extLst>
          </p:cNvPr>
          <p:cNvPicPr>
            <a:picLocks noChangeAspect="1"/>
          </p:cNvPicPr>
          <p:nvPr/>
        </p:nvPicPr>
        <p:blipFill>
          <a:blip r:embed="rId3"/>
          <a:stretch>
            <a:fillRect/>
          </a:stretch>
        </p:blipFill>
        <p:spPr>
          <a:xfrm>
            <a:off x="1363070" y="1571629"/>
            <a:ext cx="6417660" cy="1221271"/>
          </a:xfrm>
          <a:prstGeom prst="rect">
            <a:avLst/>
          </a:prstGeom>
        </p:spPr>
      </p:pic>
      <p:pic>
        <p:nvPicPr>
          <p:cNvPr id="6" name="Picture 5">
            <a:extLst>
              <a:ext uri="{FF2B5EF4-FFF2-40B4-BE49-F238E27FC236}">
                <a16:creationId xmlns:a16="http://schemas.microsoft.com/office/drawing/2014/main" id="{17E05745-FD12-9E5E-A3A8-DCA2B905129E}"/>
              </a:ext>
            </a:extLst>
          </p:cNvPr>
          <p:cNvPicPr>
            <a:picLocks noChangeAspect="1"/>
          </p:cNvPicPr>
          <p:nvPr/>
        </p:nvPicPr>
        <p:blipFill>
          <a:blip r:embed="rId4"/>
          <a:stretch>
            <a:fillRect/>
          </a:stretch>
        </p:blipFill>
        <p:spPr>
          <a:xfrm>
            <a:off x="2605769" y="3045054"/>
            <a:ext cx="3932261" cy="1486029"/>
          </a:xfrm>
          <a:prstGeom prst="rect">
            <a:avLst/>
          </a:prstGeom>
        </p:spPr>
      </p:pic>
    </p:spTree>
    <p:extLst>
      <p:ext uri="{BB962C8B-B14F-4D97-AF65-F5344CB8AC3E}">
        <p14:creationId xmlns:p14="http://schemas.microsoft.com/office/powerpoint/2010/main" val="48930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Hubungan Kartu Kredit dengan Bank</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799" y="1079348"/>
            <a:ext cx="4068514"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Median Limit Kredit</a:t>
            </a:r>
            <a:endParaRPr/>
          </a:p>
        </p:txBody>
      </p:sp>
      <p:pic>
        <p:nvPicPr>
          <p:cNvPr id="6" name="Picture 5">
            <a:extLst>
              <a:ext uri="{FF2B5EF4-FFF2-40B4-BE49-F238E27FC236}">
                <a16:creationId xmlns:a16="http://schemas.microsoft.com/office/drawing/2014/main" id="{1BDE78C2-D992-3014-4513-7CED7300E7E6}"/>
              </a:ext>
            </a:extLst>
          </p:cNvPr>
          <p:cNvPicPr>
            <a:picLocks noChangeAspect="1"/>
          </p:cNvPicPr>
          <p:nvPr/>
        </p:nvPicPr>
        <p:blipFill>
          <a:blip r:embed="rId3"/>
          <a:stretch>
            <a:fillRect/>
          </a:stretch>
        </p:blipFill>
        <p:spPr>
          <a:xfrm>
            <a:off x="1363070" y="1571629"/>
            <a:ext cx="6417660" cy="1762860"/>
          </a:xfrm>
          <a:prstGeom prst="rect">
            <a:avLst/>
          </a:prstGeom>
        </p:spPr>
      </p:pic>
      <p:pic>
        <p:nvPicPr>
          <p:cNvPr id="10" name="Picture 9">
            <a:extLst>
              <a:ext uri="{FF2B5EF4-FFF2-40B4-BE49-F238E27FC236}">
                <a16:creationId xmlns:a16="http://schemas.microsoft.com/office/drawing/2014/main" id="{F84E9341-BFD8-237C-2E07-F1B4DB7C0BF4}"/>
              </a:ext>
            </a:extLst>
          </p:cNvPr>
          <p:cNvPicPr>
            <a:picLocks noChangeAspect="1"/>
          </p:cNvPicPr>
          <p:nvPr/>
        </p:nvPicPr>
        <p:blipFill>
          <a:blip r:embed="rId4"/>
          <a:stretch>
            <a:fillRect/>
          </a:stretch>
        </p:blipFill>
        <p:spPr>
          <a:xfrm>
            <a:off x="3234474" y="3586643"/>
            <a:ext cx="2674852" cy="609653"/>
          </a:xfrm>
          <a:prstGeom prst="rect">
            <a:avLst/>
          </a:prstGeom>
        </p:spPr>
      </p:pic>
    </p:spTree>
    <p:extLst>
      <p:ext uri="{BB962C8B-B14F-4D97-AF65-F5344CB8AC3E}">
        <p14:creationId xmlns:p14="http://schemas.microsoft.com/office/powerpoint/2010/main" val="113437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Main Topic</a:t>
            </a:r>
            <a:endParaRPr/>
          </a:p>
        </p:txBody>
      </p:sp>
      <p:sp>
        <p:nvSpPr>
          <p:cNvPr id="198" name="Google Shape;198;p32"/>
          <p:cNvSpPr txBox="1">
            <a:spLocks noGrp="1"/>
          </p:cNvSpPr>
          <p:nvPr>
            <p:ph type="ctrTitle" idx="2"/>
          </p:nvPr>
        </p:nvSpPr>
        <p:spPr>
          <a:xfrm>
            <a:off x="2310350" y="1521024"/>
            <a:ext cx="2150400" cy="9416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Bussiness Objective</a:t>
            </a:r>
            <a:endParaRPr/>
          </a:p>
        </p:txBody>
      </p:sp>
      <p:sp>
        <p:nvSpPr>
          <p:cNvPr id="199" name="Google Shape;199;p32"/>
          <p:cNvSpPr txBox="1">
            <a:spLocks noGrp="1"/>
          </p:cNvSpPr>
          <p:nvPr>
            <p:ph type="title" idx="3"/>
          </p:nvPr>
        </p:nvSpPr>
        <p:spPr>
          <a:xfrm>
            <a:off x="7178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01" name="Google Shape;201;p32"/>
          <p:cNvSpPr txBox="1">
            <a:spLocks noGrp="1"/>
          </p:cNvSpPr>
          <p:nvPr>
            <p:ph type="ctrTitle" idx="4"/>
          </p:nvPr>
        </p:nvSpPr>
        <p:spPr>
          <a:xfrm>
            <a:off x="6275800" y="1521024"/>
            <a:ext cx="2150400" cy="9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Data Exploration</a:t>
            </a:r>
            <a:endParaRPr>
              <a:solidFill>
                <a:schemeClr val="bg1">
                  <a:lumMod val="65000"/>
                </a:schemeClr>
              </a:solidFill>
            </a:endParaRPr>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02</a:t>
            </a:r>
            <a:endParaRPr>
              <a:solidFill>
                <a:schemeClr val="bg1">
                  <a:lumMod val="65000"/>
                </a:schemeClr>
              </a:solidFill>
            </a:endParaRPr>
          </a:p>
        </p:txBody>
      </p:sp>
      <p:sp>
        <p:nvSpPr>
          <p:cNvPr id="204" name="Google Shape;204;p32"/>
          <p:cNvSpPr txBox="1">
            <a:spLocks noGrp="1"/>
          </p:cNvSpPr>
          <p:nvPr>
            <p:ph type="ctrTitle" idx="7"/>
          </p:nvPr>
        </p:nvSpPr>
        <p:spPr>
          <a:xfrm>
            <a:off x="2310350" y="3027874"/>
            <a:ext cx="2150400" cy="8742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Insight Visualization </a:t>
            </a:r>
            <a:endParaRPr>
              <a:solidFill>
                <a:schemeClr val="bg1">
                  <a:lumMod val="65000"/>
                </a:schemeClr>
              </a:solidFill>
            </a:endParaRPr>
          </a:p>
        </p:txBody>
      </p:sp>
      <p:sp>
        <p:nvSpPr>
          <p:cNvPr id="205" name="Google Shape;205;p32"/>
          <p:cNvSpPr txBox="1">
            <a:spLocks noGrp="1"/>
          </p:cNvSpPr>
          <p:nvPr>
            <p:ph type="title" idx="8"/>
          </p:nvPr>
        </p:nvSpPr>
        <p:spPr>
          <a:xfrm>
            <a:off x="7178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03</a:t>
            </a:r>
            <a:endParaRPr>
              <a:solidFill>
                <a:schemeClr val="bg1">
                  <a:lumMod val="65000"/>
                </a:schemeClr>
              </a:solidFill>
            </a:endParaRPr>
          </a:p>
        </p:txBody>
      </p:sp>
      <p:sp>
        <p:nvSpPr>
          <p:cNvPr id="207" name="Google Shape;207;p32"/>
          <p:cNvSpPr txBox="1">
            <a:spLocks noGrp="1"/>
          </p:cNvSpPr>
          <p:nvPr>
            <p:ph type="ctrTitle" idx="13"/>
          </p:nvPr>
        </p:nvSpPr>
        <p:spPr>
          <a:xfrm>
            <a:off x="6275650" y="2960449"/>
            <a:ext cx="2150400" cy="9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Conclusion and Recomendation</a:t>
            </a:r>
            <a:endParaRPr>
              <a:solidFill>
                <a:schemeClr val="bg1">
                  <a:lumMod val="65000"/>
                </a:schemeClr>
              </a:solidFill>
            </a:endParaRPr>
          </a:p>
        </p:txBody>
      </p:sp>
      <p:sp>
        <p:nvSpPr>
          <p:cNvPr id="208" name="Google Shape;208;p32"/>
          <p:cNvSpPr txBox="1">
            <a:spLocks noGrp="1"/>
          </p:cNvSpPr>
          <p:nvPr>
            <p:ph type="title" idx="14"/>
          </p:nvPr>
        </p:nvSpPr>
        <p:spPr>
          <a:xfrm>
            <a:off x="46864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04</a:t>
            </a:r>
            <a:endParaRPr>
              <a:solidFill>
                <a:schemeClr val="bg1">
                  <a:lumMod val="6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Hubungan Kartu Kredit dengan Bank</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798" y="1079348"/>
            <a:ext cx="5518695"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Nominal Transaksi dan Frekuensi Transaksi </a:t>
            </a:r>
            <a:endParaRPr/>
          </a:p>
        </p:txBody>
      </p:sp>
      <p:pic>
        <p:nvPicPr>
          <p:cNvPr id="3" name="Picture 2">
            <a:extLst>
              <a:ext uri="{FF2B5EF4-FFF2-40B4-BE49-F238E27FC236}">
                <a16:creationId xmlns:a16="http://schemas.microsoft.com/office/drawing/2014/main" id="{9BDEE198-A1BF-2EAB-7FF3-E8D703633A9A}"/>
              </a:ext>
            </a:extLst>
          </p:cNvPr>
          <p:cNvPicPr>
            <a:picLocks noChangeAspect="1"/>
          </p:cNvPicPr>
          <p:nvPr/>
        </p:nvPicPr>
        <p:blipFill>
          <a:blip r:embed="rId3"/>
          <a:stretch>
            <a:fillRect/>
          </a:stretch>
        </p:blipFill>
        <p:spPr>
          <a:xfrm>
            <a:off x="1363070" y="1571629"/>
            <a:ext cx="6417660" cy="2038105"/>
          </a:xfrm>
          <a:prstGeom prst="rect">
            <a:avLst/>
          </a:prstGeom>
        </p:spPr>
      </p:pic>
      <p:pic>
        <p:nvPicPr>
          <p:cNvPr id="6" name="Picture 5">
            <a:extLst>
              <a:ext uri="{FF2B5EF4-FFF2-40B4-BE49-F238E27FC236}">
                <a16:creationId xmlns:a16="http://schemas.microsoft.com/office/drawing/2014/main" id="{33D5D255-6822-E6F2-CC1F-76DB2376CF33}"/>
              </a:ext>
            </a:extLst>
          </p:cNvPr>
          <p:cNvPicPr>
            <a:picLocks noChangeAspect="1"/>
          </p:cNvPicPr>
          <p:nvPr/>
        </p:nvPicPr>
        <p:blipFill>
          <a:blip r:embed="rId4"/>
          <a:stretch>
            <a:fillRect/>
          </a:stretch>
        </p:blipFill>
        <p:spPr>
          <a:xfrm>
            <a:off x="1474101" y="3861888"/>
            <a:ext cx="6195597" cy="556308"/>
          </a:xfrm>
          <a:prstGeom prst="rect">
            <a:avLst/>
          </a:prstGeom>
        </p:spPr>
      </p:pic>
    </p:spTree>
    <p:extLst>
      <p:ext uri="{BB962C8B-B14F-4D97-AF65-F5344CB8AC3E}">
        <p14:creationId xmlns:p14="http://schemas.microsoft.com/office/powerpoint/2010/main" val="4231411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Main Topic</a:t>
            </a:r>
            <a:endParaRPr/>
          </a:p>
        </p:txBody>
      </p:sp>
      <p:sp>
        <p:nvSpPr>
          <p:cNvPr id="198" name="Google Shape;198;p32"/>
          <p:cNvSpPr txBox="1">
            <a:spLocks noGrp="1"/>
          </p:cNvSpPr>
          <p:nvPr>
            <p:ph type="ctrTitle" idx="2"/>
          </p:nvPr>
        </p:nvSpPr>
        <p:spPr>
          <a:xfrm>
            <a:off x="2310350" y="1521024"/>
            <a:ext cx="2150400" cy="9416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Bussiness Objective</a:t>
            </a:r>
            <a:endParaRPr>
              <a:solidFill>
                <a:schemeClr val="bg1">
                  <a:lumMod val="65000"/>
                </a:schemeClr>
              </a:solidFill>
            </a:endParaRPr>
          </a:p>
        </p:txBody>
      </p:sp>
      <p:sp>
        <p:nvSpPr>
          <p:cNvPr id="199" name="Google Shape;199;p32"/>
          <p:cNvSpPr txBox="1">
            <a:spLocks noGrp="1"/>
          </p:cNvSpPr>
          <p:nvPr>
            <p:ph type="title" idx="3"/>
          </p:nvPr>
        </p:nvSpPr>
        <p:spPr>
          <a:xfrm>
            <a:off x="7178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01</a:t>
            </a:r>
            <a:endParaRPr>
              <a:solidFill>
                <a:schemeClr val="bg1">
                  <a:lumMod val="65000"/>
                </a:schemeClr>
              </a:solidFill>
            </a:endParaRPr>
          </a:p>
        </p:txBody>
      </p:sp>
      <p:sp>
        <p:nvSpPr>
          <p:cNvPr id="201" name="Google Shape;201;p32"/>
          <p:cNvSpPr txBox="1">
            <a:spLocks noGrp="1"/>
          </p:cNvSpPr>
          <p:nvPr>
            <p:ph type="ctrTitle" idx="4"/>
          </p:nvPr>
        </p:nvSpPr>
        <p:spPr>
          <a:xfrm>
            <a:off x="6275800" y="1521024"/>
            <a:ext cx="2150400" cy="9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Data Exploration</a:t>
            </a:r>
            <a:endParaRPr>
              <a:solidFill>
                <a:schemeClr val="bg1">
                  <a:lumMod val="65000"/>
                </a:schemeClr>
              </a:solidFill>
            </a:endParaRPr>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02</a:t>
            </a:r>
            <a:endParaRPr>
              <a:solidFill>
                <a:schemeClr val="bg1">
                  <a:lumMod val="65000"/>
                </a:schemeClr>
              </a:solidFill>
            </a:endParaRPr>
          </a:p>
        </p:txBody>
      </p:sp>
      <p:sp>
        <p:nvSpPr>
          <p:cNvPr id="204" name="Google Shape;204;p32"/>
          <p:cNvSpPr txBox="1">
            <a:spLocks noGrp="1"/>
          </p:cNvSpPr>
          <p:nvPr>
            <p:ph type="ctrTitle" idx="7"/>
          </p:nvPr>
        </p:nvSpPr>
        <p:spPr>
          <a:xfrm>
            <a:off x="2310350" y="3027874"/>
            <a:ext cx="2150400" cy="8742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 Visualization </a:t>
            </a:r>
            <a:endParaRPr/>
          </a:p>
        </p:txBody>
      </p:sp>
      <p:sp>
        <p:nvSpPr>
          <p:cNvPr id="205" name="Google Shape;205;p32"/>
          <p:cNvSpPr txBox="1">
            <a:spLocks noGrp="1"/>
          </p:cNvSpPr>
          <p:nvPr>
            <p:ph type="title" idx="8"/>
          </p:nvPr>
        </p:nvSpPr>
        <p:spPr>
          <a:xfrm>
            <a:off x="7178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07" name="Google Shape;207;p32"/>
          <p:cNvSpPr txBox="1">
            <a:spLocks noGrp="1"/>
          </p:cNvSpPr>
          <p:nvPr>
            <p:ph type="ctrTitle" idx="13"/>
          </p:nvPr>
        </p:nvSpPr>
        <p:spPr>
          <a:xfrm>
            <a:off x="6275650" y="2960449"/>
            <a:ext cx="2150400" cy="9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Conclusion and Recomendation</a:t>
            </a:r>
            <a:endParaRPr>
              <a:solidFill>
                <a:schemeClr val="bg1">
                  <a:lumMod val="65000"/>
                </a:schemeClr>
              </a:solidFill>
            </a:endParaRPr>
          </a:p>
        </p:txBody>
      </p:sp>
      <p:sp>
        <p:nvSpPr>
          <p:cNvPr id="208" name="Google Shape;208;p32"/>
          <p:cNvSpPr txBox="1">
            <a:spLocks noGrp="1"/>
          </p:cNvSpPr>
          <p:nvPr>
            <p:ph type="title" idx="14"/>
          </p:nvPr>
        </p:nvSpPr>
        <p:spPr>
          <a:xfrm>
            <a:off x="46864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04</a:t>
            </a:r>
            <a:endParaRPr>
              <a:solidFill>
                <a:schemeClr val="bg1">
                  <a:lumMod val="65000"/>
                </a:schemeClr>
              </a:solidFill>
            </a:endParaRPr>
          </a:p>
        </p:txBody>
      </p:sp>
    </p:spTree>
    <p:extLst>
      <p:ext uri="{BB962C8B-B14F-4D97-AF65-F5344CB8AC3E}">
        <p14:creationId xmlns:p14="http://schemas.microsoft.com/office/powerpoint/2010/main" val="363431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Persentase Pelanggan</a:t>
            </a:r>
            <a:endParaRPr/>
          </a:p>
        </p:txBody>
      </p:sp>
      <p:sp>
        <p:nvSpPr>
          <p:cNvPr id="567" name="Google Shape;567;p56"/>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5;p33">
            <a:extLst>
              <a:ext uri="{FF2B5EF4-FFF2-40B4-BE49-F238E27FC236}">
                <a16:creationId xmlns:a16="http://schemas.microsoft.com/office/drawing/2014/main" id="{F7596BE7-CF5F-DE54-3A47-FBE25608F425}"/>
              </a:ext>
            </a:extLst>
          </p:cNvPr>
          <p:cNvSpPr txBox="1">
            <a:spLocks/>
          </p:cNvSpPr>
          <p:nvPr/>
        </p:nvSpPr>
        <p:spPr>
          <a:xfrm>
            <a:off x="4572000" y="1943099"/>
            <a:ext cx="3854000" cy="25475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a:t>Berdasarkan evaluasi yang dilakukan, disimpulkan bahwa sekitar 16.07% dari keseluruhan pelanggan termasuk dalam kelompok Pelanggan yang Berhenti Berlangganan. Persentase ini mencerminkan tingkat perpindahan yang cukup tinggi, yang mungkin berpotensi membawa dampak negatif bagi Bank.</a:t>
            </a:r>
          </a:p>
        </p:txBody>
      </p:sp>
      <p:pic>
        <p:nvPicPr>
          <p:cNvPr id="12" name="Picture 11">
            <a:extLst>
              <a:ext uri="{FF2B5EF4-FFF2-40B4-BE49-F238E27FC236}">
                <a16:creationId xmlns:a16="http://schemas.microsoft.com/office/drawing/2014/main" id="{5AAE0131-5C23-EB2D-F2DE-22582C9C6195}"/>
              </a:ext>
            </a:extLst>
          </p:cNvPr>
          <p:cNvPicPr>
            <a:picLocks noChangeAspect="1"/>
          </p:cNvPicPr>
          <p:nvPr/>
        </p:nvPicPr>
        <p:blipFill>
          <a:blip r:embed="rId3"/>
          <a:stretch>
            <a:fillRect/>
          </a:stretch>
        </p:blipFill>
        <p:spPr>
          <a:xfrm>
            <a:off x="717800" y="1340356"/>
            <a:ext cx="3150294" cy="315029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Demografi</a:t>
            </a:r>
            <a:endParaRPr/>
          </a:p>
        </p:txBody>
      </p:sp>
      <p:sp>
        <p:nvSpPr>
          <p:cNvPr id="567" name="Google Shape;567;p56"/>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5;p33">
            <a:extLst>
              <a:ext uri="{FF2B5EF4-FFF2-40B4-BE49-F238E27FC236}">
                <a16:creationId xmlns:a16="http://schemas.microsoft.com/office/drawing/2014/main" id="{F7596BE7-CF5F-DE54-3A47-FBE25608F425}"/>
              </a:ext>
            </a:extLst>
          </p:cNvPr>
          <p:cNvSpPr txBox="1">
            <a:spLocks/>
          </p:cNvSpPr>
          <p:nvPr/>
        </p:nvSpPr>
        <p:spPr>
          <a:xfrm>
            <a:off x="5516730" y="1624219"/>
            <a:ext cx="3277226" cy="28664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a:t>Dari visualisasi data, terlihat bahwa mayoritas pelanggan yang berhenti berlangganan berasal dari rentang usia 41 hingga 50 tahun. Meskipun perbandingan gender tidak menunjukkan perbedaan yang signifikan, jumlah perempuan yang berhenti berlangganan sedikit lebih tinggi.</a:t>
            </a:r>
          </a:p>
        </p:txBody>
      </p:sp>
      <p:pic>
        <p:nvPicPr>
          <p:cNvPr id="3" name="Picture 2">
            <a:extLst>
              <a:ext uri="{FF2B5EF4-FFF2-40B4-BE49-F238E27FC236}">
                <a16:creationId xmlns:a16="http://schemas.microsoft.com/office/drawing/2014/main" id="{3B6220EF-5797-B560-B285-C88A677AB733}"/>
              </a:ext>
            </a:extLst>
          </p:cNvPr>
          <p:cNvPicPr>
            <a:picLocks noChangeAspect="1"/>
          </p:cNvPicPr>
          <p:nvPr/>
        </p:nvPicPr>
        <p:blipFill>
          <a:blip r:embed="rId3"/>
          <a:stretch>
            <a:fillRect/>
          </a:stretch>
        </p:blipFill>
        <p:spPr>
          <a:xfrm>
            <a:off x="453931" y="1202479"/>
            <a:ext cx="4918169" cy="3288171"/>
          </a:xfrm>
          <a:prstGeom prst="rect">
            <a:avLst/>
          </a:prstGeom>
        </p:spPr>
      </p:pic>
    </p:spTree>
    <p:extLst>
      <p:ext uri="{BB962C8B-B14F-4D97-AF65-F5344CB8AC3E}">
        <p14:creationId xmlns:p14="http://schemas.microsoft.com/office/powerpoint/2010/main" val="95614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Demografi</a:t>
            </a:r>
            <a:endParaRPr/>
          </a:p>
        </p:txBody>
      </p:sp>
      <p:sp>
        <p:nvSpPr>
          <p:cNvPr id="567" name="Google Shape;567;p56"/>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5;p33">
            <a:extLst>
              <a:ext uri="{FF2B5EF4-FFF2-40B4-BE49-F238E27FC236}">
                <a16:creationId xmlns:a16="http://schemas.microsoft.com/office/drawing/2014/main" id="{65CDCB9B-4C17-9677-E265-A16501276B43}"/>
              </a:ext>
            </a:extLst>
          </p:cNvPr>
          <p:cNvSpPr txBox="1">
            <a:spLocks/>
          </p:cNvSpPr>
          <p:nvPr/>
        </p:nvSpPr>
        <p:spPr>
          <a:xfrm>
            <a:off x="5516730" y="1237466"/>
            <a:ext cx="3277226" cy="32531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ID" sz="1200" b="0" i="0">
                <a:solidFill>
                  <a:srgbClr val="374151"/>
                </a:solidFill>
                <a:effectLst/>
                <a:latin typeface="+mj-lt"/>
              </a:rPr>
              <a:t>Tingkat pendidikan pelanggan dapat memiliki pengaruh terhadap churn rate</a:t>
            </a:r>
            <a:r>
              <a:rPr lang="en-US" sz="1200" b="0" i="0">
                <a:solidFill>
                  <a:srgbClr val="374151"/>
                </a:solidFill>
                <a:effectLst/>
                <a:latin typeface="+mj-lt"/>
              </a:rPr>
              <a:t>, </a:t>
            </a:r>
            <a:r>
              <a:rPr lang="en-ID" sz="1200" b="0" i="0">
                <a:solidFill>
                  <a:srgbClr val="374151"/>
                </a:solidFill>
                <a:effectLst/>
                <a:latin typeface="+mj-lt"/>
              </a:rPr>
              <a:t>meskipun dampaknya dapat bervariasi.</a:t>
            </a:r>
            <a:endParaRPr lang="en-US" sz="1200" b="0" i="0">
              <a:solidFill>
                <a:srgbClr val="374151"/>
              </a:solidFill>
              <a:effectLst/>
              <a:latin typeface="+mj-lt"/>
            </a:endParaRPr>
          </a:p>
          <a:p>
            <a:pPr>
              <a:buClr>
                <a:schemeClr val="dk1"/>
              </a:buClr>
              <a:buSzPts val="1100"/>
            </a:pPr>
            <a:endParaRPr lang="en-US" sz="1200">
              <a:solidFill>
                <a:srgbClr val="374151"/>
              </a:solidFill>
              <a:latin typeface="+mj-lt"/>
            </a:endParaRPr>
          </a:p>
          <a:p>
            <a:pPr>
              <a:buClr>
                <a:schemeClr val="dk1"/>
              </a:buClr>
              <a:buSzPts val="1100"/>
            </a:pPr>
            <a:r>
              <a:rPr lang="en-ID" sz="1200" b="0" i="0">
                <a:solidFill>
                  <a:srgbClr val="374151"/>
                </a:solidFill>
                <a:effectLst/>
                <a:latin typeface="+mj-lt"/>
              </a:rPr>
              <a:t>Pelanggan dengan tingkat pendidikan yang lebih tinggi, seperti gelar sarjana atau pascasarjana, cenderung memiliki tingkat churn yang lebih rendah. Ini mungkin karena pemahaman keuangan yang lebih baik dan kapasitas keuangan yang lebih stabil.</a:t>
            </a:r>
            <a:endParaRPr lang="en-US" sz="1200" b="0" i="0">
              <a:solidFill>
                <a:srgbClr val="374151"/>
              </a:solidFill>
              <a:effectLst/>
              <a:latin typeface="+mj-lt"/>
            </a:endParaRPr>
          </a:p>
          <a:p>
            <a:pPr>
              <a:buClr>
                <a:schemeClr val="dk1"/>
              </a:buClr>
              <a:buSzPts val="1100"/>
            </a:pPr>
            <a:endParaRPr lang="en-US" sz="1200">
              <a:solidFill>
                <a:srgbClr val="374151"/>
              </a:solidFill>
              <a:latin typeface="+mj-lt"/>
            </a:endParaRPr>
          </a:p>
          <a:p>
            <a:pPr>
              <a:buClr>
                <a:schemeClr val="dk1"/>
              </a:buClr>
              <a:buSzPts val="1100"/>
            </a:pPr>
            <a:r>
              <a:rPr lang="en-US" sz="1200">
                <a:solidFill>
                  <a:srgbClr val="374151"/>
                </a:solidFill>
                <a:latin typeface="+mj-lt"/>
              </a:rPr>
              <a:t>Namun perlu </a:t>
            </a:r>
            <a:r>
              <a:rPr lang="en-ID" sz="1200" b="0" i="0">
                <a:solidFill>
                  <a:srgbClr val="374151"/>
                </a:solidFill>
                <a:effectLst/>
                <a:latin typeface="+mj-lt"/>
              </a:rPr>
              <a:t>diingat bahwa tingkat pendidikan hanyalah satu faktor di antara banyak faktor yang dapat memengaruhi churn rate, seperti kondisi ekonomi, pengalaman pribadi, dan preferensi konsumen.</a:t>
            </a:r>
            <a:endParaRPr lang="en-US" sz="1200">
              <a:latin typeface="+mj-lt"/>
            </a:endParaRPr>
          </a:p>
        </p:txBody>
      </p:sp>
      <p:pic>
        <p:nvPicPr>
          <p:cNvPr id="3" name="Picture 2">
            <a:extLst>
              <a:ext uri="{FF2B5EF4-FFF2-40B4-BE49-F238E27FC236}">
                <a16:creationId xmlns:a16="http://schemas.microsoft.com/office/drawing/2014/main" id="{D4E8807A-B95A-E825-E9C8-93A8F2738475}"/>
              </a:ext>
            </a:extLst>
          </p:cNvPr>
          <p:cNvPicPr>
            <a:picLocks noChangeAspect="1"/>
          </p:cNvPicPr>
          <p:nvPr/>
        </p:nvPicPr>
        <p:blipFill>
          <a:blip r:embed="rId3"/>
          <a:stretch>
            <a:fillRect/>
          </a:stretch>
        </p:blipFill>
        <p:spPr>
          <a:xfrm>
            <a:off x="453931" y="1237465"/>
            <a:ext cx="4918169" cy="3253185"/>
          </a:xfrm>
          <a:prstGeom prst="rect">
            <a:avLst/>
          </a:prstGeom>
        </p:spPr>
      </p:pic>
    </p:spTree>
    <p:extLst>
      <p:ext uri="{BB962C8B-B14F-4D97-AF65-F5344CB8AC3E}">
        <p14:creationId xmlns:p14="http://schemas.microsoft.com/office/powerpoint/2010/main" val="982771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Demografi</a:t>
            </a:r>
            <a:endParaRPr/>
          </a:p>
        </p:txBody>
      </p:sp>
      <p:sp>
        <p:nvSpPr>
          <p:cNvPr id="567" name="Google Shape;567;p56"/>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5;p33">
            <a:extLst>
              <a:ext uri="{FF2B5EF4-FFF2-40B4-BE49-F238E27FC236}">
                <a16:creationId xmlns:a16="http://schemas.microsoft.com/office/drawing/2014/main" id="{65CDCB9B-4C17-9677-E265-A16501276B43}"/>
              </a:ext>
            </a:extLst>
          </p:cNvPr>
          <p:cNvSpPr txBox="1">
            <a:spLocks/>
          </p:cNvSpPr>
          <p:nvPr/>
        </p:nvSpPr>
        <p:spPr>
          <a:xfrm>
            <a:off x="5516730" y="2171699"/>
            <a:ext cx="3277226" cy="1333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a:t>Mayoritas pelanggan yang churn adalah pelanggan yang telah menikah, dan pelanggan yang memiliki tanggungan sebanyak 3 orang.</a:t>
            </a:r>
          </a:p>
        </p:txBody>
      </p:sp>
      <p:pic>
        <p:nvPicPr>
          <p:cNvPr id="5" name="Picture 4">
            <a:extLst>
              <a:ext uri="{FF2B5EF4-FFF2-40B4-BE49-F238E27FC236}">
                <a16:creationId xmlns:a16="http://schemas.microsoft.com/office/drawing/2014/main" id="{DC6126A4-4832-6FDC-2993-8706183C425B}"/>
              </a:ext>
            </a:extLst>
          </p:cNvPr>
          <p:cNvPicPr>
            <a:picLocks noChangeAspect="1"/>
          </p:cNvPicPr>
          <p:nvPr/>
        </p:nvPicPr>
        <p:blipFill>
          <a:blip r:embed="rId3"/>
          <a:stretch>
            <a:fillRect/>
          </a:stretch>
        </p:blipFill>
        <p:spPr>
          <a:xfrm>
            <a:off x="447358" y="1168333"/>
            <a:ext cx="4931314" cy="3322317"/>
          </a:xfrm>
          <a:prstGeom prst="rect">
            <a:avLst/>
          </a:prstGeom>
        </p:spPr>
      </p:pic>
    </p:spTree>
    <p:extLst>
      <p:ext uri="{BB962C8B-B14F-4D97-AF65-F5344CB8AC3E}">
        <p14:creationId xmlns:p14="http://schemas.microsoft.com/office/powerpoint/2010/main" val="3474134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Demografi</a:t>
            </a:r>
            <a:endParaRPr/>
          </a:p>
        </p:txBody>
      </p:sp>
      <p:sp>
        <p:nvSpPr>
          <p:cNvPr id="567" name="Google Shape;567;p56"/>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5;p33">
            <a:extLst>
              <a:ext uri="{FF2B5EF4-FFF2-40B4-BE49-F238E27FC236}">
                <a16:creationId xmlns:a16="http://schemas.microsoft.com/office/drawing/2014/main" id="{65CDCB9B-4C17-9677-E265-A16501276B43}"/>
              </a:ext>
            </a:extLst>
          </p:cNvPr>
          <p:cNvSpPr txBox="1">
            <a:spLocks/>
          </p:cNvSpPr>
          <p:nvPr/>
        </p:nvSpPr>
        <p:spPr>
          <a:xfrm>
            <a:off x="5516730" y="1965961"/>
            <a:ext cx="3277226" cy="16154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a:t>Sebagian besar pelanggan yang berhenti berlangganan memiliki pendapatan di bawah $40. Persentase tingkat churn untuk kelompok pendapatan ini mencapai 37.62% dari total customer yang churn.</a:t>
            </a:r>
          </a:p>
        </p:txBody>
      </p:sp>
      <p:pic>
        <p:nvPicPr>
          <p:cNvPr id="5" name="Picture 4">
            <a:extLst>
              <a:ext uri="{FF2B5EF4-FFF2-40B4-BE49-F238E27FC236}">
                <a16:creationId xmlns:a16="http://schemas.microsoft.com/office/drawing/2014/main" id="{A91FAAB2-14C7-3D65-8224-5CC1A9708CA9}"/>
              </a:ext>
            </a:extLst>
          </p:cNvPr>
          <p:cNvPicPr>
            <a:picLocks noChangeAspect="1"/>
          </p:cNvPicPr>
          <p:nvPr/>
        </p:nvPicPr>
        <p:blipFill>
          <a:blip r:embed="rId3"/>
          <a:stretch>
            <a:fillRect/>
          </a:stretch>
        </p:blipFill>
        <p:spPr>
          <a:xfrm>
            <a:off x="426464" y="1184690"/>
            <a:ext cx="4973102" cy="3305960"/>
          </a:xfrm>
          <a:prstGeom prst="rect">
            <a:avLst/>
          </a:prstGeom>
        </p:spPr>
      </p:pic>
    </p:spTree>
    <p:extLst>
      <p:ext uri="{BB962C8B-B14F-4D97-AF65-F5344CB8AC3E}">
        <p14:creationId xmlns:p14="http://schemas.microsoft.com/office/powerpoint/2010/main" val="1548682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Hubungan Kartu Kredit dengan Bank</a:t>
            </a:r>
            <a:endParaRPr/>
          </a:p>
        </p:txBody>
      </p:sp>
      <p:sp>
        <p:nvSpPr>
          <p:cNvPr id="567" name="Google Shape;567;p56"/>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5;p33">
            <a:extLst>
              <a:ext uri="{FF2B5EF4-FFF2-40B4-BE49-F238E27FC236}">
                <a16:creationId xmlns:a16="http://schemas.microsoft.com/office/drawing/2014/main" id="{65CDCB9B-4C17-9677-E265-A16501276B43}"/>
              </a:ext>
            </a:extLst>
          </p:cNvPr>
          <p:cNvSpPr txBox="1">
            <a:spLocks/>
          </p:cNvSpPr>
          <p:nvPr/>
        </p:nvSpPr>
        <p:spPr>
          <a:xfrm>
            <a:off x="717800" y="3990003"/>
            <a:ext cx="7708200" cy="8441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Clr>
                <a:schemeClr val="dk1"/>
              </a:buClr>
              <a:buSzPts val="1100"/>
            </a:pPr>
            <a:r>
              <a:rPr lang="en-US"/>
              <a:t>Pelanggan yang memiliki tingkat churn paling tinggi berdasarkan kategori kartu adalah kartu "Blue", hal ini mungkin disebabkan oleh limit yang dimiliki kartu yang rendah sehingga pelanggan menjadi tidak tertarik dan memutuskan berhenti.</a:t>
            </a:r>
          </a:p>
        </p:txBody>
      </p:sp>
      <p:grpSp>
        <p:nvGrpSpPr>
          <p:cNvPr id="10" name="Group 9">
            <a:extLst>
              <a:ext uri="{FF2B5EF4-FFF2-40B4-BE49-F238E27FC236}">
                <a16:creationId xmlns:a16="http://schemas.microsoft.com/office/drawing/2014/main" id="{FAA61821-506B-5A37-DAF6-3F83983B0EE1}"/>
              </a:ext>
            </a:extLst>
          </p:cNvPr>
          <p:cNvGrpSpPr/>
          <p:nvPr/>
        </p:nvGrpSpPr>
        <p:grpSpPr>
          <a:xfrm>
            <a:off x="1306193" y="1087958"/>
            <a:ext cx="2354716" cy="2636950"/>
            <a:chOff x="650743" y="1228506"/>
            <a:chExt cx="2462498" cy="2830207"/>
          </a:xfrm>
        </p:grpSpPr>
        <p:pic>
          <p:nvPicPr>
            <p:cNvPr id="5" name="Picture 4">
              <a:extLst>
                <a:ext uri="{FF2B5EF4-FFF2-40B4-BE49-F238E27FC236}">
                  <a16:creationId xmlns:a16="http://schemas.microsoft.com/office/drawing/2014/main" id="{73B280D4-BBEA-351B-4D49-0010001ECDBA}"/>
                </a:ext>
              </a:extLst>
            </p:cNvPr>
            <p:cNvPicPr>
              <a:picLocks noChangeAspect="1"/>
            </p:cNvPicPr>
            <p:nvPr/>
          </p:nvPicPr>
          <p:blipFill rotWithShape="1">
            <a:blip r:embed="rId3"/>
            <a:srcRect b="92792"/>
            <a:stretch/>
          </p:blipFill>
          <p:spPr>
            <a:xfrm>
              <a:off x="650743" y="1228506"/>
              <a:ext cx="2462498" cy="166515"/>
            </a:xfrm>
            <a:prstGeom prst="rect">
              <a:avLst/>
            </a:prstGeom>
          </p:spPr>
        </p:pic>
        <p:pic>
          <p:nvPicPr>
            <p:cNvPr id="8" name="Picture 7">
              <a:extLst>
                <a:ext uri="{FF2B5EF4-FFF2-40B4-BE49-F238E27FC236}">
                  <a16:creationId xmlns:a16="http://schemas.microsoft.com/office/drawing/2014/main" id="{5444F781-996E-E28E-E2E1-54867D11C980}"/>
                </a:ext>
              </a:extLst>
            </p:cNvPr>
            <p:cNvPicPr>
              <a:picLocks noChangeAspect="1"/>
            </p:cNvPicPr>
            <p:nvPr/>
          </p:nvPicPr>
          <p:blipFill rotWithShape="1">
            <a:blip r:embed="rId3"/>
            <a:srcRect l="16383" t="24727" r="17678"/>
            <a:stretch/>
          </p:blipFill>
          <p:spPr>
            <a:xfrm>
              <a:off x="650744" y="1421606"/>
              <a:ext cx="2462497" cy="2637107"/>
            </a:xfrm>
            <a:prstGeom prst="rect">
              <a:avLst/>
            </a:prstGeom>
          </p:spPr>
        </p:pic>
      </p:grpSp>
      <p:pic>
        <p:nvPicPr>
          <p:cNvPr id="9" name="Picture 8">
            <a:extLst>
              <a:ext uri="{FF2B5EF4-FFF2-40B4-BE49-F238E27FC236}">
                <a16:creationId xmlns:a16="http://schemas.microsoft.com/office/drawing/2014/main" id="{2713E1A1-10F7-EE06-6519-155ADCED167F}"/>
              </a:ext>
            </a:extLst>
          </p:cNvPr>
          <p:cNvPicPr>
            <a:picLocks noChangeAspect="1"/>
          </p:cNvPicPr>
          <p:nvPr/>
        </p:nvPicPr>
        <p:blipFill>
          <a:blip r:embed="rId4"/>
          <a:stretch>
            <a:fillRect/>
          </a:stretch>
        </p:blipFill>
        <p:spPr>
          <a:xfrm>
            <a:off x="4041648" y="1087958"/>
            <a:ext cx="4071877" cy="2769962"/>
          </a:xfrm>
          <a:prstGeom prst="rect">
            <a:avLst/>
          </a:prstGeom>
        </p:spPr>
      </p:pic>
    </p:spTree>
    <p:extLst>
      <p:ext uri="{BB962C8B-B14F-4D97-AF65-F5344CB8AC3E}">
        <p14:creationId xmlns:p14="http://schemas.microsoft.com/office/powerpoint/2010/main" val="2121752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pic>
        <p:nvPicPr>
          <p:cNvPr id="5" name="Picture 4">
            <a:extLst>
              <a:ext uri="{FF2B5EF4-FFF2-40B4-BE49-F238E27FC236}">
                <a16:creationId xmlns:a16="http://schemas.microsoft.com/office/drawing/2014/main" id="{6671D881-E301-2443-CBE2-C72B42FB3C79}"/>
              </a:ext>
            </a:extLst>
          </p:cNvPr>
          <p:cNvPicPr>
            <a:picLocks noChangeAspect="1"/>
          </p:cNvPicPr>
          <p:nvPr/>
        </p:nvPicPr>
        <p:blipFill>
          <a:blip r:embed="rId3"/>
          <a:stretch>
            <a:fillRect/>
          </a:stretch>
        </p:blipFill>
        <p:spPr>
          <a:xfrm>
            <a:off x="469996" y="1155747"/>
            <a:ext cx="4902104" cy="3334903"/>
          </a:xfrm>
          <a:prstGeom prst="rect">
            <a:avLst/>
          </a:prstGeom>
        </p:spPr>
      </p:pic>
      <p:sp>
        <p:nvSpPr>
          <p:cNvPr id="560" name="Google Shape;560;p5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Hubungan Kartu Kredit dengan Bank</a:t>
            </a:r>
            <a:endParaRPr/>
          </a:p>
        </p:txBody>
      </p:sp>
      <p:sp>
        <p:nvSpPr>
          <p:cNvPr id="567" name="Google Shape;567;p56"/>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5;p33">
            <a:extLst>
              <a:ext uri="{FF2B5EF4-FFF2-40B4-BE49-F238E27FC236}">
                <a16:creationId xmlns:a16="http://schemas.microsoft.com/office/drawing/2014/main" id="{65CDCB9B-4C17-9677-E265-A16501276B43}"/>
              </a:ext>
            </a:extLst>
          </p:cNvPr>
          <p:cNvSpPr txBox="1">
            <a:spLocks/>
          </p:cNvSpPr>
          <p:nvPr/>
        </p:nvSpPr>
        <p:spPr>
          <a:xfrm>
            <a:off x="5516730" y="1155748"/>
            <a:ext cx="3277226" cy="33349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300"/>
              <a:t>Durasi keterlibatan pelanggan dengan bank dapat memengaruhi tingkat churn. Tingkat churn meningkat secara signifikan ketika pelanggan telah menjalin hubungan dengan bank selama lebih dari 2 tahun. Puncak churn tertinggi terjadi ketika pelanggan mencapai usia 3 tahun.</a:t>
            </a:r>
          </a:p>
          <a:p>
            <a:pPr>
              <a:buClr>
                <a:schemeClr val="dk1"/>
              </a:buClr>
              <a:buSzPts val="1100"/>
            </a:pPr>
            <a:endParaRPr lang="en-US" sz="1300"/>
          </a:p>
          <a:p>
            <a:pPr>
              <a:buClr>
                <a:schemeClr val="dk1"/>
              </a:buClr>
              <a:buSzPts val="1100"/>
            </a:pPr>
            <a:r>
              <a:rPr lang="en-US" sz="1300"/>
              <a:t>Fenomena ini mungkin disebabkan oleh kurangnya fitur atau promosi yang menarik, berbeda dengan saat pertama kali mendaftar di awal tahun, yang menyebabkan pelanggan menghentikan penggunaan kartu kredit.</a:t>
            </a:r>
          </a:p>
        </p:txBody>
      </p:sp>
    </p:spTree>
    <p:extLst>
      <p:ext uri="{BB962C8B-B14F-4D97-AF65-F5344CB8AC3E}">
        <p14:creationId xmlns:p14="http://schemas.microsoft.com/office/powerpoint/2010/main" val="3368911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pic>
        <p:nvPicPr>
          <p:cNvPr id="5" name="Picture 4">
            <a:extLst>
              <a:ext uri="{FF2B5EF4-FFF2-40B4-BE49-F238E27FC236}">
                <a16:creationId xmlns:a16="http://schemas.microsoft.com/office/drawing/2014/main" id="{F054B33B-9A4A-F1C2-F796-E9EFF35D7825}"/>
              </a:ext>
            </a:extLst>
          </p:cNvPr>
          <p:cNvPicPr>
            <a:picLocks noChangeAspect="1"/>
          </p:cNvPicPr>
          <p:nvPr/>
        </p:nvPicPr>
        <p:blipFill>
          <a:blip r:embed="rId3"/>
          <a:stretch>
            <a:fillRect/>
          </a:stretch>
        </p:blipFill>
        <p:spPr>
          <a:xfrm>
            <a:off x="475729" y="1237465"/>
            <a:ext cx="4896371" cy="3305959"/>
          </a:xfrm>
          <a:prstGeom prst="rect">
            <a:avLst/>
          </a:prstGeom>
        </p:spPr>
      </p:pic>
      <p:sp>
        <p:nvSpPr>
          <p:cNvPr id="560" name="Google Shape;560;p5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Hubungan Kartu Kredit dengan Bank</a:t>
            </a:r>
            <a:endParaRPr/>
          </a:p>
        </p:txBody>
      </p:sp>
      <p:sp>
        <p:nvSpPr>
          <p:cNvPr id="567" name="Google Shape;567;p56"/>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5;p33">
            <a:extLst>
              <a:ext uri="{FF2B5EF4-FFF2-40B4-BE49-F238E27FC236}">
                <a16:creationId xmlns:a16="http://schemas.microsoft.com/office/drawing/2014/main" id="{65CDCB9B-4C17-9677-E265-A16501276B43}"/>
              </a:ext>
            </a:extLst>
          </p:cNvPr>
          <p:cNvSpPr txBox="1">
            <a:spLocks/>
          </p:cNvSpPr>
          <p:nvPr/>
        </p:nvSpPr>
        <p:spPr>
          <a:xfrm>
            <a:off x="5516730" y="1524000"/>
            <a:ext cx="3277226" cy="29666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a:t>Pada analisis ditekmukan bahwa tingkat churn terus meningkat sampai dengan jumlah panggilan atau hubungan dengan bang sebanyak 3 kali, dan kemudian menurun.</a:t>
            </a:r>
            <a:br>
              <a:rPr lang="en-US"/>
            </a:br>
            <a:endParaRPr lang="en-US"/>
          </a:p>
          <a:p>
            <a:pPr>
              <a:buClr>
                <a:schemeClr val="dk1"/>
              </a:buClr>
              <a:buSzPts val="1100"/>
            </a:pPr>
            <a:r>
              <a:rPr lang="en-US"/>
              <a:t>Hal ini dapat disebabkan banyak hal salah satunya mungkin pelanggan merasa terganggu ketika dihubungi bank maupun penyelesaian masalah yang tidak selesai ketika meminta bantuan kepada bank.</a:t>
            </a:r>
          </a:p>
        </p:txBody>
      </p:sp>
    </p:spTree>
    <p:extLst>
      <p:ext uri="{BB962C8B-B14F-4D97-AF65-F5344CB8AC3E}">
        <p14:creationId xmlns:p14="http://schemas.microsoft.com/office/powerpoint/2010/main" val="22792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900" y="376031"/>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Objective</a:t>
            </a:r>
            <a:endParaRPr/>
          </a:p>
        </p:txBody>
      </p:sp>
      <p:sp>
        <p:nvSpPr>
          <p:cNvPr id="237" name="Google Shape;237;p36"/>
          <p:cNvSpPr txBox="1">
            <a:spLocks noGrp="1"/>
          </p:cNvSpPr>
          <p:nvPr>
            <p:ph type="subTitle" idx="2"/>
          </p:nvPr>
        </p:nvSpPr>
        <p:spPr>
          <a:xfrm>
            <a:off x="2138279" y="2571750"/>
            <a:ext cx="2261700" cy="91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t>Mengindentifikasi faktor-faktor yang menyebabkan customer churn.</a:t>
            </a:r>
            <a:endParaRPr/>
          </a:p>
        </p:txBody>
      </p:sp>
      <p:sp>
        <p:nvSpPr>
          <p:cNvPr id="239" name="Google Shape;239;p36"/>
          <p:cNvSpPr txBox="1">
            <a:spLocks noGrp="1"/>
          </p:cNvSpPr>
          <p:nvPr>
            <p:ph type="subTitle" idx="4"/>
          </p:nvPr>
        </p:nvSpPr>
        <p:spPr>
          <a:xfrm>
            <a:off x="4791329" y="2571750"/>
            <a:ext cx="2261700" cy="91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t>Membuat kesimpulan dan memberikan rekomendasi dari hasil analisis.</a:t>
            </a:r>
            <a:endParaRPr/>
          </a:p>
        </p:txBody>
      </p:sp>
      <p:sp>
        <p:nvSpPr>
          <p:cNvPr id="242" name="Google Shape;242;p36"/>
          <p:cNvSpPr/>
          <p:nvPr/>
        </p:nvSpPr>
        <p:spPr>
          <a:xfrm>
            <a:off x="5711775" y="1969176"/>
            <a:ext cx="420796" cy="419677"/>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6"/>
          <p:cNvSpPr/>
          <p:nvPr/>
        </p:nvSpPr>
        <p:spPr>
          <a:xfrm>
            <a:off x="3056465" y="1967624"/>
            <a:ext cx="425343" cy="422781"/>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pic>
        <p:nvPicPr>
          <p:cNvPr id="7" name="Picture 6">
            <a:extLst>
              <a:ext uri="{FF2B5EF4-FFF2-40B4-BE49-F238E27FC236}">
                <a16:creationId xmlns:a16="http://schemas.microsoft.com/office/drawing/2014/main" id="{29E73625-2A6D-E1CD-2BA2-1D825FC81CDF}"/>
              </a:ext>
            </a:extLst>
          </p:cNvPr>
          <p:cNvPicPr>
            <a:picLocks noChangeAspect="1"/>
          </p:cNvPicPr>
          <p:nvPr/>
        </p:nvPicPr>
        <p:blipFill>
          <a:blip r:embed="rId3"/>
          <a:stretch>
            <a:fillRect/>
          </a:stretch>
        </p:blipFill>
        <p:spPr>
          <a:xfrm>
            <a:off x="717801" y="1208551"/>
            <a:ext cx="4154236" cy="3282099"/>
          </a:xfrm>
          <a:prstGeom prst="rect">
            <a:avLst/>
          </a:prstGeom>
        </p:spPr>
      </p:pic>
      <p:sp>
        <p:nvSpPr>
          <p:cNvPr id="560" name="Google Shape;560;p5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Hubungan Kartu Kredit dengan Bank</a:t>
            </a:r>
            <a:endParaRPr/>
          </a:p>
        </p:txBody>
      </p:sp>
      <p:sp>
        <p:nvSpPr>
          <p:cNvPr id="567" name="Google Shape;567;p56"/>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5;p33">
            <a:extLst>
              <a:ext uri="{FF2B5EF4-FFF2-40B4-BE49-F238E27FC236}">
                <a16:creationId xmlns:a16="http://schemas.microsoft.com/office/drawing/2014/main" id="{65CDCB9B-4C17-9677-E265-A16501276B43}"/>
              </a:ext>
            </a:extLst>
          </p:cNvPr>
          <p:cNvSpPr txBox="1">
            <a:spLocks/>
          </p:cNvSpPr>
          <p:nvPr/>
        </p:nvSpPr>
        <p:spPr>
          <a:xfrm>
            <a:off x="5230978" y="1208552"/>
            <a:ext cx="3562978" cy="328209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100"/>
              <a:t>Dari analisis grafik, terlihat bahwa total transaksi dan jumlah transaksi memiliki hubungan positif. Ini berarti semakin tinggi total transaksi, semakin banyak pula jumlah transaksi yang dilakukan oleh pelanggan.</a:t>
            </a:r>
          </a:p>
          <a:p>
            <a:pPr>
              <a:buClr>
                <a:schemeClr val="dk1"/>
              </a:buClr>
              <a:buSzPts val="1100"/>
            </a:pPr>
            <a:endParaRPr lang="en-US" sz="1100"/>
          </a:p>
          <a:p>
            <a:pPr>
              <a:buClr>
                <a:schemeClr val="dk1"/>
              </a:buClr>
              <a:buSzPts val="1100"/>
            </a:pPr>
            <a:r>
              <a:rPr lang="en-US" sz="1100"/>
              <a:t>Pelanggan yang berhenti berlangganan cenderung memiliki total transaksi yang lebih rendah, khususnya di bawah $11.000. Sebagian besar dari mereka memiliki total transaksi sekitar $2.329, menunjukkan bahwa mereka cenderung melakukan transaksi dengan nominal yang relatif kecil.</a:t>
            </a:r>
          </a:p>
          <a:p>
            <a:pPr>
              <a:buClr>
                <a:schemeClr val="dk1"/>
              </a:buClr>
              <a:buSzPts val="1100"/>
            </a:pPr>
            <a:endParaRPr lang="en-US" sz="1100"/>
          </a:p>
          <a:p>
            <a:pPr>
              <a:buClr>
                <a:schemeClr val="dk1"/>
              </a:buClr>
              <a:buSzPts val="1100"/>
            </a:pPr>
            <a:r>
              <a:rPr lang="en-US" sz="1100"/>
              <a:t>Selain itu, mayoritas pelanggan yang berhenti berlangganan juga memiliki jumlah transaksi di bawah 100 kali, dengan jumlah tertinggi mencapai 43 kali. Pelanggan tersebut cenderung melakukan jumlah transaksi yang lebih sedikit selama periode tertentu sebelum akhirnya berhenti berlangganan.</a:t>
            </a:r>
          </a:p>
        </p:txBody>
      </p:sp>
    </p:spTree>
    <p:extLst>
      <p:ext uri="{BB962C8B-B14F-4D97-AF65-F5344CB8AC3E}">
        <p14:creationId xmlns:p14="http://schemas.microsoft.com/office/powerpoint/2010/main" val="776019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Main Topic</a:t>
            </a:r>
            <a:endParaRPr/>
          </a:p>
        </p:txBody>
      </p:sp>
      <p:sp>
        <p:nvSpPr>
          <p:cNvPr id="198" name="Google Shape;198;p32"/>
          <p:cNvSpPr txBox="1">
            <a:spLocks noGrp="1"/>
          </p:cNvSpPr>
          <p:nvPr>
            <p:ph type="ctrTitle" idx="2"/>
          </p:nvPr>
        </p:nvSpPr>
        <p:spPr>
          <a:xfrm>
            <a:off x="2310350" y="1521024"/>
            <a:ext cx="2150400" cy="9416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Bussiness Objective</a:t>
            </a:r>
            <a:endParaRPr>
              <a:solidFill>
                <a:schemeClr val="bg1">
                  <a:lumMod val="65000"/>
                </a:schemeClr>
              </a:solidFill>
            </a:endParaRPr>
          </a:p>
        </p:txBody>
      </p:sp>
      <p:sp>
        <p:nvSpPr>
          <p:cNvPr id="199" name="Google Shape;199;p32"/>
          <p:cNvSpPr txBox="1">
            <a:spLocks noGrp="1"/>
          </p:cNvSpPr>
          <p:nvPr>
            <p:ph type="title" idx="3"/>
          </p:nvPr>
        </p:nvSpPr>
        <p:spPr>
          <a:xfrm>
            <a:off x="7178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01</a:t>
            </a:r>
            <a:endParaRPr>
              <a:solidFill>
                <a:schemeClr val="bg1">
                  <a:lumMod val="65000"/>
                </a:schemeClr>
              </a:solidFill>
            </a:endParaRPr>
          </a:p>
        </p:txBody>
      </p:sp>
      <p:sp>
        <p:nvSpPr>
          <p:cNvPr id="201" name="Google Shape;201;p32"/>
          <p:cNvSpPr txBox="1">
            <a:spLocks noGrp="1"/>
          </p:cNvSpPr>
          <p:nvPr>
            <p:ph type="ctrTitle" idx="4"/>
          </p:nvPr>
        </p:nvSpPr>
        <p:spPr>
          <a:xfrm>
            <a:off x="6275800" y="1521024"/>
            <a:ext cx="2150400" cy="9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Data Exploration</a:t>
            </a:r>
            <a:endParaRPr>
              <a:solidFill>
                <a:schemeClr val="bg1">
                  <a:lumMod val="65000"/>
                </a:schemeClr>
              </a:solidFill>
            </a:endParaRPr>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02</a:t>
            </a:r>
            <a:endParaRPr>
              <a:solidFill>
                <a:schemeClr val="bg1">
                  <a:lumMod val="65000"/>
                </a:schemeClr>
              </a:solidFill>
            </a:endParaRPr>
          </a:p>
        </p:txBody>
      </p:sp>
      <p:sp>
        <p:nvSpPr>
          <p:cNvPr id="204" name="Google Shape;204;p32"/>
          <p:cNvSpPr txBox="1">
            <a:spLocks noGrp="1"/>
          </p:cNvSpPr>
          <p:nvPr>
            <p:ph type="ctrTitle" idx="7"/>
          </p:nvPr>
        </p:nvSpPr>
        <p:spPr>
          <a:xfrm>
            <a:off x="2310350" y="3027874"/>
            <a:ext cx="2150400" cy="8742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Insight Visualization </a:t>
            </a:r>
            <a:endParaRPr>
              <a:solidFill>
                <a:schemeClr val="bg1">
                  <a:lumMod val="65000"/>
                </a:schemeClr>
              </a:solidFill>
            </a:endParaRPr>
          </a:p>
        </p:txBody>
      </p:sp>
      <p:sp>
        <p:nvSpPr>
          <p:cNvPr id="205" name="Google Shape;205;p32"/>
          <p:cNvSpPr txBox="1">
            <a:spLocks noGrp="1"/>
          </p:cNvSpPr>
          <p:nvPr>
            <p:ph type="title" idx="8"/>
          </p:nvPr>
        </p:nvSpPr>
        <p:spPr>
          <a:xfrm>
            <a:off x="7178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03</a:t>
            </a:r>
            <a:endParaRPr>
              <a:solidFill>
                <a:schemeClr val="bg1">
                  <a:lumMod val="65000"/>
                </a:schemeClr>
              </a:solidFill>
            </a:endParaRPr>
          </a:p>
        </p:txBody>
      </p:sp>
      <p:sp>
        <p:nvSpPr>
          <p:cNvPr id="207" name="Google Shape;207;p32"/>
          <p:cNvSpPr txBox="1">
            <a:spLocks noGrp="1"/>
          </p:cNvSpPr>
          <p:nvPr>
            <p:ph type="ctrTitle" idx="13"/>
          </p:nvPr>
        </p:nvSpPr>
        <p:spPr>
          <a:xfrm>
            <a:off x="6275650" y="2960449"/>
            <a:ext cx="2150400" cy="9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 and Recomendation</a:t>
            </a:r>
            <a:endParaRPr/>
          </a:p>
        </p:txBody>
      </p:sp>
      <p:sp>
        <p:nvSpPr>
          <p:cNvPr id="208" name="Google Shape;208;p32"/>
          <p:cNvSpPr txBox="1">
            <a:spLocks noGrp="1"/>
          </p:cNvSpPr>
          <p:nvPr>
            <p:ph type="title" idx="14"/>
          </p:nvPr>
        </p:nvSpPr>
        <p:spPr>
          <a:xfrm>
            <a:off x="46864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Tree>
    <p:extLst>
      <p:ext uri="{BB962C8B-B14F-4D97-AF65-F5344CB8AC3E}">
        <p14:creationId xmlns:p14="http://schemas.microsoft.com/office/powerpoint/2010/main" val="2495868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43" name="Google Shape;643;p61"/>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0" name="TextBox 29">
            <a:extLst>
              <a:ext uri="{FF2B5EF4-FFF2-40B4-BE49-F238E27FC236}">
                <a16:creationId xmlns:a16="http://schemas.microsoft.com/office/drawing/2014/main" id="{D1356D34-391B-F21B-CFEB-43C70048140A}"/>
              </a:ext>
            </a:extLst>
          </p:cNvPr>
          <p:cNvSpPr txBox="1"/>
          <p:nvPr/>
        </p:nvSpPr>
        <p:spPr>
          <a:xfrm>
            <a:off x="717800" y="1030275"/>
            <a:ext cx="6627880" cy="289310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en-US" b="0" i="0" u="none" strike="noStrike" kern="0" cap="none" spc="0" normalizeH="0" baseline="0" noProof="0">
                <a:ln>
                  <a:noFill/>
                </a:ln>
                <a:solidFill>
                  <a:srgbClr val="000000"/>
                </a:solidFill>
                <a:effectLst/>
                <a:uLnTx/>
                <a:uFillTx/>
                <a:latin typeface="Montserrat"/>
                <a:sym typeface="Montserrat"/>
              </a:rPr>
              <a:t>Attrited Customer sebanyak 16.07% dari total customer, merupakan tingkat churn yang signifikan bagi Bank.</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en-US" b="0" i="0" u="none" strike="noStrike" kern="0" cap="none" spc="0" normalizeH="0" baseline="0" noProof="0">
                <a:ln>
                  <a:noFill/>
                </a:ln>
                <a:solidFill>
                  <a:srgbClr val="000000"/>
                </a:solidFill>
                <a:effectLst/>
                <a:uLnTx/>
                <a:uFillTx/>
                <a:latin typeface="Montserrat"/>
                <a:sym typeface="Montserrat"/>
              </a:rPr>
              <a:t>Pelanggan churn didominasi oleh kelompok usia 41 - 50 tahun, dengan sedikit lebih banyak pada kategori gender perempuan.</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en-US" b="0" i="0" u="none" strike="noStrike" kern="0" cap="none" spc="0" normalizeH="0" baseline="0" noProof="0">
                <a:ln>
                  <a:noFill/>
                </a:ln>
                <a:solidFill>
                  <a:srgbClr val="000000"/>
                </a:solidFill>
                <a:effectLst/>
                <a:uLnTx/>
                <a:uFillTx/>
                <a:latin typeface="Montserrat"/>
                <a:sym typeface="Montserrat"/>
              </a:rPr>
              <a:t>Tingkat pendidikan yang lebih tinggi, cenderung memiliki tingkat churn yang lebih rendah. Meskipun banyak faktor yang dapat memengaruhi churn rate, seperti kondisi ekonomi, pengalaman pribadi, dan preferensi konsumen.</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a:latin typeface="Montserrat"/>
                <a:sym typeface="Montserrat"/>
              </a:rPr>
              <a:t>Pelanggan yang menikah memiliki tingkat churn tertinggi, dengan jumlah tanggungan sebanyak 3 orang.</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a:latin typeface="Montserrat"/>
                <a:sym typeface="Montserrat"/>
              </a:rPr>
              <a:t>Sebagian besar pelanggan yang berhenti berlangganan memiliki pendapatan di bawah $40, menandakan bahwa kelompok dengan pendapatan rendah menunjukkan tingkat churn yang lebih tinggi.</a:t>
            </a:r>
          </a:p>
        </p:txBody>
      </p:sp>
    </p:spTree>
    <p:extLst>
      <p:ext uri="{BB962C8B-B14F-4D97-AF65-F5344CB8AC3E}">
        <p14:creationId xmlns:p14="http://schemas.microsoft.com/office/powerpoint/2010/main" val="4012719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43" name="Google Shape;643;p61"/>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0" name="TextBox 29">
            <a:extLst>
              <a:ext uri="{FF2B5EF4-FFF2-40B4-BE49-F238E27FC236}">
                <a16:creationId xmlns:a16="http://schemas.microsoft.com/office/drawing/2014/main" id="{D1356D34-391B-F21B-CFEB-43C70048140A}"/>
              </a:ext>
            </a:extLst>
          </p:cNvPr>
          <p:cNvSpPr txBox="1"/>
          <p:nvPr/>
        </p:nvSpPr>
        <p:spPr>
          <a:xfrm>
            <a:off x="717800" y="1030275"/>
            <a:ext cx="6627880" cy="289310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a:latin typeface="Montserrat"/>
                <a:sym typeface="Montserrat"/>
              </a:rPr>
              <a:t>Pelanggan churn mayoritas menggunakan kartu kredit jenis "Blue" dengan limit kredit yang rendah, yang mungkin disebabkan oleh limit kartu yang rendah.</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en-US" b="0" i="0" u="none" strike="noStrike" kern="0" cap="none" spc="0" normalizeH="0" baseline="0" noProof="0">
                <a:ln>
                  <a:noFill/>
                </a:ln>
                <a:solidFill>
                  <a:srgbClr val="000000"/>
                </a:solidFill>
                <a:effectLst/>
                <a:uLnTx/>
                <a:uFillTx/>
                <a:latin typeface="Montserrat"/>
                <a:sym typeface="Montserrat"/>
              </a:rPr>
              <a:t>Lamanya pelanggan memiliki hubungan dengan bank mempengaruhi tingkat churn, dengan puncak churn tertinggi terjadi usia 3 tahun.</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en-US" b="0" i="0" u="none" strike="noStrike" kern="0" cap="none" spc="0" normalizeH="0" baseline="0" noProof="0">
                <a:ln>
                  <a:noFill/>
                </a:ln>
                <a:solidFill>
                  <a:srgbClr val="000000"/>
                </a:solidFill>
                <a:effectLst/>
                <a:uLnTx/>
                <a:uFillTx/>
                <a:latin typeface="Montserrat"/>
                <a:sym typeface="Montserrat"/>
              </a:rPr>
              <a:t>Pelanggan yang dihubungi oleh bank lebih dari 3 kali memiliki tingkat churn yang paling tinggi, kemungkinan karena merasa terganggu atau kurang puas dengan pelayanan bank ketika dihubungi.</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en-US" b="0" i="0" u="none" strike="noStrike" kern="0" cap="none" spc="0" normalizeH="0" baseline="0" noProof="0">
                <a:ln>
                  <a:noFill/>
                </a:ln>
                <a:solidFill>
                  <a:srgbClr val="000000"/>
                </a:solidFill>
                <a:effectLst/>
                <a:uLnTx/>
                <a:uFillTx/>
                <a:latin typeface="Montserrat"/>
                <a:sym typeface="Montserrat"/>
              </a:rPr>
              <a:t>Pelanggan churn cenderung memiliki total transaksi amount yang rendah, di bawah $11.000, dan jumlah transaksi yang sedikit, di bawah 100 kali selama periode tertentu sebelum churn.</a:t>
            </a:r>
          </a:p>
        </p:txBody>
      </p:sp>
    </p:spTree>
    <p:extLst>
      <p:ext uri="{BB962C8B-B14F-4D97-AF65-F5344CB8AC3E}">
        <p14:creationId xmlns:p14="http://schemas.microsoft.com/office/powerpoint/2010/main" val="3825041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43" name="Google Shape;643;p61"/>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a:t>
            </a:r>
            <a:endParaRPr/>
          </a:p>
        </p:txBody>
      </p:sp>
      <p:sp>
        <p:nvSpPr>
          <p:cNvPr id="26" name="TextBox 25">
            <a:extLst>
              <a:ext uri="{FF2B5EF4-FFF2-40B4-BE49-F238E27FC236}">
                <a16:creationId xmlns:a16="http://schemas.microsoft.com/office/drawing/2014/main" id="{33D5E6FE-5645-DBC1-0D12-A57D46538253}"/>
              </a:ext>
            </a:extLst>
          </p:cNvPr>
          <p:cNvSpPr txBox="1"/>
          <p:nvPr/>
        </p:nvSpPr>
        <p:spPr>
          <a:xfrm>
            <a:off x="717800" y="1030275"/>
            <a:ext cx="6627880" cy="310854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en-US" sz="1400" b="0" i="0" u="none" strike="noStrike" kern="0" cap="none" spc="0" normalizeH="0" baseline="0" noProof="0">
                <a:ln>
                  <a:noFill/>
                </a:ln>
                <a:solidFill>
                  <a:srgbClr val="000000"/>
                </a:solidFill>
                <a:effectLst/>
                <a:uLnTx/>
                <a:uFillTx/>
                <a:latin typeface="Montserrat"/>
                <a:sym typeface="Montserrat"/>
              </a:rPr>
              <a:t>Melakukan analisa secara berkala untuk memantau faktor-faktor yang</a:t>
            </a:r>
            <a:r>
              <a:rPr kumimoji="0" lang="id-ID" sz="1400" b="0" i="0" u="none" strike="noStrike" kern="0" cap="none" spc="0" normalizeH="0" baseline="0" noProof="0">
                <a:ln>
                  <a:noFill/>
                </a:ln>
                <a:solidFill>
                  <a:srgbClr val="000000"/>
                </a:solidFill>
                <a:effectLst/>
                <a:uLnTx/>
                <a:uFillTx/>
                <a:latin typeface="Montserrat"/>
                <a:sym typeface="Montserrat"/>
              </a:rPr>
              <a:t> relevan terhadap tingkat churn.</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id-ID" sz="1400" b="0" i="0" u="none" strike="noStrike" kern="0" cap="none" spc="0" normalizeH="0" baseline="0" noProof="0">
                <a:ln>
                  <a:noFill/>
                </a:ln>
                <a:solidFill>
                  <a:srgbClr val="000000"/>
                </a:solidFill>
                <a:effectLst/>
                <a:uLnTx/>
                <a:uFillTx/>
                <a:latin typeface="Montserrat"/>
                <a:sym typeface="Montserrat"/>
              </a:rPr>
              <a:t>Membuat program edukasi tentang kartu kredit.</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id-ID">
                <a:latin typeface="Montserrat"/>
                <a:sym typeface="Montserrat"/>
              </a:rPr>
              <a:t>M</a:t>
            </a:r>
            <a:r>
              <a:rPr kumimoji="0" lang="id-ID" sz="1400" b="0" i="0" u="none" strike="noStrike" kern="0" cap="none" spc="0" normalizeH="0" baseline="0" noProof="0">
                <a:ln>
                  <a:noFill/>
                </a:ln>
                <a:solidFill>
                  <a:srgbClr val="000000"/>
                </a:solidFill>
                <a:effectLst/>
                <a:uLnTx/>
                <a:uFillTx/>
                <a:latin typeface="Montserrat"/>
                <a:sym typeface="Montserrat"/>
              </a:rPr>
              <a:t>embuat program untuk pelanggan yang sudah berkeluarga, seperti investasi pendidikan anak, promo belanja keluarga maupun asuransi.</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id-ID">
                <a:latin typeface="Montserrat"/>
                <a:sym typeface="Montserrat"/>
              </a:rPr>
              <a:t>Membuat batas kredit yang terjangkau, ataupun biaya &amp; bunga yang rendah.</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en-US" sz="1400" b="0" i="0" u="none" strike="noStrike" kern="0" cap="none" spc="0" normalizeH="0" baseline="0" noProof="0">
                <a:ln>
                  <a:noFill/>
                </a:ln>
                <a:solidFill>
                  <a:srgbClr val="000000"/>
                </a:solidFill>
                <a:effectLst/>
                <a:uLnTx/>
                <a:uFillTx/>
                <a:latin typeface="Montserrat"/>
                <a:sym typeface="Montserrat"/>
              </a:rPr>
              <a:t>Menyediakan </a:t>
            </a:r>
            <a:r>
              <a:rPr kumimoji="0" lang="id-ID" sz="1400" b="0" i="0" u="none" strike="noStrike" kern="0" cap="none" spc="0" normalizeH="0" baseline="0" noProof="0">
                <a:ln>
                  <a:noFill/>
                </a:ln>
                <a:solidFill>
                  <a:srgbClr val="000000"/>
                </a:solidFill>
                <a:effectLst/>
                <a:uLnTx/>
                <a:uFillTx/>
                <a:latin typeface="Montserrat"/>
                <a:sym typeface="Montserrat"/>
              </a:rPr>
              <a:t>promosi secara berkala dan membuat </a:t>
            </a:r>
            <a:r>
              <a:rPr kumimoji="0" lang="en-US" sz="1400" b="0" i="0" u="none" strike="noStrike" kern="0" cap="none" spc="0" normalizeH="0" baseline="0" noProof="0">
                <a:ln>
                  <a:noFill/>
                </a:ln>
                <a:solidFill>
                  <a:srgbClr val="000000"/>
                </a:solidFill>
                <a:effectLst/>
                <a:uLnTx/>
                <a:uFillTx/>
                <a:latin typeface="Montserrat"/>
                <a:sym typeface="Montserrat"/>
              </a:rPr>
              <a:t>program loyalita</a:t>
            </a:r>
            <a:r>
              <a:rPr kumimoji="0" lang="id-ID" sz="1400" b="0" i="0" u="none" strike="noStrike" kern="0" cap="none" spc="0" normalizeH="0" baseline="0" noProof="0">
                <a:ln>
                  <a:noFill/>
                </a:ln>
                <a:solidFill>
                  <a:srgbClr val="000000"/>
                </a:solidFill>
                <a:effectLst/>
                <a:uLnTx/>
                <a:uFillTx/>
                <a:latin typeface="Montserrat"/>
                <a:sym typeface="Montserrat"/>
              </a:rPr>
              <a:t>s</a:t>
            </a:r>
            <a:r>
              <a:rPr kumimoji="0" lang="en-US" sz="1400" b="0" i="0" u="none" strike="noStrike" kern="0" cap="none" spc="0" normalizeH="0" baseline="0" noProof="0">
                <a:ln>
                  <a:noFill/>
                </a:ln>
                <a:solidFill>
                  <a:srgbClr val="000000"/>
                </a:solidFill>
                <a:effectLst/>
                <a:uLnTx/>
                <a:uFillTx/>
                <a:latin typeface="Montserrat"/>
                <a:sym typeface="Montserrat"/>
              </a:rPr>
              <a:t>.</a:t>
            </a:r>
            <a:endParaRPr kumimoji="0" lang="id-ID" sz="1400" b="0" i="0" u="none" strike="noStrike" kern="0" cap="none" spc="0" normalizeH="0" baseline="0" noProof="0">
              <a:ln>
                <a:noFill/>
              </a:ln>
              <a:solidFill>
                <a:srgbClr val="000000"/>
              </a:solidFill>
              <a:effectLst/>
              <a:uLnTx/>
              <a:uFillTx/>
              <a:latin typeface="Montserrat"/>
              <a:sym typeface="Montserrat"/>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id-ID">
                <a:latin typeface="Montserrat"/>
                <a:sym typeface="Montserrat"/>
              </a:rPr>
              <a:t>Meningkatkan pelayanan pelanggan dan menjaga performa pelayanana secara berkala.</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id-ID" sz="1400" b="0" i="0" u="none" strike="noStrike" kern="0" cap="none" spc="0" normalizeH="0" baseline="0" noProof="0">
                <a:ln>
                  <a:noFill/>
                </a:ln>
                <a:solidFill>
                  <a:srgbClr val="000000"/>
                </a:solidFill>
                <a:effectLst/>
                <a:uLnTx/>
                <a:uFillTx/>
                <a:latin typeface="Montserrat"/>
                <a:sym typeface="Montserrat"/>
              </a:rPr>
              <a:t>Memberikan promo atau manfaat lebih untuk pelanggan yang sering bertransaksi dengan kartu kredit.</a:t>
            </a:r>
            <a:endParaRPr kumimoji="0" lang="en-US" sz="1400" b="0" i="0" u="none" strike="noStrike" kern="0" cap="none" spc="0" normalizeH="0" baseline="0" noProof="0">
              <a:ln>
                <a:noFill/>
              </a:ln>
              <a:solidFill>
                <a:srgbClr val="000000"/>
              </a:solidFill>
              <a:effectLst/>
              <a:uLnTx/>
              <a:uFillTx/>
              <a:latin typeface="Montserrat"/>
              <a:sym typeface="Montserrat"/>
            </a:endParaRPr>
          </a:p>
        </p:txBody>
      </p:sp>
    </p:spTree>
    <p:extLst>
      <p:ext uri="{BB962C8B-B14F-4D97-AF65-F5344CB8AC3E}">
        <p14:creationId xmlns:p14="http://schemas.microsoft.com/office/powerpoint/2010/main" val="59865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2"/>
          <p:cNvSpPr txBox="1">
            <a:spLocks noGrp="1"/>
          </p:cNvSpPr>
          <p:nvPr>
            <p:ph type="title"/>
          </p:nvPr>
        </p:nvSpPr>
        <p:spPr>
          <a:xfrm>
            <a:off x="713225" y="1344185"/>
            <a:ext cx="3858900" cy="13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649" name="Google Shape;649;p62"/>
          <p:cNvSpPr txBox="1"/>
          <p:nvPr/>
        </p:nvSpPr>
        <p:spPr>
          <a:xfrm>
            <a:off x="713224" y="2571751"/>
            <a:ext cx="5618995" cy="78104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a:solidFill>
                  <a:schemeClr val="accent2"/>
                </a:solidFill>
                <a:latin typeface="Montserrat"/>
                <a:ea typeface="Montserrat"/>
                <a:cs typeface="Montserrat"/>
                <a:sym typeface="Montserrat"/>
              </a:rPr>
              <a:t>SCRIPT AT </a:t>
            </a:r>
            <a:br>
              <a:rPr lang="id-ID">
                <a:solidFill>
                  <a:schemeClr val="accent2"/>
                </a:solidFill>
                <a:latin typeface="Montserrat"/>
                <a:ea typeface="Montserrat"/>
                <a:cs typeface="Montserrat"/>
                <a:sym typeface="Montserrat"/>
              </a:rPr>
            </a:br>
            <a:r>
              <a:rPr lang="en-ID">
                <a:solidFill>
                  <a:schemeClr val="accent2"/>
                </a:solidFill>
                <a:latin typeface="Montserrat"/>
                <a:ea typeface="Montserrat"/>
                <a:cs typeface="Montserrat"/>
                <a:sym typeface="Montserrat"/>
                <a:hlinkClick r:id="rId3"/>
              </a:rPr>
              <a:t>https://github.com/rafidinillah14/vix-btpns-data-engineer</a:t>
            </a:r>
            <a:endParaRPr>
              <a:solidFill>
                <a:schemeClr val="accent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Main Topic</a:t>
            </a:r>
            <a:endParaRPr/>
          </a:p>
        </p:txBody>
      </p:sp>
      <p:sp>
        <p:nvSpPr>
          <p:cNvPr id="198" name="Google Shape;198;p32"/>
          <p:cNvSpPr txBox="1">
            <a:spLocks noGrp="1"/>
          </p:cNvSpPr>
          <p:nvPr>
            <p:ph type="ctrTitle" idx="2"/>
          </p:nvPr>
        </p:nvSpPr>
        <p:spPr>
          <a:xfrm>
            <a:off x="2310350" y="1521024"/>
            <a:ext cx="2150400" cy="9416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Bussiness Objective</a:t>
            </a:r>
            <a:endParaRPr>
              <a:solidFill>
                <a:schemeClr val="bg1">
                  <a:lumMod val="65000"/>
                </a:schemeClr>
              </a:solidFill>
            </a:endParaRPr>
          </a:p>
        </p:txBody>
      </p:sp>
      <p:sp>
        <p:nvSpPr>
          <p:cNvPr id="199" name="Google Shape;199;p32"/>
          <p:cNvSpPr txBox="1">
            <a:spLocks noGrp="1"/>
          </p:cNvSpPr>
          <p:nvPr>
            <p:ph type="title" idx="3"/>
          </p:nvPr>
        </p:nvSpPr>
        <p:spPr>
          <a:xfrm>
            <a:off x="7178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01</a:t>
            </a:r>
            <a:endParaRPr>
              <a:solidFill>
                <a:schemeClr val="bg1">
                  <a:lumMod val="65000"/>
                </a:schemeClr>
              </a:solidFill>
            </a:endParaRPr>
          </a:p>
        </p:txBody>
      </p:sp>
      <p:sp>
        <p:nvSpPr>
          <p:cNvPr id="201" name="Google Shape;201;p32"/>
          <p:cNvSpPr txBox="1">
            <a:spLocks noGrp="1"/>
          </p:cNvSpPr>
          <p:nvPr>
            <p:ph type="ctrTitle" idx="4"/>
          </p:nvPr>
        </p:nvSpPr>
        <p:spPr>
          <a:xfrm>
            <a:off x="6275800" y="1521024"/>
            <a:ext cx="2150400" cy="9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Exploration</a:t>
            </a:r>
            <a:endParaRPr/>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04" name="Google Shape;204;p32"/>
          <p:cNvSpPr txBox="1">
            <a:spLocks noGrp="1"/>
          </p:cNvSpPr>
          <p:nvPr>
            <p:ph type="ctrTitle" idx="7"/>
          </p:nvPr>
        </p:nvSpPr>
        <p:spPr>
          <a:xfrm>
            <a:off x="2310350" y="3027874"/>
            <a:ext cx="2150400" cy="8742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Insight Visualization </a:t>
            </a:r>
            <a:endParaRPr>
              <a:solidFill>
                <a:schemeClr val="bg1">
                  <a:lumMod val="65000"/>
                </a:schemeClr>
              </a:solidFill>
            </a:endParaRPr>
          </a:p>
        </p:txBody>
      </p:sp>
      <p:sp>
        <p:nvSpPr>
          <p:cNvPr id="205" name="Google Shape;205;p32"/>
          <p:cNvSpPr txBox="1">
            <a:spLocks noGrp="1"/>
          </p:cNvSpPr>
          <p:nvPr>
            <p:ph type="title" idx="8"/>
          </p:nvPr>
        </p:nvSpPr>
        <p:spPr>
          <a:xfrm>
            <a:off x="7178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03</a:t>
            </a:r>
            <a:endParaRPr>
              <a:solidFill>
                <a:schemeClr val="bg1">
                  <a:lumMod val="65000"/>
                </a:schemeClr>
              </a:solidFill>
            </a:endParaRPr>
          </a:p>
        </p:txBody>
      </p:sp>
      <p:sp>
        <p:nvSpPr>
          <p:cNvPr id="207" name="Google Shape;207;p32"/>
          <p:cNvSpPr txBox="1">
            <a:spLocks noGrp="1"/>
          </p:cNvSpPr>
          <p:nvPr>
            <p:ph type="ctrTitle" idx="13"/>
          </p:nvPr>
        </p:nvSpPr>
        <p:spPr>
          <a:xfrm>
            <a:off x="6275650" y="2960449"/>
            <a:ext cx="2150400" cy="9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lumMod val="65000"/>
                  </a:schemeClr>
                </a:solidFill>
              </a:rPr>
              <a:t>Conclusion and Recomendation</a:t>
            </a:r>
            <a:endParaRPr>
              <a:solidFill>
                <a:schemeClr val="bg1">
                  <a:lumMod val="65000"/>
                </a:schemeClr>
              </a:solidFill>
            </a:endParaRPr>
          </a:p>
        </p:txBody>
      </p:sp>
      <p:sp>
        <p:nvSpPr>
          <p:cNvPr id="208" name="Google Shape;208;p32"/>
          <p:cNvSpPr txBox="1">
            <a:spLocks noGrp="1"/>
          </p:cNvSpPr>
          <p:nvPr>
            <p:ph type="title" idx="14"/>
          </p:nvPr>
        </p:nvSpPr>
        <p:spPr>
          <a:xfrm>
            <a:off x="46864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bg1">
                    <a:lumMod val="65000"/>
                  </a:schemeClr>
                </a:solidFill>
              </a:rPr>
              <a:t>04</a:t>
            </a:r>
            <a:endParaRPr>
              <a:solidFill>
                <a:schemeClr val="bg1">
                  <a:lumMod val="65000"/>
                </a:schemeClr>
              </a:solidFill>
            </a:endParaRPr>
          </a:p>
        </p:txBody>
      </p:sp>
    </p:spTree>
    <p:extLst>
      <p:ext uri="{BB962C8B-B14F-4D97-AF65-F5344CB8AC3E}">
        <p14:creationId xmlns:p14="http://schemas.microsoft.com/office/powerpoint/2010/main" val="279652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Datagram</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5;p33">
            <a:extLst>
              <a:ext uri="{FF2B5EF4-FFF2-40B4-BE49-F238E27FC236}">
                <a16:creationId xmlns:a16="http://schemas.microsoft.com/office/drawing/2014/main" id="{E844ABAD-D47D-58DE-AB2E-A3E8570C4A3D}"/>
              </a:ext>
            </a:extLst>
          </p:cNvPr>
          <p:cNvSpPr txBox="1">
            <a:spLocks/>
          </p:cNvSpPr>
          <p:nvPr/>
        </p:nvSpPr>
        <p:spPr>
          <a:xfrm>
            <a:off x="6097044" y="1264442"/>
            <a:ext cx="2668137" cy="30360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ID"/>
              <a:t>Dataset memiliki 5 tabel yang saling berhubungan dengan tabel utama yaitu “customer_data_history" yang memiliki 10127 baris.</a:t>
            </a:r>
            <a:endParaRPr lang="en-US"/>
          </a:p>
        </p:txBody>
      </p:sp>
      <p:pic>
        <p:nvPicPr>
          <p:cNvPr id="4" name="Picture 3" descr="A screenshot of a computer">
            <a:extLst>
              <a:ext uri="{FF2B5EF4-FFF2-40B4-BE49-F238E27FC236}">
                <a16:creationId xmlns:a16="http://schemas.microsoft.com/office/drawing/2014/main" id="{BCC61047-37C1-EA74-85E0-75EF54ED4675}"/>
              </a:ext>
            </a:extLst>
          </p:cNvPr>
          <p:cNvPicPr>
            <a:picLocks noChangeAspect="1"/>
          </p:cNvPicPr>
          <p:nvPr/>
        </p:nvPicPr>
        <p:blipFill rotWithShape="1">
          <a:blip r:embed="rId3"/>
          <a:srcRect l="22736" t="22501" r="18202" b="18473"/>
          <a:stretch/>
        </p:blipFill>
        <p:spPr>
          <a:xfrm>
            <a:off x="378619" y="1126474"/>
            <a:ext cx="5379244" cy="30240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Membuat Tabel Transaksi</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6FC41EDD-DBE4-F627-8DA4-9726E5DEEAA7}"/>
              </a:ext>
            </a:extLst>
          </p:cNvPr>
          <p:cNvPicPr>
            <a:picLocks noChangeAspect="1"/>
          </p:cNvPicPr>
          <p:nvPr/>
        </p:nvPicPr>
        <p:blipFill>
          <a:blip r:embed="rId3"/>
          <a:stretch>
            <a:fillRect/>
          </a:stretch>
        </p:blipFill>
        <p:spPr>
          <a:xfrm>
            <a:off x="1422208" y="964598"/>
            <a:ext cx="6299583" cy="3688571"/>
          </a:xfrm>
          <a:prstGeom prst="rect">
            <a:avLst/>
          </a:prstGeom>
        </p:spPr>
      </p:pic>
    </p:spTree>
    <p:extLst>
      <p:ext uri="{BB962C8B-B14F-4D97-AF65-F5344CB8AC3E}">
        <p14:creationId xmlns:p14="http://schemas.microsoft.com/office/powerpoint/2010/main" val="243490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Demografi</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0327EB23-4486-C955-72BD-C5B83DF428C2}"/>
              </a:ext>
            </a:extLst>
          </p:cNvPr>
          <p:cNvPicPr>
            <a:picLocks noChangeAspect="1"/>
          </p:cNvPicPr>
          <p:nvPr/>
        </p:nvPicPr>
        <p:blipFill>
          <a:blip r:embed="rId3"/>
          <a:stretch>
            <a:fillRect/>
          </a:stretch>
        </p:blipFill>
        <p:spPr>
          <a:xfrm>
            <a:off x="1363069" y="1571629"/>
            <a:ext cx="6417660" cy="1202941"/>
          </a:xfrm>
          <a:prstGeom prst="rect">
            <a:avLst/>
          </a:prstGeom>
        </p:spPr>
      </p:pic>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800" y="1079348"/>
            <a:ext cx="1335558"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Usia</a:t>
            </a:r>
            <a:endParaRPr/>
          </a:p>
        </p:txBody>
      </p:sp>
      <p:pic>
        <p:nvPicPr>
          <p:cNvPr id="9" name="Picture 8">
            <a:extLst>
              <a:ext uri="{FF2B5EF4-FFF2-40B4-BE49-F238E27FC236}">
                <a16:creationId xmlns:a16="http://schemas.microsoft.com/office/drawing/2014/main" id="{379E7059-D0CB-4F3D-547E-76F1D74E4426}"/>
              </a:ext>
            </a:extLst>
          </p:cNvPr>
          <p:cNvPicPr>
            <a:picLocks noChangeAspect="1"/>
          </p:cNvPicPr>
          <p:nvPr/>
        </p:nvPicPr>
        <p:blipFill>
          <a:blip r:embed="rId4"/>
          <a:stretch>
            <a:fillRect/>
          </a:stretch>
        </p:blipFill>
        <p:spPr>
          <a:xfrm>
            <a:off x="2842009" y="3026724"/>
            <a:ext cx="3459780" cy="1325995"/>
          </a:xfrm>
          <a:prstGeom prst="rect">
            <a:avLst/>
          </a:prstGeom>
        </p:spPr>
      </p:pic>
    </p:spTree>
    <p:extLst>
      <p:ext uri="{BB962C8B-B14F-4D97-AF65-F5344CB8AC3E}">
        <p14:creationId xmlns:p14="http://schemas.microsoft.com/office/powerpoint/2010/main" val="29922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Demografi</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800" y="1079348"/>
            <a:ext cx="1335558"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Gender</a:t>
            </a:r>
            <a:endParaRPr/>
          </a:p>
        </p:txBody>
      </p:sp>
      <p:pic>
        <p:nvPicPr>
          <p:cNvPr id="3" name="Picture 2">
            <a:extLst>
              <a:ext uri="{FF2B5EF4-FFF2-40B4-BE49-F238E27FC236}">
                <a16:creationId xmlns:a16="http://schemas.microsoft.com/office/drawing/2014/main" id="{9CA16526-C179-FE66-7162-476A7E6FDB2D}"/>
              </a:ext>
            </a:extLst>
          </p:cNvPr>
          <p:cNvPicPr>
            <a:picLocks noChangeAspect="1"/>
          </p:cNvPicPr>
          <p:nvPr/>
        </p:nvPicPr>
        <p:blipFill>
          <a:blip r:embed="rId3"/>
          <a:stretch>
            <a:fillRect/>
          </a:stretch>
        </p:blipFill>
        <p:spPr>
          <a:xfrm>
            <a:off x="1374325" y="1574256"/>
            <a:ext cx="6395150" cy="1252903"/>
          </a:xfrm>
          <a:prstGeom prst="rect">
            <a:avLst/>
          </a:prstGeom>
        </p:spPr>
      </p:pic>
      <p:pic>
        <p:nvPicPr>
          <p:cNvPr id="6" name="Picture 5">
            <a:extLst>
              <a:ext uri="{FF2B5EF4-FFF2-40B4-BE49-F238E27FC236}">
                <a16:creationId xmlns:a16="http://schemas.microsoft.com/office/drawing/2014/main" id="{3165F575-A099-BF14-E034-934D1C6279A6}"/>
              </a:ext>
            </a:extLst>
          </p:cNvPr>
          <p:cNvPicPr>
            <a:picLocks noChangeAspect="1"/>
          </p:cNvPicPr>
          <p:nvPr/>
        </p:nvPicPr>
        <p:blipFill>
          <a:blip r:embed="rId4"/>
          <a:stretch>
            <a:fillRect/>
          </a:stretch>
        </p:blipFill>
        <p:spPr>
          <a:xfrm>
            <a:off x="2720238" y="3081940"/>
            <a:ext cx="3703323" cy="669276"/>
          </a:xfrm>
          <a:prstGeom prst="rect">
            <a:avLst/>
          </a:prstGeom>
        </p:spPr>
      </p:pic>
    </p:spTree>
    <p:extLst>
      <p:ext uri="{BB962C8B-B14F-4D97-AF65-F5344CB8AC3E}">
        <p14:creationId xmlns:p14="http://schemas.microsoft.com/office/powerpoint/2010/main" val="159384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Demografi</a:t>
            </a:r>
            <a:endParaRPr/>
          </a:p>
        </p:txBody>
      </p:sp>
      <p:sp>
        <p:nvSpPr>
          <p:cNvPr id="297" name="Google Shape;297;p39"/>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32">
            <a:extLst>
              <a:ext uri="{FF2B5EF4-FFF2-40B4-BE49-F238E27FC236}">
                <a16:creationId xmlns:a16="http://schemas.microsoft.com/office/drawing/2014/main" id="{5373AF71-31DF-5989-0094-8A9BA7F1736F}"/>
              </a:ext>
            </a:extLst>
          </p:cNvPr>
          <p:cNvSpPr txBox="1">
            <a:spLocks noGrp="1"/>
          </p:cNvSpPr>
          <p:nvPr/>
        </p:nvSpPr>
        <p:spPr>
          <a:xfrm>
            <a:off x="717799" y="1079348"/>
            <a:ext cx="2732631" cy="492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a:t>Tingkat Pendidikan</a:t>
            </a:r>
            <a:endParaRPr/>
          </a:p>
        </p:txBody>
      </p:sp>
      <p:pic>
        <p:nvPicPr>
          <p:cNvPr id="6" name="Picture 5">
            <a:extLst>
              <a:ext uri="{FF2B5EF4-FFF2-40B4-BE49-F238E27FC236}">
                <a16:creationId xmlns:a16="http://schemas.microsoft.com/office/drawing/2014/main" id="{AAE57213-3C15-B887-AD42-6F579D8A2F26}"/>
              </a:ext>
            </a:extLst>
          </p:cNvPr>
          <p:cNvPicPr>
            <a:picLocks noChangeAspect="1"/>
          </p:cNvPicPr>
          <p:nvPr/>
        </p:nvPicPr>
        <p:blipFill>
          <a:blip r:embed="rId3"/>
          <a:stretch>
            <a:fillRect/>
          </a:stretch>
        </p:blipFill>
        <p:spPr>
          <a:xfrm>
            <a:off x="1363069" y="1571629"/>
            <a:ext cx="6417661" cy="1216420"/>
          </a:xfrm>
          <a:prstGeom prst="rect">
            <a:avLst/>
          </a:prstGeom>
        </p:spPr>
      </p:pic>
      <p:pic>
        <p:nvPicPr>
          <p:cNvPr id="10" name="Picture 9">
            <a:extLst>
              <a:ext uri="{FF2B5EF4-FFF2-40B4-BE49-F238E27FC236}">
                <a16:creationId xmlns:a16="http://schemas.microsoft.com/office/drawing/2014/main" id="{4FAD9EC5-FD02-854D-CED7-64C172B1D298}"/>
              </a:ext>
            </a:extLst>
          </p:cNvPr>
          <p:cNvPicPr>
            <a:picLocks noChangeAspect="1"/>
          </p:cNvPicPr>
          <p:nvPr/>
        </p:nvPicPr>
        <p:blipFill>
          <a:blip r:embed="rId4"/>
          <a:stretch>
            <a:fillRect/>
          </a:stretch>
        </p:blipFill>
        <p:spPr>
          <a:xfrm>
            <a:off x="2781044" y="3040203"/>
            <a:ext cx="3581710" cy="1478408"/>
          </a:xfrm>
          <a:prstGeom prst="rect">
            <a:avLst/>
          </a:prstGeom>
        </p:spPr>
      </p:pic>
    </p:spTree>
    <p:extLst>
      <p:ext uri="{BB962C8B-B14F-4D97-AF65-F5344CB8AC3E}">
        <p14:creationId xmlns:p14="http://schemas.microsoft.com/office/powerpoint/2010/main" val="754634311"/>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1033</Words>
  <Application>Microsoft Office PowerPoint</Application>
  <PresentationFormat>On-screen Show (16:9)</PresentationFormat>
  <Paragraphs>125</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Fira Sans Extra Condensed Medium</vt:lpstr>
      <vt:lpstr>Montserrat</vt:lpstr>
      <vt:lpstr>Arial</vt:lpstr>
      <vt:lpstr>Management Consulting Toolkit by Slidesgo</vt:lpstr>
      <vt:lpstr>Analisis Pelanggan Churn  Kartu Kredit</vt:lpstr>
      <vt:lpstr>Main Topic</vt:lpstr>
      <vt:lpstr>Business Objective</vt:lpstr>
      <vt:lpstr>Main Topic</vt:lpstr>
      <vt:lpstr>Datagram</vt:lpstr>
      <vt:lpstr>Membuat Tabel Transaksi</vt:lpstr>
      <vt:lpstr>Demografi</vt:lpstr>
      <vt:lpstr>Demografi</vt:lpstr>
      <vt:lpstr>Demografi</vt:lpstr>
      <vt:lpstr>Demografi</vt:lpstr>
      <vt:lpstr>Demografi</vt:lpstr>
      <vt:lpstr>Demografi</vt:lpstr>
      <vt:lpstr>Demografi</vt:lpstr>
      <vt:lpstr>Hubungan Kartu Kredit dengan Bank</vt:lpstr>
      <vt:lpstr>Hubungan Kartu Kredit dengan Bank</vt:lpstr>
      <vt:lpstr>Hubungan Kartu Kredit dengan Bank</vt:lpstr>
      <vt:lpstr>Hubungan Kartu Kredit dengan Bank</vt:lpstr>
      <vt:lpstr>Hubungan Kartu Kredit dengan Bank</vt:lpstr>
      <vt:lpstr>Hubungan Kartu Kredit dengan Bank</vt:lpstr>
      <vt:lpstr>Hubungan Kartu Kredit dengan Bank</vt:lpstr>
      <vt:lpstr>Main Topic</vt:lpstr>
      <vt:lpstr>Persentase Pelanggan</vt:lpstr>
      <vt:lpstr>Demografi</vt:lpstr>
      <vt:lpstr>Demografi</vt:lpstr>
      <vt:lpstr>Demografi</vt:lpstr>
      <vt:lpstr>Demografi</vt:lpstr>
      <vt:lpstr>Hubungan Kartu Kredit dengan Bank</vt:lpstr>
      <vt:lpstr>Hubungan Kartu Kredit dengan Bank</vt:lpstr>
      <vt:lpstr>Hubungan Kartu Kredit dengan Bank</vt:lpstr>
      <vt:lpstr>Hubungan Kartu Kredit dengan Bank</vt:lpstr>
      <vt:lpstr>Main Topic</vt:lpstr>
      <vt:lpstr>Conclusion</vt:lpstr>
      <vt:lpstr>Conclusion</vt:lpstr>
      <vt:lpstr>Recommendation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Pelanggan Churn  Kartu Kredit</dc:title>
  <dc:creator>Rafi Dinillah</dc:creator>
  <cp:lastModifiedBy>Rafi Dinillah</cp:lastModifiedBy>
  <cp:revision>4</cp:revision>
  <dcterms:modified xsi:type="dcterms:W3CDTF">2023-12-31T15:12:36Z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2023-12-31T11:01:31Z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fcb7b996-249a-414b-99f8-b87d69b7377a</vt:lpwstr>
  </property>
  <property fmtid="{D5CDD505-2E9C-101B-9397-08002B2CF9AE}" pid="7" name="MSIP_Label_defa4170-0d19-0005-0004-bc88714345d2_ActionId">
    <vt:lpwstr>816345e1-f430-48b5-a3a5-4b6b377d5f53</vt:lpwstr>
  </property>
  <property fmtid="{D5CDD505-2E9C-101B-9397-08002B2CF9AE}" pid="8" name="MSIP_Label_defa4170-0d19-0005-0004-bc88714345d2_ContentBits">
    <vt:lpwstr>0</vt:lpwstr>
  </property>
</Properties>
</file>