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7"/>
  </p:notesMasterIdLst>
  <p:handoutMasterIdLst>
    <p:handoutMasterId r:id="rId78"/>
  </p:handoutMasterIdLst>
  <p:sldIdLst>
    <p:sldId id="438" r:id="rId2"/>
    <p:sldId id="513" r:id="rId3"/>
    <p:sldId id="474" r:id="rId4"/>
    <p:sldId id="475" r:id="rId5"/>
    <p:sldId id="441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4" r:id="rId43"/>
    <p:sldId id="512" r:id="rId44"/>
    <p:sldId id="524" r:id="rId45"/>
    <p:sldId id="525" r:id="rId46"/>
    <p:sldId id="526" r:id="rId47"/>
    <p:sldId id="515" r:id="rId48"/>
    <p:sldId id="516" r:id="rId49"/>
    <p:sldId id="518" r:id="rId50"/>
    <p:sldId id="519" r:id="rId51"/>
    <p:sldId id="520" r:id="rId52"/>
    <p:sldId id="521" r:id="rId53"/>
    <p:sldId id="522" r:id="rId54"/>
    <p:sldId id="523" r:id="rId55"/>
    <p:sldId id="528" r:id="rId56"/>
    <p:sldId id="529" r:id="rId57"/>
    <p:sldId id="530" r:id="rId58"/>
    <p:sldId id="531" r:id="rId59"/>
    <p:sldId id="532" r:id="rId60"/>
    <p:sldId id="533" r:id="rId61"/>
    <p:sldId id="534" r:id="rId62"/>
    <p:sldId id="517" r:id="rId63"/>
    <p:sldId id="444" r:id="rId64"/>
    <p:sldId id="445" r:id="rId65"/>
    <p:sldId id="446" r:id="rId66"/>
    <p:sldId id="455" r:id="rId67"/>
    <p:sldId id="456" r:id="rId68"/>
    <p:sldId id="457" r:id="rId69"/>
    <p:sldId id="458" r:id="rId70"/>
    <p:sldId id="390" r:id="rId71"/>
    <p:sldId id="391" r:id="rId72"/>
    <p:sldId id="392" r:id="rId73"/>
    <p:sldId id="393" r:id="rId74"/>
    <p:sldId id="535" r:id="rId75"/>
    <p:sldId id="536" r:id="rId7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-1224" y="-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14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40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60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19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4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0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 Normalization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4780675"/>
            <a:ext cx="305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by: </a:t>
            </a:r>
            <a:r>
              <a:rPr lang="en-US" dirty="0" err="1"/>
              <a:t>Farhan</a:t>
            </a:r>
            <a:r>
              <a:rPr lang="en-US" dirty="0"/>
              <a:t> Anan </a:t>
            </a:r>
            <a:r>
              <a:rPr lang="en-US" dirty="0" err="1"/>
              <a:t>Himu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4000" dirty="0"/>
              <a:t>No – the </a:t>
            </a:r>
            <a:r>
              <a:rPr lang="en-AU" sz="4000" dirty="0" err="1"/>
              <a:t>studentID</a:t>
            </a:r>
            <a:r>
              <a:rPr lang="en-AU" sz="4000" dirty="0"/>
              <a:t> no longer uniquely identifies each row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8313" y="4292600"/>
            <a:ext cx="8229600" cy="1512888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3200" dirty="0">
                <a:latin typeface="+mj-lt"/>
                <a:ea typeface="+mj-ea"/>
                <a:cs typeface="+mj-cs"/>
              </a:rPr>
              <a:t>You now need to declare </a:t>
            </a:r>
            <a:r>
              <a:rPr lang="en-AU" sz="3200" i="1" dirty="0" err="1">
                <a:latin typeface="+mj-lt"/>
                <a:ea typeface="+mj-ea"/>
                <a:cs typeface="+mj-cs"/>
              </a:rPr>
              <a:t>studentID</a:t>
            </a:r>
            <a:r>
              <a:rPr lang="en-AU" sz="3200" dirty="0">
                <a:latin typeface="+mj-lt"/>
                <a:ea typeface="+mj-ea"/>
                <a:cs typeface="+mj-cs"/>
              </a:rPr>
              <a:t> </a:t>
            </a:r>
            <a:r>
              <a:rPr lang="en-AU" sz="3200" b="1" dirty="0">
                <a:latin typeface="+mj-lt"/>
                <a:ea typeface="+mj-ea"/>
                <a:cs typeface="+mj-cs"/>
              </a:rPr>
              <a:t>and</a:t>
            </a:r>
            <a:r>
              <a:rPr lang="en-AU" sz="3200" dirty="0">
                <a:latin typeface="+mj-lt"/>
                <a:ea typeface="+mj-ea"/>
                <a:cs typeface="+mj-cs"/>
              </a:rPr>
              <a:t> </a:t>
            </a:r>
            <a:r>
              <a:rPr lang="en-AU" sz="3200" i="1" dirty="0">
                <a:latin typeface="+mj-lt"/>
                <a:ea typeface="+mj-ea"/>
                <a:cs typeface="+mj-cs"/>
              </a:rPr>
              <a:t>subject</a:t>
            </a:r>
            <a:r>
              <a:rPr lang="en-AU" sz="3200" dirty="0">
                <a:latin typeface="+mj-lt"/>
                <a:ea typeface="+mj-ea"/>
                <a:cs typeface="+mj-cs"/>
              </a:rPr>
              <a:t> </a:t>
            </a:r>
            <a:r>
              <a:rPr lang="en-AU" sz="3200" b="1" dirty="0">
                <a:latin typeface="+mj-lt"/>
                <a:ea typeface="+mj-ea"/>
                <a:cs typeface="+mj-cs"/>
              </a:rPr>
              <a:t>together</a:t>
            </a:r>
            <a:r>
              <a:rPr lang="en-AU" sz="3200" dirty="0">
                <a:latin typeface="+mj-lt"/>
                <a:ea typeface="+mj-ea"/>
                <a:cs typeface="+mj-cs"/>
              </a:rPr>
              <a:t> to uniquely identify each row.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AU" sz="32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3200" dirty="0">
                <a:latin typeface="+mj-lt"/>
                <a:ea typeface="+mj-ea"/>
                <a:cs typeface="+mj-cs"/>
              </a:rPr>
              <a:t>So the new </a:t>
            </a:r>
            <a:r>
              <a:rPr lang="en-AU" sz="3200" b="1" dirty="0">
                <a:latin typeface="+mj-lt"/>
                <a:ea typeface="+mj-ea"/>
                <a:cs typeface="+mj-cs"/>
              </a:rPr>
              <a:t>key</a:t>
            </a:r>
            <a:r>
              <a:rPr lang="en-AU" sz="3200" dirty="0">
                <a:latin typeface="+mj-lt"/>
                <a:ea typeface="+mj-ea"/>
                <a:cs typeface="+mj-cs"/>
              </a:rPr>
              <a:t> is </a:t>
            </a:r>
            <a:r>
              <a:rPr lang="en-AU" sz="3200" dirty="0" err="1">
                <a:latin typeface="+mj-lt"/>
                <a:ea typeface="+mj-ea"/>
                <a:cs typeface="+mj-cs"/>
              </a:rPr>
              <a:t>StudentID</a:t>
            </a:r>
            <a:r>
              <a:rPr lang="en-AU" sz="3200" dirty="0">
                <a:latin typeface="+mj-lt"/>
                <a:ea typeface="+mj-ea"/>
                <a:cs typeface="+mj-cs"/>
              </a:rPr>
              <a:t> </a:t>
            </a:r>
            <a:r>
              <a:rPr lang="en-AU" sz="3200" i="1" dirty="0">
                <a:latin typeface="+mj-lt"/>
                <a:ea typeface="+mj-ea"/>
                <a:cs typeface="+mj-cs"/>
              </a:rPr>
              <a:t>and</a:t>
            </a:r>
            <a:r>
              <a:rPr lang="en-AU" sz="3200" dirty="0">
                <a:latin typeface="+mj-lt"/>
                <a:ea typeface="+mj-ea"/>
                <a:cs typeface="+mj-cs"/>
              </a:rPr>
              <a:t> Subject.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16013" y="3284538"/>
            <a:ext cx="4176712" cy="865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88125" y="3284538"/>
            <a:ext cx="936625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4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1143000"/>
          </a:xfrm>
        </p:spPr>
        <p:txBody>
          <a:bodyPr/>
          <a:lstStyle/>
          <a:p>
            <a:pPr eaLnBrk="1" hangingPunct="1"/>
            <a:r>
              <a:rPr lang="en-AU" altLang="en-US" sz="4000"/>
              <a:t>So. We now have 1NF.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8313" y="4076700"/>
            <a:ext cx="8229600" cy="1512888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5400" dirty="0">
                <a:latin typeface="+mj-lt"/>
                <a:ea typeface="+mj-ea"/>
                <a:cs typeface="+mj-cs"/>
              </a:rPr>
              <a:t>Is it 2NF?</a:t>
            </a:r>
          </a:p>
        </p:txBody>
      </p:sp>
    </p:spTree>
    <p:extLst>
      <p:ext uri="{BB962C8B-B14F-4D97-AF65-F5344CB8AC3E}">
        <p14:creationId xmlns:p14="http://schemas.microsoft.com/office/powerpoint/2010/main" val="32429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4000" b="1" dirty="0" err="1"/>
              <a:t>Studentname</a:t>
            </a:r>
            <a:r>
              <a:rPr lang="en-AU" sz="4000" b="1" dirty="0"/>
              <a:t> </a:t>
            </a:r>
            <a:r>
              <a:rPr lang="en-AU" sz="4000" dirty="0"/>
              <a:t>and</a:t>
            </a:r>
            <a:r>
              <a:rPr lang="en-AU" sz="4000" b="1" dirty="0"/>
              <a:t> address </a:t>
            </a:r>
            <a:r>
              <a:rPr lang="en-AU" sz="4000" dirty="0"/>
              <a:t>are dependent on </a:t>
            </a:r>
            <a:r>
              <a:rPr lang="en-AU" sz="4000" dirty="0" err="1"/>
              <a:t>studentID</a:t>
            </a:r>
            <a:r>
              <a:rPr lang="en-AU" sz="4000" dirty="0"/>
              <a:t> (which is part of the key)</a:t>
            </a:r>
            <a:br>
              <a:rPr lang="en-AU" sz="4000" dirty="0"/>
            </a:br>
            <a:r>
              <a:rPr lang="en-AU" sz="4000" dirty="0"/>
              <a:t>This is good.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8313" y="4076700"/>
            <a:ext cx="8229600" cy="2376488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4800" dirty="0">
                <a:latin typeface="+mj-lt"/>
                <a:ea typeface="+mj-ea"/>
                <a:cs typeface="+mj-cs"/>
              </a:rPr>
              <a:t>But they are </a:t>
            </a:r>
            <a:r>
              <a:rPr lang="en-AU" sz="4800" b="1" dirty="0">
                <a:latin typeface="+mj-lt"/>
                <a:ea typeface="+mj-ea"/>
                <a:cs typeface="+mj-cs"/>
              </a:rPr>
              <a:t>not</a:t>
            </a:r>
            <a:r>
              <a:rPr lang="en-AU" sz="4800" dirty="0">
                <a:latin typeface="+mj-lt"/>
                <a:ea typeface="+mj-ea"/>
                <a:cs typeface="+mj-cs"/>
              </a:rPr>
              <a:t> dependent on </a:t>
            </a:r>
            <a:r>
              <a:rPr lang="en-AU" sz="4800" i="1" dirty="0">
                <a:latin typeface="+mj-lt"/>
                <a:ea typeface="+mj-ea"/>
                <a:cs typeface="+mj-cs"/>
              </a:rPr>
              <a:t>Subject</a:t>
            </a:r>
            <a:r>
              <a:rPr lang="en-AU" sz="4800" dirty="0">
                <a:latin typeface="+mj-lt"/>
                <a:ea typeface="+mj-ea"/>
                <a:cs typeface="+mj-cs"/>
              </a:rPr>
              <a:t> (the </a:t>
            </a:r>
            <a:r>
              <a:rPr lang="en-AU" sz="4800" i="1" dirty="0">
                <a:latin typeface="+mj-lt"/>
                <a:ea typeface="+mj-ea"/>
                <a:cs typeface="+mj-cs"/>
              </a:rPr>
              <a:t>other</a:t>
            </a:r>
            <a:r>
              <a:rPr lang="en-AU" sz="4800" dirty="0">
                <a:latin typeface="+mj-lt"/>
                <a:ea typeface="+mj-ea"/>
                <a:cs typeface="+mj-cs"/>
              </a:rPr>
              <a:t> part of the key)</a:t>
            </a:r>
          </a:p>
        </p:txBody>
      </p:sp>
    </p:spTree>
    <p:extLst>
      <p:ext uri="{BB962C8B-B14F-4D97-AF65-F5344CB8AC3E}">
        <p14:creationId xmlns:p14="http://schemas.microsoft.com/office/powerpoint/2010/main" val="21414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1143000"/>
          </a:xfrm>
        </p:spPr>
        <p:txBody>
          <a:bodyPr/>
          <a:lstStyle/>
          <a:p>
            <a:pPr eaLnBrk="1" hangingPunct="1"/>
            <a:r>
              <a:rPr lang="en-AU" altLang="en-US" sz="4000" b="1"/>
              <a:t>And 2NF requires…</a:t>
            </a:r>
            <a:endParaRPr lang="en-AU" altLang="en-US" sz="400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8313" y="4076700"/>
            <a:ext cx="8229600" cy="1512888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5400" dirty="0">
                <a:latin typeface="+mj-lt"/>
                <a:ea typeface="+mj-ea"/>
                <a:cs typeface="+mj-cs"/>
              </a:rPr>
              <a:t>All non-key fields are dependent on the ENTIRE key (</a:t>
            </a:r>
            <a:r>
              <a:rPr lang="en-AU" sz="5400" dirty="0" err="1">
                <a:latin typeface="+mj-lt"/>
                <a:ea typeface="+mj-ea"/>
                <a:cs typeface="+mj-cs"/>
              </a:rPr>
              <a:t>studentID</a:t>
            </a:r>
            <a:r>
              <a:rPr lang="en-AU" sz="5400" dirty="0">
                <a:latin typeface="+mj-lt"/>
                <a:ea typeface="+mj-ea"/>
                <a:cs typeface="+mj-cs"/>
              </a:rPr>
              <a:t> + subject)</a:t>
            </a:r>
          </a:p>
        </p:txBody>
      </p:sp>
    </p:spTree>
    <p:extLst>
      <p:ext uri="{BB962C8B-B14F-4D97-AF65-F5344CB8AC3E}">
        <p14:creationId xmlns:p14="http://schemas.microsoft.com/office/powerpoint/2010/main" val="23699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1143000"/>
          </a:xfrm>
        </p:spPr>
        <p:txBody>
          <a:bodyPr/>
          <a:lstStyle/>
          <a:p>
            <a:pPr eaLnBrk="1" hangingPunct="1"/>
            <a:r>
              <a:rPr lang="en-AU" altLang="en-US" sz="4000" b="1"/>
              <a:t>So it’s not 2NF</a:t>
            </a:r>
            <a:endParaRPr lang="en-AU" altLang="en-US" sz="400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8313" y="3573463"/>
            <a:ext cx="8229600" cy="2808287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5400" dirty="0">
                <a:latin typeface="+mj-lt"/>
                <a:ea typeface="+mj-ea"/>
                <a:cs typeface="+mj-cs"/>
              </a:rPr>
              <a:t>How can we fix it?</a:t>
            </a:r>
          </a:p>
        </p:txBody>
      </p:sp>
    </p:spTree>
    <p:extLst>
      <p:ext uri="{BB962C8B-B14F-4D97-AF65-F5344CB8AC3E}">
        <p14:creationId xmlns:p14="http://schemas.microsoft.com/office/powerpoint/2010/main" val="392082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Make new tables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Make a new table for each primary key field</a:t>
            </a:r>
          </a:p>
          <a:p>
            <a:pPr eaLnBrk="1" hangingPunct="1"/>
            <a:r>
              <a:rPr lang="en-AU" altLang="en-US"/>
              <a:t>Give each new table its own primary key</a:t>
            </a:r>
          </a:p>
          <a:p>
            <a:pPr eaLnBrk="1" hangingPunct="1"/>
            <a:r>
              <a:rPr lang="en-AU" altLang="en-US"/>
              <a:t>Move columns from the original table to the new table that matches their primary key…</a:t>
            </a:r>
          </a:p>
        </p:txBody>
      </p:sp>
    </p:spTree>
    <p:extLst>
      <p:ext uri="{BB962C8B-B14F-4D97-AF65-F5344CB8AC3E}">
        <p14:creationId xmlns:p14="http://schemas.microsoft.com/office/powerpoint/2010/main" val="208792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Step 1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820863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97155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</p:spTree>
    <p:extLst>
      <p:ext uri="{BB962C8B-B14F-4D97-AF65-F5344CB8AC3E}">
        <p14:creationId xmlns:p14="http://schemas.microsoft.com/office/powerpoint/2010/main" val="41964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1802E-6 L 0.00069 0.24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Step 2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00438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1836738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97155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5867400" y="40767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</p:spTree>
    <p:extLst>
      <p:ext uri="{BB962C8B-B14F-4D97-AF65-F5344CB8AC3E}">
        <p14:creationId xmlns:p14="http://schemas.microsoft.com/office/powerpoint/2010/main" val="12312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8351E-6 L -0.00052 0.37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8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Step 3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4370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2721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1827213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182721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97155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5867400" y="40767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14347" name="TextBox 10"/>
          <p:cNvSpPr txBox="1">
            <a:spLocks noChangeArrowheads="1"/>
          </p:cNvSpPr>
          <p:nvPr/>
        </p:nvSpPr>
        <p:spPr bwMode="auto">
          <a:xfrm>
            <a:off x="1116013" y="4941888"/>
            <a:ext cx="4608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</p:spTree>
    <p:extLst>
      <p:ext uri="{BB962C8B-B14F-4D97-AF65-F5344CB8AC3E}">
        <p14:creationId xmlns:p14="http://schemas.microsoft.com/office/powerpoint/2010/main" val="21265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00856E-6 L 0.00104 0.487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4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781 L -0.51025 0.506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26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5397E-6 L -0.58889 0.507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4" y="253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Step 3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4370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5373688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3736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73688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97155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5867400" y="40767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116013" y="4941888"/>
            <a:ext cx="4608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</p:spTree>
    <p:extLst>
      <p:ext uri="{BB962C8B-B14F-4D97-AF65-F5344CB8AC3E}">
        <p14:creationId xmlns:p14="http://schemas.microsoft.com/office/powerpoint/2010/main" val="101730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Recall: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Requirements analysis</a:t>
            </a:r>
          </a:p>
          <a:p>
            <a:pPr lvl="1"/>
            <a:r>
              <a:rPr lang="en-GB" sz="2000" dirty="0"/>
              <a:t>User needs; what must database do?</a:t>
            </a:r>
          </a:p>
          <a:p>
            <a:r>
              <a:rPr lang="en-GB" sz="2000" dirty="0"/>
              <a:t>Conceptual design</a:t>
            </a:r>
          </a:p>
          <a:p>
            <a:pPr lvl="1"/>
            <a:r>
              <a:rPr lang="en-GB" sz="2000" dirty="0"/>
              <a:t>High-level description; often using E/R model</a:t>
            </a:r>
          </a:p>
          <a:p>
            <a:r>
              <a:rPr lang="en-GB" sz="2000" dirty="0"/>
              <a:t>Logical design</a:t>
            </a:r>
          </a:p>
          <a:p>
            <a:pPr lvl="1"/>
            <a:r>
              <a:rPr lang="en-GB" sz="2000" dirty="0"/>
              <a:t>Translate E/R model into relational schema</a:t>
            </a:r>
          </a:p>
          <a:p>
            <a:r>
              <a:rPr lang="en-GB" sz="2000" dirty="0"/>
              <a:t>Schema refinement</a:t>
            </a:r>
          </a:p>
          <a:p>
            <a:pPr lvl="1"/>
            <a:r>
              <a:rPr lang="en-GB" sz="2000" dirty="0"/>
              <a:t>Check schema for redundancies and anomalies</a:t>
            </a:r>
          </a:p>
          <a:p>
            <a:r>
              <a:rPr lang="en-GB" sz="2000" dirty="0"/>
              <a:t>Physical design/tuning</a:t>
            </a:r>
          </a:p>
          <a:p>
            <a:pPr lvl="1"/>
            <a:r>
              <a:rPr lang="en-GB" sz="2000" dirty="0"/>
              <a:t>Consider typical workloads, and further optimise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7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Step 4 - relationships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16394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65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Step 4 - cardinality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3350" y="2852738"/>
            <a:ext cx="2952750" cy="646112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+mn-lt"/>
                <a:cs typeface="+mn-cs"/>
              </a:rPr>
              <a:t>Each student can only appear ONCE in the student table</a:t>
            </a:r>
          </a:p>
        </p:txBody>
      </p:sp>
    </p:spTree>
    <p:extLst>
      <p:ext uri="{BB962C8B-B14F-4D97-AF65-F5344CB8AC3E}">
        <p14:creationId xmlns:p14="http://schemas.microsoft.com/office/powerpoint/2010/main" val="124102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Step 4 - cardinality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18442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18446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9700" y="4581525"/>
            <a:ext cx="2952750" cy="646113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+mn-lt"/>
                <a:cs typeface="+mn-cs"/>
              </a:rPr>
              <a:t>Each subject can only appear ONCE in the subjects table</a:t>
            </a:r>
          </a:p>
        </p:txBody>
      </p:sp>
    </p:spTree>
    <p:extLst>
      <p:ext uri="{BB962C8B-B14F-4D97-AF65-F5344CB8AC3E}">
        <p14:creationId xmlns:p14="http://schemas.microsoft.com/office/powerpoint/2010/main" val="369723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Step 4 - cardinality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19466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19470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19471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51050" y="3933825"/>
            <a:ext cx="2952750" cy="922338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+mn-lt"/>
                <a:cs typeface="+mn-cs"/>
              </a:rPr>
              <a:t>A subject can be listed MANY times in the results table (for different students)</a:t>
            </a:r>
          </a:p>
        </p:txBody>
      </p:sp>
    </p:spTree>
    <p:extLst>
      <p:ext uri="{BB962C8B-B14F-4D97-AF65-F5344CB8AC3E}">
        <p14:creationId xmlns:p14="http://schemas.microsoft.com/office/powerpoint/2010/main" val="2676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Step 4 - cardinality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0489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3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0494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0495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950" y="3933825"/>
            <a:ext cx="2951163" cy="922338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latin typeface="+mn-lt"/>
                <a:cs typeface="+mn-cs"/>
              </a:rPr>
              <a:t>A student can be listed MANY times in the results table (for different subjects)</a:t>
            </a:r>
          </a:p>
        </p:txBody>
      </p:sp>
    </p:spTree>
    <p:extLst>
      <p:ext uri="{BB962C8B-B14F-4D97-AF65-F5344CB8AC3E}">
        <p14:creationId xmlns:p14="http://schemas.microsoft.com/office/powerpoint/2010/main" val="2429829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2NF check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1518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1519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1520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1521" name="TextBox 19"/>
          <p:cNvSpPr txBox="1">
            <a:spLocks noChangeArrowheads="1"/>
          </p:cNvSpPr>
          <p:nvPr/>
        </p:nvSpPr>
        <p:spPr bwMode="auto">
          <a:xfrm>
            <a:off x="5724525" y="4508500"/>
            <a:ext cx="3419475" cy="1570038"/>
          </a:xfrm>
          <a:prstGeom prst="rect">
            <a:avLst/>
          </a:prstGeom>
          <a:solidFill>
            <a:srgbClr val="FF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sz="2400" b="1"/>
              <a:t>SubjectCost</a:t>
            </a:r>
            <a:r>
              <a:rPr lang="en-AU" altLang="en-US" sz="2400"/>
              <a:t> is only dependent on the primary key, </a:t>
            </a:r>
          </a:p>
          <a:p>
            <a:pPr algn="ctr" eaLnBrk="1" hangingPunct="1"/>
            <a:r>
              <a:rPr lang="en-AU" altLang="en-US" sz="2400" i="1"/>
              <a:t>Subject</a:t>
            </a:r>
          </a:p>
        </p:txBody>
      </p:sp>
      <p:sp>
        <p:nvSpPr>
          <p:cNvPr id="18" name="Smiley Face 17"/>
          <p:cNvSpPr/>
          <p:nvPr/>
        </p:nvSpPr>
        <p:spPr>
          <a:xfrm>
            <a:off x="8172450" y="5229225"/>
            <a:ext cx="792163" cy="792163"/>
          </a:xfrm>
          <a:prstGeom prst="smileyF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856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2NF check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2537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2538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1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2542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2543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2544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3995738" y="5013325"/>
            <a:ext cx="3419475" cy="1200150"/>
          </a:xfrm>
          <a:prstGeom prst="rect">
            <a:avLst/>
          </a:prstGeom>
          <a:solidFill>
            <a:srgbClr val="FF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sz="2400" b="1"/>
              <a:t>Grade</a:t>
            </a:r>
            <a:r>
              <a:rPr lang="en-AU" altLang="en-US" sz="2400"/>
              <a:t> is only dependent on the primary key (</a:t>
            </a:r>
            <a:r>
              <a:rPr lang="en-AU" altLang="en-US" sz="2400" i="1"/>
              <a:t>studentID</a:t>
            </a:r>
            <a:r>
              <a:rPr lang="en-AU" altLang="en-US" sz="2400"/>
              <a:t> + </a:t>
            </a:r>
            <a:r>
              <a:rPr lang="en-AU" altLang="en-US" sz="2400" i="1"/>
              <a:t>subject</a:t>
            </a:r>
            <a:r>
              <a:rPr lang="en-AU" altLang="en-US" sz="2400"/>
              <a:t>)</a:t>
            </a:r>
          </a:p>
        </p:txBody>
      </p:sp>
      <p:sp>
        <p:nvSpPr>
          <p:cNvPr id="18" name="Smiley Face 17"/>
          <p:cNvSpPr/>
          <p:nvPr/>
        </p:nvSpPr>
        <p:spPr>
          <a:xfrm>
            <a:off x="7092950" y="5805488"/>
            <a:ext cx="792163" cy="792162"/>
          </a:xfrm>
          <a:prstGeom prst="smileyF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39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2NF check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3566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3567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3568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3569" name="TextBox 19"/>
          <p:cNvSpPr txBox="1">
            <a:spLocks noChangeArrowheads="1"/>
          </p:cNvSpPr>
          <p:nvPr/>
        </p:nvSpPr>
        <p:spPr bwMode="auto">
          <a:xfrm>
            <a:off x="1476375" y="2781300"/>
            <a:ext cx="3419475" cy="1570038"/>
          </a:xfrm>
          <a:prstGeom prst="rect">
            <a:avLst/>
          </a:prstGeom>
          <a:solidFill>
            <a:srgbClr val="FF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sz="2400" b="1"/>
              <a:t>Name, Address </a:t>
            </a:r>
            <a:r>
              <a:rPr lang="en-AU" altLang="en-US" sz="2400"/>
              <a:t>are only dependent on the primary key</a:t>
            </a:r>
          </a:p>
          <a:p>
            <a:pPr algn="ctr" eaLnBrk="1" hangingPunct="1"/>
            <a:r>
              <a:rPr lang="en-AU" altLang="en-US" sz="2400"/>
              <a:t>(</a:t>
            </a:r>
            <a:r>
              <a:rPr lang="en-AU" altLang="en-US" sz="2400" i="1"/>
              <a:t>StudentID</a:t>
            </a:r>
            <a:r>
              <a:rPr lang="en-AU" altLang="en-US" sz="2400"/>
              <a:t>)</a:t>
            </a:r>
          </a:p>
        </p:txBody>
      </p:sp>
      <p:sp>
        <p:nvSpPr>
          <p:cNvPr id="18" name="Smiley Face 17"/>
          <p:cNvSpPr/>
          <p:nvPr/>
        </p:nvSpPr>
        <p:spPr>
          <a:xfrm>
            <a:off x="4067175" y="3500438"/>
            <a:ext cx="792163" cy="792162"/>
          </a:xfrm>
          <a:prstGeom prst="smileyF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653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040313" y="5013325"/>
            <a:ext cx="4103687" cy="1143000"/>
          </a:xfrm>
        </p:spPr>
        <p:txBody>
          <a:bodyPr/>
          <a:lstStyle/>
          <a:p>
            <a:pPr eaLnBrk="1" hangingPunct="1"/>
            <a:r>
              <a:rPr lang="en-AU" altLang="en-US" sz="5400"/>
              <a:t>But is it 3NF?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4585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4586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4590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4591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4592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4593" name="TextBox 19"/>
          <p:cNvSpPr txBox="1">
            <a:spLocks noChangeArrowheads="1"/>
          </p:cNvSpPr>
          <p:nvPr/>
        </p:nvSpPr>
        <p:spPr bwMode="auto">
          <a:xfrm>
            <a:off x="1476375" y="2781300"/>
            <a:ext cx="3419475" cy="1754188"/>
          </a:xfrm>
          <a:prstGeom prst="rect">
            <a:avLst/>
          </a:prstGeom>
          <a:solidFill>
            <a:srgbClr val="00B05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sz="5400" b="1"/>
              <a:t>So it is 2NF!</a:t>
            </a:r>
            <a:endParaRPr lang="en-AU" altLang="en-US" sz="5400"/>
          </a:p>
        </p:txBody>
      </p:sp>
    </p:spTree>
    <p:extLst>
      <p:ext uri="{BB962C8B-B14F-4D97-AF65-F5344CB8AC3E}">
        <p14:creationId xmlns:p14="http://schemas.microsoft.com/office/powerpoint/2010/main" val="2134327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3NF check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3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5614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5615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5616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5617" name="TextBox 19"/>
          <p:cNvSpPr txBox="1">
            <a:spLocks noChangeArrowheads="1"/>
          </p:cNvSpPr>
          <p:nvPr/>
        </p:nvSpPr>
        <p:spPr bwMode="auto">
          <a:xfrm>
            <a:off x="1476375" y="2781300"/>
            <a:ext cx="3419475" cy="1878013"/>
          </a:xfrm>
          <a:prstGeom prst="rect">
            <a:avLst/>
          </a:prstGeom>
          <a:solidFill>
            <a:srgbClr val="FF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sz="7200" b="1"/>
              <a:t>Oh oh</a:t>
            </a:r>
            <a:r>
              <a:rPr lang="en-AU" altLang="en-US" sz="8000" b="1"/>
              <a:t>…</a:t>
            </a:r>
          </a:p>
          <a:p>
            <a:pPr algn="ctr" eaLnBrk="1" hangingPunct="1"/>
            <a:r>
              <a:rPr lang="en-AU" altLang="en-US" sz="3600" b="1"/>
              <a:t>What?</a:t>
            </a:r>
            <a:endParaRPr lang="en-AU" altLang="en-US" sz="1000"/>
          </a:p>
        </p:txBody>
      </p:sp>
    </p:spTree>
    <p:extLst>
      <p:ext uri="{BB962C8B-B14F-4D97-AF65-F5344CB8AC3E}">
        <p14:creationId xmlns:p14="http://schemas.microsoft.com/office/powerpoint/2010/main" val="15308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organizing data in a database to minimize redundancy and dependency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Advantages</a:t>
            </a:r>
          </a:p>
          <a:p>
            <a:r>
              <a:rPr lang="en-US" dirty="0"/>
              <a:t>improving data integrity</a:t>
            </a:r>
          </a:p>
          <a:p>
            <a:r>
              <a:rPr lang="en-US" dirty="0"/>
              <a:t>reducing data redundancy</a:t>
            </a:r>
          </a:p>
          <a:p>
            <a:r>
              <a:rPr lang="en-US" dirty="0"/>
              <a:t>making the database more efficient in terms of storage and retrieval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over-normalization can also lead to performance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it's essential to strike a balance based on the specific requirements of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3NF check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6634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7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6638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1476375" y="2781300"/>
            <a:ext cx="3419475" cy="2062163"/>
          </a:xfrm>
          <a:prstGeom prst="rect">
            <a:avLst/>
          </a:prstGeom>
          <a:solidFill>
            <a:srgbClr val="FF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b="1"/>
              <a:t>HouseName</a:t>
            </a:r>
            <a:r>
              <a:rPr lang="en-AU" altLang="en-US"/>
              <a:t> is dependent on both </a:t>
            </a:r>
            <a:r>
              <a:rPr lang="en-AU" altLang="en-US" b="1" i="1"/>
              <a:t>StudentID</a:t>
            </a:r>
            <a:r>
              <a:rPr lang="en-AU" altLang="en-US" b="1"/>
              <a:t> + </a:t>
            </a:r>
            <a:r>
              <a:rPr lang="en-AU" altLang="en-US" b="1" i="1"/>
              <a:t>HouseColour</a:t>
            </a:r>
            <a:endParaRPr lang="en-AU" altLang="en-US" sz="100" b="1" i="1"/>
          </a:p>
        </p:txBody>
      </p:sp>
    </p:spTree>
    <p:extLst>
      <p:ext uri="{BB962C8B-B14F-4D97-AF65-F5344CB8AC3E}">
        <p14:creationId xmlns:p14="http://schemas.microsoft.com/office/powerpoint/2010/main" val="3479226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3NF check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7658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1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7662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1476375" y="2781300"/>
            <a:ext cx="3419475" cy="2062163"/>
          </a:xfrm>
          <a:prstGeom prst="rect">
            <a:avLst/>
          </a:prstGeom>
          <a:solidFill>
            <a:srgbClr val="FF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b="1" i="1"/>
              <a:t>Or</a:t>
            </a:r>
            <a:r>
              <a:rPr lang="en-AU" altLang="en-US" b="1"/>
              <a:t> HouseColour</a:t>
            </a:r>
            <a:r>
              <a:rPr lang="en-AU" altLang="en-US"/>
              <a:t> is dependent on both </a:t>
            </a:r>
            <a:r>
              <a:rPr lang="en-AU" altLang="en-US" b="1"/>
              <a:t>StudentID + HouseName</a:t>
            </a:r>
            <a:endParaRPr lang="en-AU" altLang="en-US" sz="100" b="1"/>
          </a:p>
        </p:txBody>
      </p:sp>
    </p:spTree>
    <p:extLst>
      <p:ext uri="{BB962C8B-B14F-4D97-AF65-F5344CB8AC3E}">
        <p14:creationId xmlns:p14="http://schemas.microsoft.com/office/powerpoint/2010/main" val="894823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3NF check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5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8686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8687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8688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8689" name="TextBox 19"/>
          <p:cNvSpPr txBox="1">
            <a:spLocks noChangeArrowheads="1"/>
          </p:cNvSpPr>
          <p:nvPr/>
        </p:nvSpPr>
        <p:spPr bwMode="auto">
          <a:xfrm>
            <a:off x="1476375" y="2781300"/>
            <a:ext cx="3419475" cy="2246313"/>
          </a:xfrm>
          <a:prstGeom prst="rect">
            <a:avLst/>
          </a:prstGeom>
          <a:solidFill>
            <a:srgbClr val="FFFF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sz="2800" i="1"/>
              <a:t>But either way,</a:t>
            </a:r>
          </a:p>
          <a:p>
            <a:pPr algn="ctr" eaLnBrk="1" hangingPunct="1"/>
            <a:r>
              <a:rPr lang="en-AU" altLang="en-US" sz="2800" i="1"/>
              <a:t>non-key fields are dependent on MORE THAN THE PRIMARY KEY (</a:t>
            </a:r>
            <a:r>
              <a:rPr lang="en-AU" altLang="en-US" sz="2800"/>
              <a:t>studentID</a:t>
            </a:r>
            <a:r>
              <a:rPr lang="en-AU" altLang="en-US" sz="2800" i="1"/>
              <a:t>)</a:t>
            </a:r>
            <a:endParaRPr lang="en-AU" altLang="en-US" sz="100"/>
          </a:p>
        </p:txBody>
      </p:sp>
    </p:spTree>
    <p:extLst>
      <p:ext uri="{BB962C8B-B14F-4D97-AF65-F5344CB8AC3E}">
        <p14:creationId xmlns:p14="http://schemas.microsoft.com/office/powerpoint/2010/main" val="2291462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3NF check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9710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29711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9712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29713" name="TextBox 19"/>
          <p:cNvSpPr txBox="1">
            <a:spLocks noChangeArrowheads="1"/>
          </p:cNvSpPr>
          <p:nvPr/>
        </p:nvSpPr>
        <p:spPr bwMode="auto">
          <a:xfrm>
            <a:off x="1476375" y="2781300"/>
            <a:ext cx="3419475" cy="1816100"/>
          </a:xfrm>
          <a:prstGeom prst="rect">
            <a:avLst/>
          </a:prstGeom>
          <a:solidFill>
            <a:srgbClr val="FF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sz="2800" i="1"/>
              <a:t>And 3NF says that non-key fields must depend on </a:t>
            </a:r>
            <a:r>
              <a:rPr lang="en-AU" altLang="en-US" sz="2800" b="1" i="1"/>
              <a:t>nothing but the key</a:t>
            </a:r>
            <a:endParaRPr lang="en-AU" altLang="en-US" sz="100" b="1"/>
          </a:p>
        </p:txBody>
      </p:sp>
    </p:spTree>
    <p:extLst>
      <p:ext uri="{BB962C8B-B14F-4D97-AF65-F5344CB8AC3E}">
        <p14:creationId xmlns:p14="http://schemas.microsoft.com/office/powerpoint/2010/main" val="4056019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3NF check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800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900113" y="1916113"/>
            <a:ext cx="460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STUDENT TABLE (key = StudentID)</a:t>
            </a:r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5867400" y="32131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30730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743325" y="2884488"/>
            <a:ext cx="13049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3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0734" name="TextBox 16"/>
          <p:cNvSpPr txBox="1">
            <a:spLocks noChangeArrowheads="1"/>
          </p:cNvSpPr>
          <p:nvPr/>
        </p:nvSpPr>
        <p:spPr bwMode="auto">
          <a:xfrm>
            <a:off x="5795963" y="37163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0735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30736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30737" name="TextBox 19"/>
          <p:cNvSpPr txBox="1">
            <a:spLocks noChangeArrowheads="1"/>
          </p:cNvSpPr>
          <p:nvPr/>
        </p:nvSpPr>
        <p:spPr bwMode="auto">
          <a:xfrm>
            <a:off x="1476375" y="2781300"/>
            <a:ext cx="3419475" cy="1570038"/>
          </a:xfrm>
          <a:prstGeom prst="rect">
            <a:avLst/>
          </a:prstGeom>
          <a:solidFill>
            <a:srgbClr val="FF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AU" altLang="en-US" sz="4800" i="1"/>
              <a:t>WHAT DO WE DO?</a:t>
            </a:r>
            <a:endParaRPr lang="en-AU" altLang="en-US" sz="600" b="1"/>
          </a:p>
        </p:txBody>
      </p:sp>
    </p:spTree>
    <p:extLst>
      <p:ext uri="{BB962C8B-B14F-4D97-AF65-F5344CB8AC3E}">
        <p14:creationId xmlns:p14="http://schemas.microsoft.com/office/powerpoint/2010/main" val="4268271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600"/>
              <a:t>Again, carve off the offending fields</a:t>
            </a:r>
            <a:endParaRPr lang="en-AU" altLang="en-US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8688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9"/>
          <p:cNvSpPr txBox="1">
            <a:spLocks noChangeArrowheads="1"/>
          </p:cNvSpPr>
          <p:nvPr/>
        </p:nvSpPr>
        <p:spPr bwMode="auto">
          <a:xfrm>
            <a:off x="5940425" y="45085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31752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391025" y="3532188"/>
            <a:ext cx="95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5795963" y="501332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1757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31758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pic>
        <p:nvPicPr>
          <p:cNvPr id="317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3790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856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3NF fix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8688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5940425" y="45085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32776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391025" y="3532188"/>
            <a:ext cx="95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9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2780" name="TextBox 16"/>
          <p:cNvSpPr txBox="1">
            <a:spLocks noChangeArrowheads="1"/>
          </p:cNvSpPr>
          <p:nvPr/>
        </p:nvSpPr>
        <p:spPr bwMode="auto">
          <a:xfrm>
            <a:off x="5795963" y="501332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2781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32782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pic>
        <p:nvPicPr>
          <p:cNvPr id="327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3790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9138"/>
            <a:ext cx="1876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1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9207E-6 L 0.14149 0.187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9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3NF fix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868863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0066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29748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30066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Box 9"/>
          <p:cNvSpPr txBox="1">
            <a:spLocks noChangeArrowheads="1"/>
          </p:cNvSpPr>
          <p:nvPr/>
        </p:nvSpPr>
        <p:spPr bwMode="auto">
          <a:xfrm>
            <a:off x="5940425" y="4508500"/>
            <a:ext cx="460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SUBJECTS TABLE (key = Subject)</a:t>
            </a:r>
          </a:p>
        </p:txBody>
      </p:sp>
      <p:sp>
        <p:nvSpPr>
          <p:cNvPr id="33800" name="TextBox 10"/>
          <p:cNvSpPr txBox="1">
            <a:spLocks noChangeArrowheads="1"/>
          </p:cNvSpPr>
          <p:nvPr/>
        </p:nvSpPr>
        <p:spPr bwMode="auto">
          <a:xfrm>
            <a:off x="1187450" y="6165850"/>
            <a:ext cx="460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-4762" y="3613150"/>
            <a:ext cx="2592388" cy="78263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391025" y="3532188"/>
            <a:ext cx="9525" cy="35210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971550" y="278130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3804" name="TextBox 16"/>
          <p:cNvSpPr txBox="1">
            <a:spLocks noChangeArrowheads="1"/>
          </p:cNvSpPr>
          <p:nvPr/>
        </p:nvSpPr>
        <p:spPr bwMode="auto">
          <a:xfrm>
            <a:off x="5795963" y="501332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3805" name="TextBox 17"/>
          <p:cNvSpPr txBox="1">
            <a:spLocks noChangeArrowheads="1"/>
          </p:cNvSpPr>
          <p:nvPr/>
        </p:nvSpPr>
        <p:spPr bwMode="auto">
          <a:xfrm rot="-5400000">
            <a:off x="1521618" y="479345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33806" name="TextBox 18"/>
          <p:cNvSpPr txBox="1">
            <a:spLocks noChangeArrowheads="1"/>
          </p:cNvSpPr>
          <p:nvPr/>
        </p:nvSpPr>
        <p:spPr bwMode="auto">
          <a:xfrm rot="-5400000">
            <a:off x="2817812" y="4854576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pic>
        <p:nvPicPr>
          <p:cNvPr id="338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3790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357563"/>
            <a:ext cx="1876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259263" y="2360613"/>
            <a:ext cx="744537" cy="106838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0" name="TextBox 26"/>
          <p:cNvSpPr txBox="1">
            <a:spLocks noChangeArrowheads="1"/>
          </p:cNvSpPr>
          <p:nvPr/>
        </p:nvSpPr>
        <p:spPr bwMode="auto">
          <a:xfrm>
            <a:off x="4500563" y="3141663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3811" name="TextBox 27"/>
          <p:cNvSpPr txBox="1">
            <a:spLocks noChangeArrowheads="1"/>
          </p:cNvSpPr>
          <p:nvPr/>
        </p:nvSpPr>
        <p:spPr bwMode="auto">
          <a:xfrm rot="-5400000">
            <a:off x="4288631" y="2272507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2152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 3NF win!</a:t>
            </a:r>
          </a:p>
        </p:txBody>
      </p:sp>
      <p:grpSp>
        <p:nvGrpSpPr>
          <p:cNvPr id="34819" name="Group 19"/>
          <p:cNvGrpSpPr>
            <a:grpSpLocks/>
          </p:cNvGrpSpPr>
          <p:nvPr/>
        </p:nvGrpSpPr>
        <p:grpSpPr bwMode="auto">
          <a:xfrm>
            <a:off x="250825" y="1341438"/>
            <a:ext cx="4903788" cy="2459037"/>
            <a:chOff x="467544" y="1988840"/>
            <a:chExt cx="10093827" cy="5063584"/>
          </a:xfrm>
        </p:grpSpPr>
        <p:pic>
          <p:nvPicPr>
            <p:cNvPr id="348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869160"/>
              <a:ext cx="199072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5301208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206" y="5297544"/>
              <a:ext cx="94297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592" y="5301208"/>
              <a:ext cx="704850" cy="84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6" name="TextBox 9"/>
            <p:cNvSpPr txBox="1">
              <a:spLocks noChangeArrowheads="1"/>
            </p:cNvSpPr>
            <p:nvPr/>
          </p:nvSpPr>
          <p:spPr bwMode="auto">
            <a:xfrm>
              <a:off x="5952859" y="5569597"/>
              <a:ext cx="4608512" cy="57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AU" altLang="en-US" sz="1200">
                  <a:solidFill>
                    <a:srgbClr val="FF0000"/>
                  </a:solidFill>
                </a:rPr>
                <a:t>SUBJECTS TABLE (key = Subject)</a:t>
              </a:r>
            </a:p>
          </p:txBody>
        </p:sp>
        <p:sp>
          <p:nvSpPr>
            <p:cNvPr id="34827" name="TextBox 10"/>
            <p:cNvSpPr txBox="1">
              <a:spLocks noChangeArrowheads="1"/>
            </p:cNvSpPr>
            <p:nvPr/>
          </p:nvSpPr>
          <p:spPr bwMode="auto">
            <a:xfrm>
              <a:off x="1187624" y="6165304"/>
              <a:ext cx="4608512" cy="88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AU" altLang="en-US" sz="1100">
                  <a:solidFill>
                    <a:srgbClr val="FF0000"/>
                  </a:solidFill>
                </a:rPr>
                <a:t>RESULTS TABLE (key = StudentID+Subject)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V="1">
              <a:off x="-5138" y="3612021"/>
              <a:ext cx="2592267" cy="78424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4392010" y="3532463"/>
              <a:ext cx="9808" cy="351927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30" name="TextBox 15"/>
            <p:cNvSpPr txBox="1">
              <a:spLocks noChangeArrowheads="1"/>
            </p:cNvSpPr>
            <p:nvPr/>
          </p:nvSpPr>
          <p:spPr bwMode="auto">
            <a:xfrm>
              <a:off x="971600" y="2780928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AU" altLang="en-US" sz="1800"/>
                <a:t>1</a:t>
              </a:r>
            </a:p>
          </p:txBody>
        </p:sp>
        <p:sp>
          <p:nvSpPr>
            <p:cNvPr id="34831" name="TextBox 16"/>
            <p:cNvSpPr txBox="1">
              <a:spLocks noChangeArrowheads="1"/>
            </p:cNvSpPr>
            <p:nvPr/>
          </p:nvSpPr>
          <p:spPr bwMode="auto">
            <a:xfrm>
              <a:off x="5796136" y="5013176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AU" altLang="en-US" sz="1800"/>
                <a:t>1</a:t>
              </a:r>
            </a:p>
          </p:txBody>
        </p:sp>
        <p:sp>
          <p:nvSpPr>
            <p:cNvPr id="34832" name="TextBox 17"/>
            <p:cNvSpPr txBox="1">
              <a:spLocks noChangeArrowheads="1"/>
            </p:cNvSpPr>
            <p:nvPr/>
          </p:nvSpPr>
          <p:spPr bwMode="auto">
            <a:xfrm rot="-5400000">
              <a:off x="1521998" y="4792506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AU" altLang="en-US" sz="1800"/>
                <a:t>8</a:t>
              </a:r>
            </a:p>
          </p:txBody>
        </p:sp>
        <p:sp>
          <p:nvSpPr>
            <p:cNvPr id="34833" name="TextBox 18"/>
            <p:cNvSpPr txBox="1">
              <a:spLocks noChangeArrowheads="1"/>
            </p:cNvSpPr>
            <p:nvPr/>
          </p:nvSpPr>
          <p:spPr bwMode="auto">
            <a:xfrm rot="-5400000">
              <a:off x="2816924" y="4854004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AU" altLang="en-US" sz="1800"/>
                <a:t>8</a:t>
              </a:r>
            </a:p>
          </p:txBody>
        </p:sp>
        <p:pic>
          <p:nvPicPr>
            <p:cNvPr id="34834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988840"/>
              <a:ext cx="3790950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3068960"/>
              <a:ext cx="1876425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4258039" y="2361499"/>
              <a:ext cx="745028" cy="106894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37" name="TextBox 26"/>
            <p:cNvSpPr txBox="1">
              <a:spLocks noChangeArrowheads="1"/>
            </p:cNvSpPr>
            <p:nvPr/>
          </p:nvSpPr>
          <p:spPr bwMode="auto">
            <a:xfrm>
              <a:off x="4499992" y="3140968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AU" altLang="en-US" sz="1800"/>
                <a:t>1</a:t>
              </a:r>
            </a:p>
          </p:txBody>
        </p:sp>
        <p:sp>
          <p:nvSpPr>
            <p:cNvPr id="34838" name="TextBox 27"/>
            <p:cNvSpPr txBox="1">
              <a:spLocks noChangeArrowheads="1"/>
            </p:cNvSpPr>
            <p:nvPr/>
          </p:nvSpPr>
          <p:spPr bwMode="auto">
            <a:xfrm rot="-5400000">
              <a:off x="4279322" y="2200218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AU" altLang="en-US" sz="1800"/>
                <a:t>8</a:t>
              </a:r>
            </a:p>
          </p:txBody>
        </p:sp>
      </p:grp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4292600"/>
            <a:ext cx="5851525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755650" y="4365625"/>
            <a:ext cx="2555875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4400" dirty="0">
                <a:latin typeface="+mj-lt"/>
                <a:ea typeface="+mj-ea"/>
                <a:cs typeface="+mj-cs"/>
              </a:rPr>
              <a:t>Or…</a:t>
            </a:r>
          </a:p>
        </p:txBody>
      </p:sp>
    </p:spTree>
    <p:extLst>
      <p:ext uri="{BB962C8B-B14F-4D97-AF65-F5344CB8AC3E}">
        <p14:creationId xmlns:p14="http://schemas.microsoft.com/office/powerpoint/2010/main" val="3716992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413"/>
          </a:xfrm>
        </p:spPr>
        <p:txBody>
          <a:bodyPr/>
          <a:lstStyle/>
          <a:p>
            <a:pPr eaLnBrk="1" hangingPunct="1"/>
            <a:r>
              <a:rPr lang="en-AU" altLang="en-US" sz="6000"/>
              <a:t>The Reveal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1557338"/>
            <a:ext cx="2555875" cy="7112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Before…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84313"/>
            <a:ext cx="662463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2051050" y="3141663"/>
            <a:ext cx="2555875" cy="709612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After…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797425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5624513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3" y="5621338"/>
            <a:ext cx="942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5624513"/>
            <a:ext cx="704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TextBox 31"/>
          <p:cNvSpPr txBox="1">
            <a:spLocks noChangeArrowheads="1"/>
          </p:cNvSpPr>
          <p:nvPr/>
        </p:nvSpPr>
        <p:spPr bwMode="auto">
          <a:xfrm>
            <a:off x="2112963" y="6392863"/>
            <a:ext cx="2746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200">
                <a:solidFill>
                  <a:srgbClr val="FF0000"/>
                </a:solidFill>
              </a:rPr>
              <a:t>RESULTS TABLE (key = StudentID+Subject)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6200000" flipV="1">
            <a:off x="1987550" y="4932363"/>
            <a:ext cx="1116013" cy="26828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4943475" y="3905250"/>
            <a:ext cx="404813" cy="302736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3" name="TextBox 34"/>
          <p:cNvSpPr txBox="1">
            <a:spLocks noChangeArrowheads="1"/>
          </p:cNvSpPr>
          <p:nvPr/>
        </p:nvSpPr>
        <p:spPr bwMode="auto">
          <a:xfrm>
            <a:off x="2268538" y="465296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5854" name="TextBox 35"/>
          <p:cNvSpPr txBox="1">
            <a:spLocks noChangeArrowheads="1"/>
          </p:cNvSpPr>
          <p:nvPr/>
        </p:nvSpPr>
        <p:spPr bwMode="auto">
          <a:xfrm>
            <a:off x="6372225" y="4797425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5855" name="TextBox 36"/>
          <p:cNvSpPr txBox="1">
            <a:spLocks noChangeArrowheads="1"/>
          </p:cNvSpPr>
          <p:nvPr/>
        </p:nvSpPr>
        <p:spPr bwMode="auto">
          <a:xfrm rot="-5400000">
            <a:off x="2520156" y="5115719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35856" name="TextBox 37"/>
          <p:cNvSpPr txBox="1">
            <a:spLocks noChangeArrowheads="1"/>
          </p:cNvSpPr>
          <p:nvPr/>
        </p:nvSpPr>
        <p:spPr bwMode="auto">
          <a:xfrm rot="-5400000">
            <a:off x="3568701" y="5295900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pic>
        <p:nvPicPr>
          <p:cNvPr id="3585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789363"/>
            <a:ext cx="3790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63" y="3284538"/>
            <a:ext cx="1876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 flipV="1">
            <a:off x="5338763" y="3656013"/>
            <a:ext cx="1460500" cy="50482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0" name="TextBox 41"/>
          <p:cNvSpPr txBox="1">
            <a:spLocks noChangeArrowheads="1"/>
          </p:cNvSpPr>
          <p:nvPr/>
        </p:nvSpPr>
        <p:spPr bwMode="auto">
          <a:xfrm>
            <a:off x="6443663" y="3348038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1</a:t>
            </a:r>
          </a:p>
        </p:txBody>
      </p:sp>
      <p:sp>
        <p:nvSpPr>
          <p:cNvPr id="35861" name="TextBox 42"/>
          <p:cNvSpPr txBox="1">
            <a:spLocks noChangeArrowheads="1"/>
          </p:cNvSpPr>
          <p:nvPr/>
        </p:nvSpPr>
        <p:spPr bwMode="auto">
          <a:xfrm rot="-5400000">
            <a:off x="5368926" y="3784600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800"/>
              <a:t>8</a:t>
            </a:r>
          </a:p>
        </p:txBody>
      </p:sp>
      <p:sp>
        <p:nvSpPr>
          <p:cNvPr id="35862" name="TextBox 48"/>
          <p:cNvSpPr txBox="1">
            <a:spLocks noChangeArrowheads="1"/>
          </p:cNvSpPr>
          <p:nvPr/>
        </p:nvSpPr>
        <p:spPr bwMode="auto">
          <a:xfrm>
            <a:off x="6588125" y="5589588"/>
            <a:ext cx="223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1200">
                <a:solidFill>
                  <a:srgbClr val="FF0000"/>
                </a:solidFill>
              </a:rPr>
              <a:t>SUBJECTS TABLE (key = Subject)</a:t>
            </a:r>
          </a:p>
        </p:txBody>
      </p:sp>
    </p:spTree>
    <p:extLst>
      <p:ext uri="{BB962C8B-B14F-4D97-AF65-F5344CB8AC3E}">
        <p14:creationId xmlns:p14="http://schemas.microsoft.com/office/powerpoint/2010/main" val="56457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unexpected or undesirable outcomes that can occur when data is not properly organized or structured</a:t>
            </a:r>
          </a:p>
          <a:p>
            <a:endParaRPr lang="en-US" dirty="0"/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Delete anomaly</a:t>
            </a:r>
          </a:p>
          <a:p>
            <a:pPr lvl="1"/>
            <a:r>
              <a:rPr lang="en-US" dirty="0"/>
              <a:t>Update anomaly</a:t>
            </a:r>
          </a:p>
        </p:txBody>
      </p:sp>
    </p:spTree>
    <p:extLst>
      <p:ext uri="{BB962C8B-B14F-4D97-AF65-F5344CB8AC3E}">
        <p14:creationId xmlns:p14="http://schemas.microsoft.com/office/powerpoint/2010/main" val="350201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1701083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29795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(in simple 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two attributes in a relation (table) where the value of one attribute determines the value of another attribute.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means that given the value of the attribute(s) in </a:t>
            </a:r>
            <a:r>
              <a:rPr lang="en-US" i="1" dirty="0"/>
              <a:t>X</a:t>
            </a:r>
            <a:r>
              <a:rPr lang="en-US" dirty="0"/>
              <a:t>, we can uniquely determine the value of the attribute(s) in </a:t>
            </a:r>
            <a:r>
              <a:rPr lang="en-US" i="1" dirty="0"/>
              <a:t>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607385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7197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409701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96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Armstrong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r>
              <a:rPr lang="en-US" altLang="ja-JP" dirty="0"/>
              <a:t>s Axioms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dirty="0"/>
              <a:t>set of inference rules used in database normalization and the study of functional dependencies 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  <p:extLst>
      <p:ext uri="{BB962C8B-B14F-4D97-AF65-F5344CB8AC3E}">
        <p14:creationId xmlns:p14="http://schemas.microsoft.com/office/powerpoint/2010/main" val="3405374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Check some FD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  <p:extLst>
      <p:ext uri="{BB962C8B-B14F-4D97-AF65-F5344CB8AC3E}">
        <p14:creationId xmlns:p14="http://schemas.microsoft.com/office/powerpoint/2010/main" val="2034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Armstrong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r>
              <a:rPr lang="en-US" altLang="ja-JP" dirty="0"/>
              <a:t>s Axioms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33720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013813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660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4891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87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all candidate keys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657" y="1278876"/>
            <a:ext cx="863409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﻿1. Consider a relation R(A, B, C, D, E, F) with the following functional dependencies:</a:t>
            </a:r>
          </a:p>
          <a:p>
            <a:r>
              <a:rPr lang="en-US" dirty="0"/>
              <a:t>A → BC</a:t>
            </a:r>
          </a:p>
          <a:p>
            <a:r>
              <a:rPr lang="en-US" dirty="0"/>
              <a:t>BD → E</a:t>
            </a:r>
          </a:p>
          <a:p>
            <a:r>
              <a:rPr lang="en-US" dirty="0"/>
              <a:t>EF → A</a:t>
            </a:r>
          </a:p>
          <a:p>
            <a:r>
              <a:rPr lang="en-US" dirty="0"/>
              <a:t>C→ F</a:t>
            </a:r>
          </a:p>
          <a:p>
            <a:r>
              <a:rPr lang="en-US" dirty="0"/>
              <a:t>2. Let's say we have a relation R(A, B, C, D, E, F) with the following functional dependencies:</a:t>
            </a:r>
          </a:p>
          <a:p>
            <a:r>
              <a:rPr lang="en-US" dirty="0"/>
              <a:t>A → BC</a:t>
            </a:r>
          </a:p>
          <a:p>
            <a:r>
              <a:rPr lang="en-US" dirty="0"/>
              <a:t>AB → D</a:t>
            </a:r>
          </a:p>
          <a:p>
            <a:r>
              <a:rPr lang="en-US" dirty="0"/>
              <a:t>DE → F</a:t>
            </a:r>
          </a:p>
          <a:p>
            <a:r>
              <a:rPr lang="en-US" dirty="0"/>
              <a:t>C→ E</a:t>
            </a:r>
          </a:p>
          <a:p>
            <a:r>
              <a:rPr lang="en-US" dirty="0"/>
              <a:t>3. Suppose we have a relation R(A, B, C, D, E, F) with the following functional dependencies:</a:t>
            </a:r>
          </a:p>
          <a:p>
            <a:r>
              <a:rPr lang="en-US" dirty="0"/>
              <a:t>AB → C</a:t>
            </a:r>
          </a:p>
          <a:p>
            <a:r>
              <a:rPr lang="en-US" dirty="0"/>
              <a:t>BC → D</a:t>
            </a:r>
          </a:p>
          <a:p>
            <a:r>
              <a:rPr lang="en-US" dirty="0"/>
              <a:t>DE → A</a:t>
            </a:r>
          </a:p>
          <a:p>
            <a:r>
              <a:rPr lang="en-US" dirty="0"/>
              <a:t>EF → B</a:t>
            </a:r>
          </a:p>
          <a:p>
            <a:r>
              <a:rPr lang="en-US" dirty="0"/>
              <a:t>4. Consider a relation R(A, B, C, D, E, F) with the following functional dependencies.</a:t>
            </a:r>
          </a:p>
          <a:p>
            <a:r>
              <a:rPr lang="en-US" dirty="0"/>
              <a:t>AB → C</a:t>
            </a:r>
          </a:p>
          <a:p>
            <a:r>
              <a:rPr lang="en-US" dirty="0"/>
              <a:t>C→ DE</a:t>
            </a:r>
          </a:p>
          <a:p>
            <a:r>
              <a:rPr lang="en-US" dirty="0"/>
              <a:t>EF → A</a:t>
            </a:r>
          </a:p>
          <a:p>
            <a:r>
              <a:rPr lang="en-US" dirty="0"/>
              <a:t>A → B</a:t>
            </a:r>
          </a:p>
        </p:txBody>
      </p:sp>
    </p:spTree>
    <p:extLst>
      <p:ext uri="{BB962C8B-B14F-4D97-AF65-F5344CB8AC3E}">
        <p14:creationId xmlns:p14="http://schemas.microsoft.com/office/powerpoint/2010/main" val="911577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Minimal Cover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985004"/>
          </a:xfrm>
        </p:spPr>
        <p:txBody>
          <a:bodyPr/>
          <a:lstStyle/>
          <a:p>
            <a:r>
              <a:rPr lang="en-GB" altLang="en-US" sz="1700" dirty="0"/>
              <a:t>simplified and reduced version of the given set of functional dependencies.</a:t>
            </a:r>
          </a:p>
          <a:p>
            <a:pPr lvl="1"/>
            <a:r>
              <a:rPr lang="en-GB" altLang="en-US" dirty="0"/>
              <a:t>Also known as </a:t>
            </a:r>
            <a:r>
              <a:rPr lang="en-GB" altLang="en-US" b="1" dirty="0"/>
              <a:t>irreducible set</a:t>
            </a:r>
            <a:r>
              <a:rPr lang="en-GB" altLang="en-US" dirty="0"/>
              <a:t> and </a:t>
            </a:r>
            <a:r>
              <a:rPr lang="en-GB" altLang="en-US" b="1" dirty="0"/>
              <a:t>canonical cover</a:t>
            </a:r>
          </a:p>
          <a:p>
            <a:pPr lvl="1"/>
            <a:r>
              <a:rPr lang="en-GB" altLang="en-US" dirty="0"/>
              <a:t>There is a slight difference between minimal and canonical cover.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3253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33B0C-5C99-B70F-2F33-040FB201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to find Minimal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FD2C3-A271-8BCA-0522-D368CDDA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Split the right-hand attributes of all FDs</a:t>
            </a:r>
          </a:p>
          <a:p>
            <a:pPr lvl="1"/>
            <a:r>
              <a:rPr lang="es-ES" b="0" i="0" dirty="0">
                <a:solidFill>
                  <a:srgbClr val="171717"/>
                </a:solidFill>
                <a:effectLst/>
                <a:latin typeface="-apple-system"/>
              </a:rPr>
              <a:t>A-&gt;XY, </a:t>
            </a:r>
            <a:r>
              <a:rPr lang="es-ES" b="0" i="0" dirty="0" err="1">
                <a:solidFill>
                  <a:srgbClr val="171717"/>
                </a:solidFill>
                <a:effectLst/>
                <a:latin typeface="-apple-system"/>
              </a:rPr>
              <a:t>then</a:t>
            </a:r>
            <a:r>
              <a:rPr lang="es-ES" b="0" i="0" dirty="0">
                <a:solidFill>
                  <a:srgbClr val="171717"/>
                </a:solidFill>
                <a:effectLst/>
                <a:latin typeface="-apple-system"/>
              </a:rPr>
              <a:t> A-&gt;X, A-&gt;Y</a:t>
            </a:r>
            <a:endParaRPr lang="en-GB" altLang="en-US" dirty="0"/>
          </a:p>
          <a:p>
            <a:r>
              <a:rPr lang="en-GB" altLang="en-US" dirty="0"/>
              <a:t>Remove all redundant FDs</a:t>
            </a:r>
          </a:p>
          <a:p>
            <a:pPr lvl="1"/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{ A-&gt;B, B-&gt;C, A-&gt;C }</a:t>
            </a:r>
            <a:endParaRPr lang="en-GB" b="0" i="0" dirty="0">
              <a:solidFill>
                <a:srgbClr val="1717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A-&gt;C is redundant</a:t>
            </a:r>
            <a:endParaRPr lang="en-GB" altLang="en-US" dirty="0"/>
          </a:p>
          <a:p>
            <a:r>
              <a:rPr lang="en-GB" altLang="en-US" dirty="0"/>
              <a:t>Find the Extraneous attribute and remove it</a:t>
            </a:r>
          </a:p>
          <a:p>
            <a:pPr lvl="1"/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AB-&gt;C, either A or B or none can be extraneous.</a:t>
            </a:r>
            <a:r>
              <a:rPr lang="en-GB" dirty="0"/>
              <a:t/>
            </a:r>
            <a:br>
              <a:rPr lang="en-GB" dirty="0"/>
            </a:br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If A closure contains B then B is extraneous and it can be removed.</a:t>
            </a:r>
            <a:r>
              <a:rPr lang="en-GB" dirty="0"/>
              <a:t/>
            </a:r>
            <a:br>
              <a:rPr lang="en-GB" dirty="0"/>
            </a:br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If B closure contains A then A is extraneous and it can be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28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F4AEE-229C-83B1-226B-97A30674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FA2C46-7B56-2573-F74E-18A89DE9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Minimize {A-&gt;C, AC-&gt;D, E-&gt;H, E-&gt;AD}</a:t>
            </a:r>
          </a:p>
          <a:p>
            <a:pPr marL="0" indent="0">
              <a:buNone/>
            </a:pPr>
            <a:endParaRPr lang="pt-BR" dirty="0">
              <a:solidFill>
                <a:srgbClr val="171717"/>
              </a:solidFill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Step 1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: {A-&gt;C, AC-&gt;D, E-&gt;H, E-&gt;A, E-&gt;D}</a:t>
            </a: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Step 2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: {A-&gt;C, AC-&gt;D, E-&gt;H, E-&gt;A}</a:t>
            </a:r>
            <a:b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Here Redundant FD : {E-&gt;D}</a:t>
            </a: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Step 3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: {AC-&gt;D}</a:t>
            </a:r>
            <a:b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{A}+ = {A,C}</a:t>
            </a:r>
            <a:b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Therefore C is extraneous and is removed.</a:t>
            </a:r>
            <a:b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{A-&gt;D}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Minimal Cover = {A-&gt;C, A-&gt;D, E-&gt;H, E-&gt;A}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17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541B9-4E5D-D2A8-79BD-D3D06608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check redundant FD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1DBD9E-472C-BFC7-FA39-35437268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FD can be inferred from the closure of other FDs, it's redundant and can be removed.</a:t>
            </a:r>
          </a:p>
          <a:p>
            <a:r>
              <a:rPr lang="en-GB" dirty="0"/>
              <a:t>Armstrong's Axioms and closure computation can be used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Step 2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: {A-&gt;C, AC-&gt;D, E-&gt;H, E-&gt;</a:t>
            </a:r>
            <a:r>
              <a:rPr lang="en-US" dirty="0">
                <a:solidFill>
                  <a:srgbClr val="171717"/>
                </a:solidFill>
                <a:latin typeface="-apple-system"/>
              </a:rPr>
              <a:t>A, E-&gt;D}</a:t>
            </a: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-apple-system"/>
              </a:rPr>
              <a:t>For each FD p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-&gt;q, calculate the closure of p.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171717"/>
                </a:solidFill>
                <a:latin typeface="-apple-system"/>
              </a:rPr>
              <a:t>TWICE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-apple-system"/>
              </a:rPr>
              <a:t>one with all the given FDs. Another one excluding p-&gt;q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-apple-system"/>
              </a:rPr>
              <a:t>If closure of p remains same, then p-&gt;q is redundant.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650" y="476250"/>
            <a:ext cx="7772400" cy="1470025"/>
          </a:xfrm>
        </p:spPr>
        <p:txBody>
          <a:bodyPr/>
          <a:lstStyle/>
          <a:p>
            <a:pPr eaLnBrk="1" hangingPunct="1"/>
            <a:r>
              <a:rPr lang="en-AU" altLang="en-US"/>
              <a:t>A Normalisation Example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3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32DE8-53E5-5893-BAA4-E980F94D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5EAC39-F6C9-E6E1-2AA6-E8A2422B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attributes of a functional dependency (FD) that are unnecessary for expressing the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42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94F5E-8380-D92D-9C95-E47D1129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33988-DA6B-DC71-76FE-BBC9ED88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Minimize {AB-&gt;CE, D-</a:t>
            </a:r>
            <a:r>
              <a:rPr lang="en-US" b="0" i="0">
                <a:solidFill>
                  <a:srgbClr val="171717"/>
                </a:solidFill>
                <a:effectLst/>
                <a:latin typeface="-apple-system"/>
              </a:rPr>
              <a:t>&gt;E, 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E-&gt;C}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447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384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2800" dirty="0"/>
              <a:t>Take the following table.</a:t>
            </a:r>
            <a:br>
              <a:rPr lang="en-AU" sz="2800" dirty="0"/>
            </a:br>
            <a:r>
              <a:rPr lang="en-AU" sz="2800" dirty="0"/>
              <a:t/>
            </a:r>
            <a:br>
              <a:rPr lang="en-AU" sz="2800" dirty="0"/>
            </a:br>
            <a:r>
              <a:rPr lang="en-AU" sz="2800" dirty="0" err="1"/>
              <a:t>StudentID</a:t>
            </a:r>
            <a:r>
              <a:rPr lang="en-AU" sz="2800" dirty="0"/>
              <a:t> is the primary key.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76475"/>
            <a:ext cx="8475663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2987675" y="4292600"/>
            <a:ext cx="3600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AU" altLang="en-US" sz="5400"/>
              <a:t>Is it 1NF?</a:t>
            </a:r>
          </a:p>
        </p:txBody>
      </p:sp>
    </p:spTree>
    <p:extLst>
      <p:ext uri="{BB962C8B-B14F-4D97-AF65-F5344CB8AC3E}">
        <p14:creationId xmlns:p14="http://schemas.microsoft.com/office/powerpoint/2010/main" val="20469533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  <p:extLst>
      <p:ext uri="{BB962C8B-B14F-4D97-AF65-F5344CB8AC3E}">
        <p14:creationId xmlns:p14="http://schemas.microsoft.com/office/powerpoint/2010/main" val="5619666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  <p:extLst>
      <p:ext uri="{BB962C8B-B14F-4D97-AF65-F5344CB8AC3E}">
        <p14:creationId xmlns:p14="http://schemas.microsoft.com/office/powerpoint/2010/main" val="24663443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108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  <p:extLst>
      <p:ext uri="{BB962C8B-B14F-4D97-AF65-F5344CB8AC3E}">
        <p14:creationId xmlns:p14="http://schemas.microsoft.com/office/powerpoint/2010/main" val="35070129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R(A,B,C,D</a:t>
            </a:r>
            <a:r>
              <a:rPr lang="en-US" b="1" i="1" dirty="0"/>
              <a:t>)</a:t>
            </a:r>
            <a:r>
              <a:rPr lang="en-US" dirty="0"/>
              <a:t> </a:t>
            </a:r>
            <a:endParaRPr lang="en-US" dirty="0" smtClean="0"/>
          </a:p>
          <a:p>
            <a:pPr marL="400050" lvl="1" indent="0">
              <a:buNone/>
            </a:pPr>
            <a:r>
              <a:rPr lang="en-US" b="1" i="1" dirty="0" smtClean="0"/>
              <a:t>F = {A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b="1" i="1" dirty="0" smtClean="0"/>
              <a:t>B , C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b="1" i="1" dirty="0" smtClean="0"/>
              <a:t>D}</a:t>
            </a:r>
            <a:r>
              <a:rPr lang="en-US" i="1" dirty="0"/>
              <a:t> 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decomposition</a:t>
            </a:r>
            <a:r>
              <a:rPr lang="en-US" dirty="0"/>
              <a:t> </a:t>
            </a:r>
            <a:r>
              <a:rPr lang="en-US" b="1" i="1" dirty="0"/>
              <a:t>R1(AB) and R2(CD</a:t>
            </a:r>
            <a:r>
              <a:rPr lang="en-US" b="1" i="1" dirty="0" smtClean="0"/>
              <a:t>)</a:t>
            </a:r>
          </a:p>
          <a:p>
            <a:pPr marL="400050" lvl="1" indent="0">
              <a:buNone/>
            </a:pPr>
            <a:endParaRPr lang="en-US" b="1" i="1" dirty="0"/>
          </a:p>
          <a:p>
            <a:pPr marL="400050" lvl="1" indent="0">
              <a:buNone/>
            </a:pPr>
            <a:endParaRPr lang="en-US" b="1" i="1" dirty="0"/>
          </a:p>
          <a:p>
            <a:r>
              <a:rPr lang="en-US" dirty="0" smtClean="0"/>
              <a:t>R(A,B,C,D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 </a:t>
            </a:r>
            <a:r>
              <a:rPr lang="en-US" dirty="0"/>
              <a:t>= {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/>
              <a:t>B , 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/>
              <a:t>C  , C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/>
              <a:t>D}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R1(A,B,C) and R2(C,D)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12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R(A,B,C,D,E)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 = { 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BCD </a:t>
            </a:r>
          </a:p>
          <a:p>
            <a:pPr marL="1428750" lvl="4" indent="0">
              <a:buNone/>
            </a:pPr>
            <a:r>
              <a:rPr lang="en-US" dirty="0" smtClean="0"/>
              <a:t>B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AE  </a:t>
            </a:r>
          </a:p>
          <a:p>
            <a:pPr marL="1428750" lvl="4" indent="0">
              <a:buNone/>
            </a:pPr>
            <a:r>
              <a:rPr lang="en-US" dirty="0" smtClean="0"/>
              <a:t>BC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AED </a:t>
            </a:r>
          </a:p>
          <a:p>
            <a:pPr marL="1428750" lvl="4" indent="0">
              <a:buNone/>
            </a:pPr>
            <a:r>
              <a:rPr lang="en-US" dirty="0" smtClean="0"/>
              <a:t>D </a:t>
            </a:r>
            <a:r>
              <a:rPr lang="en-US" altLang="en-US" dirty="0" smtClean="0">
                <a:sym typeface="Symbol" panose="05050102010706020507" pitchFamily="18" charset="2"/>
              </a:rPr>
              <a:t> E</a:t>
            </a:r>
          </a:p>
          <a:p>
            <a:pPr marL="1428750" lvl="4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C  DE </a:t>
            </a:r>
            <a:r>
              <a:rPr lang="en-US" dirty="0" smtClean="0"/>
              <a:t>}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decompose it into 	R1(A,B)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R2(B,C)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R3(C,D,E)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4000" dirty="0"/>
              <a:t>No.  There are repeating groups (subject, </a:t>
            </a:r>
            <a:r>
              <a:rPr lang="en-AU" sz="4000" dirty="0" err="1"/>
              <a:t>subjectcost</a:t>
            </a:r>
            <a:r>
              <a:rPr lang="en-AU" sz="4000" dirty="0"/>
              <a:t>, grade)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76475"/>
            <a:ext cx="8475663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9750" y="4292600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4000" dirty="0">
                <a:latin typeface="+mj-lt"/>
                <a:ea typeface="+mj-ea"/>
                <a:cs typeface="+mj-cs"/>
              </a:rPr>
              <a:t>How can you make it 1NF?</a:t>
            </a:r>
          </a:p>
        </p:txBody>
      </p:sp>
    </p:spTree>
    <p:extLst>
      <p:ext uri="{BB962C8B-B14F-4D97-AF65-F5344CB8AC3E}">
        <p14:creationId xmlns:p14="http://schemas.microsoft.com/office/powerpoint/2010/main" val="27976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4000" dirty="0"/>
              <a:t>Create new rows so each cell contains only one value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860800"/>
            <a:ext cx="85693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9750" y="5157788"/>
            <a:ext cx="8229600" cy="1143000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4000" dirty="0">
                <a:latin typeface="+mj-lt"/>
                <a:ea typeface="+mj-ea"/>
                <a:cs typeface="+mj-cs"/>
              </a:rPr>
              <a:t>But now look – is the </a:t>
            </a:r>
            <a:r>
              <a:rPr lang="en-AU" sz="4000" i="1" dirty="0" err="1">
                <a:latin typeface="+mj-lt"/>
                <a:ea typeface="+mj-ea"/>
                <a:cs typeface="+mj-cs"/>
              </a:rPr>
              <a:t>studentID</a:t>
            </a:r>
            <a:r>
              <a:rPr lang="en-AU" sz="4000" dirty="0">
                <a:latin typeface="+mj-lt"/>
                <a:ea typeface="+mj-ea"/>
                <a:cs typeface="+mj-cs"/>
              </a:rPr>
              <a:t> primary key still valid?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3600"/>
            <a:ext cx="8475663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4140200" y="3213100"/>
            <a:ext cx="647700" cy="57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4836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94187</TotalTime>
  <Words>3038</Words>
  <Application>Microsoft Office PowerPoint</Application>
  <PresentationFormat>On-screen Show (4:3)</PresentationFormat>
  <Paragraphs>562</Paragraphs>
  <Slides>75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  <vt:variant>
        <vt:lpstr>Custom Shows</vt:lpstr>
      </vt:variant>
      <vt:variant>
        <vt:i4>1</vt:i4>
      </vt:variant>
    </vt:vector>
  </HeadingPairs>
  <TitlesOfParts>
    <vt:vector size="77" baseType="lpstr">
      <vt:lpstr>2_db-5-grey</vt:lpstr>
      <vt:lpstr>Chapter 7:  Normalization</vt:lpstr>
      <vt:lpstr>Recall: Database design</vt:lpstr>
      <vt:lpstr>What is Normalization</vt:lpstr>
      <vt:lpstr>Anomalies</vt:lpstr>
      <vt:lpstr>Features of Good Relational Designs</vt:lpstr>
      <vt:lpstr>A Normalisation Example</vt:lpstr>
      <vt:lpstr>Take the following table.  StudentID is the primary key.</vt:lpstr>
      <vt:lpstr>No.  There are repeating groups (subject, subjectcost, grade)</vt:lpstr>
      <vt:lpstr>Create new rows so each cell contains only one value</vt:lpstr>
      <vt:lpstr>No – the studentID no longer uniquely identifies each row</vt:lpstr>
      <vt:lpstr>So. We now have 1NF.</vt:lpstr>
      <vt:lpstr>Studentname and address are dependent on studentID (which is part of the key) This is good.</vt:lpstr>
      <vt:lpstr>And 2NF requires…</vt:lpstr>
      <vt:lpstr>So it’s not 2NF</vt:lpstr>
      <vt:lpstr>Make new tables</vt:lpstr>
      <vt:lpstr>Step 1</vt:lpstr>
      <vt:lpstr>Step 2</vt:lpstr>
      <vt:lpstr>Step 3</vt:lpstr>
      <vt:lpstr>Step 3</vt:lpstr>
      <vt:lpstr>Step 4 - relationships</vt:lpstr>
      <vt:lpstr>Step 4 - cardinality</vt:lpstr>
      <vt:lpstr>Step 4 - cardinality</vt:lpstr>
      <vt:lpstr>Step 4 - cardinality</vt:lpstr>
      <vt:lpstr>Step 4 - cardinality</vt:lpstr>
      <vt:lpstr>A 2NF check</vt:lpstr>
      <vt:lpstr>A 2NF check</vt:lpstr>
      <vt:lpstr>A 2NF check</vt:lpstr>
      <vt:lpstr>But is it 3NF?</vt:lpstr>
      <vt:lpstr>A 3NF check</vt:lpstr>
      <vt:lpstr>A 3NF check</vt:lpstr>
      <vt:lpstr>A 3NF check</vt:lpstr>
      <vt:lpstr>A 3NF check</vt:lpstr>
      <vt:lpstr>A 3NF check</vt:lpstr>
      <vt:lpstr>A 3NF check</vt:lpstr>
      <vt:lpstr>Again, carve off the offending fields</vt:lpstr>
      <vt:lpstr>A 3NF fix</vt:lpstr>
      <vt:lpstr>A 3NF fix</vt:lpstr>
      <vt:lpstr>A 3NF win!</vt:lpstr>
      <vt:lpstr>The Reveal</vt:lpstr>
      <vt:lpstr>Functional Dependencies</vt:lpstr>
      <vt:lpstr>Functional Dependencies (Cont.)</vt:lpstr>
      <vt:lpstr>Functional Dependencies (in simple term)</vt:lpstr>
      <vt:lpstr>Functional Dependencies Definition </vt:lpstr>
      <vt:lpstr>Keys and Functional Dependencies</vt:lpstr>
      <vt:lpstr>Use of Functional Dependencies</vt:lpstr>
      <vt:lpstr>Trivial Functional Dependencies</vt:lpstr>
      <vt:lpstr>Armstrong’s Axioms</vt:lpstr>
      <vt:lpstr>Example</vt:lpstr>
      <vt:lpstr>Armstrong’s Axioms</vt:lpstr>
      <vt:lpstr>Closure of a Set of Functional Dependencies</vt:lpstr>
      <vt:lpstr>Procedure for Computing F+</vt:lpstr>
      <vt:lpstr>Closure of Attribute Sets</vt:lpstr>
      <vt:lpstr>Example of Attribute Set Closure</vt:lpstr>
      <vt:lpstr>Uses of Attribute Closure</vt:lpstr>
      <vt:lpstr>Determine all candidate keys</vt:lpstr>
      <vt:lpstr>Minimal Cover</vt:lpstr>
      <vt:lpstr>Steps to find Minimal Cover</vt:lpstr>
      <vt:lpstr>Example</vt:lpstr>
      <vt:lpstr>How to check redundant FD</vt:lpstr>
      <vt:lpstr>Extraneous Attributes</vt:lpstr>
      <vt:lpstr>PowerPoint Presentation</vt:lpstr>
      <vt:lpstr>Decomposition</vt:lpstr>
      <vt:lpstr>A Lossy Decomposition</vt:lpstr>
      <vt:lpstr>Lossless Decomposition</vt:lpstr>
      <vt:lpstr>Example of Lossless Decomposition </vt:lpstr>
      <vt:lpstr>Lossless Decomposition</vt:lpstr>
      <vt:lpstr>Example</vt:lpstr>
      <vt:lpstr>Dependency Preservation</vt:lpstr>
      <vt:lpstr>Dependency Preservation Example</vt:lpstr>
      <vt:lpstr>Dependency Preservation</vt:lpstr>
      <vt:lpstr>Dependency Preservation (Cont.)</vt:lpstr>
      <vt:lpstr>Testing for Dependency Preservation</vt:lpstr>
      <vt:lpstr>Example</vt:lpstr>
      <vt:lpstr>PowerPoint Presentation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himu</cp:lastModifiedBy>
  <cp:revision>494</cp:revision>
  <cp:lastPrinted>1999-06-28T19:27:31Z</cp:lastPrinted>
  <dcterms:created xsi:type="dcterms:W3CDTF">2009-12-21T15:40:22Z</dcterms:created>
  <dcterms:modified xsi:type="dcterms:W3CDTF">2024-03-31T05:29:23Z</dcterms:modified>
</cp:coreProperties>
</file>