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8" r:id="rId3"/>
    <p:sldId id="263" r:id="rId4"/>
    <p:sldId id="268" r:id="rId5"/>
    <p:sldId id="264" r:id="rId6"/>
    <p:sldId id="265" r:id="rId7"/>
    <p:sldId id="283" r:id="rId8"/>
    <p:sldId id="284" r:id="rId9"/>
    <p:sldId id="280" r:id="rId10"/>
    <p:sldId id="273"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Barlow Medium" panose="000006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b87c9a92b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fb87c9a92b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b87c9a92b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fb87c9a92b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b87c9a92b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fb87c9a92b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53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b87c9a92b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fb87c9a92b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093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lvl1pPr marL="457200" lvl="0" indent="-488950" rtl="0">
              <a:spcBef>
                <a:spcPts val="0"/>
              </a:spcBef>
              <a:spcAft>
                <a:spcPts val="0"/>
              </a:spcAft>
              <a:buSzPts val="4100"/>
              <a:buChar char="•"/>
              <a:defRPr sz="4100" b="1"/>
            </a:lvl1pPr>
            <a:lvl2pPr marL="914400" lvl="1" indent="-488950" rtl="0">
              <a:spcBef>
                <a:spcPts val="800"/>
              </a:spcBef>
              <a:spcAft>
                <a:spcPts val="0"/>
              </a:spcAft>
              <a:buSzPts val="4100"/>
              <a:buChar char="○"/>
              <a:defRPr sz="4100" b="1"/>
            </a:lvl2pPr>
            <a:lvl3pPr marL="1371600" lvl="2" indent="-488950" rtl="0">
              <a:spcBef>
                <a:spcPts val="800"/>
              </a:spcBef>
              <a:spcAft>
                <a:spcPts val="0"/>
              </a:spcAft>
              <a:buSzPts val="4100"/>
              <a:buChar char="■"/>
              <a:defRPr sz="4100" b="1"/>
            </a:lvl3pPr>
            <a:lvl4pPr marL="1828800" lvl="3" indent="-488950" rtl="0">
              <a:spcBef>
                <a:spcPts val="800"/>
              </a:spcBef>
              <a:spcAft>
                <a:spcPts val="0"/>
              </a:spcAft>
              <a:buSzPts val="4100"/>
              <a:buChar char="●"/>
              <a:defRPr sz="4100" b="1"/>
            </a:lvl4pPr>
            <a:lvl5pPr marL="2286000" lvl="4" indent="-488950" rtl="0">
              <a:spcBef>
                <a:spcPts val="800"/>
              </a:spcBef>
              <a:spcAft>
                <a:spcPts val="0"/>
              </a:spcAft>
              <a:buSzPts val="4100"/>
              <a:buChar char="○"/>
              <a:defRPr sz="4100" b="1"/>
            </a:lvl5pPr>
            <a:lvl6pPr marL="2743200" lvl="5" indent="-488950" rtl="0">
              <a:spcBef>
                <a:spcPts val="800"/>
              </a:spcBef>
              <a:spcAft>
                <a:spcPts val="0"/>
              </a:spcAft>
              <a:buSzPts val="4100"/>
              <a:buChar char="■"/>
              <a:defRPr sz="4100" b="1"/>
            </a:lvl6pPr>
            <a:lvl7pPr marL="3200400" lvl="6" indent="-488950" rtl="0">
              <a:spcBef>
                <a:spcPts val="800"/>
              </a:spcBef>
              <a:spcAft>
                <a:spcPts val="0"/>
              </a:spcAft>
              <a:buSzPts val="4100"/>
              <a:buChar char="●"/>
              <a:defRPr sz="4100" b="1"/>
            </a:lvl7pPr>
            <a:lvl8pPr marL="3657600" lvl="7" indent="-488950" rtl="0">
              <a:spcBef>
                <a:spcPts val="800"/>
              </a:spcBef>
              <a:spcAft>
                <a:spcPts val="0"/>
              </a:spcAft>
              <a:buSzPts val="4100"/>
              <a:buChar char="○"/>
              <a:defRPr sz="4100" b="1"/>
            </a:lvl8pPr>
            <a:lvl9pPr marL="4114800" lvl="8" indent="-488950" rtl="0">
              <a:spcBef>
                <a:spcPts val="800"/>
              </a:spcBef>
              <a:spcAft>
                <a:spcPts val="800"/>
              </a:spcAft>
              <a:buSzPts val="4100"/>
              <a:buChar char="■"/>
              <a:defRPr sz="4100" b="1"/>
            </a:lvl9pPr>
          </a:lstStyle>
          <a:p>
            <a:endParaRPr/>
          </a:p>
        </p:txBody>
      </p:sp>
      <p:sp>
        <p:nvSpPr>
          <p:cNvPr id="22" name="Google Shape;22;p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p:nvPr/>
        </p:nvSpPr>
        <p:spPr>
          <a:xfrm>
            <a:off x="6549307" y="869192"/>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4"/>
          <p:cNvSpPr/>
          <p:nvPr/>
        </p:nvSpPr>
        <p:spPr>
          <a:xfrm>
            <a:off x="5817581" y="2205888"/>
            <a:ext cx="1467171" cy="734205"/>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avLst/>
            </a:prstTxWarp>
          </a:bodyPr>
          <a:lstStyle/>
          <a:p>
            <a:pPr lvl="0" algn="ctr"/>
            <a:r>
              <a:rPr b="1" i="0">
                <a:ln>
                  <a:noFill/>
                </a:ln>
                <a:solidFill>
                  <a:schemeClr val="lt2"/>
                </a:solidFill>
                <a:latin typeface="Georgia"/>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0" name="Google Shape;30;p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3" name="Google Shape;33;p6"/>
          <p:cNvSpPr txBox="1">
            <a:spLocks noGrp="1"/>
          </p:cNvSpPr>
          <p:nvPr>
            <p:ph type="body" idx="1"/>
          </p:nvPr>
        </p:nvSpPr>
        <p:spPr>
          <a:xfrm>
            <a:off x="516600"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4" name="Google Shape;34;p6"/>
          <p:cNvSpPr txBox="1">
            <a:spLocks noGrp="1"/>
          </p:cNvSpPr>
          <p:nvPr>
            <p:ph type="body" idx="2"/>
          </p:nvPr>
        </p:nvSpPr>
        <p:spPr>
          <a:xfrm>
            <a:off x="4122876"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5" name="Google Shape;35;p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8" name="Google Shape;38;p7"/>
          <p:cNvSpPr txBox="1">
            <a:spLocks noGrp="1"/>
          </p:cNvSpPr>
          <p:nvPr>
            <p:ph type="body" idx="1"/>
          </p:nvPr>
        </p:nvSpPr>
        <p:spPr>
          <a:xfrm>
            <a:off x="516600"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9" name="Google Shape;39;p7"/>
          <p:cNvSpPr txBox="1">
            <a:spLocks noGrp="1"/>
          </p:cNvSpPr>
          <p:nvPr>
            <p:ph type="body" idx="2"/>
          </p:nvPr>
        </p:nvSpPr>
        <p:spPr>
          <a:xfrm>
            <a:off x="2846689"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0" name="Google Shape;40;p7"/>
          <p:cNvSpPr txBox="1">
            <a:spLocks noGrp="1"/>
          </p:cNvSpPr>
          <p:nvPr>
            <p:ph type="body" idx="3"/>
          </p:nvPr>
        </p:nvSpPr>
        <p:spPr>
          <a:xfrm>
            <a:off x="5176777"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1" name="Google Shape;41;p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pic>
        <p:nvPicPr>
          <p:cNvPr id="2" name="Picture 1">
            <a:extLst>
              <a:ext uri="{FF2B5EF4-FFF2-40B4-BE49-F238E27FC236}">
                <a16:creationId xmlns:a16="http://schemas.microsoft.com/office/drawing/2014/main" id="{E176C627-B258-FFA0-4E08-81667518CA27}"/>
              </a:ext>
            </a:extLst>
          </p:cNvPr>
          <p:cNvPicPr>
            <a:picLocks noChangeAspect="1"/>
          </p:cNvPicPr>
          <p:nvPr/>
        </p:nvPicPr>
        <p:blipFill>
          <a:blip r:embed="rId3"/>
          <a:stretch>
            <a:fillRect/>
          </a:stretch>
        </p:blipFill>
        <p:spPr>
          <a:xfrm>
            <a:off x="5007351" y="1491538"/>
            <a:ext cx="4048108" cy="2160423"/>
          </a:xfrm>
          <a:prstGeom prst="rect">
            <a:avLst/>
          </a:prstGeom>
        </p:spPr>
      </p:pic>
      <p:sp>
        <p:nvSpPr>
          <p:cNvPr id="59" name="Google Shape;59;p12"/>
          <p:cNvSpPr txBox="1">
            <a:spLocks noGrp="1"/>
          </p:cNvSpPr>
          <p:nvPr>
            <p:ph type="ctrTitle"/>
          </p:nvPr>
        </p:nvSpPr>
        <p:spPr>
          <a:xfrm>
            <a:off x="514428" y="918341"/>
            <a:ext cx="3497400" cy="184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t>QuickBazaar</a:t>
            </a:r>
            <a:br>
              <a:rPr lang="en" dirty="0"/>
            </a:br>
            <a:r>
              <a:rPr lang="en" sz="1400" b="0" dirty="0"/>
              <a:t>An Online Marketplace</a:t>
            </a:r>
            <a:endParaRPr b="0" dirty="0"/>
          </a:p>
        </p:txBody>
      </p:sp>
      <p:sp>
        <p:nvSpPr>
          <p:cNvPr id="60" name="Google Shape;60;p12"/>
          <p:cNvSpPr txBox="1"/>
          <p:nvPr/>
        </p:nvSpPr>
        <p:spPr>
          <a:xfrm>
            <a:off x="314628" y="4788300"/>
            <a:ext cx="399600" cy="169200"/>
          </a:xfrm>
          <a:prstGeom prst="rect">
            <a:avLst/>
          </a:prstGeom>
          <a:noFill/>
          <a:ln>
            <a:noFill/>
          </a:ln>
        </p:spPr>
        <p:txBody>
          <a:bodyPr spcFirstLastPara="1" wrap="square" lIns="0" tIns="0" rIns="0" bIns="0" anchor="t" anchorCtr="0">
            <a:spAutoFit/>
          </a:bodyPr>
          <a:lstStyle/>
          <a:p>
            <a:pPr marL="0" marR="0" lvl="0" indent="0" algn="l" rtl="0">
              <a:lnSpc>
                <a:spcPct val="125011"/>
              </a:lnSpc>
              <a:spcBef>
                <a:spcPts val="0"/>
              </a:spcBef>
              <a:spcAft>
                <a:spcPts val="0"/>
              </a:spcAft>
              <a:buNone/>
            </a:pPr>
            <a:r>
              <a:rPr lang="en" sz="1100" b="1">
                <a:solidFill>
                  <a:schemeClr val="dk1"/>
                </a:solidFill>
                <a:latin typeface="Barlow"/>
                <a:ea typeface="Barlow"/>
                <a:cs typeface="Barlow"/>
                <a:sym typeface="Barlow"/>
              </a:rPr>
              <a:t>01</a:t>
            </a:r>
            <a:endParaRPr sz="700">
              <a:solidFill>
                <a:schemeClr val="dk1"/>
              </a:solidFill>
            </a:endParaRPr>
          </a:p>
        </p:txBody>
      </p:sp>
      <p:sp>
        <p:nvSpPr>
          <p:cNvPr id="62" name="Google Shape;62;p12"/>
          <p:cNvSpPr/>
          <p:nvPr/>
        </p:nvSpPr>
        <p:spPr>
          <a:xfrm>
            <a:off x="4056567" y="3297216"/>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3" name="Google Shape;63;p12"/>
          <p:cNvSpPr/>
          <p:nvPr/>
        </p:nvSpPr>
        <p:spPr>
          <a:xfrm>
            <a:off x="7541810" y="1141184"/>
            <a:ext cx="1400232" cy="700707"/>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7" name="TextBox 6">
            <a:extLst>
              <a:ext uri="{FF2B5EF4-FFF2-40B4-BE49-F238E27FC236}">
                <a16:creationId xmlns:a16="http://schemas.microsoft.com/office/drawing/2014/main" id="{CBC7DDB1-C56E-AED4-0560-717290369EA7}"/>
              </a:ext>
            </a:extLst>
          </p:cNvPr>
          <p:cNvSpPr txBox="1"/>
          <p:nvPr/>
        </p:nvSpPr>
        <p:spPr>
          <a:xfrm>
            <a:off x="426746" y="2523325"/>
            <a:ext cx="4536764" cy="1184940"/>
          </a:xfrm>
          <a:prstGeom prst="rect">
            <a:avLst/>
          </a:prstGeom>
          <a:noFill/>
        </p:spPr>
        <p:txBody>
          <a:bodyPr wrap="square">
            <a:spAutoFit/>
          </a:bodyPr>
          <a:lstStyle/>
          <a:p>
            <a:r>
              <a:rPr lang="en" sz="1800" dirty="0">
                <a:solidFill>
                  <a:srgbClr val="363739"/>
                </a:solidFill>
                <a:latin typeface="Barlow Medium" panose="00000600000000000000" pitchFamily="2" charset="0"/>
                <a:sym typeface="Barlow"/>
              </a:rPr>
              <a:t>Group Members:</a:t>
            </a:r>
          </a:p>
          <a:p>
            <a:endParaRPr lang="en" sz="500" dirty="0">
              <a:solidFill>
                <a:srgbClr val="363739"/>
              </a:solidFill>
              <a:latin typeface="Barlow Medium" panose="00000600000000000000" pitchFamily="2" charset="0"/>
              <a:sym typeface="Barlow"/>
            </a:endParaRPr>
          </a:p>
          <a:p>
            <a:r>
              <a:rPr lang="en" sz="1600" dirty="0">
                <a:solidFill>
                  <a:srgbClr val="363739"/>
                </a:solidFill>
                <a:latin typeface="Barlow" panose="020B0604020202020204" pitchFamily="2" charset="0"/>
                <a:sym typeface="Barlow"/>
              </a:rPr>
              <a:t>Name: Rafidul Islam ID: 1912152642</a:t>
            </a:r>
          </a:p>
          <a:p>
            <a:r>
              <a:rPr lang="en" sz="1600" dirty="0">
                <a:solidFill>
                  <a:srgbClr val="363739"/>
                </a:solidFill>
                <a:latin typeface="Barlow" panose="020B0604020202020204" pitchFamily="2" charset="0"/>
                <a:sym typeface="Barlow"/>
              </a:rPr>
              <a:t>Name: Md Rafin Al Zhehad  ID:1911626642</a:t>
            </a:r>
            <a:endParaRPr lang="en-US" sz="1600" dirty="0">
              <a:solidFill>
                <a:srgbClr val="363739"/>
              </a:solidFill>
              <a:latin typeface="Barlow" panose="020B0604020202020204" pitchFamily="2" charset="0"/>
              <a:sym typeface="Barlow"/>
            </a:endParaRPr>
          </a:p>
          <a:p>
            <a:r>
              <a:rPr lang="en" sz="1600" dirty="0">
                <a:solidFill>
                  <a:srgbClr val="363739"/>
                </a:solidFill>
                <a:latin typeface="Barlow" panose="020B0604020202020204" pitchFamily="2" charset="0"/>
                <a:sym typeface="Barlow"/>
              </a:rPr>
              <a:t>Name: Md. Riyad-Ur-Rahman  ID:1911125642</a:t>
            </a:r>
            <a:endParaRPr lang="en-US" sz="1600" dirty="0">
              <a:solidFill>
                <a:srgbClr val="363739"/>
              </a:solidFill>
              <a:latin typeface="Barlow" panose="020B0604020202020204" pitchFamily="2" charset="0"/>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7"/>
        <p:cNvGrpSpPr/>
        <p:nvPr/>
      </p:nvGrpSpPr>
      <p:grpSpPr>
        <a:xfrm>
          <a:off x="0" y="0"/>
          <a:ext cx="0" cy="0"/>
          <a:chOff x="0" y="0"/>
          <a:chExt cx="0" cy="0"/>
        </a:xfrm>
      </p:grpSpPr>
      <p:sp>
        <p:nvSpPr>
          <p:cNvPr id="511" name="Google Shape;511;p29"/>
          <p:cNvSpPr txBox="1"/>
          <p:nvPr/>
        </p:nvSpPr>
        <p:spPr>
          <a:xfrm>
            <a:off x="1844302" y="1803921"/>
            <a:ext cx="5602063" cy="110799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200" b="1" dirty="0">
                <a:solidFill>
                  <a:schemeClr val="dk1"/>
                </a:solidFill>
                <a:latin typeface="Barlow"/>
                <a:ea typeface="Barlow"/>
                <a:cs typeface="Barlow"/>
                <a:sym typeface="Barlow"/>
              </a:rPr>
              <a:t>Thank you! </a:t>
            </a:r>
            <a:r>
              <a:rPr lang="en" sz="7200" b="1" dirty="0">
                <a:solidFill>
                  <a:schemeClr val="dk1"/>
                </a:solidFill>
                <a:latin typeface="Barlow"/>
                <a:ea typeface="Barlow"/>
                <a:cs typeface="Barlow"/>
                <a:sym typeface="Wingdings" panose="05000000000000000000" pitchFamily="2" charset="2"/>
              </a:rPr>
              <a:t></a:t>
            </a:r>
            <a:endParaRPr sz="600" dirty="0">
              <a:solidFill>
                <a:schemeClr val="dk1"/>
              </a:solidFill>
              <a:latin typeface="Barlow"/>
              <a:ea typeface="Barlow"/>
              <a:cs typeface="Barlow"/>
              <a:sym typeface="Barlow"/>
            </a:endParaRPr>
          </a:p>
        </p:txBody>
      </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6" name="Google Shape;516;p2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1254036" y="633548"/>
            <a:ext cx="2958735" cy="627502"/>
          </a:xfrm>
          <a:prstGeom prst="rect">
            <a:avLst/>
          </a:prstGeom>
        </p:spPr>
        <p:txBody>
          <a:bodyPr spcFirstLastPara="1" wrap="square" lIns="0" tIns="0" rIns="0" bIns="0" anchor="b" anchorCtr="0">
            <a:noAutofit/>
          </a:bodyPr>
          <a:lstStyle/>
          <a:p>
            <a:pPr marL="0" lvl="0" indent="0" algn="l" rtl="0">
              <a:spcBef>
                <a:spcPts val="0"/>
              </a:spcBef>
              <a:spcAft>
                <a:spcPts val="800"/>
              </a:spcAft>
              <a:buNone/>
            </a:pPr>
            <a:r>
              <a:rPr lang="en" sz="3200" dirty="0"/>
              <a:t>Project Goal</a:t>
            </a:r>
            <a:endParaRPr sz="3200" dirty="0"/>
          </a:p>
        </p:txBody>
      </p:sp>
      <p:grpSp>
        <p:nvGrpSpPr>
          <p:cNvPr id="3" name="Google Shape;386;p26">
            <a:extLst>
              <a:ext uri="{FF2B5EF4-FFF2-40B4-BE49-F238E27FC236}">
                <a16:creationId xmlns:a16="http://schemas.microsoft.com/office/drawing/2014/main" id="{D801CCC1-9907-CC09-F071-F342DF2B1E47}"/>
              </a:ext>
            </a:extLst>
          </p:cNvPr>
          <p:cNvGrpSpPr/>
          <p:nvPr/>
        </p:nvGrpSpPr>
        <p:grpSpPr>
          <a:xfrm>
            <a:off x="702226" y="1441611"/>
            <a:ext cx="271375" cy="259507"/>
            <a:chOff x="16062331" y="4574902"/>
            <a:chExt cx="1196970" cy="1144624"/>
          </a:xfrm>
        </p:grpSpPr>
        <p:sp>
          <p:nvSpPr>
            <p:cNvPr id="4" name="Google Shape;387;p26">
              <a:extLst>
                <a:ext uri="{FF2B5EF4-FFF2-40B4-BE49-F238E27FC236}">
                  <a16:creationId xmlns:a16="http://schemas.microsoft.com/office/drawing/2014/main" id="{74B5FD16-7AA6-C973-0DD5-6A7B3E754E8C}"/>
                </a:ext>
              </a:extLst>
            </p:cNvPr>
            <p:cNvSpPr/>
            <p:nvPr/>
          </p:nvSpPr>
          <p:spPr>
            <a:xfrm>
              <a:off x="16834221" y="4667808"/>
              <a:ext cx="425080" cy="958818"/>
            </a:xfrm>
            <a:custGeom>
              <a:avLst/>
              <a:gdLst/>
              <a:ahLst/>
              <a:cxnLst/>
              <a:rect l="l" t="t" r="r" b="b"/>
              <a:pathLst>
                <a:path w="425080" h="958818" extrusionOk="0">
                  <a:moveTo>
                    <a:pt x="0" y="627259"/>
                  </a:moveTo>
                  <a:lnTo>
                    <a:pt x="0" y="958819"/>
                  </a:lnTo>
                  <a:lnTo>
                    <a:pt x="425080" y="479410"/>
                  </a:lnTo>
                  <a:lnTo>
                    <a:pt x="0"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5" name="Google Shape;388;p26">
              <a:extLst>
                <a:ext uri="{FF2B5EF4-FFF2-40B4-BE49-F238E27FC236}">
                  <a16:creationId xmlns:a16="http://schemas.microsoft.com/office/drawing/2014/main" id="{41FFD46B-B81F-06AE-AD3F-DBCCA6D7D437}"/>
                </a:ext>
              </a:extLst>
            </p:cNvPr>
            <p:cNvSpPr/>
            <p:nvPr/>
          </p:nvSpPr>
          <p:spPr>
            <a:xfrm>
              <a:off x="16062331" y="4574902"/>
              <a:ext cx="1146574" cy="1144624"/>
            </a:xfrm>
            <a:custGeom>
              <a:avLst/>
              <a:gdLst/>
              <a:ahLst/>
              <a:cxnLst/>
              <a:rect l="l" t="t" r="r" b="b"/>
              <a:pathLst>
                <a:path w="1146574" h="1144624" extrusionOk="0">
                  <a:moveTo>
                    <a:pt x="637657" y="1144625"/>
                  </a:moveTo>
                  <a:cubicBezTo>
                    <a:pt x="636137" y="1144625"/>
                    <a:pt x="634611" y="1144358"/>
                    <a:pt x="633135" y="1143798"/>
                  </a:cubicBezTo>
                  <a:cubicBezTo>
                    <a:pt x="628176" y="1141920"/>
                    <a:pt x="624899" y="1137181"/>
                    <a:pt x="624899" y="1131889"/>
                  </a:cubicBezTo>
                  <a:lnTo>
                    <a:pt x="624899" y="820069"/>
                  </a:lnTo>
                  <a:lnTo>
                    <a:pt x="12758" y="820069"/>
                  </a:lnTo>
                  <a:cubicBezTo>
                    <a:pt x="5712" y="820069"/>
                    <a:pt x="0" y="814367"/>
                    <a:pt x="0" y="807333"/>
                  </a:cubicBezTo>
                  <a:lnTo>
                    <a:pt x="0" y="337294"/>
                  </a:lnTo>
                  <a:cubicBezTo>
                    <a:pt x="0" y="330260"/>
                    <a:pt x="5712" y="324558"/>
                    <a:pt x="12758" y="324558"/>
                  </a:cubicBezTo>
                  <a:lnTo>
                    <a:pt x="624899" y="324558"/>
                  </a:lnTo>
                  <a:lnTo>
                    <a:pt x="624899" y="12744"/>
                  </a:lnTo>
                  <a:cubicBezTo>
                    <a:pt x="624899" y="7452"/>
                    <a:pt x="628176" y="2713"/>
                    <a:pt x="633135" y="835"/>
                  </a:cubicBezTo>
                  <a:cubicBezTo>
                    <a:pt x="638087" y="-1055"/>
                    <a:pt x="643694" y="332"/>
                    <a:pt x="647213" y="4305"/>
                  </a:cubicBezTo>
                  <a:lnTo>
                    <a:pt x="1143374" y="563878"/>
                  </a:lnTo>
                  <a:cubicBezTo>
                    <a:pt x="1147641" y="568697"/>
                    <a:pt x="1147641" y="575936"/>
                    <a:pt x="1143374" y="580756"/>
                  </a:cubicBezTo>
                  <a:lnTo>
                    <a:pt x="647213" y="1140328"/>
                  </a:lnTo>
                  <a:cubicBezTo>
                    <a:pt x="644740" y="1143114"/>
                    <a:pt x="641239" y="1144625"/>
                    <a:pt x="637657" y="1144625"/>
                  </a:cubicBezTo>
                  <a:close/>
                  <a:moveTo>
                    <a:pt x="25516" y="794597"/>
                  </a:moveTo>
                  <a:lnTo>
                    <a:pt x="637657" y="794597"/>
                  </a:lnTo>
                  <a:cubicBezTo>
                    <a:pt x="644703" y="794597"/>
                    <a:pt x="650415" y="800300"/>
                    <a:pt x="650415" y="807333"/>
                  </a:cubicBezTo>
                  <a:lnTo>
                    <a:pt x="650415" y="1098282"/>
                  </a:lnTo>
                  <a:lnTo>
                    <a:pt x="1116780" y="572317"/>
                  </a:lnTo>
                  <a:lnTo>
                    <a:pt x="650415" y="46351"/>
                  </a:lnTo>
                  <a:lnTo>
                    <a:pt x="650415" y="337294"/>
                  </a:lnTo>
                  <a:cubicBezTo>
                    <a:pt x="650415" y="344327"/>
                    <a:pt x="644703" y="350030"/>
                    <a:pt x="637657" y="350030"/>
                  </a:cubicBezTo>
                  <a:lnTo>
                    <a:pt x="25516" y="350030"/>
                  </a:lnTo>
                  <a:lnTo>
                    <a:pt x="25516" y="794597"/>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grpSp>
      <p:sp>
        <p:nvSpPr>
          <p:cNvPr id="12" name="TextBox 11">
            <a:extLst>
              <a:ext uri="{FF2B5EF4-FFF2-40B4-BE49-F238E27FC236}">
                <a16:creationId xmlns:a16="http://schemas.microsoft.com/office/drawing/2014/main" id="{8A275B84-9D20-85EB-D478-9A9D4578CF4B}"/>
              </a:ext>
            </a:extLst>
          </p:cNvPr>
          <p:cNvSpPr txBox="1"/>
          <p:nvPr/>
        </p:nvSpPr>
        <p:spPr>
          <a:xfrm>
            <a:off x="1046659" y="1309755"/>
            <a:ext cx="4771679" cy="523220"/>
          </a:xfrm>
          <a:prstGeom prst="rect">
            <a:avLst/>
          </a:prstGeom>
          <a:noFill/>
        </p:spPr>
        <p:txBody>
          <a:bodyPr wrap="square">
            <a:spAutoFit/>
          </a:bodyPr>
          <a:lstStyle/>
          <a:p>
            <a:r>
              <a:rPr lang="en-US" dirty="0">
                <a:latin typeface="Barlow" panose="00000500000000000000" pitchFamily="2" charset="0"/>
              </a:rPr>
              <a:t>To establish a user-friendly e-commerce platform that the customers will primarily find acceptable. </a:t>
            </a:r>
          </a:p>
        </p:txBody>
      </p:sp>
      <p:grpSp>
        <p:nvGrpSpPr>
          <p:cNvPr id="13" name="Google Shape;386;p26">
            <a:extLst>
              <a:ext uri="{FF2B5EF4-FFF2-40B4-BE49-F238E27FC236}">
                <a16:creationId xmlns:a16="http://schemas.microsoft.com/office/drawing/2014/main" id="{BBA36D16-88AD-A486-F655-F31675E1375E}"/>
              </a:ext>
            </a:extLst>
          </p:cNvPr>
          <p:cNvGrpSpPr/>
          <p:nvPr/>
        </p:nvGrpSpPr>
        <p:grpSpPr>
          <a:xfrm>
            <a:off x="708259" y="2013536"/>
            <a:ext cx="271375" cy="259507"/>
            <a:chOff x="16062331" y="4574902"/>
            <a:chExt cx="1196970" cy="1144624"/>
          </a:xfrm>
        </p:grpSpPr>
        <p:sp>
          <p:nvSpPr>
            <p:cNvPr id="14" name="Google Shape;387;p26">
              <a:extLst>
                <a:ext uri="{FF2B5EF4-FFF2-40B4-BE49-F238E27FC236}">
                  <a16:creationId xmlns:a16="http://schemas.microsoft.com/office/drawing/2014/main" id="{517D3E87-C511-7243-38DB-D1D4FB2C9604}"/>
                </a:ext>
              </a:extLst>
            </p:cNvPr>
            <p:cNvSpPr/>
            <p:nvPr/>
          </p:nvSpPr>
          <p:spPr>
            <a:xfrm>
              <a:off x="16834221" y="4667808"/>
              <a:ext cx="425080" cy="958818"/>
            </a:xfrm>
            <a:custGeom>
              <a:avLst/>
              <a:gdLst/>
              <a:ahLst/>
              <a:cxnLst/>
              <a:rect l="l" t="t" r="r" b="b"/>
              <a:pathLst>
                <a:path w="425080" h="958818" extrusionOk="0">
                  <a:moveTo>
                    <a:pt x="0" y="627259"/>
                  </a:moveTo>
                  <a:lnTo>
                    <a:pt x="0" y="958819"/>
                  </a:lnTo>
                  <a:lnTo>
                    <a:pt x="425080" y="479410"/>
                  </a:lnTo>
                  <a:lnTo>
                    <a:pt x="0"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15" name="Google Shape;388;p26">
              <a:extLst>
                <a:ext uri="{FF2B5EF4-FFF2-40B4-BE49-F238E27FC236}">
                  <a16:creationId xmlns:a16="http://schemas.microsoft.com/office/drawing/2014/main" id="{962EDDFA-ECD8-6343-F7F0-124D3D84D32A}"/>
                </a:ext>
              </a:extLst>
            </p:cNvPr>
            <p:cNvSpPr/>
            <p:nvPr/>
          </p:nvSpPr>
          <p:spPr>
            <a:xfrm>
              <a:off x="16062331" y="4574902"/>
              <a:ext cx="1146574" cy="1144624"/>
            </a:xfrm>
            <a:custGeom>
              <a:avLst/>
              <a:gdLst/>
              <a:ahLst/>
              <a:cxnLst/>
              <a:rect l="l" t="t" r="r" b="b"/>
              <a:pathLst>
                <a:path w="1146574" h="1144624" extrusionOk="0">
                  <a:moveTo>
                    <a:pt x="637657" y="1144625"/>
                  </a:moveTo>
                  <a:cubicBezTo>
                    <a:pt x="636137" y="1144625"/>
                    <a:pt x="634611" y="1144358"/>
                    <a:pt x="633135" y="1143798"/>
                  </a:cubicBezTo>
                  <a:cubicBezTo>
                    <a:pt x="628176" y="1141920"/>
                    <a:pt x="624899" y="1137181"/>
                    <a:pt x="624899" y="1131889"/>
                  </a:cubicBezTo>
                  <a:lnTo>
                    <a:pt x="624899" y="820069"/>
                  </a:lnTo>
                  <a:lnTo>
                    <a:pt x="12758" y="820069"/>
                  </a:lnTo>
                  <a:cubicBezTo>
                    <a:pt x="5712" y="820069"/>
                    <a:pt x="0" y="814367"/>
                    <a:pt x="0" y="807333"/>
                  </a:cubicBezTo>
                  <a:lnTo>
                    <a:pt x="0" y="337294"/>
                  </a:lnTo>
                  <a:cubicBezTo>
                    <a:pt x="0" y="330260"/>
                    <a:pt x="5712" y="324558"/>
                    <a:pt x="12758" y="324558"/>
                  </a:cubicBezTo>
                  <a:lnTo>
                    <a:pt x="624899" y="324558"/>
                  </a:lnTo>
                  <a:lnTo>
                    <a:pt x="624899" y="12744"/>
                  </a:lnTo>
                  <a:cubicBezTo>
                    <a:pt x="624899" y="7452"/>
                    <a:pt x="628176" y="2713"/>
                    <a:pt x="633135" y="835"/>
                  </a:cubicBezTo>
                  <a:cubicBezTo>
                    <a:pt x="638087" y="-1055"/>
                    <a:pt x="643694" y="332"/>
                    <a:pt x="647213" y="4305"/>
                  </a:cubicBezTo>
                  <a:lnTo>
                    <a:pt x="1143374" y="563878"/>
                  </a:lnTo>
                  <a:cubicBezTo>
                    <a:pt x="1147641" y="568697"/>
                    <a:pt x="1147641" y="575936"/>
                    <a:pt x="1143374" y="580756"/>
                  </a:cubicBezTo>
                  <a:lnTo>
                    <a:pt x="647213" y="1140328"/>
                  </a:lnTo>
                  <a:cubicBezTo>
                    <a:pt x="644740" y="1143114"/>
                    <a:pt x="641239" y="1144625"/>
                    <a:pt x="637657" y="1144625"/>
                  </a:cubicBezTo>
                  <a:close/>
                  <a:moveTo>
                    <a:pt x="25516" y="794597"/>
                  </a:moveTo>
                  <a:lnTo>
                    <a:pt x="637657" y="794597"/>
                  </a:lnTo>
                  <a:cubicBezTo>
                    <a:pt x="644703" y="794597"/>
                    <a:pt x="650415" y="800300"/>
                    <a:pt x="650415" y="807333"/>
                  </a:cubicBezTo>
                  <a:lnTo>
                    <a:pt x="650415" y="1098282"/>
                  </a:lnTo>
                  <a:lnTo>
                    <a:pt x="1116780" y="572317"/>
                  </a:lnTo>
                  <a:lnTo>
                    <a:pt x="650415" y="46351"/>
                  </a:lnTo>
                  <a:lnTo>
                    <a:pt x="650415" y="337294"/>
                  </a:lnTo>
                  <a:cubicBezTo>
                    <a:pt x="650415" y="344327"/>
                    <a:pt x="644703" y="350030"/>
                    <a:pt x="637657" y="350030"/>
                  </a:cubicBezTo>
                  <a:lnTo>
                    <a:pt x="25516" y="350030"/>
                  </a:lnTo>
                  <a:lnTo>
                    <a:pt x="25516" y="794597"/>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F73E54F5-70FB-AFA4-98E1-127DAA2A1E9A}"/>
              </a:ext>
            </a:extLst>
          </p:cNvPr>
          <p:cNvSpPr txBox="1"/>
          <p:nvPr/>
        </p:nvSpPr>
        <p:spPr>
          <a:xfrm>
            <a:off x="1046659" y="1881680"/>
            <a:ext cx="4572000" cy="523220"/>
          </a:xfrm>
          <a:prstGeom prst="rect">
            <a:avLst/>
          </a:prstGeom>
          <a:noFill/>
        </p:spPr>
        <p:txBody>
          <a:bodyPr wrap="square">
            <a:spAutoFit/>
          </a:bodyPr>
          <a:lstStyle/>
          <a:p>
            <a:r>
              <a:rPr lang="en-US" dirty="0">
                <a:latin typeface="Barlow" panose="00000500000000000000" pitchFamily="2" charset="0"/>
              </a:rPr>
              <a:t>To full-fill all the requirements that needed to finish this</a:t>
            </a:r>
          </a:p>
          <a:p>
            <a:r>
              <a:rPr lang="en-US" dirty="0">
                <a:latin typeface="Barlow" panose="00000500000000000000" pitchFamily="2" charset="0"/>
              </a:rPr>
              <a:t>project.</a:t>
            </a:r>
          </a:p>
        </p:txBody>
      </p:sp>
      <p:grpSp>
        <p:nvGrpSpPr>
          <p:cNvPr id="18" name="Google Shape;386;p26">
            <a:extLst>
              <a:ext uri="{FF2B5EF4-FFF2-40B4-BE49-F238E27FC236}">
                <a16:creationId xmlns:a16="http://schemas.microsoft.com/office/drawing/2014/main" id="{CD51140A-BD15-96B9-AD3B-29FF4DDE94FD}"/>
              </a:ext>
            </a:extLst>
          </p:cNvPr>
          <p:cNvGrpSpPr/>
          <p:nvPr/>
        </p:nvGrpSpPr>
        <p:grpSpPr>
          <a:xfrm>
            <a:off x="702226" y="2800904"/>
            <a:ext cx="271375" cy="259507"/>
            <a:chOff x="16062331" y="4574902"/>
            <a:chExt cx="1196970" cy="1144624"/>
          </a:xfrm>
        </p:grpSpPr>
        <p:sp>
          <p:nvSpPr>
            <p:cNvPr id="19" name="Google Shape;387;p26">
              <a:extLst>
                <a:ext uri="{FF2B5EF4-FFF2-40B4-BE49-F238E27FC236}">
                  <a16:creationId xmlns:a16="http://schemas.microsoft.com/office/drawing/2014/main" id="{66168B99-1B2E-B8A9-5943-D1D0EE1EA371}"/>
                </a:ext>
              </a:extLst>
            </p:cNvPr>
            <p:cNvSpPr/>
            <p:nvPr/>
          </p:nvSpPr>
          <p:spPr>
            <a:xfrm>
              <a:off x="16834221" y="4667808"/>
              <a:ext cx="425080" cy="958818"/>
            </a:xfrm>
            <a:custGeom>
              <a:avLst/>
              <a:gdLst/>
              <a:ahLst/>
              <a:cxnLst/>
              <a:rect l="l" t="t" r="r" b="b"/>
              <a:pathLst>
                <a:path w="425080" h="958818" extrusionOk="0">
                  <a:moveTo>
                    <a:pt x="0" y="627259"/>
                  </a:moveTo>
                  <a:lnTo>
                    <a:pt x="0" y="958819"/>
                  </a:lnTo>
                  <a:lnTo>
                    <a:pt x="425080" y="479410"/>
                  </a:lnTo>
                  <a:lnTo>
                    <a:pt x="0"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20" name="Google Shape;388;p26">
              <a:extLst>
                <a:ext uri="{FF2B5EF4-FFF2-40B4-BE49-F238E27FC236}">
                  <a16:creationId xmlns:a16="http://schemas.microsoft.com/office/drawing/2014/main" id="{5975B507-E684-FF12-9FE9-02931693023D}"/>
                </a:ext>
              </a:extLst>
            </p:cNvPr>
            <p:cNvSpPr/>
            <p:nvPr/>
          </p:nvSpPr>
          <p:spPr>
            <a:xfrm>
              <a:off x="16062331" y="4574902"/>
              <a:ext cx="1146574" cy="1144624"/>
            </a:xfrm>
            <a:custGeom>
              <a:avLst/>
              <a:gdLst/>
              <a:ahLst/>
              <a:cxnLst/>
              <a:rect l="l" t="t" r="r" b="b"/>
              <a:pathLst>
                <a:path w="1146574" h="1144624" extrusionOk="0">
                  <a:moveTo>
                    <a:pt x="637657" y="1144625"/>
                  </a:moveTo>
                  <a:cubicBezTo>
                    <a:pt x="636137" y="1144625"/>
                    <a:pt x="634611" y="1144358"/>
                    <a:pt x="633135" y="1143798"/>
                  </a:cubicBezTo>
                  <a:cubicBezTo>
                    <a:pt x="628176" y="1141920"/>
                    <a:pt x="624899" y="1137181"/>
                    <a:pt x="624899" y="1131889"/>
                  </a:cubicBezTo>
                  <a:lnTo>
                    <a:pt x="624899" y="820069"/>
                  </a:lnTo>
                  <a:lnTo>
                    <a:pt x="12758" y="820069"/>
                  </a:lnTo>
                  <a:cubicBezTo>
                    <a:pt x="5712" y="820069"/>
                    <a:pt x="0" y="814367"/>
                    <a:pt x="0" y="807333"/>
                  </a:cubicBezTo>
                  <a:lnTo>
                    <a:pt x="0" y="337294"/>
                  </a:lnTo>
                  <a:cubicBezTo>
                    <a:pt x="0" y="330260"/>
                    <a:pt x="5712" y="324558"/>
                    <a:pt x="12758" y="324558"/>
                  </a:cubicBezTo>
                  <a:lnTo>
                    <a:pt x="624899" y="324558"/>
                  </a:lnTo>
                  <a:lnTo>
                    <a:pt x="624899" y="12744"/>
                  </a:lnTo>
                  <a:cubicBezTo>
                    <a:pt x="624899" y="7452"/>
                    <a:pt x="628176" y="2713"/>
                    <a:pt x="633135" y="835"/>
                  </a:cubicBezTo>
                  <a:cubicBezTo>
                    <a:pt x="638087" y="-1055"/>
                    <a:pt x="643694" y="332"/>
                    <a:pt x="647213" y="4305"/>
                  </a:cubicBezTo>
                  <a:lnTo>
                    <a:pt x="1143374" y="563878"/>
                  </a:lnTo>
                  <a:cubicBezTo>
                    <a:pt x="1147641" y="568697"/>
                    <a:pt x="1147641" y="575936"/>
                    <a:pt x="1143374" y="580756"/>
                  </a:cubicBezTo>
                  <a:lnTo>
                    <a:pt x="647213" y="1140328"/>
                  </a:lnTo>
                  <a:cubicBezTo>
                    <a:pt x="644740" y="1143114"/>
                    <a:pt x="641239" y="1144625"/>
                    <a:pt x="637657" y="1144625"/>
                  </a:cubicBezTo>
                  <a:close/>
                  <a:moveTo>
                    <a:pt x="25516" y="794597"/>
                  </a:moveTo>
                  <a:lnTo>
                    <a:pt x="637657" y="794597"/>
                  </a:lnTo>
                  <a:cubicBezTo>
                    <a:pt x="644703" y="794597"/>
                    <a:pt x="650415" y="800300"/>
                    <a:pt x="650415" y="807333"/>
                  </a:cubicBezTo>
                  <a:lnTo>
                    <a:pt x="650415" y="1098282"/>
                  </a:lnTo>
                  <a:lnTo>
                    <a:pt x="1116780" y="572317"/>
                  </a:lnTo>
                  <a:lnTo>
                    <a:pt x="650415" y="46351"/>
                  </a:lnTo>
                  <a:lnTo>
                    <a:pt x="650415" y="337294"/>
                  </a:lnTo>
                  <a:cubicBezTo>
                    <a:pt x="650415" y="344327"/>
                    <a:pt x="644703" y="350030"/>
                    <a:pt x="637657" y="350030"/>
                  </a:cubicBezTo>
                  <a:lnTo>
                    <a:pt x="25516" y="350030"/>
                  </a:lnTo>
                  <a:lnTo>
                    <a:pt x="25516" y="794597"/>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E84BD75A-7657-B433-C21A-66B8561A19EC}"/>
              </a:ext>
            </a:extLst>
          </p:cNvPr>
          <p:cNvSpPr txBox="1"/>
          <p:nvPr/>
        </p:nvSpPr>
        <p:spPr>
          <a:xfrm>
            <a:off x="1046659" y="2453605"/>
            <a:ext cx="5053515" cy="954107"/>
          </a:xfrm>
          <a:prstGeom prst="rect">
            <a:avLst/>
          </a:prstGeom>
          <a:noFill/>
        </p:spPr>
        <p:txBody>
          <a:bodyPr wrap="square">
            <a:spAutoFit/>
          </a:bodyPr>
          <a:lstStyle/>
          <a:p>
            <a:r>
              <a:rPr lang="en-US" dirty="0">
                <a:latin typeface="Barlow" panose="00000500000000000000" pitchFamily="2" charset="0"/>
              </a:rPr>
              <a:t>In our project, we want to keep variety of products. Most notably, Bangladesh lacks an online marketplace for the sale of agricultural goods. These products will be highlighted on our website. </a:t>
            </a:r>
          </a:p>
        </p:txBody>
      </p:sp>
      <p:sp>
        <p:nvSpPr>
          <p:cNvPr id="24" name="TextBox 23">
            <a:extLst>
              <a:ext uri="{FF2B5EF4-FFF2-40B4-BE49-F238E27FC236}">
                <a16:creationId xmlns:a16="http://schemas.microsoft.com/office/drawing/2014/main" id="{F9D39331-9A7D-BB8D-EC65-FBB099EBEB32}"/>
              </a:ext>
            </a:extLst>
          </p:cNvPr>
          <p:cNvSpPr txBox="1"/>
          <p:nvPr/>
        </p:nvSpPr>
        <p:spPr>
          <a:xfrm>
            <a:off x="1046659" y="3933805"/>
            <a:ext cx="4572000" cy="738664"/>
          </a:xfrm>
          <a:prstGeom prst="rect">
            <a:avLst/>
          </a:prstGeom>
          <a:noFill/>
        </p:spPr>
        <p:txBody>
          <a:bodyPr wrap="square">
            <a:spAutoFit/>
          </a:bodyPr>
          <a:lstStyle/>
          <a:p>
            <a:r>
              <a:rPr lang="en-US" dirty="0">
                <a:latin typeface="Barlow" panose="00000500000000000000" pitchFamily="2" charset="0"/>
              </a:rPr>
              <a:t>We have planned to finish the web application first in 499A. Then, we will extend this project to Mobile Application in 499B.</a:t>
            </a:r>
          </a:p>
        </p:txBody>
      </p:sp>
      <p:grpSp>
        <p:nvGrpSpPr>
          <p:cNvPr id="25" name="Google Shape;386;p26">
            <a:extLst>
              <a:ext uri="{FF2B5EF4-FFF2-40B4-BE49-F238E27FC236}">
                <a16:creationId xmlns:a16="http://schemas.microsoft.com/office/drawing/2014/main" id="{D1E8B93B-EA9B-E34B-8A98-9192DF22BDD7}"/>
              </a:ext>
            </a:extLst>
          </p:cNvPr>
          <p:cNvGrpSpPr/>
          <p:nvPr/>
        </p:nvGrpSpPr>
        <p:grpSpPr>
          <a:xfrm>
            <a:off x="712423" y="3539568"/>
            <a:ext cx="271375" cy="259507"/>
            <a:chOff x="16062331" y="4574902"/>
            <a:chExt cx="1196970" cy="1144624"/>
          </a:xfrm>
        </p:grpSpPr>
        <p:sp>
          <p:nvSpPr>
            <p:cNvPr id="26" name="Google Shape;387;p26">
              <a:extLst>
                <a:ext uri="{FF2B5EF4-FFF2-40B4-BE49-F238E27FC236}">
                  <a16:creationId xmlns:a16="http://schemas.microsoft.com/office/drawing/2014/main" id="{0334EB3F-E9B9-A617-5B04-D11D19D2CC6D}"/>
                </a:ext>
              </a:extLst>
            </p:cNvPr>
            <p:cNvSpPr/>
            <p:nvPr/>
          </p:nvSpPr>
          <p:spPr>
            <a:xfrm>
              <a:off x="16834221" y="4667808"/>
              <a:ext cx="425080" cy="958818"/>
            </a:xfrm>
            <a:custGeom>
              <a:avLst/>
              <a:gdLst/>
              <a:ahLst/>
              <a:cxnLst/>
              <a:rect l="l" t="t" r="r" b="b"/>
              <a:pathLst>
                <a:path w="425080" h="958818" extrusionOk="0">
                  <a:moveTo>
                    <a:pt x="0" y="627259"/>
                  </a:moveTo>
                  <a:lnTo>
                    <a:pt x="0" y="958819"/>
                  </a:lnTo>
                  <a:lnTo>
                    <a:pt x="425080" y="479410"/>
                  </a:lnTo>
                  <a:lnTo>
                    <a:pt x="0"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27" name="Google Shape;388;p26">
              <a:extLst>
                <a:ext uri="{FF2B5EF4-FFF2-40B4-BE49-F238E27FC236}">
                  <a16:creationId xmlns:a16="http://schemas.microsoft.com/office/drawing/2014/main" id="{38F2A8C7-80D7-67DD-64D9-9F6A72070819}"/>
                </a:ext>
              </a:extLst>
            </p:cNvPr>
            <p:cNvSpPr/>
            <p:nvPr/>
          </p:nvSpPr>
          <p:spPr>
            <a:xfrm>
              <a:off x="16062331" y="4574902"/>
              <a:ext cx="1146574" cy="1144624"/>
            </a:xfrm>
            <a:custGeom>
              <a:avLst/>
              <a:gdLst/>
              <a:ahLst/>
              <a:cxnLst/>
              <a:rect l="l" t="t" r="r" b="b"/>
              <a:pathLst>
                <a:path w="1146574" h="1144624" extrusionOk="0">
                  <a:moveTo>
                    <a:pt x="637657" y="1144625"/>
                  </a:moveTo>
                  <a:cubicBezTo>
                    <a:pt x="636137" y="1144625"/>
                    <a:pt x="634611" y="1144358"/>
                    <a:pt x="633135" y="1143798"/>
                  </a:cubicBezTo>
                  <a:cubicBezTo>
                    <a:pt x="628176" y="1141920"/>
                    <a:pt x="624899" y="1137181"/>
                    <a:pt x="624899" y="1131889"/>
                  </a:cubicBezTo>
                  <a:lnTo>
                    <a:pt x="624899" y="820069"/>
                  </a:lnTo>
                  <a:lnTo>
                    <a:pt x="12758" y="820069"/>
                  </a:lnTo>
                  <a:cubicBezTo>
                    <a:pt x="5712" y="820069"/>
                    <a:pt x="0" y="814367"/>
                    <a:pt x="0" y="807333"/>
                  </a:cubicBezTo>
                  <a:lnTo>
                    <a:pt x="0" y="337294"/>
                  </a:lnTo>
                  <a:cubicBezTo>
                    <a:pt x="0" y="330260"/>
                    <a:pt x="5712" y="324558"/>
                    <a:pt x="12758" y="324558"/>
                  </a:cubicBezTo>
                  <a:lnTo>
                    <a:pt x="624899" y="324558"/>
                  </a:lnTo>
                  <a:lnTo>
                    <a:pt x="624899" y="12744"/>
                  </a:lnTo>
                  <a:cubicBezTo>
                    <a:pt x="624899" y="7452"/>
                    <a:pt x="628176" y="2713"/>
                    <a:pt x="633135" y="835"/>
                  </a:cubicBezTo>
                  <a:cubicBezTo>
                    <a:pt x="638087" y="-1055"/>
                    <a:pt x="643694" y="332"/>
                    <a:pt x="647213" y="4305"/>
                  </a:cubicBezTo>
                  <a:lnTo>
                    <a:pt x="1143374" y="563878"/>
                  </a:lnTo>
                  <a:cubicBezTo>
                    <a:pt x="1147641" y="568697"/>
                    <a:pt x="1147641" y="575936"/>
                    <a:pt x="1143374" y="580756"/>
                  </a:cubicBezTo>
                  <a:lnTo>
                    <a:pt x="647213" y="1140328"/>
                  </a:lnTo>
                  <a:cubicBezTo>
                    <a:pt x="644740" y="1143114"/>
                    <a:pt x="641239" y="1144625"/>
                    <a:pt x="637657" y="1144625"/>
                  </a:cubicBezTo>
                  <a:close/>
                  <a:moveTo>
                    <a:pt x="25516" y="794597"/>
                  </a:moveTo>
                  <a:lnTo>
                    <a:pt x="637657" y="794597"/>
                  </a:lnTo>
                  <a:cubicBezTo>
                    <a:pt x="644703" y="794597"/>
                    <a:pt x="650415" y="800300"/>
                    <a:pt x="650415" y="807333"/>
                  </a:cubicBezTo>
                  <a:lnTo>
                    <a:pt x="650415" y="1098282"/>
                  </a:lnTo>
                  <a:lnTo>
                    <a:pt x="1116780" y="572317"/>
                  </a:lnTo>
                  <a:lnTo>
                    <a:pt x="650415" y="46351"/>
                  </a:lnTo>
                  <a:lnTo>
                    <a:pt x="650415" y="337294"/>
                  </a:lnTo>
                  <a:cubicBezTo>
                    <a:pt x="650415" y="344327"/>
                    <a:pt x="644703" y="350030"/>
                    <a:pt x="637657" y="350030"/>
                  </a:cubicBezTo>
                  <a:lnTo>
                    <a:pt x="25516" y="350030"/>
                  </a:lnTo>
                  <a:lnTo>
                    <a:pt x="25516" y="794597"/>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grpSp>
      <p:sp>
        <p:nvSpPr>
          <p:cNvPr id="31" name="TextBox 30">
            <a:extLst>
              <a:ext uri="{FF2B5EF4-FFF2-40B4-BE49-F238E27FC236}">
                <a16:creationId xmlns:a16="http://schemas.microsoft.com/office/drawing/2014/main" id="{2E4E44F0-B583-CFDB-B2D5-7B4CBA49D33E}"/>
              </a:ext>
            </a:extLst>
          </p:cNvPr>
          <p:cNvSpPr txBox="1"/>
          <p:nvPr/>
        </p:nvSpPr>
        <p:spPr>
          <a:xfrm>
            <a:off x="1046659" y="3515432"/>
            <a:ext cx="4572000" cy="307777"/>
          </a:xfrm>
          <a:prstGeom prst="rect">
            <a:avLst/>
          </a:prstGeom>
          <a:noFill/>
        </p:spPr>
        <p:txBody>
          <a:bodyPr wrap="square">
            <a:spAutoFit/>
          </a:bodyPr>
          <a:lstStyle/>
          <a:p>
            <a:r>
              <a:rPr lang="en-US" dirty="0">
                <a:latin typeface="Barlow" panose="00000500000000000000" pitchFamily="2" charset="0"/>
              </a:rPr>
              <a:t>Better overall website design and layout.</a:t>
            </a:r>
          </a:p>
        </p:txBody>
      </p:sp>
      <p:grpSp>
        <p:nvGrpSpPr>
          <p:cNvPr id="32" name="Google Shape;386;p26">
            <a:extLst>
              <a:ext uri="{FF2B5EF4-FFF2-40B4-BE49-F238E27FC236}">
                <a16:creationId xmlns:a16="http://schemas.microsoft.com/office/drawing/2014/main" id="{456A039D-0314-AF75-2C36-1EDC00927395}"/>
              </a:ext>
            </a:extLst>
          </p:cNvPr>
          <p:cNvGrpSpPr/>
          <p:nvPr/>
        </p:nvGrpSpPr>
        <p:grpSpPr>
          <a:xfrm>
            <a:off x="715893" y="4074807"/>
            <a:ext cx="271375" cy="259507"/>
            <a:chOff x="16062331" y="4574902"/>
            <a:chExt cx="1196970" cy="1144624"/>
          </a:xfrm>
        </p:grpSpPr>
        <p:sp>
          <p:nvSpPr>
            <p:cNvPr id="33" name="Google Shape;387;p26">
              <a:extLst>
                <a:ext uri="{FF2B5EF4-FFF2-40B4-BE49-F238E27FC236}">
                  <a16:creationId xmlns:a16="http://schemas.microsoft.com/office/drawing/2014/main" id="{6CD9C869-90C2-F4F5-2CEB-96B8FFDD30B0}"/>
                </a:ext>
              </a:extLst>
            </p:cNvPr>
            <p:cNvSpPr/>
            <p:nvPr/>
          </p:nvSpPr>
          <p:spPr>
            <a:xfrm>
              <a:off x="16834221" y="4667808"/>
              <a:ext cx="425080" cy="958818"/>
            </a:xfrm>
            <a:custGeom>
              <a:avLst/>
              <a:gdLst/>
              <a:ahLst/>
              <a:cxnLst/>
              <a:rect l="l" t="t" r="r" b="b"/>
              <a:pathLst>
                <a:path w="425080" h="958818" extrusionOk="0">
                  <a:moveTo>
                    <a:pt x="0" y="627259"/>
                  </a:moveTo>
                  <a:lnTo>
                    <a:pt x="0" y="958819"/>
                  </a:lnTo>
                  <a:lnTo>
                    <a:pt x="425080" y="479410"/>
                  </a:lnTo>
                  <a:lnTo>
                    <a:pt x="0"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34" name="Google Shape;388;p26">
              <a:extLst>
                <a:ext uri="{FF2B5EF4-FFF2-40B4-BE49-F238E27FC236}">
                  <a16:creationId xmlns:a16="http://schemas.microsoft.com/office/drawing/2014/main" id="{61182561-08AE-70DE-68B8-C5D9A936416D}"/>
                </a:ext>
              </a:extLst>
            </p:cNvPr>
            <p:cNvSpPr/>
            <p:nvPr/>
          </p:nvSpPr>
          <p:spPr>
            <a:xfrm>
              <a:off x="16062331" y="4574902"/>
              <a:ext cx="1146574" cy="1144624"/>
            </a:xfrm>
            <a:custGeom>
              <a:avLst/>
              <a:gdLst/>
              <a:ahLst/>
              <a:cxnLst/>
              <a:rect l="l" t="t" r="r" b="b"/>
              <a:pathLst>
                <a:path w="1146574" h="1144624" extrusionOk="0">
                  <a:moveTo>
                    <a:pt x="637657" y="1144625"/>
                  </a:moveTo>
                  <a:cubicBezTo>
                    <a:pt x="636137" y="1144625"/>
                    <a:pt x="634611" y="1144358"/>
                    <a:pt x="633135" y="1143798"/>
                  </a:cubicBezTo>
                  <a:cubicBezTo>
                    <a:pt x="628176" y="1141920"/>
                    <a:pt x="624899" y="1137181"/>
                    <a:pt x="624899" y="1131889"/>
                  </a:cubicBezTo>
                  <a:lnTo>
                    <a:pt x="624899" y="820069"/>
                  </a:lnTo>
                  <a:lnTo>
                    <a:pt x="12758" y="820069"/>
                  </a:lnTo>
                  <a:cubicBezTo>
                    <a:pt x="5712" y="820069"/>
                    <a:pt x="0" y="814367"/>
                    <a:pt x="0" y="807333"/>
                  </a:cubicBezTo>
                  <a:lnTo>
                    <a:pt x="0" y="337294"/>
                  </a:lnTo>
                  <a:cubicBezTo>
                    <a:pt x="0" y="330260"/>
                    <a:pt x="5712" y="324558"/>
                    <a:pt x="12758" y="324558"/>
                  </a:cubicBezTo>
                  <a:lnTo>
                    <a:pt x="624899" y="324558"/>
                  </a:lnTo>
                  <a:lnTo>
                    <a:pt x="624899" y="12744"/>
                  </a:lnTo>
                  <a:cubicBezTo>
                    <a:pt x="624899" y="7452"/>
                    <a:pt x="628176" y="2713"/>
                    <a:pt x="633135" y="835"/>
                  </a:cubicBezTo>
                  <a:cubicBezTo>
                    <a:pt x="638087" y="-1055"/>
                    <a:pt x="643694" y="332"/>
                    <a:pt x="647213" y="4305"/>
                  </a:cubicBezTo>
                  <a:lnTo>
                    <a:pt x="1143374" y="563878"/>
                  </a:lnTo>
                  <a:cubicBezTo>
                    <a:pt x="1147641" y="568697"/>
                    <a:pt x="1147641" y="575936"/>
                    <a:pt x="1143374" y="580756"/>
                  </a:cubicBezTo>
                  <a:lnTo>
                    <a:pt x="647213" y="1140328"/>
                  </a:lnTo>
                  <a:cubicBezTo>
                    <a:pt x="644740" y="1143114"/>
                    <a:pt x="641239" y="1144625"/>
                    <a:pt x="637657" y="1144625"/>
                  </a:cubicBezTo>
                  <a:close/>
                  <a:moveTo>
                    <a:pt x="25516" y="794597"/>
                  </a:moveTo>
                  <a:lnTo>
                    <a:pt x="637657" y="794597"/>
                  </a:lnTo>
                  <a:cubicBezTo>
                    <a:pt x="644703" y="794597"/>
                    <a:pt x="650415" y="800300"/>
                    <a:pt x="650415" y="807333"/>
                  </a:cubicBezTo>
                  <a:lnTo>
                    <a:pt x="650415" y="1098282"/>
                  </a:lnTo>
                  <a:lnTo>
                    <a:pt x="1116780" y="572317"/>
                  </a:lnTo>
                  <a:lnTo>
                    <a:pt x="650415" y="46351"/>
                  </a:lnTo>
                  <a:lnTo>
                    <a:pt x="650415" y="337294"/>
                  </a:lnTo>
                  <a:cubicBezTo>
                    <a:pt x="650415" y="344327"/>
                    <a:pt x="644703" y="350030"/>
                    <a:pt x="637657" y="350030"/>
                  </a:cubicBezTo>
                  <a:lnTo>
                    <a:pt x="25516" y="350030"/>
                  </a:lnTo>
                  <a:lnTo>
                    <a:pt x="25516" y="794597"/>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376645" y="-249023"/>
            <a:ext cx="4488718" cy="141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t>Outcomes and Commitments</a:t>
            </a:r>
            <a:endParaRPr sz="2800" dirty="0"/>
          </a:p>
        </p:txBody>
      </p:sp>
      <p:sp>
        <p:nvSpPr>
          <p:cNvPr id="163" name="Google Shape;163;p1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Google Shape;119;p16">
            <a:extLst>
              <a:ext uri="{FF2B5EF4-FFF2-40B4-BE49-F238E27FC236}">
                <a16:creationId xmlns:a16="http://schemas.microsoft.com/office/drawing/2014/main" id="{258CCF6A-7B46-E926-AFF0-553F50459428}"/>
              </a:ext>
            </a:extLst>
          </p:cNvPr>
          <p:cNvSpPr/>
          <p:nvPr/>
        </p:nvSpPr>
        <p:spPr>
          <a:xfrm>
            <a:off x="3397034" y="1687500"/>
            <a:ext cx="325977" cy="32597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6FA09D2-7FA0-BB5E-5118-D0B37F12A0AE}"/>
              </a:ext>
            </a:extLst>
          </p:cNvPr>
          <p:cNvSpPr txBox="1"/>
          <p:nvPr/>
        </p:nvSpPr>
        <p:spPr>
          <a:xfrm>
            <a:off x="3725510" y="1575161"/>
            <a:ext cx="5255651" cy="523220"/>
          </a:xfrm>
          <a:prstGeom prst="rect">
            <a:avLst/>
          </a:prstGeom>
          <a:noFill/>
        </p:spPr>
        <p:txBody>
          <a:bodyPr wrap="square">
            <a:spAutoFit/>
          </a:bodyPr>
          <a:lstStyle/>
          <a:p>
            <a:r>
              <a:rPr lang="en-US" b="0" i="0" dirty="0">
                <a:solidFill>
                  <a:srgbClr val="343434"/>
                </a:solidFill>
                <a:effectLst/>
                <a:latin typeface="Barlow" panose="00000500000000000000" pitchFamily="2" charset="0"/>
              </a:rPr>
              <a:t>This project’s main objective woul</a:t>
            </a:r>
            <a:r>
              <a:rPr lang="en-US" dirty="0">
                <a:solidFill>
                  <a:srgbClr val="343434"/>
                </a:solidFill>
                <a:latin typeface="Barlow" panose="00000500000000000000" pitchFamily="2" charset="0"/>
              </a:rPr>
              <a:t>d be b</a:t>
            </a:r>
            <a:r>
              <a:rPr lang="en-US" b="0" i="0" dirty="0">
                <a:solidFill>
                  <a:srgbClr val="343434"/>
                </a:solidFill>
                <a:effectLst/>
                <a:latin typeface="Barlow" panose="00000500000000000000" pitchFamily="2" charset="0"/>
              </a:rPr>
              <a:t>oosting the efficiency of services, providing users with product information, reviews etc.</a:t>
            </a:r>
            <a:endParaRPr lang="en-US" dirty="0">
              <a:latin typeface="Barlow" panose="00000500000000000000" pitchFamily="2" charset="0"/>
            </a:endParaRPr>
          </a:p>
        </p:txBody>
      </p:sp>
      <p:sp>
        <p:nvSpPr>
          <p:cNvPr id="3" name="Google Shape;118;p16">
            <a:extLst>
              <a:ext uri="{FF2B5EF4-FFF2-40B4-BE49-F238E27FC236}">
                <a16:creationId xmlns:a16="http://schemas.microsoft.com/office/drawing/2014/main" id="{55A33543-6EDD-39FC-008F-488C39D8020E}"/>
              </a:ext>
            </a:extLst>
          </p:cNvPr>
          <p:cNvSpPr/>
          <p:nvPr/>
        </p:nvSpPr>
        <p:spPr>
          <a:xfrm>
            <a:off x="3397034" y="2248285"/>
            <a:ext cx="325977" cy="290215"/>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4D695B36-9D02-AA6B-527E-4E9D69B3211D}"/>
              </a:ext>
            </a:extLst>
          </p:cNvPr>
          <p:cNvSpPr txBox="1"/>
          <p:nvPr/>
        </p:nvSpPr>
        <p:spPr>
          <a:xfrm>
            <a:off x="3723010" y="2237704"/>
            <a:ext cx="4775899" cy="307777"/>
          </a:xfrm>
          <a:prstGeom prst="rect">
            <a:avLst/>
          </a:prstGeom>
          <a:noFill/>
        </p:spPr>
        <p:txBody>
          <a:bodyPr wrap="square">
            <a:spAutoFit/>
          </a:bodyPr>
          <a:lstStyle/>
          <a:p>
            <a:r>
              <a:rPr lang="en-US" dirty="0">
                <a:latin typeface="Barlow" panose="00000500000000000000" pitchFamily="2" charset="0"/>
              </a:rPr>
              <a:t>Making responsive e-commerce web application.</a:t>
            </a:r>
          </a:p>
        </p:txBody>
      </p:sp>
      <p:sp>
        <p:nvSpPr>
          <p:cNvPr id="9" name="Google Shape;119;p16">
            <a:extLst>
              <a:ext uri="{FF2B5EF4-FFF2-40B4-BE49-F238E27FC236}">
                <a16:creationId xmlns:a16="http://schemas.microsoft.com/office/drawing/2014/main" id="{40077389-BB6E-D54A-CB6D-73E131257056}"/>
              </a:ext>
            </a:extLst>
          </p:cNvPr>
          <p:cNvSpPr/>
          <p:nvPr/>
        </p:nvSpPr>
        <p:spPr>
          <a:xfrm>
            <a:off x="3397034" y="2755904"/>
            <a:ext cx="325977" cy="32597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AA2651E-2A84-9B64-DB50-D1F3532CF8B9}"/>
              </a:ext>
            </a:extLst>
          </p:cNvPr>
          <p:cNvSpPr txBox="1"/>
          <p:nvPr/>
        </p:nvSpPr>
        <p:spPr>
          <a:xfrm>
            <a:off x="3730122" y="2639285"/>
            <a:ext cx="5194653" cy="954107"/>
          </a:xfrm>
          <a:prstGeom prst="rect">
            <a:avLst/>
          </a:prstGeom>
          <a:noFill/>
        </p:spPr>
        <p:txBody>
          <a:bodyPr wrap="square">
            <a:spAutoFit/>
          </a:bodyPr>
          <a:lstStyle/>
          <a:p>
            <a:r>
              <a:rPr lang="en-US" dirty="0">
                <a:latin typeface="Barlow" panose="00000500000000000000" pitchFamily="2" charset="0"/>
              </a:rPr>
              <a:t>Users can search for a product, check the product’s review, add a product to cart, update the cart, rate a product. The web application will contain pagination system for user’s convenience. They can get emergency deliveries as well.</a:t>
            </a:r>
          </a:p>
        </p:txBody>
      </p:sp>
      <p:sp>
        <p:nvSpPr>
          <p:cNvPr id="13" name="Google Shape;118;p16">
            <a:extLst>
              <a:ext uri="{FF2B5EF4-FFF2-40B4-BE49-F238E27FC236}">
                <a16:creationId xmlns:a16="http://schemas.microsoft.com/office/drawing/2014/main" id="{A9DAAC45-DED1-4BD7-608B-3D04ED6EA613}"/>
              </a:ext>
            </a:extLst>
          </p:cNvPr>
          <p:cNvSpPr/>
          <p:nvPr/>
        </p:nvSpPr>
        <p:spPr>
          <a:xfrm>
            <a:off x="3416853" y="3781647"/>
            <a:ext cx="325977" cy="290215"/>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14">
            <a:extLst>
              <a:ext uri="{FF2B5EF4-FFF2-40B4-BE49-F238E27FC236}">
                <a16:creationId xmlns:a16="http://schemas.microsoft.com/office/drawing/2014/main" id="{8E70402F-1AE1-BC62-E4C0-3BB58AC87F2F}"/>
              </a:ext>
            </a:extLst>
          </p:cNvPr>
          <p:cNvSpPr txBox="1"/>
          <p:nvPr/>
        </p:nvSpPr>
        <p:spPr>
          <a:xfrm>
            <a:off x="3730123" y="3663087"/>
            <a:ext cx="5194652" cy="954107"/>
          </a:xfrm>
          <a:prstGeom prst="rect">
            <a:avLst/>
          </a:prstGeom>
          <a:noFill/>
        </p:spPr>
        <p:txBody>
          <a:bodyPr wrap="square">
            <a:spAutoFit/>
          </a:bodyPr>
          <a:lstStyle/>
          <a:p>
            <a:r>
              <a:rPr lang="en-US" dirty="0">
                <a:latin typeface="Barlow" panose="00000500000000000000" pitchFamily="2" charset="0"/>
              </a:rPr>
              <a:t>Admin can manage the whole web application. They have access to and control over every product from the admin area. The order details and delivery status can both be managed by the admin. They can also print the order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sp>
        <p:nvSpPr>
          <p:cNvPr id="251" name="Google Shape;251;p24"/>
          <p:cNvSpPr/>
          <p:nvPr/>
        </p:nvSpPr>
        <p:spPr>
          <a:xfrm>
            <a:off x="-905320" y="3332861"/>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2" name="Google Shape;252;p24"/>
          <p:cNvSpPr/>
          <p:nvPr/>
        </p:nvSpPr>
        <p:spPr>
          <a:xfrm>
            <a:off x="111617" y="4099908"/>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3" name="Google Shape;253;p24"/>
          <p:cNvSpPr/>
          <p:nvPr/>
        </p:nvSpPr>
        <p:spPr>
          <a:xfrm>
            <a:off x="7784592" y="0"/>
            <a:ext cx="1359408" cy="1359404"/>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4" name="Google Shape;254;p2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4</a:t>
            </a:fld>
            <a:endParaRPr>
              <a:solidFill>
                <a:schemeClr val="accent1"/>
              </a:solidFill>
            </a:endParaRPr>
          </a:p>
        </p:txBody>
      </p:sp>
      <p:pic>
        <p:nvPicPr>
          <p:cNvPr id="3" name="Picture 2">
            <a:extLst>
              <a:ext uri="{FF2B5EF4-FFF2-40B4-BE49-F238E27FC236}">
                <a16:creationId xmlns:a16="http://schemas.microsoft.com/office/drawing/2014/main" id="{18914044-2FB9-631E-F82B-D0F9F1603F4B}"/>
              </a:ext>
            </a:extLst>
          </p:cNvPr>
          <p:cNvPicPr>
            <a:picLocks noChangeAspect="1"/>
          </p:cNvPicPr>
          <p:nvPr/>
        </p:nvPicPr>
        <p:blipFill>
          <a:blip r:embed="rId3"/>
          <a:stretch>
            <a:fillRect/>
          </a:stretch>
        </p:blipFill>
        <p:spPr>
          <a:xfrm>
            <a:off x="758223" y="545771"/>
            <a:ext cx="7617852" cy="4533498"/>
          </a:xfrm>
          <a:prstGeom prst="rect">
            <a:avLst/>
          </a:prstGeom>
        </p:spPr>
      </p:pic>
      <p:sp>
        <p:nvSpPr>
          <p:cNvPr id="7" name="TextBox 6">
            <a:extLst>
              <a:ext uri="{FF2B5EF4-FFF2-40B4-BE49-F238E27FC236}">
                <a16:creationId xmlns:a16="http://schemas.microsoft.com/office/drawing/2014/main" id="{D688073F-FF4A-D935-FA8C-CAEC75CCA703}"/>
              </a:ext>
            </a:extLst>
          </p:cNvPr>
          <p:cNvSpPr txBox="1"/>
          <p:nvPr/>
        </p:nvSpPr>
        <p:spPr>
          <a:xfrm>
            <a:off x="1679325" y="92727"/>
            <a:ext cx="5775648" cy="369332"/>
          </a:xfrm>
          <a:prstGeom prst="rect">
            <a:avLst/>
          </a:prstGeom>
          <a:noFill/>
        </p:spPr>
        <p:txBody>
          <a:bodyPr wrap="square">
            <a:spAutoFit/>
          </a:bodyPr>
          <a:lstStyle/>
          <a:p>
            <a:r>
              <a:rPr lang="en-US" sz="1800" b="1" dirty="0">
                <a:solidFill>
                  <a:schemeClr val="accent1"/>
                </a:solidFill>
                <a:latin typeface="Barlow" panose="00000500000000000000" pitchFamily="2" charset="0"/>
              </a:rPr>
              <a:t>Outcomes and Commitments (Tasks &amp;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600" dirty="0">
                <a:latin typeface="Barlow" panose="00000500000000000000" pitchFamily="2" charset="0"/>
              </a:rPr>
              <a:t>Challenges</a:t>
            </a:r>
          </a:p>
        </p:txBody>
      </p:sp>
      <p:sp>
        <p:nvSpPr>
          <p:cNvPr id="172" name="Google Shape;172;p20"/>
          <p:cNvSpPr/>
          <p:nvPr/>
        </p:nvSpPr>
        <p:spPr>
          <a:xfrm>
            <a:off x="3250302" y="1569315"/>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20"/>
          <p:cNvSpPr txBox="1"/>
          <p:nvPr/>
        </p:nvSpPr>
        <p:spPr>
          <a:xfrm>
            <a:off x="3461541" y="1845867"/>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2</a:t>
            </a:r>
            <a:endParaRPr sz="700" dirty="0">
              <a:solidFill>
                <a:schemeClr val="dk1"/>
              </a:solidFill>
              <a:latin typeface="Barlow"/>
              <a:ea typeface="Barlow"/>
              <a:cs typeface="Barlow"/>
              <a:sym typeface="Barlow"/>
            </a:endParaRPr>
          </a:p>
        </p:txBody>
      </p:sp>
      <p:sp>
        <p:nvSpPr>
          <p:cNvPr id="174" name="Google Shape;174;p20"/>
          <p:cNvSpPr/>
          <p:nvPr/>
        </p:nvSpPr>
        <p:spPr>
          <a:xfrm>
            <a:off x="419563" y="1569315"/>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630803" y="1845867"/>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a:solidFill>
                  <a:schemeClr val="dk1"/>
                </a:solidFill>
                <a:latin typeface="Barlow"/>
                <a:ea typeface="Barlow"/>
                <a:cs typeface="Barlow"/>
                <a:sym typeface="Barlow"/>
              </a:rPr>
              <a:t>1</a:t>
            </a:r>
            <a:endParaRPr sz="700">
              <a:solidFill>
                <a:schemeClr val="dk1"/>
              </a:solidFill>
              <a:latin typeface="Barlow"/>
              <a:ea typeface="Barlow"/>
              <a:cs typeface="Barlow"/>
              <a:sym typeface="Barlow"/>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355615" y="2571750"/>
            <a:ext cx="3162600" cy="1401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Clr>
                <a:srgbClr val="000000"/>
              </a:buClr>
              <a:buFont typeface="Arial"/>
              <a:buNone/>
            </a:pPr>
            <a:r>
              <a:rPr lang="en" dirty="0">
                <a:latin typeface="Barlow Medium"/>
                <a:ea typeface="Barlow Medium"/>
                <a:cs typeface="Barlow Medium"/>
                <a:sym typeface="Barlow Medium"/>
              </a:rPr>
              <a:t>Maintaining web application’s  security.</a:t>
            </a:r>
            <a:br>
              <a:rPr lang="en" dirty="0">
                <a:latin typeface="Barlow Medium"/>
                <a:ea typeface="Barlow Medium"/>
                <a:cs typeface="Barlow Medium"/>
                <a:sym typeface="Barlow Medium"/>
              </a:rPr>
            </a:br>
            <a:endParaRPr dirty="0"/>
          </a:p>
        </p:txBody>
      </p:sp>
      <p:sp>
        <p:nvSpPr>
          <p:cNvPr id="178" name="Google Shape;178;p20"/>
          <p:cNvSpPr txBox="1">
            <a:spLocks noGrp="1"/>
          </p:cNvSpPr>
          <p:nvPr>
            <p:ph type="body" idx="2"/>
          </p:nvPr>
        </p:nvSpPr>
        <p:spPr>
          <a:xfrm>
            <a:off x="3250302" y="2571750"/>
            <a:ext cx="3162600" cy="1401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None/>
            </a:pPr>
            <a:r>
              <a:rPr lang="en" dirty="0">
                <a:latin typeface="Barlow Medium"/>
                <a:ea typeface="Barlow Medium"/>
                <a:cs typeface="Barlow Medium"/>
                <a:sym typeface="Barlow Medium"/>
              </a:rPr>
              <a:t>Maintaining user’s privacy.</a:t>
            </a:r>
            <a:endParaRPr dirty="0"/>
          </a:p>
        </p:txBody>
      </p:sp>
      <p:sp>
        <p:nvSpPr>
          <p:cNvPr id="179" name="Google Shape;179;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Google Shape;172;p20">
            <a:extLst>
              <a:ext uri="{FF2B5EF4-FFF2-40B4-BE49-F238E27FC236}">
                <a16:creationId xmlns:a16="http://schemas.microsoft.com/office/drawing/2014/main" id="{1E968FE9-E72B-9B4A-095F-01065879FCE9}"/>
              </a:ext>
            </a:extLst>
          </p:cNvPr>
          <p:cNvSpPr/>
          <p:nvPr/>
        </p:nvSpPr>
        <p:spPr>
          <a:xfrm>
            <a:off x="5849688" y="1569315"/>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 name="Google Shape;173;p20">
            <a:extLst>
              <a:ext uri="{FF2B5EF4-FFF2-40B4-BE49-F238E27FC236}">
                <a16:creationId xmlns:a16="http://schemas.microsoft.com/office/drawing/2014/main" id="{18793091-8662-5961-8840-4B0D95B3DBC3}"/>
              </a:ext>
            </a:extLst>
          </p:cNvPr>
          <p:cNvSpPr txBox="1"/>
          <p:nvPr/>
        </p:nvSpPr>
        <p:spPr>
          <a:xfrm>
            <a:off x="6060927" y="1845867"/>
            <a:ext cx="382800" cy="307777"/>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3</a:t>
            </a:r>
            <a:endParaRPr sz="700" dirty="0">
              <a:solidFill>
                <a:schemeClr val="dk1"/>
              </a:solidFill>
              <a:latin typeface="Barlow"/>
              <a:ea typeface="Barlow"/>
              <a:cs typeface="Barlow"/>
              <a:sym typeface="Barlow"/>
            </a:endParaRPr>
          </a:p>
        </p:txBody>
      </p:sp>
      <p:sp>
        <p:nvSpPr>
          <p:cNvPr id="5" name="TextBox 4">
            <a:extLst>
              <a:ext uri="{FF2B5EF4-FFF2-40B4-BE49-F238E27FC236}">
                <a16:creationId xmlns:a16="http://schemas.microsoft.com/office/drawing/2014/main" id="{D6C960A7-2287-1F68-A985-9EE44214B8EE}"/>
              </a:ext>
            </a:extLst>
          </p:cNvPr>
          <p:cNvSpPr txBox="1"/>
          <p:nvPr/>
        </p:nvSpPr>
        <p:spPr>
          <a:xfrm>
            <a:off x="5791607" y="2528325"/>
            <a:ext cx="3162600" cy="741229"/>
          </a:xfrm>
          <a:prstGeom prst="rect">
            <a:avLst/>
          </a:prstGeom>
          <a:noFill/>
        </p:spPr>
        <p:txBody>
          <a:bodyPr wrap="square">
            <a:spAutoFit/>
          </a:bodyPr>
          <a:lstStyle/>
          <a:p>
            <a:pPr marL="0" lvl="0" indent="0" algn="l" rtl="0">
              <a:lnSpc>
                <a:spcPct val="140012"/>
              </a:lnSpc>
              <a:spcBef>
                <a:spcPts val="0"/>
              </a:spcBef>
              <a:spcAft>
                <a:spcPts val="0"/>
              </a:spcAft>
              <a:buNone/>
            </a:pPr>
            <a:r>
              <a:rPr lang="en-US" sz="1600" dirty="0">
                <a:latin typeface="Barlow Medium"/>
                <a:ea typeface="Barlow Medium"/>
                <a:cs typeface="Barlow Medium"/>
                <a:sym typeface="Barlow Medium"/>
              </a:rPr>
              <a:t>Maintaining the database after hosting.</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3"/>
        <p:cNvGrpSpPr/>
        <p:nvPr/>
      </p:nvGrpSpPr>
      <p:grpSpPr>
        <a:xfrm>
          <a:off x="0" y="0"/>
          <a:ext cx="0" cy="0"/>
          <a:chOff x="0" y="0"/>
          <a:chExt cx="0" cy="0"/>
        </a:xfrm>
      </p:grpSpPr>
      <p:pic>
        <p:nvPicPr>
          <p:cNvPr id="184" name="Google Shape;184;p21"/>
          <p:cNvPicPr preferRelativeResize="0"/>
          <p:nvPr/>
        </p:nvPicPr>
        <p:blipFill rotWithShape="1">
          <a:blip r:embed="rId3">
            <a:alphaModFix/>
          </a:blip>
          <a:srcRect t="81482"/>
          <a:stretch/>
        </p:blipFill>
        <p:spPr>
          <a:xfrm rot="-5400000" flipH="1">
            <a:off x="7047697" y="1441265"/>
            <a:ext cx="3537567" cy="655037"/>
          </a:xfrm>
          <a:prstGeom prst="rect">
            <a:avLst/>
          </a:prstGeom>
          <a:noFill/>
          <a:ln>
            <a:noFill/>
          </a:ln>
        </p:spPr>
      </p:pic>
      <p:pic>
        <p:nvPicPr>
          <p:cNvPr id="202" name="Google Shape;202;p21"/>
          <p:cNvPicPr preferRelativeResize="0"/>
          <p:nvPr/>
        </p:nvPicPr>
        <p:blipFill rotWithShape="1">
          <a:blip r:embed="rId3">
            <a:alphaModFix/>
          </a:blip>
          <a:srcRect t="81482"/>
          <a:stretch/>
        </p:blipFill>
        <p:spPr>
          <a:xfrm rot="-5400000" flipH="1">
            <a:off x="7047697" y="4977502"/>
            <a:ext cx="3537567" cy="655037"/>
          </a:xfrm>
          <a:prstGeom prst="rect">
            <a:avLst/>
          </a:prstGeom>
          <a:noFill/>
          <a:ln>
            <a:noFill/>
          </a:ln>
        </p:spPr>
      </p:pic>
      <p:sp>
        <p:nvSpPr>
          <p:cNvPr id="206" name="Google Shape;206;p2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07" name="Google Shape;207;p21"/>
          <p:cNvSpPr txBox="1">
            <a:spLocks noGrp="1"/>
          </p:cNvSpPr>
          <p:nvPr>
            <p:ph type="title"/>
          </p:nvPr>
        </p:nvSpPr>
        <p:spPr>
          <a:xfrm>
            <a:off x="3614345" y="115411"/>
            <a:ext cx="4660331"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Visual Aids</a:t>
            </a:r>
            <a:endParaRPr sz="2400" dirty="0"/>
          </a:p>
        </p:txBody>
      </p:sp>
      <p:pic>
        <p:nvPicPr>
          <p:cNvPr id="13" name="Picture 12">
            <a:extLst>
              <a:ext uri="{FF2B5EF4-FFF2-40B4-BE49-F238E27FC236}">
                <a16:creationId xmlns:a16="http://schemas.microsoft.com/office/drawing/2014/main" id="{624B9823-1289-C8D4-9913-45A1C97A36BC}"/>
              </a:ext>
            </a:extLst>
          </p:cNvPr>
          <p:cNvPicPr>
            <a:picLocks noChangeAspect="1"/>
          </p:cNvPicPr>
          <p:nvPr/>
        </p:nvPicPr>
        <p:blipFill>
          <a:blip r:embed="rId4"/>
          <a:stretch>
            <a:fillRect/>
          </a:stretch>
        </p:blipFill>
        <p:spPr>
          <a:xfrm>
            <a:off x="819757" y="651511"/>
            <a:ext cx="2794588" cy="4098339"/>
          </a:xfrm>
          <a:prstGeom prst="rect">
            <a:avLst/>
          </a:prstGeom>
        </p:spPr>
      </p:pic>
      <p:pic>
        <p:nvPicPr>
          <p:cNvPr id="23" name="Picture 22">
            <a:extLst>
              <a:ext uri="{FF2B5EF4-FFF2-40B4-BE49-F238E27FC236}">
                <a16:creationId xmlns:a16="http://schemas.microsoft.com/office/drawing/2014/main" id="{9FDB1647-E574-6936-772E-9C2994B5DED7}"/>
              </a:ext>
            </a:extLst>
          </p:cNvPr>
          <p:cNvPicPr>
            <a:picLocks noChangeAspect="1"/>
          </p:cNvPicPr>
          <p:nvPr/>
        </p:nvPicPr>
        <p:blipFill>
          <a:blip r:embed="rId5"/>
          <a:stretch>
            <a:fillRect/>
          </a:stretch>
        </p:blipFill>
        <p:spPr>
          <a:xfrm>
            <a:off x="4900411" y="648421"/>
            <a:ext cx="2698124" cy="4099973"/>
          </a:xfrm>
          <a:prstGeom prst="rect">
            <a:avLst/>
          </a:prstGeom>
        </p:spPr>
      </p:pic>
      <p:sp>
        <p:nvSpPr>
          <p:cNvPr id="27" name="TextBox 26">
            <a:extLst>
              <a:ext uri="{FF2B5EF4-FFF2-40B4-BE49-F238E27FC236}">
                <a16:creationId xmlns:a16="http://schemas.microsoft.com/office/drawing/2014/main" id="{BDF4E382-B709-3C15-9733-9AAD3971712C}"/>
              </a:ext>
            </a:extLst>
          </p:cNvPr>
          <p:cNvSpPr txBox="1"/>
          <p:nvPr/>
        </p:nvSpPr>
        <p:spPr>
          <a:xfrm>
            <a:off x="3406491" y="4793150"/>
            <a:ext cx="1780614" cy="276999"/>
          </a:xfrm>
          <a:prstGeom prst="rect">
            <a:avLst/>
          </a:prstGeom>
          <a:noFill/>
        </p:spPr>
        <p:txBody>
          <a:bodyPr wrap="square">
            <a:spAutoFit/>
          </a:bodyPr>
          <a:lstStyle/>
          <a:p>
            <a:r>
              <a:rPr lang="en-US" sz="1200" dirty="0">
                <a:latin typeface="Barlow Medium" panose="00000600000000000000" pitchFamily="2" charset="0"/>
              </a:rPr>
              <a:t>UML Use Case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3"/>
        <p:cNvGrpSpPr/>
        <p:nvPr/>
      </p:nvGrpSpPr>
      <p:grpSpPr>
        <a:xfrm>
          <a:off x="0" y="0"/>
          <a:ext cx="0" cy="0"/>
          <a:chOff x="0" y="0"/>
          <a:chExt cx="0" cy="0"/>
        </a:xfrm>
      </p:grpSpPr>
      <p:pic>
        <p:nvPicPr>
          <p:cNvPr id="184" name="Google Shape;184;p21"/>
          <p:cNvPicPr preferRelativeResize="0"/>
          <p:nvPr/>
        </p:nvPicPr>
        <p:blipFill rotWithShape="1">
          <a:blip r:embed="rId3">
            <a:alphaModFix/>
          </a:blip>
          <a:srcRect t="81482"/>
          <a:stretch/>
        </p:blipFill>
        <p:spPr>
          <a:xfrm rot="-5400000" flipH="1">
            <a:off x="7047697" y="1441265"/>
            <a:ext cx="3537567" cy="655037"/>
          </a:xfrm>
          <a:prstGeom prst="rect">
            <a:avLst/>
          </a:prstGeom>
          <a:noFill/>
          <a:ln>
            <a:noFill/>
          </a:ln>
        </p:spPr>
      </p:pic>
      <p:pic>
        <p:nvPicPr>
          <p:cNvPr id="202" name="Google Shape;202;p21"/>
          <p:cNvPicPr preferRelativeResize="0"/>
          <p:nvPr/>
        </p:nvPicPr>
        <p:blipFill rotWithShape="1">
          <a:blip r:embed="rId3">
            <a:alphaModFix/>
          </a:blip>
          <a:srcRect t="81482"/>
          <a:stretch/>
        </p:blipFill>
        <p:spPr>
          <a:xfrm rot="-5400000" flipH="1">
            <a:off x="7047697" y="4977502"/>
            <a:ext cx="3537567" cy="655037"/>
          </a:xfrm>
          <a:prstGeom prst="rect">
            <a:avLst/>
          </a:prstGeom>
          <a:noFill/>
          <a:ln>
            <a:noFill/>
          </a:ln>
        </p:spPr>
      </p:pic>
      <p:sp>
        <p:nvSpPr>
          <p:cNvPr id="206" name="Google Shape;206;p2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07" name="Google Shape;207;p21"/>
          <p:cNvSpPr txBox="1">
            <a:spLocks noGrp="1"/>
          </p:cNvSpPr>
          <p:nvPr>
            <p:ph type="title"/>
          </p:nvPr>
        </p:nvSpPr>
        <p:spPr>
          <a:xfrm>
            <a:off x="3614345" y="115411"/>
            <a:ext cx="4660331"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Visual Aids</a:t>
            </a:r>
            <a:endParaRPr sz="2400" dirty="0"/>
          </a:p>
        </p:txBody>
      </p:sp>
      <p:sp>
        <p:nvSpPr>
          <p:cNvPr id="27" name="TextBox 26">
            <a:extLst>
              <a:ext uri="{FF2B5EF4-FFF2-40B4-BE49-F238E27FC236}">
                <a16:creationId xmlns:a16="http://schemas.microsoft.com/office/drawing/2014/main" id="{BDF4E382-B709-3C15-9733-9AAD3971712C}"/>
              </a:ext>
            </a:extLst>
          </p:cNvPr>
          <p:cNvSpPr txBox="1"/>
          <p:nvPr/>
        </p:nvSpPr>
        <p:spPr>
          <a:xfrm>
            <a:off x="3492031" y="4812538"/>
            <a:ext cx="1780614" cy="276999"/>
          </a:xfrm>
          <a:prstGeom prst="rect">
            <a:avLst/>
          </a:prstGeom>
          <a:noFill/>
        </p:spPr>
        <p:txBody>
          <a:bodyPr wrap="square">
            <a:spAutoFit/>
          </a:bodyPr>
          <a:lstStyle/>
          <a:p>
            <a:r>
              <a:rPr lang="en-US" sz="1200" dirty="0">
                <a:latin typeface="Barlow Medium" panose="00000600000000000000" pitchFamily="2" charset="0"/>
              </a:rPr>
              <a:t>UML Class Diagram</a:t>
            </a:r>
          </a:p>
        </p:txBody>
      </p:sp>
      <p:pic>
        <p:nvPicPr>
          <p:cNvPr id="3" name="Picture 2">
            <a:extLst>
              <a:ext uri="{FF2B5EF4-FFF2-40B4-BE49-F238E27FC236}">
                <a16:creationId xmlns:a16="http://schemas.microsoft.com/office/drawing/2014/main" id="{6FABA4C2-D540-2256-1FC6-3EE892C8375C}"/>
              </a:ext>
            </a:extLst>
          </p:cNvPr>
          <p:cNvPicPr>
            <a:picLocks noChangeAspect="1"/>
          </p:cNvPicPr>
          <p:nvPr/>
        </p:nvPicPr>
        <p:blipFill>
          <a:blip r:embed="rId4"/>
          <a:stretch>
            <a:fillRect/>
          </a:stretch>
        </p:blipFill>
        <p:spPr>
          <a:xfrm>
            <a:off x="1256284" y="602998"/>
            <a:ext cx="6123318" cy="4146852"/>
          </a:xfrm>
          <a:prstGeom prst="rect">
            <a:avLst/>
          </a:prstGeom>
        </p:spPr>
      </p:pic>
    </p:spTree>
    <p:extLst>
      <p:ext uri="{BB962C8B-B14F-4D97-AF65-F5344CB8AC3E}">
        <p14:creationId xmlns:p14="http://schemas.microsoft.com/office/powerpoint/2010/main" val="344390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3"/>
        <p:cNvGrpSpPr/>
        <p:nvPr/>
      </p:nvGrpSpPr>
      <p:grpSpPr>
        <a:xfrm>
          <a:off x="0" y="0"/>
          <a:ext cx="0" cy="0"/>
          <a:chOff x="0" y="0"/>
          <a:chExt cx="0" cy="0"/>
        </a:xfrm>
      </p:grpSpPr>
      <p:sp>
        <p:nvSpPr>
          <p:cNvPr id="206" name="Google Shape;206;p2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07" name="Google Shape;207;p21"/>
          <p:cNvSpPr txBox="1">
            <a:spLocks noGrp="1"/>
          </p:cNvSpPr>
          <p:nvPr>
            <p:ph type="title"/>
          </p:nvPr>
        </p:nvSpPr>
        <p:spPr>
          <a:xfrm>
            <a:off x="2945357" y="577610"/>
            <a:ext cx="3253286"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Estimated Budget</a:t>
            </a:r>
            <a:endParaRPr sz="3200" dirty="0"/>
          </a:p>
        </p:txBody>
      </p:sp>
      <p:graphicFrame>
        <p:nvGraphicFramePr>
          <p:cNvPr id="6" name="Table 6">
            <a:extLst>
              <a:ext uri="{FF2B5EF4-FFF2-40B4-BE49-F238E27FC236}">
                <a16:creationId xmlns:a16="http://schemas.microsoft.com/office/drawing/2014/main" id="{B2466CE4-6D7E-3F93-FBD0-4222646801B7}"/>
              </a:ext>
            </a:extLst>
          </p:cNvPr>
          <p:cNvGraphicFramePr>
            <a:graphicFrameLocks noGrp="1"/>
          </p:cNvGraphicFramePr>
          <p:nvPr>
            <p:extLst>
              <p:ext uri="{D42A27DB-BD31-4B8C-83A1-F6EECF244321}">
                <p14:modId xmlns:p14="http://schemas.microsoft.com/office/powerpoint/2010/main" val="1711119422"/>
              </p:ext>
            </p:extLst>
          </p:nvPr>
        </p:nvGraphicFramePr>
        <p:xfrm>
          <a:off x="626017" y="1703540"/>
          <a:ext cx="7891966" cy="1920380"/>
        </p:xfrm>
        <a:graphic>
          <a:graphicData uri="http://schemas.openxmlformats.org/drawingml/2006/table">
            <a:tbl>
              <a:tblPr firstRow="1" bandRow="1">
                <a:tableStyleId>{5C22544A-7EE6-4342-B048-85BDC9FD1C3A}</a:tableStyleId>
              </a:tblPr>
              <a:tblGrid>
                <a:gridCol w="3945983">
                  <a:extLst>
                    <a:ext uri="{9D8B030D-6E8A-4147-A177-3AD203B41FA5}">
                      <a16:colId xmlns:a16="http://schemas.microsoft.com/office/drawing/2014/main" val="2285000342"/>
                    </a:ext>
                  </a:extLst>
                </a:gridCol>
                <a:gridCol w="3945983">
                  <a:extLst>
                    <a:ext uri="{9D8B030D-6E8A-4147-A177-3AD203B41FA5}">
                      <a16:colId xmlns:a16="http://schemas.microsoft.com/office/drawing/2014/main" val="1429557551"/>
                    </a:ext>
                  </a:extLst>
                </a:gridCol>
              </a:tblGrid>
              <a:tr h="480095">
                <a:tc>
                  <a:txBody>
                    <a:bodyPr/>
                    <a:lstStyle/>
                    <a:p>
                      <a:pPr algn="ctr"/>
                      <a:r>
                        <a:rPr lang="en-US" sz="2000" b="1" dirty="0">
                          <a:latin typeface="Barlow" panose="00000500000000000000" pitchFamily="2" charset="0"/>
                        </a:rPr>
                        <a:t>Service</a:t>
                      </a:r>
                      <a:r>
                        <a:rPr lang="en-US" sz="1800" dirty="0">
                          <a:latin typeface="Barlow" panose="00000500000000000000" pitchFamily="2" charset="0"/>
                        </a:rPr>
                        <a:t> </a:t>
                      </a:r>
                    </a:p>
                  </a:txBody>
                  <a:tcPr marL="118379" marR="118379" marT="59190" marB="59190"/>
                </a:tc>
                <a:tc>
                  <a:txBody>
                    <a:bodyPr/>
                    <a:lstStyle/>
                    <a:p>
                      <a:pPr algn="ctr"/>
                      <a:r>
                        <a:rPr lang="en-US" sz="2000" dirty="0">
                          <a:latin typeface="Barlow" panose="00000500000000000000" pitchFamily="2" charset="0"/>
                        </a:rPr>
                        <a:t>Yearly Cost</a:t>
                      </a:r>
                    </a:p>
                  </a:txBody>
                  <a:tcPr marL="118379" marR="118379" marT="59190" marB="59190"/>
                </a:tc>
                <a:extLst>
                  <a:ext uri="{0D108BD9-81ED-4DB2-BD59-A6C34878D82A}">
                    <a16:rowId xmlns:a16="http://schemas.microsoft.com/office/drawing/2014/main" val="3321285636"/>
                  </a:ext>
                </a:extLst>
              </a:tr>
              <a:tr h="480095">
                <a:tc>
                  <a:txBody>
                    <a:bodyPr/>
                    <a:lstStyle/>
                    <a:p>
                      <a:pPr algn="ctr"/>
                      <a:r>
                        <a:rPr lang="en-US" sz="1800" dirty="0">
                          <a:latin typeface="Barlow Medium" panose="00000600000000000000" pitchFamily="2" charset="0"/>
                        </a:rPr>
                        <a:t>Domain</a:t>
                      </a:r>
                    </a:p>
                  </a:txBody>
                  <a:tcPr marL="118379" marR="118379" marT="59190" marB="59190"/>
                </a:tc>
                <a:tc>
                  <a:txBody>
                    <a:bodyPr/>
                    <a:lstStyle/>
                    <a:p>
                      <a:pPr algn="ctr"/>
                      <a:r>
                        <a:rPr lang="en-US" sz="1800" dirty="0">
                          <a:latin typeface="Barlow Medium" panose="00000600000000000000" pitchFamily="2" charset="0"/>
                        </a:rPr>
                        <a:t>$15</a:t>
                      </a:r>
                    </a:p>
                  </a:txBody>
                  <a:tcPr marL="118379" marR="118379" marT="59190" marB="59190"/>
                </a:tc>
                <a:extLst>
                  <a:ext uri="{0D108BD9-81ED-4DB2-BD59-A6C34878D82A}">
                    <a16:rowId xmlns:a16="http://schemas.microsoft.com/office/drawing/2014/main" val="3493190338"/>
                  </a:ext>
                </a:extLst>
              </a:tr>
              <a:tr h="480095">
                <a:tc>
                  <a:txBody>
                    <a:bodyPr/>
                    <a:lstStyle/>
                    <a:p>
                      <a:pPr algn="ctr"/>
                      <a:r>
                        <a:rPr lang="en-US" sz="1800" dirty="0">
                          <a:latin typeface="Barlow Medium" panose="00000600000000000000" pitchFamily="2" charset="0"/>
                        </a:rPr>
                        <a:t>Hosting</a:t>
                      </a:r>
                      <a:r>
                        <a:rPr lang="en-US" sz="1800" dirty="0"/>
                        <a:t> </a:t>
                      </a:r>
                    </a:p>
                  </a:txBody>
                  <a:tcPr marL="118379" marR="118379" marT="59190" marB="59190"/>
                </a:tc>
                <a:tc>
                  <a:txBody>
                    <a:bodyPr/>
                    <a:lstStyle/>
                    <a:p>
                      <a:pPr algn="ctr"/>
                      <a:r>
                        <a:rPr lang="en-US" sz="1800" dirty="0">
                          <a:latin typeface="Barlow Medium" panose="00000600000000000000" pitchFamily="2" charset="0"/>
                        </a:rPr>
                        <a:t>$15</a:t>
                      </a:r>
                    </a:p>
                  </a:txBody>
                  <a:tcPr marL="118379" marR="118379" marT="59190" marB="59190"/>
                </a:tc>
                <a:extLst>
                  <a:ext uri="{0D108BD9-81ED-4DB2-BD59-A6C34878D82A}">
                    <a16:rowId xmlns:a16="http://schemas.microsoft.com/office/drawing/2014/main" val="1016041614"/>
                  </a:ext>
                </a:extLst>
              </a:tr>
              <a:tr h="480095">
                <a:tc>
                  <a:txBody>
                    <a:bodyPr/>
                    <a:lstStyle/>
                    <a:p>
                      <a:pPr algn="ctr"/>
                      <a:r>
                        <a:rPr lang="en-US" sz="1800" dirty="0">
                          <a:latin typeface="Barlow Medium" panose="00000600000000000000" pitchFamily="2" charset="0"/>
                        </a:rPr>
                        <a:t>Total Cost</a:t>
                      </a:r>
                    </a:p>
                  </a:txBody>
                  <a:tcPr marL="118379" marR="118379" marT="59190" marB="59190"/>
                </a:tc>
                <a:tc>
                  <a:txBody>
                    <a:bodyPr/>
                    <a:lstStyle/>
                    <a:p>
                      <a:pPr algn="ctr"/>
                      <a:r>
                        <a:rPr lang="en-US" sz="1800" dirty="0">
                          <a:latin typeface="Barlow Medium" panose="00000600000000000000" pitchFamily="2" charset="0"/>
                        </a:rPr>
                        <a:t>$30</a:t>
                      </a:r>
                    </a:p>
                  </a:txBody>
                  <a:tcPr marL="118379" marR="118379" marT="59190" marB="59190"/>
                </a:tc>
                <a:extLst>
                  <a:ext uri="{0D108BD9-81ED-4DB2-BD59-A6C34878D82A}">
                    <a16:rowId xmlns:a16="http://schemas.microsoft.com/office/drawing/2014/main" val="2376713384"/>
                  </a:ext>
                </a:extLst>
              </a:tr>
            </a:tbl>
          </a:graphicData>
        </a:graphic>
      </p:graphicFrame>
    </p:spTree>
    <p:extLst>
      <p:ext uri="{BB962C8B-B14F-4D97-AF65-F5344CB8AC3E}">
        <p14:creationId xmlns:p14="http://schemas.microsoft.com/office/powerpoint/2010/main" val="65990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1"/>
        <p:cNvGrpSpPr/>
        <p:nvPr/>
      </p:nvGrpSpPr>
      <p:grpSpPr>
        <a:xfrm>
          <a:off x="0" y="0"/>
          <a:ext cx="0" cy="0"/>
          <a:chOff x="0" y="0"/>
          <a:chExt cx="0" cy="0"/>
        </a:xfrm>
      </p:grpSpPr>
      <p:sp>
        <p:nvSpPr>
          <p:cNvPr id="722" name="Google Shape;722;p36"/>
          <p:cNvSpPr txBox="1">
            <a:spLocks noGrp="1"/>
          </p:cNvSpPr>
          <p:nvPr>
            <p:ph type="title"/>
          </p:nvPr>
        </p:nvSpPr>
        <p:spPr>
          <a:xfrm>
            <a:off x="516600" y="1041342"/>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t>Monitoring and approval</a:t>
            </a:r>
          </a:p>
        </p:txBody>
      </p:sp>
      <p:sp>
        <p:nvSpPr>
          <p:cNvPr id="723" name="Google Shape;723;p36"/>
          <p:cNvSpPr txBox="1">
            <a:spLocks noGrp="1"/>
          </p:cNvSpPr>
          <p:nvPr>
            <p:ph type="body" idx="1"/>
          </p:nvPr>
        </p:nvSpPr>
        <p:spPr>
          <a:xfrm>
            <a:off x="516600" y="1967475"/>
            <a:ext cx="6811126" cy="242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dirty="0"/>
              <a:t>Each and every component of our project will continue to be evaluated. To ensure that every function operates as intended, we will test the codes. For testing and debugging, we'll employ various procedures. We'll assess whether the intended outcomes, deliverables, and results are met.</a:t>
            </a:r>
            <a:endParaRPr sz="2000" dirty="0"/>
          </a:p>
        </p:txBody>
      </p:sp>
      <p:sp>
        <p:nvSpPr>
          <p:cNvPr id="724" name="Google Shape;724;p3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725" name="Google Shape;725;p36"/>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26" name="Google Shape;726;p36"/>
          <p:cNvSpPr/>
          <p:nvPr/>
        </p:nvSpPr>
        <p:spPr>
          <a:xfrm>
            <a:off x="6477000" y="112374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370</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Barlow Medium</vt:lpstr>
      <vt:lpstr>Barlow</vt:lpstr>
      <vt:lpstr>Georgia</vt:lpstr>
      <vt:lpstr>Arial</vt:lpstr>
      <vt:lpstr>Calibri</vt:lpstr>
      <vt:lpstr>Business Geometric Template</vt:lpstr>
      <vt:lpstr>QuickBazaar An Online Marketplace</vt:lpstr>
      <vt:lpstr>PowerPoint Presentation</vt:lpstr>
      <vt:lpstr>Outcomes and Commitments</vt:lpstr>
      <vt:lpstr>PowerPoint Presentation</vt:lpstr>
      <vt:lpstr>Challenges</vt:lpstr>
      <vt:lpstr>Visual Aids</vt:lpstr>
      <vt:lpstr>Visual Aids</vt:lpstr>
      <vt:lpstr>Estimated Budget</vt:lpstr>
      <vt:lpstr>Monitoring and approval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E An Online Marketplace</dc:title>
  <dc:creator>Rafid</dc:creator>
  <cp:lastModifiedBy>Rafid</cp:lastModifiedBy>
  <cp:revision>53</cp:revision>
  <dcterms:modified xsi:type="dcterms:W3CDTF">2022-11-13T20:13:58Z</dcterms:modified>
</cp:coreProperties>
</file>