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64" r:id="rId3"/>
    <p:sldId id="268" r:id="rId4"/>
    <p:sldId id="258" r:id="rId5"/>
    <p:sldId id="280" r:id="rId6"/>
    <p:sldId id="281" r:id="rId7"/>
    <p:sldId id="279" r:id="rId8"/>
    <p:sldId id="283" r:id="rId9"/>
    <p:sldId id="282" r:id="rId10"/>
    <p:sldId id="284" r:id="rId11"/>
    <p:sldId id="273"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arlow Medium" panose="000006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b87c9a92b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gfb87c9a92b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96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87c9a92b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fb87c9a92b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0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43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b87c9a92b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gfb87c9a92b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b87c9a92b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gfb87c9a92b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21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b87c9a92b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gfb87c9a92b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65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314628" y="890073"/>
            <a:ext cx="3497400" cy="18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QuickBazaar</a:t>
            </a:r>
            <a:br>
              <a:rPr lang="en" dirty="0"/>
            </a:br>
            <a:r>
              <a:rPr lang="en" sz="1400" b="0" dirty="0"/>
              <a:t>An Online Marketplace</a:t>
            </a:r>
            <a:endParaRPr b="0" dirty="0"/>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sp>
        <p:nvSpPr>
          <p:cNvPr id="7" name="TextBox 6">
            <a:extLst>
              <a:ext uri="{FF2B5EF4-FFF2-40B4-BE49-F238E27FC236}">
                <a16:creationId xmlns:a16="http://schemas.microsoft.com/office/drawing/2014/main" id="{CBC7DDB1-C56E-AED4-0560-717290369EA7}"/>
              </a:ext>
            </a:extLst>
          </p:cNvPr>
          <p:cNvSpPr txBox="1"/>
          <p:nvPr/>
        </p:nvSpPr>
        <p:spPr>
          <a:xfrm>
            <a:off x="264796" y="2404070"/>
            <a:ext cx="4536764" cy="1184940"/>
          </a:xfrm>
          <a:prstGeom prst="rect">
            <a:avLst/>
          </a:prstGeom>
          <a:noFill/>
        </p:spPr>
        <p:txBody>
          <a:bodyPr wrap="square">
            <a:spAutoFit/>
          </a:bodyPr>
          <a:lstStyle/>
          <a:p>
            <a:r>
              <a:rPr lang="en" sz="1800" dirty="0">
                <a:solidFill>
                  <a:srgbClr val="363739"/>
                </a:solidFill>
                <a:latin typeface="Barlow Medium" panose="00000600000000000000" pitchFamily="2" charset="0"/>
                <a:sym typeface="Barlow"/>
              </a:rPr>
              <a:t>Group Members:</a:t>
            </a:r>
          </a:p>
          <a:p>
            <a:endParaRPr lang="en" sz="500" dirty="0">
              <a:solidFill>
                <a:srgbClr val="363739"/>
              </a:solidFill>
              <a:latin typeface="Barlow Medium" panose="00000600000000000000" pitchFamily="2" charset="0"/>
              <a:sym typeface="Barlow"/>
            </a:endParaRPr>
          </a:p>
          <a:p>
            <a:r>
              <a:rPr lang="en" sz="1600" dirty="0">
                <a:solidFill>
                  <a:srgbClr val="363739"/>
                </a:solidFill>
                <a:latin typeface="Barlow" panose="020B0604020202020204" pitchFamily="2" charset="0"/>
                <a:sym typeface="Barlow"/>
              </a:rPr>
              <a:t>Name: Rafidul Islam  ID:1912152642</a:t>
            </a:r>
          </a:p>
          <a:p>
            <a:r>
              <a:rPr lang="en" sz="1600" dirty="0">
                <a:solidFill>
                  <a:srgbClr val="363739"/>
                </a:solidFill>
                <a:latin typeface="Barlow" panose="020B0604020202020204" pitchFamily="2" charset="0"/>
                <a:sym typeface="Barlow"/>
              </a:rPr>
              <a:t>Name: Md Rafin Al Zhehad  ID:1911626642</a:t>
            </a:r>
            <a:endParaRPr lang="en-US" sz="1600" dirty="0">
              <a:solidFill>
                <a:srgbClr val="363739"/>
              </a:solidFill>
              <a:latin typeface="Barlow" panose="020B0604020202020204" pitchFamily="2" charset="0"/>
              <a:sym typeface="Barlow"/>
            </a:endParaRPr>
          </a:p>
          <a:p>
            <a:r>
              <a:rPr lang="en" sz="1600" dirty="0">
                <a:solidFill>
                  <a:srgbClr val="363739"/>
                </a:solidFill>
                <a:latin typeface="Barlow" panose="020B0604020202020204" pitchFamily="2" charset="0"/>
                <a:sym typeface="Barlow"/>
              </a:rPr>
              <a:t>Name: Md. Riyad-Ur-Rahman  ID:1911125642</a:t>
            </a:r>
            <a:endParaRPr lang="en-US" sz="1600" dirty="0">
              <a:solidFill>
                <a:srgbClr val="363739"/>
              </a:solidFill>
              <a:latin typeface="Barlow" panose="020B0604020202020204" pitchFamily="2" charset="0"/>
              <a:sym typeface="Barlow"/>
            </a:endParaRPr>
          </a:p>
        </p:txBody>
      </p:sp>
      <p:pic>
        <p:nvPicPr>
          <p:cNvPr id="11" name="Picture 10">
            <a:extLst>
              <a:ext uri="{FF2B5EF4-FFF2-40B4-BE49-F238E27FC236}">
                <a16:creationId xmlns:a16="http://schemas.microsoft.com/office/drawing/2014/main" id="{E2FEF4EB-614B-1C7E-BB2C-33C704D8784D}"/>
              </a:ext>
            </a:extLst>
          </p:cNvPr>
          <p:cNvPicPr>
            <a:picLocks noChangeAspect="1"/>
          </p:cNvPicPr>
          <p:nvPr/>
        </p:nvPicPr>
        <p:blipFill>
          <a:blip r:embed="rId3"/>
          <a:stretch>
            <a:fillRect/>
          </a:stretch>
        </p:blipFill>
        <p:spPr>
          <a:xfrm>
            <a:off x="4988735" y="1500187"/>
            <a:ext cx="4048108" cy="2160423"/>
          </a:xfrm>
          <a:prstGeom prst="rect">
            <a:avLst/>
          </a:prstGeom>
        </p:spPr>
      </p:pic>
      <p:sp>
        <p:nvSpPr>
          <p:cNvPr id="63" name="Google Shape;63;p12"/>
          <p:cNvSpPr/>
          <p:nvPr/>
        </p:nvSpPr>
        <p:spPr>
          <a:xfrm>
            <a:off x="7636611" y="1083876"/>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2" name="Google Shape;62;p12"/>
          <p:cNvSpPr/>
          <p:nvPr/>
        </p:nvSpPr>
        <p:spPr>
          <a:xfrm>
            <a:off x="4011828" y="3203876"/>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86"/>
        <p:cNvGrpSpPr/>
        <p:nvPr/>
      </p:nvGrpSpPr>
      <p:grpSpPr>
        <a:xfrm>
          <a:off x="0" y="0"/>
          <a:ext cx="0" cy="0"/>
          <a:chOff x="0" y="0"/>
          <a:chExt cx="0" cy="0"/>
        </a:xfrm>
      </p:grpSpPr>
      <p:sp>
        <p:nvSpPr>
          <p:cNvPr id="687" name="Google Shape;687;p35"/>
          <p:cNvSpPr/>
          <p:nvPr/>
        </p:nvSpPr>
        <p:spPr>
          <a:xfrm>
            <a:off x="150" y="4499250"/>
            <a:ext cx="9144000" cy="6441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16" name="Google Shape;716;p35"/>
          <p:cNvSpPr txBox="1"/>
          <p:nvPr/>
        </p:nvSpPr>
        <p:spPr>
          <a:xfrm>
            <a:off x="888450" y="563078"/>
            <a:ext cx="7367100"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2400" b="1" dirty="0">
                <a:solidFill>
                  <a:schemeClr val="dk1"/>
                </a:solidFill>
                <a:latin typeface="Barlow"/>
                <a:ea typeface="Barlow"/>
                <a:cs typeface="Barlow"/>
                <a:sym typeface="Barlow"/>
              </a:rPr>
              <a:t>Project Budget</a:t>
            </a:r>
            <a:endParaRPr sz="600" dirty="0">
              <a:solidFill>
                <a:schemeClr val="dk1"/>
              </a:solidFill>
              <a:latin typeface="Barlow"/>
              <a:ea typeface="Barlow"/>
              <a:cs typeface="Barlow"/>
              <a:sym typeface="Barlow"/>
            </a:endParaRPr>
          </a:p>
        </p:txBody>
      </p:sp>
      <p:sp>
        <p:nvSpPr>
          <p:cNvPr id="717" name="Google Shape;717;p3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10</a:t>
            </a:fld>
            <a:endParaRPr>
              <a:solidFill>
                <a:schemeClr val="lt2"/>
              </a:solidFill>
            </a:endParaRPr>
          </a:p>
        </p:txBody>
      </p:sp>
      <p:graphicFrame>
        <p:nvGraphicFramePr>
          <p:cNvPr id="4" name="Table 5">
            <a:extLst>
              <a:ext uri="{FF2B5EF4-FFF2-40B4-BE49-F238E27FC236}">
                <a16:creationId xmlns:a16="http://schemas.microsoft.com/office/drawing/2014/main" id="{BE8F46FA-9370-A433-F0B5-537E12FFD2FA}"/>
              </a:ext>
            </a:extLst>
          </p:cNvPr>
          <p:cNvGraphicFramePr>
            <a:graphicFrameLocks noGrp="1"/>
          </p:cNvGraphicFramePr>
          <p:nvPr>
            <p:extLst>
              <p:ext uri="{D42A27DB-BD31-4B8C-83A1-F6EECF244321}">
                <p14:modId xmlns:p14="http://schemas.microsoft.com/office/powerpoint/2010/main" val="2417414586"/>
              </p:ext>
            </p:extLst>
          </p:nvPr>
        </p:nvGraphicFramePr>
        <p:xfrm>
          <a:off x="301626" y="1403984"/>
          <a:ext cx="8540748" cy="2078252"/>
        </p:xfrm>
        <a:graphic>
          <a:graphicData uri="http://schemas.openxmlformats.org/drawingml/2006/table">
            <a:tbl>
              <a:tblPr firstRow="1" bandRow="1">
                <a:tableStyleId>{5C22544A-7EE6-4342-B048-85BDC9FD1C3A}</a:tableStyleId>
              </a:tblPr>
              <a:tblGrid>
                <a:gridCol w="4270374">
                  <a:extLst>
                    <a:ext uri="{9D8B030D-6E8A-4147-A177-3AD203B41FA5}">
                      <a16:colId xmlns:a16="http://schemas.microsoft.com/office/drawing/2014/main" val="1214527678"/>
                    </a:ext>
                  </a:extLst>
                </a:gridCol>
                <a:gridCol w="4270374">
                  <a:extLst>
                    <a:ext uri="{9D8B030D-6E8A-4147-A177-3AD203B41FA5}">
                      <a16:colId xmlns:a16="http://schemas.microsoft.com/office/drawing/2014/main" val="3168403442"/>
                    </a:ext>
                  </a:extLst>
                </a:gridCol>
              </a:tblGrid>
              <a:tr h="519563">
                <a:tc>
                  <a:txBody>
                    <a:bodyPr/>
                    <a:lstStyle/>
                    <a:p>
                      <a:pPr algn="ctr"/>
                      <a:r>
                        <a:rPr lang="en-US" sz="2000" b="1" dirty="0">
                          <a:latin typeface="Barlow Medium" panose="00000600000000000000" pitchFamily="2" charset="0"/>
                        </a:rPr>
                        <a:t>Service</a:t>
                      </a:r>
                    </a:p>
                  </a:txBody>
                  <a:tcPr marL="128112" marR="128112" marT="64056" marB="64056"/>
                </a:tc>
                <a:tc>
                  <a:txBody>
                    <a:bodyPr/>
                    <a:lstStyle/>
                    <a:p>
                      <a:pPr algn="ctr"/>
                      <a:r>
                        <a:rPr lang="en-US" sz="2000" b="1" dirty="0">
                          <a:latin typeface="Barlow Medium" panose="00000600000000000000" pitchFamily="2" charset="0"/>
                        </a:rPr>
                        <a:t>Yearly Cost</a:t>
                      </a:r>
                    </a:p>
                  </a:txBody>
                  <a:tcPr marL="128112" marR="128112" marT="64056" marB="64056"/>
                </a:tc>
                <a:extLst>
                  <a:ext uri="{0D108BD9-81ED-4DB2-BD59-A6C34878D82A}">
                    <a16:rowId xmlns:a16="http://schemas.microsoft.com/office/drawing/2014/main" val="2674701190"/>
                  </a:ext>
                </a:extLst>
              </a:tr>
              <a:tr h="519563">
                <a:tc>
                  <a:txBody>
                    <a:bodyPr/>
                    <a:lstStyle/>
                    <a:p>
                      <a:pPr algn="ctr"/>
                      <a:r>
                        <a:rPr lang="en-US" sz="1900" dirty="0">
                          <a:latin typeface="Barlow Medium" panose="00000600000000000000" pitchFamily="2" charset="0"/>
                        </a:rPr>
                        <a:t>Domain</a:t>
                      </a:r>
                    </a:p>
                  </a:txBody>
                  <a:tcPr marL="128112" marR="128112" marT="64056" marB="64056"/>
                </a:tc>
                <a:tc>
                  <a:txBody>
                    <a:bodyPr/>
                    <a:lstStyle/>
                    <a:p>
                      <a:pPr algn="ctr"/>
                      <a:r>
                        <a:rPr lang="en-US" sz="1900" dirty="0">
                          <a:latin typeface="Barlow Medium" panose="00000600000000000000" pitchFamily="2" charset="0"/>
                        </a:rPr>
                        <a:t>$15</a:t>
                      </a:r>
                    </a:p>
                  </a:txBody>
                  <a:tcPr marL="128112" marR="128112" marT="64056" marB="64056"/>
                </a:tc>
                <a:extLst>
                  <a:ext uri="{0D108BD9-81ED-4DB2-BD59-A6C34878D82A}">
                    <a16:rowId xmlns:a16="http://schemas.microsoft.com/office/drawing/2014/main" val="4028808874"/>
                  </a:ext>
                </a:extLst>
              </a:tr>
              <a:tr h="519563">
                <a:tc>
                  <a:txBody>
                    <a:bodyPr/>
                    <a:lstStyle/>
                    <a:p>
                      <a:pPr algn="ctr"/>
                      <a:r>
                        <a:rPr lang="en-US" sz="1900" dirty="0">
                          <a:latin typeface="Barlow Medium" panose="00000600000000000000" pitchFamily="2" charset="0"/>
                        </a:rPr>
                        <a:t>Hosting</a:t>
                      </a:r>
                    </a:p>
                  </a:txBody>
                  <a:tcPr marL="128112" marR="128112" marT="64056" marB="64056"/>
                </a:tc>
                <a:tc>
                  <a:txBody>
                    <a:bodyPr/>
                    <a:lstStyle/>
                    <a:p>
                      <a:pPr algn="ctr"/>
                      <a:r>
                        <a:rPr lang="en-US" sz="1900" dirty="0">
                          <a:latin typeface="Barlow Medium" panose="00000600000000000000" pitchFamily="2" charset="0"/>
                        </a:rPr>
                        <a:t>$15</a:t>
                      </a:r>
                    </a:p>
                  </a:txBody>
                  <a:tcPr marL="128112" marR="128112" marT="64056" marB="64056"/>
                </a:tc>
                <a:extLst>
                  <a:ext uri="{0D108BD9-81ED-4DB2-BD59-A6C34878D82A}">
                    <a16:rowId xmlns:a16="http://schemas.microsoft.com/office/drawing/2014/main" val="80535365"/>
                  </a:ext>
                </a:extLst>
              </a:tr>
              <a:tr h="519563">
                <a:tc>
                  <a:txBody>
                    <a:bodyPr/>
                    <a:lstStyle/>
                    <a:p>
                      <a:pPr algn="ctr"/>
                      <a:r>
                        <a:rPr lang="en-US" sz="1900" dirty="0">
                          <a:latin typeface="Barlow Medium" panose="00000600000000000000" pitchFamily="2" charset="0"/>
                        </a:rPr>
                        <a:t>Total Cost</a:t>
                      </a:r>
                    </a:p>
                  </a:txBody>
                  <a:tcPr marL="128112" marR="128112" marT="64056" marB="64056"/>
                </a:tc>
                <a:tc>
                  <a:txBody>
                    <a:bodyPr/>
                    <a:lstStyle/>
                    <a:p>
                      <a:pPr algn="ctr"/>
                      <a:r>
                        <a:rPr lang="en-US" sz="1900" dirty="0">
                          <a:latin typeface="Barlow Medium" panose="00000600000000000000" pitchFamily="2" charset="0"/>
                        </a:rPr>
                        <a:t>$30</a:t>
                      </a:r>
                    </a:p>
                  </a:txBody>
                  <a:tcPr marL="128112" marR="128112" marT="64056" marB="64056"/>
                </a:tc>
                <a:extLst>
                  <a:ext uri="{0D108BD9-81ED-4DB2-BD59-A6C34878D82A}">
                    <a16:rowId xmlns:a16="http://schemas.microsoft.com/office/drawing/2014/main" val="3017423566"/>
                  </a:ext>
                </a:extLst>
              </a:tr>
            </a:tbl>
          </a:graphicData>
        </a:graphic>
      </p:graphicFrame>
    </p:spTree>
    <p:extLst>
      <p:ext uri="{BB962C8B-B14F-4D97-AF65-F5344CB8AC3E}">
        <p14:creationId xmlns:p14="http://schemas.microsoft.com/office/powerpoint/2010/main" val="103216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sp>
        <p:nvSpPr>
          <p:cNvPr id="511" name="Google Shape;511;p29"/>
          <p:cNvSpPr txBox="1"/>
          <p:nvPr/>
        </p:nvSpPr>
        <p:spPr>
          <a:xfrm>
            <a:off x="2022230" y="1913392"/>
            <a:ext cx="5099513" cy="115447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2" name="Google Shape;172;p20"/>
          <p:cNvSpPr/>
          <p:nvPr/>
        </p:nvSpPr>
        <p:spPr>
          <a:xfrm>
            <a:off x="426862" y="3028235"/>
            <a:ext cx="387850" cy="38958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538737" y="3069142"/>
            <a:ext cx="1641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2</a:t>
            </a:r>
            <a:endParaRPr sz="700" dirty="0">
              <a:solidFill>
                <a:schemeClr val="dk1"/>
              </a:solidFill>
              <a:latin typeface="Barlow"/>
              <a:ea typeface="Barlow"/>
              <a:cs typeface="Barlow"/>
              <a:sym typeface="Barlow"/>
            </a:endParaRPr>
          </a:p>
        </p:txBody>
      </p:sp>
      <p:sp>
        <p:nvSpPr>
          <p:cNvPr id="174" name="Google Shape;174;p20"/>
          <p:cNvSpPr/>
          <p:nvPr/>
        </p:nvSpPr>
        <p:spPr>
          <a:xfrm>
            <a:off x="343198" y="396530"/>
            <a:ext cx="393229" cy="394992"/>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353627" y="440713"/>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1</a:t>
            </a:r>
            <a:endParaRPr sz="700" dirty="0">
              <a:solidFill>
                <a:schemeClr val="dk1"/>
              </a:solidFill>
              <a:latin typeface="Barlow"/>
              <a:ea typeface="Barlow"/>
              <a:cs typeface="Barlow"/>
              <a:sym typeface="Barlow"/>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891206" y="396531"/>
            <a:ext cx="2964440" cy="394991"/>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800" b="1" dirty="0">
                <a:latin typeface="Barlow" panose="020B0604020202020204" pitchFamily="2" charset="0"/>
                <a:ea typeface="Barlow Medium"/>
                <a:cs typeface="Barlow Medium"/>
                <a:sym typeface="Barlow Medium"/>
              </a:rPr>
              <a:t>What is the problem?</a:t>
            </a:r>
            <a:endParaRPr sz="1800" b="1" dirty="0">
              <a:latin typeface="Barlow" panose="020B0604020202020204" pitchFamily="2" charset="0"/>
              <a:ea typeface="Barlow Medium"/>
              <a:cs typeface="Barlow Medium"/>
              <a:sym typeface="Barlow Medium"/>
            </a:endParaRPr>
          </a:p>
          <a:p>
            <a:pPr marL="0" lvl="0" indent="0" algn="l" rtl="0">
              <a:spcBef>
                <a:spcPts val="0"/>
              </a:spcBef>
              <a:spcAft>
                <a:spcPts val="800"/>
              </a:spcAft>
              <a:buNone/>
            </a:pPr>
            <a:endParaRPr sz="2000" dirty="0">
              <a:latin typeface="Barlow" panose="020B0604020202020204" pitchFamily="2" charset="0"/>
            </a:endParaRPr>
          </a:p>
        </p:txBody>
      </p:sp>
      <p:sp>
        <p:nvSpPr>
          <p:cNvPr id="178" name="Google Shape;178;p20"/>
          <p:cNvSpPr txBox="1">
            <a:spLocks noGrp="1"/>
          </p:cNvSpPr>
          <p:nvPr>
            <p:ph type="body" idx="2"/>
          </p:nvPr>
        </p:nvSpPr>
        <p:spPr>
          <a:xfrm>
            <a:off x="945056" y="3028235"/>
            <a:ext cx="3162600" cy="394992"/>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None/>
            </a:pPr>
            <a:r>
              <a:rPr lang="en" sz="1800" b="1" dirty="0">
                <a:latin typeface="Barlow" panose="020B0604020202020204" pitchFamily="2" charset="0"/>
                <a:ea typeface="Barlow Medium"/>
                <a:cs typeface="Barlow Medium"/>
                <a:sym typeface="Barlow Medium"/>
              </a:rPr>
              <a:t>Why is it Interesting?</a:t>
            </a:r>
            <a:br>
              <a:rPr lang="en" dirty="0">
                <a:latin typeface="Barlow Medium"/>
                <a:ea typeface="Barlow Medium"/>
                <a:cs typeface="Barlow Medium"/>
                <a:sym typeface="Barlow Medium"/>
              </a:rPr>
            </a:br>
            <a:endParaRPr dirty="0"/>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7" name="TextBox 16">
            <a:extLst>
              <a:ext uri="{FF2B5EF4-FFF2-40B4-BE49-F238E27FC236}">
                <a16:creationId xmlns:a16="http://schemas.microsoft.com/office/drawing/2014/main" id="{DC607F04-BA7A-4028-035B-AEBF0098C508}"/>
              </a:ext>
            </a:extLst>
          </p:cNvPr>
          <p:cNvSpPr txBox="1"/>
          <p:nvPr/>
        </p:nvSpPr>
        <p:spPr>
          <a:xfrm>
            <a:off x="814712" y="841529"/>
            <a:ext cx="8300418" cy="2677656"/>
          </a:xfrm>
          <a:prstGeom prst="rect">
            <a:avLst/>
          </a:prstGeom>
          <a:noFill/>
        </p:spPr>
        <p:txBody>
          <a:bodyPr wrap="square">
            <a:spAutoFit/>
          </a:bodyPr>
          <a:lstStyle/>
          <a:p>
            <a:pPr marL="285750" indent="-285750">
              <a:buFontTx/>
              <a:buChar char="-"/>
            </a:pPr>
            <a:r>
              <a:rPr lang="en-US" dirty="0">
                <a:latin typeface="Barlow" panose="020B0604020202020204" pitchFamily="2" charset="0"/>
              </a:rPr>
              <a:t>Offline shopping is time consuming. Nowadays, traffic in Bangladesh is unbearable. So, it wastes our valuable time.</a:t>
            </a:r>
          </a:p>
          <a:p>
            <a:pPr marL="285750" indent="-285750">
              <a:buFontTx/>
              <a:buChar char="-"/>
            </a:pPr>
            <a:r>
              <a:rPr lang="en-US" dirty="0">
                <a:latin typeface="Barlow" panose="020B0604020202020204" pitchFamily="2" charset="0"/>
              </a:rPr>
              <a:t>Sometimes it's impossible to move around in marketplaces and malls because of the crowds.</a:t>
            </a:r>
          </a:p>
          <a:p>
            <a:r>
              <a:rPr lang="en-US" dirty="0">
                <a:latin typeface="Barlow" panose="020B0604020202020204" pitchFamily="2" charset="0"/>
              </a:rPr>
              <a:t>        Shopping malls cause environment pollution as well. </a:t>
            </a:r>
          </a:p>
          <a:p>
            <a:pPr marL="285750" indent="-285750">
              <a:buFontTx/>
              <a:buChar char="-"/>
            </a:pPr>
            <a:r>
              <a:rPr lang="en-US" dirty="0">
                <a:latin typeface="Barlow" panose="020B0604020202020204" pitchFamily="2" charset="0"/>
              </a:rPr>
              <a:t>The biggest problem with offline shopping is the lack of options because there are only so many products that can be sold in real stores.</a:t>
            </a:r>
          </a:p>
          <a:p>
            <a:pPr marL="285750" indent="-285750">
              <a:buFontTx/>
              <a:buChar char="-"/>
            </a:pPr>
            <a:r>
              <a:rPr lang="en-US" dirty="0">
                <a:latin typeface="Barlow" panose="020B0604020202020204" pitchFamily="2" charset="0"/>
              </a:rPr>
              <a:t>Limited market areas and people cannot do shopping 24/7.</a:t>
            </a:r>
          </a:p>
          <a:p>
            <a:pPr marL="285750" indent="-285750">
              <a:buFontTx/>
              <a:buChar char="-"/>
            </a:pPr>
            <a:endParaRPr lang="en-US" dirty="0">
              <a:latin typeface="Barlow" panose="020B0604020202020204" pitchFamily="2" charset="0"/>
            </a:endParaRPr>
          </a:p>
          <a:p>
            <a:r>
              <a:rPr lang="en-US" dirty="0">
                <a:latin typeface="Barlow" panose="020B0604020202020204" pitchFamily="2" charset="0"/>
              </a:rPr>
              <a:t>This is why we are planning to build this online marketplace  which lets you to get rid of all these problems.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21" name="TextBox 20">
            <a:extLst>
              <a:ext uri="{FF2B5EF4-FFF2-40B4-BE49-F238E27FC236}">
                <a16:creationId xmlns:a16="http://schemas.microsoft.com/office/drawing/2014/main" id="{DF028396-F05E-BB98-BD4C-48D1E6743B05}"/>
              </a:ext>
            </a:extLst>
          </p:cNvPr>
          <p:cNvSpPr txBox="1"/>
          <p:nvPr/>
        </p:nvSpPr>
        <p:spPr>
          <a:xfrm>
            <a:off x="814711" y="3519185"/>
            <a:ext cx="8300417" cy="738664"/>
          </a:xfrm>
          <a:prstGeom prst="rect">
            <a:avLst/>
          </a:prstGeom>
          <a:noFill/>
        </p:spPr>
        <p:txBody>
          <a:bodyPr wrap="square">
            <a:spAutoFit/>
          </a:bodyPr>
          <a:lstStyle/>
          <a:p>
            <a:r>
              <a:rPr lang="en-US" dirty="0">
                <a:latin typeface="Barlow" panose="020B0604020202020204" pitchFamily="2" charset="0"/>
              </a:rPr>
              <a:t>This project is interesting because people can purchase their necessary products really quick whenever and from anywhere they want. They don’t need to go different places for buying the products. This online marketplace gives us the flexibility and, makes our life a lot easier!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49" name="Google Shape;249;p24"/>
          <p:cNvSpPr txBox="1"/>
          <p:nvPr/>
        </p:nvSpPr>
        <p:spPr>
          <a:xfrm>
            <a:off x="1980506" y="1359404"/>
            <a:ext cx="5182988" cy="98488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3200" b="1" dirty="0">
                <a:solidFill>
                  <a:schemeClr val="accent1"/>
                </a:solidFill>
                <a:latin typeface="Barlow"/>
                <a:ea typeface="Barlow"/>
                <a:cs typeface="Barlow"/>
                <a:sym typeface="Barlow"/>
              </a:rPr>
              <a:t>How did we come come up with the idea?</a:t>
            </a:r>
            <a:endParaRPr sz="200" dirty="0">
              <a:solidFill>
                <a:schemeClr val="accent1"/>
              </a:solidFill>
              <a:latin typeface="Barlow"/>
              <a:ea typeface="Barlow"/>
              <a:cs typeface="Barlow"/>
              <a:sym typeface="Barlow"/>
            </a:endParaRPr>
          </a:p>
        </p:txBody>
      </p:sp>
      <p:sp>
        <p:nvSpPr>
          <p:cNvPr id="251" name="Google Shape;251;p24"/>
          <p:cNvSpPr/>
          <p:nvPr/>
        </p:nvSpPr>
        <p:spPr>
          <a:xfrm>
            <a:off x="-775673" y="3252501"/>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252" name="Google Shape;252;p24"/>
          <p:cNvSpPr/>
          <p:nvPr/>
        </p:nvSpPr>
        <p:spPr>
          <a:xfrm>
            <a:off x="290512" y="541430"/>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253" name="Google Shape;253;p24"/>
          <p:cNvSpPr/>
          <p:nvPr/>
        </p:nvSpPr>
        <p:spPr>
          <a:xfrm>
            <a:off x="7784592" y="0"/>
            <a:ext cx="1359408" cy="1359404"/>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254" name="Google Shape;254;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3</a:t>
            </a:fld>
            <a:endParaRPr>
              <a:solidFill>
                <a:schemeClr val="accent1"/>
              </a:solidFill>
            </a:endParaRPr>
          </a:p>
        </p:txBody>
      </p:sp>
      <p:sp>
        <p:nvSpPr>
          <p:cNvPr id="7" name="TextBox 6">
            <a:extLst>
              <a:ext uri="{FF2B5EF4-FFF2-40B4-BE49-F238E27FC236}">
                <a16:creationId xmlns:a16="http://schemas.microsoft.com/office/drawing/2014/main" id="{CF791438-091E-64CF-70A9-867954297BB2}"/>
              </a:ext>
            </a:extLst>
          </p:cNvPr>
          <p:cNvSpPr txBox="1"/>
          <p:nvPr/>
        </p:nvSpPr>
        <p:spPr>
          <a:xfrm>
            <a:off x="1980506" y="2645323"/>
            <a:ext cx="4960620"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1F534194-9F97-79DB-85CA-D6FB1CAC2070}"/>
              </a:ext>
            </a:extLst>
          </p:cNvPr>
          <p:cNvSpPr txBox="1"/>
          <p:nvPr/>
        </p:nvSpPr>
        <p:spPr>
          <a:xfrm>
            <a:off x="1387016" y="2669536"/>
            <a:ext cx="7263409" cy="1538883"/>
          </a:xfrm>
          <a:prstGeom prst="rect">
            <a:avLst/>
          </a:prstGeom>
          <a:noFill/>
        </p:spPr>
        <p:txBody>
          <a:bodyPr wrap="square">
            <a:spAutoFit/>
          </a:bodyPr>
          <a:lstStyle/>
          <a:p>
            <a:r>
              <a:rPr lang="en-US" sz="1600" dirty="0">
                <a:solidFill>
                  <a:schemeClr val="tx2"/>
                </a:solidFill>
                <a:latin typeface="Barlow" panose="00000500000000000000" pitchFamily="2" charset="0"/>
              </a:rPr>
              <a:t>The usefulness of Online marketplace in pandemic inspired us to come up with this idea.</a:t>
            </a:r>
          </a:p>
          <a:p>
            <a:endParaRPr lang="en-US" sz="1600" dirty="0">
              <a:solidFill>
                <a:schemeClr val="tx2"/>
              </a:solidFill>
              <a:latin typeface="Barlow" panose="00000500000000000000" pitchFamily="2" charset="0"/>
            </a:endParaRPr>
          </a:p>
          <a:p>
            <a:r>
              <a:rPr lang="en-US" sz="1600" dirty="0">
                <a:solidFill>
                  <a:schemeClr val="tx2"/>
                </a:solidFill>
                <a:latin typeface="Barlow" panose="00000500000000000000" pitchFamily="2" charset="0"/>
              </a:rPr>
              <a:t>The traffic in our country nowadays discourages us to go far from our home to buy anything. </a:t>
            </a:r>
          </a:p>
          <a:p>
            <a:pPr marL="285750" indent="-285750">
              <a:buFontTx/>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1" name="Google Shape;81;p14"/>
          <p:cNvSpPr txBox="1">
            <a:spLocks noGrp="1"/>
          </p:cNvSpPr>
          <p:nvPr>
            <p:ph type="body" idx="1"/>
          </p:nvPr>
        </p:nvSpPr>
        <p:spPr>
          <a:xfrm>
            <a:off x="1164431" y="400050"/>
            <a:ext cx="3407569" cy="828631"/>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sz="3200" dirty="0"/>
              <a:t>Related Works</a:t>
            </a:r>
            <a:endParaRPr sz="3200" dirty="0"/>
          </a:p>
        </p:txBody>
      </p:sp>
      <p:sp>
        <p:nvSpPr>
          <p:cNvPr id="7" name="TextBox 6">
            <a:extLst>
              <a:ext uri="{FF2B5EF4-FFF2-40B4-BE49-F238E27FC236}">
                <a16:creationId xmlns:a16="http://schemas.microsoft.com/office/drawing/2014/main" id="{25E79341-AAF7-CE3C-739B-C038A480A180}"/>
              </a:ext>
            </a:extLst>
          </p:cNvPr>
          <p:cNvSpPr txBox="1"/>
          <p:nvPr/>
        </p:nvSpPr>
        <p:spPr>
          <a:xfrm>
            <a:off x="460771" y="1420917"/>
            <a:ext cx="6075760" cy="954107"/>
          </a:xfrm>
          <a:prstGeom prst="rect">
            <a:avLst/>
          </a:prstGeom>
          <a:noFill/>
        </p:spPr>
        <p:txBody>
          <a:bodyPr wrap="square">
            <a:spAutoFit/>
          </a:bodyPr>
          <a:lstStyle/>
          <a:p>
            <a:r>
              <a:rPr lang="en-US" dirty="0">
                <a:latin typeface="Barlow Medium" panose="00000600000000000000" pitchFamily="2" charset="0"/>
              </a:rPr>
              <a:t>1. S. E. Ullah, T. </a:t>
            </a:r>
            <a:r>
              <a:rPr lang="en-US" dirty="0" err="1">
                <a:latin typeface="Barlow Medium" panose="00000600000000000000" pitchFamily="2" charset="0"/>
              </a:rPr>
              <a:t>Alauddin</a:t>
            </a:r>
            <a:r>
              <a:rPr lang="en-US" dirty="0">
                <a:latin typeface="Barlow Medium" panose="00000600000000000000" pitchFamily="2" charset="0"/>
              </a:rPr>
              <a:t> and H. U. Zaman, "Developing an E-commerce website," 2016 International Conference on Microelectronics, Computing and Communications (</a:t>
            </a:r>
            <a:r>
              <a:rPr lang="en-US" dirty="0" err="1">
                <a:latin typeface="Barlow Medium" panose="00000600000000000000" pitchFamily="2" charset="0"/>
              </a:rPr>
              <a:t>MicroCom</a:t>
            </a:r>
            <a:r>
              <a:rPr lang="en-US" dirty="0">
                <a:latin typeface="Barlow Medium" panose="00000600000000000000" pitchFamily="2" charset="0"/>
              </a:rPr>
              <a:t>), 2016, pp. 1-4, </a:t>
            </a:r>
            <a:r>
              <a:rPr lang="en-US" dirty="0" err="1">
                <a:latin typeface="Barlow Medium" panose="00000600000000000000" pitchFamily="2" charset="0"/>
              </a:rPr>
              <a:t>doi</a:t>
            </a:r>
            <a:r>
              <a:rPr lang="en-US" dirty="0">
                <a:latin typeface="Barlow Medium" panose="00000600000000000000" pitchFamily="2" charset="0"/>
              </a:rPr>
              <a:t>: 10.1109/MicroCom.2016.7522526.</a:t>
            </a:r>
          </a:p>
        </p:txBody>
      </p:sp>
      <p:sp>
        <p:nvSpPr>
          <p:cNvPr id="11" name="TextBox 10">
            <a:extLst>
              <a:ext uri="{FF2B5EF4-FFF2-40B4-BE49-F238E27FC236}">
                <a16:creationId xmlns:a16="http://schemas.microsoft.com/office/drawing/2014/main" id="{7FF0FA72-CCCE-4AF3-B93C-C6813F454A40}"/>
              </a:ext>
            </a:extLst>
          </p:cNvPr>
          <p:cNvSpPr txBox="1"/>
          <p:nvPr/>
        </p:nvSpPr>
        <p:spPr>
          <a:xfrm>
            <a:off x="460771" y="2527836"/>
            <a:ext cx="5497116" cy="738664"/>
          </a:xfrm>
          <a:prstGeom prst="rect">
            <a:avLst/>
          </a:prstGeom>
          <a:noFill/>
        </p:spPr>
        <p:txBody>
          <a:bodyPr wrap="square">
            <a:spAutoFit/>
          </a:bodyPr>
          <a:lstStyle/>
          <a:p>
            <a:r>
              <a:rPr lang="en-US" dirty="0">
                <a:latin typeface="Barlow Medium" panose="00000600000000000000" pitchFamily="2" charset="0"/>
              </a:rPr>
              <a:t>2. </a:t>
            </a:r>
            <a:r>
              <a:rPr lang="en-US" dirty="0" err="1">
                <a:latin typeface="Barlow Medium" panose="00000600000000000000" pitchFamily="2" charset="0"/>
              </a:rPr>
              <a:t>Alsaadi</a:t>
            </a:r>
            <a:r>
              <a:rPr lang="en-US" dirty="0">
                <a:latin typeface="Barlow Medium" panose="00000600000000000000" pitchFamily="2" charset="0"/>
              </a:rPr>
              <a:t>, Elham. (2020). Building and Developing E-commerce Website. International Journal of Science and Research (IJSR). 3. 1419-1425. </a:t>
            </a:r>
          </a:p>
        </p:txBody>
      </p:sp>
      <p:sp>
        <p:nvSpPr>
          <p:cNvPr id="5" name="TextBox 4">
            <a:extLst>
              <a:ext uri="{FF2B5EF4-FFF2-40B4-BE49-F238E27FC236}">
                <a16:creationId xmlns:a16="http://schemas.microsoft.com/office/drawing/2014/main" id="{939E41A9-BC3F-9B46-31B9-4C1CFDA57755}"/>
              </a:ext>
            </a:extLst>
          </p:cNvPr>
          <p:cNvSpPr txBox="1"/>
          <p:nvPr/>
        </p:nvSpPr>
        <p:spPr>
          <a:xfrm>
            <a:off x="460771" y="3419312"/>
            <a:ext cx="5497115" cy="523220"/>
          </a:xfrm>
          <a:prstGeom prst="rect">
            <a:avLst/>
          </a:prstGeom>
          <a:noFill/>
        </p:spPr>
        <p:txBody>
          <a:bodyPr wrap="square">
            <a:spAutoFit/>
          </a:bodyPr>
          <a:lstStyle/>
          <a:p>
            <a:r>
              <a:rPr lang="en-US" dirty="0">
                <a:latin typeface="Barlow Medium" panose="00000600000000000000" pitchFamily="2" charset="0"/>
              </a:rPr>
              <a:t>3. Michael Luca, “Designing Online Marketplaces: Trust and Reputation Mechanisms”, 2017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1" name="Google Shape;81;p14"/>
          <p:cNvSpPr txBox="1">
            <a:spLocks noGrp="1"/>
          </p:cNvSpPr>
          <p:nvPr>
            <p:ph type="body" idx="1"/>
          </p:nvPr>
        </p:nvSpPr>
        <p:spPr>
          <a:xfrm>
            <a:off x="1164431" y="400050"/>
            <a:ext cx="3407569" cy="828631"/>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sz="3200" dirty="0"/>
              <a:t>Related Works</a:t>
            </a:r>
            <a:endParaRPr sz="3200" dirty="0"/>
          </a:p>
        </p:txBody>
      </p:sp>
      <p:sp>
        <p:nvSpPr>
          <p:cNvPr id="7" name="TextBox 6">
            <a:extLst>
              <a:ext uri="{FF2B5EF4-FFF2-40B4-BE49-F238E27FC236}">
                <a16:creationId xmlns:a16="http://schemas.microsoft.com/office/drawing/2014/main" id="{25E79341-AAF7-CE3C-739B-C038A480A180}"/>
              </a:ext>
            </a:extLst>
          </p:cNvPr>
          <p:cNvSpPr txBox="1"/>
          <p:nvPr/>
        </p:nvSpPr>
        <p:spPr>
          <a:xfrm>
            <a:off x="460773" y="1287953"/>
            <a:ext cx="5570509" cy="3600986"/>
          </a:xfrm>
          <a:prstGeom prst="rect">
            <a:avLst/>
          </a:prstGeom>
          <a:noFill/>
        </p:spPr>
        <p:txBody>
          <a:bodyPr wrap="square">
            <a:spAutoFit/>
          </a:bodyPr>
          <a:lstStyle/>
          <a:p>
            <a:pPr marL="228600" indent="-228600">
              <a:buAutoNum type="arabicPeriod"/>
            </a:pPr>
            <a:r>
              <a:rPr lang="en-US" sz="1200" dirty="0" err="1">
                <a:latin typeface="Barlow Medium" panose="00000600000000000000" pitchFamily="2" charset="0"/>
              </a:rPr>
              <a:t>Daraz</a:t>
            </a:r>
            <a:r>
              <a:rPr lang="en-US" sz="1200" dirty="0">
                <a:latin typeface="Barlow Medium" panose="00000600000000000000" pitchFamily="2" charset="0"/>
              </a:rPr>
              <a:t>: </a:t>
            </a:r>
            <a:r>
              <a:rPr lang="en-US" sz="1200" dirty="0" err="1">
                <a:latin typeface="Barlow" panose="00000500000000000000" pitchFamily="2" charset="0"/>
              </a:rPr>
              <a:t>Daraz</a:t>
            </a:r>
            <a:r>
              <a:rPr lang="en-US" sz="1200" dirty="0">
                <a:latin typeface="Barlow" panose="00000500000000000000" pitchFamily="2" charset="0"/>
              </a:rPr>
              <a:t> is the leading e-commerce marketplace across South Asia. It is very popular in Bangladesh. They ensure 100% authenticity, best price, fastest delivery, customer service and protection, easy and free return policy and many more services which is very similar to our project. </a:t>
            </a:r>
          </a:p>
          <a:p>
            <a:pPr lvl="2"/>
            <a:endParaRPr lang="en-US" sz="1200" dirty="0">
              <a:latin typeface="Barlow" panose="00000500000000000000" pitchFamily="2" charset="0"/>
            </a:endParaRPr>
          </a:p>
          <a:p>
            <a:pPr marL="228600" indent="-228600">
              <a:buFont typeface="Arial"/>
              <a:buAutoNum type="arabicPeriod"/>
            </a:pPr>
            <a:r>
              <a:rPr lang="en-US" sz="1200" dirty="0">
                <a:latin typeface="Barlow Medium" panose="00000600000000000000" pitchFamily="2" charset="0"/>
              </a:rPr>
              <a:t>Alibaba: </a:t>
            </a:r>
            <a:r>
              <a:rPr lang="en-US" sz="1200" dirty="0">
                <a:latin typeface="Barlow" panose="00000500000000000000" pitchFamily="2" charset="0"/>
              </a:rPr>
              <a:t>Alibaba is an international marketplace for wholesale purchases where customers may get the best deals on big quantities of goods. Alibaba enables customers to develop custom items, bargain directly with producers, and save a lot of money.</a:t>
            </a:r>
          </a:p>
          <a:p>
            <a:pPr marL="228600" indent="-228600">
              <a:buAutoNum type="arabicPeriod"/>
            </a:pPr>
            <a:endParaRPr lang="en-US" sz="1200" dirty="0">
              <a:latin typeface="Barlow Medium" panose="00000600000000000000" pitchFamily="2" charset="0"/>
            </a:endParaRPr>
          </a:p>
          <a:p>
            <a:pPr marL="228600" indent="-228600">
              <a:buAutoNum type="arabicPeriod"/>
            </a:pPr>
            <a:r>
              <a:rPr lang="en-US" sz="1200" dirty="0">
                <a:latin typeface="Barlow Medium" panose="00000600000000000000" pitchFamily="2" charset="0"/>
              </a:rPr>
              <a:t>Flipkart: </a:t>
            </a:r>
            <a:r>
              <a:rPr lang="en-US" sz="1200" dirty="0">
                <a:latin typeface="Barlow" panose="00000500000000000000" pitchFamily="2" charset="0"/>
              </a:rPr>
              <a:t>The most well-known eCommerce site in India, Flipkart, is encouraging numerous Indian companies to enter the cutthroat online retail market. The platform provided by this multi-vendor website allows vendors to showcase their goods to website users.</a:t>
            </a:r>
          </a:p>
          <a:p>
            <a:pPr marL="228600" indent="-228600">
              <a:buAutoNum type="arabicPeriod"/>
            </a:pPr>
            <a:endParaRPr lang="en-US" sz="1200" dirty="0">
              <a:latin typeface="Barlow" panose="00000500000000000000" pitchFamily="2" charset="0"/>
            </a:endParaRPr>
          </a:p>
          <a:p>
            <a:pPr marL="228600" indent="-228600">
              <a:buAutoNum type="arabicPeriod"/>
            </a:pPr>
            <a:r>
              <a:rPr lang="en-US" sz="1200" dirty="0" err="1">
                <a:latin typeface="Barlow Medium" panose="00000600000000000000" pitchFamily="2" charset="0"/>
              </a:rPr>
              <a:t>Chaldal</a:t>
            </a:r>
            <a:r>
              <a:rPr lang="en-US" sz="1200" dirty="0">
                <a:latin typeface="Barlow Medium" panose="00000600000000000000" pitchFamily="2" charset="0"/>
              </a:rPr>
              <a:t>: </a:t>
            </a:r>
            <a:r>
              <a:rPr lang="en-US" sz="1200" dirty="0">
                <a:latin typeface="Barlow" panose="00000500000000000000" pitchFamily="2" charset="0"/>
              </a:rPr>
              <a:t>Bangladesh's largest online grocery market is </a:t>
            </a:r>
            <a:r>
              <a:rPr lang="en-US" sz="1200" dirty="0" err="1">
                <a:latin typeface="Barlow" panose="00000500000000000000" pitchFamily="2" charset="0"/>
              </a:rPr>
              <a:t>Chaldal</a:t>
            </a:r>
            <a:r>
              <a:rPr lang="en-US" sz="1200" dirty="0">
                <a:latin typeface="Barlow" panose="00000500000000000000" pitchFamily="2" charset="0"/>
              </a:rPr>
              <a:t>. The business, which began as a tiny online grocery retailer, has since grown into a massive food corporation with a number of verticals that support the grocery at its core.</a:t>
            </a:r>
          </a:p>
        </p:txBody>
      </p:sp>
    </p:spTree>
    <p:extLst>
      <p:ext uri="{BB962C8B-B14F-4D97-AF65-F5344CB8AC3E}">
        <p14:creationId xmlns:p14="http://schemas.microsoft.com/office/powerpoint/2010/main" val="151749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81" name="Google Shape;81;p14"/>
          <p:cNvSpPr txBox="1">
            <a:spLocks noGrp="1"/>
          </p:cNvSpPr>
          <p:nvPr>
            <p:ph type="body" idx="1"/>
          </p:nvPr>
        </p:nvSpPr>
        <p:spPr>
          <a:xfrm>
            <a:off x="1164431" y="400050"/>
            <a:ext cx="3407569" cy="828631"/>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sz="3200" dirty="0"/>
              <a:t>Related Works</a:t>
            </a:r>
            <a:endParaRPr sz="3200" dirty="0"/>
          </a:p>
        </p:txBody>
      </p:sp>
      <p:sp>
        <p:nvSpPr>
          <p:cNvPr id="7" name="TextBox 6">
            <a:extLst>
              <a:ext uri="{FF2B5EF4-FFF2-40B4-BE49-F238E27FC236}">
                <a16:creationId xmlns:a16="http://schemas.microsoft.com/office/drawing/2014/main" id="{25E79341-AAF7-CE3C-739B-C038A480A180}"/>
              </a:ext>
            </a:extLst>
          </p:cNvPr>
          <p:cNvSpPr txBox="1"/>
          <p:nvPr/>
        </p:nvSpPr>
        <p:spPr>
          <a:xfrm>
            <a:off x="460773" y="1287953"/>
            <a:ext cx="5564246" cy="3046988"/>
          </a:xfrm>
          <a:prstGeom prst="rect">
            <a:avLst/>
          </a:prstGeom>
          <a:noFill/>
        </p:spPr>
        <p:txBody>
          <a:bodyPr wrap="square">
            <a:spAutoFit/>
          </a:bodyPr>
          <a:lstStyle/>
          <a:p>
            <a:r>
              <a:rPr lang="en-US" sz="1200" dirty="0">
                <a:latin typeface="Barlow Medium" panose="00000600000000000000" pitchFamily="2" charset="0"/>
              </a:rPr>
              <a:t>5. Amazon: </a:t>
            </a:r>
            <a:r>
              <a:rPr lang="en-US" sz="1200" dirty="0">
                <a:latin typeface="Barlow" panose="00000500000000000000" pitchFamily="2" charset="0"/>
              </a:rPr>
              <a:t>The enormous online store Amazon.com sells a wide range of products, including books, music, movies, housewares, electronics, toys, and many others, either directly to its millions of consumers or by acting as a middleman between them and other sellers.</a:t>
            </a:r>
          </a:p>
          <a:p>
            <a:endParaRPr lang="en-US" sz="1200" dirty="0">
              <a:latin typeface="Barlow" panose="00000500000000000000" pitchFamily="2" charset="0"/>
            </a:endParaRPr>
          </a:p>
          <a:p>
            <a:r>
              <a:rPr lang="en-US" sz="1200" dirty="0">
                <a:latin typeface="Barlow" panose="00000500000000000000" pitchFamily="2" charset="0"/>
              </a:rPr>
              <a:t>6. </a:t>
            </a:r>
            <a:r>
              <a:rPr lang="en-US" sz="1200" dirty="0" err="1">
                <a:latin typeface="Barlow Medium" panose="00000600000000000000" pitchFamily="2" charset="0"/>
              </a:rPr>
              <a:t>Rokomari</a:t>
            </a:r>
            <a:r>
              <a:rPr lang="en-US" sz="1200" dirty="0">
                <a:latin typeface="Barlow Medium" panose="00000600000000000000" pitchFamily="2" charset="0"/>
              </a:rPr>
              <a:t>: </a:t>
            </a:r>
            <a:r>
              <a:rPr lang="en-US" sz="1200" dirty="0" err="1">
                <a:latin typeface="Barlow" panose="00000500000000000000" pitchFamily="2" charset="0"/>
              </a:rPr>
              <a:t>Rokomari</a:t>
            </a:r>
            <a:r>
              <a:rPr lang="en-US" sz="1200" dirty="0">
                <a:latin typeface="Barlow" panose="00000500000000000000" pitchFamily="2" charset="0"/>
              </a:rPr>
              <a:t> also functions as an online marketplace. It works with publishers who market their books on this site. A minor number of books written in other languages can be found here, however the majority of the books in this market are written in Bengali and English. It mostly focuses on selling books whereas our website will have variety of products.</a:t>
            </a:r>
          </a:p>
          <a:p>
            <a:endParaRPr lang="en-US" sz="1200" dirty="0">
              <a:latin typeface="Barlow" panose="00000500000000000000" pitchFamily="2" charset="0"/>
            </a:endParaRPr>
          </a:p>
          <a:p>
            <a:r>
              <a:rPr lang="en-US" sz="1200" dirty="0">
                <a:latin typeface="Barlow" panose="00000500000000000000" pitchFamily="2" charset="0"/>
              </a:rPr>
              <a:t>These are some related works to our project. But in our project, we want to keep variety of products. Specially, we will focus on art and crafts products for the customers who loves arts because art related products are not that much available online.</a:t>
            </a:r>
          </a:p>
          <a:p>
            <a:endParaRPr lang="en-US" sz="1200" dirty="0">
              <a:latin typeface="Barlow" panose="00000500000000000000" pitchFamily="2" charset="0"/>
            </a:endParaRPr>
          </a:p>
        </p:txBody>
      </p:sp>
    </p:spTree>
    <p:extLst>
      <p:ext uri="{BB962C8B-B14F-4D97-AF65-F5344CB8AC3E}">
        <p14:creationId xmlns:p14="http://schemas.microsoft.com/office/powerpoint/2010/main" val="192895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86"/>
        <p:cNvGrpSpPr/>
        <p:nvPr/>
      </p:nvGrpSpPr>
      <p:grpSpPr>
        <a:xfrm>
          <a:off x="0" y="0"/>
          <a:ext cx="0" cy="0"/>
          <a:chOff x="0" y="0"/>
          <a:chExt cx="0" cy="0"/>
        </a:xfrm>
      </p:grpSpPr>
      <p:sp>
        <p:nvSpPr>
          <p:cNvPr id="716" name="Google Shape;716;p35"/>
          <p:cNvSpPr txBox="1"/>
          <p:nvPr/>
        </p:nvSpPr>
        <p:spPr>
          <a:xfrm>
            <a:off x="888448" y="180069"/>
            <a:ext cx="7367100" cy="33239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dirty="0">
                <a:solidFill>
                  <a:schemeClr val="dk1"/>
                </a:solidFill>
                <a:latin typeface="Barlow"/>
                <a:ea typeface="Barlow"/>
                <a:cs typeface="Barlow"/>
                <a:sym typeface="Barlow"/>
              </a:rPr>
              <a:t>Working Plan</a:t>
            </a:r>
            <a:endParaRPr sz="400" dirty="0">
              <a:solidFill>
                <a:schemeClr val="dk1"/>
              </a:solidFill>
              <a:latin typeface="Barlow"/>
              <a:ea typeface="Barlow"/>
              <a:cs typeface="Barlow"/>
              <a:sym typeface="Barlow"/>
            </a:endParaRPr>
          </a:p>
        </p:txBody>
      </p:sp>
      <p:sp>
        <p:nvSpPr>
          <p:cNvPr id="717" name="Google Shape;717;p3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7</a:t>
            </a:fld>
            <a:endParaRPr>
              <a:solidFill>
                <a:schemeClr val="lt2"/>
              </a:solidFill>
            </a:endParaRPr>
          </a:p>
        </p:txBody>
      </p:sp>
      <p:pic>
        <p:nvPicPr>
          <p:cNvPr id="5" name="Picture 4">
            <a:extLst>
              <a:ext uri="{FF2B5EF4-FFF2-40B4-BE49-F238E27FC236}">
                <a16:creationId xmlns:a16="http://schemas.microsoft.com/office/drawing/2014/main" id="{D7BA7624-5212-FDC6-6DE7-D1331F2AD267}"/>
              </a:ext>
            </a:extLst>
          </p:cNvPr>
          <p:cNvPicPr>
            <a:picLocks noChangeAspect="1"/>
          </p:cNvPicPr>
          <p:nvPr/>
        </p:nvPicPr>
        <p:blipFill>
          <a:blip r:embed="rId3"/>
          <a:srcRect/>
          <a:stretch/>
        </p:blipFill>
        <p:spPr>
          <a:xfrm>
            <a:off x="1184703" y="582460"/>
            <a:ext cx="6774590" cy="4561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86"/>
        <p:cNvGrpSpPr/>
        <p:nvPr/>
      </p:nvGrpSpPr>
      <p:grpSpPr>
        <a:xfrm>
          <a:off x="0" y="0"/>
          <a:ext cx="0" cy="0"/>
          <a:chOff x="0" y="0"/>
          <a:chExt cx="0" cy="0"/>
        </a:xfrm>
      </p:grpSpPr>
      <p:sp>
        <p:nvSpPr>
          <p:cNvPr id="687" name="Google Shape;687;p35"/>
          <p:cNvSpPr/>
          <p:nvPr/>
        </p:nvSpPr>
        <p:spPr>
          <a:xfrm>
            <a:off x="150" y="4499250"/>
            <a:ext cx="9144000" cy="6441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16" name="Google Shape;716;p35"/>
          <p:cNvSpPr txBox="1"/>
          <p:nvPr/>
        </p:nvSpPr>
        <p:spPr>
          <a:xfrm>
            <a:off x="888450" y="89562"/>
            <a:ext cx="7367100" cy="2954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600" b="1" dirty="0">
                <a:solidFill>
                  <a:schemeClr val="dk1"/>
                </a:solidFill>
                <a:latin typeface="Barlow"/>
                <a:ea typeface="Barlow"/>
                <a:cs typeface="Barlow"/>
                <a:sym typeface="Barlow"/>
              </a:rPr>
              <a:t>Working Plan (Continues)</a:t>
            </a:r>
            <a:endParaRPr sz="300" dirty="0">
              <a:solidFill>
                <a:schemeClr val="dk1"/>
              </a:solidFill>
              <a:latin typeface="Barlow"/>
              <a:ea typeface="Barlow"/>
              <a:cs typeface="Barlow"/>
              <a:sym typeface="Barlow"/>
            </a:endParaRPr>
          </a:p>
        </p:txBody>
      </p:sp>
      <p:sp>
        <p:nvSpPr>
          <p:cNvPr id="717" name="Google Shape;717;p3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8</a:t>
            </a:fld>
            <a:endParaRPr>
              <a:solidFill>
                <a:schemeClr val="lt2"/>
              </a:solidFill>
            </a:endParaRPr>
          </a:p>
        </p:txBody>
      </p:sp>
      <p:sp>
        <p:nvSpPr>
          <p:cNvPr id="5" name="TextBox 4">
            <a:extLst>
              <a:ext uri="{FF2B5EF4-FFF2-40B4-BE49-F238E27FC236}">
                <a16:creationId xmlns:a16="http://schemas.microsoft.com/office/drawing/2014/main" id="{CC1233A2-0355-E751-544E-FADFF0F96BF7}"/>
              </a:ext>
            </a:extLst>
          </p:cNvPr>
          <p:cNvSpPr txBox="1"/>
          <p:nvPr/>
        </p:nvSpPr>
        <p:spPr>
          <a:xfrm>
            <a:off x="2286000" y="4238927"/>
            <a:ext cx="4572000" cy="272895"/>
          </a:xfrm>
          <a:prstGeom prst="rect">
            <a:avLst/>
          </a:prstGeom>
          <a:noFill/>
        </p:spPr>
        <p:txBody>
          <a:bodyPr wrap="square">
            <a:spAutoFit/>
          </a:bodyPr>
          <a:lstStyle/>
          <a:p>
            <a:pPr marL="0" marR="0" lvl="0" indent="0" algn="ctr" rtl="0">
              <a:lnSpc>
                <a:spcPct val="120000"/>
              </a:lnSpc>
              <a:spcBef>
                <a:spcPts val="0"/>
              </a:spcBef>
              <a:spcAft>
                <a:spcPts val="0"/>
              </a:spcAft>
              <a:buNone/>
            </a:pPr>
            <a:r>
              <a:rPr lang="en-US" sz="1100" dirty="0">
                <a:solidFill>
                  <a:schemeClr val="dk1"/>
                </a:solidFill>
                <a:latin typeface="Barlow Medium" panose="00000600000000000000" pitchFamily="2" charset="0"/>
                <a:ea typeface="Barlow"/>
                <a:cs typeface="Barlow"/>
                <a:sym typeface="Barlow"/>
              </a:rPr>
              <a:t>UML Use Case Diagram</a:t>
            </a:r>
            <a:endParaRPr lang="en-US" sz="100" dirty="0">
              <a:solidFill>
                <a:schemeClr val="dk1"/>
              </a:solidFill>
              <a:latin typeface="Barlow Medium" panose="00000600000000000000" pitchFamily="2" charset="0"/>
              <a:ea typeface="Barlow"/>
              <a:cs typeface="Barlow"/>
              <a:sym typeface="Barlow"/>
            </a:endParaRPr>
          </a:p>
        </p:txBody>
      </p:sp>
      <p:pic>
        <p:nvPicPr>
          <p:cNvPr id="4" name="Picture 3">
            <a:extLst>
              <a:ext uri="{FF2B5EF4-FFF2-40B4-BE49-F238E27FC236}">
                <a16:creationId xmlns:a16="http://schemas.microsoft.com/office/drawing/2014/main" id="{6FBD793A-F826-B1CB-A587-2C795C79D7E4}"/>
              </a:ext>
            </a:extLst>
          </p:cNvPr>
          <p:cNvPicPr>
            <a:picLocks noChangeAspect="1"/>
          </p:cNvPicPr>
          <p:nvPr/>
        </p:nvPicPr>
        <p:blipFill>
          <a:blip r:embed="rId3"/>
          <a:stretch>
            <a:fillRect/>
          </a:stretch>
        </p:blipFill>
        <p:spPr>
          <a:xfrm>
            <a:off x="625842" y="515189"/>
            <a:ext cx="3320315" cy="3710415"/>
          </a:xfrm>
          <a:prstGeom prst="rect">
            <a:avLst/>
          </a:prstGeom>
        </p:spPr>
      </p:pic>
      <p:pic>
        <p:nvPicPr>
          <p:cNvPr id="7" name="Picture 6">
            <a:extLst>
              <a:ext uri="{FF2B5EF4-FFF2-40B4-BE49-F238E27FC236}">
                <a16:creationId xmlns:a16="http://schemas.microsoft.com/office/drawing/2014/main" id="{D3F0C9EA-8F18-47F4-B092-961089C9CCA7}"/>
              </a:ext>
            </a:extLst>
          </p:cNvPr>
          <p:cNvPicPr>
            <a:picLocks noChangeAspect="1"/>
          </p:cNvPicPr>
          <p:nvPr/>
        </p:nvPicPr>
        <p:blipFill>
          <a:blip r:embed="rId4"/>
          <a:stretch>
            <a:fillRect/>
          </a:stretch>
        </p:blipFill>
        <p:spPr>
          <a:xfrm>
            <a:off x="5197219" y="501866"/>
            <a:ext cx="3320314" cy="3737062"/>
          </a:xfrm>
          <a:prstGeom prst="rect">
            <a:avLst/>
          </a:prstGeom>
        </p:spPr>
      </p:pic>
    </p:spTree>
    <p:extLst>
      <p:ext uri="{BB962C8B-B14F-4D97-AF65-F5344CB8AC3E}">
        <p14:creationId xmlns:p14="http://schemas.microsoft.com/office/powerpoint/2010/main" val="34021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86"/>
        <p:cNvGrpSpPr/>
        <p:nvPr/>
      </p:nvGrpSpPr>
      <p:grpSpPr>
        <a:xfrm>
          <a:off x="0" y="0"/>
          <a:ext cx="0" cy="0"/>
          <a:chOff x="0" y="0"/>
          <a:chExt cx="0" cy="0"/>
        </a:xfrm>
      </p:grpSpPr>
      <p:sp>
        <p:nvSpPr>
          <p:cNvPr id="687" name="Google Shape;687;p35"/>
          <p:cNvSpPr/>
          <p:nvPr/>
        </p:nvSpPr>
        <p:spPr>
          <a:xfrm>
            <a:off x="150" y="4499250"/>
            <a:ext cx="9144000" cy="6441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16" name="Google Shape;716;p35"/>
          <p:cNvSpPr txBox="1"/>
          <p:nvPr/>
        </p:nvSpPr>
        <p:spPr>
          <a:xfrm>
            <a:off x="888447" y="91242"/>
            <a:ext cx="7367100" cy="2954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600" b="1" dirty="0">
                <a:solidFill>
                  <a:schemeClr val="dk1"/>
                </a:solidFill>
                <a:latin typeface="Barlow"/>
                <a:ea typeface="Barlow"/>
                <a:cs typeface="Barlow"/>
                <a:sym typeface="Barlow"/>
              </a:rPr>
              <a:t>Working Plan (continues)</a:t>
            </a:r>
            <a:endParaRPr sz="300" dirty="0">
              <a:solidFill>
                <a:schemeClr val="dk1"/>
              </a:solidFill>
              <a:latin typeface="Barlow"/>
              <a:ea typeface="Barlow"/>
              <a:cs typeface="Barlow"/>
              <a:sym typeface="Barlow"/>
            </a:endParaRPr>
          </a:p>
        </p:txBody>
      </p:sp>
      <p:sp>
        <p:nvSpPr>
          <p:cNvPr id="717" name="Google Shape;717;p3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9</a:t>
            </a:fld>
            <a:endParaRPr>
              <a:solidFill>
                <a:schemeClr val="lt2"/>
              </a:solidFill>
            </a:endParaRPr>
          </a:p>
        </p:txBody>
      </p:sp>
      <p:pic>
        <p:nvPicPr>
          <p:cNvPr id="3" name="Picture 2">
            <a:extLst>
              <a:ext uri="{FF2B5EF4-FFF2-40B4-BE49-F238E27FC236}">
                <a16:creationId xmlns:a16="http://schemas.microsoft.com/office/drawing/2014/main" id="{143C6709-A041-DF56-1676-30BEC17F435F}"/>
              </a:ext>
            </a:extLst>
          </p:cNvPr>
          <p:cNvPicPr>
            <a:picLocks noChangeAspect="1"/>
          </p:cNvPicPr>
          <p:nvPr/>
        </p:nvPicPr>
        <p:blipFill>
          <a:blip r:embed="rId3"/>
          <a:stretch>
            <a:fillRect/>
          </a:stretch>
        </p:blipFill>
        <p:spPr>
          <a:xfrm>
            <a:off x="1838195" y="455646"/>
            <a:ext cx="5467603" cy="3702787"/>
          </a:xfrm>
          <a:prstGeom prst="rect">
            <a:avLst/>
          </a:prstGeom>
        </p:spPr>
      </p:pic>
      <p:sp>
        <p:nvSpPr>
          <p:cNvPr id="5" name="TextBox 4">
            <a:extLst>
              <a:ext uri="{FF2B5EF4-FFF2-40B4-BE49-F238E27FC236}">
                <a16:creationId xmlns:a16="http://schemas.microsoft.com/office/drawing/2014/main" id="{CC1233A2-0355-E751-544E-FADFF0F96BF7}"/>
              </a:ext>
            </a:extLst>
          </p:cNvPr>
          <p:cNvSpPr txBox="1"/>
          <p:nvPr/>
        </p:nvSpPr>
        <p:spPr>
          <a:xfrm>
            <a:off x="2285998" y="4158433"/>
            <a:ext cx="4572000" cy="272895"/>
          </a:xfrm>
          <a:prstGeom prst="rect">
            <a:avLst/>
          </a:prstGeom>
          <a:noFill/>
        </p:spPr>
        <p:txBody>
          <a:bodyPr wrap="square">
            <a:spAutoFit/>
          </a:bodyPr>
          <a:lstStyle/>
          <a:p>
            <a:pPr marL="0" marR="0" lvl="0" indent="0" algn="ctr" rtl="0">
              <a:lnSpc>
                <a:spcPct val="120000"/>
              </a:lnSpc>
              <a:spcBef>
                <a:spcPts val="0"/>
              </a:spcBef>
              <a:spcAft>
                <a:spcPts val="0"/>
              </a:spcAft>
              <a:buNone/>
            </a:pPr>
            <a:r>
              <a:rPr lang="en-US" sz="1100" dirty="0">
                <a:solidFill>
                  <a:schemeClr val="dk1"/>
                </a:solidFill>
                <a:latin typeface="Barlow Medium" panose="00000600000000000000" pitchFamily="2" charset="0"/>
                <a:ea typeface="Barlow"/>
                <a:cs typeface="Barlow"/>
                <a:sym typeface="Barlow"/>
              </a:rPr>
              <a:t>UML Class Diagram</a:t>
            </a:r>
            <a:endParaRPr lang="en-US" sz="100" dirty="0">
              <a:solidFill>
                <a:schemeClr val="dk1"/>
              </a:solidFill>
              <a:latin typeface="Barlow Medium" panose="00000600000000000000" pitchFamily="2" charset="0"/>
              <a:ea typeface="Barlow"/>
              <a:cs typeface="Barlow"/>
              <a:sym typeface="Barlow"/>
            </a:endParaRPr>
          </a:p>
        </p:txBody>
      </p:sp>
    </p:spTree>
    <p:extLst>
      <p:ext uri="{BB962C8B-B14F-4D97-AF65-F5344CB8AC3E}">
        <p14:creationId xmlns:p14="http://schemas.microsoft.com/office/powerpoint/2010/main" val="1487403234"/>
      </p:ext>
    </p:extLst>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743</Words>
  <Application>Microsoft Office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Barlow Medium</vt:lpstr>
      <vt:lpstr>Calibri</vt:lpstr>
      <vt:lpstr>Georgia</vt:lpstr>
      <vt:lpstr>Arial</vt:lpstr>
      <vt:lpstr>Barlow</vt:lpstr>
      <vt:lpstr>Business Geometric Template</vt:lpstr>
      <vt:lpstr>QuickBazaar An Online Marketplace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E An Online Marketplace</dc:title>
  <dc:creator>Rafid</dc:creator>
  <cp:lastModifiedBy>Rafid</cp:lastModifiedBy>
  <cp:revision>83</cp:revision>
  <dcterms:modified xsi:type="dcterms:W3CDTF">2022-12-05T16:22:53Z</dcterms:modified>
</cp:coreProperties>
</file>