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62" r:id="rId3"/>
    <p:sldId id="274" r:id="rId4"/>
    <p:sldId id="279" r:id="rId5"/>
    <p:sldId id="280" r:id="rId6"/>
    <p:sldId id="275" r:id="rId7"/>
    <p:sldId id="276" r:id="rId8"/>
    <p:sldId id="277" r:id="rId9"/>
    <p:sldId id="278" r:id="rId10"/>
    <p:sldId id="281" r:id="rId11"/>
    <p:sldId id="282" r:id="rId12"/>
    <p:sldId id="273" r:id="rId13"/>
  </p:sldIdLst>
  <p:sldSz cx="9144000" cy="5143500" type="screen16x9"/>
  <p:notesSz cx="6858000" cy="9144000"/>
  <p:embeddedFontLst>
    <p:embeddedFont>
      <p:font typeface="Barlow" panose="00000500000000000000" pitchFamily="2" charset="0"/>
      <p:regular r:id="rId15"/>
      <p:bold r:id="rId16"/>
      <p:italic r:id="rId17"/>
      <p:boldItalic r:id="rId18"/>
    </p:embeddedFont>
    <p:embeddedFont>
      <p:font typeface="Barlow Medium" panose="00000600000000000000" pitchFamily="2" charset="0"/>
      <p:regular r:id="rId19"/>
      <p:bold r:id="rId20"/>
      <p:italic r:id="rId21"/>
      <p:boldItalic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napToGrid="0">
      <p:cViewPr varScale="1">
        <p:scale>
          <a:sx n="117" d="100"/>
          <a:sy n="117" d="100"/>
        </p:scale>
        <p:origin x="480"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fb87c9a92b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gfb87c9a92b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b87c9a92b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fb87c9a92b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b87c9a92b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fb87c9a92b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667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b87c9a92b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fb87c9a92b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4357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fb87c9a92b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gfb87c9a92b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590675" y="-430404"/>
            <a:ext cx="6391200" cy="6391200"/>
          </a:xfrm>
          <a:prstGeom prst="chord">
            <a:avLst>
              <a:gd name="adj1" fmla="val 14385217"/>
              <a:gd name="adj2" fmla="val 7208317"/>
            </a:avLst>
          </a:pr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11;p2"/>
          <p:cNvSpPr/>
          <p:nvPr/>
        </p:nvSpPr>
        <p:spPr>
          <a:xfrm>
            <a:off x="449540" y="784173"/>
            <a:ext cx="539646" cy="134911"/>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2" name="Google Shape;12;p2"/>
          <p:cNvSpPr txBox="1">
            <a:spLocks noGrp="1"/>
          </p:cNvSpPr>
          <p:nvPr>
            <p:ph type="ctrTitle"/>
          </p:nvPr>
        </p:nvSpPr>
        <p:spPr>
          <a:xfrm>
            <a:off x="514350" y="1838325"/>
            <a:ext cx="3497400" cy="18471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 name="Google Shape;13;p2"/>
          <p:cNvSpPr txBox="1">
            <a:spLocks noGrp="1"/>
          </p:cNvSpPr>
          <p:nvPr>
            <p:ph type="sldNum" idx="12"/>
          </p:nvPr>
        </p:nvSpPr>
        <p:spPr>
          <a:xfrm>
            <a:off x="314625" y="4788300"/>
            <a:ext cx="548700" cy="182700"/>
          </a:xfrm>
          <a:prstGeom prst="rect">
            <a:avLst/>
          </a:prstGeom>
        </p:spPr>
        <p:txBody>
          <a:bodyPr spcFirstLastPara="1" wrap="square" lIns="0" tIns="0" rIns="0" bIns="0" anchor="t" anchorCtr="0">
            <a:noAutofit/>
          </a:bodyPr>
          <a:lstStyle>
            <a:lvl1pPr lvl="0" algn="l">
              <a:buNone/>
              <a:defRPr/>
            </a:lvl1pPr>
            <a:lvl2pPr lvl="1" algn="l">
              <a:buNone/>
              <a:defRPr/>
            </a:lvl2pPr>
            <a:lvl3pPr lvl="2" algn="l">
              <a:buNone/>
              <a:defRPr/>
            </a:lvl3pPr>
            <a:lvl4pPr lvl="3" algn="l">
              <a:buNone/>
              <a:defRPr/>
            </a:lvl4pPr>
            <a:lvl5pPr lvl="4" algn="l">
              <a:buNone/>
              <a:defRPr/>
            </a:lvl5pPr>
            <a:lvl6pPr lvl="5" algn="l">
              <a:buNone/>
              <a:defRPr/>
            </a:lvl6pPr>
            <a:lvl7pPr lvl="6" algn="l">
              <a:buNone/>
              <a:defRPr/>
            </a:lvl7pPr>
            <a:lvl8pPr lvl="7" algn="l">
              <a:buNone/>
              <a:defRPr/>
            </a:lvl8pPr>
            <a:lvl9pPr lvl="8" algn="l">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subtitle">
  <p:cSld name="TITLE_ONLY_1">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516600" y="1655400"/>
            <a:ext cx="3679200" cy="1411500"/>
          </a:xfrm>
          <a:prstGeom prst="rect">
            <a:avLst/>
          </a:prstGeom>
        </p:spPr>
        <p:txBody>
          <a:bodyPr spcFirstLastPara="1" wrap="square" lIns="0" tIns="0" rIns="0" bIns="0" anchor="b"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47" name="Google Shape;47;p9"/>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9"/>
          <p:cNvSpPr/>
          <p:nvPr/>
        </p:nvSpPr>
        <p:spPr>
          <a:xfrm>
            <a:off x="244527" y="379439"/>
            <a:ext cx="539646" cy="134912"/>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 name="Google Shape;49;p9"/>
          <p:cNvSpPr txBox="1">
            <a:spLocks noGrp="1"/>
          </p:cNvSpPr>
          <p:nvPr>
            <p:ph type="subTitle" idx="1"/>
          </p:nvPr>
        </p:nvSpPr>
        <p:spPr>
          <a:xfrm>
            <a:off x="516600" y="3066900"/>
            <a:ext cx="3679200" cy="268200"/>
          </a:xfrm>
          <a:prstGeom prst="rect">
            <a:avLst/>
          </a:prstGeom>
        </p:spPr>
        <p:txBody>
          <a:bodyPr spcFirstLastPara="1" wrap="square" lIns="0" tIns="0" rIns="0" bIns="0" anchor="t" anchorCtr="0">
            <a:noAutofit/>
          </a:bodyPr>
          <a:lstStyle>
            <a:lvl1pPr lvl="0">
              <a:spcBef>
                <a:spcPts val="0"/>
              </a:spcBef>
              <a:spcAft>
                <a:spcPts val="0"/>
              </a:spcAft>
              <a:buSzPts val="1600"/>
              <a:buFont typeface="Barlow Medium"/>
              <a:buNone/>
              <a:defRPr>
                <a:latin typeface="Barlow Medium"/>
                <a:ea typeface="Barlow Medium"/>
                <a:cs typeface="Barlow Medium"/>
                <a:sym typeface="Barlow Medium"/>
              </a:defRPr>
            </a:lvl1pPr>
            <a:lvl2pPr lvl="1">
              <a:spcBef>
                <a:spcPts val="800"/>
              </a:spcBef>
              <a:spcAft>
                <a:spcPts val="0"/>
              </a:spcAft>
              <a:buSzPts val="1600"/>
              <a:buFont typeface="Barlow Medium"/>
              <a:buNone/>
              <a:defRPr>
                <a:latin typeface="Barlow Medium"/>
                <a:ea typeface="Barlow Medium"/>
                <a:cs typeface="Barlow Medium"/>
                <a:sym typeface="Barlow Medium"/>
              </a:defRPr>
            </a:lvl2pPr>
            <a:lvl3pPr lvl="2">
              <a:spcBef>
                <a:spcPts val="800"/>
              </a:spcBef>
              <a:spcAft>
                <a:spcPts val="0"/>
              </a:spcAft>
              <a:buSzPts val="1600"/>
              <a:buFont typeface="Barlow Medium"/>
              <a:buNone/>
              <a:defRPr>
                <a:latin typeface="Barlow Medium"/>
                <a:ea typeface="Barlow Medium"/>
                <a:cs typeface="Barlow Medium"/>
                <a:sym typeface="Barlow Medium"/>
              </a:defRPr>
            </a:lvl3pPr>
            <a:lvl4pPr lvl="3">
              <a:spcBef>
                <a:spcPts val="800"/>
              </a:spcBef>
              <a:spcAft>
                <a:spcPts val="0"/>
              </a:spcAft>
              <a:buSzPts val="1600"/>
              <a:buFont typeface="Barlow Medium"/>
              <a:buNone/>
              <a:defRPr>
                <a:latin typeface="Barlow Medium"/>
                <a:ea typeface="Barlow Medium"/>
                <a:cs typeface="Barlow Medium"/>
                <a:sym typeface="Barlow Medium"/>
              </a:defRPr>
            </a:lvl4pPr>
            <a:lvl5pPr lvl="4">
              <a:spcBef>
                <a:spcPts val="800"/>
              </a:spcBef>
              <a:spcAft>
                <a:spcPts val="0"/>
              </a:spcAft>
              <a:buSzPts val="1600"/>
              <a:buFont typeface="Barlow Medium"/>
              <a:buNone/>
              <a:defRPr>
                <a:latin typeface="Barlow Medium"/>
                <a:ea typeface="Barlow Medium"/>
                <a:cs typeface="Barlow Medium"/>
                <a:sym typeface="Barlow Medium"/>
              </a:defRPr>
            </a:lvl5pPr>
            <a:lvl6pPr lvl="5">
              <a:spcBef>
                <a:spcPts val="800"/>
              </a:spcBef>
              <a:spcAft>
                <a:spcPts val="0"/>
              </a:spcAft>
              <a:buSzPts val="1600"/>
              <a:buFont typeface="Barlow Medium"/>
              <a:buNone/>
              <a:defRPr>
                <a:latin typeface="Barlow Medium"/>
                <a:ea typeface="Barlow Medium"/>
                <a:cs typeface="Barlow Medium"/>
                <a:sym typeface="Barlow Medium"/>
              </a:defRPr>
            </a:lvl6pPr>
            <a:lvl7pPr lvl="6">
              <a:spcBef>
                <a:spcPts val="800"/>
              </a:spcBef>
              <a:spcAft>
                <a:spcPts val="0"/>
              </a:spcAft>
              <a:buSzPts val="1600"/>
              <a:buFont typeface="Barlow Medium"/>
              <a:buNone/>
              <a:defRPr>
                <a:latin typeface="Barlow Medium"/>
                <a:ea typeface="Barlow Medium"/>
                <a:cs typeface="Barlow Medium"/>
                <a:sym typeface="Barlow Medium"/>
              </a:defRPr>
            </a:lvl7pPr>
            <a:lvl8pPr lvl="7">
              <a:spcBef>
                <a:spcPts val="800"/>
              </a:spcBef>
              <a:spcAft>
                <a:spcPts val="0"/>
              </a:spcAft>
              <a:buSzPts val="1600"/>
              <a:buFont typeface="Barlow Medium"/>
              <a:buNone/>
              <a:defRPr>
                <a:latin typeface="Barlow Medium"/>
                <a:ea typeface="Barlow Medium"/>
                <a:cs typeface="Barlow Medium"/>
                <a:sym typeface="Barlow Medium"/>
              </a:defRPr>
            </a:lvl8pPr>
            <a:lvl9pPr lvl="8">
              <a:spcBef>
                <a:spcPts val="800"/>
              </a:spcBef>
              <a:spcAft>
                <a:spcPts val="800"/>
              </a:spcAft>
              <a:buSzPts val="1600"/>
              <a:buFont typeface="Barlow Medium"/>
              <a:buNone/>
              <a:defRPr>
                <a:latin typeface="Barlow Medium"/>
                <a:ea typeface="Barlow Medium"/>
                <a:cs typeface="Barlow Medium"/>
                <a:sym typeface="Barlow Medium"/>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516600" y="4406300"/>
            <a:ext cx="7772100" cy="3039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52" name="Google Shape;52;p10"/>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6600" y="514350"/>
            <a:ext cx="6480000" cy="7179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1pPr>
            <a:lvl2pPr lvl="1"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2pPr>
            <a:lvl3pPr lvl="2"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3pPr>
            <a:lvl4pPr lvl="3"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4pPr>
            <a:lvl5pPr lvl="4"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5pPr>
            <a:lvl6pPr lvl="5"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6pPr>
            <a:lvl7pPr lvl="6"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7pPr>
            <a:lvl8pPr lvl="7"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8pPr>
            <a:lvl9pPr lvl="8"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516600" y="1967475"/>
            <a:ext cx="6768900" cy="24204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marL="914400" lvl="1"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marL="1371600" lvl="2"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marL="1828800" lvl="3"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marL="2286000" lvl="4"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marL="2743200" lvl="5"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marL="3200400" lvl="6"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marL="3657600" lvl="7"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marL="4114800" lvl="8" indent="-330200" rtl="0">
              <a:lnSpc>
                <a:spcPct val="115000"/>
              </a:lnSpc>
              <a:spcBef>
                <a:spcPts val="800"/>
              </a:spcBef>
              <a:spcAft>
                <a:spcPts val="800"/>
              </a:spcAft>
              <a:buClr>
                <a:schemeClr val="dk1"/>
              </a:buClr>
              <a:buSzPts val="1600"/>
              <a:buFont typeface="Barlow"/>
              <a:buChar char="■"/>
              <a:defRPr sz="1600">
                <a:solidFill>
                  <a:schemeClr val="dk1"/>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376075" y="4749850"/>
            <a:ext cx="548700" cy="181800"/>
          </a:xfrm>
          <a:prstGeom prst="rect">
            <a:avLst/>
          </a:prstGeom>
          <a:noFill/>
          <a:ln>
            <a:noFill/>
          </a:ln>
        </p:spPr>
        <p:txBody>
          <a:bodyPr spcFirstLastPara="1" wrap="square" lIns="0" tIns="0" rIns="0" bIns="0" anchor="ctr" anchorCtr="0">
            <a:noAutofit/>
          </a:bodyPr>
          <a:lstStyle>
            <a:lvl1pPr lvl="0" algn="r" rtl="0">
              <a:buNone/>
              <a:defRPr sz="1100" b="1">
                <a:solidFill>
                  <a:schemeClr val="dk1"/>
                </a:solidFill>
                <a:latin typeface="Barlow"/>
                <a:ea typeface="Barlow"/>
                <a:cs typeface="Barlow"/>
                <a:sym typeface="Barlow"/>
              </a:defRPr>
            </a:lvl1pPr>
            <a:lvl2pPr lvl="1" algn="r" rtl="0">
              <a:buNone/>
              <a:defRPr sz="1100" b="1">
                <a:solidFill>
                  <a:schemeClr val="dk1"/>
                </a:solidFill>
                <a:latin typeface="Barlow"/>
                <a:ea typeface="Barlow"/>
                <a:cs typeface="Barlow"/>
                <a:sym typeface="Barlow"/>
              </a:defRPr>
            </a:lvl2pPr>
            <a:lvl3pPr lvl="2" algn="r" rtl="0">
              <a:buNone/>
              <a:defRPr sz="1100" b="1">
                <a:solidFill>
                  <a:schemeClr val="dk1"/>
                </a:solidFill>
                <a:latin typeface="Barlow"/>
                <a:ea typeface="Barlow"/>
                <a:cs typeface="Barlow"/>
                <a:sym typeface="Barlow"/>
              </a:defRPr>
            </a:lvl3pPr>
            <a:lvl4pPr lvl="3" algn="r" rtl="0">
              <a:buNone/>
              <a:defRPr sz="1100" b="1">
                <a:solidFill>
                  <a:schemeClr val="dk1"/>
                </a:solidFill>
                <a:latin typeface="Barlow"/>
                <a:ea typeface="Barlow"/>
                <a:cs typeface="Barlow"/>
                <a:sym typeface="Barlow"/>
              </a:defRPr>
            </a:lvl4pPr>
            <a:lvl5pPr lvl="4" algn="r" rtl="0">
              <a:buNone/>
              <a:defRPr sz="1100" b="1">
                <a:solidFill>
                  <a:schemeClr val="dk1"/>
                </a:solidFill>
                <a:latin typeface="Barlow"/>
                <a:ea typeface="Barlow"/>
                <a:cs typeface="Barlow"/>
                <a:sym typeface="Barlow"/>
              </a:defRPr>
            </a:lvl5pPr>
            <a:lvl6pPr lvl="5" algn="r" rtl="0">
              <a:buNone/>
              <a:defRPr sz="1100" b="1">
                <a:solidFill>
                  <a:schemeClr val="dk1"/>
                </a:solidFill>
                <a:latin typeface="Barlow"/>
                <a:ea typeface="Barlow"/>
                <a:cs typeface="Barlow"/>
                <a:sym typeface="Barlow"/>
              </a:defRPr>
            </a:lvl6pPr>
            <a:lvl7pPr lvl="6" algn="r" rtl="0">
              <a:buNone/>
              <a:defRPr sz="1100" b="1">
                <a:solidFill>
                  <a:schemeClr val="dk1"/>
                </a:solidFill>
                <a:latin typeface="Barlow"/>
                <a:ea typeface="Barlow"/>
                <a:cs typeface="Barlow"/>
                <a:sym typeface="Barlow"/>
              </a:defRPr>
            </a:lvl7pPr>
            <a:lvl8pPr lvl="7" algn="r" rtl="0">
              <a:buNone/>
              <a:defRPr sz="1100" b="1">
                <a:solidFill>
                  <a:schemeClr val="dk1"/>
                </a:solidFill>
                <a:latin typeface="Barlow"/>
                <a:ea typeface="Barlow"/>
                <a:cs typeface="Barlow"/>
                <a:sym typeface="Barlow"/>
              </a:defRPr>
            </a:lvl8pPr>
            <a:lvl9pPr lvl="8" algn="r" rtl="0">
              <a:buNone/>
              <a:defRPr sz="1100" b="1">
                <a:solidFill>
                  <a:schemeClr val="dk1"/>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6"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8"/>
        <p:cNvGrpSpPr/>
        <p:nvPr/>
      </p:nvGrpSpPr>
      <p:grpSpPr>
        <a:xfrm>
          <a:off x="0" y="0"/>
          <a:ext cx="0" cy="0"/>
          <a:chOff x="0" y="0"/>
          <a:chExt cx="0" cy="0"/>
        </a:xfrm>
      </p:grpSpPr>
      <p:pic>
        <p:nvPicPr>
          <p:cNvPr id="2" name="Picture 1">
            <a:extLst>
              <a:ext uri="{FF2B5EF4-FFF2-40B4-BE49-F238E27FC236}">
                <a16:creationId xmlns:a16="http://schemas.microsoft.com/office/drawing/2014/main" id="{13B8E719-10BF-DD2E-C63C-5032BC6612A6}"/>
              </a:ext>
            </a:extLst>
          </p:cNvPr>
          <p:cNvPicPr>
            <a:picLocks noChangeAspect="1"/>
          </p:cNvPicPr>
          <p:nvPr/>
        </p:nvPicPr>
        <p:blipFill>
          <a:blip r:embed="rId3"/>
          <a:stretch>
            <a:fillRect/>
          </a:stretch>
        </p:blipFill>
        <p:spPr>
          <a:xfrm>
            <a:off x="4949547" y="1207156"/>
            <a:ext cx="4048108" cy="2160423"/>
          </a:xfrm>
          <a:prstGeom prst="rect">
            <a:avLst/>
          </a:prstGeom>
        </p:spPr>
      </p:pic>
      <p:sp>
        <p:nvSpPr>
          <p:cNvPr id="9" name="Google Shape;59;p12">
            <a:extLst>
              <a:ext uri="{FF2B5EF4-FFF2-40B4-BE49-F238E27FC236}">
                <a16:creationId xmlns:a16="http://schemas.microsoft.com/office/drawing/2014/main" id="{310CBDA6-8ED7-4058-A50F-ABC0BE54F520}"/>
              </a:ext>
            </a:extLst>
          </p:cNvPr>
          <p:cNvSpPr txBox="1">
            <a:spLocks noGrp="1"/>
          </p:cNvSpPr>
          <p:nvPr>
            <p:ph type="ctrTitle"/>
          </p:nvPr>
        </p:nvSpPr>
        <p:spPr>
          <a:xfrm>
            <a:off x="514428" y="387275"/>
            <a:ext cx="7220320" cy="2378166"/>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dirty="0"/>
              <a:t>QuickBazaar</a:t>
            </a:r>
            <a:br>
              <a:rPr lang="en" dirty="0"/>
            </a:br>
            <a:r>
              <a:rPr lang="en" sz="1400" b="0" dirty="0"/>
              <a:t>An Online Marketplace</a:t>
            </a:r>
            <a:endParaRPr b="0" dirty="0"/>
          </a:p>
        </p:txBody>
      </p:sp>
      <p:sp>
        <p:nvSpPr>
          <p:cNvPr id="13" name="TextBox 12">
            <a:extLst>
              <a:ext uri="{FF2B5EF4-FFF2-40B4-BE49-F238E27FC236}">
                <a16:creationId xmlns:a16="http://schemas.microsoft.com/office/drawing/2014/main" id="{0CB22CD3-99F8-4EDB-BE4A-1975D1D71C65}"/>
              </a:ext>
            </a:extLst>
          </p:cNvPr>
          <p:cNvSpPr txBox="1"/>
          <p:nvPr/>
        </p:nvSpPr>
        <p:spPr>
          <a:xfrm>
            <a:off x="426746" y="2182639"/>
            <a:ext cx="9366068" cy="1184940"/>
          </a:xfrm>
          <a:prstGeom prst="rect">
            <a:avLst/>
          </a:prstGeom>
          <a:noFill/>
        </p:spPr>
        <p:txBody>
          <a:bodyPr wrap="square">
            <a:spAutoFit/>
          </a:bodyPr>
          <a:lstStyle/>
          <a:p>
            <a:r>
              <a:rPr lang="en" sz="1800" dirty="0">
                <a:solidFill>
                  <a:srgbClr val="363739"/>
                </a:solidFill>
                <a:latin typeface="Barlow Medium" panose="00000600000000000000" pitchFamily="2" charset="0"/>
                <a:sym typeface="Barlow"/>
              </a:rPr>
              <a:t>Group Members:</a:t>
            </a:r>
          </a:p>
          <a:p>
            <a:endParaRPr lang="en" sz="500" dirty="0">
              <a:solidFill>
                <a:srgbClr val="363739"/>
              </a:solidFill>
              <a:latin typeface="Barlow Medium" panose="00000600000000000000" pitchFamily="2" charset="0"/>
              <a:sym typeface="Barlow"/>
            </a:endParaRPr>
          </a:p>
          <a:p>
            <a:r>
              <a:rPr lang="en" sz="1600" dirty="0">
                <a:solidFill>
                  <a:srgbClr val="363739"/>
                </a:solidFill>
                <a:latin typeface="Barlow" panose="020B0604020202020204" pitchFamily="2" charset="0"/>
                <a:sym typeface="Barlow"/>
              </a:rPr>
              <a:t>Name: Rafidul Islam ID: 1912152642</a:t>
            </a:r>
          </a:p>
          <a:p>
            <a:r>
              <a:rPr lang="en" sz="1600" dirty="0">
                <a:solidFill>
                  <a:srgbClr val="363739"/>
                </a:solidFill>
                <a:latin typeface="Barlow" panose="020B0604020202020204" pitchFamily="2" charset="0"/>
                <a:sym typeface="Barlow"/>
              </a:rPr>
              <a:t>Name: Md Rafin Al Zhehad  ID:1911626642</a:t>
            </a:r>
            <a:endParaRPr lang="en-US" sz="1600" dirty="0">
              <a:solidFill>
                <a:srgbClr val="363739"/>
              </a:solidFill>
              <a:latin typeface="Barlow" panose="020B0604020202020204" pitchFamily="2" charset="0"/>
              <a:sym typeface="Barlow"/>
            </a:endParaRPr>
          </a:p>
          <a:p>
            <a:r>
              <a:rPr lang="en" sz="1600" dirty="0">
                <a:solidFill>
                  <a:srgbClr val="363739"/>
                </a:solidFill>
                <a:latin typeface="Barlow" panose="020B0604020202020204" pitchFamily="2" charset="0"/>
                <a:sym typeface="Barlow"/>
              </a:rPr>
              <a:t>Name: Md. Riyad-Ur-Rahman  ID:1911125642</a:t>
            </a:r>
            <a:endParaRPr lang="en-US" sz="1600" dirty="0">
              <a:solidFill>
                <a:srgbClr val="363739"/>
              </a:solidFill>
              <a:latin typeface="Barlow" panose="020B0604020202020204" pitchFamily="2" charset="0"/>
              <a:sym typeface="Barlow"/>
            </a:endParaRPr>
          </a:p>
        </p:txBody>
      </p:sp>
      <p:sp>
        <p:nvSpPr>
          <p:cNvPr id="3" name="Google Shape;62;p12">
            <a:extLst>
              <a:ext uri="{FF2B5EF4-FFF2-40B4-BE49-F238E27FC236}">
                <a16:creationId xmlns:a16="http://schemas.microsoft.com/office/drawing/2014/main" id="{B1052261-BA86-C2C6-156F-041A751767F0}"/>
              </a:ext>
            </a:extLst>
          </p:cNvPr>
          <p:cNvSpPr/>
          <p:nvPr/>
        </p:nvSpPr>
        <p:spPr>
          <a:xfrm>
            <a:off x="4011828" y="3084245"/>
            <a:ext cx="1219200" cy="121919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7372" y="218209"/>
            <a:ext cx="1808019" cy="1091046"/>
          </a:xfrm>
        </p:spPr>
        <p:txBody>
          <a:bodyPr/>
          <a:lstStyle/>
          <a:p>
            <a:r>
              <a:rPr lang="en-US" dirty="0"/>
              <a:t>Results</a:t>
            </a:r>
            <a:br>
              <a:rPr lang="en-US" dirty="0"/>
            </a:b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4" name="Subtitle 3"/>
          <p:cNvSpPr>
            <a:spLocks noGrp="1"/>
          </p:cNvSpPr>
          <p:nvPr>
            <p:ph type="subTitle" idx="1"/>
          </p:nvPr>
        </p:nvSpPr>
        <p:spPr>
          <a:xfrm>
            <a:off x="372290" y="1175154"/>
            <a:ext cx="8379823" cy="1568045"/>
          </a:xfrm>
        </p:spPr>
        <p:txBody>
          <a:bodyPr/>
          <a:lstStyle/>
          <a:p>
            <a:r>
              <a:rPr lang="en-US" sz="2000" b="1" dirty="0"/>
              <a:t>User View</a:t>
            </a:r>
          </a:p>
          <a:p>
            <a:r>
              <a:rPr lang="en-US" b="1" dirty="0"/>
              <a:t>Sign up-Sign in: </a:t>
            </a:r>
            <a:r>
              <a:rPr lang="en-US" dirty="0"/>
              <a:t>The sign-up and sign-in features of an e-commerce website are typically used to create and manage customer accounts. Customers who create an account can save their shipping and payment information for future purchases, view their order history, and access other account-specific features.</a:t>
            </a:r>
          </a:p>
          <a:p>
            <a:r>
              <a:rPr lang="en-US" b="1" dirty="0"/>
              <a:t>Shopping cart: </a:t>
            </a:r>
            <a:r>
              <a:rPr lang="en-US" dirty="0"/>
              <a:t>A shopping cart function allows customers to select products they want to purchase and keep track of them as they shop. The shopping cart typically includes options for adjusting the quantity of items and calculating the total cost.</a:t>
            </a:r>
          </a:p>
          <a:p>
            <a:r>
              <a:rPr lang="en-US" b="1" dirty="0"/>
              <a:t>Search Bar: </a:t>
            </a:r>
            <a:r>
              <a:rPr lang="en-US" dirty="0"/>
              <a:t>The search function of an e-commerce website is a feature that allows customers to quickly find products they are looking for on the site. This is typically accomplished through the use of a search bar, where customers can enter keywords or phrases related to the product they are looking for.</a:t>
            </a:r>
          </a:p>
          <a:p>
            <a:endParaRPr lang="en-US" dirty="0"/>
          </a:p>
          <a:p>
            <a:endParaRPr lang="en-US" dirty="0"/>
          </a:p>
        </p:txBody>
      </p:sp>
    </p:spTree>
    <p:extLst>
      <p:ext uri="{BB962C8B-B14F-4D97-AF65-F5344CB8AC3E}">
        <p14:creationId xmlns:p14="http://schemas.microsoft.com/office/powerpoint/2010/main" val="2953942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7372" y="218209"/>
            <a:ext cx="1808019" cy="1091046"/>
          </a:xfrm>
        </p:spPr>
        <p:txBody>
          <a:bodyPr/>
          <a:lstStyle/>
          <a:p>
            <a:r>
              <a:rPr lang="en-US" dirty="0"/>
              <a:t>Results</a:t>
            </a:r>
            <a:br>
              <a:rPr lang="en-US" dirty="0"/>
            </a:b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4" name="Subtitle 3"/>
          <p:cNvSpPr>
            <a:spLocks noGrp="1"/>
          </p:cNvSpPr>
          <p:nvPr>
            <p:ph type="subTitle" idx="1"/>
          </p:nvPr>
        </p:nvSpPr>
        <p:spPr>
          <a:xfrm>
            <a:off x="372290" y="1175154"/>
            <a:ext cx="8379823" cy="1568045"/>
          </a:xfrm>
        </p:spPr>
        <p:txBody>
          <a:bodyPr/>
          <a:lstStyle/>
          <a:p>
            <a:r>
              <a:rPr lang="en-US" sz="2000" b="1" dirty="0"/>
              <a:t>Admin View</a:t>
            </a:r>
          </a:p>
          <a:p>
            <a:endParaRPr lang="en-US" b="1" dirty="0"/>
          </a:p>
          <a:p>
            <a:r>
              <a:rPr lang="en-US" dirty="0"/>
              <a:t>The admin section is inaccessible to anyone without a login. In the admin dashboard, we have finished the part where we created products and categories. </a:t>
            </a:r>
          </a:p>
          <a:p>
            <a:endParaRPr lang="en-US" dirty="0"/>
          </a:p>
        </p:txBody>
      </p:sp>
      <p:sp>
        <p:nvSpPr>
          <p:cNvPr id="10" name="TextBox 9">
            <a:extLst>
              <a:ext uri="{FF2B5EF4-FFF2-40B4-BE49-F238E27FC236}">
                <a16:creationId xmlns:a16="http://schemas.microsoft.com/office/drawing/2014/main" id="{854831EF-1B22-4101-E048-C3B8639C158D}"/>
              </a:ext>
            </a:extLst>
          </p:cNvPr>
          <p:cNvSpPr txBox="1"/>
          <p:nvPr/>
        </p:nvSpPr>
        <p:spPr>
          <a:xfrm>
            <a:off x="423583" y="2933568"/>
            <a:ext cx="8328530" cy="584775"/>
          </a:xfrm>
          <a:prstGeom prst="rect">
            <a:avLst/>
          </a:prstGeom>
          <a:noFill/>
        </p:spPr>
        <p:txBody>
          <a:bodyPr wrap="square">
            <a:spAutoFit/>
          </a:bodyPr>
          <a:lstStyle/>
          <a:p>
            <a:r>
              <a:rPr lang="en-US" sz="1600" dirty="0">
                <a:latin typeface="Barlow Medium" panose="00000600000000000000" pitchFamily="2" charset="0"/>
              </a:rPr>
              <a:t>So far, we have completed these tasks for our project. Later, the remaining portion will be completed.</a:t>
            </a:r>
          </a:p>
        </p:txBody>
      </p:sp>
    </p:spTree>
    <p:extLst>
      <p:ext uri="{BB962C8B-B14F-4D97-AF65-F5344CB8AC3E}">
        <p14:creationId xmlns:p14="http://schemas.microsoft.com/office/powerpoint/2010/main" val="348149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87"/>
        <p:cNvGrpSpPr/>
        <p:nvPr/>
      </p:nvGrpSpPr>
      <p:grpSpPr>
        <a:xfrm>
          <a:off x="0" y="0"/>
          <a:ext cx="0" cy="0"/>
          <a:chOff x="0" y="0"/>
          <a:chExt cx="0" cy="0"/>
        </a:xfrm>
      </p:grpSpPr>
      <p:grpSp>
        <p:nvGrpSpPr>
          <p:cNvPr id="488" name="Google Shape;488;p29"/>
          <p:cNvGrpSpPr/>
          <p:nvPr/>
        </p:nvGrpSpPr>
        <p:grpSpPr>
          <a:xfrm>
            <a:off x="-768525" y="-48199"/>
            <a:ext cx="5225404" cy="5225404"/>
            <a:chOff x="-1537049" y="-96399"/>
            <a:chExt cx="10450808" cy="10450808"/>
          </a:xfrm>
        </p:grpSpPr>
        <p:sp>
          <p:nvSpPr>
            <p:cNvPr id="489" name="Google Shape;489;p29"/>
            <p:cNvSpPr/>
            <p:nvPr/>
          </p:nvSpPr>
          <p:spPr>
            <a:xfrm>
              <a:off x="-1537049" y="-96399"/>
              <a:ext cx="10450808" cy="10450808"/>
            </a:xfrm>
            <a:custGeom>
              <a:avLst/>
              <a:gdLst/>
              <a:ahLst/>
              <a:cxnLst/>
              <a:rect l="l" t="t" r="r" b="b"/>
              <a:pathLst>
                <a:path w="10450808" h="10450808" extrusionOk="0">
                  <a:moveTo>
                    <a:pt x="10450808" y="10450808"/>
                  </a:moveTo>
                  <a:lnTo>
                    <a:pt x="0" y="10450808"/>
                  </a:lnTo>
                  <a:lnTo>
                    <a:pt x="0" y="0"/>
                  </a:lnTo>
                  <a:lnTo>
                    <a:pt x="10450808" y="0"/>
                  </a:lnTo>
                  <a:lnTo>
                    <a:pt x="10450808" y="10450808"/>
                  </a:lnTo>
                  <a:close/>
                  <a:moveTo>
                    <a:pt x="14495" y="10436313"/>
                  </a:moveTo>
                  <a:lnTo>
                    <a:pt x="10436313" y="10436313"/>
                  </a:lnTo>
                  <a:lnTo>
                    <a:pt x="10436313" y="14495"/>
                  </a:lnTo>
                  <a:lnTo>
                    <a:pt x="14495" y="14495"/>
                  </a:lnTo>
                  <a:lnTo>
                    <a:pt x="14495"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0" name="Google Shape;490;p29"/>
            <p:cNvSpPr/>
            <p:nvPr/>
          </p:nvSpPr>
          <p:spPr>
            <a:xfrm>
              <a:off x="-1529802" y="9391176"/>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1" name="Google Shape;491;p29"/>
            <p:cNvSpPr/>
            <p:nvPr/>
          </p:nvSpPr>
          <p:spPr>
            <a:xfrm>
              <a:off x="-1529802" y="8442438"/>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2" name="Google Shape;492;p29"/>
            <p:cNvSpPr/>
            <p:nvPr/>
          </p:nvSpPr>
          <p:spPr>
            <a:xfrm>
              <a:off x="-1529802" y="7493603"/>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3" name="Google Shape;493;p29"/>
            <p:cNvSpPr/>
            <p:nvPr/>
          </p:nvSpPr>
          <p:spPr>
            <a:xfrm>
              <a:off x="-1529802" y="6544865"/>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4" name="Google Shape;494;p29"/>
            <p:cNvSpPr/>
            <p:nvPr/>
          </p:nvSpPr>
          <p:spPr>
            <a:xfrm>
              <a:off x="-1529802" y="5596127"/>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5" name="Google Shape;495;p29"/>
            <p:cNvSpPr/>
            <p:nvPr/>
          </p:nvSpPr>
          <p:spPr>
            <a:xfrm>
              <a:off x="-1529802" y="4647388"/>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6" name="Google Shape;496;p29"/>
            <p:cNvSpPr/>
            <p:nvPr/>
          </p:nvSpPr>
          <p:spPr>
            <a:xfrm>
              <a:off x="-1529802" y="3698650"/>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7" name="Google Shape;497;p29"/>
            <p:cNvSpPr/>
            <p:nvPr/>
          </p:nvSpPr>
          <p:spPr>
            <a:xfrm>
              <a:off x="-1529802" y="2749912"/>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8" name="Google Shape;498;p29"/>
            <p:cNvSpPr/>
            <p:nvPr/>
          </p:nvSpPr>
          <p:spPr>
            <a:xfrm>
              <a:off x="-1529802" y="1801077"/>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9" name="Google Shape;499;p29"/>
            <p:cNvSpPr/>
            <p:nvPr/>
          </p:nvSpPr>
          <p:spPr>
            <a:xfrm>
              <a:off x="-1529802" y="852339"/>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0" name="Google Shape;500;p29"/>
            <p:cNvSpPr/>
            <p:nvPr/>
          </p:nvSpPr>
          <p:spPr>
            <a:xfrm>
              <a:off x="7950525"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1" name="Google Shape;501;p29"/>
            <p:cNvSpPr/>
            <p:nvPr/>
          </p:nvSpPr>
          <p:spPr>
            <a:xfrm>
              <a:off x="7001787"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2" name="Google Shape;502;p29"/>
            <p:cNvSpPr/>
            <p:nvPr/>
          </p:nvSpPr>
          <p:spPr>
            <a:xfrm>
              <a:off x="6052952"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3" name="Google Shape;503;p29"/>
            <p:cNvSpPr/>
            <p:nvPr/>
          </p:nvSpPr>
          <p:spPr>
            <a:xfrm>
              <a:off x="5104214"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4" name="Google Shape;504;p29"/>
            <p:cNvSpPr/>
            <p:nvPr/>
          </p:nvSpPr>
          <p:spPr>
            <a:xfrm>
              <a:off x="4155476"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5" name="Google Shape;505;p29"/>
            <p:cNvSpPr/>
            <p:nvPr/>
          </p:nvSpPr>
          <p:spPr>
            <a:xfrm>
              <a:off x="3206737"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6" name="Google Shape;506;p29"/>
            <p:cNvSpPr/>
            <p:nvPr/>
          </p:nvSpPr>
          <p:spPr>
            <a:xfrm>
              <a:off x="2257999"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7" name="Google Shape;507;p29"/>
            <p:cNvSpPr/>
            <p:nvPr/>
          </p:nvSpPr>
          <p:spPr>
            <a:xfrm>
              <a:off x="1309261"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8" name="Google Shape;508;p29"/>
            <p:cNvSpPr/>
            <p:nvPr/>
          </p:nvSpPr>
          <p:spPr>
            <a:xfrm>
              <a:off x="360426"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9" name="Google Shape;509;p29"/>
            <p:cNvSpPr/>
            <p:nvPr/>
          </p:nvSpPr>
          <p:spPr>
            <a:xfrm>
              <a:off x="-588311"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510" name="Google Shape;510;p29"/>
          <p:cNvGrpSpPr/>
          <p:nvPr/>
        </p:nvGrpSpPr>
        <p:grpSpPr>
          <a:xfrm>
            <a:off x="2022225" y="1913392"/>
            <a:ext cx="5099518" cy="1305869"/>
            <a:chOff x="-14" y="285750"/>
            <a:chExt cx="13598714" cy="3482317"/>
          </a:xfrm>
        </p:grpSpPr>
        <p:sp>
          <p:nvSpPr>
            <p:cNvPr id="511" name="Google Shape;511;p29"/>
            <p:cNvSpPr txBox="1"/>
            <p:nvPr/>
          </p:nvSpPr>
          <p:spPr>
            <a:xfrm>
              <a:off x="0" y="285750"/>
              <a:ext cx="13598700" cy="3078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7500" b="1">
                  <a:solidFill>
                    <a:schemeClr val="dk1"/>
                  </a:solidFill>
                  <a:latin typeface="Barlow"/>
                  <a:ea typeface="Barlow"/>
                  <a:cs typeface="Barlow"/>
                  <a:sym typeface="Barlow"/>
                </a:rPr>
                <a:t>Thank you!</a:t>
              </a:r>
              <a:endParaRPr sz="700">
                <a:solidFill>
                  <a:schemeClr val="dk1"/>
                </a:solidFill>
                <a:latin typeface="Barlow"/>
                <a:ea typeface="Barlow"/>
                <a:cs typeface="Barlow"/>
                <a:sym typeface="Barlow"/>
              </a:endParaRPr>
            </a:p>
          </p:txBody>
        </p:sp>
        <p:sp>
          <p:nvSpPr>
            <p:cNvPr id="512" name="Google Shape;512;p29"/>
            <p:cNvSpPr txBox="1"/>
            <p:nvPr/>
          </p:nvSpPr>
          <p:spPr>
            <a:xfrm>
              <a:off x="-14" y="3365904"/>
              <a:ext cx="13598714" cy="402163"/>
            </a:xfrm>
            <a:prstGeom prst="rect">
              <a:avLst/>
            </a:prstGeom>
            <a:noFill/>
            <a:ln>
              <a:noFill/>
            </a:ln>
          </p:spPr>
          <p:txBody>
            <a:bodyPr spcFirstLastPara="1" wrap="square" lIns="0" tIns="0" rIns="0" bIns="0" anchor="t" anchorCtr="0">
              <a:spAutoFit/>
            </a:bodyPr>
            <a:lstStyle/>
            <a:p>
              <a:pPr marL="0" marR="0" lvl="0" indent="0" algn="ctr" rtl="0">
                <a:lnSpc>
                  <a:spcPct val="140012"/>
                </a:lnSpc>
                <a:spcBef>
                  <a:spcPts val="0"/>
                </a:spcBef>
                <a:spcAft>
                  <a:spcPts val="0"/>
                </a:spcAft>
                <a:buNone/>
              </a:pPr>
              <a:endParaRPr sz="700" dirty="0">
                <a:solidFill>
                  <a:schemeClr val="dk1"/>
                </a:solidFill>
                <a:latin typeface="Barlow"/>
                <a:ea typeface="Barlow"/>
                <a:cs typeface="Barlow"/>
                <a:sym typeface="Barlow"/>
              </a:endParaRPr>
            </a:p>
          </p:txBody>
        </p:sp>
      </p:grpSp>
      <p:sp>
        <p:nvSpPr>
          <p:cNvPr id="513" name="Google Shape;513;p29"/>
          <p:cNvSpPr/>
          <p:nvPr/>
        </p:nvSpPr>
        <p:spPr>
          <a:xfrm>
            <a:off x="244527" y="379439"/>
            <a:ext cx="539646" cy="134912"/>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4" name="Google Shape;514;p29"/>
          <p:cNvSpPr/>
          <p:nvPr/>
        </p:nvSpPr>
        <p:spPr>
          <a:xfrm rot="5400000">
            <a:off x="1412630" y="3399051"/>
            <a:ext cx="1219200" cy="1219197"/>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5" name="Google Shape;515;p29"/>
          <p:cNvSpPr/>
          <p:nvPr/>
        </p:nvSpPr>
        <p:spPr>
          <a:xfrm>
            <a:off x="7446365" y="514350"/>
            <a:ext cx="1400232" cy="700708"/>
          </a:xfrm>
          <a:custGeom>
            <a:avLst/>
            <a:gdLst/>
            <a:ahLst/>
            <a:cxnLst/>
            <a:rect l="l" t="t" r="r" b="b"/>
            <a:pathLst>
              <a:path w="2800464" h="1401415" extrusionOk="0">
                <a:moveTo>
                  <a:pt x="2800465" y="0"/>
                </a:moveTo>
                <a:cubicBezTo>
                  <a:pt x="2800465" y="774093"/>
                  <a:pt x="2173142" y="1401416"/>
                  <a:pt x="1399049" y="1401416"/>
                </a:cubicBezTo>
                <a:cubicBezTo>
                  <a:pt x="624956" y="1401416"/>
                  <a:pt x="0" y="774093"/>
                  <a:pt x="0" y="0"/>
                </a:cubicBezTo>
                <a:lnTo>
                  <a:pt x="2800465" y="0"/>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6" name="Google Shape;516;p29"/>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6"/>
        <p:cNvGrpSpPr/>
        <p:nvPr/>
      </p:nvGrpSpPr>
      <p:grpSpPr>
        <a:xfrm>
          <a:off x="0" y="0"/>
          <a:ext cx="0" cy="0"/>
          <a:chOff x="0" y="0"/>
          <a:chExt cx="0" cy="0"/>
        </a:xfrm>
      </p:grpSpPr>
      <p:sp>
        <p:nvSpPr>
          <p:cNvPr id="138" name="Google Shape;138;p1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 name="Google Shape;140;p18">
            <a:extLst>
              <a:ext uri="{FF2B5EF4-FFF2-40B4-BE49-F238E27FC236}">
                <a16:creationId xmlns:a16="http://schemas.microsoft.com/office/drawing/2014/main" id="{DA898665-7DBB-4A00-B42D-0045DC9A44CA}"/>
              </a:ext>
            </a:extLst>
          </p:cNvPr>
          <p:cNvSpPr txBox="1">
            <a:spLocks noGrp="1"/>
          </p:cNvSpPr>
          <p:nvPr/>
        </p:nvSpPr>
        <p:spPr>
          <a:xfrm>
            <a:off x="3331284" y="131327"/>
            <a:ext cx="3679200" cy="57835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1pPr>
            <a:lvl2pPr marR="0" lvl="1"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2pPr>
            <a:lvl3pPr marR="0" lvl="2"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3pPr>
            <a:lvl4pPr marR="0" lvl="3"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4pPr>
            <a:lvl5pPr marR="0" lvl="4"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5pPr>
            <a:lvl6pPr marR="0" lvl="5"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6pPr>
            <a:lvl7pPr marR="0" lvl="6"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7pPr>
            <a:lvl8pPr marR="0" lvl="7"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8pPr>
            <a:lvl9pPr marR="0" lvl="8"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9pPr>
          </a:lstStyle>
          <a:p>
            <a:r>
              <a:rPr lang="en-US" sz="4000" dirty="0"/>
              <a:t>Introduction</a:t>
            </a:r>
          </a:p>
        </p:txBody>
      </p:sp>
      <p:sp>
        <p:nvSpPr>
          <p:cNvPr id="13" name="Google Shape;139;p18">
            <a:extLst>
              <a:ext uri="{FF2B5EF4-FFF2-40B4-BE49-F238E27FC236}">
                <a16:creationId xmlns:a16="http://schemas.microsoft.com/office/drawing/2014/main" id="{2C9AFCC6-5D4C-4B56-BFD6-FF17252EB159}"/>
              </a:ext>
            </a:extLst>
          </p:cNvPr>
          <p:cNvSpPr txBox="1">
            <a:spLocks noGrp="1"/>
          </p:cNvSpPr>
          <p:nvPr/>
        </p:nvSpPr>
        <p:spPr>
          <a:xfrm>
            <a:off x="219226" y="709676"/>
            <a:ext cx="8363666" cy="422197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1pPr>
            <a:lvl2pPr marL="914400" marR="0" lvl="1"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2pPr>
            <a:lvl3pPr marL="1371600" marR="0" lvl="2"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3pPr>
            <a:lvl4pPr marL="1828800" marR="0" lvl="3"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4pPr>
            <a:lvl5pPr marL="2286000" marR="0" lvl="4"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5pPr>
            <a:lvl6pPr marL="2743200" marR="0" lvl="5"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6pPr>
            <a:lvl7pPr marL="3200400" marR="0" lvl="6"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7pPr>
            <a:lvl8pPr marL="3657600" marR="0" lvl="7"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8pPr>
            <a:lvl9pPr marL="4114800" marR="0" lvl="8" indent="-330200" algn="l" rtl="0">
              <a:lnSpc>
                <a:spcPct val="115000"/>
              </a:lnSpc>
              <a:spcBef>
                <a:spcPts val="800"/>
              </a:spcBef>
              <a:spcAft>
                <a:spcPts val="80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9pPr>
          </a:lstStyle>
          <a:p>
            <a:pPr marL="285750" indent="-285750">
              <a:lnSpc>
                <a:spcPct val="114999"/>
              </a:lnSpc>
              <a:spcAft>
                <a:spcPts val="800"/>
              </a:spcAft>
              <a:buFont typeface="Arial" panose="020B0604020202020204" pitchFamily="34" charset="0"/>
              <a:buChar char="•"/>
            </a:pPr>
            <a:endParaRPr lang="en-US" dirty="0"/>
          </a:p>
          <a:p>
            <a:pPr marL="285750" indent="-285750">
              <a:lnSpc>
                <a:spcPct val="114999"/>
              </a:lnSpc>
              <a:spcAft>
                <a:spcPts val="800"/>
              </a:spcAft>
              <a:buFont typeface="Arial" panose="020B0604020202020204" pitchFamily="34" charset="0"/>
              <a:buChar char="•"/>
            </a:pPr>
            <a:r>
              <a:rPr lang="en-US" dirty="0"/>
              <a:t>The main goal of an e-commerce website in Bangladesh is to provide a platform for businesses to sell their products or services online to consumers in the country. Our website is designed to be user-friendly, easy to navigate, and provide a seamless shopping experience for customers.</a:t>
            </a:r>
          </a:p>
          <a:p>
            <a:pPr marL="0" indent="0">
              <a:lnSpc>
                <a:spcPct val="114999"/>
              </a:lnSpc>
              <a:spcAft>
                <a:spcPts val="800"/>
              </a:spcAft>
            </a:pPr>
            <a:endParaRPr lang="en-US" dirty="0">
              <a:solidFill>
                <a:schemeClr val="tx1"/>
              </a:solidFill>
              <a:latin typeface="+mn-lt"/>
            </a:endParaRPr>
          </a:p>
          <a:p>
            <a:pPr marL="285750" indent="-285750">
              <a:lnSpc>
                <a:spcPct val="114999"/>
              </a:lnSpc>
              <a:spcAft>
                <a:spcPts val="800"/>
              </a:spcAft>
              <a:buFont typeface="Arial" panose="020B0604020202020204" pitchFamily="34" charset="0"/>
              <a:buChar char="•"/>
            </a:pPr>
            <a:r>
              <a:rPr lang="en-US" dirty="0"/>
              <a:t>Building an e-commerce website in Bangladesh can provide businesses with the opportunity to reach a larger customer base, increase revenue, and grow their business through a cost-effective and convenient platform.</a:t>
            </a:r>
          </a:p>
          <a:p>
            <a:pPr marL="0" indent="0">
              <a:lnSpc>
                <a:spcPct val="114999"/>
              </a:lnSpc>
              <a:spcAft>
                <a:spcPts val="800"/>
              </a:spcAft>
            </a:pPr>
            <a:endParaRPr lang="en-US" dirty="0"/>
          </a:p>
          <a:p>
            <a:pPr marL="285750" indent="-285750">
              <a:lnSpc>
                <a:spcPct val="114999"/>
              </a:lnSpc>
              <a:spcAft>
                <a:spcPts val="800"/>
              </a:spcAft>
              <a:buFont typeface="Arial" panose="020B0604020202020204" pitchFamily="34" charset="0"/>
              <a:buChar char="•"/>
            </a:pPr>
            <a:r>
              <a:rPr lang="en-US" b="1" dirty="0">
                <a:latin typeface="Barlow" panose="00000500000000000000" pitchFamily="2" charset="0"/>
              </a:rPr>
              <a:t>In our project, we want to keep variety of products. Most notably, Bangladesh lacks an online marketplace for the sale of agricultural goods. These products will be highlighted on our website. </a:t>
            </a:r>
          </a:p>
          <a:p>
            <a:pPr marL="285750" indent="-285750">
              <a:lnSpc>
                <a:spcPct val="114999"/>
              </a:lnSpc>
              <a:spcAft>
                <a:spcPts val="800"/>
              </a:spcAft>
              <a:buFont typeface="Arial" panose="020B0604020202020204" pitchFamily="34" charset="0"/>
              <a:buChar char="•"/>
            </a:pPr>
            <a:endParaRPr lang="en-US" dirty="0">
              <a:solidFill>
                <a:schemeClr val="tx1"/>
              </a:solidFill>
              <a:latin typeface="+mn-lt"/>
            </a:endParaRPr>
          </a:p>
          <a:p>
            <a:pPr marL="0" indent="0">
              <a:lnSpc>
                <a:spcPct val="114999"/>
              </a:lnSpc>
              <a:spcAft>
                <a:spcPts val="800"/>
              </a:spcAft>
            </a:pPr>
            <a:endParaRPr lang="en-US" b="1" dirty="0"/>
          </a:p>
          <a:p>
            <a:pPr marL="0" indent="0">
              <a:lnSpc>
                <a:spcPct val="114999"/>
              </a:lnSpc>
              <a:spcAft>
                <a:spcPts val="800"/>
              </a:spcAft>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6"/>
        <p:cNvGrpSpPr/>
        <p:nvPr/>
      </p:nvGrpSpPr>
      <p:grpSpPr>
        <a:xfrm>
          <a:off x="0" y="0"/>
          <a:ext cx="0" cy="0"/>
          <a:chOff x="0" y="0"/>
          <a:chExt cx="0" cy="0"/>
        </a:xfrm>
      </p:grpSpPr>
      <p:sp>
        <p:nvSpPr>
          <p:cNvPr id="138" name="Google Shape;138;p1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8" name="Google Shape;140;p18">
            <a:extLst>
              <a:ext uri="{FF2B5EF4-FFF2-40B4-BE49-F238E27FC236}">
                <a16:creationId xmlns:a16="http://schemas.microsoft.com/office/drawing/2014/main" id="{DA898665-7DBB-4A00-B42D-0045DC9A44CA}"/>
              </a:ext>
            </a:extLst>
          </p:cNvPr>
          <p:cNvSpPr txBox="1">
            <a:spLocks noGrp="1"/>
          </p:cNvSpPr>
          <p:nvPr/>
        </p:nvSpPr>
        <p:spPr>
          <a:xfrm>
            <a:off x="2202874" y="72736"/>
            <a:ext cx="5704608" cy="7468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1pPr>
            <a:lvl2pPr marR="0" lvl="1"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2pPr>
            <a:lvl3pPr marR="0" lvl="2"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3pPr>
            <a:lvl4pPr marR="0" lvl="3"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4pPr>
            <a:lvl5pPr marR="0" lvl="4"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5pPr>
            <a:lvl6pPr marR="0" lvl="5"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6pPr>
            <a:lvl7pPr marR="0" lvl="6"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7pPr>
            <a:lvl8pPr marR="0" lvl="7"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8pPr>
            <a:lvl9pPr marR="0" lvl="8"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9pPr>
          </a:lstStyle>
          <a:p>
            <a:r>
              <a:rPr lang="en-US" sz="3600" dirty="0"/>
              <a:t>Design and Methodology</a:t>
            </a:r>
          </a:p>
        </p:txBody>
      </p:sp>
      <p:sp>
        <p:nvSpPr>
          <p:cNvPr id="2" name="TextBox 1"/>
          <p:cNvSpPr txBox="1"/>
          <p:nvPr/>
        </p:nvSpPr>
        <p:spPr>
          <a:xfrm>
            <a:off x="247426" y="1143000"/>
            <a:ext cx="8677349" cy="4216539"/>
          </a:xfrm>
          <a:prstGeom prst="rect">
            <a:avLst/>
          </a:prstGeom>
          <a:noFill/>
        </p:spPr>
        <p:txBody>
          <a:bodyPr wrap="square" rtlCol="0">
            <a:spAutoFit/>
          </a:bodyPr>
          <a:lstStyle/>
          <a:p>
            <a:pPr marL="342900" indent="-342900">
              <a:buFont typeface="+mj-lt"/>
              <a:buAutoNum type="arabicPeriod"/>
            </a:pPr>
            <a:r>
              <a:rPr lang="en-US" dirty="0"/>
              <a:t>Define target audience: Identify who is our target customers are and what their needs and preferences are. This will help in tailor our website and marketing efforts to effectively reach and engage them.</a:t>
            </a:r>
          </a:p>
          <a:p>
            <a:pPr marL="342900" indent="-342900">
              <a:buFont typeface="+mj-lt"/>
              <a:buAutoNum type="arabicPeriod"/>
            </a:pPr>
            <a:endParaRPr lang="en-US" dirty="0"/>
          </a:p>
          <a:p>
            <a:pPr marL="342900" indent="-342900">
              <a:buFont typeface="+mj-lt"/>
              <a:buAutoNum type="arabicPeriod"/>
            </a:pPr>
            <a:r>
              <a:rPr lang="en-US" dirty="0"/>
              <a:t>Research our competitors: Analyze the websites of our competitors to understand their products, pricing, and marketing strategies. This will help us in identify our opportunities and differentiate your website.</a:t>
            </a:r>
          </a:p>
          <a:p>
            <a:pPr marL="342900" indent="-342900">
              <a:buFont typeface="+mj-lt"/>
              <a:buAutoNum type="arabicPeriod"/>
            </a:pPr>
            <a:endParaRPr lang="en-US" dirty="0"/>
          </a:p>
          <a:p>
            <a:pPr marL="342900" indent="-342900">
              <a:buFont typeface="+mj-lt"/>
              <a:buAutoNum type="arabicPeriod"/>
            </a:pPr>
            <a:r>
              <a:rPr lang="en-US" dirty="0"/>
              <a:t>Plan the structure of our website: Determine the categories and subcategories of products or services we will offer, and how they will be organized on our website. Consider including filters and search functionality to make it easy for customers to find what they are looking for.</a:t>
            </a:r>
          </a:p>
          <a:p>
            <a:pPr marL="342900" indent="-342900">
              <a:buFont typeface="+mj-lt"/>
              <a:buAutoNum type="arabicPeriod"/>
            </a:pPr>
            <a:endParaRPr lang="en-US" dirty="0"/>
          </a:p>
          <a:p>
            <a:pPr marL="342900" indent="-342900">
              <a:buFont typeface="+mj-lt"/>
              <a:buAutoNum type="arabicPeriod"/>
            </a:pPr>
            <a:r>
              <a:rPr lang="en-US" dirty="0"/>
              <a:t>Integrate payment options: We will use a payment gateway to enable secure online transactions on our website.</a:t>
            </a:r>
          </a:p>
          <a:p>
            <a:pPr marL="342900" indent="-342900">
              <a:buFont typeface="+mj-lt"/>
              <a:buAutoNum type="arabicPeriod"/>
            </a:pPr>
            <a:endParaRPr lang="en-US" dirty="0"/>
          </a:p>
          <a:p>
            <a:pPr marL="342900" indent="-342900">
              <a:buFont typeface="+mj-lt"/>
              <a:buAutoNum type="arabicPeriod"/>
            </a:pPr>
            <a:r>
              <a:rPr lang="en-US" dirty="0"/>
              <a:t>Monitor and optimize: Once our website is live,  we will monitor its performance and gather feedback from customers. Use this information to make improvements and optimize our website to better meet the needs of your customers. </a:t>
            </a:r>
          </a:p>
          <a:p>
            <a:pPr marL="342900" indent="-342900">
              <a:buFont typeface="+mj-lt"/>
              <a:buAutoNum type="arabicPeriod"/>
            </a:pPr>
            <a:endParaRPr lang="en-US" dirty="0"/>
          </a:p>
          <a:p>
            <a:pPr marL="342900" indent="-342900">
              <a:buFont typeface="+mj-lt"/>
              <a:buAutoNum type="arabicPeriod"/>
            </a:pPr>
            <a:endParaRPr lang="en-US" sz="1600" dirty="0"/>
          </a:p>
        </p:txBody>
      </p:sp>
    </p:spTree>
    <p:extLst>
      <p:ext uri="{BB962C8B-B14F-4D97-AF65-F5344CB8AC3E}">
        <p14:creationId xmlns:p14="http://schemas.microsoft.com/office/powerpoint/2010/main" val="3888313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CA2215-02BB-4A60-909C-A08E77FAEB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12" name="Google Shape;184;p21">
            <a:extLst>
              <a:ext uri="{FF2B5EF4-FFF2-40B4-BE49-F238E27FC236}">
                <a16:creationId xmlns:a16="http://schemas.microsoft.com/office/drawing/2014/main" id="{883A19F9-6DE0-4FF5-B4CC-116468FAFA71}"/>
              </a:ext>
            </a:extLst>
          </p:cNvPr>
          <p:cNvPicPr preferRelativeResize="0"/>
          <p:nvPr/>
        </p:nvPicPr>
        <p:blipFill rotWithShape="1">
          <a:blip r:embed="rId2">
            <a:alphaModFix/>
          </a:blip>
          <a:srcRect t="81482"/>
          <a:stretch/>
        </p:blipFill>
        <p:spPr>
          <a:xfrm rot="-5400000" flipH="1">
            <a:off x="7047697" y="1441265"/>
            <a:ext cx="3537567" cy="655037"/>
          </a:xfrm>
          <a:prstGeom prst="rect">
            <a:avLst/>
          </a:prstGeom>
          <a:noFill/>
          <a:ln>
            <a:noFill/>
          </a:ln>
        </p:spPr>
      </p:pic>
      <p:pic>
        <p:nvPicPr>
          <p:cNvPr id="13" name="Google Shape;202;p21">
            <a:extLst>
              <a:ext uri="{FF2B5EF4-FFF2-40B4-BE49-F238E27FC236}">
                <a16:creationId xmlns:a16="http://schemas.microsoft.com/office/drawing/2014/main" id="{65ACA791-DEAE-491E-861F-BB4BB6C4385C}"/>
              </a:ext>
            </a:extLst>
          </p:cNvPr>
          <p:cNvPicPr preferRelativeResize="0"/>
          <p:nvPr/>
        </p:nvPicPr>
        <p:blipFill rotWithShape="1">
          <a:blip r:embed="rId2">
            <a:alphaModFix/>
          </a:blip>
          <a:srcRect t="81482"/>
          <a:stretch/>
        </p:blipFill>
        <p:spPr>
          <a:xfrm rot="-5400000" flipH="1">
            <a:off x="7047697" y="4977502"/>
            <a:ext cx="3537567" cy="655037"/>
          </a:xfrm>
          <a:prstGeom prst="rect">
            <a:avLst/>
          </a:prstGeom>
          <a:noFill/>
          <a:ln>
            <a:noFill/>
          </a:ln>
        </p:spPr>
      </p:pic>
      <p:sp>
        <p:nvSpPr>
          <p:cNvPr id="14" name="Google Shape;206;p21">
            <a:extLst>
              <a:ext uri="{FF2B5EF4-FFF2-40B4-BE49-F238E27FC236}">
                <a16:creationId xmlns:a16="http://schemas.microsoft.com/office/drawing/2014/main" id="{D86ACF1F-BD0A-4626-A3CD-2988C3586887}"/>
              </a:ext>
            </a:extLst>
          </p:cNvPr>
          <p:cNvSpPr txBox="1">
            <a:spLocks/>
          </p:cNvSpPr>
          <p:nvPr/>
        </p:nvSpPr>
        <p:spPr>
          <a:xfrm>
            <a:off x="8376075" y="4749850"/>
            <a:ext cx="548700" cy="181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100" b="1" i="0" u="none" strike="noStrike" cap="none">
                <a:solidFill>
                  <a:schemeClr val="dk1"/>
                </a:solidFill>
                <a:latin typeface="Barlow"/>
                <a:ea typeface="Barlow"/>
                <a:cs typeface="Barlow"/>
                <a:sym typeface="Barlow"/>
              </a:defRPr>
            </a:lvl1pPr>
            <a:lvl2pPr marR="0" lvl="1" algn="r" rtl="0">
              <a:lnSpc>
                <a:spcPct val="100000"/>
              </a:lnSpc>
              <a:spcBef>
                <a:spcPts val="0"/>
              </a:spcBef>
              <a:spcAft>
                <a:spcPts val="0"/>
              </a:spcAft>
              <a:buClr>
                <a:srgbClr val="000000"/>
              </a:buClr>
              <a:buFont typeface="Arial"/>
              <a:buNone/>
              <a:defRPr sz="1100" b="1" i="0" u="none" strike="noStrike" cap="none">
                <a:solidFill>
                  <a:schemeClr val="dk1"/>
                </a:solidFill>
                <a:latin typeface="Barlow"/>
                <a:ea typeface="Barlow"/>
                <a:cs typeface="Barlow"/>
                <a:sym typeface="Barlow"/>
              </a:defRPr>
            </a:lvl2pPr>
            <a:lvl3pPr marR="0" lvl="2" algn="r" rtl="0">
              <a:lnSpc>
                <a:spcPct val="100000"/>
              </a:lnSpc>
              <a:spcBef>
                <a:spcPts val="0"/>
              </a:spcBef>
              <a:spcAft>
                <a:spcPts val="0"/>
              </a:spcAft>
              <a:buClr>
                <a:srgbClr val="000000"/>
              </a:buClr>
              <a:buFont typeface="Arial"/>
              <a:buNone/>
              <a:defRPr sz="1100" b="1" i="0" u="none" strike="noStrike" cap="none">
                <a:solidFill>
                  <a:schemeClr val="dk1"/>
                </a:solidFill>
                <a:latin typeface="Barlow"/>
                <a:ea typeface="Barlow"/>
                <a:cs typeface="Barlow"/>
                <a:sym typeface="Barlow"/>
              </a:defRPr>
            </a:lvl3pPr>
            <a:lvl4pPr marR="0" lvl="3" algn="r" rtl="0">
              <a:lnSpc>
                <a:spcPct val="100000"/>
              </a:lnSpc>
              <a:spcBef>
                <a:spcPts val="0"/>
              </a:spcBef>
              <a:spcAft>
                <a:spcPts val="0"/>
              </a:spcAft>
              <a:buClr>
                <a:srgbClr val="000000"/>
              </a:buClr>
              <a:buFont typeface="Arial"/>
              <a:buNone/>
              <a:defRPr sz="1100" b="1" i="0" u="none" strike="noStrike" cap="none">
                <a:solidFill>
                  <a:schemeClr val="dk1"/>
                </a:solidFill>
                <a:latin typeface="Barlow"/>
                <a:ea typeface="Barlow"/>
                <a:cs typeface="Barlow"/>
                <a:sym typeface="Barlow"/>
              </a:defRPr>
            </a:lvl4pPr>
            <a:lvl5pPr marR="0" lvl="4" algn="r" rtl="0">
              <a:lnSpc>
                <a:spcPct val="100000"/>
              </a:lnSpc>
              <a:spcBef>
                <a:spcPts val="0"/>
              </a:spcBef>
              <a:spcAft>
                <a:spcPts val="0"/>
              </a:spcAft>
              <a:buClr>
                <a:srgbClr val="000000"/>
              </a:buClr>
              <a:buFont typeface="Arial"/>
              <a:buNone/>
              <a:defRPr sz="1100" b="1" i="0" u="none" strike="noStrike" cap="none">
                <a:solidFill>
                  <a:schemeClr val="dk1"/>
                </a:solidFill>
                <a:latin typeface="Barlow"/>
                <a:ea typeface="Barlow"/>
                <a:cs typeface="Barlow"/>
                <a:sym typeface="Barlow"/>
              </a:defRPr>
            </a:lvl5pPr>
            <a:lvl6pPr marR="0" lvl="5" algn="r" rtl="0">
              <a:lnSpc>
                <a:spcPct val="100000"/>
              </a:lnSpc>
              <a:spcBef>
                <a:spcPts val="0"/>
              </a:spcBef>
              <a:spcAft>
                <a:spcPts val="0"/>
              </a:spcAft>
              <a:buClr>
                <a:srgbClr val="000000"/>
              </a:buClr>
              <a:buFont typeface="Arial"/>
              <a:buNone/>
              <a:defRPr sz="1100" b="1" i="0" u="none" strike="noStrike" cap="none">
                <a:solidFill>
                  <a:schemeClr val="dk1"/>
                </a:solidFill>
                <a:latin typeface="Barlow"/>
                <a:ea typeface="Barlow"/>
                <a:cs typeface="Barlow"/>
                <a:sym typeface="Barlow"/>
              </a:defRPr>
            </a:lvl6pPr>
            <a:lvl7pPr marR="0" lvl="6" algn="r" rtl="0">
              <a:lnSpc>
                <a:spcPct val="100000"/>
              </a:lnSpc>
              <a:spcBef>
                <a:spcPts val="0"/>
              </a:spcBef>
              <a:spcAft>
                <a:spcPts val="0"/>
              </a:spcAft>
              <a:buClr>
                <a:srgbClr val="000000"/>
              </a:buClr>
              <a:buFont typeface="Arial"/>
              <a:buNone/>
              <a:defRPr sz="1100" b="1" i="0" u="none" strike="noStrike" cap="none">
                <a:solidFill>
                  <a:schemeClr val="dk1"/>
                </a:solidFill>
                <a:latin typeface="Barlow"/>
                <a:ea typeface="Barlow"/>
                <a:cs typeface="Barlow"/>
                <a:sym typeface="Barlow"/>
              </a:defRPr>
            </a:lvl7pPr>
            <a:lvl8pPr marR="0" lvl="7" algn="r" rtl="0">
              <a:lnSpc>
                <a:spcPct val="100000"/>
              </a:lnSpc>
              <a:spcBef>
                <a:spcPts val="0"/>
              </a:spcBef>
              <a:spcAft>
                <a:spcPts val="0"/>
              </a:spcAft>
              <a:buClr>
                <a:srgbClr val="000000"/>
              </a:buClr>
              <a:buFont typeface="Arial"/>
              <a:buNone/>
              <a:defRPr sz="1100" b="1" i="0" u="none" strike="noStrike" cap="none">
                <a:solidFill>
                  <a:schemeClr val="dk1"/>
                </a:solidFill>
                <a:latin typeface="Barlow"/>
                <a:ea typeface="Barlow"/>
                <a:cs typeface="Barlow"/>
                <a:sym typeface="Barlow"/>
              </a:defRPr>
            </a:lvl8pPr>
            <a:lvl9pPr marR="0" lvl="8" algn="r" rtl="0">
              <a:lnSpc>
                <a:spcPct val="100000"/>
              </a:lnSpc>
              <a:spcBef>
                <a:spcPts val="0"/>
              </a:spcBef>
              <a:spcAft>
                <a:spcPts val="0"/>
              </a:spcAft>
              <a:buClr>
                <a:srgbClr val="000000"/>
              </a:buClr>
              <a:buFont typeface="Arial"/>
              <a:buNone/>
              <a:defRPr sz="1100" b="1" i="0" u="none" strike="noStrike" cap="none">
                <a:solidFill>
                  <a:schemeClr val="dk1"/>
                </a:solidFill>
                <a:latin typeface="Barlow"/>
                <a:ea typeface="Barlow"/>
                <a:cs typeface="Barlow"/>
                <a:sym typeface="Barlow"/>
              </a:defRPr>
            </a:lvl9pPr>
          </a:lstStyle>
          <a:p>
            <a:fld id="{00000000-1234-1234-1234-123412341234}" type="slidenum">
              <a:rPr lang="en" smtClean="0"/>
              <a:pPr/>
              <a:t>4</a:t>
            </a:fld>
            <a:endParaRPr lang="en"/>
          </a:p>
        </p:txBody>
      </p:sp>
      <p:sp>
        <p:nvSpPr>
          <p:cNvPr id="15" name="Google Shape;207;p21">
            <a:extLst>
              <a:ext uri="{FF2B5EF4-FFF2-40B4-BE49-F238E27FC236}">
                <a16:creationId xmlns:a16="http://schemas.microsoft.com/office/drawing/2014/main" id="{665E1D1C-CECB-4340-9D13-4BA6661DED06}"/>
              </a:ext>
            </a:extLst>
          </p:cNvPr>
          <p:cNvSpPr txBox="1">
            <a:spLocks noGrp="1"/>
          </p:cNvSpPr>
          <p:nvPr>
            <p:ph type="title"/>
          </p:nvPr>
        </p:nvSpPr>
        <p:spPr>
          <a:xfrm>
            <a:off x="3614345" y="115411"/>
            <a:ext cx="4660331"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400" dirty="0"/>
              <a:t>Visual Aids</a:t>
            </a:r>
            <a:endParaRPr sz="2400" dirty="0"/>
          </a:p>
        </p:txBody>
      </p:sp>
      <p:pic>
        <p:nvPicPr>
          <p:cNvPr id="16" name="Picture 15">
            <a:extLst>
              <a:ext uri="{FF2B5EF4-FFF2-40B4-BE49-F238E27FC236}">
                <a16:creationId xmlns:a16="http://schemas.microsoft.com/office/drawing/2014/main" id="{9AD136E7-4266-4E6B-8F5F-F0EBC30A2614}"/>
              </a:ext>
            </a:extLst>
          </p:cNvPr>
          <p:cNvPicPr>
            <a:picLocks noChangeAspect="1"/>
          </p:cNvPicPr>
          <p:nvPr/>
        </p:nvPicPr>
        <p:blipFill>
          <a:blip r:embed="rId3"/>
          <a:stretch>
            <a:fillRect/>
          </a:stretch>
        </p:blipFill>
        <p:spPr>
          <a:xfrm>
            <a:off x="819757" y="651511"/>
            <a:ext cx="2794588" cy="4098339"/>
          </a:xfrm>
          <a:prstGeom prst="rect">
            <a:avLst/>
          </a:prstGeom>
        </p:spPr>
      </p:pic>
      <p:pic>
        <p:nvPicPr>
          <p:cNvPr id="17" name="Picture 16">
            <a:extLst>
              <a:ext uri="{FF2B5EF4-FFF2-40B4-BE49-F238E27FC236}">
                <a16:creationId xmlns:a16="http://schemas.microsoft.com/office/drawing/2014/main" id="{23D2469A-D2C8-4B65-838D-3F534189B0FB}"/>
              </a:ext>
            </a:extLst>
          </p:cNvPr>
          <p:cNvPicPr>
            <a:picLocks noChangeAspect="1"/>
          </p:cNvPicPr>
          <p:nvPr/>
        </p:nvPicPr>
        <p:blipFill>
          <a:blip r:embed="rId4"/>
          <a:stretch>
            <a:fillRect/>
          </a:stretch>
        </p:blipFill>
        <p:spPr>
          <a:xfrm>
            <a:off x="4900411" y="648421"/>
            <a:ext cx="2698124" cy="4099973"/>
          </a:xfrm>
          <a:prstGeom prst="rect">
            <a:avLst/>
          </a:prstGeom>
        </p:spPr>
      </p:pic>
      <p:sp>
        <p:nvSpPr>
          <p:cNvPr id="18" name="TextBox 17">
            <a:extLst>
              <a:ext uri="{FF2B5EF4-FFF2-40B4-BE49-F238E27FC236}">
                <a16:creationId xmlns:a16="http://schemas.microsoft.com/office/drawing/2014/main" id="{25DE9DC2-FA4D-461B-B86A-B206FE53A736}"/>
              </a:ext>
            </a:extLst>
          </p:cNvPr>
          <p:cNvSpPr txBox="1"/>
          <p:nvPr/>
        </p:nvSpPr>
        <p:spPr>
          <a:xfrm>
            <a:off x="3406491" y="4793150"/>
            <a:ext cx="1780614" cy="276999"/>
          </a:xfrm>
          <a:prstGeom prst="rect">
            <a:avLst/>
          </a:prstGeom>
          <a:noFill/>
        </p:spPr>
        <p:txBody>
          <a:bodyPr wrap="square">
            <a:spAutoFit/>
          </a:bodyPr>
          <a:lstStyle/>
          <a:p>
            <a:r>
              <a:rPr lang="en-US" sz="1200" dirty="0">
                <a:latin typeface="Barlow Medium" panose="00000600000000000000" pitchFamily="2" charset="0"/>
              </a:rPr>
              <a:t>UML Use Case Diagram</a:t>
            </a:r>
          </a:p>
        </p:txBody>
      </p:sp>
    </p:spTree>
    <p:extLst>
      <p:ext uri="{BB962C8B-B14F-4D97-AF65-F5344CB8AC3E}">
        <p14:creationId xmlns:p14="http://schemas.microsoft.com/office/powerpoint/2010/main" val="2027668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84;p21">
            <a:extLst>
              <a:ext uri="{FF2B5EF4-FFF2-40B4-BE49-F238E27FC236}">
                <a16:creationId xmlns:a16="http://schemas.microsoft.com/office/drawing/2014/main" id="{31E1E9E4-C148-45E1-B126-0AE694A0FA80}"/>
              </a:ext>
            </a:extLst>
          </p:cNvPr>
          <p:cNvPicPr preferRelativeResize="0"/>
          <p:nvPr/>
        </p:nvPicPr>
        <p:blipFill rotWithShape="1">
          <a:blip r:embed="rId2">
            <a:alphaModFix/>
          </a:blip>
          <a:srcRect t="81482"/>
          <a:stretch/>
        </p:blipFill>
        <p:spPr>
          <a:xfrm rot="-5400000" flipH="1">
            <a:off x="6520572" y="1548841"/>
            <a:ext cx="3537567" cy="655037"/>
          </a:xfrm>
          <a:prstGeom prst="rect">
            <a:avLst/>
          </a:prstGeom>
          <a:noFill/>
          <a:ln>
            <a:noFill/>
          </a:ln>
        </p:spPr>
      </p:pic>
      <p:pic>
        <p:nvPicPr>
          <p:cNvPr id="6" name="Google Shape;202;p21">
            <a:extLst>
              <a:ext uri="{FF2B5EF4-FFF2-40B4-BE49-F238E27FC236}">
                <a16:creationId xmlns:a16="http://schemas.microsoft.com/office/drawing/2014/main" id="{51F449E0-BE2E-4F6B-AFA2-07CE8C0D318A}"/>
              </a:ext>
            </a:extLst>
          </p:cNvPr>
          <p:cNvPicPr preferRelativeResize="0"/>
          <p:nvPr/>
        </p:nvPicPr>
        <p:blipFill rotWithShape="1">
          <a:blip r:embed="rId2">
            <a:alphaModFix/>
          </a:blip>
          <a:srcRect t="81482"/>
          <a:stretch/>
        </p:blipFill>
        <p:spPr>
          <a:xfrm rot="-5400000" flipH="1">
            <a:off x="6520572" y="5085078"/>
            <a:ext cx="3537567" cy="655037"/>
          </a:xfrm>
          <a:prstGeom prst="rect">
            <a:avLst/>
          </a:prstGeom>
          <a:noFill/>
          <a:ln>
            <a:noFill/>
          </a:ln>
        </p:spPr>
      </p:pic>
      <p:sp>
        <p:nvSpPr>
          <p:cNvPr id="7" name="Google Shape;206;p21">
            <a:extLst>
              <a:ext uri="{FF2B5EF4-FFF2-40B4-BE49-F238E27FC236}">
                <a16:creationId xmlns:a16="http://schemas.microsoft.com/office/drawing/2014/main" id="{595F7845-E6D1-434C-9133-71DCD85C1A43}"/>
              </a:ext>
            </a:extLst>
          </p:cNvPr>
          <p:cNvSpPr txBox="1">
            <a:spLocks noGrp="1"/>
          </p:cNvSpPr>
          <p:nvPr>
            <p:ph type="sldNum" idx="12"/>
          </p:nvPr>
        </p:nvSpPr>
        <p:spPr>
          <a:xfrm>
            <a:off x="7848950" y="4857426"/>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8" name="Google Shape;207;p21">
            <a:extLst>
              <a:ext uri="{FF2B5EF4-FFF2-40B4-BE49-F238E27FC236}">
                <a16:creationId xmlns:a16="http://schemas.microsoft.com/office/drawing/2014/main" id="{FCF1C12E-3A2D-4128-AE86-C2E15AC5DD14}"/>
              </a:ext>
            </a:extLst>
          </p:cNvPr>
          <p:cNvSpPr txBox="1">
            <a:spLocks noGrp="1"/>
          </p:cNvSpPr>
          <p:nvPr>
            <p:ph type="title"/>
          </p:nvPr>
        </p:nvSpPr>
        <p:spPr>
          <a:xfrm>
            <a:off x="3087220" y="222987"/>
            <a:ext cx="4660331"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400" dirty="0"/>
              <a:t>Visual Aids</a:t>
            </a:r>
            <a:endParaRPr sz="2400" dirty="0"/>
          </a:p>
        </p:txBody>
      </p:sp>
      <p:sp>
        <p:nvSpPr>
          <p:cNvPr id="9" name="TextBox 8">
            <a:extLst>
              <a:ext uri="{FF2B5EF4-FFF2-40B4-BE49-F238E27FC236}">
                <a16:creationId xmlns:a16="http://schemas.microsoft.com/office/drawing/2014/main" id="{44FAAA0A-3B26-476F-B8CE-5EC031CF77F2}"/>
              </a:ext>
            </a:extLst>
          </p:cNvPr>
          <p:cNvSpPr txBox="1"/>
          <p:nvPr/>
        </p:nvSpPr>
        <p:spPr>
          <a:xfrm>
            <a:off x="2964906" y="4920114"/>
            <a:ext cx="1780614" cy="276999"/>
          </a:xfrm>
          <a:prstGeom prst="rect">
            <a:avLst/>
          </a:prstGeom>
          <a:noFill/>
        </p:spPr>
        <p:txBody>
          <a:bodyPr wrap="square">
            <a:spAutoFit/>
          </a:bodyPr>
          <a:lstStyle/>
          <a:p>
            <a:r>
              <a:rPr lang="en-US" sz="1200" dirty="0">
                <a:latin typeface="Barlow Medium" panose="00000600000000000000" pitchFamily="2" charset="0"/>
              </a:rPr>
              <a:t>UML Class Diagram</a:t>
            </a:r>
          </a:p>
        </p:txBody>
      </p:sp>
      <p:pic>
        <p:nvPicPr>
          <p:cNvPr id="10" name="Picture 9">
            <a:extLst>
              <a:ext uri="{FF2B5EF4-FFF2-40B4-BE49-F238E27FC236}">
                <a16:creationId xmlns:a16="http://schemas.microsoft.com/office/drawing/2014/main" id="{85DA934C-D8F0-48BC-9F22-8EFF56C9A2AC}"/>
              </a:ext>
            </a:extLst>
          </p:cNvPr>
          <p:cNvPicPr>
            <a:picLocks noChangeAspect="1"/>
          </p:cNvPicPr>
          <p:nvPr/>
        </p:nvPicPr>
        <p:blipFill>
          <a:blip r:embed="rId3"/>
          <a:stretch>
            <a:fillRect/>
          </a:stretch>
        </p:blipFill>
        <p:spPr>
          <a:xfrm>
            <a:off x="729159" y="710574"/>
            <a:ext cx="6123318" cy="4146852"/>
          </a:xfrm>
          <a:prstGeom prst="rect">
            <a:avLst/>
          </a:prstGeom>
        </p:spPr>
      </p:pic>
    </p:spTree>
    <p:extLst>
      <p:ext uri="{BB962C8B-B14F-4D97-AF65-F5344CB8AC3E}">
        <p14:creationId xmlns:p14="http://schemas.microsoft.com/office/powerpoint/2010/main" val="1250620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6"/>
        <p:cNvGrpSpPr/>
        <p:nvPr/>
      </p:nvGrpSpPr>
      <p:grpSpPr>
        <a:xfrm>
          <a:off x="0" y="0"/>
          <a:ext cx="0" cy="0"/>
          <a:chOff x="0" y="0"/>
          <a:chExt cx="0" cy="0"/>
        </a:xfrm>
      </p:grpSpPr>
      <p:sp>
        <p:nvSpPr>
          <p:cNvPr id="138" name="Google Shape;138;p1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8" name="Google Shape;140;p18">
            <a:extLst>
              <a:ext uri="{FF2B5EF4-FFF2-40B4-BE49-F238E27FC236}">
                <a16:creationId xmlns:a16="http://schemas.microsoft.com/office/drawing/2014/main" id="{DA898665-7DBB-4A00-B42D-0045DC9A44CA}"/>
              </a:ext>
            </a:extLst>
          </p:cNvPr>
          <p:cNvSpPr txBox="1">
            <a:spLocks noGrp="1"/>
          </p:cNvSpPr>
          <p:nvPr/>
        </p:nvSpPr>
        <p:spPr>
          <a:xfrm>
            <a:off x="2749392" y="173131"/>
            <a:ext cx="4887926" cy="49188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1pPr>
            <a:lvl2pPr marR="0" lvl="1"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2pPr>
            <a:lvl3pPr marR="0" lvl="2"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3pPr>
            <a:lvl4pPr marR="0" lvl="3"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4pPr>
            <a:lvl5pPr marR="0" lvl="4"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5pPr>
            <a:lvl6pPr marR="0" lvl="5"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6pPr>
            <a:lvl7pPr marR="0" lvl="6"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7pPr>
            <a:lvl8pPr marR="0" lvl="7"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8pPr>
            <a:lvl9pPr marR="0" lvl="8"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9pPr>
          </a:lstStyle>
          <a:p>
            <a:r>
              <a:rPr lang="en-US" sz="4000" dirty="0"/>
              <a:t>Economic Impact</a:t>
            </a:r>
          </a:p>
        </p:txBody>
      </p:sp>
      <p:sp>
        <p:nvSpPr>
          <p:cNvPr id="13" name="Google Shape;139;p18">
            <a:extLst>
              <a:ext uri="{FF2B5EF4-FFF2-40B4-BE49-F238E27FC236}">
                <a16:creationId xmlns:a16="http://schemas.microsoft.com/office/drawing/2014/main" id="{2C9AFCC6-5D4C-4B56-BFD6-FF17252EB159}"/>
              </a:ext>
            </a:extLst>
          </p:cNvPr>
          <p:cNvSpPr txBox="1">
            <a:spLocks noGrp="1"/>
          </p:cNvSpPr>
          <p:nvPr/>
        </p:nvSpPr>
        <p:spPr>
          <a:xfrm>
            <a:off x="624191" y="1014552"/>
            <a:ext cx="8258004" cy="395581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1pPr>
            <a:lvl2pPr marL="914400" marR="0" lvl="1"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2pPr>
            <a:lvl3pPr marL="1371600" marR="0" lvl="2"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3pPr>
            <a:lvl4pPr marL="1828800" marR="0" lvl="3"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4pPr>
            <a:lvl5pPr marL="2286000" marR="0" lvl="4"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5pPr>
            <a:lvl6pPr marL="2743200" marR="0" lvl="5"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6pPr>
            <a:lvl7pPr marL="3200400" marR="0" lvl="6"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7pPr>
            <a:lvl8pPr marL="3657600" marR="0" lvl="7"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8pPr>
            <a:lvl9pPr marL="4114800" marR="0" lvl="8" indent="-330200" algn="l" rtl="0">
              <a:lnSpc>
                <a:spcPct val="115000"/>
              </a:lnSpc>
              <a:spcBef>
                <a:spcPts val="800"/>
              </a:spcBef>
              <a:spcAft>
                <a:spcPts val="80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9pPr>
          </a:lstStyle>
          <a:p>
            <a:pPr marL="285750" indent="-285750">
              <a:lnSpc>
                <a:spcPct val="114999"/>
              </a:lnSpc>
              <a:spcAft>
                <a:spcPts val="800"/>
              </a:spcAft>
              <a:buFont typeface="Arial" panose="020B0604020202020204" pitchFamily="34" charset="0"/>
              <a:buChar char="•"/>
            </a:pPr>
            <a:r>
              <a:rPr lang="en-US" b="1" dirty="0"/>
              <a:t>Economic growth: </a:t>
            </a:r>
            <a:r>
              <a:rPr lang="en-US" dirty="0"/>
              <a:t>By providing a platform for businesses to sell their products or services, an e-commerce website can contribute to economic growth in Bangladesh by increasing the volume of online transactions and boosting consumer spending.</a:t>
            </a:r>
          </a:p>
          <a:p>
            <a:pPr marL="285750" indent="-285750">
              <a:lnSpc>
                <a:spcPct val="114999"/>
              </a:lnSpc>
              <a:spcAft>
                <a:spcPts val="800"/>
              </a:spcAft>
              <a:buFont typeface="Arial" panose="020B0604020202020204" pitchFamily="34" charset="0"/>
              <a:buChar char="•"/>
            </a:pPr>
            <a:r>
              <a:rPr lang="en-US" b="1" dirty="0"/>
              <a:t>Increased competitiveness: </a:t>
            </a:r>
            <a:r>
              <a:rPr lang="en-US" dirty="0"/>
              <a:t>An e-commerce website can help businesses in Bangladesh increase their competitiveness by offering an online sales channel that allows them to reach a wider customer base and compete with larger, international retailers.</a:t>
            </a:r>
          </a:p>
          <a:p>
            <a:pPr marL="285750" indent="-285750">
              <a:lnSpc>
                <a:spcPct val="114999"/>
              </a:lnSpc>
              <a:spcAft>
                <a:spcPts val="800"/>
              </a:spcAft>
              <a:buFont typeface="Arial" panose="020B0604020202020204" pitchFamily="34" charset="0"/>
              <a:buChar char="•"/>
            </a:pPr>
            <a:r>
              <a:rPr lang="en-US" b="1" dirty="0"/>
              <a:t>Improved access to international markets: </a:t>
            </a:r>
            <a:r>
              <a:rPr lang="en-US" dirty="0"/>
              <a:t>An e-commerce website can also provide an opportunity for Bangladeshi businesses to reach international customers and participate in the global marketplace.</a:t>
            </a:r>
          </a:p>
          <a:p>
            <a:pPr marL="0" indent="0">
              <a:lnSpc>
                <a:spcPct val="114999"/>
              </a:lnSpc>
              <a:spcAft>
                <a:spcPts val="800"/>
              </a:spcAft>
            </a:pPr>
            <a:endParaRPr lang="en-US" dirty="0"/>
          </a:p>
          <a:p>
            <a:pPr marL="0" indent="0">
              <a:lnSpc>
                <a:spcPct val="114999"/>
              </a:lnSpc>
              <a:spcAft>
                <a:spcPts val="800"/>
              </a:spcAft>
            </a:pPr>
            <a:endParaRPr lang="en-US" dirty="0"/>
          </a:p>
          <a:p>
            <a:pPr marL="0" indent="0">
              <a:lnSpc>
                <a:spcPct val="114999"/>
              </a:lnSpc>
              <a:spcAft>
                <a:spcPts val="800"/>
              </a:spcAft>
            </a:pPr>
            <a:endParaRPr lang="en-US" dirty="0"/>
          </a:p>
          <a:p>
            <a:pPr marL="285750" indent="-285750">
              <a:lnSpc>
                <a:spcPct val="114999"/>
              </a:lnSpc>
              <a:spcAft>
                <a:spcPts val="800"/>
              </a:spcAft>
              <a:buFont typeface="Arial" panose="020B0604020202020204" pitchFamily="34" charset="0"/>
              <a:buChar char="•"/>
            </a:pPr>
            <a:endParaRPr lang="en-US" dirty="0"/>
          </a:p>
        </p:txBody>
      </p:sp>
    </p:spTree>
    <p:extLst>
      <p:ext uri="{BB962C8B-B14F-4D97-AF65-F5344CB8AC3E}">
        <p14:creationId xmlns:p14="http://schemas.microsoft.com/office/powerpoint/2010/main" val="308522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3" y="322120"/>
            <a:ext cx="7989592" cy="1039089"/>
          </a:xfrm>
        </p:spPr>
        <p:txBody>
          <a:bodyPr/>
          <a:lstStyle/>
          <a:p>
            <a:r>
              <a:rPr lang="en-US" dirty="0"/>
              <a:t>	Ethical and Professional 		  	Responsibility</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4" name="Subtitle 3"/>
          <p:cNvSpPr>
            <a:spLocks noGrp="1"/>
          </p:cNvSpPr>
          <p:nvPr>
            <p:ph type="subTitle" idx="1"/>
          </p:nvPr>
        </p:nvSpPr>
        <p:spPr>
          <a:xfrm>
            <a:off x="745199" y="1726472"/>
            <a:ext cx="7879255" cy="2824745"/>
          </a:xfrm>
        </p:spPr>
        <p:txBody>
          <a:bodyPr/>
          <a:lstStyle/>
          <a:p>
            <a:r>
              <a:rPr lang="en-US" dirty="0"/>
              <a:t>	There are several ethical and professional responsibilities to consider when building an e-commerce website in Bangladesh</a:t>
            </a:r>
            <a:endParaRPr lang="en-US" dirty="0">
              <a:latin typeface="+mn-lt"/>
            </a:endParaRPr>
          </a:p>
          <a:p>
            <a:pPr lvl="1">
              <a:buFont typeface="Arial" panose="020B0604020202020204" pitchFamily="34" charset="0"/>
              <a:buChar char="•"/>
            </a:pPr>
            <a:r>
              <a:rPr lang="en-US" b="1" dirty="0"/>
              <a:t>Protecting consumer privacy: </a:t>
            </a:r>
            <a:r>
              <a:rPr lang="en-US" dirty="0"/>
              <a:t>It is important to ensure that the personal information of your customers is protected and not shared without their consent. This includes complying with relevant privacy laws and implementing measures.</a:t>
            </a:r>
          </a:p>
          <a:p>
            <a:pPr lvl="1">
              <a:buFont typeface="Arial" panose="020B0604020202020204" pitchFamily="34" charset="0"/>
              <a:buChar char="•"/>
            </a:pPr>
            <a:r>
              <a:rPr lang="en-US" b="1" dirty="0"/>
              <a:t>Ensuring the security of online transactions: </a:t>
            </a:r>
            <a:r>
              <a:rPr lang="en-US" dirty="0"/>
              <a:t>It is essential to implement measures to ensure the security of online transactions, such as using secure payment gateways and implementing measures to prevent fraud.</a:t>
            </a:r>
          </a:p>
          <a:p>
            <a:pPr lvl="1">
              <a:buFont typeface="Arial" panose="020B0604020202020204" pitchFamily="34" charset="0"/>
              <a:buChar char="•"/>
            </a:pPr>
            <a:endParaRPr lang="en-US" dirty="0"/>
          </a:p>
          <a:p>
            <a:pPr lvl="1">
              <a:buFont typeface="Arial" panose="020B0604020202020204" pitchFamily="34" charset="0"/>
              <a:buChar char="•"/>
            </a:pPr>
            <a:endParaRPr lang="en-US" dirty="0">
              <a:latin typeface="+mn-lt"/>
            </a:endParaRPr>
          </a:p>
          <a:p>
            <a:pPr lvl="1">
              <a:buFont typeface="Arial" panose="020B0604020202020204" pitchFamily="34" charset="0"/>
              <a:buChar char="•"/>
            </a:pPr>
            <a:endParaRPr lang="en-US" dirty="0"/>
          </a:p>
          <a:p>
            <a:r>
              <a:rPr lang="en-US" dirty="0"/>
              <a:t>	</a:t>
            </a:r>
          </a:p>
        </p:txBody>
      </p:sp>
    </p:spTree>
    <p:extLst>
      <p:ext uri="{BB962C8B-B14F-4D97-AF65-F5344CB8AC3E}">
        <p14:creationId xmlns:p14="http://schemas.microsoft.com/office/powerpoint/2010/main" val="528865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819" y="166255"/>
            <a:ext cx="6476481" cy="540327"/>
          </a:xfrm>
        </p:spPr>
        <p:txBody>
          <a:bodyPr/>
          <a:lstStyle/>
          <a:p>
            <a:r>
              <a:rPr lang="en-US" dirty="0"/>
              <a:t>Tools and Technologies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4" name="Subtitle 3"/>
          <p:cNvSpPr>
            <a:spLocks noGrp="1"/>
          </p:cNvSpPr>
          <p:nvPr>
            <p:ph type="subTitle" idx="1"/>
          </p:nvPr>
        </p:nvSpPr>
        <p:spPr>
          <a:xfrm>
            <a:off x="436418" y="872838"/>
            <a:ext cx="8032173" cy="727362"/>
          </a:xfrm>
        </p:spPr>
        <p:txBody>
          <a:bodyPr/>
          <a:lstStyle/>
          <a:p>
            <a:r>
              <a:rPr lang="en-US" dirty="0">
                <a:latin typeface="+mn-lt"/>
              </a:rPr>
              <a:t>We used a varieties of tools and technologies to conduct this experiment. They are </a:t>
            </a:r>
          </a:p>
          <a:p>
            <a:r>
              <a:rPr lang="en-US" dirty="0">
                <a:latin typeface="+mn-lt"/>
              </a:rPr>
              <a:t>Listed below:</a:t>
            </a:r>
          </a:p>
          <a:p>
            <a:endParaRPr lang="en-US" dirty="0"/>
          </a:p>
          <a:p>
            <a:endParaRPr lang="en-US" dirty="0"/>
          </a:p>
          <a:p>
            <a:r>
              <a:rPr lang="en-US" dirty="0"/>
              <a:t>								</a:t>
            </a:r>
          </a:p>
          <a:p>
            <a:endParaRPr lang="en-US" dirty="0"/>
          </a:p>
          <a:p>
            <a:endParaRPr lang="en-US" dirty="0"/>
          </a:p>
        </p:txBody>
      </p:sp>
      <p:sp>
        <p:nvSpPr>
          <p:cNvPr id="6" name="TextBox 5"/>
          <p:cNvSpPr txBox="1"/>
          <p:nvPr/>
        </p:nvSpPr>
        <p:spPr>
          <a:xfrm>
            <a:off x="436417" y="1632857"/>
            <a:ext cx="5572497" cy="1569660"/>
          </a:xfrm>
          <a:prstGeom prst="rect">
            <a:avLst/>
          </a:prstGeom>
          <a:noFill/>
        </p:spPr>
        <p:txBody>
          <a:bodyPr wrap="square" rtlCol="0">
            <a:spAutoFit/>
          </a:bodyPr>
          <a:lstStyle/>
          <a:p>
            <a:endParaRPr lang="en-US" sz="1600" dirty="0">
              <a:latin typeface="+mn-lt"/>
            </a:endParaRPr>
          </a:p>
          <a:p>
            <a:pPr marL="285750" indent="-285750">
              <a:buFont typeface="Arial" panose="020B0604020202020204" pitchFamily="34" charset="0"/>
              <a:buChar char="•"/>
            </a:pPr>
            <a:r>
              <a:rPr lang="en-US" sz="1600" dirty="0">
                <a:latin typeface="+mn-lt"/>
              </a:rPr>
              <a:t>Frontend : React JS, HTML, CSS, Tailwind                CSS		</a:t>
            </a:r>
          </a:p>
          <a:p>
            <a:pPr marL="285750" indent="-285750">
              <a:buFont typeface="Arial" panose="020B0604020202020204" pitchFamily="34" charset="0"/>
              <a:buChar char="•"/>
            </a:pPr>
            <a:r>
              <a:rPr lang="en-US" sz="1600" dirty="0">
                <a:latin typeface="+mn-lt"/>
              </a:rPr>
              <a:t>Backend : Express JS, Node JS</a:t>
            </a:r>
          </a:p>
          <a:p>
            <a:pPr marL="285750" indent="-285750">
              <a:buFont typeface="Arial" panose="020B0604020202020204" pitchFamily="34" charset="0"/>
              <a:buChar char="•"/>
            </a:pPr>
            <a:r>
              <a:rPr lang="en-US" sz="1600" dirty="0">
                <a:latin typeface="+mn-lt"/>
              </a:rPr>
              <a:t>Database : Mongo DB</a:t>
            </a:r>
          </a:p>
          <a:p>
            <a:pPr marL="285750" indent="-285750">
              <a:buFont typeface="Arial" panose="020B0604020202020204" pitchFamily="34" charset="0"/>
              <a:buChar char="•"/>
            </a:pPr>
            <a:r>
              <a:rPr lang="en-US" sz="1600" dirty="0">
                <a:latin typeface="+mn-lt"/>
              </a:rPr>
              <a:t>API testing : Postman</a:t>
            </a:r>
          </a:p>
        </p:txBody>
      </p:sp>
    </p:spTree>
    <p:extLst>
      <p:ext uri="{BB962C8B-B14F-4D97-AF65-F5344CB8AC3E}">
        <p14:creationId xmlns:p14="http://schemas.microsoft.com/office/powerpoint/2010/main" val="3433040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7372" y="218209"/>
            <a:ext cx="1808019" cy="1091046"/>
          </a:xfrm>
        </p:spPr>
        <p:txBody>
          <a:bodyPr/>
          <a:lstStyle/>
          <a:p>
            <a:r>
              <a:rPr lang="en-US" dirty="0"/>
              <a:t>Results</a:t>
            </a:r>
            <a:br>
              <a:rPr lang="en-US" dirty="0"/>
            </a:b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4" name="Subtitle 3"/>
          <p:cNvSpPr>
            <a:spLocks noGrp="1"/>
          </p:cNvSpPr>
          <p:nvPr>
            <p:ph type="subTitle" idx="1"/>
          </p:nvPr>
        </p:nvSpPr>
        <p:spPr>
          <a:xfrm>
            <a:off x="372290" y="1175154"/>
            <a:ext cx="8379823" cy="1568045"/>
          </a:xfrm>
        </p:spPr>
        <p:txBody>
          <a:bodyPr/>
          <a:lstStyle/>
          <a:p>
            <a:r>
              <a:rPr lang="en-US" sz="2000" b="1" dirty="0"/>
              <a:t>User View</a:t>
            </a:r>
          </a:p>
          <a:p>
            <a:r>
              <a:rPr lang="en-US" b="1" dirty="0"/>
              <a:t>Landing Page: </a:t>
            </a:r>
            <a:r>
              <a:rPr lang="en-US" dirty="0"/>
              <a:t>The goal of a landing page is to convert visitors into customers by presenting them with a clear and compelling call-to-action (CTA) that encourages them to take a specific action, such as making a purchase or signing up for a newsletter.</a:t>
            </a:r>
            <a:endParaRPr lang="en-US" b="1" dirty="0"/>
          </a:p>
          <a:p>
            <a:r>
              <a:rPr lang="en-US" b="1" dirty="0"/>
              <a:t>Product category: </a:t>
            </a:r>
            <a:r>
              <a:rPr lang="en-US" dirty="0"/>
              <a:t>An e-commerce web application typically includes a product catalog that displays the products available for purchase, along with details such as images, descriptions, and pricing.</a:t>
            </a:r>
          </a:p>
          <a:p>
            <a:r>
              <a:rPr lang="en-US" b="1" dirty="0"/>
              <a:t>Product Details: </a:t>
            </a:r>
            <a:r>
              <a:rPr lang="en-US" dirty="0"/>
              <a:t>The product details function of an e-commerce website is a feature that allows customers to view detailed information about a specific product. This typically includes information such as the product's name, price, images, description, and any available options or variations (such as size or color).</a:t>
            </a:r>
          </a:p>
          <a:p>
            <a:endParaRPr lang="en-US" b="1" dirty="0"/>
          </a:p>
          <a:p>
            <a:endParaRPr lang="en-US" dirty="0"/>
          </a:p>
          <a:p>
            <a:endParaRPr lang="en-US" dirty="0"/>
          </a:p>
        </p:txBody>
      </p:sp>
    </p:spTree>
    <p:extLst>
      <p:ext uri="{BB962C8B-B14F-4D97-AF65-F5344CB8AC3E}">
        <p14:creationId xmlns:p14="http://schemas.microsoft.com/office/powerpoint/2010/main" val="797175204"/>
      </p:ext>
    </p:extLst>
  </p:cSld>
  <p:clrMapOvr>
    <a:masterClrMapping/>
  </p:clrMapOvr>
</p:sld>
</file>

<file path=ppt/theme/theme1.xml><?xml version="1.0" encoding="utf-8"?>
<a:theme xmlns:a="http://schemas.openxmlformats.org/drawingml/2006/main" name="Business Geometric Template">
  <a:themeElements>
    <a:clrScheme name="Custom 347">
      <a:dk1>
        <a:srgbClr val="363739"/>
      </a:dk1>
      <a:lt1>
        <a:srgbClr val="FFFFFF"/>
      </a:lt1>
      <a:dk2>
        <a:srgbClr val="888888"/>
      </a:dk2>
      <a:lt2>
        <a:srgbClr val="F5F5EF"/>
      </a:lt2>
      <a:accent1>
        <a:srgbClr val="EFBC49"/>
      </a:accent1>
      <a:accent2>
        <a:srgbClr val="D8A530"/>
      </a:accent2>
      <a:accent3>
        <a:srgbClr val="AB8540"/>
      </a:accent3>
      <a:accent4>
        <a:srgbClr val="494F56"/>
      </a:accent4>
      <a:accent5>
        <a:srgbClr val="888888"/>
      </a:accent5>
      <a:accent6>
        <a:srgbClr val="B1B1B2"/>
      </a:accent6>
      <a:hlink>
        <a:srgbClr val="36373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TotalTime>
  <Words>964</Words>
  <Application>Microsoft Office PowerPoint</Application>
  <PresentationFormat>On-screen Show (16:9)</PresentationFormat>
  <Paragraphs>82</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Barlow Medium</vt:lpstr>
      <vt:lpstr>Barlow</vt:lpstr>
      <vt:lpstr>Arial</vt:lpstr>
      <vt:lpstr>Business Geometric Template</vt:lpstr>
      <vt:lpstr>QuickBazaar An Online Marketplace</vt:lpstr>
      <vt:lpstr>PowerPoint Presentation</vt:lpstr>
      <vt:lpstr>PowerPoint Presentation</vt:lpstr>
      <vt:lpstr>Visual Aids</vt:lpstr>
      <vt:lpstr>Visual Aids</vt:lpstr>
      <vt:lpstr>PowerPoint Presentation</vt:lpstr>
      <vt:lpstr> Ethical and Professional      Responsibility</vt:lpstr>
      <vt:lpstr>Tools and Technologies</vt:lpstr>
      <vt:lpstr>Results </vt:lpstr>
      <vt:lpstr>Results </vt:lpstr>
      <vt:lpstr>Results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499A  Project  Proposal</dc:title>
  <dc:creator>Tareq Mahmud</dc:creator>
  <cp:lastModifiedBy>Rafid</cp:lastModifiedBy>
  <cp:revision>71</cp:revision>
  <dcterms:modified xsi:type="dcterms:W3CDTF">2022-12-24T07:22:50Z</dcterms:modified>
</cp:coreProperties>
</file>