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0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  <p:sldId id="286" r:id="rId28"/>
    <p:sldId id="295" r:id="rId29"/>
    <p:sldId id="29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97" r:id="rId45"/>
    <p:sldId id="281" r:id="rId46"/>
    <p:sldId id="282" r:id="rId47"/>
    <p:sldId id="283" r:id="rId48"/>
    <p:sldId id="284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13861F-EE12-45EA-9330-934740D5E9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2BDCB-F006-46AE-B7CF-7D0B854C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83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705"/>
            <a:ext cx="10515600" cy="45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208-7906-41C6-880E-BD22D53BAB3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1" b="28815"/>
          <a:stretch/>
        </p:blipFill>
        <p:spPr>
          <a:xfrm>
            <a:off x="2141125" y="1"/>
            <a:ext cx="8145137" cy="75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6753"/>
          <a:stretch/>
        </p:blipFill>
        <p:spPr>
          <a:xfrm>
            <a:off x="10264726" y="14069"/>
            <a:ext cx="1927274" cy="75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b="20438"/>
          <a:stretch/>
        </p:blipFill>
        <p:spPr>
          <a:xfrm>
            <a:off x="42204" y="-16351"/>
            <a:ext cx="2098922" cy="8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5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Rafie </a:t>
            </a:r>
            <a:r>
              <a:rPr lang="en-US" dirty="0" err="1"/>
              <a:t>Tarabay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eng_rafie@mans.edu.eg</a:t>
            </a:r>
          </a:p>
        </p:txBody>
      </p:sp>
    </p:spTree>
    <p:extLst>
      <p:ext uri="{BB962C8B-B14F-4D97-AF65-F5344CB8AC3E}">
        <p14:creationId xmlns:p14="http://schemas.microsoft.com/office/powerpoint/2010/main" val="214627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5257800" cy="54072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/>
              <a:t>thisdict</a:t>
            </a:r>
            <a:r>
              <a:rPr lang="en-US" sz="2400" dirty="0"/>
              <a:t> = {</a:t>
            </a:r>
            <a:br>
              <a:rPr lang="en-US" sz="2000" dirty="0"/>
            </a:br>
            <a:r>
              <a:rPr lang="en-US" sz="2400" dirty="0"/>
              <a:t>  "brand": "Ford",</a:t>
            </a:r>
            <a:br>
              <a:rPr lang="en-US" sz="2000" dirty="0"/>
            </a:br>
            <a:r>
              <a:rPr lang="en-US" sz="2400" dirty="0"/>
              <a:t>  "model": "Mustang",</a:t>
            </a:r>
            <a:br>
              <a:rPr lang="en-US" sz="2000" dirty="0"/>
            </a:br>
            <a:r>
              <a:rPr lang="en-US" sz="2400" dirty="0"/>
              <a:t>  "year": 1964</a:t>
            </a:r>
            <a:br>
              <a:rPr lang="en-US" sz="2000" dirty="0"/>
            </a:br>
            <a:r>
              <a:rPr lang="en-US" sz="2400" dirty="0"/>
              <a:t>}</a:t>
            </a:r>
            <a:br>
              <a:rPr lang="en-US" sz="2400" dirty="0"/>
            </a:br>
            <a:br>
              <a:rPr lang="en-US" sz="2000" dirty="0"/>
            </a:br>
            <a:r>
              <a:rPr lang="en-US" sz="2400" dirty="0"/>
              <a:t>print(</a:t>
            </a:r>
            <a:r>
              <a:rPr lang="en-US" sz="2400" dirty="0" err="1"/>
              <a:t>thisdict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thisdict</a:t>
            </a:r>
            <a:r>
              <a:rPr lang="en-US" sz="2400" dirty="0"/>
              <a:t>["model"]</a:t>
            </a:r>
            <a:br>
              <a:rPr lang="en-US" sz="2400" dirty="0"/>
            </a:br>
            <a:r>
              <a:rPr lang="en-US" sz="2400" dirty="0" err="1"/>
              <a:t>thisdict</a:t>
            </a:r>
            <a:r>
              <a:rPr lang="en-US" sz="2400" dirty="0"/>
              <a:t>["year"] = 2018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thisdict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 err="1"/>
              <a:t>thisdict</a:t>
            </a:r>
            <a:r>
              <a:rPr lang="en-US" sz="2400" dirty="0"/>
              <a:t>["color"] = "red“</a:t>
            </a:r>
            <a:br>
              <a:rPr lang="en-US" sz="2400" dirty="0"/>
            </a:br>
            <a:r>
              <a:rPr lang="en-US" sz="2400" dirty="0" err="1"/>
              <a:t>thisdict.pop</a:t>
            </a:r>
            <a:r>
              <a:rPr lang="en-US" sz="2400" dirty="0"/>
              <a:t>("model")</a:t>
            </a:r>
            <a:br>
              <a:rPr lang="en-US" sz="2400" dirty="0"/>
            </a:br>
            <a:r>
              <a:rPr lang="en-US" sz="2400" dirty="0"/>
              <a:t>del </a:t>
            </a:r>
            <a:r>
              <a:rPr lang="en-US" sz="2400" dirty="0" err="1"/>
              <a:t>thisdict</a:t>
            </a:r>
            <a:r>
              <a:rPr lang="en-US" sz="2400" dirty="0"/>
              <a:t>["model"]</a:t>
            </a:r>
            <a:br>
              <a:rPr lang="en-US" sz="2400" dirty="0"/>
            </a:br>
            <a:r>
              <a:rPr lang="en-US" sz="2400" dirty="0" err="1"/>
              <a:t>mydict</a:t>
            </a:r>
            <a:r>
              <a:rPr lang="en-US" sz="2400" dirty="0"/>
              <a:t> = </a:t>
            </a:r>
            <a:r>
              <a:rPr lang="en-US" sz="2400" dirty="0" err="1"/>
              <a:t>thisdict.copy</a:t>
            </a:r>
            <a:r>
              <a:rPr lang="en-US" sz="2400" dirty="0"/>
              <a:t>()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7060F45-F41F-4356-8BAC-9C8D4BAAC6F1}"/>
              </a:ext>
            </a:extLst>
          </p:cNvPr>
          <p:cNvSpPr txBox="1">
            <a:spLocks/>
          </p:cNvSpPr>
          <p:nvPr/>
        </p:nvSpPr>
        <p:spPr>
          <a:xfrm>
            <a:off x="6178381" y="1940008"/>
            <a:ext cx="5819561" cy="48798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 x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                       #key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thisdict</a:t>
            </a:r>
            <a:r>
              <a:rPr lang="en-US" dirty="0"/>
              <a:t>[x])       #value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x in 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_key , _value in 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print(_</a:t>
            </a:r>
            <a:r>
              <a:rPr lang="en-US" dirty="0" err="1"/>
              <a:t>key,_value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 "model"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print("Yes, keys in the dictionary")</a:t>
            </a:r>
          </a:p>
        </p:txBody>
      </p:sp>
    </p:spTree>
    <p:extLst>
      <p:ext uri="{BB962C8B-B14F-4D97-AF65-F5344CB8AC3E}">
        <p14:creationId xmlns:p14="http://schemas.microsoft.com/office/powerpoint/2010/main" val="81469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2268-4C27-4411-8715-090C14CF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75E8-C6E2-48D0-A595-19A5F02A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a= Ture</a:t>
            </a:r>
          </a:p>
          <a:p>
            <a:pPr marL="0" indent="0">
              <a:buNone/>
            </a:pPr>
            <a:r>
              <a:rPr lang="en-US" dirty="0"/>
              <a:t>b=True</a:t>
            </a:r>
          </a:p>
          <a:p>
            <a:pPr marL="0" indent="0">
              <a:buNone/>
            </a:pPr>
            <a:r>
              <a:rPr lang="en-US" dirty="0"/>
              <a:t>If (a and b) :</a:t>
            </a:r>
          </a:p>
          <a:p>
            <a:pPr marL="0" indent="0">
              <a:buNone/>
            </a:pPr>
            <a:r>
              <a:rPr lang="en-US" dirty="0"/>
              <a:t>        print (“</a:t>
            </a:r>
            <a:r>
              <a:rPr lang="en-US" dirty="0" err="1"/>
              <a:t>aaaaaaaaaaaaaaa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(a or b) :</a:t>
            </a:r>
          </a:p>
          <a:p>
            <a:pPr marL="0" indent="0">
              <a:buNone/>
            </a:pPr>
            <a:r>
              <a:rPr lang="en-US" dirty="0"/>
              <a:t>        print (“</a:t>
            </a:r>
            <a:r>
              <a:rPr lang="en-US" dirty="0" err="1"/>
              <a:t>bbbbbbbbbbbbb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not(a and b) :</a:t>
            </a:r>
          </a:p>
          <a:p>
            <a:pPr marL="0" indent="0">
              <a:buNone/>
            </a:pPr>
            <a:r>
              <a:rPr lang="en-US" dirty="0"/>
              <a:t>        print (“</a:t>
            </a:r>
            <a:r>
              <a:rPr lang="en-US" dirty="0" err="1"/>
              <a:t>cccccccccccccccc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   print(“</a:t>
            </a:r>
            <a:r>
              <a:rPr lang="en-US" dirty="0" err="1"/>
              <a:t>ddddddddddddd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3C1F-38B8-469B-B367-0A1696B6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7C24-B50A-4D60-8891-4A4A2AD2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range(13):</a:t>
            </a:r>
          </a:p>
          <a:p>
            <a:pPr marL="0" indent="0">
              <a:buNone/>
            </a:pPr>
            <a:r>
              <a:rPr lang="en-US" dirty="0"/>
              <a:t>    for j in range(13):</a:t>
            </a:r>
          </a:p>
          <a:p>
            <a:pPr marL="0" indent="0">
              <a:buNone/>
            </a:pPr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)+" X "+str(j)+" = "+str(</a:t>
            </a:r>
            <a:r>
              <a:rPr lang="en-US" dirty="0" err="1"/>
              <a:t>i</a:t>
            </a:r>
            <a:r>
              <a:rPr lang="en-US" dirty="0"/>
              <a:t>*j))</a:t>
            </a:r>
          </a:p>
          <a:p>
            <a:pPr marL="0" indent="0">
              <a:buNone/>
            </a:pPr>
            <a:r>
              <a:rPr lang="en-US" dirty="0"/>
              <a:t>    print("=========================")</a:t>
            </a:r>
          </a:p>
        </p:txBody>
      </p:sp>
    </p:spTree>
    <p:extLst>
      <p:ext uri="{BB962C8B-B14F-4D97-AF65-F5344CB8AC3E}">
        <p14:creationId xmlns:p14="http://schemas.microsoft.com/office/powerpoint/2010/main" val="128688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4C3-01E1-4D0A-95EA-62C7E168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5BA9-16A2-4A74-A383-BB0F4194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172" y="1776105"/>
            <a:ext cx="4669465" cy="17645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 </a:t>
            </a: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 err="1"/>
              <a:t>fname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  print(</a:t>
            </a:r>
            <a:r>
              <a:rPr lang="en-US" sz="2400" dirty="0" err="1"/>
              <a:t>fname</a:t>
            </a:r>
            <a:r>
              <a:rPr lang="en-US" sz="2400" dirty="0"/>
              <a:t> + " </a:t>
            </a:r>
            <a:r>
              <a:rPr lang="en-US" sz="2400" dirty="0" err="1"/>
              <a:t>Refsnes</a:t>
            </a:r>
            <a:r>
              <a:rPr lang="en-US" sz="2400" dirty="0"/>
              <a:t>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/>
              <a:t>"Emil"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/>
              <a:t>"Tobias"</a:t>
            </a:r>
            <a:r>
              <a:rPr lang="en-US" sz="24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226F5-6DB2-4C4E-AE8A-9E43A874E306}"/>
              </a:ext>
            </a:extLst>
          </p:cNvPr>
          <p:cNvSpPr txBox="1">
            <a:spLocks/>
          </p:cNvSpPr>
          <p:nvPr/>
        </p:nvSpPr>
        <p:spPr>
          <a:xfrm>
            <a:off x="990600" y="1776106"/>
            <a:ext cx="4669465" cy="1488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def </a:t>
            </a:r>
            <a:r>
              <a:rPr lang="en-US" sz="2400" dirty="0" err="1"/>
              <a:t>my_func</a:t>
            </a:r>
            <a:r>
              <a:rPr lang="en-US" sz="2400" dirty="0"/>
              <a:t>():</a:t>
            </a:r>
            <a:br>
              <a:rPr lang="en-US" sz="2400" dirty="0"/>
            </a:br>
            <a:r>
              <a:rPr lang="en-US" sz="2400" dirty="0"/>
              <a:t>  print("Hello from a function")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/>
              <a:t>my_func</a:t>
            </a:r>
            <a:r>
              <a:rPr lang="en-US" sz="2400" b="1" dirty="0"/>
              <a:t>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E26A7-C713-4DF0-96BD-0D30541AE697}"/>
              </a:ext>
            </a:extLst>
          </p:cNvPr>
          <p:cNvSpPr txBox="1">
            <a:spLocks/>
          </p:cNvSpPr>
          <p:nvPr/>
        </p:nvSpPr>
        <p:spPr>
          <a:xfrm>
            <a:off x="6631171" y="3706887"/>
            <a:ext cx="4669465" cy="2104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(food):</a:t>
            </a:r>
            <a:br>
              <a:rPr lang="en-US" dirty="0"/>
            </a:br>
            <a:r>
              <a:rPr lang="en-US" dirty="0"/>
              <a:t>  for x in food:</a:t>
            </a:r>
            <a:br>
              <a:rPr lang="en-US" dirty="0"/>
            </a:br>
            <a:r>
              <a:rPr lang="en-US" dirty="0"/>
              <a:t>    print(x)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(fruits)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1EC426-DF82-454B-B4B0-06EEF3EAC3D8}"/>
              </a:ext>
            </a:extLst>
          </p:cNvPr>
          <p:cNvSpPr txBox="1">
            <a:spLocks/>
          </p:cNvSpPr>
          <p:nvPr/>
        </p:nvSpPr>
        <p:spPr>
          <a:xfrm>
            <a:off x="990600" y="3457022"/>
            <a:ext cx="4669465" cy="1764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def </a:t>
            </a:r>
            <a:r>
              <a:rPr lang="en-US" sz="2400" dirty="0" err="1"/>
              <a:t>my_function</a:t>
            </a:r>
            <a:r>
              <a:rPr lang="en-US" sz="2400" dirty="0"/>
              <a:t>(</a:t>
            </a:r>
            <a:r>
              <a:rPr lang="en-US" sz="2400" b="1" dirty="0"/>
              <a:t>country = "Norway"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  print("I am from " + country)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("India")</a:t>
            </a: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 err="1"/>
              <a:t>my_function</a:t>
            </a:r>
            <a:r>
              <a:rPr lang="en-US" sz="2400" dirty="0"/>
              <a:t>("Brazil")</a:t>
            </a:r>
            <a:endParaRPr lang="en-US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56287-F41D-4344-B44F-61D0462346C8}"/>
              </a:ext>
            </a:extLst>
          </p:cNvPr>
          <p:cNvSpPr txBox="1">
            <a:spLocks/>
          </p:cNvSpPr>
          <p:nvPr/>
        </p:nvSpPr>
        <p:spPr>
          <a:xfrm>
            <a:off x="990600" y="5414385"/>
            <a:ext cx="4669465" cy="1241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(x):</a:t>
            </a:r>
            <a:br>
              <a:rPr lang="en-US" sz="2400" dirty="0"/>
            </a:br>
            <a:r>
              <a:rPr lang="en-US" dirty="0"/>
              <a:t>  </a:t>
            </a:r>
            <a:r>
              <a:rPr lang="en-US" b="1" dirty="0"/>
              <a:t>return 5 * x</a:t>
            </a:r>
            <a:br>
              <a:rPr lang="en-US" b="1" dirty="0"/>
            </a:br>
            <a:br>
              <a:rPr lang="en-US" sz="2400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  <a:br>
              <a:rPr lang="en-US" sz="2400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04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4C3-01E1-4D0A-95EA-62C7E168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9226F5-6DB2-4C4E-AE8A-9E43A874E306}"/>
              </a:ext>
            </a:extLst>
          </p:cNvPr>
          <p:cNvSpPr txBox="1">
            <a:spLocks/>
          </p:cNvSpPr>
          <p:nvPr/>
        </p:nvSpPr>
        <p:spPr>
          <a:xfrm>
            <a:off x="990600" y="1776106"/>
            <a:ext cx="6165112" cy="1241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def </a:t>
            </a:r>
            <a:r>
              <a:rPr lang="en-US" sz="1800" dirty="0" err="1"/>
              <a:t>my_function</a:t>
            </a:r>
            <a:r>
              <a:rPr lang="en-US" sz="1800" dirty="0"/>
              <a:t>(child3, child2, child1):</a:t>
            </a:r>
            <a:br>
              <a:rPr lang="en-US" sz="1600" dirty="0"/>
            </a:br>
            <a:r>
              <a:rPr lang="en-US" sz="1800" dirty="0"/>
              <a:t>  print("The youngest child is " + child3)</a:t>
            </a:r>
            <a:br>
              <a:rPr lang="en-US" sz="1600" dirty="0"/>
            </a:br>
            <a:br>
              <a:rPr lang="en-US" sz="1600" dirty="0"/>
            </a:br>
            <a:r>
              <a:rPr lang="en-US" sz="1800" dirty="0" err="1"/>
              <a:t>my_function</a:t>
            </a:r>
            <a:r>
              <a:rPr lang="en-US" sz="1800" dirty="0"/>
              <a:t>(child1 = "Emil", child2 = "Tobias", child3 = "Linus")</a:t>
            </a:r>
            <a:endParaRPr lang="en-US" sz="1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E26A7-C713-4DF0-96BD-0D30541AE697}"/>
              </a:ext>
            </a:extLst>
          </p:cNvPr>
          <p:cNvSpPr txBox="1">
            <a:spLocks/>
          </p:cNvSpPr>
          <p:nvPr/>
        </p:nvSpPr>
        <p:spPr>
          <a:xfrm>
            <a:off x="990600" y="4683607"/>
            <a:ext cx="4669465" cy="2104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tri_recursion</a:t>
            </a:r>
            <a:r>
              <a:rPr lang="en-US" dirty="0"/>
              <a:t>(k):</a:t>
            </a:r>
            <a:br>
              <a:rPr lang="en-US" dirty="0"/>
            </a:br>
            <a:r>
              <a:rPr lang="en-US" dirty="0"/>
              <a:t>  if(k&gt;0):</a:t>
            </a:r>
            <a:br>
              <a:rPr lang="en-US" dirty="0"/>
            </a:br>
            <a:r>
              <a:rPr lang="en-US" dirty="0"/>
              <a:t>    result = </a:t>
            </a:r>
            <a:r>
              <a:rPr lang="en-US" dirty="0" err="1"/>
              <a:t>k+tri_recursion</a:t>
            </a:r>
            <a:r>
              <a:rPr lang="en-US" dirty="0"/>
              <a:t>(k-1)</a:t>
            </a:r>
            <a:br>
              <a:rPr lang="en-US" dirty="0"/>
            </a:br>
            <a:r>
              <a:rPr lang="en-US" dirty="0"/>
              <a:t>    print(result)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 result = 0</a:t>
            </a:r>
            <a:br>
              <a:rPr lang="en-US" dirty="0"/>
            </a:br>
            <a:r>
              <a:rPr lang="en-US" dirty="0"/>
              <a:t>  return result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print("\n\</a:t>
            </a:r>
            <a:r>
              <a:rPr lang="en-US" dirty="0" err="1"/>
              <a:t>nRecursion</a:t>
            </a:r>
            <a:r>
              <a:rPr lang="en-US" dirty="0"/>
              <a:t> Example Results")</a:t>
            </a:r>
            <a:br>
              <a:rPr lang="en-US" dirty="0"/>
            </a:br>
            <a:r>
              <a:rPr lang="en-US" dirty="0" err="1"/>
              <a:t>tri_recursion</a:t>
            </a:r>
            <a:r>
              <a:rPr lang="en-US" dirty="0"/>
              <a:t>(6)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1EC426-DF82-454B-B4B0-06EEF3EAC3D8}"/>
              </a:ext>
            </a:extLst>
          </p:cNvPr>
          <p:cNvSpPr txBox="1">
            <a:spLocks/>
          </p:cNvSpPr>
          <p:nvPr/>
        </p:nvSpPr>
        <p:spPr>
          <a:xfrm>
            <a:off x="990600" y="3174756"/>
            <a:ext cx="4669465" cy="1316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def </a:t>
            </a:r>
            <a:r>
              <a:rPr lang="en-US" sz="2000" dirty="0" err="1"/>
              <a:t>my_function</a:t>
            </a:r>
            <a:r>
              <a:rPr lang="en-US" sz="2000" dirty="0"/>
              <a:t>(*kids):</a:t>
            </a:r>
            <a:br>
              <a:rPr lang="en-US" sz="1800" dirty="0"/>
            </a:br>
            <a:r>
              <a:rPr lang="en-US" sz="2000" dirty="0"/>
              <a:t>  print("The youngest child is " + kids[2])</a:t>
            </a:r>
            <a:br>
              <a:rPr lang="en-US" sz="1800" dirty="0"/>
            </a:br>
            <a:br>
              <a:rPr lang="en-US" sz="1800" dirty="0"/>
            </a:br>
            <a:r>
              <a:rPr lang="en-US" sz="2000" dirty="0" err="1"/>
              <a:t>my_function</a:t>
            </a:r>
            <a:r>
              <a:rPr lang="en-US" sz="2000" dirty="0"/>
              <a:t>("Emil", "Tobias", "Linus")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6939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EEA-0E94-4D16-9803-8B5E6035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96A2-E6EC-411C-A86B-ED1CA18B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def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br>
              <a:rPr lang="en-US" dirty="0"/>
            </a:br>
            <a:r>
              <a:rPr lang="en-US" dirty="0"/>
              <a:t>    self.name = name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def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 my name is " + self.name)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p1 = Person("John", 36)</a:t>
            </a:r>
            <a:br>
              <a:rPr lang="en-US" dirty="0"/>
            </a:br>
            <a:r>
              <a:rPr lang="en-US" dirty="0"/>
              <a:t>p1.myfunc()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3C250-A422-40C0-93C8-E89A94B4EC63}"/>
              </a:ext>
            </a:extLst>
          </p:cNvPr>
          <p:cNvSpPr/>
          <p:nvPr/>
        </p:nvSpPr>
        <p:spPr>
          <a:xfrm>
            <a:off x="838200" y="1623705"/>
            <a:ext cx="7806070" cy="288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3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372-E0B3-45B6-8DC8-022140FC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FA40-C72F-450E-B1BB-504DB5D7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234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 Person: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Student(Person):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pPr marL="0" indent="0">
              <a:buNone/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def welcome(self):</a:t>
            </a:r>
          </a:p>
          <a:p>
            <a:pPr marL="0" indent="0">
              <a:buNone/>
            </a:pPr>
            <a:r>
              <a:rPr lang="en-US" dirty="0"/>
              <a:t>    print("Welcome",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"to the class of", </a:t>
            </a:r>
            <a:r>
              <a:rPr lang="en-US" dirty="0" err="1"/>
              <a:t>self.graduationyear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Student("Mike", "Olsen", 2019)</a:t>
            </a:r>
          </a:p>
          <a:p>
            <a:pPr marL="0" indent="0">
              <a:buNone/>
            </a:pPr>
            <a:r>
              <a:rPr lang="en-US" dirty="0" err="1"/>
              <a:t>x.welcome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6BA4E-7A1E-4F4D-B243-4A7036FB3E6F}"/>
              </a:ext>
            </a:extLst>
          </p:cNvPr>
          <p:cNvSpPr/>
          <p:nvPr/>
        </p:nvSpPr>
        <p:spPr>
          <a:xfrm>
            <a:off x="838200" y="1609860"/>
            <a:ext cx="6976730" cy="2015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6007-BE04-4E81-AEC2-AA1BEB1E512F}"/>
              </a:ext>
            </a:extLst>
          </p:cNvPr>
          <p:cNvSpPr/>
          <p:nvPr/>
        </p:nvSpPr>
        <p:spPr>
          <a:xfrm>
            <a:off x="838200" y="3848986"/>
            <a:ext cx="6976730" cy="211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47B4-6CFE-4BC1-A43A-9CDEAB92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Iterable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4056-ACB3-4DAE-9034-2849FFA8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Lists, tuples, dictionaries, and sets are all </a:t>
            </a:r>
            <a:r>
              <a:rPr lang="en-US" dirty="0" err="1"/>
              <a:t>iterable</a:t>
            </a:r>
            <a:r>
              <a:rPr lang="en-US" dirty="0"/>
              <a:t> objects.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myit</a:t>
            </a:r>
            <a:r>
              <a:rPr lang="en-US" dirty="0"/>
              <a:t> = 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mytuple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0245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B99B-DCE9-455C-A3A9-48A88686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016E-CD2C-46A6-B816-71F1514D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49228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class </a:t>
            </a:r>
            <a:r>
              <a:rPr lang="en-US" b="1" dirty="0" err="1"/>
              <a:t>MyNumbers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def __</a:t>
            </a:r>
            <a:r>
              <a:rPr lang="en-US" b="1" dirty="0" err="1"/>
              <a:t>iter</a:t>
            </a:r>
            <a:r>
              <a:rPr lang="en-US" b="1" dirty="0"/>
              <a:t>__(self):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    return self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def __next__(self):</a:t>
            </a:r>
            <a:br>
              <a:rPr lang="en-US" b="1" dirty="0"/>
            </a:br>
            <a:r>
              <a:rPr lang="en-US" dirty="0"/>
              <a:t>    </a:t>
            </a:r>
            <a:r>
              <a:rPr lang="en-US" dirty="0" err="1"/>
              <a:t>self.a</a:t>
            </a:r>
            <a:r>
              <a:rPr lang="en-US" dirty="0"/>
              <a:t> += 1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self.a</a:t>
            </a:r>
            <a:r>
              <a:rPr lang="en-US" dirty="0"/>
              <a:t> &gt;100: </a:t>
            </a:r>
          </a:p>
          <a:p>
            <a:pPr marL="0" indent="0">
              <a:buNone/>
            </a:pPr>
            <a:r>
              <a:rPr lang="en-US" dirty="0"/>
              <a:t>	raise </a:t>
            </a:r>
            <a:r>
              <a:rPr lang="en-US" dirty="0" err="1"/>
              <a:t>StopIteration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  <a:br>
              <a:rPr lang="en-US" dirty="0"/>
            </a:br>
            <a:r>
              <a:rPr lang="en-US" dirty="0"/>
              <a:t>    	return  </a:t>
            </a:r>
            <a:r>
              <a:rPr lang="en-US" dirty="0" err="1"/>
              <a:t>self.a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myclass</a:t>
            </a:r>
            <a:r>
              <a:rPr lang="en-US" dirty="0"/>
              <a:t> = </a:t>
            </a:r>
            <a:r>
              <a:rPr lang="en-US" dirty="0" err="1"/>
              <a:t>MyNumbers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myiter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print(next(</a:t>
            </a:r>
            <a:r>
              <a:rPr lang="en-US" dirty="0" err="1"/>
              <a:t>myiter</a:t>
            </a:r>
            <a:r>
              <a:rPr lang="en-US" dirty="0"/>
              <a:t>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12C11-F2DB-4AFF-ACAC-E85361C50451}"/>
              </a:ext>
            </a:extLst>
          </p:cNvPr>
          <p:cNvSpPr/>
          <p:nvPr/>
        </p:nvSpPr>
        <p:spPr>
          <a:xfrm>
            <a:off x="838200" y="1609860"/>
            <a:ext cx="5257800" cy="324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973-C238-40AE-A7F4-3943CF8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B971-2B73-4B26-ADCC-41AB5F90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 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some JSON:</a:t>
            </a:r>
            <a:br>
              <a:rPr lang="en-US" dirty="0"/>
            </a:br>
            <a:r>
              <a:rPr lang="en-US" dirty="0"/>
              <a:t>x =  '{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York"}'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parse x: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json.loads</a:t>
            </a:r>
            <a:r>
              <a:rPr lang="en-US" dirty="0"/>
              <a:t>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the result is a Python dictionary:</a:t>
            </a:r>
            <a:br>
              <a:rPr lang="en-US" dirty="0"/>
            </a:br>
            <a:r>
              <a:rPr lang="en-US" dirty="0"/>
              <a:t>print(y["age"])</a:t>
            </a:r>
          </a:p>
        </p:txBody>
      </p:sp>
    </p:spTree>
    <p:extLst>
      <p:ext uri="{BB962C8B-B14F-4D97-AF65-F5344CB8AC3E}">
        <p14:creationId xmlns:p14="http://schemas.microsoft.com/office/powerpoint/2010/main" val="24305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0F29D-7CE4-480F-B7B7-FB4C9551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6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1F5D-3A5D-409D-83C1-DD1D9AB9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convert it into a JSON string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37B7-5863-44AD-8B2C-2D55F82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 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a Python object (</a:t>
            </a:r>
            <a:r>
              <a:rPr lang="en-US" dirty="0" err="1"/>
              <a:t>dict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x = {</a:t>
            </a:r>
            <a:br>
              <a:rPr lang="en-US" dirty="0"/>
            </a:br>
            <a:r>
              <a:rPr lang="en-US" dirty="0"/>
              <a:t>  "name": "John",</a:t>
            </a:r>
            <a:br>
              <a:rPr lang="en-US" dirty="0"/>
            </a:br>
            <a:r>
              <a:rPr lang="en-US" dirty="0"/>
              <a:t>  "age": 30,</a:t>
            </a:r>
            <a:br>
              <a:rPr lang="en-US" dirty="0"/>
            </a:br>
            <a:r>
              <a:rPr lang="en-US" dirty="0"/>
              <a:t>  "city": "New York"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convert into JSON: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json.dumps</a:t>
            </a:r>
            <a:r>
              <a:rPr lang="en-US" dirty="0"/>
              <a:t>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the result is a JSON string:</a:t>
            </a:r>
            <a:br>
              <a:rPr lang="en-US" dirty="0"/>
            </a:br>
            <a:r>
              <a:rPr lang="en-US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87125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1DD6-BEF8-4879-9C14-0585ADB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Try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9BE-CC58-44B8-8143-8A969F99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 f = open("demofile.txt")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f.write</a:t>
            </a:r>
            <a:r>
              <a:rPr lang="en-US" dirty="0"/>
              <a:t>("</a:t>
            </a:r>
            <a:r>
              <a:rPr lang="en-US" dirty="0" err="1"/>
              <a:t>Lorum</a:t>
            </a:r>
            <a:r>
              <a:rPr lang="en-US" dirty="0"/>
              <a:t> Ipsum")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  print("Something went wrong when writing to the file")</a:t>
            </a:r>
            <a:br>
              <a:rPr lang="en-US" dirty="0"/>
            </a:br>
            <a:r>
              <a:rPr lang="en-US" dirty="0"/>
              <a:t>finally: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304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7A1-4165-4F7A-9DD0-FE042B53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9292-3720-45BB-B348-6D47847D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username = input("Enter username:")</a:t>
            </a:r>
            <a:br>
              <a:rPr lang="en-US" dirty="0"/>
            </a:br>
            <a:r>
              <a:rPr lang="en-US" dirty="0"/>
              <a:t>print("Username is: " + username)</a:t>
            </a:r>
          </a:p>
        </p:txBody>
      </p:sp>
    </p:spTree>
    <p:extLst>
      <p:ext uri="{BB962C8B-B14F-4D97-AF65-F5344CB8AC3E}">
        <p14:creationId xmlns:p14="http://schemas.microsoft.com/office/powerpoint/2010/main" val="2598950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0C5B-5889-48B3-84A6-EE0B89A4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777254"/>
            <a:ext cx="10864702" cy="8326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53F6-F292-429C-8372-B0C440CC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623705"/>
            <a:ext cx="10864702" cy="5053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 = open("demofile.txt", "rt")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#read All Lines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 </a:t>
            </a:r>
            <a:r>
              <a:rPr lang="en-US" dirty="0" err="1"/>
              <a:t>one_Line</a:t>
            </a:r>
            <a:r>
              <a:rPr lang="en-US" dirty="0"/>
              <a:t> in f: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one_Line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############################</a:t>
            </a:r>
          </a:p>
          <a:p>
            <a:pPr marL="0" indent="0">
              <a:buNone/>
            </a:pPr>
            <a:r>
              <a:rPr lang="en-US" dirty="0"/>
              <a:t>f1 = open("demofile2.txt", "a")</a:t>
            </a:r>
            <a:br>
              <a:rPr lang="en-US" dirty="0"/>
            </a:br>
            <a:r>
              <a:rPr lang="en-US" dirty="0"/>
              <a:t>f1.write("Now content!")</a:t>
            </a:r>
            <a:br>
              <a:rPr lang="en-US" dirty="0"/>
            </a:br>
            <a:r>
              <a:rPr lang="en-US" dirty="0"/>
              <a:t>f1.close()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############################</a:t>
            </a:r>
          </a:p>
          <a:p>
            <a:pPr marL="0" indent="0">
              <a:buNone/>
            </a:pPr>
            <a:r>
              <a:rPr lang="pt-BR" dirty="0"/>
              <a:t>import os</a:t>
            </a:r>
            <a:br>
              <a:rPr lang="pt-BR" dirty="0"/>
            </a:br>
            <a:r>
              <a:rPr lang="en-US" dirty="0"/>
              <a:t>if </a:t>
            </a:r>
            <a:r>
              <a:rPr lang="en-US" dirty="0" err="1"/>
              <a:t>os.path.exists</a:t>
            </a:r>
            <a:r>
              <a:rPr lang="en-US" dirty="0"/>
              <a:t>("demofile.txt"):</a:t>
            </a:r>
            <a:br>
              <a:rPr lang="en-US" dirty="0"/>
            </a:br>
            <a:r>
              <a:rPr lang="en-US" dirty="0"/>
              <a:t>    </a:t>
            </a:r>
            <a:r>
              <a:rPr lang="en-US" dirty="0" err="1"/>
              <a:t>os.remove</a:t>
            </a:r>
            <a:r>
              <a:rPr lang="en-US" dirty="0"/>
              <a:t>("demofile.txt")</a:t>
            </a:r>
          </a:p>
          <a:p>
            <a:pPr marL="0" indent="0">
              <a:buNone/>
            </a:pPr>
            <a:r>
              <a:rPr lang="en-US" dirty="0" err="1"/>
              <a:t>os.rmdir</a:t>
            </a:r>
            <a:r>
              <a:rPr lang="en-US" dirty="0"/>
              <a:t>("</a:t>
            </a:r>
            <a:r>
              <a:rPr lang="en-US" dirty="0" err="1"/>
              <a:t>myfolder</a:t>
            </a:r>
            <a:r>
              <a:rPr lang="en-US" dirty="0"/>
              <a:t>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6A418-35D4-4F55-A4D0-CC4E1F69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57" y="1609859"/>
            <a:ext cx="7337643" cy="45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EE90-519E-4AC1-8342-E0AB30A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 Requests 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E29A-7D4B-44A8-94CC-22C4A272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 requests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requests.get</a:t>
            </a:r>
            <a:r>
              <a:rPr lang="en-US" dirty="0"/>
              <a:t>('https://w3schools.com/python/demopage.htm')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x.text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721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DEE8-C6B9-4962-A1A8-D364FD3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1C94-9ED7-4B22-8F49-DFC9E8B8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 free MySQL database at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hlinkClick r:id="rId2"/>
              </a:rPr>
              <a:t> https://dev.mysql.com/downloads/mysql/5.5.html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Download and install "MySQL Connector":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python -m pip install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-connector</a:t>
            </a:r>
          </a:p>
        </p:txBody>
      </p:sp>
    </p:spTree>
    <p:extLst>
      <p:ext uri="{BB962C8B-B14F-4D97-AF65-F5344CB8AC3E}">
        <p14:creationId xmlns:p14="http://schemas.microsoft.com/office/powerpoint/2010/main" val="238523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BBC-C3CE-480A-9476-7D60E65E2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SQL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C9628-FCD5-4E3E-A281-E5634B149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1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1B0B-D1C0-47E5-949C-C3023D4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Database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3297-CEAA-40D1-9817-6C406BA6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Sample DB table with name “Customers”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124D0-7912-4A90-B72C-C2A0F86B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267"/>
            <a:ext cx="1034559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955-F692-4DEE-B263-5C42DE32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C84A-6B51-4C76-A9C4-C66EB2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CREATE TABLE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i="1" dirty="0">
                <a:solidFill>
                  <a:srgbClr val="00B05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(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    column1 datatype</a:t>
            </a:r>
            <a:r>
              <a:rPr lang="en-US" dirty="0">
                <a:solidFill>
                  <a:srgbClr val="00B050"/>
                </a:solidFill>
              </a:rPr>
              <a:t>,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    column2 datatype</a:t>
            </a:r>
            <a:r>
              <a:rPr lang="en-US" dirty="0">
                <a:solidFill>
                  <a:srgbClr val="00B050"/>
                </a:solidFill>
              </a:rPr>
              <a:t>,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    column3 datatype</a:t>
            </a:r>
            <a:r>
              <a:rPr lang="en-US" dirty="0">
                <a:solidFill>
                  <a:srgbClr val="00B050"/>
                </a:solidFill>
              </a:rPr>
              <a:t>,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   ....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int,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FirstName varchar(255),</a:t>
            </a:r>
            <a:br>
              <a:rPr lang="en-US" dirty="0"/>
            </a:br>
            <a:r>
              <a:rPr lang="en-US" dirty="0"/>
              <a:t>    Address varchar(255),</a:t>
            </a:r>
            <a:br>
              <a:rPr lang="en-US" dirty="0"/>
            </a:br>
            <a:r>
              <a:rPr lang="en-US" dirty="0"/>
              <a:t>    City varchar(255)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572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8C8C-F48C-4ADD-9457-3787831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INSERT INTO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9C81-5BD3-4E02-BB65-336AA12D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INSERT INTO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dirty="0">
                <a:solidFill>
                  <a:srgbClr val="00B050"/>
                </a:solidFill>
              </a:rPr>
              <a:t> (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column3</a:t>
            </a:r>
            <a:r>
              <a:rPr lang="en-US" dirty="0">
                <a:solidFill>
                  <a:srgbClr val="00B050"/>
                </a:solidFill>
              </a:rPr>
              <a:t>, ...)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VALUES (</a:t>
            </a:r>
            <a:r>
              <a:rPr lang="en-US" i="1" dirty="0">
                <a:solidFill>
                  <a:srgbClr val="00B050"/>
                </a:solidFill>
              </a:rPr>
              <a:t>value1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value2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value3</a:t>
            </a:r>
            <a:r>
              <a:rPr lang="en-US" dirty="0">
                <a:solidFill>
                  <a:srgbClr val="00B050"/>
                </a:solidFill>
              </a:rPr>
              <a:t>, ...);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INSERT INTO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VALUES (</a:t>
            </a:r>
            <a:r>
              <a:rPr lang="en-US" i="1" dirty="0">
                <a:solidFill>
                  <a:srgbClr val="00B050"/>
                </a:solidFill>
              </a:rPr>
              <a:t>value1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value2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value3</a:t>
            </a:r>
            <a:r>
              <a:rPr lang="en-US" dirty="0">
                <a:solidFill>
                  <a:srgbClr val="00B050"/>
                </a:solidFill>
              </a:rPr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111058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Specify a Variable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Casting in python is therefore done using constructor functions:</a:t>
            </a:r>
          </a:p>
          <a:p>
            <a:r>
              <a:rPr lang="en-US" dirty="0"/>
              <a:t>int() - constructs an integer number from an integer literal, a float literal (by rounding down to the previous whole number), or a string literal (providing the string represents a whole number)</a:t>
            </a:r>
          </a:p>
          <a:p>
            <a:r>
              <a:rPr lang="en-US" dirty="0"/>
              <a:t>float() - constructs a float number from an integer literal, a float literal or a string literal (providing the string represents a float or an integer)</a:t>
            </a:r>
          </a:p>
          <a:p>
            <a:r>
              <a:rPr lang="en-US" dirty="0"/>
              <a:t>str() - constructs a string from a wide variety of data types, including strings, integer literals and float literals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0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BB46-7398-4A43-A441-2F94CBC9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SQL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9C80-C8EE-4DAD-A9AC-471F948C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SELECT * 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SELECT DISTINCT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 COUNT(DISTINCT Country)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261421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5B6A-17C1-462E-A566-85B76854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SQL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E855-7444-4BE5-9475-CF7DB47E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Country='Mexico’;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CustomerID</a:t>
            </a:r>
            <a:r>
              <a:rPr lang="en-US" dirty="0"/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121284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0281-B6BA-4302-B63D-14388FF0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Operators in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DD4D-51C6-4F0C-A6A1-23A40301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E455C-FB7B-43D0-9835-F3AD329F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23705"/>
            <a:ext cx="10515599" cy="50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5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D7C5-BFB0-400D-BDBB-6FB8C796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SQL AND, OR and NOT 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694A-2147-4410-9674-BEBD6ED2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condition1</a:t>
            </a:r>
            <a:r>
              <a:rPr lang="en-US" dirty="0">
                <a:solidFill>
                  <a:srgbClr val="00B050"/>
                </a:solidFill>
              </a:rPr>
              <a:t> AND </a:t>
            </a:r>
            <a:r>
              <a:rPr lang="en-US" i="1" dirty="0">
                <a:solidFill>
                  <a:srgbClr val="00B050"/>
                </a:solidFill>
              </a:rPr>
              <a:t>condition2</a:t>
            </a:r>
            <a:r>
              <a:rPr lang="en-US" dirty="0">
                <a:solidFill>
                  <a:srgbClr val="00B050"/>
                </a:solidFill>
              </a:rPr>
              <a:t> AND </a:t>
            </a:r>
            <a:r>
              <a:rPr lang="en-US" i="1" dirty="0">
                <a:solidFill>
                  <a:srgbClr val="00B050"/>
                </a:solidFill>
              </a:rPr>
              <a:t>condition3 ...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condition1</a:t>
            </a:r>
            <a:r>
              <a:rPr lang="en-US" dirty="0">
                <a:solidFill>
                  <a:srgbClr val="00B050"/>
                </a:solidFill>
              </a:rPr>
              <a:t> OR </a:t>
            </a:r>
            <a:r>
              <a:rPr lang="en-US" i="1" dirty="0">
                <a:solidFill>
                  <a:srgbClr val="00B050"/>
                </a:solidFill>
              </a:rPr>
              <a:t>condition2</a:t>
            </a:r>
            <a:r>
              <a:rPr lang="en-US" dirty="0">
                <a:solidFill>
                  <a:srgbClr val="00B050"/>
                </a:solidFill>
              </a:rPr>
              <a:t> OR </a:t>
            </a:r>
            <a:r>
              <a:rPr lang="en-US" i="1" dirty="0">
                <a:solidFill>
                  <a:srgbClr val="00B050"/>
                </a:solidFill>
              </a:rPr>
              <a:t>condition3 ...</a:t>
            </a:r>
            <a:r>
              <a:rPr lang="en-US" dirty="0">
                <a:solidFill>
                  <a:srgbClr val="00B050"/>
                </a:solidFill>
              </a:rPr>
              <a:t>;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NOT </a:t>
            </a:r>
            <a:r>
              <a:rPr lang="en-US" i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9519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D7C5-BFB0-400D-BDBB-6FB8C796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SQL AND, OR and NOT 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694A-2147-4410-9674-BEBD6ED2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Country='Germany' AND City='Berlin';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City='Berlin' OR City='München';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NOT Country='Germany';</a:t>
            </a:r>
          </a:p>
        </p:txBody>
      </p:sp>
    </p:spTree>
    <p:extLst>
      <p:ext uri="{BB962C8B-B14F-4D97-AF65-F5344CB8AC3E}">
        <p14:creationId xmlns:p14="http://schemas.microsoft.com/office/powerpoint/2010/main" val="353579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C944-0273-4C2D-8AAC-20D7186B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Combining AND, OR and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36B8-67CC-4F23-AC7D-9832B638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Country='Germany' AND (City='Berlin' OR City='München’);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NOT Country='Germany' AND NOT Country='USA';</a:t>
            </a:r>
          </a:p>
        </p:txBody>
      </p:sp>
    </p:spTree>
    <p:extLst>
      <p:ext uri="{BB962C8B-B14F-4D97-AF65-F5344CB8AC3E}">
        <p14:creationId xmlns:p14="http://schemas.microsoft.com/office/powerpoint/2010/main" val="160813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9A1-C750-41F6-803B-92537A8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SQL ORDER BY 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2A4E-854C-43A9-A352-1EB6FD3B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>
                <a:solidFill>
                  <a:srgbClr val="00B050"/>
                </a:solidFill>
              </a:rPr>
              <a:t>column1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ORDER BY </a:t>
            </a:r>
            <a:r>
              <a:rPr lang="en-US" i="1" dirty="0">
                <a:solidFill>
                  <a:srgbClr val="00B050"/>
                </a:solidFill>
              </a:rPr>
              <a:t>column1, column2, ... </a:t>
            </a:r>
            <a:r>
              <a:rPr lang="en-US" dirty="0">
                <a:solidFill>
                  <a:srgbClr val="00B050"/>
                </a:solidFill>
              </a:rPr>
              <a:t>ASC|DESC;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Country;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 DESC;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Country, </a:t>
            </a:r>
            <a:r>
              <a:rPr lang="en-US" dirty="0" err="1"/>
              <a:t>CustomerName</a:t>
            </a:r>
            <a:r>
              <a:rPr lang="en-US" dirty="0"/>
              <a:t>;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 ASC, </a:t>
            </a:r>
            <a:r>
              <a:rPr lang="en-US" dirty="0" err="1"/>
              <a:t>CustomerName</a:t>
            </a:r>
            <a:r>
              <a:rPr lang="en-US" dirty="0"/>
              <a:t> DESC;</a:t>
            </a:r>
          </a:p>
        </p:txBody>
      </p:sp>
    </p:spTree>
    <p:extLst>
      <p:ext uri="{BB962C8B-B14F-4D97-AF65-F5344CB8AC3E}">
        <p14:creationId xmlns:p14="http://schemas.microsoft.com/office/powerpoint/2010/main" val="3108917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F07D-C643-427D-90DF-9DA08AAB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UPDATE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6411-ED5A-49A7-B0D6-9C569B7C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UPDATE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SET </a:t>
            </a:r>
            <a:r>
              <a:rPr lang="en-US" i="1" dirty="0">
                <a:solidFill>
                  <a:srgbClr val="00B050"/>
                </a:solidFill>
              </a:rPr>
              <a:t>column1 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i="1" dirty="0">
                <a:solidFill>
                  <a:srgbClr val="00B050"/>
                </a:solidFill>
              </a:rPr>
              <a:t> value1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column2 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i="1" dirty="0">
                <a:solidFill>
                  <a:srgbClr val="00B050"/>
                </a:solidFill>
              </a:rPr>
              <a:t> value2</a:t>
            </a:r>
            <a:r>
              <a:rPr lang="en-US" dirty="0">
                <a:solidFill>
                  <a:srgbClr val="00B050"/>
                </a:solidFill>
              </a:rPr>
              <a:t>, ...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 = 'Alfred Schmidt', City= 'Frankfurt'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CustomerID</a:t>
            </a:r>
            <a:r>
              <a:rPr lang="en-US" dirty="0"/>
              <a:t> = 1;</a:t>
            </a:r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='Juan'</a:t>
            </a:r>
            <a:br>
              <a:rPr lang="en-US" dirty="0"/>
            </a:br>
            <a:r>
              <a:rPr lang="en-US" dirty="0"/>
              <a:t>WHERE Country='Mexico';</a:t>
            </a:r>
          </a:p>
        </p:txBody>
      </p:sp>
    </p:spTree>
    <p:extLst>
      <p:ext uri="{BB962C8B-B14F-4D97-AF65-F5344CB8AC3E}">
        <p14:creationId xmlns:p14="http://schemas.microsoft.com/office/powerpoint/2010/main" val="2375883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4113-9E9D-4B8D-B3BB-B8E7C66F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DELETE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217-C6DB-419C-AF33-9554AE2F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DELETE 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r>
              <a:rPr lang="en-US" dirty="0">
                <a:solidFill>
                  <a:srgbClr val="00B050"/>
                </a:solidFill>
              </a:rPr>
              <a:t>DELETE 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r>
              <a:rPr lang="en-US" i="1" dirty="0">
                <a:solidFill>
                  <a:srgbClr val="00B05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832520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4E1B-5011-4835-8FA7-F71AF63E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MIN() and MAX() 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D4DA-B4FF-44B0-A7B7-291EB3DF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SELECT MIN(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dirty="0">
                <a:solidFill>
                  <a:srgbClr val="00B050"/>
                </a:solidFill>
              </a:rPr>
              <a:t>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r>
              <a:rPr lang="en-US" dirty="0">
                <a:solidFill>
                  <a:srgbClr val="00B050"/>
                </a:solidFill>
              </a:rPr>
              <a:t>SELECT MAX(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dirty="0">
                <a:solidFill>
                  <a:srgbClr val="00B050"/>
                </a:solidFill>
              </a:rPr>
              <a:t>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>
                <a:solidFill>
                  <a:srgbClr val="00B05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r>
              <a:rPr lang="en-US" dirty="0"/>
              <a:t>SELECT MIN(Price) AS </a:t>
            </a:r>
            <a:r>
              <a:rPr lang="en-US" dirty="0" err="1"/>
              <a:t>SmallestPrice</a:t>
            </a:r>
            <a:br>
              <a:rPr lang="en-US" dirty="0"/>
            </a:br>
            <a:r>
              <a:rPr lang="en-US" dirty="0"/>
              <a:t>FROM Products;</a:t>
            </a:r>
          </a:p>
          <a:p>
            <a:r>
              <a:rPr lang="en-US" dirty="0"/>
              <a:t>SELECT MAX(Price) AS </a:t>
            </a:r>
            <a:r>
              <a:rPr lang="en-US" dirty="0" err="1"/>
              <a:t>LargestPrice</a:t>
            </a:r>
            <a:br>
              <a:rPr lang="en-US" dirty="0"/>
            </a:br>
            <a:r>
              <a:rPr lang="en-US" dirty="0"/>
              <a:t>FROM Products;</a:t>
            </a:r>
          </a:p>
        </p:txBody>
      </p:sp>
    </p:spTree>
    <p:extLst>
      <p:ext uri="{BB962C8B-B14F-4D97-AF65-F5344CB8AC3E}">
        <p14:creationId xmlns:p14="http://schemas.microsoft.com/office/powerpoint/2010/main" val="21033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2CCF-888F-4BDB-B919-B4058566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Multiline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71AD-406E-4E40-91D4-3A8E8672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 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"""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""“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695442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29EE-8A26-4BF5-8CB5-92C36A5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COUNT(), AVG() and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F985-48E3-4E5D-A77E-545C52EA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COUNT(</a:t>
            </a:r>
            <a:r>
              <a:rPr lang="en-US" dirty="0" err="1"/>
              <a:t>ProductID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Products;</a:t>
            </a:r>
          </a:p>
          <a:p>
            <a:r>
              <a:rPr lang="en-US" dirty="0"/>
              <a:t>SELECT AVG(Price)</a:t>
            </a:r>
            <a:br>
              <a:rPr lang="en-US" dirty="0"/>
            </a:br>
            <a:r>
              <a:rPr lang="en-US" dirty="0"/>
              <a:t>FROM Products;</a:t>
            </a:r>
          </a:p>
          <a:p>
            <a:r>
              <a:rPr lang="en-US" dirty="0"/>
              <a:t>SELECT SUM(Quantity)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OrderDetails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2579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66E-6B05-48C2-BF9A-DE49925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LIKE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54A9-D9B1-4709-89E4-E40418A0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510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wildcards for LIKE operator:</a:t>
            </a:r>
          </a:p>
          <a:p>
            <a:r>
              <a:rPr lang="en-US" sz="2400" dirty="0">
                <a:highlight>
                  <a:srgbClr val="FFFF00"/>
                </a:highlight>
              </a:rPr>
              <a:t>%</a:t>
            </a:r>
            <a:r>
              <a:rPr lang="en-US" sz="2400" dirty="0"/>
              <a:t>  The percent sign represents zero, one, or multiple characters</a:t>
            </a:r>
          </a:p>
          <a:p>
            <a:r>
              <a:rPr lang="en-US" sz="2400" dirty="0">
                <a:highlight>
                  <a:srgbClr val="FFFF00"/>
                </a:highlight>
              </a:rPr>
              <a:t>_</a:t>
            </a:r>
            <a:r>
              <a:rPr lang="en-US" sz="2400" dirty="0"/>
              <a:t>  The underscore represents a single character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SELECT </a:t>
            </a:r>
            <a:r>
              <a:rPr lang="en-US" sz="2400" i="1" dirty="0">
                <a:solidFill>
                  <a:srgbClr val="00B050"/>
                </a:solidFill>
              </a:rPr>
              <a:t>column1, column2, ...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FROM </a:t>
            </a:r>
            <a:r>
              <a:rPr lang="en-US" sz="2400" i="1" dirty="0" err="1">
                <a:solidFill>
                  <a:srgbClr val="00B050"/>
                </a:solidFill>
              </a:rPr>
              <a:t>table_name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WHERE </a:t>
            </a:r>
            <a:r>
              <a:rPr lang="en-US" sz="2400" i="1" dirty="0">
                <a:solidFill>
                  <a:srgbClr val="00B050"/>
                </a:solidFill>
              </a:rPr>
              <a:t>column</a:t>
            </a:r>
            <a:r>
              <a:rPr lang="en-US" sz="2400" dirty="0">
                <a:solidFill>
                  <a:srgbClr val="00B050"/>
                </a:solidFill>
              </a:rPr>
              <a:t> LIKE </a:t>
            </a:r>
            <a:r>
              <a:rPr lang="en-US" sz="2400" i="1" dirty="0">
                <a:solidFill>
                  <a:srgbClr val="00B050"/>
                </a:solidFill>
              </a:rPr>
              <a:t>pattern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dirty="0"/>
              <a:t>SELECT * FROM Customers</a:t>
            </a:r>
            <a:br>
              <a:rPr lang="en-US" sz="2400" dirty="0"/>
            </a:br>
            <a:r>
              <a:rPr lang="en-US" dirty="0"/>
              <a:t>WHERE City LIKE '</a:t>
            </a:r>
            <a:r>
              <a:rPr lang="en-US" dirty="0" err="1"/>
              <a:t>ber</a:t>
            </a:r>
            <a:r>
              <a:rPr lang="en-US" dirty="0"/>
              <a:t>%';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dirty="0"/>
              <a:t>SELECT * FROM Customers WHERE City LIKE '%es%’;</a:t>
            </a:r>
          </a:p>
          <a:p>
            <a:r>
              <a:rPr lang="en-US" dirty="0"/>
              <a:t>SELECT * FROM Customers WHERE City LIKE '_</a:t>
            </a:r>
            <a:r>
              <a:rPr lang="en-US" dirty="0" err="1"/>
              <a:t>ondon</a:t>
            </a:r>
            <a:r>
              <a:rPr lang="en-US" dirty="0"/>
              <a:t>';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30785-6CC1-4A3C-BEFF-BD02FC18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42" y="2945219"/>
            <a:ext cx="6705600" cy="24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2CA3-AF08-4485-8204-3E31934C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 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0367-760C-479C-9E57-DB55CB5A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i="1" dirty="0">
                <a:solidFill>
                  <a:srgbClr val="00B050"/>
                </a:solidFill>
              </a:rPr>
              <a:t>(s)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dirty="0">
                <a:solidFill>
                  <a:srgbClr val="00B050"/>
                </a:solidFill>
              </a:rPr>
              <a:t> IN (</a:t>
            </a:r>
            <a:r>
              <a:rPr lang="en-US" i="1" dirty="0">
                <a:solidFill>
                  <a:srgbClr val="00B050"/>
                </a:solidFill>
              </a:rPr>
              <a:t>value1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 value2</a:t>
            </a:r>
            <a:r>
              <a:rPr lang="en-US" dirty="0">
                <a:solidFill>
                  <a:srgbClr val="00B050"/>
                </a:solidFill>
              </a:rPr>
              <a:t>, ...);</a:t>
            </a:r>
          </a:p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i="1" dirty="0">
                <a:solidFill>
                  <a:srgbClr val="00B050"/>
                </a:solidFill>
              </a:rPr>
              <a:t>(s)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dirty="0">
                <a:solidFill>
                  <a:srgbClr val="00B050"/>
                </a:solidFill>
              </a:rPr>
              <a:t> IN (</a:t>
            </a:r>
            <a:r>
              <a:rPr lang="en-US" i="1" dirty="0">
                <a:solidFill>
                  <a:srgbClr val="00B050"/>
                </a:solidFill>
              </a:rPr>
              <a:t>SELECT STATEMENT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IN ('Germany', 'France', 'UK’);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IN (SELECT Country FROM Suppliers);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611E-BF2B-44C7-B970-BD3D0A88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BETWEEN 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0EA7-CBF3-4081-B61F-311AA88E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SELECT 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i="1" dirty="0">
                <a:solidFill>
                  <a:srgbClr val="00B050"/>
                </a:solidFill>
              </a:rPr>
              <a:t>(s)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FROM </a:t>
            </a:r>
            <a:r>
              <a:rPr lang="en-US" i="1" dirty="0" err="1">
                <a:solidFill>
                  <a:srgbClr val="00B050"/>
                </a:solidFill>
              </a:rPr>
              <a:t>table_name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WHERE </a:t>
            </a:r>
            <a:r>
              <a:rPr lang="en-US" i="1" dirty="0" err="1">
                <a:solidFill>
                  <a:srgbClr val="00B050"/>
                </a:solidFill>
              </a:rPr>
              <a:t>column_name</a:t>
            </a:r>
            <a:r>
              <a:rPr lang="en-US" i="1" dirty="0">
                <a:solidFill>
                  <a:srgbClr val="00B05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BETWEEN </a:t>
            </a:r>
            <a:r>
              <a:rPr lang="en-US" i="1" dirty="0">
                <a:solidFill>
                  <a:srgbClr val="00B050"/>
                </a:solidFill>
              </a:rPr>
              <a:t>value1</a:t>
            </a:r>
            <a:r>
              <a:rPr lang="en-US" dirty="0">
                <a:solidFill>
                  <a:srgbClr val="00B050"/>
                </a:solidFill>
              </a:rPr>
              <a:t> AND </a:t>
            </a:r>
            <a:r>
              <a:rPr lang="en-US" i="1" dirty="0">
                <a:solidFill>
                  <a:srgbClr val="00B050"/>
                </a:solidFill>
              </a:rPr>
              <a:t>value2;</a:t>
            </a:r>
          </a:p>
          <a:p>
            <a:endParaRPr lang="en-US" i="1" dirty="0"/>
          </a:p>
          <a:p>
            <a:r>
              <a:rPr lang="en-US" dirty="0"/>
              <a:t>SELECT * FROM Products</a:t>
            </a:r>
            <a:br>
              <a:rPr lang="en-US" dirty="0"/>
            </a:br>
            <a:r>
              <a:rPr lang="en-US" dirty="0"/>
              <a:t>WHERE Price BETWEEN 10 AND 20;</a:t>
            </a:r>
          </a:p>
          <a:p>
            <a:r>
              <a:rPr lang="en-US" dirty="0"/>
              <a:t>SELECT * FROM Products</a:t>
            </a:r>
            <a:br>
              <a:rPr lang="en-US" dirty="0"/>
            </a:br>
            <a:r>
              <a:rPr lang="en-US" dirty="0"/>
              <a:t>WHERE Price NOT BETWEEN 10 AND 20;</a:t>
            </a:r>
          </a:p>
        </p:txBody>
      </p:sp>
    </p:spTree>
    <p:extLst>
      <p:ext uri="{BB962C8B-B14F-4D97-AF65-F5344CB8AC3E}">
        <p14:creationId xmlns:p14="http://schemas.microsoft.com/office/powerpoint/2010/main" val="751743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1D79-CA7F-4B6A-98CB-1FBB05F96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CABCD-0F13-48A8-AA0B-BBAE6EEA0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Handel DB from Python</a:t>
            </a:r>
          </a:p>
        </p:txBody>
      </p:sp>
    </p:spTree>
    <p:extLst>
      <p:ext uri="{BB962C8B-B14F-4D97-AF65-F5344CB8AC3E}">
        <p14:creationId xmlns:p14="http://schemas.microsoft.com/office/powerpoint/2010/main" val="263146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ACD-7099-4EAF-9DE3-A333D733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777254"/>
            <a:ext cx="11056088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Python </a:t>
            </a:r>
            <a:r>
              <a:rPr lang="en-US" dirty="0" err="1">
                <a:latin typeface="Arial Black" panose="020B0A04020102020204" pitchFamily="34" charset="0"/>
              </a:rPr>
              <a:t>Mysql</a:t>
            </a:r>
            <a:r>
              <a:rPr lang="en-US" dirty="0">
                <a:latin typeface="Arial Black" panose="020B0A04020102020204" pitchFamily="34" charset="0"/>
              </a:rPr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7CFE-5781-4F85-8E9F-9E5A5160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623704"/>
            <a:ext cx="11632018" cy="49365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sz="2200" dirty="0"/>
              <a:t>  host="localhost",</a:t>
            </a:r>
            <a:br>
              <a:rPr lang="en-US" sz="2200" dirty="0"/>
            </a:br>
            <a:r>
              <a:rPr lang="en-US" sz="2200" dirty="0"/>
              <a:t>  user="</a:t>
            </a:r>
            <a:r>
              <a:rPr lang="en-US" sz="2200" i="1" dirty="0" err="1"/>
              <a:t>yourusername</a:t>
            </a:r>
            <a:r>
              <a:rPr lang="en-US" sz="2200" dirty="0"/>
              <a:t>",</a:t>
            </a:r>
            <a:br>
              <a:rPr lang="en-US" sz="2200" dirty="0"/>
            </a:br>
            <a:r>
              <a:rPr lang="en-US" sz="2200" dirty="0"/>
              <a:t>  passwd="</a:t>
            </a:r>
            <a:r>
              <a:rPr lang="en-US" sz="2200" i="1" dirty="0" err="1"/>
              <a:t>yourpassword</a:t>
            </a:r>
            <a:r>
              <a:rPr lang="en-US" sz="2200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DATABASE </a:t>
            </a:r>
            <a:r>
              <a:rPr lang="en-US" dirty="0" err="1"/>
              <a:t>mydatabase</a:t>
            </a:r>
            <a:r>
              <a:rPr lang="en-US" dirty="0"/>
              <a:t>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("SHOW DATABASES")</a:t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mycursor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("</a:t>
            </a:r>
            <a:r>
              <a:rPr lang="en-US" sz="2200" dirty="0"/>
              <a:t>CREATE TABLE </a:t>
            </a:r>
            <a:r>
              <a:rPr lang="en-US" sz="2400" dirty="0" err="1"/>
              <a:t>mydatabase</a:t>
            </a:r>
            <a:r>
              <a:rPr lang="en-US" sz="2400" dirty="0"/>
              <a:t> .</a:t>
            </a:r>
            <a:r>
              <a:rPr lang="en-US" sz="2200" dirty="0"/>
              <a:t>customers (name VARCHAR(255), address VARCHAR(255))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14624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ACD-7099-4EAF-9DE3-A333D733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777254"/>
            <a:ext cx="11056088" cy="832606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Mysql</a:t>
            </a:r>
            <a:r>
              <a:rPr lang="en-US" dirty="0">
                <a:latin typeface="Arial Black" panose="020B0A04020102020204" pitchFamily="34" charset="0"/>
              </a:rPr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7CFE-5781-4F85-8E9F-9E5A5160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623704"/>
            <a:ext cx="11632018" cy="49365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sz="2400" dirty="0"/>
              <a:t>  host="localhost",</a:t>
            </a:r>
            <a:br>
              <a:rPr lang="en-US" sz="2400" dirty="0"/>
            </a:br>
            <a:r>
              <a:rPr lang="en-US" sz="2400" dirty="0"/>
              <a:t>  user="</a:t>
            </a:r>
            <a:r>
              <a:rPr lang="en-US" sz="2400" i="1" dirty="0" err="1"/>
              <a:t>yourusername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passwd="</a:t>
            </a:r>
            <a:r>
              <a:rPr lang="en-US" sz="2400" i="1" dirty="0" err="1"/>
              <a:t>yourpassword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database="</a:t>
            </a:r>
            <a:r>
              <a:rPr lang="en-US" sz="2400" dirty="0" err="1"/>
              <a:t>mydatabase</a:t>
            </a:r>
            <a:r>
              <a:rPr lang="en-US" sz="2400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"INSERT INTO customers (name, address) VALUES (%s, %s)"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("John", "Highway 21")</a:t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br>
              <a:rPr lang="en-US" b="1" dirty="0"/>
            </a:br>
            <a:r>
              <a:rPr lang="en-US" b="1" dirty="0" err="1"/>
              <a:t>mydb.commit</a:t>
            </a:r>
            <a:r>
              <a:rPr lang="en-US" b="1" dirty="0"/>
              <a:t>()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 inserted.")</a:t>
            </a:r>
          </a:p>
        </p:txBody>
      </p:sp>
    </p:spTree>
    <p:extLst>
      <p:ext uri="{BB962C8B-B14F-4D97-AF65-F5344CB8AC3E}">
        <p14:creationId xmlns:p14="http://schemas.microsoft.com/office/powerpoint/2010/main" val="3881282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959-72BD-4E44-8268-3BF886C4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 MySQL Select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1989-31AF-4C1E-8681-C039B426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sz="2400" dirty="0"/>
              <a:t>  host="localhost",</a:t>
            </a:r>
            <a:br>
              <a:rPr lang="en-US" sz="2400" dirty="0"/>
            </a:br>
            <a:r>
              <a:rPr lang="en-US" sz="2400" dirty="0"/>
              <a:t>  user="</a:t>
            </a:r>
            <a:r>
              <a:rPr lang="en-US" sz="2400" i="1" dirty="0" err="1"/>
              <a:t>yourusername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passwd="</a:t>
            </a:r>
            <a:r>
              <a:rPr lang="en-US" sz="2400" i="1" dirty="0" err="1"/>
              <a:t>yourpassword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  database="</a:t>
            </a:r>
            <a:r>
              <a:rPr lang="en-US" sz="2400" dirty="0" err="1"/>
              <a:t>mydatabase</a:t>
            </a:r>
            <a:r>
              <a:rPr lang="en-US" sz="2400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("SELECT * FROM customers")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457508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959-72BD-4E44-8268-3BF886C4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 MySQL Update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1989-31AF-4C1E-8681-C039B426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49365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"UPDATE customers SET address = %s WHERE address = %s"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("Valley 345", "Canyon 123")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mydb.commit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"record(s) affected")</a:t>
            </a:r>
          </a:p>
        </p:txBody>
      </p:sp>
    </p:spTree>
    <p:extLst>
      <p:ext uri="{BB962C8B-B14F-4D97-AF65-F5344CB8AC3E}">
        <p14:creationId xmlns:p14="http://schemas.microsoft.com/office/powerpoint/2010/main" val="402155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053D-2578-4FFD-9208-16C5A095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Python</a:t>
            </a:r>
            <a:r>
              <a:rPr lang="en-US" sz="3200" b="1" dirty="0"/>
              <a:t> </a:t>
            </a:r>
            <a:r>
              <a:rPr lang="en-US" sz="3200" dirty="0">
                <a:latin typeface="Arial Black" panose="020B0A04020102020204" pitchFamily="34" charset="0"/>
              </a:rPr>
              <a:t>Comparison/Assignment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14F11-888E-4641-A6E9-9A54E2DE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87" y="4492053"/>
            <a:ext cx="7544853" cy="2410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EB9D1A-37E5-4860-BFF2-C3936EB1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88" y="1609860"/>
            <a:ext cx="7544853" cy="28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Python Collections (Arrays)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four collection data types in the Python programming language:</a:t>
            </a:r>
          </a:p>
          <a:p>
            <a:r>
              <a:rPr lang="en-US" sz="2400" b="1" dirty="0"/>
              <a:t>List</a:t>
            </a:r>
            <a:r>
              <a:rPr lang="en-US" sz="2400" dirty="0"/>
              <a:t> </a:t>
            </a:r>
            <a:r>
              <a:rPr lang="en-US" sz="2400" b="1" dirty="0"/>
              <a:t>[]</a:t>
            </a:r>
            <a:r>
              <a:rPr lang="en-US" sz="2400" dirty="0"/>
              <a:t> is a collection which is ordered and changeable. Allows duplicate members.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Tuple</a:t>
            </a:r>
            <a:r>
              <a:rPr lang="en-US" sz="2400" dirty="0"/>
              <a:t> </a:t>
            </a:r>
            <a:r>
              <a:rPr lang="en-US" sz="2400" b="1" dirty="0"/>
              <a:t>()</a:t>
            </a:r>
            <a:r>
              <a:rPr lang="en-US" sz="2400" dirty="0"/>
              <a:t> is a collection which is ordered and unchangeable. Allows duplicate members.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Set {}</a:t>
            </a:r>
            <a:r>
              <a:rPr lang="en-US" sz="2400" dirty="0"/>
              <a:t> is a collection which is unordered and unindexed. No duplicate members.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Dictionary {}</a:t>
            </a:r>
            <a:r>
              <a:rPr lang="en-US" sz="2400" dirty="0"/>
              <a:t> is a collection which is unordered, changeable and indexed.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361749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988541"/>
            <a:ext cx="11244177" cy="70214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11" y="1690688"/>
            <a:ext cx="6277231" cy="4994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= ["apple", "banana", "cherry", "orange", "kiwi", "melon"]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[-1])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[2:5])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[:4])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[1] = "blackcurrant“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len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))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 x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print(x)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 "apple"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print("Yes, 'apple' is in the fruits list")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5C504-399E-47E9-B0DA-FEB0B183D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thislist.append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thislist.insert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(1, 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thislist.remove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("banana")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thislist.pop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del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[0]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=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thislist.copy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list3 =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+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988541"/>
            <a:ext cx="11244177" cy="70214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SET  </a:t>
            </a:r>
            <a:r>
              <a:rPr lang="en-US" dirty="0"/>
              <a:t>(Un-Order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11" y="1690688"/>
            <a:ext cx="6277231" cy="49943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= {"apple", "banana", "cherry", "orange", "kiwi", "melon“}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[1])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[-1])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[2:5])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[:4])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[2:])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[1] = "blackcurrant“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len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))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 x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print(x)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 "apple" in 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print("Yes, 'apple' is in the fruits list")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5C504-399E-47E9-B0DA-FEB0B183D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thisSET.append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thisSET.add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thisSET.insert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(1, "orange")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thisSET.remove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("banana")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thisSET.pop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del 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[0]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=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thisSET.copy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list3 =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thisSET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set3 = set1.union(set2)        #remove duplicate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3DC1B-D9D9-4CAE-9627-575E3C274F98}"/>
              </a:ext>
            </a:extLst>
          </p:cNvPr>
          <p:cNvSpPr txBox="1"/>
          <p:nvPr/>
        </p:nvSpPr>
        <p:spPr>
          <a:xfrm>
            <a:off x="6388442" y="6202020"/>
            <a:ext cx="320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Red means not valid</a:t>
            </a:r>
          </a:p>
        </p:txBody>
      </p:sp>
    </p:spTree>
    <p:extLst>
      <p:ext uri="{BB962C8B-B14F-4D97-AF65-F5344CB8AC3E}">
        <p14:creationId xmlns:p14="http://schemas.microsoft.com/office/powerpoint/2010/main" val="282267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CAD-6D0E-4E7C-A432-C7865AD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988541"/>
            <a:ext cx="11244177" cy="70214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Tuple  </a:t>
            </a:r>
            <a:r>
              <a:rPr lang="en-US" b="1" dirty="0"/>
              <a:t>(Read-Only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F4D7-8D65-49C9-9CDB-CF368814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11" y="1690688"/>
            <a:ext cx="6277231" cy="49943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= ("apple", "banana", "cherry", "orange", "kiwi", "melon“)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[-1])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[2:5])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[:4])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[2:])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[1] = "blackcurrant“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print(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len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))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for x in 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print(x)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 "apple" in  </a:t>
            </a:r>
            <a:r>
              <a:rPr lang="en-US" dirty="0" err="1"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:</a:t>
            </a:r>
            <a:b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  print("Yes, 'apple' is in the fruits tuple")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5C504-399E-47E9-B0DA-FEB0B183D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thisTuple.append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("orange")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thisTuple.insert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(1, "orange")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thisTuple.remove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("banana")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thisTuple.pop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del 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thisTuple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[0]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mylist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 = </a:t>
            </a:r>
            <a:r>
              <a:rPr lang="en-US" dirty="0" err="1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thislist.copy</a:t>
            </a:r>
            <a: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  <a:br>
              <a:rPr lang="en-US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dirty="0"/>
              <a:t>tuple3 = tuple1 + tuple2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363D-ED24-484E-8A81-1B72F8AC8768}"/>
              </a:ext>
            </a:extLst>
          </p:cNvPr>
          <p:cNvSpPr txBox="1"/>
          <p:nvPr/>
        </p:nvSpPr>
        <p:spPr>
          <a:xfrm>
            <a:off x="6388442" y="6202020"/>
            <a:ext cx="320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Red means not valid</a:t>
            </a:r>
          </a:p>
        </p:txBody>
      </p:sp>
    </p:spTree>
    <p:extLst>
      <p:ext uri="{BB962C8B-B14F-4D97-AF65-F5344CB8AC3E}">
        <p14:creationId xmlns:p14="http://schemas.microsoft.com/office/powerpoint/2010/main" val="124151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CS-BUE Template" id="{F3140D24-4690-497E-A32E-BB3024B5B6AA}" vid="{263D5E6E-FE18-49FC-B312-49C038E22B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495</Words>
  <Application>Microsoft Office PowerPoint</Application>
  <PresentationFormat>Widescreen</PresentationFormat>
  <Paragraphs>201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Aldhabi</vt:lpstr>
      <vt:lpstr>Arial</vt:lpstr>
      <vt:lpstr>Arial Black</vt:lpstr>
      <vt:lpstr>Calibri</vt:lpstr>
      <vt:lpstr>Calibri Light</vt:lpstr>
      <vt:lpstr>Office Theme</vt:lpstr>
      <vt:lpstr>Python</vt:lpstr>
      <vt:lpstr>PowerPoint Presentation</vt:lpstr>
      <vt:lpstr>Specify a Variable Type</vt:lpstr>
      <vt:lpstr>Multiline Strings</vt:lpstr>
      <vt:lpstr>Python Comparison/Assignment Operators</vt:lpstr>
      <vt:lpstr>Python Collections (Arrays)</vt:lpstr>
      <vt:lpstr>List</vt:lpstr>
      <vt:lpstr>SET  (Un-Order List)</vt:lpstr>
      <vt:lpstr>Tuple  (Read-Only List)</vt:lpstr>
      <vt:lpstr>Dictionary</vt:lpstr>
      <vt:lpstr>IF Statement</vt:lpstr>
      <vt:lpstr>For Statement</vt:lpstr>
      <vt:lpstr>Python Functions</vt:lpstr>
      <vt:lpstr>Python Functions</vt:lpstr>
      <vt:lpstr>Python Classes and Objects</vt:lpstr>
      <vt:lpstr>Python Inheritance</vt:lpstr>
      <vt:lpstr>Iterable</vt:lpstr>
      <vt:lpstr>Python Iterators</vt:lpstr>
      <vt:lpstr>Python JSON</vt:lpstr>
      <vt:lpstr>convert it into a JSON string </vt:lpstr>
      <vt:lpstr>Python Try Except</vt:lpstr>
      <vt:lpstr>Python User Input</vt:lpstr>
      <vt:lpstr>File Handling</vt:lpstr>
      <vt:lpstr>Python Requests Module</vt:lpstr>
      <vt:lpstr>Python MySQL</vt:lpstr>
      <vt:lpstr>SQL Commands</vt:lpstr>
      <vt:lpstr>Database Table</vt:lpstr>
      <vt:lpstr>CREATE TABLE</vt:lpstr>
      <vt:lpstr>INSERT INTO Statement</vt:lpstr>
      <vt:lpstr>SQL SELECT Statement</vt:lpstr>
      <vt:lpstr>SQL WHERE Clause</vt:lpstr>
      <vt:lpstr>Operators in The WHERE Clause</vt:lpstr>
      <vt:lpstr>SQL AND, OR and NOT Operators</vt:lpstr>
      <vt:lpstr>SQL AND, OR and NOT Operators</vt:lpstr>
      <vt:lpstr>Combining AND, OR and NOT</vt:lpstr>
      <vt:lpstr>SQL ORDER BY Keyword</vt:lpstr>
      <vt:lpstr>UPDATE Statement</vt:lpstr>
      <vt:lpstr>DELETE Statement</vt:lpstr>
      <vt:lpstr>MIN() and MAX() Functions</vt:lpstr>
      <vt:lpstr>COUNT(), AVG() and SUM()</vt:lpstr>
      <vt:lpstr>LIKE Operator</vt:lpstr>
      <vt:lpstr>IN Operator</vt:lpstr>
      <vt:lpstr>BETWEEN Operator</vt:lpstr>
      <vt:lpstr>Python MySQL</vt:lpstr>
      <vt:lpstr>Python Mysql Connection</vt:lpstr>
      <vt:lpstr>Mysql Insert</vt:lpstr>
      <vt:lpstr>Python MySQL Select From</vt:lpstr>
      <vt:lpstr>Python MySQL Update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Mohamed Rafie</dc:creator>
  <cp:lastModifiedBy>Mohamed Rafie</cp:lastModifiedBy>
  <cp:revision>65</cp:revision>
  <cp:lastPrinted>2018-10-04T09:24:39Z</cp:lastPrinted>
  <dcterms:created xsi:type="dcterms:W3CDTF">2019-12-01T17:47:23Z</dcterms:created>
  <dcterms:modified xsi:type="dcterms:W3CDTF">2019-12-08T15:33:10Z</dcterms:modified>
</cp:coreProperties>
</file>