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7"/>
  </p:handoutMasterIdLst>
  <p:sldIdLst>
    <p:sldId id="256" r:id="rId2"/>
    <p:sldId id="304" r:id="rId3"/>
    <p:sldId id="257" r:id="rId4"/>
    <p:sldId id="258" r:id="rId5"/>
    <p:sldId id="259" r:id="rId6"/>
    <p:sldId id="305" r:id="rId7"/>
    <p:sldId id="306" r:id="rId8"/>
    <p:sldId id="307" r:id="rId9"/>
    <p:sldId id="261" r:id="rId10"/>
    <p:sldId id="283" r:id="rId11"/>
    <p:sldId id="282" r:id="rId12"/>
    <p:sldId id="299" r:id="rId13"/>
    <p:sldId id="267" r:id="rId14"/>
    <p:sldId id="286" r:id="rId15"/>
    <p:sldId id="278" r:id="rId16"/>
    <p:sldId id="279" r:id="rId17"/>
    <p:sldId id="273" r:id="rId18"/>
    <p:sldId id="290" r:id="rId19"/>
    <p:sldId id="302" r:id="rId20"/>
    <p:sldId id="303" r:id="rId21"/>
    <p:sldId id="270" r:id="rId22"/>
    <p:sldId id="277" r:id="rId23"/>
    <p:sldId id="271" r:id="rId24"/>
    <p:sldId id="280" r:id="rId25"/>
    <p:sldId id="265" r:id="rId26"/>
    <p:sldId id="287" r:id="rId27"/>
    <p:sldId id="276" r:id="rId28"/>
    <p:sldId id="266" r:id="rId29"/>
    <p:sldId id="275" r:id="rId30"/>
    <p:sldId id="288" r:id="rId31"/>
    <p:sldId id="285" r:id="rId32"/>
    <p:sldId id="284" r:id="rId33"/>
    <p:sldId id="295" r:id="rId34"/>
    <p:sldId id="289" r:id="rId35"/>
    <p:sldId id="269" r:id="rId36"/>
    <p:sldId id="262" r:id="rId37"/>
    <p:sldId id="301" r:id="rId38"/>
    <p:sldId id="292" r:id="rId39"/>
    <p:sldId id="293" r:id="rId40"/>
    <p:sldId id="274" r:id="rId41"/>
    <p:sldId id="263" r:id="rId42"/>
    <p:sldId id="291" r:id="rId43"/>
    <p:sldId id="297" r:id="rId44"/>
    <p:sldId id="298" r:id="rId45"/>
    <p:sldId id="308" r:id="rId4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013861F-EE12-45EA-9330-934740D5E9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4C2BDCB-F006-46AE-B7CF-7D0B854C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47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7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7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77254"/>
            <a:ext cx="10515600" cy="832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3705"/>
            <a:ext cx="10515600" cy="4553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1" b="28815"/>
          <a:stretch/>
        </p:blipFill>
        <p:spPr>
          <a:xfrm>
            <a:off x="2141125" y="1"/>
            <a:ext cx="8145137" cy="759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" b="16753"/>
          <a:stretch/>
        </p:blipFill>
        <p:spPr>
          <a:xfrm>
            <a:off x="10264726" y="14069"/>
            <a:ext cx="1927274" cy="759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18" b="20438"/>
          <a:stretch/>
        </p:blipFill>
        <p:spPr>
          <a:xfrm>
            <a:off x="42204" y="-16351"/>
            <a:ext cx="2098922" cy="84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2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topics/forms/modelform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Rafie </a:t>
            </a:r>
            <a:r>
              <a:rPr lang="en-US" dirty="0" err="1"/>
              <a:t>Tarabay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eng_rafie@mans.edu.eg</a:t>
            </a:r>
          </a:p>
        </p:txBody>
      </p:sp>
    </p:spTree>
    <p:extLst>
      <p:ext uri="{BB962C8B-B14F-4D97-AF65-F5344CB8AC3E}">
        <p14:creationId xmlns:p14="http://schemas.microsoft.com/office/powerpoint/2010/main" val="214627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DD73-C4B4-49F8-8A47-E527041D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76177"/>
            <a:ext cx="10515600" cy="91451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{% extends %}   and   {% block %}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53A41-9AAF-428E-9252-86577AE44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958" y="1681163"/>
            <a:ext cx="5880617" cy="445349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3E08F-6AF1-445E-AF33-6241BD624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958" y="2126512"/>
            <a:ext cx="5880617" cy="4731487"/>
          </a:xfrm>
          <a:solidFill>
            <a:schemeClr val="bg1">
              <a:lumMod val="95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 &lt;head&gt;</a:t>
            </a:r>
          </a:p>
          <a:p>
            <a:pPr marL="0" indent="0">
              <a:buNone/>
            </a:pPr>
            <a:r>
              <a:rPr lang="en-US" dirty="0"/>
              <a:t>      &lt;title&gt;</a:t>
            </a:r>
          </a:p>
          <a:p>
            <a:pPr marL="0" indent="0">
              <a:buNone/>
            </a:pPr>
            <a:r>
              <a:rPr lang="en-US" dirty="0"/>
              <a:t>         {% block title %}  Page Title   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  <a:p>
            <a:pPr marL="0" indent="0">
              <a:buNone/>
            </a:pPr>
            <a:r>
              <a:rPr lang="en-US" dirty="0"/>
              <a:t>      &lt;/title&gt;</a:t>
            </a:r>
          </a:p>
          <a:p>
            <a:pPr marL="0" indent="0">
              <a:buNone/>
            </a:pPr>
            <a:r>
              <a:rPr lang="en-US" dirty="0"/>
              <a:t>   &lt;/head&gt;</a:t>
            </a:r>
          </a:p>
          <a:p>
            <a:pPr marL="0" indent="0">
              <a:buNone/>
            </a:pPr>
            <a:r>
              <a:rPr lang="en-US" dirty="0"/>
              <a:t>   &lt;body&gt;</a:t>
            </a:r>
          </a:p>
          <a:p>
            <a:pPr marL="0" indent="0">
              <a:buNone/>
            </a:pPr>
            <a:r>
              <a:rPr lang="en-US" dirty="0"/>
              <a:t>      {% block content %}</a:t>
            </a:r>
          </a:p>
          <a:p>
            <a:pPr marL="0" indent="0">
              <a:buNone/>
            </a:pPr>
            <a:r>
              <a:rPr lang="en-US" dirty="0"/>
              <a:t>         Body content</a:t>
            </a:r>
          </a:p>
          <a:p>
            <a:pPr marL="0" indent="0">
              <a:buNone/>
            </a:pPr>
            <a:r>
              <a:rPr lang="en-US" dirty="0"/>
              <a:t>      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  <a:p>
            <a:pPr marL="0" indent="0">
              <a:buNone/>
            </a:pPr>
            <a:r>
              <a:rPr lang="en-US" dirty="0"/>
              <a:t> 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9FED6-EDA3-450F-8CEF-55ADDDB37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5349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Body.html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81D67-36A8-4448-8E10-9D439C406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6512"/>
            <a:ext cx="5183188" cy="463579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{% extends “Index.html" %}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{% block title %}</a:t>
            </a:r>
          </a:p>
          <a:p>
            <a:pPr marL="0" indent="0">
              <a:buNone/>
            </a:pPr>
            <a:r>
              <a:rPr lang="en-US" dirty="0"/>
              <a:t>    My Hello Page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{% block content %}</a:t>
            </a:r>
          </a:p>
          <a:p>
            <a:pPr marL="0" indent="0">
              <a:buNone/>
            </a:pPr>
            <a:r>
              <a:rPr lang="en-US" dirty="0"/>
              <a:t>    Hello World!!!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279988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B452-C639-40C5-B2A1-0B53F528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IF/For statement in Template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480AA-1746-472A-8ECA-5A2688A58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{% if </a:t>
            </a:r>
            <a:r>
              <a:rPr lang="en-US" dirty="0" err="1"/>
              <a:t>today.day</a:t>
            </a:r>
            <a:r>
              <a:rPr lang="en-US" dirty="0"/>
              <a:t> == 1 %}</a:t>
            </a:r>
          </a:p>
          <a:p>
            <a:pPr marL="0" indent="0">
              <a:buNone/>
            </a:pPr>
            <a:r>
              <a:rPr lang="en-US" dirty="0"/>
              <a:t>       the first day of month.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today.day</a:t>
            </a:r>
            <a:r>
              <a:rPr lang="en-US" dirty="0"/>
              <a:t> == 30 %}</a:t>
            </a:r>
          </a:p>
          <a:p>
            <a:pPr marL="0" indent="0">
              <a:buNone/>
            </a:pPr>
            <a:r>
              <a:rPr lang="en-US" dirty="0"/>
              <a:t>       the last day of month.</a:t>
            </a:r>
          </a:p>
          <a:p>
            <a:pPr marL="0" indent="0">
              <a:buNone/>
            </a:pPr>
            <a:r>
              <a:rPr lang="en-US" dirty="0"/>
              <a:t>{% else %}</a:t>
            </a:r>
          </a:p>
          <a:p>
            <a:pPr marL="0" indent="0">
              <a:buNone/>
            </a:pPr>
            <a:r>
              <a:rPr lang="en-US" dirty="0"/>
              <a:t>       I don't know.</a:t>
            </a:r>
          </a:p>
          <a:p>
            <a:pPr marL="0" indent="0">
              <a:buNone/>
            </a:pPr>
            <a:r>
              <a:rPr lang="en-US" dirty="0"/>
              <a:t>{%endif%}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C2D10-3D6E-4BD9-83DB-03DE88672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{% for number in range(10) %}</a:t>
            </a:r>
          </a:p>
          <a:p>
            <a:pPr marL="0" indent="0">
              <a:buNone/>
            </a:pPr>
            <a:r>
              <a:rPr lang="en-US" dirty="0"/>
              <a:t>         {{number}}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429390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975F-79A1-47B2-94D2-235E0550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How to Handle Static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B61B9-761D-4738-9508-68738355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STATIC_ROOT/STATIC_URL </a:t>
            </a:r>
            <a:r>
              <a:rPr lang="en-US" dirty="0"/>
              <a:t>handle system static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development all static folders inside any App we create, will be accessible using static URL, but in run time we will write command </a:t>
            </a:r>
            <a:r>
              <a:rPr lang="en-US" dirty="0">
                <a:highlight>
                  <a:srgbClr val="FFFF00"/>
                </a:highlight>
              </a:rPr>
              <a:t>./manage.py </a:t>
            </a:r>
            <a:r>
              <a:rPr lang="en-US" dirty="0" err="1">
                <a:highlight>
                  <a:srgbClr val="FFFF00"/>
                </a:highlight>
              </a:rPr>
              <a:t>collectstatic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to copy all static files from all app folders and put them to </a:t>
            </a:r>
            <a:r>
              <a:rPr lang="en-US" b="1" dirty="0"/>
              <a:t>STATIC_ROOT </a:t>
            </a:r>
            <a:r>
              <a:rPr lang="en-US" dirty="0"/>
              <a:t>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_ROOT: means where these files are located on HD</a:t>
            </a:r>
          </a:p>
          <a:p>
            <a:pPr marL="0" indent="0">
              <a:buNone/>
            </a:pPr>
            <a:r>
              <a:rPr lang="en-US" dirty="0"/>
              <a:t>_URL: means how you can call these files in the URL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Add the next 2 line to settings.py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STATIC_URL = '/static/'</a:t>
            </a:r>
          </a:p>
          <a:p>
            <a:pPr marL="457200" lvl="1" indent="0">
              <a:buNone/>
            </a:pPr>
            <a:r>
              <a:rPr lang="en-US" dirty="0"/>
              <a:t>STATIC_ROOT = </a:t>
            </a:r>
            <a:r>
              <a:rPr lang="en-US" dirty="0" err="1"/>
              <a:t>os.path.join</a:t>
            </a:r>
            <a:r>
              <a:rPr lang="en-US" dirty="0"/>
              <a:t>(BASE_DIR, 'static/')</a:t>
            </a:r>
          </a:p>
        </p:txBody>
      </p:sp>
    </p:spTree>
    <p:extLst>
      <p:ext uri="{BB962C8B-B14F-4D97-AF65-F5344CB8AC3E}">
        <p14:creationId xmlns:p14="http://schemas.microsoft.com/office/powerpoint/2010/main" val="382054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432B-35DC-492C-B074-E74F2E2C7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 URLs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C0629-FED4-4A6D-A3AE-5D5AC3509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F289-8FE3-4541-B07E-22B51FD8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307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include </a:t>
            </a:r>
            <a:r>
              <a:rPr lang="en-US" sz="2800" dirty="0"/>
              <a:t>[helps Create New URLs File inside new APP]</a:t>
            </a:r>
            <a:br>
              <a:rPr lang="en-US" sz="2800" dirty="0"/>
            </a:br>
            <a:r>
              <a:rPr lang="en-US" sz="2800" dirty="0" err="1">
                <a:latin typeface="Arial Black" panose="020B0A04020102020204" pitchFamily="34" charset="0"/>
              </a:rPr>
              <a:t>RedirectView.as_view</a:t>
            </a:r>
            <a:r>
              <a:rPr lang="en-US" sz="2800" dirty="0">
                <a:latin typeface="Arial Black" panose="020B0A04020102020204" pitchFamily="34" charset="0"/>
              </a:rPr>
              <a:t>(</a:t>
            </a:r>
            <a:r>
              <a:rPr lang="en-US" sz="2800" dirty="0" err="1">
                <a:latin typeface="Arial Black" panose="020B0A04020102020204" pitchFamily="34" charset="0"/>
              </a:rPr>
              <a:t>url</a:t>
            </a:r>
            <a:r>
              <a:rPr lang="en-US" sz="2800" dirty="0">
                <a:latin typeface="Arial Black" panose="020B0A04020102020204" pitchFamily="34" charset="0"/>
              </a:rPr>
              <a:t>=)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A37AF-2213-409B-9421-480C45E7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86" y="2405611"/>
            <a:ext cx="5896798" cy="2505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09C3CD-F949-46BA-8AF6-3A5BF03FA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15" y="3892240"/>
            <a:ext cx="567769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9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EA81-6482-480D-A9E0-0B0B2689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777254"/>
            <a:ext cx="11141149" cy="832606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Redirect to another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3BA5-589C-4A2F-AEAB-E3A5D2BD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1623705"/>
            <a:ext cx="11141149" cy="4553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Django provides tools for performing URL reversing that match the different layers where URLs are needed:</a:t>
            </a:r>
          </a:p>
          <a:p>
            <a:endParaRPr lang="en-US" sz="2000" dirty="0"/>
          </a:p>
          <a:p>
            <a:r>
              <a:rPr lang="en-US" sz="2000" dirty="0"/>
              <a:t>In </a:t>
            </a:r>
            <a:r>
              <a:rPr lang="en-US" sz="2000" b="1" dirty="0"/>
              <a:t>templates</a:t>
            </a:r>
            <a:r>
              <a:rPr lang="en-US" sz="2000" dirty="0"/>
              <a:t>: Using the </a:t>
            </a:r>
            <a:r>
              <a:rPr lang="en-US" sz="2000" b="1" dirty="0" err="1"/>
              <a:t>url</a:t>
            </a:r>
            <a:r>
              <a:rPr lang="en-US" sz="2000" dirty="0"/>
              <a:t> template tag.</a:t>
            </a:r>
          </a:p>
          <a:p>
            <a:r>
              <a:rPr lang="en-US" sz="2000" dirty="0"/>
              <a:t>In </a:t>
            </a:r>
            <a:r>
              <a:rPr lang="en-US" sz="2000" b="1" dirty="0"/>
              <a:t>Python code</a:t>
            </a:r>
            <a:r>
              <a:rPr lang="en-US" sz="2000" dirty="0"/>
              <a:t>: Using the </a:t>
            </a:r>
            <a:r>
              <a:rPr lang="en-US" sz="2000" b="1" dirty="0"/>
              <a:t>reverse() </a:t>
            </a:r>
            <a:r>
              <a:rPr lang="en-US" sz="2000" dirty="0"/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3706538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DC79-A458-4947-B67F-DDA612128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1" y="1251575"/>
            <a:ext cx="10849640" cy="168302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django.urls</a:t>
            </a:r>
            <a:r>
              <a:rPr lang="en-US" sz="1600" dirty="0"/>
              <a:t> import path</a:t>
            </a:r>
          </a:p>
          <a:p>
            <a:pPr marL="0" indent="0">
              <a:buNone/>
            </a:pPr>
            <a:r>
              <a:rPr lang="en-US" sz="1600" dirty="0"/>
              <a:t>from . import views</a:t>
            </a:r>
          </a:p>
          <a:p>
            <a:pPr marL="0" indent="0">
              <a:buNone/>
            </a:pPr>
            <a:r>
              <a:rPr lang="en-US" sz="1600" dirty="0" err="1"/>
              <a:t>urlpatterns</a:t>
            </a:r>
            <a:r>
              <a:rPr lang="en-US" sz="1600" dirty="0"/>
              <a:t> = [</a:t>
            </a:r>
          </a:p>
          <a:p>
            <a:pPr marL="0" indent="0">
              <a:buNone/>
            </a:pPr>
            <a:r>
              <a:rPr lang="en-US" sz="1600" dirty="0"/>
              <a:t>                             path('articles/&lt;</a:t>
            </a:r>
            <a:r>
              <a:rPr lang="en-US" sz="1600" dirty="0" err="1"/>
              <a:t>int:year</a:t>
            </a:r>
            <a:r>
              <a:rPr lang="en-US" sz="1600" dirty="0"/>
              <a:t>&gt;/', </a:t>
            </a:r>
            <a:r>
              <a:rPr lang="en-US" sz="1600" dirty="0" err="1"/>
              <a:t>views.year_archive</a:t>
            </a:r>
            <a:r>
              <a:rPr lang="en-US" sz="1600" dirty="0"/>
              <a:t>,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>
                <a:solidFill>
                  <a:srgbClr val="C00000"/>
                </a:solidFill>
                <a:highlight>
                  <a:srgbClr val="FFFF00"/>
                </a:highlight>
              </a:rPr>
              <a:t>name='news-year-archive’</a:t>
            </a:r>
            <a:r>
              <a:rPr lang="en-US" sz="1600" dirty="0"/>
              <a:t>),</a:t>
            </a:r>
            <a:br>
              <a:rPr lang="en-US" sz="1600" dirty="0"/>
            </a:br>
            <a:r>
              <a:rPr lang="en-US" sz="1600" dirty="0"/>
              <a:t>                        ]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9BB787-02A6-46D9-B6A5-B47C1A00CFB1}"/>
              </a:ext>
            </a:extLst>
          </p:cNvPr>
          <p:cNvSpPr txBox="1">
            <a:spLocks/>
          </p:cNvSpPr>
          <p:nvPr/>
        </p:nvSpPr>
        <p:spPr>
          <a:xfrm>
            <a:off x="279991" y="3409992"/>
            <a:ext cx="11183679" cy="484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sz="600" dirty="0"/>
            </a:br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="{% </a:t>
            </a:r>
            <a:r>
              <a:rPr lang="en-US" sz="1600" dirty="0" err="1">
                <a:highlight>
                  <a:srgbClr val="FFFF00"/>
                </a:highlight>
              </a:rPr>
              <a:t>url</a:t>
            </a:r>
            <a:r>
              <a:rPr lang="en-US" sz="1600" dirty="0">
                <a:highlight>
                  <a:srgbClr val="FFFF00"/>
                </a:highlight>
              </a:rPr>
              <a:t> 'news-year-archive' 2012</a:t>
            </a:r>
            <a:r>
              <a:rPr lang="en-US" sz="1600" dirty="0"/>
              <a:t> %}"&gt;2012 Archive&lt;/a&gt;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ECB388-D31C-4475-A595-F5A01DF721DC}"/>
              </a:ext>
            </a:extLst>
          </p:cNvPr>
          <p:cNvSpPr txBox="1">
            <a:spLocks/>
          </p:cNvSpPr>
          <p:nvPr/>
        </p:nvSpPr>
        <p:spPr>
          <a:xfrm>
            <a:off x="279991" y="4427165"/>
            <a:ext cx="11183679" cy="24414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dirty="0" err="1"/>
              <a:t>django.shortcuts</a:t>
            </a:r>
            <a:r>
              <a:rPr lang="en-US" sz="1600" dirty="0"/>
              <a:t> import redirect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from </a:t>
            </a:r>
            <a:r>
              <a:rPr lang="en-US" sz="1600" dirty="0" err="1"/>
              <a:t>django.urls</a:t>
            </a:r>
            <a:r>
              <a:rPr lang="en-US" sz="1600" dirty="0"/>
              <a:t> import reverse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def </a:t>
            </a:r>
            <a:r>
              <a:rPr lang="en-US" sz="1600" dirty="0" err="1"/>
              <a:t>redirect_to_year</a:t>
            </a:r>
            <a:r>
              <a:rPr lang="en-US" sz="1600" dirty="0"/>
              <a:t>(request):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year = 2006</a:t>
            </a:r>
          </a:p>
          <a:p>
            <a:pPr marL="0" indent="0">
              <a:buNone/>
            </a:pPr>
            <a:r>
              <a:rPr lang="en-US" sz="1600" dirty="0"/>
              <a:t>    return redirect(   </a:t>
            </a:r>
            <a:r>
              <a:rPr lang="en-US" sz="1600" dirty="0">
                <a:highlight>
                  <a:srgbClr val="FFFF00"/>
                </a:highlight>
              </a:rPr>
              <a:t>reverse('news-year-archive', </a:t>
            </a:r>
            <a:r>
              <a:rPr lang="en-US" sz="1600" dirty="0" err="1">
                <a:highlight>
                  <a:srgbClr val="FFFF00"/>
                </a:highlight>
              </a:rPr>
              <a:t>args</a:t>
            </a:r>
            <a:r>
              <a:rPr lang="en-US" sz="1600" dirty="0">
                <a:highlight>
                  <a:srgbClr val="FFFF00"/>
                </a:highlight>
              </a:rPr>
              <a:t>=(year,))</a:t>
            </a:r>
            <a:r>
              <a:rPr lang="en-US" sz="1600" dirty="0"/>
              <a:t>     )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3C8BE-BE4E-46F4-BB6E-3A2DEF12E92E}"/>
              </a:ext>
            </a:extLst>
          </p:cNvPr>
          <p:cNvSpPr txBox="1"/>
          <p:nvPr/>
        </p:nvSpPr>
        <p:spPr>
          <a:xfrm>
            <a:off x="264042" y="3097730"/>
            <a:ext cx="165353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HTML Template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46DE4-F46B-43EB-9996-B6250E9A9EDB}"/>
              </a:ext>
            </a:extLst>
          </p:cNvPr>
          <p:cNvSpPr txBox="1"/>
          <p:nvPr/>
        </p:nvSpPr>
        <p:spPr>
          <a:xfrm>
            <a:off x="288769" y="893141"/>
            <a:ext cx="7221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url.py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445E2B-0EBE-4083-83A1-8F5BBCFE3689}"/>
              </a:ext>
            </a:extLst>
          </p:cNvPr>
          <p:cNvSpPr txBox="1"/>
          <p:nvPr/>
        </p:nvSpPr>
        <p:spPr>
          <a:xfrm>
            <a:off x="288769" y="4242499"/>
            <a:ext cx="91621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View.py</a:t>
            </a:r>
          </a:p>
        </p:txBody>
      </p:sp>
    </p:spTree>
    <p:extLst>
      <p:ext uri="{BB962C8B-B14F-4D97-AF65-F5344CB8AC3E}">
        <p14:creationId xmlns:p14="http://schemas.microsoft.com/office/powerpoint/2010/main" val="3136514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AD2F-CFE5-427E-8FAE-865B97047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09FB-DF1C-4AD9-868E-A0018DEF9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4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2C1D-2988-4938-98F6-5585ED62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render vs </a:t>
            </a:r>
            <a:r>
              <a:rPr lang="en-US" dirty="0" err="1">
                <a:latin typeface="Arial Black" panose="020B0A04020102020204" pitchFamily="34" charset="0"/>
              </a:rPr>
              <a:t>HttpResponse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23F7-37CD-4ADB-BF79-D4F01346D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674C4-E3C9-444B-A178-445DD386A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6" t="5082"/>
          <a:stretch/>
        </p:blipFill>
        <p:spPr>
          <a:xfrm>
            <a:off x="838201" y="1648047"/>
            <a:ext cx="10515600" cy="2440475"/>
          </a:xfrm>
          <a:prstGeom prst="rect">
            <a:avLst/>
          </a:prstGeom>
        </p:spPr>
      </p:pic>
      <p:pic>
        <p:nvPicPr>
          <p:cNvPr id="6146" name="Picture 2" descr="https://1.bp.blogspot.com/--iZZgEFhoFs/XeNCepxbruI/AAAAAAAAVy8/df98d3zpKfMyP2LcDC32Skqjo-joQAsfACNcBGAsYHQ/s1600/view.png">
            <a:extLst>
              <a:ext uri="{FF2B5EF4-FFF2-40B4-BE49-F238E27FC236}">
                <a16:creationId xmlns:a16="http://schemas.microsoft.com/office/drawing/2014/main" id="{1D3799FF-BE26-4696-9AEA-62BAA11FD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838199" y="4088522"/>
            <a:ext cx="10515600" cy="270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2152-2DB8-4483-869D-60208F0C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777254"/>
            <a:ext cx="11197389" cy="832606"/>
          </a:xfrm>
        </p:spPr>
        <p:txBody>
          <a:bodyPr>
            <a:normAutofit/>
          </a:bodyPr>
          <a:lstStyle/>
          <a:p>
            <a:r>
              <a:rPr lang="en-US" sz="3600">
                <a:latin typeface="Arial Black" panose="020B0A04020102020204" pitchFamily="34" charset="0"/>
              </a:rPr>
              <a:t>Read (Get, Post) </a:t>
            </a:r>
            <a:r>
              <a:rPr lang="en-US" sz="3600" dirty="0">
                <a:latin typeface="Arial Black" panose="020B0A04020102020204" pitchFamily="34" charset="0"/>
              </a:rPr>
              <a:t>values in view.py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2163D-A4DF-4446-AEC5-D8999CADF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11" y="4174958"/>
            <a:ext cx="8434136" cy="239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Read value from view</a:t>
            </a:r>
          </a:p>
          <a:p>
            <a:r>
              <a:rPr lang="en-US" dirty="0"/>
              <a:t>q = </a:t>
            </a:r>
            <a:r>
              <a:rPr lang="en-US" dirty="0" err="1"/>
              <a:t>request.GET.get</a:t>
            </a:r>
            <a:r>
              <a:rPr lang="en-US" dirty="0"/>
              <a:t>("q", None)      #method get</a:t>
            </a:r>
            <a:br>
              <a:rPr lang="en-US" dirty="0"/>
            </a:br>
            <a:endParaRPr lang="en-US" dirty="0"/>
          </a:p>
          <a:p>
            <a:r>
              <a:rPr lang="en-US" dirty="0"/>
              <a:t>q = </a:t>
            </a:r>
            <a:r>
              <a:rPr lang="en-US" dirty="0" err="1"/>
              <a:t>request.POST.get</a:t>
            </a:r>
            <a:r>
              <a:rPr lang="en-US" dirty="0"/>
              <a:t>("q", None)   #method post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CC47B-6E0F-4418-A51D-FEE9AF366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9860"/>
            <a:ext cx="5738537" cy="2710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55217D-3D42-412A-8AD5-6454C8C18104}"/>
              </a:ext>
            </a:extLst>
          </p:cNvPr>
          <p:cNvSpPr txBox="1"/>
          <p:nvPr/>
        </p:nvSpPr>
        <p:spPr>
          <a:xfrm>
            <a:off x="8590547" y="1395510"/>
            <a:ext cx="3874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Send value by Template</a:t>
            </a:r>
          </a:p>
        </p:txBody>
      </p:sp>
    </p:spTree>
    <p:extLst>
      <p:ext uri="{BB962C8B-B14F-4D97-AF65-F5344CB8AC3E}">
        <p14:creationId xmlns:p14="http://schemas.microsoft.com/office/powerpoint/2010/main" val="310834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179869-96C3-4F84-A1FC-9600FB738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26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6CDE-67C3-4236-9BDE-BF6DB4CC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54"/>
            <a:ext cx="10515600" cy="54928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View can be Method 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C3D0-63E3-4344-8951-36BC12DFD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2019" y="2814464"/>
            <a:ext cx="5817781" cy="403291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def </a:t>
            </a:r>
            <a:r>
              <a:rPr lang="en-US" sz="1600" b="1" dirty="0" err="1"/>
              <a:t>myview</a:t>
            </a:r>
            <a:r>
              <a:rPr lang="en-US" sz="1600" b="1" dirty="0"/>
              <a:t>(request):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    if </a:t>
            </a:r>
            <a:r>
              <a:rPr lang="en-US" sz="1600" dirty="0" err="1"/>
              <a:t>request.method</a:t>
            </a:r>
            <a:r>
              <a:rPr lang="en-US" sz="1600" dirty="0"/>
              <a:t> == "POST":</a:t>
            </a:r>
          </a:p>
          <a:p>
            <a:pPr marL="0" indent="0">
              <a:buNone/>
            </a:pPr>
            <a:r>
              <a:rPr lang="en-US" sz="1600" dirty="0"/>
              <a:t>        form = </a:t>
            </a:r>
            <a:r>
              <a:rPr lang="en-US" sz="1600" dirty="0" err="1"/>
              <a:t>form_class</a:t>
            </a:r>
            <a:r>
              <a:rPr lang="en-US" sz="1600" dirty="0"/>
              <a:t>(</a:t>
            </a:r>
            <a:r>
              <a:rPr lang="en-US" sz="1600" dirty="0" err="1"/>
              <a:t>request.POST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        if </a:t>
            </a:r>
            <a:r>
              <a:rPr lang="en-US" sz="1600" dirty="0" err="1"/>
              <a:t>form.is_valid</a:t>
            </a:r>
            <a:r>
              <a:rPr lang="en-US" sz="1600" dirty="0"/>
              <a:t>():</a:t>
            </a:r>
          </a:p>
          <a:p>
            <a:pPr marL="0" indent="0">
              <a:buNone/>
            </a:pPr>
            <a:r>
              <a:rPr lang="en-US" sz="1600" dirty="0"/>
              <a:t>            return </a:t>
            </a:r>
            <a:r>
              <a:rPr lang="en-US" sz="1600" dirty="0" err="1"/>
              <a:t>HttpResponseRedirect</a:t>
            </a:r>
            <a:r>
              <a:rPr lang="en-US" sz="1600" dirty="0"/>
              <a:t>('/success/')</a:t>
            </a:r>
          </a:p>
          <a:p>
            <a:pPr marL="0" indent="0">
              <a:buNone/>
            </a:pPr>
            <a:r>
              <a:rPr lang="en-US" sz="1600" dirty="0"/>
              <a:t>    else:</a:t>
            </a:r>
          </a:p>
          <a:p>
            <a:pPr marL="0" indent="0">
              <a:buNone/>
            </a:pPr>
            <a:r>
              <a:rPr lang="en-US" sz="1600" dirty="0"/>
              <a:t>        form = </a:t>
            </a:r>
            <a:r>
              <a:rPr lang="en-US" sz="1600" dirty="0" err="1"/>
              <a:t>MyForm</a:t>
            </a:r>
            <a:r>
              <a:rPr lang="en-US" sz="1600" dirty="0"/>
              <a:t>(initial={'key': 'value'})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    return render(request, 'form_template.html', {'form': form})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5F585-ED5E-4CE1-B26D-B6BD4DF3B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56989"/>
            <a:ext cx="5817780" cy="4032911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django.views</a:t>
            </a:r>
            <a:r>
              <a:rPr lang="en-US" dirty="0"/>
              <a:t> </a:t>
            </a:r>
            <a:r>
              <a:rPr lang="en-US"/>
              <a:t>import View</a:t>
            </a:r>
            <a:br>
              <a:rPr lang="en-US"/>
            </a:br>
            <a:br>
              <a:rPr lang="en-US" b="1" dirty="0">
                <a:highlight>
                  <a:srgbClr val="FF00FF"/>
                </a:highlight>
              </a:rPr>
            </a:br>
            <a:br>
              <a:rPr lang="en-US" b="1" dirty="0">
                <a:highlight>
                  <a:srgbClr val="FF00FF"/>
                </a:highlight>
              </a:rPr>
            </a:br>
            <a:r>
              <a:rPr lang="en-US" b="1" dirty="0">
                <a:highlight>
                  <a:srgbClr val="FF00FF"/>
                </a:highlight>
              </a:rPr>
              <a:t>class</a:t>
            </a:r>
            <a:r>
              <a:rPr lang="en-US" b="1" dirty="0"/>
              <a:t> </a:t>
            </a:r>
            <a:r>
              <a:rPr lang="en-US" b="1" dirty="0" err="1"/>
              <a:t>MyFormView</a:t>
            </a:r>
            <a:r>
              <a:rPr lang="en-US" b="1" dirty="0"/>
              <a:t>(View):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template_name</a:t>
            </a:r>
            <a:r>
              <a:rPr lang="en-US" dirty="0"/>
              <a:t> = 'form_template.html’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   </a:t>
            </a:r>
            <a:r>
              <a:rPr lang="en-US" b="1" dirty="0"/>
              <a:t>def get(self, request):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return render(request, </a:t>
            </a:r>
            <a:r>
              <a:rPr lang="en-US" dirty="0" err="1"/>
              <a:t>self.template_name</a:t>
            </a:r>
            <a:r>
              <a:rPr lang="en-US" dirty="0"/>
              <a:t>, {'form': form})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    </a:t>
            </a:r>
            <a:r>
              <a:rPr lang="en-US" b="1" dirty="0"/>
              <a:t>def post(self, request):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form = </a:t>
            </a:r>
            <a:r>
              <a:rPr lang="en-US" dirty="0" err="1"/>
              <a:t>form_class</a:t>
            </a:r>
            <a:r>
              <a:rPr lang="en-US" dirty="0"/>
              <a:t>(</a:t>
            </a:r>
            <a:r>
              <a:rPr lang="en-US" dirty="0" err="1"/>
              <a:t>request.POST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       if </a:t>
            </a:r>
            <a:r>
              <a:rPr lang="en-US" dirty="0" err="1"/>
              <a:t>form.is_valid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            return </a:t>
            </a:r>
            <a:r>
              <a:rPr lang="en-US" dirty="0" err="1"/>
              <a:t>HttpResponseRedirect</a:t>
            </a:r>
            <a:r>
              <a:rPr lang="en-US" dirty="0"/>
              <a:t>('/success/')</a:t>
            </a:r>
          </a:p>
          <a:p>
            <a:pPr marL="0" indent="0">
              <a:buNone/>
            </a:pPr>
            <a:r>
              <a:rPr lang="en-US" dirty="0"/>
              <a:t>        return render(request, </a:t>
            </a:r>
            <a:r>
              <a:rPr lang="en-US" dirty="0" err="1"/>
              <a:t>self.template_name</a:t>
            </a:r>
            <a:r>
              <a:rPr lang="en-US" dirty="0"/>
              <a:t>, {'form': form})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DBCC8-177B-4594-8987-8DAC61AD29D1}"/>
              </a:ext>
            </a:extLst>
          </p:cNvPr>
          <p:cNvSpPr txBox="1"/>
          <p:nvPr/>
        </p:nvSpPr>
        <p:spPr>
          <a:xfrm>
            <a:off x="202019" y="1555938"/>
            <a:ext cx="1178796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path('Messages1/', </a:t>
            </a:r>
            <a:r>
              <a:rPr lang="en-US" dirty="0" err="1"/>
              <a:t>view.MyFormView</a:t>
            </a:r>
            <a:r>
              <a:rPr lang="en-US" dirty="0" err="1">
                <a:highlight>
                  <a:srgbClr val="FF00FF"/>
                </a:highlight>
              </a:rPr>
              <a:t>.as_view</a:t>
            </a:r>
            <a:r>
              <a:rPr lang="en-US" dirty="0">
                <a:highlight>
                  <a:srgbClr val="FF00FF"/>
                </a:highlight>
              </a:rPr>
              <a:t>()</a:t>
            </a:r>
            <a:r>
              <a:rPr lang="en-US" dirty="0"/>
              <a:t>, name='</a:t>
            </a:r>
            <a:r>
              <a:rPr lang="en-US" dirty="0" err="1"/>
              <a:t>MyFormView</a:t>
            </a:r>
            <a:r>
              <a:rPr lang="en-US" dirty="0"/>
              <a:t>'),</a:t>
            </a:r>
          </a:p>
          <a:p>
            <a:r>
              <a:rPr lang="en-US" dirty="0"/>
              <a:t>path('Messages2/', view. </a:t>
            </a:r>
            <a:r>
              <a:rPr lang="en-US" dirty="0" err="1"/>
              <a:t>myview</a:t>
            </a:r>
            <a:r>
              <a:rPr lang="en-US" dirty="0"/>
              <a:t>, name='</a:t>
            </a:r>
            <a:r>
              <a:rPr lang="en-US" dirty="0" err="1"/>
              <a:t>myview</a:t>
            </a:r>
            <a:r>
              <a:rPr lang="en-US" dirty="0"/>
              <a:t>'),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E2AFE-7103-4765-9FF5-F2988CA132F3}"/>
              </a:ext>
            </a:extLst>
          </p:cNvPr>
          <p:cNvSpPr txBox="1"/>
          <p:nvPr/>
        </p:nvSpPr>
        <p:spPr>
          <a:xfrm>
            <a:off x="202019" y="1217629"/>
            <a:ext cx="173310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urls.py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F4DFB-CE5A-4536-B5E8-FD80889B0815}"/>
              </a:ext>
            </a:extLst>
          </p:cNvPr>
          <p:cNvSpPr txBox="1"/>
          <p:nvPr/>
        </p:nvSpPr>
        <p:spPr>
          <a:xfrm>
            <a:off x="202020" y="2475821"/>
            <a:ext cx="18110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view.py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81FE3F-1493-447A-8F05-51F1F9CDF6A6}"/>
              </a:ext>
            </a:extLst>
          </p:cNvPr>
          <p:cNvSpPr txBox="1"/>
          <p:nvPr/>
        </p:nvSpPr>
        <p:spPr>
          <a:xfrm>
            <a:off x="6172200" y="2468745"/>
            <a:ext cx="18110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view.py</a:t>
            </a:r>
          </a:p>
        </p:txBody>
      </p:sp>
    </p:spTree>
    <p:extLst>
      <p:ext uri="{BB962C8B-B14F-4D97-AF65-F5344CB8AC3E}">
        <p14:creationId xmlns:p14="http://schemas.microsoft.com/office/powerpoint/2010/main" val="404330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3504-4564-49F7-9D96-6604BFC6A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Messages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41576-973B-4AD8-86E7-33ED6F999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2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E5F4-93AC-480A-8741-3F5C86EE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How to Use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B427C-4C12-4949-A942-4067A5CC7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View</a:t>
            </a:r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django.contrib</a:t>
            </a:r>
            <a:r>
              <a:rPr lang="en-US" dirty="0"/>
              <a:t> import messages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messages.success</a:t>
            </a:r>
            <a:r>
              <a:rPr lang="en-US" dirty="0"/>
              <a:t>(request, 'Your profile was successfully updated!')</a:t>
            </a:r>
          </a:p>
          <a:p>
            <a:pPr marL="457200" lvl="1" indent="0">
              <a:buNone/>
            </a:pPr>
            <a:r>
              <a:rPr lang="en-US" dirty="0" err="1"/>
              <a:t>messages.error</a:t>
            </a:r>
            <a:r>
              <a:rPr lang="en-US" dirty="0"/>
              <a:t>(request, 'Please correct the error below.')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Template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500" dirty="0"/>
              <a:t>{% if messages %}</a:t>
            </a:r>
          </a:p>
          <a:p>
            <a:pPr marL="914400" lvl="2" indent="0">
              <a:buNone/>
            </a:pPr>
            <a:r>
              <a:rPr lang="en-US" sz="2500" dirty="0"/>
              <a:t>&lt;div class="alert alert-secondary" role="alert"&gt;</a:t>
            </a:r>
          </a:p>
          <a:p>
            <a:pPr marL="1371600" lvl="3" indent="0">
              <a:buNone/>
            </a:pPr>
            <a:r>
              <a:rPr lang="en-US" sz="2700" dirty="0"/>
              <a:t>{% for message in messages %}</a:t>
            </a:r>
          </a:p>
          <a:p>
            <a:pPr marL="1828800" lvl="4" indent="0">
              <a:buNone/>
            </a:pPr>
            <a:r>
              <a:rPr lang="en-US" sz="2900" dirty="0"/>
              <a:t>{{ message }}</a:t>
            </a:r>
          </a:p>
          <a:p>
            <a:pPr marL="1371600" lvl="3" indent="0">
              <a:buNone/>
            </a:pPr>
            <a:r>
              <a:rPr lang="en-US" sz="2700" dirty="0"/>
              <a:t>{% </a:t>
            </a:r>
            <a:r>
              <a:rPr lang="en-US" sz="2700" dirty="0" err="1"/>
              <a:t>endfor</a:t>
            </a:r>
            <a:r>
              <a:rPr lang="en-US" sz="2700" dirty="0"/>
              <a:t> %}</a:t>
            </a:r>
          </a:p>
          <a:p>
            <a:pPr marL="914400" lvl="2" indent="0">
              <a:buNone/>
            </a:pPr>
            <a:r>
              <a:rPr lang="en-US" sz="2500" dirty="0"/>
              <a:t>&lt;/div&gt;</a:t>
            </a:r>
          </a:p>
          <a:p>
            <a:pPr marL="457200" lvl="1" indent="0">
              <a:buNone/>
            </a:pPr>
            <a:r>
              <a:rPr lang="en-US" sz="2500" dirty="0"/>
              <a:t>{% endif %}</a:t>
            </a:r>
          </a:p>
        </p:txBody>
      </p:sp>
    </p:spTree>
    <p:extLst>
      <p:ext uri="{BB962C8B-B14F-4D97-AF65-F5344CB8AC3E}">
        <p14:creationId xmlns:p14="http://schemas.microsoft.com/office/powerpoint/2010/main" val="2709760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B04-3CE9-4B41-81E5-64F2A504F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E7126-5350-4C75-ACB0-47AF308CC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0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4B15-238D-4B55-AC27-C32EF7E6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Set/Get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7C2B-C7A3-49F3-9309-C84694DB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#Set Session</a:t>
            </a:r>
            <a:br>
              <a:rPr lang="en-US" dirty="0"/>
            </a:br>
            <a:r>
              <a:rPr lang="en-US" dirty="0" err="1"/>
              <a:t>request.session</a:t>
            </a:r>
            <a:r>
              <a:rPr lang="en-US" dirty="0"/>
              <a:t>['username'] = “username”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#Get Session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request.session.has_key</a:t>
            </a:r>
            <a:r>
              <a:rPr lang="en-US" dirty="0"/>
              <a:t>('username'):</a:t>
            </a:r>
          </a:p>
          <a:p>
            <a:pPr marL="0" indent="0">
              <a:buNone/>
            </a:pPr>
            <a:r>
              <a:rPr lang="en-US" dirty="0"/>
              <a:t>      username = </a:t>
            </a:r>
            <a:r>
              <a:rPr lang="en-US" dirty="0" err="1"/>
              <a:t>request.session</a:t>
            </a:r>
            <a:r>
              <a:rPr lang="en-US" dirty="0"/>
              <a:t>['username']</a:t>
            </a:r>
          </a:p>
        </p:txBody>
      </p:sp>
    </p:spTree>
    <p:extLst>
      <p:ext uri="{BB962C8B-B14F-4D97-AF65-F5344CB8AC3E}">
        <p14:creationId xmlns:p14="http://schemas.microsoft.com/office/powerpoint/2010/main" val="801859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25CA-EB1D-4EB4-81C7-A1B0B0223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E2724-EC35-4AD0-B820-8D1268F68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4163931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4733-32C4-4967-8DE7-AFC35AB8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D888-8186-42AE-B79F-1A4FC5780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37A80-86FE-421A-BCD6-4693554C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52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3CFC-894A-435F-BDE2-DAFC3F0B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Push Tables Structure to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30CB-5A96-4E95-873A-D484711C8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.\manage.py </a:t>
            </a:r>
            <a:r>
              <a:rPr lang="en-US" dirty="0" err="1"/>
              <a:t>makemigrations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.\manage.py migrate </a:t>
            </a:r>
          </a:p>
        </p:txBody>
      </p:sp>
    </p:spTree>
    <p:extLst>
      <p:ext uri="{BB962C8B-B14F-4D97-AF65-F5344CB8AC3E}">
        <p14:creationId xmlns:p14="http://schemas.microsoft.com/office/powerpoint/2010/main" val="3144920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3C59-53F4-4191-90FB-19B4A281B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B1DB9-F228-4B02-AB5B-D1DD50F96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View Model on GUI</a:t>
            </a:r>
          </a:p>
        </p:txBody>
      </p:sp>
    </p:spTree>
    <p:extLst>
      <p:ext uri="{BB962C8B-B14F-4D97-AF65-F5344CB8AC3E}">
        <p14:creationId xmlns:p14="http://schemas.microsoft.com/office/powerpoint/2010/main" val="2550956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60A3-1F88-438B-8898-78F57D46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Form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ACB3-C740-4612-8949-7C647991F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5"/>
            <a:ext cx="5041739" cy="38742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 Can Control</a:t>
            </a:r>
          </a:p>
          <a:p>
            <a:r>
              <a:rPr lang="en-US" dirty="0"/>
              <a:t>HTML Field Class</a:t>
            </a:r>
          </a:p>
          <a:p>
            <a:r>
              <a:rPr lang="en-US" dirty="0"/>
              <a:t>Place Holder</a:t>
            </a:r>
          </a:p>
          <a:p>
            <a:r>
              <a:rPr lang="en-US" dirty="0"/>
              <a:t>Label</a:t>
            </a:r>
          </a:p>
          <a:p>
            <a:r>
              <a:rPr lang="en-US" dirty="0"/>
              <a:t>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FC9D1-9533-4E4C-AED3-21C0AFBF8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195" y="1609860"/>
            <a:ext cx="6164805" cy="5248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766C99-9280-431E-A612-B647909C7144}"/>
              </a:ext>
            </a:extLst>
          </p:cNvPr>
          <p:cNvSpPr txBox="1"/>
          <p:nvPr/>
        </p:nvSpPr>
        <p:spPr>
          <a:xfrm>
            <a:off x="838199" y="5680636"/>
            <a:ext cx="50417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information https://docs.djangoproject.com/en/2.2/topics/forms/modelforms/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1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BEB3-542B-4FD1-82F2-4B54557D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Prepare machine for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18BA-AAF0-4788-8672-CF85547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4"/>
            <a:ext cx="10515600" cy="507480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to setup your machine to run </a:t>
            </a:r>
            <a:r>
              <a:rPr lang="en-US" dirty="0" err="1"/>
              <a:t>django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set latest python 3.7 with Pip support (Django 2.xx needs Python version &gt; 3.4)</a:t>
            </a:r>
          </a:p>
          <a:p>
            <a:pPr marL="0" indent="0">
              <a:buNone/>
            </a:pPr>
            <a:r>
              <a:rPr lang="en-US" dirty="0"/>
              <a:t>2) Install </a:t>
            </a:r>
            <a:r>
              <a:rPr lang="en-US" dirty="0" err="1"/>
              <a:t>Pipenv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     </a:t>
            </a:r>
            <a:r>
              <a:rPr lang="en-US" b="1" dirty="0">
                <a:highlight>
                  <a:srgbClr val="FFFF00"/>
                </a:highlight>
              </a:rPr>
              <a:t>  pip install </a:t>
            </a:r>
            <a:r>
              <a:rPr lang="en-US" b="1" dirty="0" err="1">
                <a:highlight>
                  <a:srgbClr val="FFFF00"/>
                </a:highlight>
              </a:rPr>
              <a:t>pipenv</a:t>
            </a:r>
            <a:r>
              <a:rPr lang="en-US" b="1" dirty="0">
                <a:highlight>
                  <a:srgbClr val="FFFF00"/>
                </a:highlight>
              </a:rPr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Notes:</a:t>
            </a:r>
          </a:p>
          <a:p>
            <a:pPr marL="0" indent="0">
              <a:buNone/>
            </a:pPr>
            <a:r>
              <a:rPr lang="en-US" b="1" dirty="0" err="1"/>
              <a:t>Pipenv</a:t>
            </a:r>
            <a:r>
              <a:rPr lang="en-US" b="1" dirty="0"/>
              <a:t> used to install python packages: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pipenv</a:t>
            </a:r>
            <a:r>
              <a:rPr lang="en-US" dirty="0"/>
              <a:t> install [package names]</a:t>
            </a:r>
          </a:p>
          <a:p>
            <a:pPr marL="0" indent="0">
              <a:buNone/>
            </a:pPr>
            <a:r>
              <a:rPr lang="en-US" u="sng" dirty="0"/>
              <a:t>The user can provide these additional parameters:</a:t>
            </a:r>
          </a:p>
          <a:p>
            <a:pPr marL="0" indent="0">
              <a:buNone/>
            </a:pPr>
            <a:r>
              <a:rPr lang="en-US" dirty="0"/>
              <a:t>--two — Performs the installation in a </a:t>
            </a:r>
            <a:r>
              <a:rPr lang="en-US" dirty="0" err="1"/>
              <a:t>virtualenv</a:t>
            </a:r>
            <a:r>
              <a:rPr lang="en-US" dirty="0"/>
              <a:t> using the system python2 link.</a:t>
            </a:r>
          </a:p>
          <a:p>
            <a:pPr marL="0" indent="0">
              <a:buNone/>
            </a:pPr>
            <a:r>
              <a:rPr lang="en-US" dirty="0"/>
              <a:t>--three — Performs the installation in a </a:t>
            </a:r>
            <a:r>
              <a:rPr lang="en-US" dirty="0" err="1"/>
              <a:t>virtualenv</a:t>
            </a:r>
            <a:r>
              <a:rPr lang="en-US" dirty="0"/>
              <a:t> using the system python3 link.</a:t>
            </a:r>
          </a:p>
          <a:p>
            <a:pPr marL="0" indent="0">
              <a:buNone/>
            </a:pPr>
            <a:r>
              <a:rPr lang="en-US" dirty="0"/>
              <a:t>--python — Performs the installation in a specific Python version, 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dirty="0" err="1"/>
              <a:t>pipenv</a:t>
            </a:r>
            <a:r>
              <a:rPr lang="en-US" dirty="0"/>
              <a:t> --python 3.6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(for more information about </a:t>
            </a:r>
            <a:r>
              <a:rPr lang="en-US" dirty="0" err="1"/>
              <a:t>pipenv</a:t>
            </a:r>
            <a:r>
              <a:rPr lang="en-US" dirty="0"/>
              <a:t> check https://realpython.com/pipenv-guide/)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0E0B9-A3E3-4EED-AEFD-1C00D157B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66"/>
          <a:stretch/>
        </p:blipFill>
        <p:spPr>
          <a:xfrm>
            <a:off x="6761725" y="2266286"/>
            <a:ext cx="54302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99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A7A8AB-2E1A-4D0E-AA78-A26581915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14" y="0"/>
            <a:ext cx="9555125" cy="52669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2E36E7-7694-4939-BFCA-409CC5647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14" y="5800577"/>
            <a:ext cx="9372751" cy="1057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F00605-0303-44BD-8C0B-2AD8EB103401}"/>
              </a:ext>
            </a:extLst>
          </p:cNvPr>
          <p:cNvSpPr txBox="1"/>
          <p:nvPr/>
        </p:nvSpPr>
        <p:spPr>
          <a:xfrm>
            <a:off x="650207" y="5431245"/>
            <a:ext cx="356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How to call Form from view.py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E15AB-8FC3-4D58-92BA-14489C63BA5F}"/>
              </a:ext>
            </a:extLst>
          </p:cNvPr>
          <p:cNvSpPr txBox="1"/>
          <p:nvPr/>
        </p:nvSpPr>
        <p:spPr>
          <a:xfrm>
            <a:off x="6560288" y="0"/>
            <a:ext cx="371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How to create Form for a model table</a:t>
            </a:r>
          </a:p>
        </p:txBody>
      </p:sp>
    </p:spTree>
    <p:extLst>
      <p:ext uri="{BB962C8B-B14F-4D97-AF65-F5344CB8AC3E}">
        <p14:creationId xmlns:p14="http://schemas.microsoft.com/office/powerpoint/2010/main" val="1576844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1966-1982-4923-A54E-32C9CA5A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Template Draw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6A03-664A-49C2-B731-D6D14E9C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        &lt;form method="POST" </a:t>
            </a:r>
            <a:r>
              <a:rPr lang="en-US" dirty="0" err="1"/>
              <a:t>enctype</a:t>
            </a:r>
            <a:r>
              <a:rPr lang="en-US" dirty="0"/>
              <a:t>="multipart/form-data"&gt;</a:t>
            </a:r>
          </a:p>
          <a:p>
            <a:pPr marL="0" indent="0">
              <a:buNone/>
            </a:pPr>
            <a:r>
              <a:rPr lang="en-US" dirty="0"/>
              <a:t>            {% </a:t>
            </a:r>
            <a:r>
              <a:rPr lang="en-US" dirty="0" err="1"/>
              <a:t>csrf_token</a:t>
            </a:r>
            <a:r>
              <a:rPr lang="en-US" dirty="0"/>
              <a:t>%}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        {% for field in </a:t>
            </a:r>
            <a:r>
              <a:rPr lang="en-US" dirty="0" err="1"/>
              <a:t>user_form</a:t>
            </a:r>
            <a:r>
              <a:rPr lang="en-US" dirty="0"/>
              <a:t>  %}</a:t>
            </a:r>
          </a:p>
          <a:p>
            <a:pPr marL="0" indent="0">
              <a:buNone/>
            </a:pPr>
            <a:r>
              <a:rPr lang="en-US" dirty="0"/>
              <a:t>                &lt;label&gt;{{</a:t>
            </a:r>
            <a:r>
              <a:rPr lang="en-US" dirty="0" err="1"/>
              <a:t>field.label_tag</a:t>
            </a:r>
            <a:r>
              <a:rPr lang="en-US" dirty="0"/>
              <a:t>}}&lt;/label&gt;</a:t>
            </a:r>
          </a:p>
          <a:p>
            <a:pPr marL="0" indent="0">
              <a:buNone/>
            </a:pPr>
            <a:r>
              <a:rPr lang="en-US" dirty="0"/>
              <a:t>                {{field}}</a:t>
            </a:r>
          </a:p>
          <a:p>
            <a:pPr marL="0" indent="0">
              <a:buNone/>
            </a:pPr>
            <a:r>
              <a:rPr lang="en-US" dirty="0"/>
              <a:t>                &lt;div&gt;{{</a:t>
            </a:r>
            <a:r>
              <a:rPr lang="en-US" dirty="0" err="1"/>
              <a:t>field.errors</a:t>
            </a:r>
            <a:r>
              <a:rPr lang="en-US" dirty="0"/>
              <a:t>}}&lt;/div&gt;</a:t>
            </a:r>
          </a:p>
          <a:p>
            <a:pPr marL="0" indent="0">
              <a:buNone/>
            </a:pPr>
            <a:r>
              <a:rPr lang="en-US" dirty="0"/>
              <a:t>            {% </a:t>
            </a:r>
            <a:r>
              <a:rPr lang="en-US" dirty="0" err="1"/>
              <a:t>endfor</a:t>
            </a:r>
            <a:r>
              <a:rPr lang="en-US" dirty="0"/>
              <a:t>%}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        &lt;button type="submit"&gt;Submit&lt;/button&gt;</a:t>
            </a:r>
          </a:p>
          <a:p>
            <a:pPr marL="0" indent="0">
              <a:buNone/>
            </a:pPr>
            <a:r>
              <a:rPr lang="en-US" dirty="0"/>
              <a:t>            &lt;button type="reset"&gt;Reset&lt;/button&gt;</a:t>
            </a:r>
          </a:p>
          <a:p>
            <a:pPr marL="0" indent="0">
              <a:buNone/>
            </a:pPr>
            <a:r>
              <a:rPr lang="en-US" dirty="0"/>
              <a:t>        &lt;/form&gt;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76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AF56-D371-49D5-B6A6-2BB5638E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Template Draw Form in one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6966-1E29-45D6-A82D-F2A78F55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Form we can draw GUI without loop in one line!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{{ </a:t>
            </a:r>
            <a:r>
              <a:rPr lang="en-US" dirty="0" err="1"/>
              <a:t>form.as_table</a:t>
            </a:r>
            <a:r>
              <a:rPr lang="en-US" dirty="0"/>
              <a:t> }} will render them as table cells wrapped in &lt;tr&gt; tags</a:t>
            </a:r>
          </a:p>
          <a:p>
            <a:pPr marL="0" indent="0">
              <a:buNone/>
            </a:pPr>
            <a:r>
              <a:rPr lang="en-US" dirty="0"/>
              <a:t>{{ </a:t>
            </a:r>
            <a:r>
              <a:rPr lang="en-US" dirty="0" err="1"/>
              <a:t>form.as_p</a:t>
            </a:r>
            <a:r>
              <a:rPr lang="en-US" dirty="0"/>
              <a:t> }} will render them wrapped in &lt;p&gt; tags</a:t>
            </a:r>
          </a:p>
          <a:p>
            <a:pPr marL="0" indent="0">
              <a:buNone/>
            </a:pPr>
            <a:r>
              <a:rPr lang="en-US" dirty="0"/>
              <a:t>{{ </a:t>
            </a:r>
            <a:r>
              <a:rPr lang="en-US" dirty="0" err="1"/>
              <a:t>form.as_ul</a:t>
            </a:r>
            <a:r>
              <a:rPr lang="en-US" dirty="0"/>
              <a:t> }} will render them wrapped in &lt;li&gt; tags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Note </a:t>
            </a:r>
          </a:p>
          <a:p>
            <a:pPr marL="0" indent="0">
              <a:buNone/>
            </a:pPr>
            <a:r>
              <a:rPr lang="en-US" sz="2400" dirty="0"/>
              <a:t>you’ll have to provide the surrounding &lt;table&gt; or &lt;ul&gt; elements yourself.</a:t>
            </a:r>
          </a:p>
        </p:txBody>
      </p:sp>
    </p:spTree>
    <p:extLst>
      <p:ext uri="{BB962C8B-B14F-4D97-AF65-F5344CB8AC3E}">
        <p14:creationId xmlns:p14="http://schemas.microsoft.com/office/powerpoint/2010/main" val="363305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1966-1982-4923-A54E-32C9CA5A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Template Draw Form </a:t>
            </a:r>
            <a:r>
              <a:rPr lang="en-US" sz="3600" dirty="0"/>
              <a:t>using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/>
              <a:t>{{ </a:t>
            </a:r>
            <a:r>
              <a:rPr lang="en-US" sz="3600" dirty="0" err="1"/>
              <a:t>form.as_table</a:t>
            </a:r>
            <a:r>
              <a:rPr lang="en-US" sz="3600" dirty="0"/>
              <a:t> }}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6A03-664A-49C2-B731-D6D14E9C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       &lt;form method="POST" </a:t>
            </a:r>
            <a:r>
              <a:rPr lang="en-US" dirty="0" err="1"/>
              <a:t>enctype</a:t>
            </a:r>
            <a:r>
              <a:rPr lang="en-US" dirty="0"/>
              <a:t>="multipart/form-data"&gt;</a:t>
            </a:r>
          </a:p>
          <a:p>
            <a:pPr marL="0" indent="0">
              <a:buNone/>
            </a:pPr>
            <a:r>
              <a:rPr lang="en-US" dirty="0"/>
              <a:t>            {% </a:t>
            </a:r>
            <a:r>
              <a:rPr lang="en-US" dirty="0" err="1"/>
              <a:t>csrf_token</a:t>
            </a:r>
            <a:r>
              <a:rPr lang="en-US" dirty="0"/>
              <a:t>%}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       &lt;table&gt; {{ </a:t>
            </a:r>
            <a:r>
              <a:rPr lang="en-US" dirty="0" err="1"/>
              <a:t>form.as_table</a:t>
            </a:r>
            <a:r>
              <a:rPr lang="en-US" dirty="0"/>
              <a:t> }} &lt;/table&gt;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        &lt;button type="submit"&gt;Submit&lt;/button&gt;</a:t>
            </a:r>
          </a:p>
          <a:p>
            <a:pPr marL="0" indent="0">
              <a:buNone/>
            </a:pPr>
            <a:r>
              <a:rPr lang="en-US" dirty="0"/>
              <a:t>            &lt;button type="reset"&gt;Reset&lt;/button&gt;</a:t>
            </a:r>
          </a:p>
          <a:p>
            <a:pPr marL="0" indent="0">
              <a:buNone/>
            </a:pPr>
            <a:r>
              <a:rPr lang="en-US" dirty="0"/>
              <a:t>        &lt;/form&gt;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54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487BE9-6201-43A8-8746-70544B6C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677" y="1978605"/>
            <a:ext cx="5363323" cy="4220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32AEB7-578C-44F2-A179-F76B463FE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5111"/>
            <a:ext cx="6620799" cy="3515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2DD054-3535-4C9F-83F6-40C42F8911F4}"/>
              </a:ext>
            </a:extLst>
          </p:cNvPr>
          <p:cNvSpPr txBox="1"/>
          <p:nvPr/>
        </p:nvSpPr>
        <p:spPr>
          <a:xfrm>
            <a:off x="776177" y="1978605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Arial Black" panose="020B0A04020102020204" pitchFamily="34" charset="0"/>
              </a:rPr>
              <a:t>Form </a:t>
            </a:r>
            <a:r>
              <a:rPr lang="en-US" dirty="0" err="1">
                <a:highlight>
                  <a:srgbClr val="FFFF00"/>
                </a:highlight>
                <a:latin typeface="Arial Black" panose="020B0A04020102020204" pitchFamily="34" charset="0"/>
              </a:rPr>
              <a:t>handel</a:t>
            </a:r>
            <a:r>
              <a:rPr lang="en-US" dirty="0">
                <a:highlight>
                  <a:srgbClr val="FFFF00"/>
                </a:highlight>
                <a:latin typeface="Arial Black" panose="020B0A04020102020204" pitchFamily="34" charset="0"/>
              </a:rPr>
              <a:t> get/post calls in View.py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53BFB-8099-4EBA-A37A-559EFE4FBF67}"/>
              </a:ext>
            </a:extLst>
          </p:cNvPr>
          <p:cNvSpPr txBox="1"/>
          <p:nvPr/>
        </p:nvSpPr>
        <p:spPr>
          <a:xfrm>
            <a:off x="7882270" y="1609273"/>
            <a:ext cx="378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Arial Black" panose="020B0A04020102020204" pitchFamily="34" charset="0"/>
              </a:rPr>
              <a:t>Related Form  Template </a:t>
            </a:r>
          </a:p>
        </p:txBody>
      </p:sp>
    </p:spTree>
    <p:extLst>
      <p:ext uri="{BB962C8B-B14F-4D97-AF65-F5344CB8AC3E}">
        <p14:creationId xmlns:p14="http://schemas.microsoft.com/office/powerpoint/2010/main" val="1845581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E00E-A5A8-4D63-AE72-4EC05288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Use Form to insert DB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5156-2040-4763-B9BB-34988CB0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PreLoad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 Form class from DB</a:t>
            </a:r>
          </a:p>
          <a:p>
            <a:pPr marL="0" indent="0">
              <a:buNone/>
            </a:pPr>
            <a:r>
              <a:rPr lang="en-US" dirty="0" err="1"/>
              <a:t>articleRow</a:t>
            </a:r>
            <a:r>
              <a:rPr lang="en-US" dirty="0"/>
              <a:t> = </a:t>
            </a:r>
            <a:r>
              <a:rPr lang="en-US" dirty="0" err="1"/>
              <a:t>Article.objects.get</a:t>
            </a:r>
            <a:r>
              <a:rPr lang="en-US" dirty="0"/>
              <a:t>(pk=1)</a:t>
            </a:r>
          </a:p>
          <a:p>
            <a:pPr marL="0" indent="0">
              <a:buNone/>
            </a:pPr>
            <a:r>
              <a:rPr lang="en-US" dirty="0"/>
              <a:t>form = </a:t>
            </a:r>
            <a:r>
              <a:rPr lang="en-US" dirty="0" err="1"/>
              <a:t>ArticleForm</a:t>
            </a:r>
            <a:r>
              <a:rPr lang="en-US" dirty="0"/>
              <a:t>(instance= </a:t>
            </a:r>
            <a:r>
              <a:rPr lang="en-US" dirty="0" err="1"/>
              <a:t>articleRow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form.save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PreLoad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 Form class from Post</a:t>
            </a:r>
          </a:p>
          <a:p>
            <a:pPr marL="0" indent="0">
              <a:buNone/>
            </a:pPr>
            <a:r>
              <a:rPr lang="en-US" dirty="0" err="1"/>
              <a:t>profile_form</a:t>
            </a:r>
            <a:r>
              <a:rPr lang="en-US" dirty="0"/>
              <a:t> = </a:t>
            </a:r>
            <a:r>
              <a:rPr lang="en-US" dirty="0" err="1"/>
              <a:t>ProfileForm</a:t>
            </a:r>
            <a:r>
              <a:rPr lang="en-US" dirty="0"/>
              <a:t>(</a:t>
            </a:r>
            <a:r>
              <a:rPr lang="en-US" dirty="0" err="1"/>
              <a:t>request.POST</a:t>
            </a:r>
            <a:r>
              <a:rPr lang="en-US" dirty="0"/>
              <a:t> or None ) </a:t>
            </a:r>
            <a:br>
              <a:rPr lang="en-US" dirty="0"/>
            </a:br>
            <a:r>
              <a:rPr lang="en-US" dirty="0" err="1"/>
              <a:t>profile_form.save</a:t>
            </a:r>
            <a:r>
              <a:rPr lang="en-US" dirty="0"/>
              <a:t>(commit=True)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79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7E4F-BE15-49C7-B5CC-C4C81B617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1CE2F-6E6B-4CD0-9104-2B687BDC0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handle DB inside view.py</a:t>
            </a:r>
          </a:p>
        </p:txBody>
      </p:sp>
    </p:spTree>
    <p:extLst>
      <p:ext uri="{BB962C8B-B14F-4D97-AF65-F5344CB8AC3E}">
        <p14:creationId xmlns:p14="http://schemas.microsoft.com/office/powerpoint/2010/main" val="3709923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06DE-F5B3-48C1-8F09-A2F89536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9593"/>
            <a:ext cx="10515600" cy="102235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Configure Django default DB using settings.py?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F0ED5-BDFE-4684-B9EE-1E6805744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922" y="1771420"/>
            <a:ext cx="5522654" cy="424084"/>
          </a:xfrm>
        </p:spPr>
        <p:txBody>
          <a:bodyPr/>
          <a:lstStyle/>
          <a:p>
            <a:r>
              <a:rPr lang="en-US" dirty="0" err="1"/>
              <a:t>Postgresql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38B3F-A182-4A36-A8AA-7C8A79BE5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922" y="2354998"/>
            <a:ext cx="5522654" cy="431312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a) install the PostgreSQL drivers</a:t>
            </a:r>
          </a:p>
          <a:p>
            <a:pPr marL="0" indent="0">
              <a:buNone/>
            </a:pPr>
            <a:r>
              <a:rPr lang="en-US" dirty="0"/>
              <a:t>b) run </a:t>
            </a:r>
            <a:r>
              <a:rPr lang="en-US" dirty="0" err="1">
                <a:highlight>
                  <a:srgbClr val="FFFF00"/>
                </a:highlight>
              </a:rPr>
              <a:t>pipenv</a:t>
            </a:r>
            <a:r>
              <a:rPr lang="en-US" dirty="0">
                <a:highlight>
                  <a:srgbClr val="FFFF00"/>
                </a:highlight>
              </a:rPr>
              <a:t> install psycopg2 </a:t>
            </a:r>
          </a:p>
          <a:p>
            <a:pPr marL="0" indent="0">
              <a:buNone/>
            </a:pPr>
            <a:r>
              <a:rPr lang="en-US" dirty="0"/>
              <a:t>c) update setting.py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DATABASES = {</a:t>
            </a:r>
          </a:p>
          <a:p>
            <a:pPr marL="0" indent="0">
              <a:buNone/>
            </a:pPr>
            <a:r>
              <a:rPr lang="en-US" dirty="0"/>
              <a:t>    'default': {</a:t>
            </a:r>
          </a:p>
          <a:p>
            <a:pPr marL="0" indent="0">
              <a:buNone/>
            </a:pPr>
            <a:r>
              <a:rPr lang="en-US" dirty="0"/>
              <a:t>        'NAME': '</a:t>
            </a:r>
            <a:r>
              <a:rPr lang="en-US" dirty="0" err="1"/>
              <a:t>app_data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'ENGINE': '</a:t>
            </a:r>
            <a:r>
              <a:rPr lang="en-US" dirty="0" err="1"/>
              <a:t>django.db.backends.postgresql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'USER': '</a:t>
            </a:r>
            <a:r>
              <a:rPr lang="en-US" dirty="0" err="1"/>
              <a:t>postgres_user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'PASSWORD': '</a:t>
            </a:r>
            <a:r>
              <a:rPr lang="en-US" dirty="0" err="1"/>
              <a:t>xxxx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4705A-7BB8-4402-B45F-1F841230E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54351"/>
            <a:ext cx="5183188" cy="509144"/>
          </a:xfrm>
        </p:spPr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D3C74-DA6E-4371-B5E8-2865507A2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54998"/>
            <a:ext cx="5544879" cy="4616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a)  install </a:t>
            </a:r>
            <a:r>
              <a:rPr lang="en-US" dirty="0" err="1"/>
              <a:t>mysql</a:t>
            </a:r>
            <a:r>
              <a:rPr lang="en-US" dirty="0"/>
              <a:t> drivers</a:t>
            </a:r>
          </a:p>
          <a:p>
            <a:pPr marL="0" indent="0">
              <a:buNone/>
            </a:pPr>
            <a:r>
              <a:rPr lang="en-US" dirty="0"/>
              <a:t>b)  run </a:t>
            </a:r>
            <a:r>
              <a:rPr lang="en-US" dirty="0" err="1">
                <a:highlight>
                  <a:srgbClr val="FFFF00"/>
                </a:highlight>
              </a:rPr>
              <a:t>pipenv</a:t>
            </a:r>
            <a:r>
              <a:rPr lang="en-US" dirty="0">
                <a:highlight>
                  <a:srgbClr val="FFFF00"/>
                </a:highlight>
              </a:rPr>
              <a:t> install </a:t>
            </a:r>
            <a:r>
              <a:rPr lang="en-US" dirty="0" err="1">
                <a:highlight>
                  <a:srgbClr val="FFFF00"/>
                </a:highlight>
              </a:rPr>
              <a:t>mysqlclient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c) update setting.py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DATABASES = {</a:t>
            </a:r>
          </a:p>
          <a:p>
            <a:pPr marL="0" indent="0">
              <a:buNone/>
            </a:pPr>
            <a:r>
              <a:rPr lang="en-US" dirty="0"/>
              <a:t>    'default': {</a:t>
            </a:r>
          </a:p>
          <a:p>
            <a:pPr marL="0" indent="0">
              <a:buNone/>
            </a:pPr>
            <a:r>
              <a:rPr lang="en-US" dirty="0"/>
              <a:t>        'NAME': '</a:t>
            </a:r>
            <a:r>
              <a:rPr lang="en-US" dirty="0" err="1"/>
              <a:t>user_data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'ENGINE': '</a:t>
            </a:r>
            <a:r>
              <a:rPr lang="en-US" dirty="0" err="1"/>
              <a:t>django.db.backends.mysql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'USER': '</a:t>
            </a:r>
            <a:r>
              <a:rPr lang="en-US" dirty="0" err="1"/>
              <a:t>mysql_user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'PASSWORD': '</a:t>
            </a:r>
            <a:r>
              <a:rPr lang="en-US" dirty="0" err="1"/>
              <a:t>xxxx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'HOST': '127.0.0.1',</a:t>
            </a:r>
          </a:p>
          <a:p>
            <a:pPr marL="0" indent="0">
              <a:buNone/>
            </a:pPr>
            <a:r>
              <a:rPr lang="en-US" dirty="0"/>
              <a:t>        'PORT': '3306',</a:t>
            </a:r>
          </a:p>
          <a:p>
            <a:pPr marL="0" indent="0">
              <a:buNone/>
            </a:pPr>
            <a:r>
              <a:rPr lang="en-US" dirty="0"/>
              <a:t>        'charset':'utf8',</a:t>
            </a:r>
          </a:p>
          <a:p>
            <a:pPr marL="0" indent="0">
              <a:buNone/>
            </a:pPr>
            <a:r>
              <a:rPr lang="en-US" dirty="0"/>
              <a:t>        'use_</a:t>
            </a:r>
            <a:r>
              <a:rPr lang="en-US" dirty="0" err="1"/>
              <a:t>unicode</a:t>
            </a:r>
            <a:r>
              <a:rPr lang="en-US" dirty="0"/>
              <a:t>':'True'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4929A-D4E3-47B8-8FE3-0064BBF96010}"/>
              </a:ext>
            </a:extLst>
          </p:cNvPr>
          <p:cNvSpPr/>
          <p:nvPr/>
        </p:nvSpPr>
        <p:spPr>
          <a:xfrm>
            <a:off x="474922" y="3253559"/>
            <a:ext cx="4118343" cy="2498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0700E-04F1-430C-A4A9-7DDB842EDFD0}"/>
              </a:ext>
            </a:extLst>
          </p:cNvPr>
          <p:cNvSpPr/>
          <p:nvPr/>
        </p:nvSpPr>
        <p:spPr>
          <a:xfrm>
            <a:off x="6194426" y="3338619"/>
            <a:ext cx="3927769" cy="3434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2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20D3-BEF3-4CBA-AA68-FF3F2A3F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Select From DB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5F7F4-85AE-4CCC-B404-884BD88B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#Select All Records</a:t>
            </a:r>
          </a:p>
          <a:p>
            <a:pPr marL="0" indent="0">
              <a:buNone/>
            </a:pPr>
            <a:r>
              <a:rPr lang="en-US" dirty="0" err="1"/>
              <a:t>RecordType</a:t>
            </a:r>
            <a:r>
              <a:rPr lang="en-US" dirty="0"/>
              <a:t>=</a:t>
            </a:r>
            <a:r>
              <a:rPr lang="en-US" dirty="0" err="1"/>
              <a:t>MarcRecordType.objects.all</a:t>
            </a:r>
            <a:r>
              <a:rPr lang="en-US" dirty="0"/>
              <a:t>()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#Select One Record  </a:t>
            </a:r>
          </a:p>
          <a:p>
            <a:pPr marL="0" indent="0">
              <a:buNone/>
            </a:pPr>
            <a:r>
              <a:rPr lang="en-US" dirty="0"/>
              <a:t>bibliographies = </a:t>
            </a:r>
            <a:r>
              <a:rPr lang="en-US" dirty="0" err="1"/>
              <a:t>marc_bibliographies.objects.get</a:t>
            </a:r>
            <a:r>
              <a:rPr lang="en-US" dirty="0"/>
              <a:t>(pk=100)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#Select Record with condition</a:t>
            </a:r>
          </a:p>
          <a:p>
            <a:pPr marL="0" indent="0">
              <a:buNone/>
            </a:pPr>
            <a:r>
              <a:rPr lang="en-US" dirty="0"/>
              <a:t>Marc = </a:t>
            </a:r>
            <a:r>
              <a:rPr lang="en-US" dirty="0" err="1"/>
              <a:t>RawMarc.objects.filter</a:t>
            </a:r>
            <a:r>
              <a:rPr lang="en-US" dirty="0"/>
              <a:t>(</a:t>
            </a:r>
            <a:r>
              <a:rPr lang="en-US" dirty="0" err="1"/>
              <a:t>BibID</a:t>
            </a:r>
            <a:r>
              <a:rPr lang="en-US" dirty="0"/>
              <a:t>=</a:t>
            </a:r>
            <a:r>
              <a:rPr lang="en-US" dirty="0" err="1"/>
              <a:t>BibID</a:t>
            </a:r>
            <a:r>
              <a:rPr lang="en-US" dirty="0"/>
              <a:t>).</a:t>
            </a:r>
            <a:r>
              <a:rPr lang="en-US" dirty="0" err="1"/>
              <a:t>order_by</a:t>
            </a:r>
            <a:r>
              <a:rPr lang="en-US" dirty="0"/>
              <a:t>('</a:t>
            </a:r>
            <a:r>
              <a:rPr lang="en-US" dirty="0" err="1"/>
              <a:t>Treeid</a:t>
            </a:r>
            <a:r>
              <a:rPr lang="en-US" dirty="0"/>
              <a:t>')   </a:t>
            </a:r>
          </a:p>
          <a:p>
            <a:pPr marL="0" indent="0">
              <a:buNone/>
            </a:pPr>
            <a:r>
              <a:rPr lang="en-US" dirty="0"/>
              <a:t>if </a:t>
            </a:r>
            <a:r>
              <a:rPr lang="en-US" dirty="0" err="1"/>
              <a:t>Marc.count</a:t>
            </a:r>
            <a:r>
              <a:rPr lang="en-US" dirty="0"/>
              <a:t>()&lt;=0:</a:t>
            </a:r>
          </a:p>
          <a:p>
            <a:pPr marL="0" indent="0">
              <a:buNone/>
            </a:pPr>
            <a:r>
              <a:rPr lang="en-US" dirty="0"/>
              <a:t>    print('No records')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#Select row using SQL</a:t>
            </a:r>
          </a:p>
          <a:p>
            <a:pPr marL="0" indent="0">
              <a:buNone/>
            </a:pPr>
            <a:r>
              <a:rPr lang="en-US" dirty="0"/>
              <a:t>people = </a:t>
            </a:r>
            <a:r>
              <a:rPr lang="en-US" dirty="0" err="1"/>
              <a:t>Person.objects.raw</a:t>
            </a:r>
            <a:r>
              <a:rPr lang="en-US" dirty="0"/>
              <a:t>('SELECT id, </a:t>
            </a:r>
            <a:r>
              <a:rPr lang="en-US" dirty="0" err="1"/>
              <a:t>first_name,age</a:t>
            </a:r>
            <a:r>
              <a:rPr lang="en-US" dirty="0"/>
              <a:t> FROM </a:t>
            </a:r>
            <a:r>
              <a:rPr lang="en-US" dirty="0" err="1"/>
              <a:t>myapp_person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03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5D1E-54F8-43F1-87EF-E2D91B46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0" y="777254"/>
            <a:ext cx="10981660" cy="832606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Insert / Update / Delete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D8348-3DB6-4B1E-8B83-6689EB6A9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40" y="1623705"/>
            <a:ext cx="10981660" cy="51067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#Insert in two tables in Transaction</a:t>
            </a:r>
          </a:p>
          <a:p>
            <a:pPr marL="0" indent="0">
              <a:buNone/>
            </a:pPr>
            <a:r>
              <a:rPr lang="en-US" dirty="0"/>
              <a:t>with </a:t>
            </a:r>
            <a:r>
              <a:rPr lang="en-US" dirty="0" err="1"/>
              <a:t>transaction.atomic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rootObj</a:t>
            </a:r>
            <a:r>
              <a:rPr lang="en-US" dirty="0"/>
              <a:t> = Table1.objects.create(</a:t>
            </a:r>
            <a:r>
              <a:rPr lang="en-US" dirty="0" err="1"/>
              <a:t>title_ar</a:t>
            </a:r>
            <a:r>
              <a:rPr lang="en-US" dirty="0"/>
              <a:t>='',price=</a:t>
            </a:r>
            <a:r>
              <a:rPr lang="en-US" dirty="0" err="1"/>
              <a:t>price,source_id</a:t>
            </a:r>
            <a:r>
              <a:rPr lang="en-US" dirty="0"/>
              <a:t>=</a:t>
            </a:r>
            <a:r>
              <a:rPr lang="en-US" dirty="0" err="1"/>
              <a:t>Providerid,created_by</a:t>
            </a:r>
            <a:r>
              <a:rPr lang="en-US" dirty="0"/>
              <a:t>=</a:t>
            </a:r>
            <a:r>
              <a:rPr lang="en-US" dirty="0" err="1"/>
              <a:t>userid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rootObj.save</a:t>
            </a:r>
            <a:r>
              <a:rPr lang="en-US" dirty="0"/>
              <a:t>()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    marc=Table2.objects.create(</a:t>
            </a:r>
            <a:r>
              <a:rPr lang="en-US" dirty="0" err="1"/>
              <a:t>BibID</a:t>
            </a:r>
            <a:r>
              <a:rPr lang="en-US" dirty="0"/>
              <a:t>=</a:t>
            </a:r>
            <a:r>
              <a:rPr lang="en-US" dirty="0" err="1"/>
              <a:t>rootObj.pk,Type</a:t>
            </a:r>
            <a:r>
              <a:rPr lang="en-US" dirty="0"/>
              <a:t>='0',Treeid=str(</a:t>
            </a:r>
            <a:r>
              <a:rPr lang="en-US" dirty="0" err="1"/>
              <a:t>Treeid</a:t>
            </a:r>
            <a:r>
              <a:rPr lang="en-US" dirty="0"/>
              <a:t>),Key=</a:t>
            </a:r>
            <a:r>
              <a:rPr lang="en-US" dirty="0" err="1"/>
              <a:t>tags.tag,Value</a:t>
            </a:r>
            <a:r>
              <a:rPr lang="en-US" dirty="0"/>
              <a:t>=</a:t>
            </a:r>
            <a:r>
              <a:rPr lang="en-US" dirty="0" err="1"/>
              <a:t>tags.data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marc.save</a:t>
            </a:r>
            <a:r>
              <a:rPr lang="en-US" dirty="0"/>
              <a:t>()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#Update Record</a:t>
            </a:r>
          </a:p>
          <a:p>
            <a:pPr marL="0" indent="0">
              <a:buNone/>
            </a:pPr>
            <a:r>
              <a:rPr lang="en-US" dirty="0" err="1"/>
              <a:t>rootObj</a:t>
            </a:r>
            <a:r>
              <a:rPr lang="en-US" dirty="0"/>
              <a:t> = </a:t>
            </a:r>
            <a:r>
              <a:rPr lang="en-US" dirty="0" err="1"/>
              <a:t>marc_bibliographies.objects.get</a:t>
            </a:r>
            <a:r>
              <a:rPr lang="en-US" dirty="0"/>
              <a:t>(pk=</a:t>
            </a:r>
            <a:r>
              <a:rPr lang="en-US" dirty="0" err="1"/>
              <a:t>BibID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rootObj.price</a:t>
            </a:r>
            <a:r>
              <a:rPr lang="en-US" dirty="0"/>
              <a:t>=price</a:t>
            </a:r>
          </a:p>
          <a:p>
            <a:pPr marL="0" indent="0">
              <a:buNone/>
            </a:pPr>
            <a:r>
              <a:rPr lang="en-US" dirty="0" err="1"/>
              <a:t>rootObj.parent_id</a:t>
            </a:r>
            <a:r>
              <a:rPr lang="en-US" dirty="0"/>
              <a:t>=</a:t>
            </a:r>
            <a:r>
              <a:rPr lang="en-US" dirty="0" err="1"/>
              <a:t>parent_id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rootObj.save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#Delete Record</a:t>
            </a:r>
          </a:p>
          <a:p>
            <a:pPr marL="0" indent="0">
              <a:buNone/>
            </a:pPr>
            <a:r>
              <a:rPr lang="en-US" dirty="0" err="1"/>
              <a:t>marc_Dump.objects.filter</a:t>
            </a:r>
            <a:r>
              <a:rPr lang="en-US" dirty="0"/>
              <a:t>(</a:t>
            </a:r>
            <a:r>
              <a:rPr lang="en-US" dirty="0" err="1"/>
              <a:t>BibID</a:t>
            </a:r>
            <a:r>
              <a:rPr lang="en-US" dirty="0"/>
              <a:t>=</a:t>
            </a:r>
            <a:r>
              <a:rPr lang="en-US" dirty="0" err="1"/>
              <a:t>BibID</a:t>
            </a:r>
            <a:r>
              <a:rPr lang="en-US" dirty="0"/>
              <a:t>).delete()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1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8063-C439-4951-8258-33C9ADA4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Install Django in specific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2386B-58F3-49AD-AD22-372D153B7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5"/>
            <a:ext cx="10515600" cy="5124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mkdir</a:t>
            </a:r>
            <a:r>
              <a:rPr lang="en-US" b="1" dirty="0"/>
              <a:t> project1</a:t>
            </a:r>
            <a:br>
              <a:rPr lang="en-US" dirty="0"/>
            </a:br>
            <a:r>
              <a:rPr lang="en-US" b="1" dirty="0"/>
              <a:t>$ cd project1</a:t>
            </a:r>
            <a:br>
              <a:rPr lang="en-US" dirty="0"/>
            </a:br>
            <a:r>
              <a:rPr lang="en-US" b="1" dirty="0"/>
              <a:t>$ </a:t>
            </a:r>
            <a:r>
              <a:rPr lang="en-US" b="1" dirty="0" err="1"/>
              <a:t>pipenv</a:t>
            </a:r>
            <a:r>
              <a:rPr lang="en-US" b="1" dirty="0"/>
              <a:t> --three install Django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b="1" u="sng" dirty="0"/>
              <a:t>Activate virtual env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pipenv</a:t>
            </a:r>
            <a:r>
              <a:rPr lang="en-US" b="1" dirty="0"/>
              <a:t> shell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86DEF-F2BE-406C-A480-7871A4A2E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239" y="5084180"/>
            <a:ext cx="4657725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85253-7948-4CFE-8842-1D5543B10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81" y="1503109"/>
            <a:ext cx="3812780" cy="33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86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A23C-532D-42C2-9288-95750D03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64394-981F-4AC3-B52B-DCB80C41E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from </a:t>
            </a:r>
            <a:r>
              <a:rPr lang="en-US" dirty="0" err="1"/>
              <a:t>django.db</a:t>
            </a:r>
            <a:r>
              <a:rPr lang="en-US" dirty="0"/>
              <a:t> import transaction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#put all function inside transaction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@</a:t>
            </a:r>
            <a:r>
              <a:rPr lang="en-US" dirty="0" err="1">
                <a:highlight>
                  <a:srgbClr val="00FFFF"/>
                </a:highlight>
              </a:rPr>
              <a:t>transaction.atomic</a:t>
            </a: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dirty="0"/>
              <a:t>def </a:t>
            </a:r>
            <a:r>
              <a:rPr lang="en-US" dirty="0" err="1"/>
              <a:t>NewUser</a:t>
            </a:r>
            <a:r>
              <a:rPr lang="en-US" dirty="0"/>
              <a:t>(request):</a:t>
            </a:r>
          </a:p>
          <a:p>
            <a:pPr marL="0" indent="0">
              <a:buNone/>
            </a:pPr>
            <a:r>
              <a:rPr lang="en-US" dirty="0"/>
              <a:t>        pass</a:t>
            </a:r>
          </a:p>
          <a:p>
            <a:pPr marL="0" indent="0">
              <a:buNone/>
            </a:pPr>
            <a:r>
              <a:rPr lang="en-US" dirty="0"/>
              <a:t>################################################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6">
                    <a:lumMod val="50000"/>
                  </a:schemeClr>
                </a:solidFill>
              </a:rPr>
              <a:t>#Insert rows in two tables in Transaction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with </a:t>
            </a:r>
            <a:r>
              <a:rPr lang="en-US" dirty="0" err="1">
                <a:highlight>
                  <a:srgbClr val="00FFFF"/>
                </a:highlight>
              </a:rPr>
              <a:t>transaction.atomic</a:t>
            </a:r>
            <a:r>
              <a:rPr lang="en-US" dirty="0">
                <a:highlight>
                  <a:srgbClr val="00FFFF"/>
                </a:highlight>
              </a:rPr>
              <a:t>():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rootObj</a:t>
            </a:r>
            <a:r>
              <a:rPr lang="en-US" dirty="0"/>
              <a:t> = </a:t>
            </a:r>
            <a:r>
              <a:rPr lang="en-US" dirty="0" err="1"/>
              <a:t>marc_bibliographies.objects.create</a:t>
            </a:r>
            <a:r>
              <a:rPr lang="en-US" dirty="0"/>
              <a:t>(</a:t>
            </a:r>
            <a:r>
              <a:rPr lang="en-US" dirty="0" err="1"/>
              <a:t>title_ar</a:t>
            </a:r>
            <a:r>
              <a:rPr lang="en-US" dirty="0"/>
              <a:t>='',price=</a:t>
            </a:r>
            <a:r>
              <a:rPr lang="en-US" dirty="0" err="1"/>
              <a:t>price,source_id</a:t>
            </a:r>
            <a:r>
              <a:rPr lang="en-US" dirty="0"/>
              <a:t>=</a:t>
            </a:r>
            <a:r>
              <a:rPr lang="en-US" dirty="0" err="1"/>
              <a:t>Providerid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rootObj.save</a:t>
            </a:r>
            <a:r>
              <a:rPr lang="en-US" dirty="0"/>
              <a:t>()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    marc=</a:t>
            </a:r>
            <a:r>
              <a:rPr lang="en-US" dirty="0" err="1"/>
              <a:t>RawMarc.objects.create</a:t>
            </a:r>
            <a:r>
              <a:rPr lang="en-US" dirty="0"/>
              <a:t>(</a:t>
            </a:r>
            <a:r>
              <a:rPr lang="en-US" dirty="0" err="1"/>
              <a:t>BibID</a:t>
            </a:r>
            <a:r>
              <a:rPr lang="en-US" dirty="0"/>
              <a:t>=rootObj.pk, Key=</a:t>
            </a:r>
            <a:r>
              <a:rPr lang="en-US" dirty="0" err="1"/>
              <a:t>tags.tag,Value</a:t>
            </a:r>
            <a:r>
              <a:rPr lang="en-US" dirty="0"/>
              <a:t>=</a:t>
            </a:r>
            <a:r>
              <a:rPr lang="en-US" dirty="0" err="1"/>
              <a:t>tags.data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marc.save</a:t>
            </a:r>
            <a:r>
              <a:rPr lang="en-US" dirty="0"/>
              <a:t>()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78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15AB-547B-4E1F-8F5A-9AB62C6E0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 Free DB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C6D59-A8D6-4D28-95A6-2C9A8D0CE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write free </a:t>
            </a:r>
            <a:r>
              <a:rPr lang="en-US" dirty="0" err="1"/>
              <a:t>sql</a:t>
            </a:r>
            <a:r>
              <a:rPr lang="en-US" dirty="0"/>
              <a:t> commands to update DB inside view.py</a:t>
            </a:r>
          </a:p>
        </p:txBody>
      </p:sp>
    </p:spTree>
    <p:extLst>
      <p:ext uri="{BB962C8B-B14F-4D97-AF65-F5344CB8AC3E}">
        <p14:creationId xmlns:p14="http://schemas.microsoft.com/office/powerpoint/2010/main" val="1824157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92A5-6910-4383-BF1E-46D2E750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Custom Insert/Update/Delete/Select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544F-5506-4225-BCF0-5306D45DA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4"/>
            <a:ext cx="10515600" cy="52342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from </a:t>
            </a:r>
            <a:r>
              <a:rPr lang="en-US" dirty="0" err="1"/>
              <a:t>django.db</a:t>
            </a:r>
            <a:r>
              <a:rPr lang="en-US" dirty="0"/>
              <a:t> import connection</a:t>
            </a:r>
          </a:p>
          <a:p>
            <a:pPr marL="0" indent="0">
              <a:buNone/>
            </a:pPr>
            <a:r>
              <a:rPr lang="en-US" b="1" dirty="0"/>
              <a:t>def </a:t>
            </a:r>
            <a:r>
              <a:rPr lang="en-US" b="1" dirty="0" err="1"/>
              <a:t>custom_sql_insert</a:t>
            </a:r>
            <a:r>
              <a:rPr lang="en-US" b="1" dirty="0"/>
              <a:t>(SQL):</a:t>
            </a:r>
          </a:p>
          <a:p>
            <a:pPr marL="0" indent="0">
              <a:buNone/>
            </a:pPr>
            <a:r>
              <a:rPr lang="en-US" dirty="0"/>
              <a:t>    try:</a:t>
            </a:r>
          </a:p>
          <a:p>
            <a:pPr marL="0" indent="0">
              <a:buNone/>
            </a:pPr>
            <a:r>
              <a:rPr lang="en-US" dirty="0"/>
              <a:t>        cursor = </a:t>
            </a:r>
            <a:r>
              <a:rPr lang="en-US" dirty="0" err="1"/>
              <a:t>connection.cursor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cursor.execute</a:t>
            </a:r>
            <a:r>
              <a:rPr lang="en-US" dirty="0"/>
              <a:t>(SQL)</a:t>
            </a:r>
          </a:p>
          <a:p>
            <a:pPr marL="0" indent="0">
              <a:buNone/>
            </a:pPr>
            <a:r>
              <a:rPr lang="en-US" dirty="0"/>
              <a:t>        return </a:t>
            </a:r>
            <a:r>
              <a:rPr lang="en-US" dirty="0" err="1"/>
              <a:t>cursor.lastrowid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except Exception as e:</a:t>
            </a:r>
          </a:p>
          <a:p>
            <a:pPr marL="0" indent="0">
              <a:buNone/>
            </a:pPr>
            <a:r>
              <a:rPr lang="en-US" dirty="0"/>
              <a:t>        return 0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b="1" dirty="0"/>
            </a:br>
            <a:r>
              <a:rPr lang="en-US" b="1" dirty="0"/>
              <a:t>def </a:t>
            </a:r>
            <a:r>
              <a:rPr lang="en-US" b="1" dirty="0" err="1"/>
              <a:t>custom_sql_insert_update_delete</a:t>
            </a:r>
            <a:r>
              <a:rPr lang="en-US" b="1" dirty="0"/>
              <a:t>(SQL):</a:t>
            </a:r>
          </a:p>
          <a:p>
            <a:pPr marL="0" indent="0">
              <a:buNone/>
            </a:pPr>
            <a:r>
              <a:rPr lang="en-US" dirty="0"/>
              <a:t>    cursor = </a:t>
            </a:r>
            <a:r>
              <a:rPr lang="en-US" dirty="0" err="1"/>
              <a:t>connection.cursor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cursor.execute</a:t>
            </a:r>
            <a:r>
              <a:rPr lang="en-US" dirty="0"/>
              <a:t>(SQL)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b="1" dirty="0"/>
              <a:t>def </a:t>
            </a:r>
            <a:r>
              <a:rPr lang="en-US" b="1" dirty="0" err="1"/>
              <a:t>custom_sql_select</a:t>
            </a:r>
            <a:r>
              <a:rPr lang="en-US" b="1" dirty="0"/>
              <a:t>(SQL):</a:t>
            </a:r>
          </a:p>
          <a:p>
            <a:pPr marL="0" indent="0">
              <a:buNone/>
            </a:pPr>
            <a:r>
              <a:rPr lang="en-US" dirty="0"/>
              <a:t>    with </a:t>
            </a:r>
            <a:r>
              <a:rPr lang="en-US" dirty="0" err="1"/>
              <a:t>connection.cursor</a:t>
            </a:r>
            <a:r>
              <a:rPr lang="en-US" dirty="0"/>
              <a:t>() as cursor: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cursor.execute</a:t>
            </a:r>
            <a:r>
              <a:rPr lang="en-US" dirty="0"/>
              <a:t>(SQL)</a:t>
            </a:r>
          </a:p>
          <a:p>
            <a:pPr marL="0" indent="0">
              <a:buNone/>
            </a:pPr>
            <a:r>
              <a:rPr lang="en-US" dirty="0"/>
              <a:t>        rows = </a:t>
            </a:r>
            <a:r>
              <a:rPr lang="en-US" dirty="0" err="1"/>
              <a:t>cursor.fetchall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    return rows</a:t>
            </a:r>
          </a:p>
        </p:txBody>
      </p:sp>
    </p:spTree>
    <p:extLst>
      <p:ext uri="{BB962C8B-B14F-4D97-AF65-F5344CB8AC3E}">
        <p14:creationId xmlns:p14="http://schemas.microsoft.com/office/powerpoint/2010/main" val="224300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A498-FB35-4B8F-9FC3-E02AB0D69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File Upload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8E997-0AA2-43D4-9807-9B6AB6AAE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br>
              <a:rPr lang="en-US" dirty="0"/>
            </a:br>
            <a:r>
              <a:rPr lang="en-US" dirty="0"/>
              <a:t>settings.py\ </a:t>
            </a:r>
            <a:r>
              <a:rPr lang="en-US" b="1" dirty="0"/>
              <a:t>MEDIA_ROOT </a:t>
            </a:r>
            <a:r>
              <a:rPr lang="en-US" dirty="0"/>
              <a:t>is the default upload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MEDIA_ROOT = </a:t>
            </a:r>
            <a:r>
              <a:rPr lang="en-US" dirty="0" err="1"/>
              <a:t>os.path.join</a:t>
            </a:r>
            <a:r>
              <a:rPr lang="en-US" dirty="0"/>
              <a:t>(BASE_DIR ,'static', '</a:t>
            </a:r>
            <a:r>
              <a:rPr lang="en-US" dirty="0" err="1"/>
              <a:t>FileUpload</a:t>
            </a:r>
            <a:r>
              <a:rPr lang="en-US" dirty="0"/>
              <a:t>/')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53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1.bp.blogspot.com/-Zs8pnqZy-wI/XeWk3OjyTHI/AAAAAAAAV0Y/tfbTufz_eQoCyn6QdiDgFK07m3mKCygVgCNcBGAsYHQ/s1600/upload.png">
            <a:extLst>
              <a:ext uri="{FF2B5EF4-FFF2-40B4-BE49-F238E27FC236}">
                <a16:creationId xmlns:a16="http://schemas.microsoft.com/office/drawing/2014/main" id="{AC30D7F9-2CDB-4485-8170-E994E0490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0" cy="68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39D6F0-6A5C-4BF5-B4E8-3874492D29AB}"/>
              </a:ext>
            </a:extLst>
          </p:cNvPr>
          <p:cNvSpPr txBox="1"/>
          <p:nvPr/>
        </p:nvSpPr>
        <p:spPr>
          <a:xfrm flipH="1">
            <a:off x="88249" y="4274288"/>
            <a:ext cx="364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079032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D99C-DD83-4A1E-8780-CC9ED8AA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How to Handle Files uploaded at run time using settings.py?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F4D5-EBF6-445C-B423-9EC25E4E1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5"/>
            <a:ext cx="10515600" cy="2725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MEDIA_ROOT/MEDIA_URL</a:t>
            </a:r>
            <a:r>
              <a:rPr lang="en-US" sz="2000" dirty="0"/>
              <a:t>, handle files uploaded on runtime by users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_ROOT: means where these files are located on HD</a:t>
            </a:r>
            <a:br>
              <a:rPr lang="en-US" sz="2000" dirty="0"/>
            </a:br>
            <a:r>
              <a:rPr lang="en-US" sz="2000" dirty="0"/>
              <a:t>_URL: means how you can call these files in the URL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MEDIA_URL = '/</a:t>
            </a:r>
            <a:r>
              <a:rPr lang="en-US" sz="2000" dirty="0" err="1"/>
              <a:t>FileUpload</a:t>
            </a:r>
            <a:r>
              <a:rPr lang="en-US" sz="2000" dirty="0"/>
              <a:t>/'</a:t>
            </a:r>
            <a:br>
              <a:rPr lang="en-US" sz="2000" dirty="0"/>
            </a:br>
            <a:r>
              <a:rPr lang="en-US" sz="2000" dirty="0"/>
              <a:t>MEDIA_ROOT = </a:t>
            </a:r>
            <a:r>
              <a:rPr lang="en-US" sz="2000" dirty="0" err="1"/>
              <a:t>os.path.join</a:t>
            </a:r>
            <a:r>
              <a:rPr lang="en-US" sz="2000" dirty="0"/>
              <a:t>(BASE_DIR ,'static', '</a:t>
            </a:r>
            <a:r>
              <a:rPr lang="en-US" sz="2000" dirty="0" err="1"/>
              <a:t>FileUpload</a:t>
            </a:r>
            <a:r>
              <a:rPr lang="en-US" sz="2000" dirty="0"/>
              <a:t>/')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B26C9-A9F0-4B48-B4C7-9E132170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01248"/>
            <a:ext cx="8726118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9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C053-12E3-4536-805E-11B1207B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2" y="777254"/>
            <a:ext cx="11013558" cy="83260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Create New Project on Current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6E66-78C3-4AA8-8C2D-7D9C57CCF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2" y="1623705"/>
            <a:ext cx="7837930" cy="49578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django</a:t>
            </a:r>
            <a:r>
              <a:rPr lang="en-US" b="1" dirty="0"/>
              <a:t>-admin </a:t>
            </a:r>
            <a:r>
              <a:rPr lang="en-US" b="1" dirty="0" err="1"/>
              <a:t>startproject</a:t>
            </a:r>
            <a:r>
              <a:rPr lang="en-US" b="1" dirty="0"/>
              <a:t>    &lt;Project Name&gt;    . </a:t>
            </a:r>
          </a:p>
          <a:p>
            <a:pPr marL="0" indent="0">
              <a:buNone/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>
                <a:latin typeface="+mj-lt"/>
              </a:rPr>
              <a:t>manage.py</a:t>
            </a:r>
            <a:r>
              <a:rPr lang="en-US" dirty="0">
                <a:latin typeface="+mj-lt"/>
              </a:rPr>
              <a:t>: The command-line utility that allows you to interact with the Django project. 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+mj-lt"/>
              </a:rPr>
              <a:t>p1</a:t>
            </a:r>
            <a:r>
              <a:rPr lang="en-US" dirty="0">
                <a:latin typeface="+mj-lt"/>
              </a:rPr>
              <a:t>: project name that contains the files every Django project needs, which are</a:t>
            </a:r>
            <a:endParaRPr lang="en-US" sz="6000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latin typeface="+mj-lt"/>
              </a:rPr>
              <a:t>. /__init__.py</a:t>
            </a:r>
            <a:r>
              <a:rPr lang="en-US" dirty="0">
                <a:latin typeface="+mj-lt"/>
              </a:rPr>
              <a:t>: This is an empty file that is only needed to make the other files importable.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latin typeface="+mj-lt"/>
              </a:rPr>
              <a:t>. /settings.py</a:t>
            </a:r>
            <a:r>
              <a:rPr lang="en-US" dirty="0">
                <a:latin typeface="+mj-lt"/>
              </a:rPr>
              <a:t>: This file contains all the configuration of our project, and can be customized at will.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latin typeface="+mj-lt"/>
              </a:rPr>
              <a:t>. /urls.py</a:t>
            </a:r>
            <a:r>
              <a:rPr lang="en-US" dirty="0">
                <a:latin typeface="+mj-lt"/>
              </a:rPr>
              <a:t>: This file contains all the URL mappings to Python functions. Any URL that needs to be handled by the project must have an entry here.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latin typeface="+mj-lt"/>
              </a:rPr>
              <a:t>. /wsgi.py</a:t>
            </a:r>
            <a:r>
              <a:rPr lang="en-US" dirty="0">
                <a:latin typeface="+mj-lt"/>
              </a:rPr>
              <a:t>: This is the entry point that will be used when deploying our site to production.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err="1">
                <a:latin typeface="+mj-lt"/>
              </a:rPr>
              <a:t>Pipfile</a:t>
            </a:r>
            <a:r>
              <a:rPr lang="en-US" dirty="0">
                <a:latin typeface="+mj-lt"/>
              </a:rPr>
              <a:t>: The list of Python libraries the project is using. At this point it is only Django.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err="1">
                <a:latin typeface="+mj-lt"/>
              </a:rPr>
              <a:t>Pipfile.lock</a:t>
            </a:r>
            <a:r>
              <a:rPr lang="en-US" dirty="0">
                <a:latin typeface="+mj-lt"/>
              </a:rPr>
              <a:t>: The internal </a:t>
            </a:r>
            <a:r>
              <a:rPr lang="en-US" dirty="0" err="1">
                <a:latin typeface="+mj-lt"/>
              </a:rPr>
              <a:t>Pipenv</a:t>
            </a:r>
            <a:r>
              <a:rPr lang="en-US" dirty="0">
                <a:latin typeface="+mj-lt"/>
              </a:rPr>
              <a:t> file.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1.bp.blogspot.com/-_W8o_UbLFT4/XeJQBDw2jYI/AAAAAAAAVwg/rjf1HaJNUAIuVTooGgvG8dchW2dfmJO9QCNcBGAsYHQ/s1600/djangoNewProject.png">
            <a:extLst>
              <a:ext uri="{FF2B5EF4-FFF2-40B4-BE49-F238E27FC236}">
                <a16:creationId xmlns:a16="http://schemas.microsoft.com/office/drawing/2014/main" id="{A80F1F47-D5FB-48B5-AC71-72C88D3AF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172" y="1943551"/>
            <a:ext cx="3907502" cy="278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4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9A8C-3F27-40AE-A662-D54EFCA0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Create New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4730-248A-458A-BFC1-3D4A104C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$ ./manage.py </a:t>
            </a:r>
            <a:r>
              <a:rPr lang="en-US" b="1" dirty="0" err="1"/>
              <a:t>startapp</a:t>
            </a:r>
            <a:r>
              <a:rPr lang="en-US" b="1" dirty="0"/>
              <a:t> main</a:t>
            </a:r>
          </a:p>
          <a:p>
            <a:pPr marL="0" indent="0">
              <a:buNone/>
            </a:pPr>
            <a:r>
              <a:rPr lang="en-US" sz="2100" dirty="0"/>
              <a:t>Where main is the App name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this will create a new folder with name main contains these items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main/:</a:t>
            </a:r>
          </a:p>
          <a:p>
            <a:r>
              <a:rPr lang="en-US" dirty="0"/>
              <a:t>__init__.py  </a:t>
            </a:r>
          </a:p>
          <a:p>
            <a:r>
              <a:rPr lang="en-US" dirty="0"/>
              <a:t>admin.py  </a:t>
            </a:r>
          </a:p>
          <a:p>
            <a:r>
              <a:rPr lang="en-US" dirty="0"/>
              <a:t>apps.py  </a:t>
            </a:r>
          </a:p>
          <a:p>
            <a:r>
              <a:rPr lang="en-US" dirty="0"/>
              <a:t>models.py  </a:t>
            </a:r>
          </a:p>
          <a:p>
            <a:r>
              <a:rPr lang="en-US" dirty="0"/>
              <a:t>views.py</a:t>
            </a:r>
          </a:p>
          <a:p>
            <a:r>
              <a:rPr lang="en-US" dirty="0"/>
              <a:t>tests.py</a:t>
            </a:r>
          </a:p>
          <a:p>
            <a:r>
              <a:rPr lang="en-US" dirty="0"/>
              <a:t>migrations  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EF387-2E57-4D64-9C90-58F4644F0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637" y="1609860"/>
            <a:ext cx="3373671" cy="49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3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DBA0-A632-4410-BAED-DACE940D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Prepare machine to run DJANGO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BE924-E339-426C-B0E8-017BBEFF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./manage.py </a:t>
            </a:r>
            <a:r>
              <a:rPr lang="en-US" dirty="0" err="1"/>
              <a:t>makemigrations</a:t>
            </a:r>
            <a:r>
              <a:rPr lang="en-US" dirty="0"/>
              <a:t>                     </a:t>
            </a:r>
            <a:r>
              <a:rPr lang="en-US" sz="2400" dirty="0"/>
              <a:t>[Prepare DB SQL Commands]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./manage.py migrate                                    </a:t>
            </a:r>
            <a:r>
              <a:rPr lang="en-US" sz="2400" dirty="0"/>
              <a:t> [Push SQL Commands to DB]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$ ./manage.py </a:t>
            </a:r>
            <a:r>
              <a:rPr lang="en-US" dirty="0" err="1"/>
              <a:t>createsuperuser</a:t>
            </a:r>
            <a:r>
              <a:rPr lang="en-US" dirty="0"/>
              <a:t>                            </a:t>
            </a:r>
            <a:r>
              <a:rPr lang="en-US" sz="2400" dirty="0"/>
              <a:t>[Create DJANGO Admin]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./manage.py </a:t>
            </a:r>
            <a:r>
              <a:rPr lang="en-US" dirty="0" err="1"/>
              <a:t>runserver</a:t>
            </a:r>
            <a:r>
              <a:rPr lang="en-US" dirty="0"/>
              <a:t>                                                         </a:t>
            </a:r>
            <a:r>
              <a:rPr lang="en-US" sz="2400" dirty="0"/>
              <a:t>[Run Project]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1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6D2D-7FBF-4D2C-BAC0-9E2C49DE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11" y="607947"/>
            <a:ext cx="10515600" cy="83260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Prepare new App module for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2330-9FE9-4CE6-9E67-A623E990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11" y="1339702"/>
            <a:ext cx="11748977" cy="551829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To start work with new module, you should create ( inside module folder)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1) </a:t>
            </a:r>
            <a:r>
              <a:rPr lang="en-US" sz="1600" b="1" dirty="0"/>
              <a:t>templates</a:t>
            </a:r>
            <a:r>
              <a:rPr lang="en-US" sz="1600" dirty="0"/>
              <a:t> directory : this folder will contains all HTML files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2) </a:t>
            </a:r>
            <a:r>
              <a:rPr lang="en-US" sz="1600" b="1" dirty="0"/>
              <a:t>templates\main :</a:t>
            </a:r>
            <a:r>
              <a:rPr lang="en-US" sz="1600" dirty="0"/>
              <a:t> create 'main' directory inside templates folder  (main is the </a:t>
            </a:r>
            <a:r>
              <a:rPr lang="en-US" sz="1600" dirty="0" err="1"/>
              <a:t>NewApp</a:t>
            </a:r>
            <a:r>
              <a:rPr lang="en-US" sz="1600" dirty="0"/>
              <a:t> we just created)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3) </a:t>
            </a:r>
            <a:r>
              <a:rPr lang="en-US" sz="1600" b="1" dirty="0"/>
              <a:t>static</a:t>
            </a:r>
            <a:r>
              <a:rPr lang="en-US" sz="1600" dirty="0"/>
              <a:t> directory: this folder will contains JS and Images and any other static contents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4)</a:t>
            </a:r>
            <a:r>
              <a:rPr lang="en-US" sz="1600" b="1" dirty="0"/>
              <a:t> </a:t>
            </a:r>
            <a:r>
              <a:rPr lang="en-US" sz="1600" dirty="0"/>
              <a:t>create HTML start page  "\main\templates\home.html"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5) add</a:t>
            </a:r>
            <a:r>
              <a:rPr lang="en-US" sz="1600" b="1" dirty="0"/>
              <a:t> {% load static %} </a:t>
            </a:r>
            <a:r>
              <a:rPr lang="en-US" sz="1600" dirty="0"/>
              <a:t>on the beginning of HTML page and call static resources located in static directory like this </a:t>
            </a:r>
            <a:r>
              <a:rPr lang="en-US" sz="1600" b="1" dirty="0"/>
              <a:t>{% static 'images/logo.png’ %}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6) Update INSTALL_APPS found on settings.py,  Add </a:t>
            </a:r>
            <a:r>
              <a:rPr lang="en-US" sz="1600" dirty="0" err="1"/>
              <a:t>NewApp</a:t>
            </a:r>
            <a:r>
              <a:rPr lang="en-US" sz="1600" dirty="0"/>
              <a:t> we just create with  name "</a:t>
            </a:r>
            <a:r>
              <a:rPr lang="en-US" sz="1800" dirty="0"/>
              <a:t>main" to the list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7) update views.py file to define start page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8) create  main\urls.py file inside new app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9) update original urls.py to include new app routes file (urls.py)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10) update main\models.py to define Database structure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11) run  the next commands to push new DB tables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      $    </a:t>
            </a:r>
            <a:r>
              <a:rPr lang="en-US" sz="1800" dirty="0">
                <a:highlight>
                  <a:srgbClr val="FFFF00"/>
                </a:highlight>
              </a:rPr>
              <a:t>./manage.py </a:t>
            </a:r>
            <a:r>
              <a:rPr lang="en-US" sz="1800" dirty="0" err="1">
                <a:highlight>
                  <a:srgbClr val="FFFF00"/>
                </a:highlight>
              </a:rPr>
              <a:t>makemigrations</a:t>
            </a:r>
            <a:r>
              <a:rPr lang="en-US" sz="1800" dirty="0">
                <a:highlight>
                  <a:srgbClr val="FFFF00"/>
                </a:highlight>
              </a:rPr>
              <a:t> main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/>
              <a:t>      $   </a:t>
            </a:r>
            <a:r>
              <a:rPr lang="en-US" sz="1800" dirty="0">
                <a:highlight>
                  <a:srgbClr val="FFFF00"/>
                </a:highlight>
              </a:rPr>
              <a:t>./manage.py migrate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BE664-05B1-4BC1-9526-6A648428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798" y="1001116"/>
            <a:ext cx="2764690" cy="21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3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9450-2885-4F6F-BC04-3AC8E7E95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Django Templates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B3528-696F-4C19-AF18-3A5A8AEB8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CS-BUE Template" id="{F3140D24-4690-497E-A32E-BB3024B5B6AA}" vid="{263D5E6E-FE18-49FC-B312-49C038E22B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3080</TotalTime>
  <Words>1053</Words>
  <Application>Microsoft Office PowerPoint</Application>
  <PresentationFormat>Widescreen</PresentationFormat>
  <Paragraphs>338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Arial Black</vt:lpstr>
      <vt:lpstr>Calibri</vt:lpstr>
      <vt:lpstr>Calibri Light</vt:lpstr>
      <vt:lpstr>Office Theme</vt:lpstr>
      <vt:lpstr>DJANGO</vt:lpstr>
      <vt:lpstr>PowerPoint Presentation</vt:lpstr>
      <vt:lpstr>Prepare machine for Django</vt:lpstr>
      <vt:lpstr>Install Django in specific folder</vt:lpstr>
      <vt:lpstr>Create New Project on Current Directory</vt:lpstr>
      <vt:lpstr>Create New App</vt:lpstr>
      <vt:lpstr>Prepare machine to run DJANGO project</vt:lpstr>
      <vt:lpstr>Prepare new App module for development</vt:lpstr>
      <vt:lpstr>Django Templates</vt:lpstr>
      <vt:lpstr>{% extends %}   and   {% block %}</vt:lpstr>
      <vt:lpstr>IF/For statement in Template </vt:lpstr>
      <vt:lpstr>How to Handle Static Files?</vt:lpstr>
      <vt:lpstr>Django URLs</vt:lpstr>
      <vt:lpstr>include [helps Create New URLs File inside new APP] RedirectView.as_view(url=)</vt:lpstr>
      <vt:lpstr>Redirect to another page</vt:lpstr>
      <vt:lpstr>PowerPoint Presentation</vt:lpstr>
      <vt:lpstr>View</vt:lpstr>
      <vt:lpstr>render vs HttpResponse</vt:lpstr>
      <vt:lpstr>Read (Get, Post) values in view.py</vt:lpstr>
      <vt:lpstr>View can be Method or Class</vt:lpstr>
      <vt:lpstr>Messages</vt:lpstr>
      <vt:lpstr>How to Use Messages</vt:lpstr>
      <vt:lpstr>Sessions</vt:lpstr>
      <vt:lpstr>Set/Get Session</vt:lpstr>
      <vt:lpstr>Django Model</vt:lpstr>
      <vt:lpstr>PowerPoint Presentation</vt:lpstr>
      <vt:lpstr>Push Tables Structure to DB</vt:lpstr>
      <vt:lpstr>Django Form</vt:lpstr>
      <vt:lpstr>Form Fields</vt:lpstr>
      <vt:lpstr>PowerPoint Presentation</vt:lpstr>
      <vt:lpstr>Template Draw Form</vt:lpstr>
      <vt:lpstr>Template Draw Form in one step</vt:lpstr>
      <vt:lpstr>Template Draw Form using {{ form.as_table }} </vt:lpstr>
      <vt:lpstr>PowerPoint Presentation</vt:lpstr>
      <vt:lpstr>Use Form to insert DB Record</vt:lpstr>
      <vt:lpstr>Django DB</vt:lpstr>
      <vt:lpstr>Configure Django default DB using settings.py?</vt:lpstr>
      <vt:lpstr>Select From DB Table</vt:lpstr>
      <vt:lpstr>Insert / Update / Delete  </vt:lpstr>
      <vt:lpstr>Transaction</vt:lpstr>
      <vt:lpstr>Django Free DB SQL</vt:lpstr>
      <vt:lpstr>Custom Insert/Update/Delete/Select</vt:lpstr>
      <vt:lpstr>File Upload</vt:lpstr>
      <vt:lpstr>PowerPoint Presentation</vt:lpstr>
      <vt:lpstr>How to Handle Files uploaded at run time using settings.py?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Mohamed Rafie</dc:creator>
  <cp:lastModifiedBy>Mohamed Rafie</cp:lastModifiedBy>
  <cp:revision>136</cp:revision>
  <cp:lastPrinted>2018-10-04T09:24:39Z</cp:lastPrinted>
  <dcterms:created xsi:type="dcterms:W3CDTF">2019-12-01T17:47:23Z</dcterms:created>
  <dcterms:modified xsi:type="dcterms:W3CDTF">2019-12-04T12:04:26Z</dcterms:modified>
</cp:coreProperties>
</file>