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013861F-EE12-45EA-9330-934740D5E9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C2BDCB-F006-46AE-B7CF-7D0B854C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7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7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7254"/>
            <a:ext cx="10515600" cy="832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3705"/>
            <a:ext cx="10515600" cy="455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1" b="28815"/>
          <a:stretch/>
        </p:blipFill>
        <p:spPr>
          <a:xfrm>
            <a:off x="2141125" y="1"/>
            <a:ext cx="8145137" cy="759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" b="16753"/>
          <a:stretch/>
        </p:blipFill>
        <p:spPr>
          <a:xfrm>
            <a:off x="10264726" y="14069"/>
            <a:ext cx="1927274" cy="759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8" b="20438"/>
          <a:stretch/>
        </p:blipFill>
        <p:spPr>
          <a:xfrm>
            <a:off x="42204" y="-16351"/>
            <a:ext cx="2098922" cy="84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2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5.5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Rafie </a:t>
            </a:r>
            <a:r>
              <a:rPr lang="en-US" dirty="0" err="1"/>
              <a:t>Tarabay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eng_rafie@mans.edu.eg</a:t>
            </a:r>
          </a:p>
        </p:txBody>
      </p:sp>
    </p:spTree>
    <p:extLst>
      <p:ext uri="{BB962C8B-B14F-4D97-AF65-F5344CB8AC3E}">
        <p14:creationId xmlns:p14="http://schemas.microsoft.com/office/powerpoint/2010/main" val="214627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9CAD-6D0E-4E7C-A432-C7865AD2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F4D7-8D65-49C9-9CDB-CF368814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5257800" cy="54072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/>
              <a:t>thisdict</a:t>
            </a:r>
            <a:r>
              <a:rPr lang="en-US" sz="2400" dirty="0"/>
              <a:t> = {</a:t>
            </a:r>
            <a:br>
              <a:rPr lang="en-US" sz="2000" dirty="0"/>
            </a:br>
            <a:r>
              <a:rPr lang="en-US" sz="2400" dirty="0"/>
              <a:t>  "brand": "Ford",</a:t>
            </a:r>
            <a:br>
              <a:rPr lang="en-US" sz="2000" dirty="0"/>
            </a:br>
            <a:r>
              <a:rPr lang="en-US" sz="2400" dirty="0"/>
              <a:t>  "model": "Mustang",</a:t>
            </a:r>
            <a:br>
              <a:rPr lang="en-US" sz="2000" dirty="0"/>
            </a:br>
            <a:r>
              <a:rPr lang="en-US" sz="2400" dirty="0"/>
              <a:t>  "year": 1964</a:t>
            </a:r>
            <a:br>
              <a:rPr lang="en-US" sz="2000" dirty="0"/>
            </a:br>
            <a:r>
              <a:rPr lang="en-US" sz="2400" dirty="0"/>
              <a:t>}</a:t>
            </a:r>
            <a:br>
              <a:rPr lang="en-US" sz="2400" dirty="0"/>
            </a:br>
            <a:br>
              <a:rPr lang="en-US" sz="2000" dirty="0"/>
            </a:br>
            <a:r>
              <a:rPr lang="en-US" sz="2400" dirty="0"/>
              <a:t>print(</a:t>
            </a:r>
            <a:r>
              <a:rPr lang="en-US" sz="2400" dirty="0" err="1"/>
              <a:t>thisdict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x = </a:t>
            </a:r>
            <a:r>
              <a:rPr lang="en-US" sz="2400" dirty="0" err="1"/>
              <a:t>thisdict</a:t>
            </a:r>
            <a:r>
              <a:rPr lang="en-US" sz="2400" dirty="0"/>
              <a:t>["model"]</a:t>
            </a:r>
            <a:br>
              <a:rPr lang="en-US" sz="2400" dirty="0"/>
            </a:br>
            <a:r>
              <a:rPr lang="en-US" sz="2400" dirty="0" err="1"/>
              <a:t>thisdict</a:t>
            </a:r>
            <a:r>
              <a:rPr lang="en-US" sz="2400" dirty="0"/>
              <a:t>["year"] = 2018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thisdict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 err="1"/>
              <a:t>thisdict</a:t>
            </a:r>
            <a:r>
              <a:rPr lang="en-US" sz="2400" dirty="0"/>
              <a:t>["color"] = "red“</a:t>
            </a:r>
            <a:br>
              <a:rPr lang="en-US" sz="2400" dirty="0"/>
            </a:br>
            <a:r>
              <a:rPr lang="en-US" sz="2400" dirty="0" err="1"/>
              <a:t>thisdict.pop</a:t>
            </a:r>
            <a:r>
              <a:rPr lang="en-US" sz="2400" dirty="0"/>
              <a:t>("model")</a:t>
            </a:r>
            <a:br>
              <a:rPr lang="en-US" sz="2400" dirty="0"/>
            </a:br>
            <a:r>
              <a:rPr lang="en-US" sz="2400" dirty="0"/>
              <a:t>del </a:t>
            </a:r>
            <a:r>
              <a:rPr lang="en-US" sz="2400" dirty="0" err="1"/>
              <a:t>thisdict</a:t>
            </a:r>
            <a:r>
              <a:rPr lang="en-US" sz="2400" dirty="0"/>
              <a:t>["model"]</a:t>
            </a:r>
            <a:br>
              <a:rPr lang="en-US" sz="2400" dirty="0"/>
            </a:br>
            <a:r>
              <a:rPr lang="en-US" sz="2400" dirty="0" err="1"/>
              <a:t>mydict</a:t>
            </a:r>
            <a:r>
              <a:rPr lang="en-US" sz="2400" dirty="0"/>
              <a:t> = </a:t>
            </a:r>
            <a:r>
              <a:rPr lang="en-US" sz="2400" dirty="0" err="1"/>
              <a:t>thisdict.copy</a:t>
            </a:r>
            <a:r>
              <a:rPr lang="en-US" sz="2400" dirty="0"/>
              <a:t>()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7060F45-F41F-4356-8BAC-9C8D4BAAC6F1}"/>
              </a:ext>
            </a:extLst>
          </p:cNvPr>
          <p:cNvSpPr txBox="1">
            <a:spLocks/>
          </p:cNvSpPr>
          <p:nvPr/>
        </p:nvSpPr>
        <p:spPr>
          <a:xfrm>
            <a:off x="6178381" y="1940008"/>
            <a:ext cx="5819561" cy="487984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 x in </a:t>
            </a:r>
            <a:r>
              <a:rPr lang="en-US" dirty="0" err="1"/>
              <a:t>thisdict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                       #key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thisdict</a:t>
            </a:r>
            <a:r>
              <a:rPr lang="en-US" dirty="0"/>
              <a:t>[x])       #value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 x in </a:t>
            </a:r>
            <a:r>
              <a:rPr lang="en-US" dirty="0" err="1"/>
              <a:t>thisdict.values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 _key , _value in </a:t>
            </a:r>
            <a:r>
              <a:rPr lang="en-US" dirty="0" err="1"/>
              <a:t>thisdict.items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print(_</a:t>
            </a:r>
            <a:r>
              <a:rPr lang="en-US" dirty="0" err="1"/>
              <a:t>key,_value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if "model" in </a:t>
            </a:r>
            <a:r>
              <a:rPr lang="en-US" dirty="0" err="1"/>
              <a:t>thisdict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print("Yes, keys in the dictionary")</a:t>
            </a:r>
          </a:p>
        </p:txBody>
      </p:sp>
    </p:spTree>
    <p:extLst>
      <p:ext uri="{BB962C8B-B14F-4D97-AF65-F5344CB8AC3E}">
        <p14:creationId xmlns:p14="http://schemas.microsoft.com/office/powerpoint/2010/main" val="81469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2268-4C27-4411-8715-090C14CF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75E8-C6E2-48D0-A595-19A5F02A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a= Ture</a:t>
            </a:r>
          </a:p>
          <a:p>
            <a:pPr marL="0" indent="0">
              <a:buNone/>
            </a:pPr>
            <a:r>
              <a:rPr lang="en-US" dirty="0"/>
              <a:t>b=True</a:t>
            </a:r>
          </a:p>
          <a:p>
            <a:pPr marL="0" indent="0">
              <a:buNone/>
            </a:pPr>
            <a:r>
              <a:rPr lang="en-US" dirty="0"/>
              <a:t>If (a and b) :</a:t>
            </a:r>
          </a:p>
          <a:p>
            <a:pPr marL="0" indent="0">
              <a:buNone/>
            </a:pPr>
            <a:r>
              <a:rPr lang="en-US" dirty="0"/>
              <a:t>        print (“</a:t>
            </a:r>
            <a:r>
              <a:rPr lang="en-US" dirty="0" err="1"/>
              <a:t>aaaaaaaaaaaaaaa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(a or b) :</a:t>
            </a:r>
          </a:p>
          <a:p>
            <a:pPr marL="0" indent="0">
              <a:buNone/>
            </a:pPr>
            <a:r>
              <a:rPr lang="en-US" dirty="0"/>
              <a:t>        print (“</a:t>
            </a:r>
            <a:r>
              <a:rPr lang="en-US" dirty="0" err="1"/>
              <a:t>bbbbbbbbbbbbb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not(a and b) :</a:t>
            </a:r>
          </a:p>
          <a:p>
            <a:pPr marL="0" indent="0">
              <a:buNone/>
            </a:pPr>
            <a:r>
              <a:rPr lang="en-US" dirty="0"/>
              <a:t>        print (“</a:t>
            </a:r>
            <a:r>
              <a:rPr lang="en-US" dirty="0" err="1"/>
              <a:t>cccccccccccccccc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   print(“</a:t>
            </a:r>
            <a:r>
              <a:rPr lang="en-US" dirty="0" err="1"/>
              <a:t>ddddddddddddd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2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3C1F-38B8-469B-B367-0A1696B6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7C24-B50A-4D60-8891-4A4A2AD2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range(13):</a:t>
            </a:r>
          </a:p>
          <a:p>
            <a:pPr marL="0" indent="0">
              <a:buNone/>
            </a:pPr>
            <a:r>
              <a:rPr lang="en-US" dirty="0"/>
              <a:t>    for j in range(13):</a:t>
            </a:r>
          </a:p>
          <a:p>
            <a:pPr marL="0" indent="0">
              <a:buNone/>
            </a:pPr>
            <a:r>
              <a:rPr lang="en-US" dirty="0"/>
              <a:t>        print(str(</a:t>
            </a:r>
            <a:r>
              <a:rPr lang="en-US" dirty="0" err="1"/>
              <a:t>i</a:t>
            </a:r>
            <a:r>
              <a:rPr lang="en-US" dirty="0"/>
              <a:t>)+" X "+str(j)+" = "+str(</a:t>
            </a:r>
            <a:r>
              <a:rPr lang="en-US" dirty="0" err="1"/>
              <a:t>i</a:t>
            </a:r>
            <a:r>
              <a:rPr lang="en-US" dirty="0"/>
              <a:t>*j))</a:t>
            </a:r>
          </a:p>
          <a:p>
            <a:pPr marL="0" indent="0">
              <a:buNone/>
            </a:pPr>
            <a:r>
              <a:rPr lang="en-US" dirty="0"/>
              <a:t>    print("=========================")</a:t>
            </a:r>
          </a:p>
        </p:txBody>
      </p:sp>
    </p:spTree>
    <p:extLst>
      <p:ext uri="{BB962C8B-B14F-4D97-AF65-F5344CB8AC3E}">
        <p14:creationId xmlns:p14="http://schemas.microsoft.com/office/powerpoint/2010/main" val="128688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14C3-01E1-4D0A-95EA-62C7E168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Python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65BA9-16A2-4A74-A383-BB0F4194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172" y="1776105"/>
            <a:ext cx="4669465" cy="176453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def </a:t>
            </a:r>
            <a:r>
              <a:rPr lang="en-US" sz="2400" dirty="0" err="1"/>
              <a:t>my_function</a:t>
            </a:r>
            <a:r>
              <a:rPr lang="en-US" sz="2400" dirty="0"/>
              <a:t>(</a:t>
            </a:r>
            <a:r>
              <a:rPr lang="en-US" sz="2400" b="1" dirty="0" err="1"/>
              <a:t>fname</a:t>
            </a:r>
            <a:r>
              <a:rPr lang="en-US" sz="2400" dirty="0"/>
              <a:t>):</a:t>
            </a:r>
            <a:br>
              <a:rPr lang="en-US" sz="2400" dirty="0"/>
            </a:br>
            <a:r>
              <a:rPr lang="en-US" sz="2400" dirty="0"/>
              <a:t>  print(</a:t>
            </a:r>
            <a:r>
              <a:rPr lang="en-US" sz="2400" dirty="0" err="1"/>
              <a:t>fname</a:t>
            </a:r>
            <a:r>
              <a:rPr lang="en-US" sz="2400" dirty="0"/>
              <a:t> + " </a:t>
            </a:r>
            <a:r>
              <a:rPr lang="en-US" sz="2400" dirty="0" err="1"/>
              <a:t>Refsnes</a:t>
            </a:r>
            <a:r>
              <a:rPr lang="en-US" sz="2400" dirty="0"/>
              <a:t>")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my_function</a:t>
            </a:r>
            <a:r>
              <a:rPr lang="en-US" sz="2400" dirty="0"/>
              <a:t>(</a:t>
            </a:r>
            <a:r>
              <a:rPr lang="en-US" sz="2400" b="1" dirty="0"/>
              <a:t>"Emil"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err="1"/>
              <a:t>my_function</a:t>
            </a:r>
            <a:r>
              <a:rPr lang="en-US" sz="2400" dirty="0"/>
              <a:t>(</a:t>
            </a:r>
            <a:r>
              <a:rPr lang="en-US" sz="2400" b="1" dirty="0"/>
              <a:t>"Tobias"</a:t>
            </a:r>
            <a:r>
              <a:rPr lang="en-US" sz="24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9226F5-6DB2-4C4E-AE8A-9E43A874E306}"/>
              </a:ext>
            </a:extLst>
          </p:cNvPr>
          <p:cNvSpPr txBox="1">
            <a:spLocks/>
          </p:cNvSpPr>
          <p:nvPr/>
        </p:nvSpPr>
        <p:spPr>
          <a:xfrm>
            <a:off x="990600" y="1776106"/>
            <a:ext cx="4669465" cy="1488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def </a:t>
            </a:r>
            <a:r>
              <a:rPr lang="en-US" sz="2400" dirty="0" err="1"/>
              <a:t>my_func</a:t>
            </a:r>
            <a:r>
              <a:rPr lang="en-US" sz="2400" dirty="0"/>
              <a:t>():</a:t>
            </a:r>
            <a:br>
              <a:rPr lang="en-US" sz="2400" dirty="0"/>
            </a:br>
            <a:r>
              <a:rPr lang="en-US" sz="2400" dirty="0"/>
              <a:t>  print("Hello from a function")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my_func</a:t>
            </a:r>
            <a:r>
              <a:rPr lang="en-US" sz="2400" b="1" dirty="0"/>
              <a:t>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1E26A7-C713-4DF0-96BD-0D30541AE697}"/>
              </a:ext>
            </a:extLst>
          </p:cNvPr>
          <p:cNvSpPr txBox="1">
            <a:spLocks/>
          </p:cNvSpPr>
          <p:nvPr/>
        </p:nvSpPr>
        <p:spPr>
          <a:xfrm>
            <a:off x="6631171" y="3706887"/>
            <a:ext cx="4669465" cy="21047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/>
              <a:t>my_function</a:t>
            </a:r>
            <a:r>
              <a:rPr lang="en-US" dirty="0"/>
              <a:t>(food):</a:t>
            </a:r>
            <a:br>
              <a:rPr lang="en-US" dirty="0"/>
            </a:br>
            <a:r>
              <a:rPr lang="en-US" dirty="0"/>
              <a:t>  for x in food:</a:t>
            </a:r>
            <a:br>
              <a:rPr lang="en-US" dirty="0"/>
            </a:br>
            <a:r>
              <a:rPr lang="en-US" dirty="0"/>
              <a:t>    print(x)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(fruits)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1EC426-DF82-454B-B4B0-06EEF3EAC3D8}"/>
              </a:ext>
            </a:extLst>
          </p:cNvPr>
          <p:cNvSpPr txBox="1">
            <a:spLocks/>
          </p:cNvSpPr>
          <p:nvPr/>
        </p:nvSpPr>
        <p:spPr>
          <a:xfrm>
            <a:off x="990600" y="3457022"/>
            <a:ext cx="4669465" cy="1764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def </a:t>
            </a:r>
            <a:r>
              <a:rPr lang="en-US" sz="2400" dirty="0" err="1"/>
              <a:t>my_function</a:t>
            </a:r>
            <a:r>
              <a:rPr lang="en-US" sz="2400" dirty="0"/>
              <a:t>(</a:t>
            </a:r>
            <a:r>
              <a:rPr lang="en-US" sz="2400" b="1" dirty="0"/>
              <a:t>country = "Norway"</a:t>
            </a:r>
            <a:r>
              <a:rPr lang="en-US" sz="2400" dirty="0"/>
              <a:t>):</a:t>
            </a:r>
            <a:br>
              <a:rPr lang="en-US" sz="2400" dirty="0"/>
            </a:br>
            <a:r>
              <a:rPr lang="en-US" sz="2400" dirty="0"/>
              <a:t>  print("I am from " + country)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my_function</a:t>
            </a:r>
            <a:r>
              <a:rPr lang="en-US" sz="2400" dirty="0"/>
              <a:t>("India")</a:t>
            </a:r>
            <a:br>
              <a:rPr lang="en-US" sz="2400" dirty="0"/>
            </a:br>
            <a:r>
              <a:rPr lang="en-US" sz="2400" dirty="0" err="1"/>
              <a:t>my_function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 err="1"/>
              <a:t>my_function</a:t>
            </a:r>
            <a:r>
              <a:rPr lang="en-US" sz="2400" dirty="0"/>
              <a:t>("Brazil")</a:t>
            </a:r>
            <a:endParaRPr lang="en-US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56287-F41D-4344-B44F-61D0462346C8}"/>
              </a:ext>
            </a:extLst>
          </p:cNvPr>
          <p:cNvSpPr txBox="1">
            <a:spLocks/>
          </p:cNvSpPr>
          <p:nvPr/>
        </p:nvSpPr>
        <p:spPr>
          <a:xfrm>
            <a:off x="990600" y="5414385"/>
            <a:ext cx="4669465" cy="1241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/>
              <a:t>my_function</a:t>
            </a:r>
            <a:r>
              <a:rPr lang="en-US" dirty="0"/>
              <a:t>(x):</a:t>
            </a:r>
            <a:br>
              <a:rPr lang="en-US" sz="2400" dirty="0"/>
            </a:br>
            <a:r>
              <a:rPr lang="en-US" dirty="0"/>
              <a:t>  </a:t>
            </a:r>
            <a:r>
              <a:rPr lang="en-US" b="1" dirty="0"/>
              <a:t>return 5 * x</a:t>
            </a:r>
            <a:br>
              <a:rPr lang="en-US" b="1" dirty="0"/>
            </a:br>
            <a:br>
              <a:rPr lang="en-US" sz="2400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(3))</a:t>
            </a:r>
            <a:br>
              <a:rPr lang="en-US" sz="2400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(5))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04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14C3-01E1-4D0A-95EA-62C7E168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Python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9226F5-6DB2-4C4E-AE8A-9E43A874E306}"/>
              </a:ext>
            </a:extLst>
          </p:cNvPr>
          <p:cNvSpPr txBox="1">
            <a:spLocks/>
          </p:cNvSpPr>
          <p:nvPr/>
        </p:nvSpPr>
        <p:spPr>
          <a:xfrm>
            <a:off x="990600" y="1776106"/>
            <a:ext cx="6165112" cy="1241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def </a:t>
            </a:r>
            <a:r>
              <a:rPr lang="en-US" sz="1800" dirty="0" err="1"/>
              <a:t>my_function</a:t>
            </a:r>
            <a:r>
              <a:rPr lang="en-US" sz="1800" dirty="0"/>
              <a:t>(child3, child2, child1):</a:t>
            </a:r>
            <a:br>
              <a:rPr lang="en-US" sz="1600" dirty="0"/>
            </a:br>
            <a:r>
              <a:rPr lang="en-US" sz="1800" dirty="0"/>
              <a:t>  print("The youngest child is " + child3)</a:t>
            </a:r>
            <a:br>
              <a:rPr lang="en-US" sz="1600" dirty="0"/>
            </a:br>
            <a:br>
              <a:rPr lang="en-US" sz="1600" dirty="0"/>
            </a:br>
            <a:r>
              <a:rPr lang="en-US" sz="1800" dirty="0" err="1"/>
              <a:t>my_function</a:t>
            </a:r>
            <a:r>
              <a:rPr lang="en-US" sz="1800" dirty="0"/>
              <a:t>(child1 = "Emil", child2 = "Tobias", child3 = "Linus")</a:t>
            </a:r>
            <a:endParaRPr lang="en-US" sz="1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1E26A7-C713-4DF0-96BD-0D30541AE697}"/>
              </a:ext>
            </a:extLst>
          </p:cNvPr>
          <p:cNvSpPr txBox="1">
            <a:spLocks/>
          </p:cNvSpPr>
          <p:nvPr/>
        </p:nvSpPr>
        <p:spPr>
          <a:xfrm>
            <a:off x="990600" y="4683607"/>
            <a:ext cx="4669465" cy="21047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tri_recursion</a:t>
            </a:r>
            <a:r>
              <a:rPr lang="en-US" dirty="0"/>
              <a:t>(k):</a:t>
            </a:r>
            <a:br>
              <a:rPr lang="en-US" dirty="0"/>
            </a:br>
            <a:r>
              <a:rPr lang="en-US" dirty="0"/>
              <a:t>  if(k&gt;0):</a:t>
            </a:r>
            <a:br>
              <a:rPr lang="en-US" dirty="0"/>
            </a:br>
            <a:r>
              <a:rPr lang="en-US" dirty="0"/>
              <a:t>    result = </a:t>
            </a:r>
            <a:r>
              <a:rPr lang="en-US" dirty="0" err="1"/>
              <a:t>k+tri_recursion</a:t>
            </a:r>
            <a:r>
              <a:rPr lang="en-US" dirty="0"/>
              <a:t>(k-1)</a:t>
            </a:r>
            <a:br>
              <a:rPr lang="en-US" dirty="0"/>
            </a:br>
            <a:r>
              <a:rPr lang="en-US" dirty="0"/>
              <a:t>    print(result)</a:t>
            </a:r>
            <a:br>
              <a:rPr lang="en-US" dirty="0"/>
            </a:br>
            <a:r>
              <a:rPr lang="en-US" dirty="0"/>
              <a:t>  else:</a:t>
            </a:r>
            <a:br>
              <a:rPr lang="en-US" dirty="0"/>
            </a:br>
            <a:r>
              <a:rPr lang="en-US" dirty="0"/>
              <a:t>    result = 0</a:t>
            </a:r>
            <a:br>
              <a:rPr lang="en-US" dirty="0"/>
            </a:br>
            <a:r>
              <a:rPr lang="en-US" dirty="0"/>
              <a:t>  return result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print("\n\</a:t>
            </a:r>
            <a:r>
              <a:rPr lang="en-US" dirty="0" err="1"/>
              <a:t>nRecursion</a:t>
            </a:r>
            <a:r>
              <a:rPr lang="en-US" dirty="0"/>
              <a:t> Example Results")</a:t>
            </a:r>
            <a:br>
              <a:rPr lang="en-US" dirty="0"/>
            </a:br>
            <a:r>
              <a:rPr lang="en-US" dirty="0" err="1"/>
              <a:t>tri_recursion</a:t>
            </a:r>
            <a:r>
              <a:rPr lang="en-US" dirty="0"/>
              <a:t>(6)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1EC426-DF82-454B-B4B0-06EEF3EAC3D8}"/>
              </a:ext>
            </a:extLst>
          </p:cNvPr>
          <p:cNvSpPr txBox="1">
            <a:spLocks/>
          </p:cNvSpPr>
          <p:nvPr/>
        </p:nvSpPr>
        <p:spPr>
          <a:xfrm>
            <a:off x="990600" y="3174756"/>
            <a:ext cx="4669465" cy="1316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def </a:t>
            </a:r>
            <a:r>
              <a:rPr lang="en-US" sz="2000" dirty="0" err="1"/>
              <a:t>my_function</a:t>
            </a:r>
            <a:r>
              <a:rPr lang="en-US" sz="2000" dirty="0"/>
              <a:t>(*kids):</a:t>
            </a:r>
            <a:br>
              <a:rPr lang="en-US" sz="1800" dirty="0"/>
            </a:br>
            <a:r>
              <a:rPr lang="en-US" sz="2000" dirty="0"/>
              <a:t>  print("The youngest child is " + kids[2])</a:t>
            </a:r>
            <a:br>
              <a:rPr lang="en-US" sz="1800" dirty="0"/>
            </a:br>
            <a:br>
              <a:rPr lang="en-US" sz="1800" dirty="0"/>
            </a:br>
            <a:r>
              <a:rPr lang="en-US" sz="2000" dirty="0" err="1"/>
              <a:t>my_function</a:t>
            </a:r>
            <a:r>
              <a:rPr lang="en-US" sz="2000" dirty="0"/>
              <a:t>("Emil", "Tobias", "Linus")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6939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3EEA-0E94-4D16-9803-8B5E6035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96A2-E6EC-411C-A86B-ED1CA18B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def 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  <a:br>
              <a:rPr lang="en-US" dirty="0"/>
            </a:br>
            <a:r>
              <a:rPr lang="en-US" dirty="0"/>
              <a:t>    self.name = name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self.age</a:t>
            </a:r>
            <a:r>
              <a:rPr lang="en-US" dirty="0"/>
              <a:t> = 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def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print("Hello my name is " + self.name)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p1 = Person("John", 36)</a:t>
            </a:r>
            <a:br>
              <a:rPr lang="en-US" dirty="0"/>
            </a:br>
            <a:r>
              <a:rPr lang="en-US" dirty="0"/>
              <a:t>p1.myfunc()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3C250-A422-40C0-93C8-E89A94B4EC63}"/>
              </a:ext>
            </a:extLst>
          </p:cNvPr>
          <p:cNvSpPr/>
          <p:nvPr/>
        </p:nvSpPr>
        <p:spPr>
          <a:xfrm>
            <a:off x="838200" y="1623705"/>
            <a:ext cx="7806070" cy="288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3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2372-E0B3-45B6-8DC8-022140FC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FA40-C72F-450E-B1BB-504DB5D7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52342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class Person:</a:t>
            </a:r>
          </a:p>
          <a:p>
            <a:pPr marL="0" indent="0">
              <a:buNone/>
            </a:pPr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Student(Person):</a:t>
            </a:r>
          </a:p>
          <a:p>
            <a:pPr marL="0" indent="0">
              <a:buNone/>
            </a:pPr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</a:p>
          <a:p>
            <a:pPr marL="0" indent="0">
              <a:buNone/>
            </a:pPr>
            <a:r>
              <a:rPr lang="en-US" dirty="0"/>
              <a:t>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year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def welcome(self):</a:t>
            </a:r>
          </a:p>
          <a:p>
            <a:pPr marL="0" indent="0">
              <a:buNone/>
            </a:pPr>
            <a:r>
              <a:rPr lang="en-US" dirty="0"/>
              <a:t>    print("Welcome", 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, "to the class of", </a:t>
            </a:r>
            <a:r>
              <a:rPr lang="en-US" dirty="0" err="1"/>
              <a:t>self.graduationyear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Student("Mike", "Olsen", 2019)</a:t>
            </a:r>
          </a:p>
          <a:p>
            <a:pPr marL="0" indent="0">
              <a:buNone/>
            </a:pPr>
            <a:r>
              <a:rPr lang="en-US" dirty="0" err="1"/>
              <a:t>x.welcome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6BA4E-7A1E-4F4D-B243-4A7036FB3E6F}"/>
              </a:ext>
            </a:extLst>
          </p:cNvPr>
          <p:cNvSpPr/>
          <p:nvPr/>
        </p:nvSpPr>
        <p:spPr>
          <a:xfrm>
            <a:off x="838200" y="1609860"/>
            <a:ext cx="6976730" cy="2015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6007-BE04-4E81-AEC2-AA1BEB1E512F}"/>
              </a:ext>
            </a:extLst>
          </p:cNvPr>
          <p:cNvSpPr/>
          <p:nvPr/>
        </p:nvSpPr>
        <p:spPr>
          <a:xfrm>
            <a:off x="838200" y="3848986"/>
            <a:ext cx="6976730" cy="2115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47B4-6CFE-4BC1-A43A-9CDEAB92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Iterable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4056-ACB3-4DAE-9034-2849FFA8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Lists, tuples, dictionaries, and sets are all </a:t>
            </a:r>
            <a:r>
              <a:rPr lang="en-US" dirty="0" err="1"/>
              <a:t>iterable</a:t>
            </a:r>
            <a:r>
              <a:rPr lang="en-US" dirty="0"/>
              <a:t> objects.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 err="1"/>
              <a:t>myit</a:t>
            </a:r>
            <a:r>
              <a:rPr lang="en-US" dirty="0"/>
              <a:t> = 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mytuple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print(next(</a:t>
            </a:r>
            <a:r>
              <a:rPr lang="en-US" dirty="0" err="1"/>
              <a:t>myit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print(next(</a:t>
            </a:r>
            <a:r>
              <a:rPr lang="en-US" dirty="0" err="1"/>
              <a:t>myit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print(next(</a:t>
            </a:r>
            <a:r>
              <a:rPr lang="en-US" dirty="0" err="1"/>
              <a:t>myit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0245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B99B-DCE9-455C-A3A9-48A88686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016E-CD2C-46A6-B816-71F1514D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492286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class </a:t>
            </a:r>
            <a:r>
              <a:rPr lang="en-US" b="1" dirty="0" err="1"/>
              <a:t>MyNumbers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def __</a:t>
            </a:r>
            <a:r>
              <a:rPr lang="en-US" b="1" dirty="0" err="1"/>
              <a:t>iter</a:t>
            </a:r>
            <a:r>
              <a:rPr lang="en-US" b="1" dirty="0"/>
              <a:t>__(self):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self.a</a:t>
            </a:r>
            <a:r>
              <a:rPr lang="en-US" dirty="0"/>
              <a:t> = 0</a:t>
            </a:r>
            <a:br>
              <a:rPr lang="en-US" dirty="0"/>
            </a:br>
            <a:r>
              <a:rPr lang="en-US" dirty="0"/>
              <a:t>    return self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def __next__(self):</a:t>
            </a:r>
            <a:br>
              <a:rPr lang="en-US" b="1" dirty="0"/>
            </a:br>
            <a:r>
              <a:rPr lang="en-US" dirty="0"/>
              <a:t>    </a:t>
            </a:r>
            <a:r>
              <a:rPr lang="en-US" dirty="0" err="1"/>
              <a:t>self.a</a:t>
            </a:r>
            <a:r>
              <a:rPr lang="en-US" dirty="0"/>
              <a:t> += 1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self.a</a:t>
            </a:r>
            <a:r>
              <a:rPr lang="en-US" dirty="0"/>
              <a:t> &gt;100: </a:t>
            </a:r>
          </a:p>
          <a:p>
            <a:pPr marL="0" indent="0">
              <a:buNone/>
            </a:pPr>
            <a:r>
              <a:rPr lang="en-US" dirty="0"/>
              <a:t>	raise </a:t>
            </a:r>
            <a:r>
              <a:rPr lang="en-US" dirty="0" err="1"/>
              <a:t>StopIteration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  <a:br>
              <a:rPr lang="en-US" dirty="0"/>
            </a:br>
            <a:r>
              <a:rPr lang="en-US" dirty="0"/>
              <a:t>    	return  </a:t>
            </a:r>
            <a:r>
              <a:rPr lang="en-US" dirty="0" err="1"/>
              <a:t>self.a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myclass</a:t>
            </a:r>
            <a:r>
              <a:rPr lang="en-US" dirty="0"/>
              <a:t> = </a:t>
            </a:r>
            <a:r>
              <a:rPr lang="en-US" dirty="0" err="1"/>
              <a:t>MyNumbers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myiter</a:t>
            </a:r>
            <a:r>
              <a:rPr lang="en-US" dirty="0"/>
              <a:t> = 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myclass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print(next(</a:t>
            </a:r>
            <a:r>
              <a:rPr lang="en-US" dirty="0" err="1"/>
              <a:t>myiter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print(next(</a:t>
            </a:r>
            <a:r>
              <a:rPr lang="en-US" dirty="0" err="1"/>
              <a:t>myiter</a:t>
            </a:r>
            <a:r>
              <a:rPr lang="en-US" dirty="0"/>
              <a:t>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012C11-F2DB-4AFF-ACAC-E85361C50451}"/>
              </a:ext>
            </a:extLst>
          </p:cNvPr>
          <p:cNvSpPr/>
          <p:nvPr/>
        </p:nvSpPr>
        <p:spPr>
          <a:xfrm>
            <a:off x="838200" y="1609860"/>
            <a:ext cx="5257800" cy="3240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7973-C238-40AE-A7F4-3943CF8C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B971-2B73-4B26-ADCC-41AB5F90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 json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some JSON:</a:t>
            </a:r>
            <a:br>
              <a:rPr lang="en-US" dirty="0"/>
            </a:br>
            <a:r>
              <a:rPr lang="en-US" dirty="0"/>
              <a:t>x =  '{ 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city":"New</a:t>
            </a:r>
            <a:r>
              <a:rPr lang="en-US" dirty="0"/>
              <a:t> York"}'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parse x: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json.loads</a:t>
            </a:r>
            <a:r>
              <a:rPr lang="en-US" dirty="0"/>
              <a:t>(x)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the result is a Python dictionary:</a:t>
            </a:r>
            <a:br>
              <a:rPr lang="en-US" dirty="0"/>
            </a:br>
            <a:r>
              <a:rPr lang="en-US" dirty="0"/>
              <a:t>print(y["age"])</a:t>
            </a:r>
          </a:p>
        </p:txBody>
      </p:sp>
    </p:spTree>
    <p:extLst>
      <p:ext uri="{BB962C8B-B14F-4D97-AF65-F5344CB8AC3E}">
        <p14:creationId xmlns:p14="http://schemas.microsoft.com/office/powerpoint/2010/main" val="243056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60F29D-7CE4-480F-B7B7-FB4C9551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6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1F5D-3A5D-409D-83C1-DD1D9AB9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convert it into a JSON string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37B7-5863-44AD-8B2C-2D55F822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 json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a Python object (</a:t>
            </a:r>
            <a:r>
              <a:rPr lang="en-US" dirty="0" err="1"/>
              <a:t>dict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x = {</a:t>
            </a:r>
            <a:br>
              <a:rPr lang="en-US" dirty="0"/>
            </a:br>
            <a:r>
              <a:rPr lang="en-US" dirty="0"/>
              <a:t>  "name": "John",</a:t>
            </a:r>
            <a:br>
              <a:rPr lang="en-US" dirty="0"/>
            </a:br>
            <a:r>
              <a:rPr lang="en-US" dirty="0"/>
              <a:t>  "age": 30,</a:t>
            </a:r>
            <a:br>
              <a:rPr lang="en-US" dirty="0"/>
            </a:br>
            <a:r>
              <a:rPr lang="en-US" dirty="0"/>
              <a:t>  "city": "New York"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convert into JSON: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json.dumps</a:t>
            </a:r>
            <a:r>
              <a:rPr lang="en-US" dirty="0"/>
              <a:t>(x)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the result is a JSON string:</a:t>
            </a:r>
            <a:br>
              <a:rPr lang="en-US" dirty="0"/>
            </a:br>
            <a:r>
              <a:rPr lang="en-US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87125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1DD6-BEF8-4879-9C14-0585ADB6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Try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C9BE-CC58-44B8-8143-8A969F99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  <a:br>
              <a:rPr lang="en-US" dirty="0"/>
            </a:br>
            <a:r>
              <a:rPr lang="en-US" dirty="0"/>
              <a:t>  f = open("demofile.txt")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f.write</a:t>
            </a:r>
            <a:r>
              <a:rPr lang="en-US" dirty="0"/>
              <a:t>("</a:t>
            </a:r>
            <a:r>
              <a:rPr lang="en-US" dirty="0" err="1"/>
              <a:t>Lorum</a:t>
            </a:r>
            <a:r>
              <a:rPr lang="en-US" dirty="0"/>
              <a:t> Ipsum")</a:t>
            </a:r>
            <a:br>
              <a:rPr lang="en-US" dirty="0"/>
            </a:br>
            <a:r>
              <a:rPr lang="en-US" dirty="0"/>
              <a:t>except:</a:t>
            </a:r>
            <a:br>
              <a:rPr lang="en-US" dirty="0"/>
            </a:br>
            <a:r>
              <a:rPr lang="en-US" dirty="0"/>
              <a:t>  print("Something went wrong when writing to the file")</a:t>
            </a:r>
            <a:br>
              <a:rPr lang="en-US" dirty="0"/>
            </a:br>
            <a:r>
              <a:rPr lang="en-US" dirty="0"/>
              <a:t>finally: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304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27A1-4165-4F7A-9DD0-FE042B53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9292-3720-45BB-B348-6D47847D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username = input("Enter username:")</a:t>
            </a:r>
            <a:br>
              <a:rPr lang="en-US" dirty="0"/>
            </a:br>
            <a:r>
              <a:rPr lang="en-US" dirty="0"/>
              <a:t>print("Username is: " + username)</a:t>
            </a:r>
          </a:p>
        </p:txBody>
      </p:sp>
    </p:spTree>
    <p:extLst>
      <p:ext uri="{BB962C8B-B14F-4D97-AF65-F5344CB8AC3E}">
        <p14:creationId xmlns:p14="http://schemas.microsoft.com/office/powerpoint/2010/main" val="2598950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0C5B-5889-48B3-84A6-EE0B89A4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777254"/>
            <a:ext cx="10864702" cy="83260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53F6-F292-429C-8372-B0C440CC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8" y="1623705"/>
            <a:ext cx="10864702" cy="50535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 = open("demofile.txt", "rt")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())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#read All Lines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 </a:t>
            </a:r>
            <a:r>
              <a:rPr lang="en-US" dirty="0" err="1"/>
              <a:t>one_Line</a:t>
            </a:r>
            <a:r>
              <a:rPr lang="en-US" dirty="0"/>
              <a:t> in f: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one_Line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############################</a:t>
            </a:r>
          </a:p>
          <a:p>
            <a:pPr marL="0" indent="0">
              <a:buNone/>
            </a:pPr>
            <a:r>
              <a:rPr lang="en-US" dirty="0"/>
              <a:t>f1 = open("demofile2.txt", "a")</a:t>
            </a:r>
            <a:br>
              <a:rPr lang="en-US" dirty="0"/>
            </a:br>
            <a:r>
              <a:rPr lang="en-US" dirty="0"/>
              <a:t>f1.write("Now content!")</a:t>
            </a:r>
            <a:br>
              <a:rPr lang="en-US" dirty="0"/>
            </a:br>
            <a:r>
              <a:rPr lang="en-US" dirty="0"/>
              <a:t>f1.close()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############################</a:t>
            </a:r>
          </a:p>
          <a:p>
            <a:pPr marL="0" indent="0">
              <a:buNone/>
            </a:pPr>
            <a:r>
              <a:rPr lang="pt-BR" dirty="0"/>
              <a:t>import os</a:t>
            </a:r>
            <a:br>
              <a:rPr lang="pt-BR" dirty="0"/>
            </a:br>
            <a:r>
              <a:rPr lang="en-US" dirty="0"/>
              <a:t>if </a:t>
            </a:r>
            <a:r>
              <a:rPr lang="en-US" dirty="0" err="1"/>
              <a:t>os.path.exists</a:t>
            </a:r>
            <a:r>
              <a:rPr lang="en-US" dirty="0"/>
              <a:t>("demofile.txt"):</a:t>
            </a:r>
            <a:br>
              <a:rPr lang="en-US" dirty="0"/>
            </a:br>
            <a:r>
              <a:rPr lang="en-US" dirty="0"/>
              <a:t>    </a:t>
            </a:r>
            <a:r>
              <a:rPr lang="en-US" dirty="0" err="1"/>
              <a:t>os.remove</a:t>
            </a:r>
            <a:r>
              <a:rPr lang="en-US" dirty="0"/>
              <a:t>("demofile.txt")</a:t>
            </a:r>
          </a:p>
          <a:p>
            <a:pPr marL="0" indent="0">
              <a:buNone/>
            </a:pPr>
            <a:r>
              <a:rPr lang="en-US" dirty="0" err="1"/>
              <a:t>os.rmdir</a:t>
            </a:r>
            <a:r>
              <a:rPr lang="en-US" dirty="0"/>
              <a:t>("</a:t>
            </a:r>
            <a:r>
              <a:rPr lang="en-US" dirty="0" err="1"/>
              <a:t>myfolder</a:t>
            </a:r>
            <a:r>
              <a:rPr lang="en-US" dirty="0"/>
              <a:t>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6A418-35D4-4F55-A4D0-CC4E1F69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357" y="1609859"/>
            <a:ext cx="7337643" cy="45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4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EE90-519E-4AC1-8342-E0AB30A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Requests 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E29A-7D4B-44A8-94CC-22C4A272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 requests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requests.get</a:t>
            </a:r>
            <a:r>
              <a:rPr lang="en-US" dirty="0"/>
              <a:t>('https://w3schools.com/python/demopage.htm')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x.text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721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DEE8-C6B9-4962-A1A8-D364FD3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Python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1C94-9ED7-4B22-8F49-DFC9E8B8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a free MySQL database at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hlinkClick r:id="rId2"/>
              </a:rPr>
              <a:t> https://dev.mysql.com/downloads/mysql/5.5.html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Download and install "MySQL Connector":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python -m pip install </a:t>
            </a:r>
            <a:r>
              <a:rPr lang="en-US" dirty="0" err="1">
                <a:highlight>
                  <a:srgbClr val="FFFF00"/>
                </a:highlight>
              </a:rPr>
              <a:t>mysql</a:t>
            </a:r>
            <a:r>
              <a:rPr lang="en-US" dirty="0">
                <a:highlight>
                  <a:srgbClr val="FFFF00"/>
                </a:highlight>
              </a:rPr>
              <a:t>-connector</a:t>
            </a:r>
          </a:p>
        </p:txBody>
      </p:sp>
    </p:spTree>
    <p:extLst>
      <p:ext uri="{BB962C8B-B14F-4D97-AF65-F5344CB8AC3E}">
        <p14:creationId xmlns:p14="http://schemas.microsoft.com/office/powerpoint/2010/main" val="238523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1ACD-7099-4EAF-9DE3-A333D733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2" y="777254"/>
            <a:ext cx="11056088" cy="832606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Mysql</a:t>
            </a:r>
            <a:r>
              <a:rPr lang="en-US" dirty="0">
                <a:latin typeface="Arial Black" panose="020B0A04020102020204" pitchFamily="34" charset="0"/>
              </a:rPr>
              <a:t>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7CFE-5781-4F85-8E9F-9E5A5160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2" y="1623704"/>
            <a:ext cx="11632018" cy="49365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mysql.connector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sz="2200" dirty="0"/>
              <a:t>  host="localhost",</a:t>
            </a:r>
            <a:br>
              <a:rPr lang="en-US" sz="2200" dirty="0"/>
            </a:br>
            <a:r>
              <a:rPr lang="en-US" sz="2200" dirty="0"/>
              <a:t>  user="</a:t>
            </a:r>
            <a:r>
              <a:rPr lang="en-US" sz="2200" i="1" dirty="0" err="1"/>
              <a:t>yourusername</a:t>
            </a:r>
            <a:r>
              <a:rPr lang="en-US" sz="2200" dirty="0"/>
              <a:t>",</a:t>
            </a:r>
            <a:br>
              <a:rPr lang="en-US" sz="2200" dirty="0"/>
            </a:br>
            <a:r>
              <a:rPr lang="en-US" sz="2200" dirty="0"/>
              <a:t>  passwd="</a:t>
            </a:r>
            <a:r>
              <a:rPr lang="en-US" sz="2200" i="1" dirty="0" err="1"/>
              <a:t>yourpassword</a:t>
            </a:r>
            <a:r>
              <a:rPr lang="en-US" sz="2200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("CREATE DATABASE </a:t>
            </a:r>
            <a:r>
              <a:rPr lang="en-US" dirty="0" err="1"/>
              <a:t>mydatabase</a:t>
            </a:r>
            <a:r>
              <a:rPr lang="en-US" dirty="0"/>
              <a:t>")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("SHOW DATABASES")</a:t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mycursor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mycursor.execute</a:t>
            </a:r>
            <a:r>
              <a:rPr lang="en-US" dirty="0"/>
              <a:t>("</a:t>
            </a:r>
            <a:r>
              <a:rPr lang="en-US" sz="2200" dirty="0"/>
              <a:t>CREATE TABLE </a:t>
            </a:r>
            <a:r>
              <a:rPr lang="en-US" sz="2400" dirty="0" err="1"/>
              <a:t>mydatabase</a:t>
            </a:r>
            <a:r>
              <a:rPr lang="en-US" sz="2400" dirty="0"/>
              <a:t> .</a:t>
            </a:r>
            <a:r>
              <a:rPr lang="en-US" sz="2200" dirty="0"/>
              <a:t>customers (name VARCHAR(255), address VARCHAR(255))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61462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1ACD-7099-4EAF-9DE3-A333D733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2" y="777254"/>
            <a:ext cx="11056088" cy="832606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Mysql</a:t>
            </a:r>
            <a:r>
              <a:rPr lang="en-US" dirty="0">
                <a:latin typeface="Arial Black" panose="020B0A04020102020204" pitchFamily="34" charset="0"/>
              </a:rPr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7CFE-5781-4F85-8E9F-9E5A5160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2" y="1623704"/>
            <a:ext cx="11632018" cy="49365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mysql.connector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sz="2400" dirty="0"/>
              <a:t>  host="localhost",</a:t>
            </a:r>
            <a:br>
              <a:rPr lang="en-US" sz="2400" dirty="0"/>
            </a:br>
            <a:r>
              <a:rPr lang="en-US" sz="2400" dirty="0"/>
              <a:t>  user="</a:t>
            </a:r>
            <a:r>
              <a:rPr lang="en-US" sz="2400" i="1" dirty="0" err="1"/>
              <a:t>yourusername</a:t>
            </a:r>
            <a:r>
              <a:rPr lang="en-US" sz="2400" dirty="0"/>
              <a:t>",</a:t>
            </a:r>
            <a:br>
              <a:rPr lang="en-US" sz="2400" dirty="0"/>
            </a:br>
            <a:r>
              <a:rPr lang="en-US" sz="2400" dirty="0"/>
              <a:t>  passwd="</a:t>
            </a:r>
            <a:r>
              <a:rPr lang="en-US" sz="2400" i="1" dirty="0" err="1"/>
              <a:t>yourpassword</a:t>
            </a:r>
            <a:r>
              <a:rPr lang="en-US" sz="2400" dirty="0"/>
              <a:t>",</a:t>
            </a:r>
            <a:br>
              <a:rPr lang="en-US" sz="2400" dirty="0"/>
            </a:br>
            <a:r>
              <a:rPr lang="en-US" sz="2400" dirty="0"/>
              <a:t>  database="</a:t>
            </a:r>
            <a:r>
              <a:rPr lang="en-US" sz="2400" dirty="0" err="1"/>
              <a:t>mydatabase</a:t>
            </a:r>
            <a:r>
              <a:rPr lang="en-US" sz="2400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 "INSERT INTO customers (name, address) VALUES (%s, %s)"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= ("John", "Highway 21")</a:t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 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br>
              <a:rPr lang="en-US" b="1" dirty="0"/>
            </a:br>
            <a:r>
              <a:rPr lang="en-US" b="1" dirty="0" err="1"/>
              <a:t>mydb.commit</a:t>
            </a:r>
            <a:r>
              <a:rPr lang="en-US" b="1" dirty="0"/>
              <a:t>()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mycursor.rowcount</a:t>
            </a:r>
            <a:r>
              <a:rPr lang="en-US" dirty="0"/>
              <a:t>, "record inserted.")</a:t>
            </a:r>
          </a:p>
        </p:txBody>
      </p:sp>
    </p:spTree>
    <p:extLst>
      <p:ext uri="{BB962C8B-B14F-4D97-AF65-F5344CB8AC3E}">
        <p14:creationId xmlns:p14="http://schemas.microsoft.com/office/powerpoint/2010/main" val="3881282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8959-72BD-4E44-8268-3BF886C4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 MySQL Select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1989-31AF-4C1E-8681-C039B426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mysql.connector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sz="2400" dirty="0"/>
              <a:t>  host="localhost",</a:t>
            </a:r>
            <a:br>
              <a:rPr lang="en-US" sz="2400" dirty="0"/>
            </a:br>
            <a:r>
              <a:rPr lang="en-US" sz="2400" dirty="0"/>
              <a:t>  user="</a:t>
            </a:r>
            <a:r>
              <a:rPr lang="en-US" sz="2400" i="1" dirty="0" err="1"/>
              <a:t>yourusername</a:t>
            </a:r>
            <a:r>
              <a:rPr lang="en-US" sz="2400" dirty="0"/>
              <a:t>",</a:t>
            </a:r>
            <a:br>
              <a:rPr lang="en-US" sz="2400" dirty="0"/>
            </a:br>
            <a:r>
              <a:rPr lang="en-US" sz="2400" dirty="0"/>
              <a:t>  passwd="</a:t>
            </a:r>
            <a:r>
              <a:rPr lang="en-US" sz="2400" i="1" dirty="0" err="1"/>
              <a:t>yourpassword</a:t>
            </a:r>
            <a:r>
              <a:rPr lang="en-US" sz="2400" dirty="0"/>
              <a:t>",</a:t>
            </a:r>
            <a:br>
              <a:rPr lang="en-US" sz="2400" dirty="0"/>
            </a:br>
            <a:r>
              <a:rPr lang="en-US" sz="2400" dirty="0"/>
              <a:t>  database="</a:t>
            </a:r>
            <a:r>
              <a:rPr lang="en-US" sz="2400" dirty="0" err="1"/>
              <a:t>mydatabase</a:t>
            </a:r>
            <a:r>
              <a:rPr lang="en-US" sz="2400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 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("SELECT * FROM customers")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myresult</a:t>
            </a:r>
            <a:r>
              <a:rPr lang="en-US" dirty="0"/>
              <a:t> = </a:t>
            </a:r>
            <a:r>
              <a:rPr lang="en-US" dirty="0" err="1"/>
              <a:t>mycursor.fetchall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myresult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print(x)</a:t>
            </a:r>
          </a:p>
        </p:txBody>
      </p:sp>
    </p:spTree>
    <p:extLst>
      <p:ext uri="{BB962C8B-B14F-4D97-AF65-F5344CB8AC3E}">
        <p14:creationId xmlns:p14="http://schemas.microsoft.com/office/powerpoint/2010/main" val="3457508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8959-72BD-4E44-8268-3BF886C4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 MySQL Update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1989-31AF-4C1E-8681-C039B426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49365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mysql.connector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host="localhost",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passwd="</a:t>
            </a:r>
            <a:r>
              <a:rPr lang="en-US" i="1" dirty="0" err="1"/>
              <a:t>yourpassword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database="</a:t>
            </a:r>
            <a:r>
              <a:rPr lang="en-US" dirty="0" err="1"/>
              <a:t>mydatabase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 "UPDATE customers SET address = %s WHERE address = %s"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= ("Valley 345", "Canyon 123")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 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mydb.commit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mycursor.rowcount</a:t>
            </a:r>
            <a:r>
              <a:rPr lang="en-US" dirty="0"/>
              <a:t>, "record(s) affected")</a:t>
            </a:r>
          </a:p>
        </p:txBody>
      </p:sp>
    </p:spTree>
    <p:extLst>
      <p:ext uri="{BB962C8B-B14F-4D97-AF65-F5344CB8AC3E}">
        <p14:creationId xmlns:p14="http://schemas.microsoft.com/office/powerpoint/2010/main" val="402155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Specify a Variable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Casting in python is therefore done using constructor functions:</a:t>
            </a:r>
          </a:p>
          <a:p>
            <a:r>
              <a:rPr lang="en-US" dirty="0"/>
              <a:t>int() - constructs an integer number from an integer literal, a float literal (by rounding down to the previous whole number), or a string literal (providing the string represents a whole number)</a:t>
            </a:r>
          </a:p>
          <a:p>
            <a:r>
              <a:rPr lang="en-US" dirty="0"/>
              <a:t>float() - constructs a float number from an integer literal, a float literal or a string literal (providing the string represents a float or an integer)</a:t>
            </a:r>
          </a:p>
          <a:p>
            <a:r>
              <a:rPr lang="en-US" dirty="0"/>
              <a:t>str() - constructs a string from a wide variety of data types, including strings, integer literals and float literals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0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2CCF-888F-4BDB-B919-B4058566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Multiline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971AD-406E-4E40-91D4-3A8E8672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 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"""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br>
              <a:rPr lang="en-US" dirty="0"/>
            </a:b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""“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69544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053D-2578-4FFD-9208-16C5A095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Python</a:t>
            </a:r>
            <a:r>
              <a:rPr lang="en-US" sz="3200" b="1" dirty="0"/>
              <a:t> </a:t>
            </a:r>
            <a:r>
              <a:rPr lang="en-US" sz="3200" dirty="0">
                <a:latin typeface="Arial Black" panose="020B0A04020102020204" pitchFamily="34" charset="0"/>
              </a:rPr>
              <a:t>Comparison/Assignment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014F11-888E-4641-A6E9-9A54E2DE0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87" y="4492053"/>
            <a:ext cx="7544853" cy="2410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EB9D1A-37E5-4860-BFF2-C3936EB1C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88" y="1609860"/>
            <a:ext cx="7544853" cy="28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6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9CAD-6D0E-4E7C-A432-C7865AD2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 Collections (Arrays)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F4D7-8D65-49C9-9CDB-CF368814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four collection data types in the Python programming language:</a:t>
            </a:r>
          </a:p>
          <a:p>
            <a:r>
              <a:rPr lang="en-US" sz="2400" b="1" dirty="0"/>
              <a:t>List</a:t>
            </a:r>
            <a:r>
              <a:rPr lang="en-US" sz="2400" dirty="0"/>
              <a:t> </a:t>
            </a:r>
            <a:r>
              <a:rPr lang="en-US" sz="2400" b="1" dirty="0"/>
              <a:t>[]</a:t>
            </a:r>
            <a:r>
              <a:rPr lang="en-US" sz="2400" dirty="0"/>
              <a:t> is a collection which is ordered and changeable. Allows duplicate members.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Tuple</a:t>
            </a:r>
            <a:r>
              <a:rPr lang="en-US" sz="2400" dirty="0"/>
              <a:t> </a:t>
            </a:r>
            <a:r>
              <a:rPr lang="en-US" sz="2400" b="1" dirty="0"/>
              <a:t>()</a:t>
            </a:r>
            <a:r>
              <a:rPr lang="en-US" sz="2400" dirty="0"/>
              <a:t> is a collection which is ordered and unchangeable. Allows duplicate members.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Set {}</a:t>
            </a:r>
            <a:r>
              <a:rPr lang="en-US" sz="2400" dirty="0"/>
              <a:t> is a collection which is unordered and unindexed. No duplicate members.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Dictionary {}</a:t>
            </a:r>
            <a:r>
              <a:rPr lang="en-US" sz="2400" dirty="0"/>
              <a:t> is a collection which is unordered, changeable and indexed. No duplicate members.</a:t>
            </a:r>
          </a:p>
        </p:txBody>
      </p:sp>
    </p:spTree>
    <p:extLst>
      <p:ext uri="{BB962C8B-B14F-4D97-AF65-F5344CB8AC3E}">
        <p14:creationId xmlns:p14="http://schemas.microsoft.com/office/powerpoint/2010/main" val="361749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9CAD-6D0E-4E7C-A432-C7865AD2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1" y="988541"/>
            <a:ext cx="11244177" cy="702147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F4D7-8D65-49C9-9CDB-CF368814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211" y="1690688"/>
            <a:ext cx="6277231" cy="4994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= ["apple", "banana", "cherry", "orange", "kiwi", "melon"]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[1])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[-1])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[2:5])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[:4])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[2:])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[1] = "blackcurrant“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len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))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for x in 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 print(x)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if "apple" in 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 print("Yes, 'apple' is in the fruits list")</a:t>
            </a:r>
            <a:endParaRPr lang="en-US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5C504-399E-47E9-B0DA-FEB0B183D1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thislist.append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("orange")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thislist.insert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(1, "orange")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thislist.remove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("banana")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thislist.pop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del 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[0]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mylist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= 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thislist.copy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list3 = 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+ 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mylist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0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9CAD-6D0E-4E7C-A432-C7865AD2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1" y="988541"/>
            <a:ext cx="11244177" cy="702147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SET  </a:t>
            </a:r>
            <a:r>
              <a:rPr lang="en-US" dirty="0"/>
              <a:t>(Un-Order 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F4D7-8D65-49C9-9CDB-CF368814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211" y="1690688"/>
            <a:ext cx="6277231" cy="49943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= {"apple", "banana", "cherry", "orange", "kiwi", "melon“}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[1])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[-1])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[2:5])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[:4])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[2:])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[1] = "blackcurrant“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len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))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for x in 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 print(x)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if "apple" in 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 print("Yes, 'apple' is in the fruits list")</a:t>
            </a:r>
            <a:endParaRPr lang="en-US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5C504-399E-47E9-B0DA-FEB0B183D1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thisSET.append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("orange")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thisSET.add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("orange")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thisSET.insert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(1, "orange")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thisSET.remove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("banana")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thisSET.pop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del 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[0]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mylist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= 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thisSET.copy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list3 = 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mylist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set3 = set1.union(set2)        #remove duplicate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3DC1B-D9D9-4CAE-9627-575E3C274F98}"/>
              </a:ext>
            </a:extLst>
          </p:cNvPr>
          <p:cNvSpPr txBox="1"/>
          <p:nvPr/>
        </p:nvSpPr>
        <p:spPr>
          <a:xfrm>
            <a:off x="6388442" y="6202020"/>
            <a:ext cx="3207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FF0000"/>
                </a:highlight>
              </a:rPr>
              <a:t>Red means not valid</a:t>
            </a:r>
          </a:p>
        </p:txBody>
      </p:sp>
    </p:spTree>
    <p:extLst>
      <p:ext uri="{BB962C8B-B14F-4D97-AF65-F5344CB8AC3E}">
        <p14:creationId xmlns:p14="http://schemas.microsoft.com/office/powerpoint/2010/main" val="282267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9CAD-6D0E-4E7C-A432-C7865AD2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1" y="988541"/>
            <a:ext cx="11244177" cy="702147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Tuple  </a:t>
            </a:r>
            <a:r>
              <a:rPr lang="en-US" b="1" dirty="0"/>
              <a:t>(Read-Only 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F4D7-8D65-49C9-9CDB-CF368814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211" y="1690688"/>
            <a:ext cx="6277231" cy="49943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= ("apple", "banana", "cherry", "orange", "kiwi", "melon“)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[1])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[-1])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[2:5])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[:4])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[2:])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[1] = "blackcurrant“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len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))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for x in  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: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 print(x)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if "apple" in  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: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 print("Yes, 'apple' is in the fruits tuple")</a:t>
            </a:r>
            <a:endParaRPr lang="en-US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5C504-399E-47E9-B0DA-FEB0B183D1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thisTuple.append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("orange")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thisTuple.insert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(1, "orange")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thisTuple.remove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("banana")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thisTuple.pop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del  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[0]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mylist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 = 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thislist.copy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/>
              <a:t>tuple3 = tuple1 + tuple2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8363D-ED24-484E-8A81-1B72F8AC8768}"/>
              </a:ext>
            </a:extLst>
          </p:cNvPr>
          <p:cNvSpPr txBox="1"/>
          <p:nvPr/>
        </p:nvSpPr>
        <p:spPr>
          <a:xfrm>
            <a:off x="6388442" y="6202020"/>
            <a:ext cx="3207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FF0000"/>
                </a:highlight>
              </a:rPr>
              <a:t>Red means not valid</a:t>
            </a:r>
          </a:p>
        </p:txBody>
      </p:sp>
    </p:spTree>
    <p:extLst>
      <p:ext uri="{BB962C8B-B14F-4D97-AF65-F5344CB8AC3E}">
        <p14:creationId xmlns:p14="http://schemas.microsoft.com/office/powerpoint/2010/main" val="124151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CS-BUE Template" id="{F3140D24-4690-497E-A32E-BB3024B5B6AA}" vid="{263D5E6E-FE18-49FC-B312-49C038E22B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392</Words>
  <Application>Microsoft Office PowerPoint</Application>
  <PresentationFormat>Widescreen</PresentationFormat>
  <Paragraphs>123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Aldhabi</vt:lpstr>
      <vt:lpstr>Arial</vt:lpstr>
      <vt:lpstr>Arial Black</vt:lpstr>
      <vt:lpstr>Calibri</vt:lpstr>
      <vt:lpstr>Calibri Light</vt:lpstr>
      <vt:lpstr>Office Theme</vt:lpstr>
      <vt:lpstr>Python</vt:lpstr>
      <vt:lpstr>PowerPoint Presentation</vt:lpstr>
      <vt:lpstr>Specify a Variable Type</vt:lpstr>
      <vt:lpstr>Multiline Strings</vt:lpstr>
      <vt:lpstr>Python Comparison/Assignment Operators</vt:lpstr>
      <vt:lpstr>Python Collections (Arrays)</vt:lpstr>
      <vt:lpstr>List</vt:lpstr>
      <vt:lpstr>SET  (Un-Order List)</vt:lpstr>
      <vt:lpstr>Tuple  (Read-Only List)</vt:lpstr>
      <vt:lpstr>Dictionary</vt:lpstr>
      <vt:lpstr>IF Statement</vt:lpstr>
      <vt:lpstr>For Statement</vt:lpstr>
      <vt:lpstr>Python Functions</vt:lpstr>
      <vt:lpstr>Python Functions</vt:lpstr>
      <vt:lpstr>Python Classes and Objects</vt:lpstr>
      <vt:lpstr>Python Inheritance</vt:lpstr>
      <vt:lpstr>Iterable</vt:lpstr>
      <vt:lpstr>Python Iterators</vt:lpstr>
      <vt:lpstr>Python JSON</vt:lpstr>
      <vt:lpstr>convert it into a JSON string </vt:lpstr>
      <vt:lpstr>Python Try Except</vt:lpstr>
      <vt:lpstr>Python User Input</vt:lpstr>
      <vt:lpstr>File Handling</vt:lpstr>
      <vt:lpstr>Python Requests Module</vt:lpstr>
      <vt:lpstr>Python MySQL</vt:lpstr>
      <vt:lpstr>Mysql Connector</vt:lpstr>
      <vt:lpstr>Mysql Insert</vt:lpstr>
      <vt:lpstr>Python MySQL Select From</vt:lpstr>
      <vt:lpstr>Python MySQL Update From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Mohamed Rafie</dc:creator>
  <cp:lastModifiedBy>Mohamed Rafie</cp:lastModifiedBy>
  <cp:revision>53</cp:revision>
  <cp:lastPrinted>2018-10-04T09:24:39Z</cp:lastPrinted>
  <dcterms:created xsi:type="dcterms:W3CDTF">2019-12-01T17:47:23Z</dcterms:created>
  <dcterms:modified xsi:type="dcterms:W3CDTF">2019-12-04T10:49:16Z</dcterms:modified>
</cp:coreProperties>
</file>