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84" r:id="rId6"/>
    <p:sldId id="276" r:id="rId7"/>
    <p:sldId id="286" r:id="rId8"/>
    <p:sldId id="271" r:id="rId9"/>
    <p:sldId id="269" r:id="rId10"/>
    <p:sldId id="274" r:id="rId11"/>
    <p:sldId id="270" r:id="rId12"/>
    <p:sldId id="280" r:id="rId13"/>
    <p:sldId id="273" r:id="rId14"/>
    <p:sldId id="296" r:id="rId15"/>
    <p:sldId id="297" r:id="rId16"/>
    <p:sldId id="285" r:id="rId17"/>
    <p:sldId id="287" r:id="rId18"/>
    <p:sldId id="275" r:id="rId19"/>
    <p:sldId id="282" r:id="rId20"/>
    <p:sldId id="312" r:id="rId21"/>
    <p:sldId id="311" r:id="rId22"/>
    <p:sldId id="313" r:id="rId23"/>
    <p:sldId id="288" r:id="rId24"/>
    <p:sldId id="258" r:id="rId25"/>
    <p:sldId id="302" r:id="rId26"/>
    <p:sldId id="301" r:id="rId27"/>
    <p:sldId id="304" r:id="rId28"/>
    <p:sldId id="305" r:id="rId29"/>
    <p:sldId id="306" r:id="rId30"/>
    <p:sldId id="307" r:id="rId31"/>
    <p:sldId id="308" r:id="rId32"/>
    <p:sldId id="309" r:id="rId33"/>
    <p:sldId id="310" r:id="rId34"/>
    <p:sldId id="303" r:id="rId35"/>
    <p:sldId id="300" r:id="rId36"/>
    <p:sldId id="299" r:id="rId37"/>
    <p:sldId id="289" r:id="rId38"/>
    <p:sldId id="295" r:id="rId39"/>
    <p:sldId id="294" r:id="rId40"/>
    <p:sldId id="290" r:id="rId41"/>
    <p:sldId id="277" r:id="rId42"/>
    <p:sldId id="315" r:id="rId43"/>
    <p:sldId id="278" r:id="rId44"/>
    <p:sldId id="279" r:id="rId45"/>
    <p:sldId id="314" r:id="rId46"/>
    <p:sldId id="317" r:id="rId47"/>
    <p:sldId id="316" r:id="rId48"/>
    <p:sldId id="318" r:id="rId49"/>
    <p:sldId id="319" r:id="rId50"/>
    <p:sldId id="320" r:id="rId51"/>
    <p:sldId id="263" r:id="rId52"/>
    <p:sldId id="329" r:id="rId53"/>
    <p:sldId id="330" r:id="rId54"/>
    <p:sldId id="260" r:id="rId55"/>
    <p:sldId id="322" r:id="rId56"/>
    <p:sldId id="323" r:id="rId57"/>
    <p:sldId id="324" r:id="rId58"/>
    <p:sldId id="321" r:id="rId59"/>
    <p:sldId id="325" r:id="rId60"/>
    <p:sldId id="326" r:id="rId61"/>
    <p:sldId id="327" r:id="rId62"/>
    <p:sldId id="265" r:id="rId63"/>
    <p:sldId id="328" r:id="rId64"/>
    <p:sldId id="264" r:id="rId65"/>
    <p:sldId id="266" r:id="rId66"/>
    <p:sldId id="331" r:id="rId67"/>
    <p:sldId id="332" r:id="rId68"/>
    <p:sldId id="333" r:id="rId69"/>
    <p:sldId id="261" r:id="rId70"/>
    <p:sldId id="334" r:id="rId71"/>
    <p:sldId id="267" r:id="rId72"/>
    <p:sldId id="335" r:id="rId73"/>
    <p:sldId id="262"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19" autoAdjust="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View</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Client Side HTML</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Controller</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Server-Side Logic</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Model</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Database schema as C# Classes</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10AC4E-AB6A-4506-A915-83CDD9507F1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F321FC1-C8C4-46AC-8AC2-6B929681DA3C}">
      <dgm:prSet/>
      <dgm:spPr/>
      <dgm:t>
        <a:bodyPr/>
        <a:lstStyle/>
        <a:p>
          <a:r>
            <a:rPr lang="en-US" b="1"/>
            <a:t>Entities</a:t>
          </a:r>
          <a:r>
            <a:rPr lang="en-US"/>
            <a:t> = (POCO classes) = (</a:t>
          </a:r>
          <a:r>
            <a:rPr lang="en-US" i="1"/>
            <a:t>models</a:t>
          </a:r>
          <a:r>
            <a:rPr lang="en-US"/>
            <a:t>):  strongly typed classes  that can map to Database schema (tables/Views)</a:t>
          </a:r>
        </a:p>
      </dgm:t>
    </dgm:pt>
    <dgm:pt modelId="{57C110C5-54D0-4C16-BD1A-A8D5672335BB}" type="parTrans" cxnId="{37D5E56F-352C-4471-A5C3-69E6AEEE2770}">
      <dgm:prSet/>
      <dgm:spPr/>
      <dgm:t>
        <a:bodyPr/>
        <a:lstStyle/>
        <a:p>
          <a:endParaRPr lang="en-US"/>
        </a:p>
      </dgm:t>
    </dgm:pt>
    <dgm:pt modelId="{4C356774-6513-4620-896F-9D3157835061}" type="sibTrans" cxnId="{37D5E56F-352C-4471-A5C3-69E6AEEE2770}">
      <dgm:prSet/>
      <dgm:spPr/>
      <dgm:t>
        <a:bodyPr/>
        <a:lstStyle/>
        <a:p>
          <a:endParaRPr lang="en-US"/>
        </a:p>
      </dgm:t>
    </dgm:pt>
    <dgm:pt modelId="{549BA516-BDE9-4693-AFA4-34C920D52C0D}">
      <dgm:prSet/>
      <dgm:spPr/>
      <dgm:t>
        <a:bodyPr/>
        <a:lstStyle/>
        <a:p>
          <a:r>
            <a:rPr lang="en-US" b="1"/>
            <a:t>DbContext Class</a:t>
          </a:r>
          <a:r>
            <a:rPr lang="en-US"/>
            <a:t>: entities that are mapped to the database are added as DbSet&lt;T&gt; properties on the derived class, </a:t>
          </a:r>
          <a:r>
            <a:rPr lang="en-US" b="1"/>
            <a:t>OnModelCreating</a:t>
          </a:r>
          <a:r>
            <a:rPr lang="en-US"/>
            <a:t> method is used to further define the mappings between the entities and the database.</a:t>
          </a:r>
        </a:p>
      </dgm:t>
    </dgm:pt>
    <dgm:pt modelId="{4CB8B6F5-1E0F-4441-BD09-40B632E931E0}" type="parTrans" cxnId="{8AA520EF-FFCF-45F0-8185-ABB522393869}">
      <dgm:prSet/>
      <dgm:spPr/>
      <dgm:t>
        <a:bodyPr/>
        <a:lstStyle/>
        <a:p>
          <a:endParaRPr lang="en-US"/>
        </a:p>
      </dgm:t>
    </dgm:pt>
    <dgm:pt modelId="{A1197DF2-1F36-43CE-BE4E-293EB2299F1B}" type="sibTrans" cxnId="{8AA520EF-FFCF-45F0-8185-ABB522393869}">
      <dgm:prSet/>
      <dgm:spPr/>
      <dgm:t>
        <a:bodyPr/>
        <a:lstStyle/>
        <a:p>
          <a:endParaRPr lang="en-US"/>
        </a:p>
      </dgm:t>
    </dgm:pt>
    <dgm:pt modelId="{6B2E6FB0-10E8-4C5D-A131-78B1341D0BA6}">
      <dgm:prSet/>
      <dgm:spPr/>
      <dgm:t>
        <a:bodyPr/>
        <a:lstStyle/>
        <a:p>
          <a:r>
            <a:rPr lang="en-US" b="1"/>
            <a:t>DbContextOptions</a:t>
          </a:r>
          <a:r>
            <a:rPr lang="en-US"/>
            <a:t>: used to configure an instance of a derived DbContext class and is injected into the derived DbContext class with constructor injection</a:t>
          </a:r>
        </a:p>
      </dgm:t>
    </dgm:pt>
    <dgm:pt modelId="{D233DD7A-D985-4379-BB06-ECD15368A884}" type="parTrans" cxnId="{474E6AB6-298F-484F-9BC9-A371EEE70042}">
      <dgm:prSet/>
      <dgm:spPr/>
      <dgm:t>
        <a:bodyPr/>
        <a:lstStyle/>
        <a:p>
          <a:endParaRPr lang="en-US"/>
        </a:p>
      </dgm:t>
    </dgm:pt>
    <dgm:pt modelId="{10A4E445-0C31-4E5D-BF38-D32DD09ABB8F}" type="sibTrans" cxnId="{474E6AB6-298F-484F-9BC9-A371EEE70042}">
      <dgm:prSet/>
      <dgm:spPr/>
      <dgm:t>
        <a:bodyPr/>
        <a:lstStyle/>
        <a:p>
          <a:endParaRPr lang="en-US"/>
        </a:p>
      </dgm:t>
    </dgm:pt>
    <dgm:pt modelId="{07545EAF-5158-46DB-A3D4-E5C86D6F46C6}">
      <dgm:prSet/>
      <dgm:spPr/>
      <dgm:t>
        <a:bodyPr/>
        <a:lstStyle/>
        <a:p>
          <a:r>
            <a:rPr lang="en-US" b="1" dirty="0" err="1"/>
            <a:t>DbSet</a:t>
          </a:r>
          <a:r>
            <a:rPr lang="en-US" b="1" dirty="0"/>
            <a:t>&lt;T&gt; Class: it</a:t>
          </a:r>
          <a:r>
            <a:rPr lang="en-US" dirty="0"/>
            <a:t> is a specialized collection property used to interact with the database provider to get, add, update, or delete records in the database.</a:t>
          </a:r>
        </a:p>
      </dgm:t>
    </dgm:pt>
    <dgm:pt modelId="{A650827A-EFB2-41BA-824A-DCFDA6D8D5D9}" type="parTrans" cxnId="{D9291841-0522-4345-926B-03D14138DAA7}">
      <dgm:prSet/>
      <dgm:spPr/>
      <dgm:t>
        <a:bodyPr/>
        <a:lstStyle/>
        <a:p>
          <a:endParaRPr lang="en-US"/>
        </a:p>
      </dgm:t>
    </dgm:pt>
    <dgm:pt modelId="{102C1316-FB05-47AA-9B30-0C15C3DE8565}" type="sibTrans" cxnId="{D9291841-0522-4345-926B-03D14138DAA7}">
      <dgm:prSet/>
      <dgm:spPr/>
      <dgm:t>
        <a:bodyPr/>
        <a:lstStyle/>
        <a:p>
          <a:endParaRPr lang="en-US"/>
        </a:p>
      </dgm:t>
    </dgm:pt>
    <dgm:pt modelId="{DD326FD8-F65D-441F-B995-0B0B7C0B17CA}" type="pres">
      <dgm:prSet presAssocID="{9910AC4E-AB6A-4506-A915-83CDD9507F19}" presName="root" presStyleCnt="0">
        <dgm:presLayoutVars>
          <dgm:dir/>
          <dgm:resizeHandles val="exact"/>
        </dgm:presLayoutVars>
      </dgm:prSet>
      <dgm:spPr/>
    </dgm:pt>
    <dgm:pt modelId="{F9233B9B-EE37-4A4B-A0A8-58D50A00F450}" type="pres">
      <dgm:prSet presAssocID="{8F321FC1-C8C4-46AC-8AC2-6B929681DA3C}" presName="compNode" presStyleCnt="0"/>
      <dgm:spPr/>
    </dgm:pt>
    <dgm:pt modelId="{572A805B-9C41-4101-B442-5A219ED23F65}" type="pres">
      <dgm:prSet presAssocID="{8F321FC1-C8C4-46AC-8AC2-6B929681DA3C}" presName="bgRect" presStyleLbl="bgShp" presStyleIdx="0" presStyleCnt="4"/>
      <dgm:spPr/>
    </dgm:pt>
    <dgm:pt modelId="{111C728F-A26D-4103-8094-E5EEC63F1C26}" type="pres">
      <dgm:prSet presAssocID="{8F321FC1-C8C4-46AC-8AC2-6B929681DA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D4B901B-22A9-43FF-9DBD-786E38594D84}" type="pres">
      <dgm:prSet presAssocID="{8F321FC1-C8C4-46AC-8AC2-6B929681DA3C}" presName="spaceRect" presStyleCnt="0"/>
      <dgm:spPr/>
    </dgm:pt>
    <dgm:pt modelId="{6913059F-825C-45E0-8034-D67644FBC2DA}" type="pres">
      <dgm:prSet presAssocID="{8F321FC1-C8C4-46AC-8AC2-6B929681DA3C}" presName="parTx" presStyleLbl="revTx" presStyleIdx="0" presStyleCnt="4">
        <dgm:presLayoutVars>
          <dgm:chMax val="0"/>
          <dgm:chPref val="0"/>
        </dgm:presLayoutVars>
      </dgm:prSet>
      <dgm:spPr/>
    </dgm:pt>
    <dgm:pt modelId="{07CDC315-17A2-48FD-BF32-00AFAFD89517}" type="pres">
      <dgm:prSet presAssocID="{4C356774-6513-4620-896F-9D3157835061}" presName="sibTrans" presStyleCnt="0"/>
      <dgm:spPr/>
    </dgm:pt>
    <dgm:pt modelId="{A9E7A70F-C1C2-48EE-A5D4-381F4808CF91}" type="pres">
      <dgm:prSet presAssocID="{549BA516-BDE9-4693-AFA4-34C920D52C0D}" presName="compNode" presStyleCnt="0"/>
      <dgm:spPr/>
    </dgm:pt>
    <dgm:pt modelId="{AAEE757D-D3D1-4505-85AA-3CB4F2CBBE4E}" type="pres">
      <dgm:prSet presAssocID="{549BA516-BDE9-4693-AFA4-34C920D52C0D}" presName="bgRect" presStyleLbl="bgShp" presStyleIdx="1" presStyleCnt="4"/>
      <dgm:spPr/>
    </dgm:pt>
    <dgm:pt modelId="{DF2E7E07-201E-49AE-9CD8-6952641A7723}" type="pres">
      <dgm:prSet presAssocID="{549BA516-BDE9-4693-AFA4-34C920D52C0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oster"/>
        </a:ext>
      </dgm:extLst>
    </dgm:pt>
    <dgm:pt modelId="{AC9D60F2-3FA9-4A70-96C0-559187DEEDA9}" type="pres">
      <dgm:prSet presAssocID="{549BA516-BDE9-4693-AFA4-34C920D52C0D}" presName="spaceRect" presStyleCnt="0"/>
      <dgm:spPr/>
    </dgm:pt>
    <dgm:pt modelId="{6AEB4D2E-B8D5-4125-97E0-58096B1175BC}" type="pres">
      <dgm:prSet presAssocID="{549BA516-BDE9-4693-AFA4-34C920D52C0D}" presName="parTx" presStyleLbl="revTx" presStyleIdx="1" presStyleCnt="4">
        <dgm:presLayoutVars>
          <dgm:chMax val="0"/>
          <dgm:chPref val="0"/>
        </dgm:presLayoutVars>
      </dgm:prSet>
      <dgm:spPr/>
    </dgm:pt>
    <dgm:pt modelId="{A135BA70-1534-4342-8300-922066726658}" type="pres">
      <dgm:prSet presAssocID="{A1197DF2-1F36-43CE-BE4E-293EB2299F1B}" presName="sibTrans" presStyleCnt="0"/>
      <dgm:spPr/>
    </dgm:pt>
    <dgm:pt modelId="{B943F450-666D-4636-AF16-E4918EC28DFE}" type="pres">
      <dgm:prSet presAssocID="{6B2E6FB0-10E8-4C5D-A131-78B1341D0BA6}" presName="compNode" presStyleCnt="0"/>
      <dgm:spPr/>
    </dgm:pt>
    <dgm:pt modelId="{95204182-EC06-4679-A648-B1C683A0F88B}" type="pres">
      <dgm:prSet presAssocID="{6B2E6FB0-10E8-4C5D-A131-78B1341D0BA6}" presName="bgRect" presStyleLbl="bgShp" presStyleIdx="2" presStyleCnt="4"/>
      <dgm:spPr/>
    </dgm:pt>
    <dgm:pt modelId="{36E4F52A-9FE8-4366-9EEE-89EB1BDF3A34}" type="pres">
      <dgm:prSet presAssocID="{6B2E6FB0-10E8-4C5D-A131-78B1341D0BA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t"/>
        </a:ext>
      </dgm:extLst>
    </dgm:pt>
    <dgm:pt modelId="{532C6A0A-D2CA-494F-8F43-AF0D9AD8A65A}" type="pres">
      <dgm:prSet presAssocID="{6B2E6FB0-10E8-4C5D-A131-78B1341D0BA6}" presName="spaceRect" presStyleCnt="0"/>
      <dgm:spPr/>
    </dgm:pt>
    <dgm:pt modelId="{647D1183-00A3-4994-8B70-18EC1F96D7B5}" type="pres">
      <dgm:prSet presAssocID="{6B2E6FB0-10E8-4C5D-A131-78B1341D0BA6}" presName="parTx" presStyleLbl="revTx" presStyleIdx="2" presStyleCnt="4">
        <dgm:presLayoutVars>
          <dgm:chMax val="0"/>
          <dgm:chPref val="0"/>
        </dgm:presLayoutVars>
      </dgm:prSet>
      <dgm:spPr/>
    </dgm:pt>
    <dgm:pt modelId="{B0B52903-C18C-4FEA-8BE5-29D49D78DA83}" type="pres">
      <dgm:prSet presAssocID="{10A4E445-0C31-4E5D-BF38-D32DD09ABB8F}" presName="sibTrans" presStyleCnt="0"/>
      <dgm:spPr/>
    </dgm:pt>
    <dgm:pt modelId="{3ECBEDA5-DAAD-411A-B64B-FEE3386998D6}" type="pres">
      <dgm:prSet presAssocID="{07545EAF-5158-46DB-A3D4-E5C86D6F46C6}" presName="compNode" presStyleCnt="0"/>
      <dgm:spPr/>
    </dgm:pt>
    <dgm:pt modelId="{0D6DF171-DF04-4530-A7A4-ED94FE039A4A}" type="pres">
      <dgm:prSet presAssocID="{07545EAF-5158-46DB-A3D4-E5C86D6F46C6}" presName="bgRect" presStyleLbl="bgShp" presStyleIdx="3" presStyleCnt="4"/>
      <dgm:spPr/>
    </dgm:pt>
    <dgm:pt modelId="{FB9C2FC2-4D9E-45F0-9533-EEF764C38272}" type="pres">
      <dgm:prSet presAssocID="{07545EAF-5158-46DB-A3D4-E5C86D6F46C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6155C042-115E-4D76-AB86-CF809A049C98}" type="pres">
      <dgm:prSet presAssocID="{07545EAF-5158-46DB-A3D4-E5C86D6F46C6}" presName="spaceRect" presStyleCnt="0"/>
      <dgm:spPr/>
    </dgm:pt>
    <dgm:pt modelId="{0AC3E663-4988-4E53-86F7-0AC062B66932}" type="pres">
      <dgm:prSet presAssocID="{07545EAF-5158-46DB-A3D4-E5C86D6F46C6}" presName="parTx" presStyleLbl="revTx" presStyleIdx="3" presStyleCnt="4">
        <dgm:presLayoutVars>
          <dgm:chMax val="0"/>
          <dgm:chPref val="0"/>
        </dgm:presLayoutVars>
      </dgm:prSet>
      <dgm:spPr/>
    </dgm:pt>
  </dgm:ptLst>
  <dgm:cxnLst>
    <dgm:cxn modelId="{9F360309-5433-45A7-979E-514BD7343C76}" type="presOf" srcId="{9910AC4E-AB6A-4506-A915-83CDD9507F19}" destId="{DD326FD8-F65D-441F-B995-0B0B7C0B17CA}" srcOrd="0" destOrd="0" presId="urn:microsoft.com/office/officeart/2018/2/layout/IconVerticalSolidList"/>
    <dgm:cxn modelId="{853A4222-CA41-4D2D-B4A2-BA554227E7EF}" type="presOf" srcId="{8F321FC1-C8C4-46AC-8AC2-6B929681DA3C}" destId="{6913059F-825C-45E0-8034-D67644FBC2DA}" srcOrd="0" destOrd="0" presId="urn:microsoft.com/office/officeart/2018/2/layout/IconVerticalSolidList"/>
    <dgm:cxn modelId="{976E325E-25FD-4437-A0C4-6B92F9F9ADF2}" type="presOf" srcId="{6B2E6FB0-10E8-4C5D-A131-78B1341D0BA6}" destId="{647D1183-00A3-4994-8B70-18EC1F96D7B5}" srcOrd="0" destOrd="0" presId="urn:microsoft.com/office/officeart/2018/2/layout/IconVerticalSolidList"/>
    <dgm:cxn modelId="{D9291841-0522-4345-926B-03D14138DAA7}" srcId="{9910AC4E-AB6A-4506-A915-83CDD9507F19}" destId="{07545EAF-5158-46DB-A3D4-E5C86D6F46C6}" srcOrd="3" destOrd="0" parTransId="{A650827A-EFB2-41BA-824A-DCFDA6D8D5D9}" sibTransId="{102C1316-FB05-47AA-9B30-0C15C3DE8565}"/>
    <dgm:cxn modelId="{37D5E56F-352C-4471-A5C3-69E6AEEE2770}" srcId="{9910AC4E-AB6A-4506-A915-83CDD9507F19}" destId="{8F321FC1-C8C4-46AC-8AC2-6B929681DA3C}" srcOrd="0" destOrd="0" parTransId="{57C110C5-54D0-4C16-BD1A-A8D5672335BB}" sibTransId="{4C356774-6513-4620-896F-9D3157835061}"/>
    <dgm:cxn modelId="{DF15A193-272C-4A9A-8606-1F6BA31B9491}" type="presOf" srcId="{07545EAF-5158-46DB-A3D4-E5C86D6F46C6}" destId="{0AC3E663-4988-4E53-86F7-0AC062B66932}" srcOrd="0" destOrd="0" presId="urn:microsoft.com/office/officeart/2018/2/layout/IconVerticalSolidList"/>
    <dgm:cxn modelId="{474E6AB6-298F-484F-9BC9-A371EEE70042}" srcId="{9910AC4E-AB6A-4506-A915-83CDD9507F19}" destId="{6B2E6FB0-10E8-4C5D-A131-78B1341D0BA6}" srcOrd="2" destOrd="0" parTransId="{D233DD7A-D985-4379-BB06-ECD15368A884}" sibTransId="{10A4E445-0C31-4E5D-BF38-D32DD09ABB8F}"/>
    <dgm:cxn modelId="{258699C5-182C-43CD-B9A9-FFC545061BCB}" type="presOf" srcId="{549BA516-BDE9-4693-AFA4-34C920D52C0D}" destId="{6AEB4D2E-B8D5-4125-97E0-58096B1175BC}" srcOrd="0" destOrd="0" presId="urn:microsoft.com/office/officeart/2018/2/layout/IconVerticalSolidList"/>
    <dgm:cxn modelId="{8AA520EF-FFCF-45F0-8185-ABB522393869}" srcId="{9910AC4E-AB6A-4506-A915-83CDD9507F19}" destId="{549BA516-BDE9-4693-AFA4-34C920D52C0D}" srcOrd="1" destOrd="0" parTransId="{4CB8B6F5-1E0F-4441-BD09-40B632E931E0}" sibTransId="{A1197DF2-1F36-43CE-BE4E-293EB2299F1B}"/>
    <dgm:cxn modelId="{6AA7FBE6-5F20-4349-9509-19BBF44C4104}" type="presParOf" srcId="{DD326FD8-F65D-441F-B995-0B0B7C0B17CA}" destId="{F9233B9B-EE37-4A4B-A0A8-58D50A00F450}" srcOrd="0" destOrd="0" presId="urn:microsoft.com/office/officeart/2018/2/layout/IconVerticalSolidList"/>
    <dgm:cxn modelId="{C830B0E1-DDE5-4190-9025-CC2642839B70}" type="presParOf" srcId="{F9233B9B-EE37-4A4B-A0A8-58D50A00F450}" destId="{572A805B-9C41-4101-B442-5A219ED23F65}" srcOrd="0" destOrd="0" presId="urn:microsoft.com/office/officeart/2018/2/layout/IconVerticalSolidList"/>
    <dgm:cxn modelId="{6DD3A543-0331-4EF2-98FD-182766B4CEB8}" type="presParOf" srcId="{F9233B9B-EE37-4A4B-A0A8-58D50A00F450}" destId="{111C728F-A26D-4103-8094-E5EEC63F1C26}" srcOrd="1" destOrd="0" presId="urn:microsoft.com/office/officeart/2018/2/layout/IconVerticalSolidList"/>
    <dgm:cxn modelId="{7C699F95-D62D-4A77-AFEE-250472E17BBC}" type="presParOf" srcId="{F9233B9B-EE37-4A4B-A0A8-58D50A00F450}" destId="{0D4B901B-22A9-43FF-9DBD-786E38594D84}" srcOrd="2" destOrd="0" presId="urn:microsoft.com/office/officeart/2018/2/layout/IconVerticalSolidList"/>
    <dgm:cxn modelId="{93DB451D-3585-4C7A-BB1A-B94DCC404BF6}" type="presParOf" srcId="{F9233B9B-EE37-4A4B-A0A8-58D50A00F450}" destId="{6913059F-825C-45E0-8034-D67644FBC2DA}" srcOrd="3" destOrd="0" presId="urn:microsoft.com/office/officeart/2018/2/layout/IconVerticalSolidList"/>
    <dgm:cxn modelId="{13EA0FAB-B32D-4A86-9503-1DB85038880C}" type="presParOf" srcId="{DD326FD8-F65D-441F-B995-0B0B7C0B17CA}" destId="{07CDC315-17A2-48FD-BF32-00AFAFD89517}" srcOrd="1" destOrd="0" presId="urn:microsoft.com/office/officeart/2018/2/layout/IconVerticalSolidList"/>
    <dgm:cxn modelId="{B30C998A-8156-442C-8EAD-A8E4DD979E34}" type="presParOf" srcId="{DD326FD8-F65D-441F-B995-0B0B7C0B17CA}" destId="{A9E7A70F-C1C2-48EE-A5D4-381F4808CF91}" srcOrd="2" destOrd="0" presId="urn:microsoft.com/office/officeart/2018/2/layout/IconVerticalSolidList"/>
    <dgm:cxn modelId="{B900F8E5-3A5C-49AF-96BB-625C3B70587D}" type="presParOf" srcId="{A9E7A70F-C1C2-48EE-A5D4-381F4808CF91}" destId="{AAEE757D-D3D1-4505-85AA-3CB4F2CBBE4E}" srcOrd="0" destOrd="0" presId="urn:microsoft.com/office/officeart/2018/2/layout/IconVerticalSolidList"/>
    <dgm:cxn modelId="{ED29797D-8465-4C76-8552-53B502B44366}" type="presParOf" srcId="{A9E7A70F-C1C2-48EE-A5D4-381F4808CF91}" destId="{DF2E7E07-201E-49AE-9CD8-6952641A7723}" srcOrd="1" destOrd="0" presId="urn:microsoft.com/office/officeart/2018/2/layout/IconVerticalSolidList"/>
    <dgm:cxn modelId="{CD5B77D5-F79B-4AD7-8740-545DAAE3F987}" type="presParOf" srcId="{A9E7A70F-C1C2-48EE-A5D4-381F4808CF91}" destId="{AC9D60F2-3FA9-4A70-96C0-559187DEEDA9}" srcOrd="2" destOrd="0" presId="urn:microsoft.com/office/officeart/2018/2/layout/IconVerticalSolidList"/>
    <dgm:cxn modelId="{B76FBF82-8358-4BB0-9726-3EE0035D8ACD}" type="presParOf" srcId="{A9E7A70F-C1C2-48EE-A5D4-381F4808CF91}" destId="{6AEB4D2E-B8D5-4125-97E0-58096B1175BC}" srcOrd="3" destOrd="0" presId="urn:microsoft.com/office/officeart/2018/2/layout/IconVerticalSolidList"/>
    <dgm:cxn modelId="{BB14C70B-1E00-4341-9B94-5EE13E61D7AD}" type="presParOf" srcId="{DD326FD8-F65D-441F-B995-0B0B7C0B17CA}" destId="{A135BA70-1534-4342-8300-922066726658}" srcOrd="3" destOrd="0" presId="urn:microsoft.com/office/officeart/2018/2/layout/IconVerticalSolidList"/>
    <dgm:cxn modelId="{041C8AC0-E9C8-4840-8F39-0D11C4EB62AF}" type="presParOf" srcId="{DD326FD8-F65D-441F-B995-0B0B7C0B17CA}" destId="{B943F450-666D-4636-AF16-E4918EC28DFE}" srcOrd="4" destOrd="0" presId="urn:microsoft.com/office/officeart/2018/2/layout/IconVerticalSolidList"/>
    <dgm:cxn modelId="{1C5B46F2-A264-4A4B-B5E4-743270879E1B}" type="presParOf" srcId="{B943F450-666D-4636-AF16-E4918EC28DFE}" destId="{95204182-EC06-4679-A648-B1C683A0F88B}" srcOrd="0" destOrd="0" presId="urn:microsoft.com/office/officeart/2018/2/layout/IconVerticalSolidList"/>
    <dgm:cxn modelId="{87609454-1A08-4905-8FF7-D11BC259A7F6}" type="presParOf" srcId="{B943F450-666D-4636-AF16-E4918EC28DFE}" destId="{36E4F52A-9FE8-4366-9EEE-89EB1BDF3A34}" srcOrd="1" destOrd="0" presId="urn:microsoft.com/office/officeart/2018/2/layout/IconVerticalSolidList"/>
    <dgm:cxn modelId="{AD697509-663A-4D38-ADEF-969A90C25A5A}" type="presParOf" srcId="{B943F450-666D-4636-AF16-E4918EC28DFE}" destId="{532C6A0A-D2CA-494F-8F43-AF0D9AD8A65A}" srcOrd="2" destOrd="0" presId="urn:microsoft.com/office/officeart/2018/2/layout/IconVerticalSolidList"/>
    <dgm:cxn modelId="{6E51C97D-C3D9-40C9-8ADB-F76D2FA8AE5A}" type="presParOf" srcId="{B943F450-666D-4636-AF16-E4918EC28DFE}" destId="{647D1183-00A3-4994-8B70-18EC1F96D7B5}" srcOrd="3" destOrd="0" presId="urn:microsoft.com/office/officeart/2018/2/layout/IconVerticalSolidList"/>
    <dgm:cxn modelId="{5A3605D8-4458-4FC2-8FE0-13F5B33C3F92}" type="presParOf" srcId="{DD326FD8-F65D-441F-B995-0B0B7C0B17CA}" destId="{B0B52903-C18C-4FEA-8BE5-29D49D78DA83}" srcOrd="5" destOrd="0" presId="urn:microsoft.com/office/officeart/2018/2/layout/IconVerticalSolidList"/>
    <dgm:cxn modelId="{D914AD84-394F-44BD-87EA-EDA2A0437A51}" type="presParOf" srcId="{DD326FD8-F65D-441F-B995-0B0B7C0B17CA}" destId="{3ECBEDA5-DAAD-411A-B64B-FEE3386998D6}" srcOrd="6" destOrd="0" presId="urn:microsoft.com/office/officeart/2018/2/layout/IconVerticalSolidList"/>
    <dgm:cxn modelId="{38C49F30-8C0F-48E8-A768-EC3113D8CAD0}" type="presParOf" srcId="{3ECBEDA5-DAAD-411A-B64B-FEE3386998D6}" destId="{0D6DF171-DF04-4530-A7A4-ED94FE039A4A}" srcOrd="0" destOrd="0" presId="urn:microsoft.com/office/officeart/2018/2/layout/IconVerticalSolidList"/>
    <dgm:cxn modelId="{8EA16071-4C71-4814-B8EC-32D63FAFCC44}" type="presParOf" srcId="{3ECBEDA5-DAAD-411A-B64B-FEE3386998D6}" destId="{FB9C2FC2-4D9E-45F0-9533-EEF764C38272}" srcOrd="1" destOrd="0" presId="urn:microsoft.com/office/officeart/2018/2/layout/IconVerticalSolidList"/>
    <dgm:cxn modelId="{A821111E-2390-44E8-8FF0-89C8AA841BCD}" type="presParOf" srcId="{3ECBEDA5-DAAD-411A-B64B-FEE3386998D6}" destId="{6155C042-115E-4D76-AB86-CF809A049C98}" srcOrd="2" destOrd="0" presId="urn:microsoft.com/office/officeart/2018/2/layout/IconVerticalSolidList"/>
    <dgm:cxn modelId="{09872ADD-6744-4F01-B245-098003C99C11}" type="presParOf" srcId="{3ECBEDA5-DAAD-411A-B64B-FEE3386998D6}" destId="{0AC3E663-4988-4E53-86F7-0AC062B669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View</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Client Side HTML</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Controller</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Server-Side Logic</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Model</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Database schema as C# Classes</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A805B-9C41-4101-B442-5A219ED23F65}">
      <dsp:nvSpPr>
        <dsp:cNvPr id="0" name=""/>
        <dsp:cNvSpPr/>
      </dsp:nvSpPr>
      <dsp:spPr>
        <a:xfrm>
          <a:off x="0" y="1954"/>
          <a:ext cx="7012370" cy="9905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C728F-A26D-4103-8094-E5EEC63F1C26}">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13059F-825C-45E0-8034-D67644FBC2DA}">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90000"/>
            </a:lnSpc>
            <a:spcBef>
              <a:spcPct val="0"/>
            </a:spcBef>
            <a:spcAft>
              <a:spcPct val="35000"/>
            </a:spcAft>
            <a:buNone/>
          </a:pPr>
          <a:r>
            <a:rPr lang="en-US" sz="1500" b="1" kern="1200"/>
            <a:t>Entities</a:t>
          </a:r>
          <a:r>
            <a:rPr lang="en-US" sz="1500" kern="1200"/>
            <a:t> = (POCO classes) = (</a:t>
          </a:r>
          <a:r>
            <a:rPr lang="en-US" sz="1500" i="1" kern="1200"/>
            <a:t>models</a:t>
          </a:r>
          <a:r>
            <a:rPr lang="en-US" sz="1500" kern="1200"/>
            <a:t>):  strongly typed classes  that can map to Database schema (tables/Views)</a:t>
          </a:r>
        </a:p>
      </dsp:txBody>
      <dsp:txXfrm>
        <a:off x="1144111" y="1954"/>
        <a:ext cx="5868258" cy="990573"/>
      </dsp:txXfrm>
    </dsp:sp>
    <dsp:sp modelId="{AAEE757D-D3D1-4505-85AA-3CB4F2CBBE4E}">
      <dsp:nvSpPr>
        <dsp:cNvPr id="0" name=""/>
        <dsp:cNvSpPr/>
      </dsp:nvSpPr>
      <dsp:spPr>
        <a:xfrm>
          <a:off x="0" y="1240170"/>
          <a:ext cx="7012370" cy="9905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E7E07-201E-49AE-9CD8-6952641A7723}">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EB4D2E-B8D5-4125-97E0-58096B1175BC}">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90000"/>
            </a:lnSpc>
            <a:spcBef>
              <a:spcPct val="0"/>
            </a:spcBef>
            <a:spcAft>
              <a:spcPct val="35000"/>
            </a:spcAft>
            <a:buNone/>
          </a:pPr>
          <a:r>
            <a:rPr lang="en-US" sz="1500" b="1" kern="1200"/>
            <a:t>DbContext Class</a:t>
          </a:r>
          <a:r>
            <a:rPr lang="en-US" sz="1500" kern="1200"/>
            <a:t>: entities that are mapped to the database are added as DbSet&lt;T&gt; properties on the derived class, </a:t>
          </a:r>
          <a:r>
            <a:rPr lang="en-US" sz="1500" b="1" kern="1200"/>
            <a:t>OnModelCreating</a:t>
          </a:r>
          <a:r>
            <a:rPr lang="en-US" sz="1500" kern="1200"/>
            <a:t> method is used to further define the mappings between the entities and the database.</a:t>
          </a:r>
        </a:p>
      </dsp:txBody>
      <dsp:txXfrm>
        <a:off x="1144111" y="1240170"/>
        <a:ext cx="5868258" cy="990573"/>
      </dsp:txXfrm>
    </dsp:sp>
    <dsp:sp modelId="{95204182-EC06-4679-A648-B1C683A0F88B}">
      <dsp:nvSpPr>
        <dsp:cNvPr id="0" name=""/>
        <dsp:cNvSpPr/>
      </dsp:nvSpPr>
      <dsp:spPr>
        <a:xfrm>
          <a:off x="0" y="2478387"/>
          <a:ext cx="7012370" cy="9905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E4F52A-9FE8-4366-9EEE-89EB1BDF3A34}">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7D1183-00A3-4994-8B70-18EC1F96D7B5}">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90000"/>
            </a:lnSpc>
            <a:spcBef>
              <a:spcPct val="0"/>
            </a:spcBef>
            <a:spcAft>
              <a:spcPct val="35000"/>
            </a:spcAft>
            <a:buNone/>
          </a:pPr>
          <a:r>
            <a:rPr lang="en-US" sz="1500" b="1" kern="1200"/>
            <a:t>DbContextOptions</a:t>
          </a:r>
          <a:r>
            <a:rPr lang="en-US" sz="1500" kern="1200"/>
            <a:t>: used to configure an instance of a derived DbContext class and is injected into the derived DbContext class with constructor injection</a:t>
          </a:r>
        </a:p>
      </dsp:txBody>
      <dsp:txXfrm>
        <a:off x="1144111" y="2478387"/>
        <a:ext cx="5868258" cy="990573"/>
      </dsp:txXfrm>
    </dsp:sp>
    <dsp:sp modelId="{0D6DF171-DF04-4530-A7A4-ED94FE039A4A}">
      <dsp:nvSpPr>
        <dsp:cNvPr id="0" name=""/>
        <dsp:cNvSpPr/>
      </dsp:nvSpPr>
      <dsp:spPr>
        <a:xfrm>
          <a:off x="0" y="3716603"/>
          <a:ext cx="7012370" cy="99057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C2FC2-4D9E-45F0-9533-EEF764C38272}">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C3E663-4988-4E53-86F7-0AC062B66932}">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90000"/>
            </a:lnSpc>
            <a:spcBef>
              <a:spcPct val="0"/>
            </a:spcBef>
            <a:spcAft>
              <a:spcPct val="35000"/>
            </a:spcAft>
            <a:buNone/>
          </a:pPr>
          <a:r>
            <a:rPr lang="en-US" sz="1500" b="1" kern="1200" dirty="0" err="1"/>
            <a:t>DbSet</a:t>
          </a:r>
          <a:r>
            <a:rPr lang="en-US" sz="1500" b="1" kern="1200" dirty="0"/>
            <a:t>&lt;T&gt; Class: it</a:t>
          </a:r>
          <a:r>
            <a:rPr lang="en-US" sz="1500" kern="1200" dirty="0"/>
            <a:t> is a specialized collection property used to interact with the database provider to get, add, update, or delete records in the database.</a:t>
          </a:r>
        </a:p>
      </dsp:txBody>
      <dsp:txXfrm>
        <a:off x="1144111" y="3716603"/>
        <a:ext cx="5868258" cy="990573"/>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3/14/2021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3/14/2021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3/14/2021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3/14/2021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3/14/2021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3/14/2021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err="1">
                <a:solidFill>
                  <a:schemeClr val="tx1"/>
                </a:solidFill>
              </a:rPr>
              <a:t>.Net</a:t>
            </a:r>
            <a:r>
              <a:rPr lang="en-US" dirty="0">
                <a:solidFill>
                  <a:schemeClr val="tx1"/>
                </a:solidFill>
              </a:rPr>
              <a:t> Core 5.0</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1020430"/>
          </a:xfrm>
        </p:spPr>
        <p:txBody>
          <a:bodyPr>
            <a:normAutofit/>
          </a:bodyPr>
          <a:lstStyle/>
          <a:p>
            <a:r>
              <a:rPr lang="en-US" dirty="0"/>
              <a:t>Rafie Tarabay</a:t>
            </a:r>
            <a:br>
              <a:rPr lang="en-US" dirty="0"/>
            </a:br>
            <a:r>
              <a:rPr lang="en-US" cap="none" dirty="0">
                <a:solidFill>
                  <a:srgbClr val="FF0000"/>
                </a:solidFill>
              </a:rPr>
              <a:t>eng_rafie@mans.edu.eg</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D925-1027-4029-BE01-CFC349B371E1}"/>
              </a:ext>
            </a:extLst>
          </p:cNvPr>
          <p:cNvSpPr>
            <a:spLocks noGrp="1"/>
          </p:cNvSpPr>
          <p:nvPr>
            <p:ph type="title"/>
          </p:nvPr>
        </p:nvSpPr>
        <p:spPr/>
        <p:txBody>
          <a:bodyPr/>
          <a:lstStyle/>
          <a:p>
            <a:r>
              <a:rPr lang="en-US" dirty="0"/>
              <a:t>Dictionary</a:t>
            </a:r>
          </a:p>
        </p:txBody>
      </p:sp>
      <p:sp>
        <p:nvSpPr>
          <p:cNvPr id="3" name="Content Placeholder 2">
            <a:extLst>
              <a:ext uri="{FF2B5EF4-FFF2-40B4-BE49-F238E27FC236}">
                <a16:creationId xmlns:a16="http://schemas.microsoft.com/office/drawing/2014/main" id="{7A9B9B74-7830-4DC4-8BE7-8C4BBA347D1E}"/>
              </a:ext>
            </a:extLst>
          </p:cNvPr>
          <p:cNvSpPr>
            <a:spLocks noGrp="1"/>
          </p:cNvSpPr>
          <p:nvPr>
            <p:ph sz="half" idx="1"/>
          </p:nvPr>
        </p:nvSpPr>
        <p:spPr>
          <a:xfrm>
            <a:off x="581194" y="1717990"/>
            <a:ext cx="3643966" cy="1230162"/>
          </a:xfrm>
        </p:spPr>
        <p:txBody>
          <a:bodyPr/>
          <a:lstStyle/>
          <a:p>
            <a:pPr marL="0" indent="0">
              <a:buNone/>
            </a:pPr>
            <a:r>
              <a:rPr lang="en-US" dirty="0"/>
              <a:t>Dictionary is a set of key-value pairs.</a:t>
            </a:r>
          </a:p>
          <a:p>
            <a:pPr marL="0" indent="0">
              <a:buNone/>
            </a:pPr>
            <a:br>
              <a:rPr lang="en-US" dirty="0"/>
            </a:br>
            <a:endParaRPr lang="en-US" dirty="0"/>
          </a:p>
        </p:txBody>
      </p:sp>
      <p:sp>
        <p:nvSpPr>
          <p:cNvPr id="4" name="Content Placeholder 3">
            <a:extLst>
              <a:ext uri="{FF2B5EF4-FFF2-40B4-BE49-F238E27FC236}">
                <a16:creationId xmlns:a16="http://schemas.microsoft.com/office/drawing/2014/main" id="{BC639FD0-5D05-44B3-832B-923BA3528E26}"/>
              </a:ext>
            </a:extLst>
          </p:cNvPr>
          <p:cNvSpPr>
            <a:spLocks noGrp="1"/>
          </p:cNvSpPr>
          <p:nvPr>
            <p:ph sz="half" idx="2"/>
          </p:nvPr>
        </p:nvSpPr>
        <p:spPr>
          <a:xfrm>
            <a:off x="5775958" y="1760078"/>
            <a:ext cx="5834848" cy="2376148"/>
          </a:xfrm>
        </p:spPr>
        <p:txBody>
          <a:bodyPr/>
          <a:lstStyle/>
          <a:p>
            <a:r>
              <a:rPr lang="en-US" dirty="0"/>
              <a:t>Dictionary&lt;string, int&gt; d = new Dictionary&lt;string, int&gt;();</a:t>
            </a:r>
          </a:p>
          <a:p>
            <a:endParaRPr lang="en-US" dirty="0"/>
          </a:p>
          <a:p>
            <a:r>
              <a:rPr lang="en-US" dirty="0" err="1"/>
              <a:t>d.Add</a:t>
            </a:r>
            <a:r>
              <a:rPr lang="en-US" dirty="0"/>
              <a:t>("squash", 1);</a:t>
            </a:r>
          </a:p>
          <a:p>
            <a:r>
              <a:rPr lang="en-US" dirty="0" err="1"/>
              <a:t>d.Add</a:t>
            </a:r>
            <a:r>
              <a:rPr lang="en-US" dirty="0"/>
              <a:t>("football", 2);</a:t>
            </a:r>
          </a:p>
          <a:p>
            <a:r>
              <a:rPr lang="en-US" dirty="0" err="1"/>
              <a:t>d.Add</a:t>
            </a:r>
            <a:r>
              <a:rPr lang="en-US" dirty="0"/>
              <a:t>("rugby", 3);</a:t>
            </a:r>
          </a:p>
        </p:txBody>
      </p:sp>
      <p:sp>
        <p:nvSpPr>
          <p:cNvPr id="5" name="Content Placeholder 2">
            <a:extLst>
              <a:ext uri="{FF2B5EF4-FFF2-40B4-BE49-F238E27FC236}">
                <a16:creationId xmlns:a16="http://schemas.microsoft.com/office/drawing/2014/main" id="{E0FFB2D9-4477-45EB-AF16-54A4D546D080}"/>
              </a:ext>
            </a:extLst>
          </p:cNvPr>
          <p:cNvSpPr txBox="1">
            <a:spLocks/>
          </p:cNvSpPr>
          <p:nvPr/>
        </p:nvSpPr>
        <p:spPr>
          <a:xfrm>
            <a:off x="581192" y="4779198"/>
            <a:ext cx="11029615" cy="165537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a:t>Dictionary&lt;string, Person&gt; peopleA = new Dictionary&lt;string, Person&gt;();</a:t>
            </a:r>
            <a:br>
              <a:rPr lang="en-US" sz="2000"/>
            </a:br>
            <a:r>
              <a:rPr lang="en-US" sz="2000"/>
              <a:t>peopleA.Add(“Rafie", new Person {  LastName = “Tarabay", Age = 42});</a:t>
            </a:r>
            <a:br>
              <a:rPr lang="en-US" sz="2000"/>
            </a:br>
            <a:br>
              <a:rPr lang="en-US" sz="2000"/>
            </a:br>
            <a:r>
              <a:rPr lang="en-US" sz="2000"/>
              <a:t>Person p1 = peopleA[“Rafie"];</a:t>
            </a:r>
            <a:endParaRPr lang="en-US" sz="2000" dirty="0"/>
          </a:p>
        </p:txBody>
      </p:sp>
      <p:sp>
        <p:nvSpPr>
          <p:cNvPr id="6" name="Rectangle 5">
            <a:extLst>
              <a:ext uri="{FF2B5EF4-FFF2-40B4-BE49-F238E27FC236}">
                <a16:creationId xmlns:a16="http://schemas.microsoft.com/office/drawing/2014/main" id="{D30ABCD5-6D7A-4E26-AD45-B5426891E271}"/>
              </a:ext>
            </a:extLst>
          </p:cNvPr>
          <p:cNvSpPr/>
          <p:nvPr/>
        </p:nvSpPr>
        <p:spPr>
          <a:xfrm>
            <a:off x="581192" y="4779198"/>
            <a:ext cx="8420918" cy="16553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4B0F84C-75D6-445B-8E3A-92E30BADBC50}"/>
              </a:ext>
            </a:extLst>
          </p:cNvPr>
          <p:cNvSpPr/>
          <p:nvPr/>
        </p:nvSpPr>
        <p:spPr>
          <a:xfrm>
            <a:off x="5628290" y="1717990"/>
            <a:ext cx="5834848" cy="24182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27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69B4-CB78-4AF6-91C5-F78527FBBD31}"/>
              </a:ext>
            </a:extLst>
          </p:cNvPr>
          <p:cNvSpPr>
            <a:spLocks noGrp="1"/>
          </p:cNvSpPr>
          <p:nvPr>
            <p:ph type="title"/>
          </p:nvPr>
        </p:nvSpPr>
        <p:spPr>
          <a:xfrm>
            <a:off x="581192" y="702156"/>
            <a:ext cx="11029616" cy="513033"/>
          </a:xfrm>
        </p:spPr>
        <p:txBody>
          <a:bodyPr>
            <a:normAutofit fontScale="90000"/>
          </a:bodyPr>
          <a:lstStyle/>
          <a:p>
            <a:r>
              <a:rPr lang="en-US" dirty="0"/>
              <a:t>HashSet&lt;T&gt;</a:t>
            </a:r>
          </a:p>
        </p:txBody>
      </p:sp>
      <p:sp>
        <p:nvSpPr>
          <p:cNvPr id="3" name="Content Placeholder 2">
            <a:extLst>
              <a:ext uri="{FF2B5EF4-FFF2-40B4-BE49-F238E27FC236}">
                <a16:creationId xmlns:a16="http://schemas.microsoft.com/office/drawing/2014/main" id="{76460D0B-16CC-448E-8D04-973102864D29}"/>
              </a:ext>
            </a:extLst>
          </p:cNvPr>
          <p:cNvSpPr>
            <a:spLocks noGrp="1"/>
          </p:cNvSpPr>
          <p:nvPr>
            <p:ph idx="1"/>
          </p:nvPr>
        </p:nvSpPr>
        <p:spPr>
          <a:xfrm>
            <a:off x="581192" y="1238038"/>
            <a:ext cx="11029615" cy="3345994"/>
          </a:xfrm>
        </p:spPr>
        <p:txBody>
          <a:bodyPr>
            <a:normAutofit/>
          </a:bodyPr>
          <a:lstStyle/>
          <a:p>
            <a:r>
              <a:rPr lang="en-US" dirty="0"/>
              <a:t>The HashSet&lt;T&gt; class provides high-performance set operations</a:t>
            </a:r>
          </a:p>
          <a:p>
            <a:r>
              <a:rPr lang="en-US" dirty="0"/>
              <a:t>A HashSet&lt;T&gt; collection is not sorted and cannot contain duplicate elements. </a:t>
            </a:r>
          </a:p>
          <a:p>
            <a:r>
              <a:rPr lang="en-US" dirty="0"/>
              <a:t>If order or element duplication is more important than performance for your application, consider using the List&lt;T&gt; class together with the Sort method.</a:t>
            </a:r>
          </a:p>
          <a:p>
            <a:r>
              <a:rPr lang="en-US" b="1" dirty="0"/>
              <a:t>HashSet operation: </a:t>
            </a:r>
            <a:r>
              <a:rPr lang="en-US" dirty="0" err="1"/>
              <a:t>UnionWith</a:t>
            </a:r>
            <a:r>
              <a:rPr lang="en-US" dirty="0"/>
              <a:t>, </a:t>
            </a:r>
            <a:r>
              <a:rPr lang="en-US" dirty="0" err="1"/>
              <a:t>IntersectWith</a:t>
            </a:r>
            <a:r>
              <a:rPr lang="en-US" dirty="0"/>
              <a:t>, </a:t>
            </a:r>
            <a:r>
              <a:rPr lang="en-US" dirty="0" err="1"/>
              <a:t>ExceptWith</a:t>
            </a:r>
            <a:r>
              <a:rPr lang="en-US" dirty="0"/>
              <a:t>, </a:t>
            </a:r>
            <a:r>
              <a:rPr lang="en-US" dirty="0" err="1"/>
              <a:t>SymmetricExceptWith</a:t>
            </a:r>
            <a:r>
              <a:rPr lang="en-US" dirty="0"/>
              <a:t>, Overlaps, </a:t>
            </a:r>
            <a:r>
              <a:rPr lang="en-US" dirty="0" err="1"/>
              <a:t>IsSubsetOf</a:t>
            </a:r>
            <a:r>
              <a:rPr lang="en-US" dirty="0"/>
              <a:t>, </a:t>
            </a:r>
            <a:r>
              <a:rPr lang="en-US" dirty="0" err="1"/>
              <a:t>IsProperSubsetOf</a:t>
            </a:r>
            <a:r>
              <a:rPr lang="en-US" dirty="0"/>
              <a:t>, </a:t>
            </a:r>
            <a:r>
              <a:rPr lang="en-US" dirty="0" err="1"/>
              <a:t>IsSupersetOf</a:t>
            </a:r>
            <a:r>
              <a:rPr lang="en-US" dirty="0"/>
              <a:t>, </a:t>
            </a:r>
            <a:r>
              <a:rPr lang="en-US" dirty="0" err="1"/>
              <a:t>IsProperSupersetOf</a:t>
            </a:r>
            <a:r>
              <a:rPr lang="en-US" dirty="0"/>
              <a:t>, </a:t>
            </a:r>
            <a:r>
              <a:rPr lang="en-US" dirty="0" err="1"/>
              <a:t>SetEquals</a:t>
            </a:r>
            <a:endParaRPr lang="en-US" dirty="0"/>
          </a:p>
          <a:p>
            <a:endParaRPr lang="en-US" dirty="0"/>
          </a:p>
          <a:p>
            <a:endParaRPr lang="en-US" dirty="0"/>
          </a:p>
        </p:txBody>
      </p:sp>
      <p:pic>
        <p:nvPicPr>
          <p:cNvPr id="4" name="Picture 3">
            <a:extLst>
              <a:ext uri="{FF2B5EF4-FFF2-40B4-BE49-F238E27FC236}">
                <a16:creationId xmlns:a16="http://schemas.microsoft.com/office/drawing/2014/main" id="{E8BBFE3E-8840-47FA-9EDA-8BC965EA1562}"/>
              </a:ext>
            </a:extLst>
          </p:cNvPr>
          <p:cNvPicPr>
            <a:picLocks noChangeAspect="1"/>
          </p:cNvPicPr>
          <p:nvPr/>
        </p:nvPicPr>
        <p:blipFill>
          <a:blip r:embed="rId2"/>
          <a:stretch>
            <a:fillRect/>
          </a:stretch>
        </p:blipFill>
        <p:spPr>
          <a:xfrm>
            <a:off x="581191" y="3889084"/>
            <a:ext cx="4652545" cy="2473076"/>
          </a:xfrm>
          <a:prstGeom prst="rect">
            <a:avLst/>
          </a:prstGeom>
        </p:spPr>
      </p:pic>
      <p:pic>
        <p:nvPicPr>
          <p:cNvPr id="5" name="Picture 4">
            <a:extLst>
              <a:ext uri="{FF2B5EF4-FFF2-40B4-BE49-F238E27FC236}">
                <a16:creationId xmlns:a16="http://schemas.microsoft.com/office/drawing/2014/main" id="{FB125036-A592-4134-83EA-E292A9EAF108}"/>
              </a:ext>
            </a:extLst>
          </p:cNvPr>
          <p:cNvPicPr>
            <a:picLocks noChangeAspect="1"/>
          </p:cNvPicPr>
          <p:nvPr/>
        </p:nvPicPr>
        <p:blipFill>
          <a:blip r:embed="rId3"/>
          <a:stretch>
            <a:fillRect/>
          </a:stretch>
        </p:blipFill>
        <p:spPr>
          <a:xfrm>
            <a:off x="6929157" y="3866235"/>
            <a:ext cx="4681651" cy="2473076"/>
          </a:xfrm>
          <a:prstGeom prst="rect">
            <a:avLst/>
          </a:prstGeom>
        </p:spPr>
      </p:pic>
      <p:sp>
        <p:nvSpPr>
          <p:cNvPr id="6" name="Rectangle 5">
            <a:extLst>
              <a:ext uri="{FF2B5EF4-FFF2-40B4-BE49-F238E27FC236}">
                <a16:creationId xmlns:a16="http://schemas.microsoft.com/office/drawing/2014/main" id="{72DF41B9-1179-43C1-ACBF-09EB5DB05ACD}"/>
              </a:ext>
            </a:extLst>
          </p:cNvPr>
          <p:cNvSpPr/>
          <p:nvPr/>
        </p:nvSpPr>
        <p:spPr>
          <a:xfrm>
            <a:off x="581191" y="3866235"/>
            <a:ext cx="4652545" cy="24959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8E5483F-3E60-4212-98BE-7D6F810E7503}"/>
              </a:ext>
            </a:extLst>
          </p:cNvPr>
          <p:cNvSpPr/>
          <p:nvPr/>
        </p:nvSpPr>
        <p:spPr>
          <a:xfrm>
            <a:off x="6929156" y="3866234"/>
            <a:ext cx="4652545" cy="24959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2671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4889-D401-4DB7-81B0-54254BDBA0C8}"/>
              </a:ext>
            </a:extLst>
          </p:cNvPr>
          <p:cNvSpPr>
            <a:spLocks noGrp="1"/>
          </p:cNvSpPr>
          <p:nvPr>
            <p:ph type="title"/>
          </p:nvPr>
        </p:nvSpPr>
        <p:spPr/>
        <p:txBody>
          <a:bodyPr/>
          <a:lstStyle/>
          <a:p>
            <a:r>
              <a:rPr lang="en-US" b="1" dirty="0"/>
              <a:t>HashSet vs Dictionary vs List</a:t>
            </a:r>
            <a:endParaRPr lang="en-US" dirty="0"/>
          </a:p>
        </p:txBody>
      </p:sp>
      <p:sp>
        <p:nvSpPr>
          <p:cNvPr id="3" name="Content Placeholder 2">
            <a:extLst>
              <a:ext uri="{FF2B5EF4-FFF2-40B4-BE49-F238E27FC236}">
                <a16:creationId xmlns:a16="http://schemas.microsoft.com/office/drawing/2014/main" id="{DC555723-C89F-4F9D-8A43-AB5ED7F2E309}"/>
              </a:ext>
            </a:extLst>
          </p:cNvPr>
          <p:cNvSpPr>
            <a:spLocks noGrp="1"/>
          </p:cNvSpPr>
          <p:nvPr>
            <p:ph idx="1"/>
          </p:nvPr>
        </p:nvSpPr>
        <p:spPr/>
        <p:txBody>
          <a:bodyPr/>
          <a:lstStyle/>
          <a:p>
            <a:r>
              <a:rPr lang="en-US" b="1" dirty="0" err="1"/>
              <a:t>HashSet.Add</a:t>
            </a:r>
            <a:r>
              <a:rPr lang="en-US" b="1" dirty="0"/>
              <a:t> </a:t>
            </a:r>
            <a:r>
              <a:rPr lang="en-US" dirty="0"/>
              <a:t>will skip a new item if it’s deemed equal to one of the existing items and return false.</a:t>
            </a:r>
          </a:p>
          <a:p>
            <a:r>
              <a:rPr lang="en-US" b="1" dirty="0" err="1"/>
              <a:t>Dictionary.Add</a:t>
            </a:r>
            <a:r>
              <a:rPr lang="en-US" b="1" dirty="0"/>
              <a:t> </a:t>
            </a:r>
            <a:r>
              <a:rPr lang="en-US" dirty="0"/>
              <a:t>will throw an exception if the new key being added is deemed equal to one of the existing keys. However, if you use the Dictionary‘s indexer instead, it will replace the existing item if the new item is deemed equal to it.</a:t>
            </a:r>
          </a:p>
          <a:p>
            <a:r>
              <a:rPr lang="en-US" b="1" dirty="0" err="1"/>
              <a:t>List.Add</a:t>
            </a:r>
            <a:r>
              <a:rPr lang="en-US" b="1" dirty="0"/>
              <a:t> </a:t>
            </a:r>
            <a:r>
              <a:rPr lang="en-US" dirty="0"/>
              <a:t>will simply add the same item twice.</a:t>
            </a:r>
          </a:p>
          <a:p>
            <a:r>
              <a:rPr lang="en-US" dirty="0"/>
              <a:t>HashSet provides some very useful methods such as </a:t>
            </a:r>
            <a:r>
              <a:rPr lang="en-US" dirty="0" err="1"/>
              <a:t>IsSubsetOf</a:t>
            </a:r>
            <a:r>
              <a:rPr lang="en-US" dirty="0"/>
              <a:t> and Overlaps, both can be achieved on the other collection types using LINQ but HashSet provides an optimized, ready-made solution</a:t>
            </a:r>
          </a:p>
          <a:p>
            <a:endParaRPr lang="en-US" dirty="0"/>
          </a:p>
        </p:txBody>
      </p:sp>
    </p:spTree>
    <p:extLst>
      <p:ext uri="{BB962C8B-B14F-4D97-AF65-F5344CB8AC3E}">
        <p14:creationId xmlns:p14="http://schemas.microsoft.com/office/powerpoint/2010/main" val="323123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D72648-A344-4068-A429-355BF92DEE93}"/>
              </a:ext>
            </a:extLst>
          </p:cNvPr>
          <p:cNvPicPr>
            <a:picLocks noChangeAspect="1"/>
          </p:cNvPicPr>
          <p:nvPr/>
        </p:nvPicPr>
        <p:blipFill>
          <a:blip r:embed="rId2"/>
          <a:stretch>
            <a:fillRect/>
          </a:stretch>
        </p:blipFill>
        <p:spPr>
          <a:xfrm>
            <a:off x="4465350" y="3429000"/>
            <a:ext cx="6507449" cy="3018582"/>
          </a:xfrm>
          <a:prstGeom prst="rect">
            <a:avLst/>
          </a:prstGeom>
        </p:spPr>
      </p:pic>
      <p:pic>
        <p:nvPicPr>
          <p:cNvPr id="3" name="Picture 2">
            <a:extLst>
              <a:ext uri="{FF2B5EF4-FFF2-40B4-BE49-F238E27FC236}">
                <a16:creationId xmlns:a16="http://schemas.microsoft.com/office/drawing/2014/main" id="{4957FF23-972A-4051-8DBA-AFE7D650C693}"/>
              </a:ext>
            </a:extLst>
          </p:cNvPr>
          <p:cNvPicPr>
            <a:picLocks noChangeAspect="1"/>
          </p:cNvPicPr>
          <p:nvPr/>
        </p:nvPicPr>
        <p:blipFill>
          <a:blip r:embed="rId3"/>
          <a:stretch>
            <a:fillRect/>
          </a:stretch>
        </p:blipFill>
        <p:spPr>
          <a:xfrm>
            <a:off x="4587249" y="1137973"/>
            <a:ext cx="7329352" cy="1668289"/>
          </a:xfrm>
          <a:prstGeom prst="rect">
            <a:avLst/>
          </a:prstGeom>
        </p:spPr>
      </p:pic>
      <p:sp>
        <p:nvSpPr>
          <p:cNvPr id="4" name="Title 3">
            <a:extLst>
              <a:ext uri="{FF2B5EF4-FFF2-40B4-BE49-F238E27FC236}">
                <a16:creationId xmlns:a16="http://schemas.microsoft.com/office/drawing/2014/main" id="{4E26884B-5DCC-4483-9094-E5D6D57A60C8}"/>
              </a:ext>
            </a:extLst>
          </p:cNvPr>
          <p:cNvSpPr>
            <a:spLocks noGrp="1"/>
          </p:cNvSpPr>
          <p:nvPr>
            <p:ph type="title"/>
          </p:nvPr>
        </p:nvSpPr>
        <p:spPr>
          <a:xfrm>
            <a:off x="575894" y="729658"/>
            <a:ext cx="3665030" cy="988332"/>
          </a:xfrm>
        </p:spPr>
        <p:txBody>
          <a:bodyPr/>
          <a:lstStyle/>
          <a:p>
            <a:r>
              <a:rPr lang="en-US" dirty="0"/>
              <a:t>For Loop</a:t>
            </a:r>
          </a:p>
        </p:txBody>
      </p:sp>
      <p:sp>
        <p:nvSpPr>
          <p:cNvPr id="5" name="Rectangle 4">
            <a:extLst>
              <a:ext uri="{FF2B5EF4-FFF2-40B4-BE49-F238E27FC236}">
                <a16:creationId xmlns:a16="http://schemas.microsoft.com/office/drawing/2014/main" id="{9959D8A6-CCBA-40E8-923F-FC4A09AE5BAB}"/>
              </a:ext>
            </a:extLst>
          </p:cNvPr>
          <p:cNvSpPr/>
          <p:nvPr/>
        </p:nvSpPr>
        <p:spPr>
          <a:xfrm>
            <a:off x="4465350" y="977462"/>
            <a:ext cx="7451251" cy="20022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5F6C94-569E-48BD-BCE6-7C731067EB6F}"/>
              </a:ext>
            </a:extLst>
          </p:cNvPr>
          <p:cNvSpPr/>
          <p:nvPr/>
        </p:nvSpPr>
        <p:spPr>
          <a:xfrm>
            <a:off x="4465350" y="3227487"/>
            <a:ext cx="7451251" cy="3362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E3D4CF89-02B0-429B-8BFB-2A8C643D7595}"/>
              </a:ext>
            </a:extLst>
          </p:cNvPr>
          <p:cNvSpPr txBox="1">
            <a:spLocks/>
          </p:cNvSpPr>
          <p:nvPr/>
        </p:nvSpPr>
        <p:spPr>
          <a:xfrm>
            <a:off x="575894" y="3221780"/>
            <a:ext cx="3665030" cy="404289"/>
          </a:xfrm>
          <a:prstGeom prst="rect">
            <a:avLst/>
          </a:prstGeom>
        </p:spPr>
        <p:txBody>
          <a:bodyPr vert="horz" lIns="91440" tIns="45720" rIns="91440" bIns="45720" rtlCol="0" anchor="b">
            <a:normAutofit fontScale="92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Foreach Collection</a:t>
            </a:r>
          </a:p>
        </p:txBody>
      </p:sp>
    </p:spTree>
    <p:extLst>
      <p:ext uri="{BB962C8B-B14F-4D97-AF65-F5344CB8AC3E}">
        <p14:creationId xmlns:p14="http://schemas.microsoft.com/office/powerpoint/2010/main" val="417885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91169-7652-4E2D-ADB4-DBF84DD18007}"/>
              </a:ext>
            </a:extLst>
          </p:cNvPr>
          <p:cNvSpPr>
            <a:spLocks noGrp="1"/>
          </p:cNvSpPr>
          <p:nvPr>
            <p:ph type="title"/>
          </p:nvPr>
        </p:nvSpPr>
        <p:spPr/>
        <p:txBody>
          <a:bodyPr/>
          <a:lstStyle/>
          <a:p>
            <a:r>
              <a:rPr lang="en-US" dirty="0"/>
              <a:t>Examples</a:t>
            </a:r>
          </a:p>
        </p:txBody>
      </p:sp>
    </p:spTree>
    <p:extLst>
      <p:ext uri="{BB962C8B-B14F-4D97-AF65-F5344CB8AC3E}">
        <p14:creationId xmlns:p14="http://schemas.microsoft.com/office/powerpoint/2010/main" val="872655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E3279-52F5-440E-9098-354FE088D01C}"/>
              </a:ext>
            </a:extLst>
          </p:cNvPr>
          <p:cNvSpPr>
            <a:spLocks noGrp="1"/>
          </p:cNvSpPr>
          <p:nvPr>
            <p:ph sz="half" idx="1"/>
          </p:nvPr>
        </p:nvSpPr>
        <p:spPr>
          <a:xfrm>
            <a:off x="581193" y="503583"/>
            <a:ext cx="6694249" cy="6109252"/>
          </a:xfrm>
        </p:spPr>
        <p:txBody>
          <a:bodyPr>
            <a:normAutofit fontScale="92500" lnSpcReduction="10000"/>
          </a:bodyPr>
          <a:lstStyle/>
          <a:p>
            <a:pPr marL="0" indent="0">
              <a:buNone/>
            </a:pPr>
            <a:r>
              <a:rPr lang="en-US" dirty="0"/>
              <a:t>     </a:t>
            </a:r>
            <a:r>
              <a:rPr lang="en-US" b="1" dirty="0"/>
              <a:t>Employee</a:t>
            </a:r>
            <a:r>
              <a:rPr lang="en-US" dirty="0"/>
              <a:t> </a:t>
            </a:r>
            <a:r>
              <a:rPr lang="en-US" dirty="0" err="1"/>
              <a:t>employeeOne</a:t>
            </a:r>
            <a:r>
              <a:rPr lang="en-US" dirty="0"/>
              <a:t> = </a:t>
            </a:r>
            <a:r>
              <a:rPr lang="en-US" b="1" dirty="0"/>
              <a:t>new</a:t>
            </a:r>
            <a:r>
              <a:rPr lang="en-US" dirty="0"/>
              <a:t> Employee() ; </a:t>
            </a:r>
            <a:br>
              <a:rPr lang="en-US" dirty="0"/>
            </a:br>
            <a:r>
              <a:rPr lang="en-US" dirty="0"/>
              <a:t>     </a:t>
            </a:r>
            <a:r>
              <a:rPr lang="en-US" dirty="0" err="1"/>
              <a:t>employeeOne.Id</a:t>
            </a:r>
            <a:r>
              <a:rPr lang="en-US" dirty="0"/>
              <a:t> = 1;</a:t>
            </a:r>
            <a:br>
              <a:rPr lang="en-US" dirty="0"/>
            </a:br>
            <a:r>
              <a:rPr lang="en-US" dirty="0"/>
              <a:t>     </a:t>
            </a:r>
            <a:r>
              <a:rPr lang="en-US" dirty="0" err="1"/>
              <a:t>employeeOne</a:t>
            </a:r>
            <a:r>
              <a:rPr lang="en-US" dirty="0"/>
              <a:t> Name = "Aiden" ; </a:t>
            </a:r>
          </a:p>
          <a:p>
            <a:pPr marL="0" indent="0">
              <a:buNone/>
            </a:pPr>
            <a:r>
              <a:rPr lang="en-US" dirty="0"/>
              <a:t>     </a:t>
            </a:r>
            <a:r>
              <a:rPr lang="en-US" b="1" dirty="0"/>
              <a:t>Employee</a:t>
            </a:r>
            <a:r>
              <a:rPr lang="en-US" dirty="0"/>
              <a:t> </a:t>
            </a:r>
            <a:r>
              <a:rPr lang="en-US" dirty="0" err="1"/>
              <a:t>employeeTwo</a:t>
            </a:r>
            <a:r>
              <a:rPr lang="en-US" dirty="0"/>
              <a:t> = </a:t>
            </a:r>
            <a:r>
              <a:rPr lang="en-US" b="1" dirty="0"/>
              <a:t>new</a:t>
            </a:r>
            <a:r>
              <a:rPr lang="en-US" dirty="0"/>
              <a:t> Employee();</a:t>
            </a:r>
            <a:br>
              <a:rPr lang="en-US" dirty="0"/>
            </a:br>
            <a:r>
              <a:rPr lang="en-US" dirty="0"/>
              <a:t>     </a:t>
            </a:r>
            <a:r>
              <a:rPr lang="en-US" dirty="0" err="1"/>
              <a:t>employeeTwo.Id</a:t>
            </a:r>
            <a:r>
              <a:rPr lang="en-US" dirty="0"/>
              <a:t> = 2;</a:t>
            </a:r>
            <a:br>
              <a:rPr lang="en-US" dirty="0"/>
            </a:br>
            <a:r>
              <a:rPr lang="en-US" dirty="0"/>
              <a:t>     </a:t>
            </a:r>
            <a:r>
              <a:rPr lang="en-US" dirty="0" err="1"/>
              <a:t>employeeTwo.Name</a:t>
            </a:r>
            <a:r>
              <a:rPr lang="en-US" dirty="0"/>
              <a:t> = "Jack"  </a:t>
            </a:r>
          </a:p>
          <a:p>
            <a:pPr marL="0" indent="0">
              <a:buNone/>
            </a:pPr>
            <a:r>
              <a:rPr lang="en-US" dirty="0"/>
              <a:t>     </a:t>
            </a:r>
            <a:r>
              <a:rPr lang="en-US" b="1" dirty="0"/>
              <a:t>Employee</a:t>
            </a:r>
            <a:r>
              <a:rPr lang="en-US" dirty="0"/>
              <a:t> </a:t>
            </a:r>
            <a:r>
              <a:rPr lang="en-US" dirty="0" err="1"/>
              <a:t>employeeThree</a:t>
            </a:r>
            <a:r>
              <a:rPr lang="en-US" dirty="0"/>
              <a:t> = </a:t>
            </a:r>
            <a:r>
              <a:rPr lang="en-US" b="1" dirty="0"/>
              <a:t>new</a:t>
            </a:r>
            <a:r>
              <a:rPr lang="en-US" dirty="0"/>
              <a:t> Employee() ; </a:t>
            </a:r>
            <a:br>
              <a:rPr lang="en-US" dirty="0"/>
            </a:br>
            <a:r>
              <a:rPr lang="en-US" dirty="0"/>
              <a:t>     </a:t>
            </a:r>
            <a:r>
              <a:rPr lang="en-US" dirty="0" err="1"/>
              <a:t>employeeThree</a:t>
            </a:r>
            <a:r>
              <a:rPr lang="en-US" dirty="0"/>
              <a:t> .Id = 3; </a:t>
            </a:r>
            <a:br>
              <a:rPr lang="en-US" dirty="0"/>
            </a:br>
            <a:r>
              <a:rPr lang="en-US" dirty="0"/>
              <a:t>     </a:t>
            </a:r>
            <a:r>
              <a:rPr lang="en-US" dirty="0" err="1"/>
              <a:t>employeeThree</a:t>
            </a:r>
            <a:r>
              <a:rPr lang="en-US" dirty="0"/>
              <a:t> .Name = "Tom Clancy“;</a:t>
            </a:r>
          </a:p>
          <a:p>
            <a:pPr marL="0" indent="0">
              <a:buNone/>
            </a:pPr>
            <a:endParaRPr lang="en-US" dirty="0"/>
          </a:p>
          <a:p>
            <a:pPr marL="0" indent="0">
              <a:buNone/>
            </a:pPr>
            <a:r>
              <a:rPr lang="en-US" dirty="0" err="1"/>
              <a:t>IList</a:t>
            </a:r>
            <a:r>
              <a:rPr lang="en-US" dirty="0"/>
              <a:t>&lt;Employee&gt; </a:t>
            </a:r>
            <a:r>
              <a:rPr lang="en-US" dirty="0" err="1">
                <a:highlight>
                  <a:srgbClr val="FFFF00"/>
                </a:highlight>
              </a:rPr>
              <a:t>ilist</a:t>
            </a:r>
            <a:r>
              <a:rPr lang="en-US" dirty="0"/>
              <a:t> = new List&lt;Employee&gt;();</a:t>
            </a:r>
            <a:br>
              <a:rPr lang="en-US" dirty="0"/>
            </a:br>
            <a:r>
              <a:rPr lang="en-US" dirty="0"/>
              <a:t>List&lt;Employee&gt; </a:t>
            </a:r>
            <a:r>
              <a:rPr lang="en-US" dirty="0" err="1">
                <a:highlight>
                  <a:srgbClr val="FFFF00"/>
                </a:highlight>
              </a:rPr>
              <a:t>employeeList</a:t>
            </a:r>
            <a:r>
              <a:rPr lang="en-US" dirty="0"/>
              <a:t> = </a:t>
            </a:r>
            <a:r>
              <a:rPr lang="en-US" b="1" dirty="0"/>
              <a:t>new</a:t>
            </a:r>
            <a:r>
              <a:rPr lang="en-US" dirty="0"/>
              <a:t> List&lt;Employee&gt;(); </a:t>
            </a:r>
            <a:br>
              <a:rPr lang="en-US" dirty="0"/>
            </a:br>
            <a:r>
              <a:rPr lang="en-US" dirty="0"/>
              <a:t>Queue&lt;Employee&gt; </a:t>
            </a:r>
            <a:r>
              <a:rPr lang="en-US" dirty="0" err="1">
                <a:highlight>
                  <a:srgbClr val="FFFF00"/>
                </a:highlight>
              </a:rPr>
              <a:t>employeeQueue</a:t>
            </a:r>
            <a:r>
              <a:rPr lang="en-US" dirty="0"/>
              <a:t> = </a:t>
            </a:r>
            <a:r>
              <a:rPr lang="en-US" b="1" dirty="0"/>
              <a:t>new</a:t>
            </a:r>
            <a:r>
              <a:rPr lang="en-US" dirty="0"/>
              <a:t> Queue&lt;Employee&gt;(); </a:t>
            </a:r>
          </a:p>
          <a:p>
            <a:pPr marL="0" indent="0">
              <a:buNone/>
            </a:pPr>
            <a:endParaRPr lang="en-US" dirty="0"/>
          </a:p>
          <a:p>
            <a:pPr marL="0" indent="0">
              <a:buNone/>
            </a:pPr>
            <a:r>
              <a:rPr lang="en-US" dirty="0"/>
              <a:t>Stack&lt;Employee&gt; </a:t>
            </a:r>
            <a:r>
              <a:rPr lang="en-US" dirty="0" err="1">
                <a:highlight>
                  <a:srgbClr val="FFFF00"/>
                </a:highlight>
              </a:rPr>
              <a:t>EmployeeStack</a:t>
            </a:r>
            <a:r>
              <a:rPr lang="en-US" dirty="0"/>
              <a:t> = </a:t>
            </a:r>
            <a:r>
              <a:rPr lang="en-US" b="1" dirty="0"/>
              <a:t>new</a:t>
            </a:r>
            <a:r>
              <a:rPr lang="en-US" dirty="0"/>
              <a:t> Stack&lt;Employee&gt;(); </a:t>
            </a:r>
          </a:p>
        </p:txBody>
      </p:sp>
      <p:sp>
        <p:nvSpPr>
          <p:cNvPr id="4" name="Content Placeholder 3">
            <a:extLst>
              <a:ext uri="{FF2B5EF4-FFF2-40B4-BE49-F238E27FC236}">
                <a16:creationId xmlns:a16="http://schemas.microsoft.com/office/drawing/2014/main" id="{2E287C20-63CE-4F3F-A6F1-A3B3D496C819}"/>
              </a:ext>
            </a:extLst>
          </p:cNvPr>
          <p:cNvSpPr>
            <a:spLocks noGrp="1"/>
          </p:cNvSpPr>
          <p:nvPr>
            <p:ph sz="half" idx="2"/>
          </p:nvPr>
        </p:nvSpPr>
        <p:spPr>
          <a:xfrm>
            <a:off x="6817911" y="503582"/>
            <a:ext cx="5056038" cy="3154017"/>
          </a:xfrm>
        </p:spPr>
        <p:txBody>
          <a:bodyPr>
            <a:normAutofit fontScale="92500" lnSpcReduction="10000"/>
          </a:bodyPr>
          <a:lstStyle/>
          <a:p>
            <a:pPr marL="0" indent="0">
              <a:buNone/>
            </a:pPr>
            <a:r>
              <a:rPr lang="en-US" dirty="0" err="1"/>
              <a:t>ilist.</a:t>
            </a:r>
            <a:r>
              <a:rPr lang="en-US" b="1" dirty="0" err="1"/>
              <a:t>Add</a:t>
            </a:r>
            <a:r>
              <a:rPr lang="en-US" dirty="0"/>
              <a:t>(</a:t>
            </a:r>
            <a:r>
              <a:rPr lang="en-US" dirty="0" err="1"/>
              <a:t>employeeOne</a:t>
            </a:r>
            <a:r>
              <a:rPr lang="en-US" dirty="0"/>
              <a:t>);</a:t>
            </a:r>
          </a:p>
          <a:p>
            <a:pPr marL="0" indent="0">
              <a:buNone/>
            </a:pPr>
            <a:r>
              <a:rPr lang="en-US" dirty="0" err="1"/>
              <a:t>employeeList.</a:t>
            </a:r>
            <a:r>
              <a:rPr lang="en-US" b="1" dirty="0" err="1"/>
              <a:t>Add</a:t>
            </a:r>
            <a:r>
              <a:rPr lang="en-US" dirty="0"/>
              <a:t>(</a:t>
            </a:r>
            <a:r>
              <a:rPr lang="en-US" dirty="0" err="1"/>
              <a:t>employeeOne</a:t>
            </a:r>
            <a:r>
              <a:rPr lang="en-US" dirty="0"/>
              <a:t>);</a:t>
            </a:r>
          </a:p>
          <a:p>
            <a:pPr marL="0" indent="0">
              <a:buNone/>
            </a:pPr>
            <a:r>
              <a:rPr lang="en-US" dirty="0" err="1"/>
              <a:t>employeeQueue.</a:t>
            </a:r>
            <a:r>
              <a:rPr lang="en-US" b="1" dirty="0" err="1"/>
              <a:t>Enqueue</a:t>
            </a:r>
            <a:r>
              <a:rPr lang="en-US" dirty="0"/>
              <a:t>(</a:t>
            </a:r>
            <a:r>
              <a:rPr lang="en-US" dirty="0" err="1"/>
              <a:t>employeeOne</a:t>
            </a:r>
            <a:r>
              <a:rPr lang="en-US" dirty="0"/>
              <a:t>);</a:t>
            </a:r>
          </a:p>
          <a:p>
            <a:pPr marL="0" indent="0">
              <a:buNone/>
            </a:pPr>
            <a:r>
              <a:rPr lang="en-US" dirty="0" err="1"/>
              <a:t>EmployeeStack.</a:t>
            </a:r>
            <a:r>
              <a:rPr lang="en-US" b="1" dirty="0" err="1"/>
              <a:t>Push</a:t>
            </a:r>
            <a:r>
              <a:rPr lang="en-US" dirty="0"/>
              <a:t>(</a:t>
            </a:r>
            <a:r>
              <a:rPr lang="en-US" dirty="0" err="1"/>
              <a:t>employeeOne</a:t>
            </a:r>
            <a:r>
              <a:rPr lang="en-US" dirty="0"/>
              <a:t>);</a:t>
            </a:r>
            <a:br>
              <a:rPr lang="en-US" dirty="0"/>
            </a:br>
            <a:endParaRPr lang="ar-EG" dirty="0"/>
          </a:p>
          <a:p>
            <a:pPr marL="0" indent="0">
              <a:buNone/>
            </a:pPr>
            <a:r>
              <a:rPr lang="en-US" b="1" dirty="0"/>
              <a:t>foreach</a:t>
            </a:r>
            <a:r>
              <a:rPr lang="en-US" dirty="0"/>
              <a:t>(Employee emp </a:t>
            </a:r>
            <a:r>
              <a:rPr lang="en-US" b="1" dirty="0"/>
              <a:t>in</a:t>
            </a:r>
            <a:r>
              <a:rPr lang="en-US" dirty="0"/>
              <a:t> </a:t>
            </a:r>
            <a:r>
              <a:rPr lang="en-US" dirty="0" err="1">
                <a:highlight>
                  <a:srgbClr val="FFFF00"/>
                </a:highlight>
              </a:rPr>
              <a:t>employeeQueue</a:t>
            </a:r>
            <a:r>
              <a:rPr lang="en-US" dirty="0"/>
              <a:t>)  </a:t>
            </a:r>
            <a:br>
              <a:rPr lang="en-US" dirty="0"/>
            </a:br>
            <a:r>
              <a:rPr lang="en-US" dirty="0"/>
              <a:t>{  </a:t>
            </a:r>
          </a:p>
          <a:p>
            <a:pPr marL="0" indent="0">
              <a:buNone/>
            </a:pPr>
            <a:r>
              <a:rPr lang="en-US" dirty="0"/>
              <a:t>    </a:t>
            </a:r>
            <a:r>
              <a:rPr lang="en-US" dirty="0" err="1"/>
              <a:t>Console.WriteLine</a:t>
            </a:r>
            <a:r>
              <a:rPr lang="en-US" dirty="0"/>
              <a:t>(</a:t>
            </a:r>
            <a:r>
              <a:rPr lang="en-US" dirty="0" err="1"/>
              <a:t>emp.Id</a:t>
            </a:r>
            <a:r>
              <a:rPr lang="en-US" dirty="0"/>
              <a:t> + " "+</a:t>
            </a:r>
            <a:r>
              <a:rPr lang="en-US" dirty="0" err="1"/>
              <a:t>emp.Name</a:t>
            </a:r>
            <a:r>
              <a:rPr lang="en-US" dirty="0"/>
              <a:t>); </a:t>
            </a:r>
          </a:p>
          <a:p>
            <a:pPr marL="0" indent="0">
              <a:buNone/>
            </a:pPr>
            <a:r>
              <a:rPr lang="en-US" dirty="0"/>
              <a:t>} </a:t>
            </a:r>
          </a:p>
        </p:txBody>
      </p:sp>
      <p:pic>
        <p:nvPicPr>
          <p:cNvPr id="1028" name="Picture 4" descr="Queue And Stack Collection Classes In C#">
            <a:extLst>
              <a:ext uri="{FF2B5EF4-FFF2-40B4-BE49-F238E27FC236}">
                <a16:creationId xmlns:a16="http://schemas.microsoft.com/office/drawing/2014/main" id="{694F2C8F-CCD7-4385-AAEB-2755E5B11C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010"/>
          <a:stretch/>
        </p:blipFill>
        <p:spPr bwMode="auto">
          <a:xfrm>
            <a:off x="6817910" y="4015427"/>
            <a:ext cx="3790950"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Queue And Stack Collection Classes In C#">
            <a:extLst>
              <a:ext uri="{FF2B5EF4-FFF2-40B4-BE49-F238E27FC236}">
                <a16:creationId xmlns:a16="http://schemas.microsoft.com/office/drawing/2014/main" id="{80B4A99F-840C-4FA8-9636-B01EADAA9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1050" y="5359054"/>
            <a:ext cx="3790950"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604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976474-FFD3-4446-8858-DA274A29B874}"/>
              </a:ext>
            </a:extLst>
          </p:cNvPr>
          <p:cNvPicPr>
            <a:picLocks noChangeAspect="1"/>
          </p:cNvPicPr>
          <p:nvPr/>
        </p:nvPicPr>
        <p:blipFill rotWithShape="1">
          <a:blip r:embed="rId2"/>
          <a:srcRect t="8510" r="22010"/>
          <a:stretch/>
        </p:blipFill>
        <p:spPr>
          <a:xfrm>
            <a:off x="0" y="631443"/>
            <a:ext cx="5896304" cy="6280236"/>
          </a:xfrm>
          <a:prstGeom prst="rect">
            <a:avLst/>
          </a:prstGeom>
        </p:spPr>
      </p:pic>
      <p:pic>
        <p:nvPicPr>
          <p:cNvPr id="4" name="Picture 3">
            <a:extLst>
              <a:ext uri="{FF2B5EF4-FFF2-40B4-BE49-F238E27FC236}">
                <a16:creationId xmlns:a16="http://schemas.microsoft.com/office/drawing/2014/main" id="{CD56CBFC-438E-4499-8F36-136E79205190}"/>
              </a:ext>
            </a:extLst>
          </p:cNvPr>
          <p:cNvPicPr>
            <a:picLocks noChangeAspect="1"/>
          </p:cNvPicPr>
          <p:nvPr/>
        </p:nvPicPr>
        <p:blipFill>
          <a:blip r:embed="rId3"/>
          <a:stretch>
            <a:fillRect/>
          </a:stretch>
        </p:blipFill>
        <p:spPr>
          <a:xfrm>
            <a:off x="6096000" y="647209"/>
            <a:ext cx="5285584" cy="3263166"/>
          </a:xfrm>
          <a:prstGeom prst="rect">
            <a:avLst/>
          </a:prstGeom>
        </p:spPr>
      </p:pic>
      <p:pic>
        <p:nvPicPr>
          <p:cNvPr id="5" name="Picture 4">
            <a:extLst>
              <a:ext uri="{FF2B5EF4-FFF2-40B4-BE49-F238E27FC236}">
                <a16:creationId xmlns:a16="http://schemas.microsoft.com/office/drawing/2014/main" id="{C428E2A9-F8C4-4B4A-B63B-F98AB0B6F774}"/>
              </a:ext>
            </a:extLst>
          </p:cNvPr>
          <p:cNvPicPr>
            <a:picLocks noChangeAspect="1"/>
          </p:cNvPicPr>
          <p:nvPr/>
        </p:nvPicPr>
        <p:blipFill>
          <a:blip r:embed="rId4"/>
          <a:stretch>
            <a:fillRect/>
          </a:stretch>
        </p:blipFill>
        <p:spPr>
          <a:xfrm>
            <a:off x="6095999" y="4676359"/>
            <a:ext cx="5978133" cy="1409131"/>
          </a:xfrm>
          <a:prstGeom prst="rect">
            <a:avLst/>
          </a:prstGeom>
        </p:spPr>
      </p:pic>
      <p:sp>
        <p:nvSpPr>
          <p:cNvPr id="6" name="Rectangle 5">
            <a:extLst>
              <a:ext uri="{FF2B5EF4-FFF2-40B4-BE49-F238E27FC236}">
                <a16:creationId xmlns:a16="http://schemas.microsoft.com/office/drawing/2014/main" id="{DF6B266C-681B-4175-8E63-B6FD3CC7DA11}"/>
              </a:ext>
            </a:extLst>
          </p:cNvPr>
          <p:cNvSpPr/>
          <p:nvPr/>
        </p:nvSpPr>
        <p:spPr>
          <a:xfrm>
            <a:off x="110359" y="630626"/>
            <a:ext cx="5785945" cy="4445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EFC7F9-A902-430F-829D-4ED56A7D07CA}"/>
              </a:ext>
            </a:extLst>
          </p:cNvPr>
          <p:cNvSpPr/>
          <p:nvPr/>
        </p:nvSpPr>
        <p:spPr>
          <a:xfrm>
            <a:off x="6095999" y="662976"/>
            <a:ext cx="5285584" cy="3263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8397AB-BF76-4818-B514-0B86087269EA}"/>
              </a:ext>
            </a:extLst>
          </p:cNvPr>
          <p:cNvSpPr/>
          <p:nvPr/>
        </p:nvSpPr>
        <p:spPr>
          <a:xfrm>
            <a:off x="6095999" y="4676359"/>
            <a:ext cx="5896304" cy="14091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890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CFBD-D367-4DB8-9155-78067A77DB57}"/>
              </a:ext>
            </a:extLst>
          </p:cNvPr>
          <p:cNvSpPr>
            <a:spLocks noGrp="1"/>
          </p:cNvSpPr>
          <p:nvPr>
            <p:ph type="title"/>
          </p:nvPr>
        </p:nvSpPr>
        <p:spPr/>
        <p:txBody>
          <a:bodyPr/>
          <a:lstStyle/>
          <a:p>
            <a:r>
              <a:rPr lang="en-US" dirty="0"/>
              <a:t>C# Tips</a:t>
            </a:r>
          </a:p>
        </p:txBody>
      </p:sp>
    </p:spTree>
    <p:extLst>
      <p:ext uri="{BB962C8B-B14F-4D97-AF65-F5344CB8AC3E}">
        <p14:creationId xmlns:p14="http://schemas.microsoft.com/office/powerpoint/2010/main" val="3852156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2477-E038-42FC-BFA8-1A57589E317D}"/>
              </a:ext>
            </a:extLst>
          </p:cNvPr>
          <p:cNvSpPr>
            <a:spLocks noGrp="1"/>
          </p:cNvSpPr>
          <p:nvPr>
            <p:ph type="title"/>
          </p:nvPr>
        </p:nvSpPr>
        <p:spPr>
          <a:xfrm>
            <a:off x="581192" y="702156"/>
            <a:ext cx="11029616" cy="501002"/>
          </a:xfrm>
        </p:spPr>
        <p:txBody>
          <a:bodyPr>
            <a:normAutofit fontScale="90000"/>
          </a:bodyPr>
          <a:lstStyle/>
          <a:p>
            <a:r>
              <a:rPr lang="en-US" dirty="0"/>
              <a:t>FAT ARROW</a:t>
            </a:r>
          </a:p>
        </p:txBody>
      </p:sp>
      <p:sp>
        <p:nvSpPr>
          <p:cNvPr id="3" name="Content Placeholder 2">
            <a:extLst>
              <a:ext uri="{FF2B5EF4-FFF2-40B4-BE49-F238E27FC236}">
                <a16:creationId xmlns:a16="http://schemas.microsoft.com/office/drawing/2014/main" id="{9F49E9DE-D619-4972-89D8-A25A59D9A8AE}"/>
              </a:ext>
            </a:extLst>
          </p:cNvPr>
          <p:cNvSpPr>
            <a:spLocks noGrp="1"/>
          </p:cNvSpPr>
          <p:nvPr>
            <p:ph idx="1"/>
          </p:nvPr>
        </p:nvSpPr>
        <p:spPr>
          <a:xfrm>
            <a:off x="581192" y="1299411"/>
            <a:ext cx="11029615" cy="5342021"/>
          </a:xfrm>
        </p:spPr>
        <p:txBody>
          <a:bodyPr>
            <a:normAutofit/>
          </a:bodyPr>
          <a:lstStyle/>
          <a:p>
            <a:pPr marL="0" indent="0">
              <a:buNone/>
            </a:pPr>
            <a:r>
              <a:rPr lang="en-US" b="1" dirty="0"/>
              <a:t>Fat arrow property:</a:t>
            </a:r>
          </a:p>
          <a:p>
            <a:pPr marL="0" indent="0">
              <a:buNone/>
            </a:pPr>
            <a:r>
              <a:rPr lang="en-US" dirty="0">
                <a:solidFill>
                  <a:schemeClr val="accent2"/>
                </a:solidFill>
              </a:rPr>
              <a:t>public override double </a:t>
            </a:r>
            <a:r>
              <a:rPr lang="en-US" dirty="0" err="1">
                <a:solidFill>
                  <a:schemeClr val="accent2"/>
                </a:solidFill>
              </a:rPr>
              <a:t>TotalSpecialPower</a:t>
            </a:r>
            <a:r>
              <a:rPr lang="en-US" dirty="0">
                <a:solidFill>
                  <a:schemeClr val="accent2"/>
                </a:solidFill>
              </a:rPr>
              <a:t> </a:t>
            </a:r>
            <a:r>
              <a:rPr lang="en-US" dirty="0">
                <a:solidFill>
                  <a:schemeClr val="accent2"/>
                </a:solidFill>
                <a:highlight>
                  <a:srgbClr val="FFFF00"/>
                </a:highlight>
              </a:rPr>
              <a:t>=&gt; </a:t>
            </a:r>
            <a:r>
              <a:rPr lang="en-US" dirty="0">
                <a:solidFill>
                  <a:schemeClr val="accent2"/>
                </a:solidFill>
              </a:rPr>
              <a:t>1000;</a:t>
            </a:r>
          </a:p>
          <a:p>
            <a:pPr marL="0" indent="0">
              <a:buNone/>
            </a:pPr>
            <a:r>
              <a:rPr lang="en-US" dirty="0"/>
              <a:t>Is equivalent to:</a:t>
            </a:r>
          </a:p>
          <a:p>
            <a:pPr marL="0" indent="0">
              <a:buNone/>
            </a:pPr>
            <a:r>
              <a:rPr lang="en-US" dirty="0">
                <a:solidFill>
                  <a:schemeClr val="accent2"/>
                </a:solidFill>
              </a:rPr>
              <a:t>public override double </a:t>
            </a:r>
            <a:r>
              <a:rPr lang="en-US" dirty="0" err="1">
                <a:solidFill>
                  <a:schemeClr val="accent2"/>
                </a:solidFill>
              </a:rPr>
              <a:t>TotalSpecialPower</a:t>
            </a:r>
            <a:br>
              <a:rPr lang="en-US" dirty="0">
                <a:solidFill>
                  <a:schemeClr val="accent2"/>
                </a:solidFill>
              </a:rPr>
            </a:br>
            <a:r>
              <a:rPr lang="en-US" dirty="0">
                <a:solidFill>
                  <a:schemeClr val="accent2"/>
                </a:solidFill>
              </a:rPr>
              <a:t>{</a:t>
            </a:r>
            <a:br>
              <a:rPr lang="en-US" dirty="0">
                <a:solidFill>
                  <a:schemeClr val="accent2"/>
                </a:solidFill>
              </a:rPr>
            </a:br>
            <a:r>
              <a:rPr lang="en-US" dirty="0">
                <a:solidFill>
                  <a:schemeClr val="accent2"/>
                </a:solidFill>
              </a:rPr>
              <a:t>    get { return 1000; }</a:t>
            </a:r>
            <a:br>
              <a:rPr lang="en-US" dirty="0">
                <a:solidFill>
                  <a:schemeClr val="accent2"/>
                </a:solidFill>
              </a:rPr>
            </a:br>
            <a:r>
              <a:rPr lang="en-US" dirty="0">
                <a:solidFill>
                  <a:schemeClr val="accent2"/>
                </a:solidFill>
              </a:rPr>
              <a:t>}</a:t>
            </a:r>
          </a:p>
          <a:p>
            <a:pPr marL="0" indent="0">
              <a:buNone/>
            </a:pPr>
            <a:r>
              <a:rPr lang="en-US" dirty="0"/>
              <a:t> </a:t>
            </a:r>
          </a:p>
          <a:p>
            <a:pPr marL="0" indent="0">
              <a:buNone/>
            </a:pPr>
            <a:r>
              <a:rPr lang="en-US" b="1" dirty="0"/>
              <a:t>Fat arrow method (note the parentheses):</a:t>
            </a:r>
          </a:p>
          <a:p>
            <a:pPr marL="0" indent="0">
              <a:buNone/>
            </a:pPr>
            <a:r>
              <a:rPr lang="en-US" dirty="0">
                <a:solidFill>
                  <a:schemeClr val="accent2"/>
                </a:solidFill>
              </a:rPr>
              <a:t>public override double </a:t>
            </a:r>
            <a:r>
              <a:rPr lang="en-US" dirty="0" err="1">
                <a:solidFill>
                  <a:schemeClr val="accent2"/>
                </a:solidFill>
              </a:rPr>
              <a:t>TotalSpecialPower</a:t>
            </a:r>
            <a:r>
              <a:rPr lang="en-US" dirty="0">
                <a:solidFill>
                  <a:schemeClr val="accent2"/>
                </a:solidFill>
              </a:rPr>
              <a:t>() </a:t>
            </a:r>
            <a:r>
              <a:rPr lang="en-US" dirty="0">
                <a:solidFill>
                  <a:schemeClr val="accent2"/>
                </a:solidFill>
                <a:highlight>
                  <a:srgbClr val="FFFF00"/>
                </a:highlight>
              </a:rPr>
              <a:t>=&gt;</a:t>
            </a:r>
            <a:r>
              <a:rPr lang="en-US" dirty="0">
                <a:solidFill>
                  <a:schemeClr val="accent2"/>
                </a:solidFill>
              </a:rPr>
              <a:t> 1000;</a:t>
            </a:r>
          </a:p>
          <a:p>
            <a:pPr marL="0" indent="0">
              <a:buNone/>
            </a:pPr>
            <a:r>
              <a:rPr lang="en-US" dirty="0"/>
              <a:t>Is equivalent to:</a:t>
            </a:r>
          </a:p>
          <a:p>
            <a:pPr marL="0" indent="0">
              <a:buNone/>
            </a:pPr>
            <a:r>
              <a:rPr lang="en-US" dirty="0">
                <a:solidFill>
                  <a:schemeClr val="accent2"/>
                </a:solidFill>
              </a:rPr>
              <a:t>public override double </a:t>
            </a:r>
            <a:r>
              <a:rPr lang="en-US" dirty="0" err="1">
                <a:solidFill>
                  <a:schemeClr val="accent2"/>
                </a:solidFill>
              </a:rPr>
              <a:t>TotalSpecialPower</a:t>
            </a:r>
            <a:r>
              <a:rPr lang="en-US" dirty="0">
                <a:solidFill>
                  <a:schemeClr val="accent2"/>
                </a:solidFill>
              </a:rPr>
              <a:t>() { return 1000; }</a:t>
            </a:r>
          </a:p>
        </p:txBody>
      </p:sp>
    </p:spTree>
    <p:extLst>
      <p:ext uri="{BB962C8B-B14F-4D97-AF65-F5344CB8AC3E}">
        <p14:creationId xmlns:p14="http://schemas.microsoft.com/office/powerpoint/2010/main" val="3911171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BD54-1F80-465D-BE7C-E9FB0EEBDBF9}"/>
              </a:ext>
            </a:extLst>
          </p:cNvPr>
          <p:cNvSpPr>
            <a:spLocks noGrp="1"/>
          </p:cNvSpPr>
          <p:nvPr>
            <p:ph type="title"/>
          </p:nvPr>
        </p:nvSpPr>
        <p:spPr>
          <a:xfrm>
            <a:off x="581192" y="702156"/>
            <a:ext cx="11029616" cy="561160"/>
          </a:xfrm>
        </p:spPr>
        <p:txBody>
          <a:bodyPr/>
          <a:lstStyle/>
          <a:p>
            <a:r>
              <a:rPr lang="en-US" dirty="0"/>
              <a:t>CHECK NULL   ?  Vs ??</a:t>
            </a:r>
          </a:p>
        </p:txBody>
      </p:sp>
      <p:sp>
        <p:nvSpPr>
          <p:cNvPr id="3" name="Content Placeholder 2">
            <a:extLst>
              <a:ext uri="{FF2B5EF4-FFF2-40B4-BE49-F238E27FC236}">
                <a16:creationId xmlns:a16="http://schemas.microsoft.com/office/drawing/2014/main" id="{F6D40B15-6F0D-4B2E-9B38-ABBA73308E61}"/>
              </a:ext>
            </a:extLst>
          </p:cNvPr>
          <p:cNvSpPr>
            <a:spLocks noGrp="1"/>
          </p:cNvSpPr>
          <p:nvPr>
            <p:ph idx="1"/>
          </p:nvPr>
        </p:nvSpPr>
        <p:spPr>
          <a:xfrm>
            <a:off x="581192" y="1371600"/>
            <a:ext cx="11029615" cy="4603750"/>
          </a:xfrm>
        </p:spPr>
        <p:txBody>
          <a:bodyPr>
            <a:normAutofit fontScale="92500" lnSpcReduction="20000"/>
          </a:bodyPr>
          <a:lstStyle/>
          <a:p>
            <a:pPr marL="0" indent="0">
              <a:buNone/>
            </a:pPr>
            <a:r>
              <a:rPr lang="en-US" dirty="0">
                <a:solidFill>
                  <a:schemeClr val="accent2"/>
                </a:solidFill>
              </a:rPr>
              <a:t>string product = null;  </a:t>
            </a:r>
            <a:r>
              <a:rPr lang="en-US" dirty="0"/>
              <a:t>     </a:t>
            </a:r>
            <a:r>
              <a:rPr lang="en-US" dirty="0">
                <a:solidFill>
                  <a:schemeClr val="accent5"/>
                </a:solidFill>
              </a:rPr>
              <a:t>// compiler error - this is a non-nullable type</a:t>
            </a:r>
          </a:p>
          <a:p>
            <a:pPr marL="0" indent="0">
              <a:buNone/>
            </a:pPr>
            <a:r>
              <a:rPr lang="en-US" dirty="0">
                <a:solidFill>
                  <a:schemeClr val="accent2"/>
                </a:solidFill>
              </a:rPr>
              <a:t>string? product = null;</a:t>
            </a:r>
            <a:r>
              <a:rPr lang="en-US" dirty="0"/>
              <a:t>    </a:t>
            </a:r>
            <a:r>
              <a:rPr lang="en-US" dirty="0">
                <a:solidFill>
                  <a:schemeClr val="accent5"/>
                </a:solidFill>
              </a:rPr>
              <a:t>// no error - this is a nullable type</a:t>
            </a:r>
          </a:p>
          <a:p>
            <a:pPr marL="0" indent="0">
              <a:buNone/>
            </a:pPr>
            <a:endParaRPr lang="en-US" dirty="0"/>
          </a:p>
          <a:p>
            <a:pPr marL="0" indent="0">
              <a:buNone/>
            </a:pPr>
            <a:r>
              <a:rPr lang="en-US" dirty="0"/>
              <a:t> </a:t>
            </a:r>
          </a:p>
          <a:p>
            <a:pPr marL="0" indent="0">
              <a:buNone/>
            </a:pPr>
            <a:endParaRPr lang="en-US" dirty="0"/>
          </a:p>
          <a:p>
            <a:pPr marL="0" indent="0">
              <a:buNone/>
            </a:pPr>
            <a:r>
              <a:rPr lang="en-US" dirty="0">
                <a:solidFill>
                  <a:schemeClr val="accent2"/>
                </a:solidFill>
              </a:rPr>
              <a:t>string </a:t>
            </a:r>
            <a:r>
              <a:rPr lang="en-US" dirty="0" err="1">
                <a:solidFill>
                  <a:schemeClr val="accent2"/>
                </a:solidFill>
              </a:rPr>
              <a:t>relatedName</a:t>
            </a:r>
            <a:r>
              <a:rPr lang="en-US" dirty="0">
                <a:solidFill>
                  <a:schemeClr val="accent2"/>
                </a:solidFill>
              </a:rPr>
              <a:t> = </a:t>
            </a:r>
            <a:r>
              <a:rPr lang="en-US" dirty="0" err="1">
                <a:solidFill>
                  <a:schemeClr val="accent2"/>
                </a:solidFill>
              </a:rPr>
              <a:t>p?.Related?.Name</a:t>
            </a:r>
            <a:r>
              <a:rPr lang="en-US" dirty="0">
                <a:solidFill>
                  <a:schemeClr val="accent2"/>
                </a:solidFill>
              </a:rPr>
              <a:t>;</a:t>
            </a:r>
          </a:p>
          <a:p>
            <a:pPr marL="0" indent="0">
              <a:buNone/>
            </a:pPr>
            <a:r>
              <a:rPr lang="en-US" b="1" dirty="0"/>
              <a:t>? means check if null, and continue if not null other, set the value to null.</a:t>
            </a:r>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accent2"/>
                </a:solidFill>
              </a:rPr>
              <a:t>string </a:t>
            </a:r>
            <a:r>
              <a:rPr lang="en-US" dirty="0" err="1">
                <a:solidFill>
                  <a:schemeClr val="accent2"/>
                </a:solidFill>
              </a:rPr>
              <a:t>relatedName</a:t>
            </a:r>
            <a:r>
              <a:rPr lang="en-US" dirty="0">
                <a:solidFill>
                  <a:schemeClr val="accent2"/>
                </a:solidFill>
              </a:rPr>
              <a:t> = </a:t>
            </a:r>
            <a:r>
              <a:rPr lang="en-US" dirty="0" err="1">
                <a:solidFill>
                  <a:schemeClr val="accent2"/>
                </a:solidFill>
              </a:rPr>
              <a:t>p?.Related?.Name</a:t>
            </a:r>
            <a:r>
              <a:rPr lang="en-US" dirty="0">
                <a:solidFill>
                  <a:schemeClr val="accent2"/>
                </a:solidFill>
              </a:rPr>
              <a:t> ?? "&lt;None&gt;";</a:t>
            </a:r>
          </a:p>
          <a:p>
            <a:pPr marL="0" indent="0">
              <a:buNone/>
            </a:pPr>
            <a:r>
              <a:rPr lang="en-US" dirty="0">
                <a:solidFill>
                  <a:schemeClr val="accent2"/>
                </a:solidFill>
              </a:rPr>
              <a:t>decimal? price = </a:t>
            </a:r>
            <a:r>
              <a:rPr lang="en-US" dirty="0" err="1">
                <a:solidFill>
                  <a:schemeClr val="accent2"/>
                </a:solidFill>
              </a:rPr>
              <a:t>p?.Price</a:t>
            </a:r>
            <a:r>
              <a:rPr lang="en-US" dirty="0">
                <a:solidFill>
                  <a:schemeClr val="accent2"/>
                </a:solidFill>
              </a:rPr>
              <a:t> ?? 0;</a:t>
            </a:r>
          </a:p>
          <a:p>
            <a:pPr marL="0" indent="0">
              <a:buNone/>
            </a:pPr>
            <a:r>
              <a:rPr lang="en-US" b="1" dirty="0"/>
              <a:t>?? if value is null replace with new value</a:t>
            </a:r>
          </a:p>
        </p:txBody>
      </p:sp>
    </p:spTree>
    <p:extLst>
      <p:ext uri="{BB962C8B-B14F-4D97-AF65-F5344CB8AC3E}">
        <p14:creationId xmlns:p14="http://schemas.microsoft.com/office/powerpoint/2010/main" val="275289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B708-D5E5-4722-93F0-5DA29C25CF6C}"/>
              </a:ext>
            </a:extLst>
          </p:cNvPr>
          <p:cNvSpPr>
            <a:spLocks noGrp="1"/>
          </p:cNvSpPr>
          <p:nvPr>
            <p:ph type="title"/>
          </p:nvPr>
        </p:nvSpPr>
        <p:spPr/>
        <p:txBody>
          <a:bodyPr/>
          <a:lstStyle/>
          <a:p>
            <a:r>
              <a:rPr lang="en-US" dirty="0"/>
              <a:t>Main Data Types</a:t>
            </a:r>
          </a:p>
        </p:txBody>
      </p:sp>
      <p:sp>
        <p:nvSpPr>
          <p:cNvPr id="3" name="Content Placeholder 2">
            <a:extLst>
              <a:ext uri="{FF2B5EF4-FFF2-40B4-BE49-F238E27FC236}">
                <a16:creationId xmlns:a16="http://schemas.microsoft.com/office/drawing/2014/main" id="{8E863546-9746-4BD6-A236-96E0C626C9F7}"/>
              </a:ext>
            </a:extLst>
          </p:cNvPr>
          <p:cNvSpPr>
            <a:spLocks noGrp="1"/>
          </p:cNvSpPr>
          <p:nvPr>
            <p:ph idx="1"/>
          </p:nvPr>
        </p:nvSpPr>
        <p:spPr>
          <a:xfrm>
            <a:off x="581192" y="1890876"/>
            <a:ext cx="11029615" cy="4651814"/>
          </a:xfrm>
        </p:spPr>
        <p:txBody>
          <a:bodyPr>
            <a:normAutofit/>
          </a:bodyPr>
          <a:lstStyle/>
          <a:p>
            <a:r>
              <a:rPr lang="en-US" sz="2400" dirty="0"/>
              <a:t>bool x1=false;</a:t>
            </a:r>
          </a:p>
          <a:p>
            <a:r>
              <a:rPr lang="en-US" sz="2400" dirty="0"/>
              <a:t>string x2=“ALI”;</a:t>
            </a:r>
          </a:p>
          <a:p>
            <a:r>
              <a:rPr lang="en-US" sz="2400" dirty="0"/>
              <a:t>int x2=22;</a:t>
            </a:r>
          </a:p>
          <a:p>
            <a:r>
              <a:rPr lang="en-US" sz="2400" dirty="0"/>
              <a:t>object =</a:t>
            </a:r>
            <a:r>
              <a:rPr lang="en-US" sz="2400" dirty="0" err="1"/>
              <a:t>xxxx</a:t>
            </a:r>
            <a:r>
              <a:rPr lang="en-US" sz="2400" dirty="0"/>
              <a:t>;  //Can store any data type in an object variable</a:t>
            </a:r>
          </a:p>
          <a:p>
            <a:r>
              <a:rPr lang="en-US" sz="2400" dirty="0" err="1"/>
              <a:t>DateTime</a:t>
            </a:r>
            <a:r>
              <a:rPr lang="en-US" sz="2400" dirty="0"/>
              <a:t> dt = </a:t>
            </a:r>
            <a:r>
              <a:rPr lang="en-US" sz="2400" dirty="0" err="1"/>
              <a:t>DateTime.Now</a:t>
            </a:r>
            <a:r>
              <a:rPr lang="en-US" sz="2400" dirty="0"/>
              <a:t>;</a:t>
            </a:r>
            <a:endParaRPr lang="ar-EG" sz="2400" dirty="0"/>
          </a:p>
          <a:p>
            <a:endParaRPr lang="ar-EG" sz="2400" dirty="0"/>
          </a:p>
          <a:p>
            <a:pPr marL="0" indent="0">
              <a:buNone/>
            </a:pPr>
            <a:r>
              <a:rPr lang="en-US" sz="2800" b="1" dirty="0"/>
              <a:t>Implicitly Typed</a:t>
            </a:r>
            <a:endParaRPr lang="ar-EG" sz="2800" b="1" dirty="0"/>
          </a:p>
          <a:p>
            <a:r>
              <a:rPr lang="en-US" sz="2400" dirty="0"/>
              <a:t>var xx=true;</a:t>
            </a:r>
          </a:p>
        </p:txBody>
      </p:sp>
    </p:spTree>
    <p:extLst>
      <p:ext uri="{BB962C8B-B14F-4D97-AF65-F5344CB8AC3E}">
        <p14:creationId xmlns:p14="http://schemas.microsoft.com/office/powerpoint/2010/main" val="2873667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E78C-9389-405B-93DA-930567D8ADEC}"/>
              </a:ext>
            </a:extLst>
          </p:cNvPr>
          <p:cNvSpPr>
            <a:spLocks noGrp="1"/>
          </p:cNvSpPr>
          <p:nvPr>
            <p:ph type="title"/>
          </p:nvPr>
        </p:nvSpPr>
        <p:spPr/>
        <p:txBody>
          <a:bodyPr/>
          <a:lstStyle/>
          <a:p>
            <a:r>
              <a:rPr lang="en-US" dirty="0"/>
              <a:t>Start &gt;net 5.0 MVC</a:t>
            </a:r>
          </a:p>
        </p:txBody>
      </p:sp>
      <p:sp>
        <p:nvSpPr>
          <p:cNvPr id="3" name="Text Placeholder 2">
            <a:extLst>
              <a:ext uri="{FF2B5EF4-FFF2-40B4-BE49-F238E27FC236}">
                <a16:creationId xmlns:a16="http://schemas.microsoft.com/office/drawing/2014/main" id="{4D3CEEF1-EEBE-4CF0-8C59-63A12A6E1F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2057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MVC Project with APIs</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4774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BF18-83D1-44E0-8043-8B92570BC4EA}"/>
              </a:ext>
            </a:extLst>
          </p:cNvPr>
          <p:cNvSpPr>
            <a:spLocks noGrp="1"/>
          </p:cNvSpPr>
          <p:nvPr>
            <p:ph type="title"/>
          </p:nvPr>
        </p:nvSpPr>
        <p:spPr/>
        <p:txBody>
          <a:bodyPr/>
          <a:lstStyle/>
          <a:p>
            <a:r>
              <a:rPr lang="en-US" dirty="0"/>
              <a:t>Create MVC Project without writing Code</a:t>
            </a:r>
          </a:p>
        </p:txBody>
      </p:sp>
    </p:spTree>
    <p:extLst>
      <p:ext uri="{BB962C8B-B14F-4D97-AF65-F5344CB8AC3E}">
        <p14:creationId xmlns:p14="http://schemas.microsoft.com/office/powerpoint/2010/main" val="3750473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33EC1-89D9-4AF5-8220-DDFE46F3AC02}"/>
              </a:ext>
            </a:extLst>
          </p:cNvPr>
          <p:cNvSpPr>
            <a:spLocks noGrp="1"/>
          </p:cNvSpPr>
          <p:nvPr>
            <p:ph idx="1"/>
          </p:nvPr>
        </p:nvSpPr>
        <p:spPr>
          <a:xfrm>
            <a:off x="581192" y="637674"/>
            <a:ext cx="11029615" cy="1058779"/>
          </a:xfrm>
        </p:spPr>
        <p:txBody>
          <a:bodyPr/>
          <a:lstStyle/>
          <a:p>
            <a:r>
              <a:rPr lang="en-US" dirty="0"/>
              <a:t>Prepare Database Tables and </a:t>
            </a:r>
            <a:r>
              <a:rPr lang="en-US" u="sng" dirty="0"/>
              <a:t>define relation between tables</a:t>
            </a:r>
          </a:p>
          <a:p>
            <a:r>
              <a:rPr lang="en-US" dirty="0"/>
              <a:t>Install "EF Core Power Tools" from Extensions</a:t>
            </a:r>
          </a:p>
        </p:txBody>
      </p:sp>
      <p:pic>
        <p:nvPicPr>
          <p:cNvPr id="3074" name="Picture 2">
            <a:extLst>
              <a:ext uri="{FF2B5EF4-FFF2-40B4-BE49-F238E27FC236}">
                <a16:creationId xmlns:a16="http://schemas.microsoft.com/office/drawing/2014/main" id="{0C0EA159-C410-4B5F-A0E5-F730D84D3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114" y="1595687"/>
            <a:ext cx="8168693" cy="498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416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952F-95BD-4116-8377-BAC94C74A79C}"/>
              </a:ext>
            </a:extLst>
          </p:cNvPr>
          <p:cNvSpPr>
            <a:spLocks noGrp="1"/>
          </p:cNvSpPr>
          <p:nvPr>
            <p:ph type="title"/>
          </p:nvPr>
        </p:nvSpPr>
        <p:spPr>
          <a:xfrm>
            <a:off x="581192" y="702156"/>
            <a:ext cx="11029616" cy="573191"/>
          </a:xfrm>
        </p:spPr>
        <p:txBody>
          <a:bodyPr/>
          <a:lstStyle/>
          <a:p>
            <a:r>
              <a:rPr lang="en-US" dirty="0"/>
              <a:t>Create new MVC Project </a:t>
            </a:r>
          </a:p>
        </p:txBody>
      </p:sp>
      <p:pic>
        <p:nvPicPr>
          <p:cNvPr id="4098" name="Picture 2">
            <a:extLst>
              <a:ext uri="{FF2B5EF4-FFF2-40B4-BE49-F238E27FC236}">
                <a16:creationId xmlns:a16="http://schemas.microsoft.com/office/drawing/2014/main" id="{88A9B275-D1E7-42FC-B2FA-F5BDEEBE1C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304"/>
          <a:stretch/>
        </p:blipFill>
        <p:spPr bwMode="auto">
          <a:xfrm>
            <a:off x="104273" y="2002945"/>
            <a:ext cx="5519225" cy="36037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572C262-1144-4665-8AF1-F8AC1BADF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611" y="1722434"/>
            <a:ext cx="6096000" cy="4086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4D30354-2F5D-4582-AFEA-CA428F25846D}"/>
              </a:ext>
            </a:extLst>
          </p:cNvPr>
          <p:cNvSpPr/>
          <p:nvPr/>
        </p:nvSpPr>
        <p:spPr>
          <a:xfrm>
            <a:off x="104273" y="2002945"/>
            <a:ext cx="5519225" cy="36037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A51FE4B-E6C9-4301-81A1-799F6AF7A074}"/>
              </a:ext>
            </a:extLst>
          </p:cNvPr>
          <p:cNvSpPr/>
          <p:nvPr/>
        </p:nvSpPr>
        <p:spPr>
          <a:xfrm>
            <a:off x="5757611" y="2002945"/>
            <a:ext cx="5961147" cy="38057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74FFDBD8-D243-492F-9357-28D3F2AB9DDD}"/>
              </a:ext>
            </a:extLst>
          </p:cNvPr>
          <p:cNvSpPr/>
          <p:nvPr/>
        </p:nvSpPr>
        <p:spPr>
          <a:xfrm>
            <a:off x="5269832" y="4186989"/>
            <a:ext cx="685800" cy="397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346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C37C-5AE5-4D6F-8B55-A47EC8AE8E73}"/>
              </a:ext>
            </a:extLst>
          </p:cNvPr>
          <p:cNvSpPr>
            <a:spLocks noGrp="1"/>
          </p:cNvSpPr>
          <p:nvPr>
            <p:ph type="title"/>
          </p:nvPr>
        </p:nvSpPr>
        <p:spPr/>
        <p:txBody>
          <a:bodyPr/>
          <a:lstStyle/>
          <a:p>
            <a:r>
              <a:rPr lang="en-US" dirty="0"/>
              <a:t>Import Database Schema</a:t>
            </a:r>
          </a:p>
        </p:txBody>
      </p:sp>
      <p:sp>
        <p:nvSpPr>
          <p:cNvPr id="3" name="Content Placeholder 2">
            <a:extLst>
              <a:ext uri="{FF2B5EF4-FFF2-40B4-BE49-F238E27FC236}">
                <a16:creationId xmlns:a16="http://schemas.microsoft.com/office/drawing/2014/main" id="{DC7D47EC-7AEC-4277-8047-59F7109DAB76}"/>
              </a:ext>
            </a:extLst>
          </p:cNvPr>
          <p:cNvSpPr>
            <a:spLocks noGrp="1"/>
          </p:cNvSpPr>
          <p:nvPr>
            <p:ph idx="1"/>
          </p:nvPr>
        </p:nvSpPr>
        <p:spPr>
          <a:xfrm>
            <a:off x="581192" y="2340864"/>
            <a:ext cx="11029615" cy="582810"/>
          </a:xfrm>
        </p:spPr>
        <p:txBody>
          <a:bodyPr/>
          <a:lstStyle/>
          <a:p>
            <a:r>
              <a:rPr lang="en-US" dirty="0"/>
              <a:t>Right click on the solution and choose "EF Core Power Tools" &gt; Reverse Engineering</a:t>
            </a:r>
          </a:p>
        </p:txBody>
      </p:sp>
      <p:pic>
        <p:nvPicPr>
          <p:cNvPr id="5122" name="Picture 2">
            <a:extLst>
              <a:ext uri="{FF2B5EF4-FFF2-40B4-BE49-F238E27FC236}">
                <a16:creationId xmlns:a16="http://schemas.microsoft.com/office/drawing/2014/main" id="{DCAB872B-B335-41C4-9DA4-E126D387E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076606"/>
            <a:ext cx="8879305" cy="2899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31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943A-9283-4545-AA21-F471E75AF603}"/>
              </a:ext>
            </a:extLst>
          </p:cNvPr>
          <p:cNvSpPr>
            <a:spLocks noGrp="1"/>
          </p:cNvSpPr>
          <p:nvPr>
            <p:ph type="title"/>
          </p:nvPr>
        </p:nvSpPr>
        <p:spPr>
          <a:xfrm>
            <a:off x="581192" y="702156"/>
            <a:ext cx="11029616" cy="561160"/>
          </a:xfrm>
        </p:spPr>
        <p:txBody>
          <a:bodyPr/>
          <a:lstStyle/>
          <a:p>
            <a:r>
              <a:rPr lang="en-US" dirty="0"/>
              <a:t>Import Database Configuration</a:t>
            </a:r>
          </a:p>
        </p:txBody>
      </p:sp>
      <p:sp>
        <p:nvSpPr>
          <p:cNvPr id="3" name="Content Placeholder 2">
            <a:extLst>
              <a:ext uri="{FF2B5EF4-FFF2-40B4-BE49-F238E27FC236}">
                <a16:creationId xmlns:a16="http://schemas.microsoft.com/office/drawing/2014/main" id="{3EB5EC60-1A7A-4F4B-AF8D-A4C9CB9DF32F}"/>
              </a:ext>
            </a:extLst>
          </p:cNvPr>
          <p:cNvSpPr>
            <a:spLocks noGrp="1"/>
          </p:cNvSpPr>
          <p:nvPr>
            <p:ph idx="1"/>
          </p:nvPr>
        </p:nvSpPr>
        <p:spPr>
          <a:xfrm>
            <a:off x="581192" y="1263316"/>
            <a:ext cx="11029615" cy="5305926"/>
          </a:xfrm>
        </p:spPr>
        <p:txBody>
          <a:bodyPr>
            <a:normAutofit/>
          </a:bodyPr>
          <a:lstStyle/>
          <a:p>
            <a:r>
              <a:rPr lang="en-US" dirty="0"/>
              <a:t>choose DB and Tables to generate the related classes and </a:t>
            </a:r>
            <a:r>
              <a:rPr lang="en-US" dirty="0" err="1"/>
              <a:t>DBContext</a:t>
            </a:r>
            <a:br>
              <a:rPr lang="en-US" dirty="0"/>
            </a:br>
            <a:r>
              <a:rPr lang="en-US" dirty="0"/>
              <a:t>- Set </a:t>
            </a:r>
            <a:r>
              <a:rPr lang="en-US" dirty="0" err="1"/>
              <a:t>EntityTypes</a:t>
            </a:r>
            <a:r>
              <a:rPr lang="en-US" dirty="0"/>
              <a:t> Path= Models</a:t>
            </a:r>
            <a:br>
              <a:rPr lang="en-US" dirty="0"/>
            </a:br>
            <a:r>
              <a:rPr lang="en-US" dirty="0"/>
              <a:t>- Set </a:t>
            </a:r>
            <a:r>
              <a:rPr lang="en-US" dirty="0" err="1"/>
              <a:t>DBContext</a:t>
            </a:r>
            <a:r>
              <a:rPr lang="en-US" dirty="0"/>
              <a:t> Path= Data</a:t>
            </a:r>
            <a:br>
              <a:rPr lang="en-US" dirty="0"/>
            </a:br>
            <a:r>
              <a:rPr lang="en-US" dirty="0"/>
              <a:t>- Check Data Annotation</a:t>
            </a:r>
            <a:br>
              <a:rPr lang="en-US" dirty="0"/>
            </a:br>
            <a:r>
              <a:rPr lang="en-US" dirty="0"/>
              <a:t>- Check Include Connection String</a:t>
            </a:r>
            <a:br>
              <a:rPr lang="en-US" dirty="0"/>
            </a:br>
            <a:r>
              <a:rPr lang="en-US" dirty="0"/>
              <a:t>- Check Install EF Core Packages</a:t>
            </a:r>
          </a:p>
          <a:p>
            <a:endParaRPr lang="en-US" dirty="0"/>
          </a:p>
          <a:p>
            <a:pPr marL="0" indent="0">
              <a:buNone/>
            </a:pPr>
            <a:r>
              <a:rPr lang="en-US" b="1" dirty="0"/>
              <a:t>Notes: </a:t>
            </a:r>
            <a:r>
              <a:rPr lang="en-US" dirty="0"/>
              <a:t>After create </a:t>
            </a:r>
            <a:r>
              <a:rPr lang="en-US" dirty="0" err="1"/>
              <a:t>DBContext</a:t>
            </a:r>
            <a:r>
              <a:rPr lang="en-US" dirty="0"/>
              <a:t>, you can use it direct like this</a:t>
            </a:r>
          </a:p>
          <a:p>
            <a:pPr marL="0" indent="0">
              <a:buNone/>
            </a:pPr>
            <a:r>
              <a:rPr lang="en-US" dirty="0"/>
              <a:t>            var _</a:t>
            </a:r>
            <a:r>
              <a:rPr lang="en-US" dirty="0" err="1"/>
              <a:t>db</a:t>
            </a:r>
            <a:r>
              <a:rPr lang="en-US" dirty="0"/>
              <a:t> = new </a:t>
            </a:r>
            <a:r>
              <a:rPr lang="en-US" dirty="0" err="1"/>
              <a:t>NopcommerceContext</a:t>
            </a:r>
            <a:r>
              <a:rPr lang="en-US" dirty="0"/>
              <a:t>();</a:t>
            </a:r>
            <a:br>
              <a:rPr lang="en-US" dirty="0"/>
            </a:br>
            <a:r>
              <a:rPr lang="en-US" dirty="0"/>
              <a:t>            var Lang = _</a:t>
            </a:r>
            <a:r>
              <a:rPr lang="en-US" dirty="0" err="1"/>
              <a:t>db.Country.ToList</a:t>
            </a:r>
            <a:r>
              <a:rPr lang="en-US" dirty="0"/>
              <a:t>();</a:t>
            </a:r>
            <a:br>
              <a:rPr lang="en-US" dirty="0"/>
            </a:br>
            <a:endParaRPr lang="en-US" dirty="0"/>
          </a:p>
          <a:p>
            <a:pPr marL="0" indent="0">
              <a:buNone/>
            </a:pPr>
            <a:r>
              <a:rPr lang="en-US" dirty="0"/>
              <a:t>But it is better to add it to dependency injection, </a:t>
            </a:r>
            <a:br>
              <a:rPr lang="en-US" dirty="0"/>
            </a:br>
            <a:r>
              <a:rPr lang="en-US" dirty="0"/>
              <a:t>using start class </a:t>
            </a:r>
            <a:r>
              <a:rPr lang="en-US" dirty="0" err="1"/>
              <a:t>ConfigService</a:t>
            </a:r>
            <a:r>
              <a:rPr lang="en-US" dirty="0"/>
              <a:t> method.</a:t>
            </a:r>
          </a:p>
          <a:p>
            <a:endParaRPr lang="en-US" dirty="0"/>
          </a:p>
        </p:txBody>
      </p:sp>
      <p:pic>
        <p:nvPicPr>
          <p:cNvPr id="6146" name="Picture 2">
            <a:extLst>
              <a:ext uri="{FF2B5EF4-FFF2-40B4-BE49-F238E27FC236}">
                <a16:creationId xmlns:a16="http://schemas.microsoft.com/office/drawing/2014/main" id="{09A224BC-6EC3-4D09-97F8-0B379425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3903" y="609600"/>
            <a:ext cx="37719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285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DC17-E140-47E8-B14B-2D1649102B75}"/>
              </a:ext>
            </a:extLst>
          </p:cNvPr>
          <p:cNvSpPr>
            <a:spLocks noGrp="1"/>
          </p:cNvSpPr>
          <p:nvPr>
            <p:ph type="title"/>
          </p:nvPr>
        </p:nvSpPr>
        <p:spPr>
          <a:xfrm>
            <a:off x="513012" y="483161"/>
            <a:ext cx="11029616" cy="525065"/>
          </a:xfrm>
        </p:spPr>
        <p:txBody>
          <a:bodyPr/>
          <a:lstStyle/>
          <a:p>
            <a:r>
              <a:rPr lang="en-US" dirty="0"/>
              <a:t>Configure DI</a:t>
            </a:r>
          </a:p>
        </p:txBody>
      </p:sp>
      <p:sp>
        <p:nvSpPr>
          <p:cNvPr id="3" name="Content Placeholder 2">
            <a:extLst>
              <a:ext uri="{FF2B5EF4-FFF2-40B4-BE49-F238E27FC236}">
                <a16:creationId xmlns:a16="http://schemas.microsoft.com/office/drawing/2014/main" id="{39CC92A1-864D-45FA-847C-0AC061576181}"/>
              </a:ext>
            </a:extLst>
          </p:cNvPr>
          <p:cNvSpPr>
            <a:spLocks noGrp="1"/>
          </p:cNvSpPr>
          <p:nvPr>
            <p:ph idx="1"/>
          </p:nvPr>
        </p:nvSpPr>
        <p:spPr>
          <a:xfrm>
            <a:off x="581192" y="1008226"/>
            <a:ext cx="11029615" cy="4967124"/>
          </a:xfrm>
        </p:spPr>
        <p:txBody>
          <a:bodyPr>
            <a:normAutofit/>
          </a:bodyPr>
          <a:lstStyle/>
          <a:p>
            <a:r>
              <a:rPr lang="en-US" dirty="0"/>
              <a:t>Open \"</a:t>
            </a:r>
            <a:r>
              <a:rPr lang="en-US" dirty="0" err="1"/>
              <a:t>Startup.cs</a:t>
            </a:r>
            <a:r>
              <a:rPr lang="en-US" dirty="0"/>
              <a:t>"&gt;"</a:t>
            </a:r>
            <a:r>
              <a:rPr lang="en-US" dirty="0" err="1"/>
              <a:t>ConfigureServices</a:t>
            </a:r>
            <a:r>
              <a:rPr lang="en-US" dirty="0"/>
              <a:t>" add "</a:t>
            </a:r>
            <a:r>
              <a:rPr lang="en-US" dirty="0" err="1"/>
              <a:t>DBContext</a:t>
            </a:r>
            <a:r>
              <a:rPr lang="en-US" dirty="0"/>
              <a:t>" Service</a:t>
            </a:r>
          </a:p>
          <a:p>
            <a:endParaRPr lang="en-US" dirty="0"/>
          </a:p>
          <a:p>
            <a:endParaRPr lang="en-US" dirty="0"/>
          </a:p>
          <a:p>
            <a:endParaRPr lang="en-US" dirty="0"/>
          </a:p>
          <a:p>
            <a:endParaRPr lang="en-US" dirty="0"/>
          </a:p>
          <a:p>
            <a:endParaRPr lang="en-US" dirty="0"/>
          </a:p>
          <a:p>
            <a:endParaRPr lang="en-US" dirty="0"/>
          </a:p>
          <a:p>
            <a:endParaRPr lang="en-US" dirty="0"/>
          </a:p>
          <a:p>
            <a:r>
              <a:rPr lang="en-US" dirty="0"/>
              <a:t>Update "</a:t>
            </a:r>
            <a:r>
              <a:rPr lang="en-US" dirty="0" err="1"/>
              <a:t>appsettings.json</a:t>
            </a:r>
            <a:r>
              <a:rPr lang="en-US" dirty="0"/>
              <a:t>" add "</a:t>
            </a:r>
            <a:r>
              <a:rPr lang="en-US" dirty="0" err="1"/>
              <a:t>ConnectionStrings</a:t>
            </a:r>
            <a:r>
              <a:rPr lang="en-US" dirty="0"/>
              <a:t>"</a:t>
            </a:r>
          </a:p>
          <a:p>
            <a:endParaRPr lang="en-US" dirty="0"/>
          </a:p>
          <a:p>
            <a:pPr marL="0" indent="0">
              <a:buNone/>
            </a:pPr>
            <a:endParaRPr lang="en-US" dirty="0"/>
          </a:p>
          <a:p>
            <a:endParaRPr lang="en-US" dirty="0"/>
          </a:p>
        </p:txBody>
      </p:sp>
      <p:pic>
        <p:nvPicPr>
          <p:cNvPr id="7170" name="Picture 2">
            <a:extLst>
              <a:ext uri="{FF2B5EF4-FFF2-40B4-BE49-F238E27FC236}">
                <a16:creationId xmlns:a16="http://schemas.microsoft.com/office/drawing/2014/main" id="{AF88034F-3950-4208-8385-E574782F7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614" y="1533291"/>
            <a:ext cx="7198895" cy="23763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7C398A3-CE1B-4B3F-971B-8E678CA65B4D}"/>
              </a:ext>
            </a:extLst>
          </p:cNvPr>
          <p:cNvSpPr/>
          <p:nvPr/>
        </p:nvSpPr>
        <p:spPr>
          <a:xfrm>
            <a:off x="932614" y="1503516"/>
            <a:ext cx="6645443" cy="2376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a:extLst>
              <a:ext uri="{FF2B5EF4-FFF2-40B4-BE49-F238E27FC236}">
                <a16:creationId xmlns:a16="http://schemas.microsoft.com/office/drawing/2014/main" id="{66A1A760-F67C-44ED-BC0D-0D1008B724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105" y="4098866"/>
            <a:ext cx="6096000" cy="2095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389BC3D-AE61-4B5A-9860-3F87415175C3}"/>
              </a:ext>
            </a:extLst>
          </p:cNvPr>
          <p:cNvSpPr/>
          <p:nvPr/>
        </p:nvSpPr>
        <p:spPr>
          <a:xfrm>
            <a:off x="5755105" y="4098866"/>
            <a:ext cx="6096000" cy="2095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Bent 5">
            <a:extLst>
              <a:ext uri="{FF2B5EF4-FFF2-40B4-BE49-F238E27FC236}">
                <a16:creationId xmlns:a16="http://schemas.microsoft.com/office/drawing/2014/main" id="{793BB024-199A-491D-BF14-F8D471A15F22}"/>
              </a:ext>
            </a:extLst>
          </p:cNvPr>
          <p:cNvSpPr/>
          <p:nvPr/>
        </p:nvSpPr>
        <p:spPr>
          <a:xfrm flipH="1">
            <a:off x="7182853" y="2899611"/>
            <a:ext cx="1016836" cy="1199255"/>
          </a:xfrm>
          <a:prstGeom prst="bentArrow">
            <a:avLst>
              <a:gd name="adj1" fmla="val 25000"/>
              <a:gd name="adj2" fmla="val 2785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057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AA67-E791-41B2-B7F8-7B3F92960300}"/>
              </a:ext>
            </a:extLst>
          </p:cNvPr>
          <p:cNvSpPr>
            <a:spLocks noGrp="1"/>
          </p:cNvSpPr>
          <p:nvPr>
            <p:ph type="title"/>
          </p:nvPr>
        </p:nvSpPr>
        <p:spPr>
          <a:xfrm>
            <a:off x="460871" y="581836"/>
            <a:ext cx="11438355" cy="501002"/>
          </a:xfrm>
        </p:spPr>
        <p:txBody>
          <a:bodyPr>
            <a:normAutofit fontScale="90000"/>
          </a:bodyPr>
          <a:lstStyle/>
          <a:p>
            <a:r>
              <a:rPr lang="en-US" dirty="0"/>
              <a:t>Access dependency injection DI in any new class Constructor</a:t>
            </a:r>
          </a:p>
        </p:txBody>
      </p:sp>
      <p:sp>
        <p:nvSpPr>
          <p:cNvPr id="3" name="Content Placeholder 2">
            <a:extLst>
              <a:ext uri="{FF2B5EF4-FFF2-40B4-BE49-F238E27FC236}">
                <a16:creationId xmlns:a16="http://schemas.microsoft.com/office/drawing/2014/main" id="{7C2185C1-9C26-45EE-B85A-4C493FF1E44E}"/>
              </a:ext>
            </a:extLst>
          </p:cNvPr>
          <p:cNvSpPr>
            <a:spLocks noGrp="1"/>
          </p:cNvSpPr>
          <p:nvPr>
            <p:ph idx="1"/>
          </p:nvPr>
        </p:nvSpPr>
        <p:spPr>
          <a:xfrm>
            <a:off x="581192" y="1203157"/>
            <a:ext cx="11029615" cy="5269831"/>
          </a:xfrm>
        </p:spPr>
        <p:txBody>
          <a:bodyPr anchor="t" anchorCtr="0">
            <a:normAutofit/>
          </a:bodyPr>
          <a:lstStyle/>
          <a:p>
            <a:pPr marL="0" indent="0">
              <a:buNone/>
            </a:pPr>
            <a:r>
              <a:rPr lang="en-US" dirty="0"/>
              <a:t>After define </a:t>
            </a:r>
            <a:r>
              <a:rPr lang="en-US" dirty="0" err="1"/>
              <a:t>DBContext</a:t>
            </a:r>
            <a:r>
              <a:rPr lang="en-US" dirty="0"/>
              <a:t> in dependency injection, we can access DB using any controller like this</a:t>
            </a:r>
          </a:p>
          <a:p>
            <a:pPr marL="0" indent="0">
              <a:buNone/>
            </a:pPr>
            <a:r>
              <a:rPr lang="en-US" dirty="0"/>
              <a:t>    </a:t>
            </a:r>
            <a:br>
              <a:rPr lang="en-US" dirty="0"/>
            </a:br>
            <a:r>
              <a:rPr lang="en-US" dirty="0"/>
              <a:t>public class </a:t>
            </a:r>
            <a:r>
              <a:rPr lang="en-US" dirty="0" err="1"/>
              <a:t>LanguagesController</a:t>
            </a:r>
            <a:r>
              <a:rPr lang="en-US" dirty="0"/>
              <a:t> : Controller</a:t>
            </a:r>
            <a:br>
              <a:rPr lang="en-US" dirty="0"/>
            </a:br>
            <a:r>
              <a:rPr lang="en-US" dirty="0"/>
              <a:t>    {</a:t>
            </a:r>
            <a:br>
              <a:rPr lang="en-US" dirty="0"/>
            </a:br>
            <a:r>
              <a:rPr lang="en-US" dirty="0"/>
              <a:t>        private </a:t>
            </a:r>
            <a:r>
              <a:rPr lang="en-US" dirty="0" err="1"/>
              <a:t>readonly</a:t>
            </a:r>
            <a:r>
              <a:rPr lang="en-US" dirty="0"/>
              <a:t> </a:t>
            </a:r>
            <a:r>
              <a:rPr lang="en-US" dirty="0" err="1">
                <a:highlight>
                  <a:srgbClr val="FFFF00"/>
                </a:highlight>
              </a:rPr>
              <a:t>NopcommerceContext</a:t>
            </a:r>
            <a:r>
              <a:rPr lang="en-US" dirty="0"/>
              <a:t> _context;</a:t>
            </a:r>
            <a:br>
              <a:rPr lang="en-US" dirty="0"/>
            </a:br>
            <a:br>
              <a:rPr lang="en-US" dirty="0"/>
            </a:br>
            <a:r>
              <a:rPr lang="en-US" dirty="0"/>
              <a:t>        public </a:t>
            </a:r>
            <a:r>
              <a:rPr lang="en-US" dirty="0" err="1"/>
              <a:t>LanguagesController</a:t>
            </a:r>
            <a:r>
              <a:rPr lang="en-US" dirty="0"/>
              <a:t>(</a:t>
            </a:r>
            <a:r>
              <a:rPr lang="en-US" dirty="0" err="1">
                <a:highlight>
                  <a:srgbClr val="FFFF00"/>
                </a:highlight>
              </a:rPr>
              <a:t>NopcommerceContext</a:t>
            </a:r>
            <a:r>
              <a:rPr lang="en-US" dirty="0"/>
              <a:t> context)</a:t>
            </a:r>
            <a:br>
              <a:rPr lang="en-US" dirty="0"/>
            </a:br>
            <a:r>
              <a:rPr lang="en-US" dirty="0"/>
              <a:t>        {</a:t>
            </a:r>
            <a:br>
              <a:rPr lang="en-US" dirty="0"/>
            </a:br>
            <a:r>
              <a:rPr lang="en-US" dirty="0"/>
              <a:t>            _context = context;</a:t>
            </a:r>
            <a:br>
              <a:rPr lang="en-US" dirty="0"/>
            </a:br>
            <a:r>
              <a:rPr lang="en-US" dirty="0"/>
              <a:t>        }</a:t>
            </a:r>
          </a:p>
          <a:p>
            <a:pPr marL="0" indent="0">
              <a:buNone/>
            </a:pPr>
            <a:r>
              <a:rPr lang="en-US" dirty="0"/>
              <a:t>   }</a:t>
            </a:r>
          </a:p>
          <a:p>
            <a:pPr marL="0" indent="0">
              <a:buNone/>
            </a:pPr>
            <a:endParaRPr lang="en-US" dirty="0"/>
          </a:p>
          <a:p>
            <a:pPr marL="0" indent="0">
              <a:buNone/>
            </a:pPr>
            <a:r>
              <a:rPr lang="en-US" dirty="0"/>
              <a:t>Notes: DEPENDENCY INJECTION is a  Design Pattern used to pass object (inject object) to any class instead of define it locally in every class, this give us advantage to create a single instance of that class or even choose different implementation when user point to abstract class</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C47CFE6A-C116-4F16-8EA2-90161E2EA007}"/>
              </a:ext>
            </a:extLst>
          </p:cNvPr>
          <p:cNvSpPr/>
          <p:nvPr/>
        </p:nvSpPr>
        <p:spPr>
          <a:xfrm>
            <a:off x="581191" y="1872602"/>
            <a:ext cx="6782134" cy="2875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59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840A-24EB-4655-8233-A3E8A5069D3A}"/>
              </a:ext>
            </a:extLst>
          </p:cNvPr>
          <p:cNvSpPr>
            <a:spLocks noGrp="1"/>
          </p:cNvSpPr>
          <p:nvPr>
            <p:ph type="title"/>
          </p:nvPr>
        </p:nvSpPr>
        <p:spPr>
          <a:xfrm>
            <a:off x="424781" y="577689"/>
            <a:ext cx="11029616" cy="534683"/>
          </a:xfrm>
        </p:spPr>
        <p:txBody>
          <a:bodyPr/>
          <a:lstStyle/>
          <a:p>
            <a:r>
              <a:rPr lang="en-US" dirty="0"/>
              <a:t>Define CURD for DB Table</a:t>
            </a:r>
          </a:p>
        </p:txBody>
      </p:sp>
      <p:sp>
        <p:nvSpPr>
          <p:cNvPr id="3" name="Content Placeholder 2">
            <a:extLst>
              <a:ext uri="{FF2B5EF4-FFF2-40B4-BE49-F238E27FC236}">
                <a16:creationId xmlns:a16="http://schemas.microsoft.com/office/drawing/2014/main" id="{6BE6F766-1232-4CF8-85B5-98AF38C71D46}"/>
              </a:ext>
            </a:extLst>
          </p:cNvPr>
          <p:cNvSpPr>
            <a:spLocks noGrp="1"/>
          </p:cNvSpPr>
          <p:nvPr>
            <p:ph idx="1"/>
          </p:nvPr>
        </p:nvSpPr>
        <p:spPr>
          <a:xfrm>
            <a:off x="424781" y="1106184"/>
            <a:ext cx="11029615" cy="1049160"/>
          </a:xfrm>
        </p:spPr>
        <p:txBody>
          <a:bodyPr>
            <a:normAutofit/>
          </a:bodyPr>
          <a:lstStyle/>
          <a:p>
            <a:r>
              <a:rPr lang="en-US" dirty="0"/>
              <a:t>Right click on "Controller" folder and choose "Add new Controller", from the new menu choose "MVC using Entity Framework“, from new screen choose  class and </a:t>
            </a:r>
            <a:r>
              <a:rPr lang="en-US" dirty="0" err="1"/>
              <a:t>DBContext</a:t>
            </a:r>
            <a:r>
              <a:rPr lang="en-US" dirty="0"/>
              <a:t> and </a:t>
            </a:r>
            <a:r>
              <a:rPr lang="en-US" dirty="0" err="1"/>
              <a:t>ControllerName</a:t>
            </a:r>
            <a:r>
              <a:rPr lang="en-US" dirty="0"/>
              <a:t> then click OK</a:t>
            </a:r>
          </a:p>
        </p:txBody>
      </p:sp>
      <p:pic>
        <p:nvPicPr>
          <p:cNvPr id="8194" name="Picture 2">
            <a:extLst>
              <a:ext uri="{FF2B5EF4-FFF2-40B4-BE49-F238E27FC236}">
                <a16:creationId xmlns:a16="http://schemas.microsoft.com/office/drawing/2014/main" id="{45CA3468-5489-47B2-9146-951F1B720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57" y="2155344"/>
            <a:ext cx="6096000" cy="42291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063813B-8A8A-41A0-821B-78C6F278D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293" y="2526819"/>
            <a:ext cx="55816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59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87FF-F12F-4F5F-BE63-561C0BC76AD4}"/>
              </a:ext>
            </a:extLst>
          </p:cNvPr>
          <p:cNvSpPr>
            <a:spLocks noGrp="1"/>
          </p:cNvSpPr>
          <p:nvPr>
            <p:ph type="title"/>
          </p:nvPr>
        </p:nvSpPr>
        <p:spPr/>
        <p:txBody>
          <a:bodyPr/>
          <a:lstStyle/>
          <a:p>
            <a:r>
              <a:rPr lang="en-US" dirty="0"/>
              <a:t>Work with String</a:t>
            </a:r>
          </a:p>
        </p:txBody>
      </p:sp>
      <p:sp>
        <p:nvSpPr>
          <p:cNvPr id="3" name="Content Placeholder 2">
            <a:extLst>
              <a:ext uri="{FF2B5EF4-FFF2-40B4-BE49-F238E27FC236}">
                <a16:creationId xmlns:a16="http://schemas.microsoft.com/office/drawing/2014/main" id="{7488C56C-7B83-418B-BA74-0A6DCB2848E9}"/>
              </a:ext>
            </a:extLst>
          </p:cNvPr>
          <p:cNvSpPr>
            <a:spLocks noGrp="1"/>
          </p:cNvSpPr>
          <p:nvPr>
            <p:ph sz="half" idx="1"/>
          </p:nvPr>
        </p:nvSpPr>
        <p:spPr>
          <a:xfrm>
            <a:off x="581193" y="2228003"/>
            <a:ext cx="5194767" cy="988333"/>
          </a:xfrm>
        </p:spPr>
        <p:txBody>
          <a:bodyPr>
            <a:normAutofit lnSpcReduction="10000"/>
          </a:bodyPr>
          <a:lstStyle/>
          <a:p>
            <a:r>
              <a:rPr lang="en-US" sz="2400" dirty="0"/>
              <a:t>Define multi-line string using @</a:t>
            </a:r>
          </a:p>
          <a:p>
            <a:r>
              <a:rPr lang="en-US" sz="2400" dirty="0"/>
              <a:t>Define interpolation using $   and { }</a:t>
            </a:r>
          </a:p>
        </p:txBody>
      </p:sp>
      <p:sp>
        <p:nvSpPr>
          <p:cNvPr id="4" name="Content Placeholder 3">
            <a:extLst>
              <a:ext uri="{FF2B5EF4-FFF2-40B4-BE49-F238E27FC236}">
                <a16:creationId xmlns:a16="http://schemas.microsoft.com/office/drawing/2014/main" id="{217D97CF-0AD1-40CC-8C74-77A1A08699E1}"/>
              </a:ext>
            </a:extLst>
          </p:cNvPr>
          <p:cNvSpPr>
            <a:spLocks noGrp="1"/>
          </p:cNvSpPr>
          <p:nvPr>
            <p:ph sz="half" idx="2"/>
          </p:nvPr>
        </p:nvSpPr>
        <p:spPr>
          <a:xfrm>
            <a:off x="756745" y="3428999"/>
            <a:ext cx="10854064" cy="3239815"/>
          </a:xfrm>
        </p:spPr>
        <p:txBody>
          <a:bodyPr>
            <a:normAutofit lnSpcReduction="10000"/>
          </a:bodyPr>
          <a:lstStyle/>
          <a:p>
            <a:pPr marL="0" indent="0">
              <a:buNone/>
            </a:pPr>
            <a:r>
              <a:rPr lang="en-US" sz="2400" dirty="0"/>
              <a:t>String x=“</a:t>
            </a:r>
            <a:r>
              <a:rPr lang="en-US" sz="2400" dirty="0" err="1"/>
              <a:t>aaaa</a:t>
            </a:r>
            <a:r>
              <a:rPr lang="en-US" sz="2400" dirty="0"/>
              <a:t>”;</a:t>
            </a:r>
            <a:br>
              <a:rPr lang="en-US" sz="2400" dirty="0"/>
            </a:br>
            <a:r>
              <a:rPr lang="en-US" sz="2400" dirty="0"/>
              <a:t>String y=@”line 1</a:t>
            </a:r>
            <a:br>
              <a:rPr lang="en-US" sz="2400" dirty="0"/>
            </a:br>
            <a:r>
              <a:rPr lang="en-US" sz="2400" dirty="0"/>
              <a:t>                    Line 2”;</a:t>
            </a:r>
          </a:p>
          <a:p>
            <a:pPr marL="0" indent="0">
              <a:buNone/>
            </a:pPr>
            <a:r>
              <a:rPr lang="en-US" sz="2400" dirty="0"/>
              <a:t>Sting k=$”string x has value{x}, while string y has value{y} ”;</a:t>
            </a:r>
          </a:p>
        </p:txBody>
      </p:sp>
    </p:spTree>
    <p:extLst>
      <p:ext uri="{BB962C8B-B14F-4D97-AF65-F5344CB8AC3E}">
        <p14:creationId xmlns:p14="http://schemas.microsoft.com/office/powerpoint/2010/main" val="531871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33EC-5E63-4763-92D6-4396CD98A79D}"/>
              </a:ext>
            </a:extLst>
          </p:cNvPr>
          <p:cNvSpPr>
            <a:spLocks noGrp="1"/>
          </p:cNvSpPr>
          <p:nvPr>
            <p:ph type="title"/>
          </p:nvPr>
        </p:nvSpPr>
        <p:spPr/>
        <p:txBody>
          <a:bodyPr/>
          <a:lstStyle/>
          <a:p>
            <a:r>
              <a:rPr lang="en-US" dirty="0"/>
              <a:t>Update Generated code in lookups</a:t>
            </a:r>
          </a:p>
        </p:txBody>
      </p:sp>
      <p:sp>
        <p:nvSpPr>
          <p:cNvPr id="3" name="Content Placeholder 2">
            <a:extLst>
              <a:ext uri="{FF2B5EF4-FFF2-40B4-BE49-F238E27FC236}">
                <a16:creationId xmlns:a16="http://schemas.microsoft.com/office/drawing/2014/main" id="{A6A0744A-6E45-432B-BDAD-076ADD91B0B9}"/>
              </a:ext>
            </a:extLst>
          </p:cNvPr>
          <p:cNvSpPr>
            <a:spLocks noGrp="1"/>
          </p:cNvSpPr>
          <p:nvPr>
            <p:ph idx="1"/>
          </p:nvPr>
        </p:nvSpPr>
        <p:spPr/>
        <p:txBody>
          <a:bodyPr/>
          <a:lstStyle/>
          <a:p>
            <a:r>
              <a:rPr lang="en-US" dirty="0"/>
              <a:t>Now you have CURD functionality on the selected tables, but you may need to apply one modification if the field is lookup</a:t>
            </a:r>
            <a:br>
              <a:rPr lang="en-US" dirty="0"/>
            </a:br>
            <a:br>
              <a:rPr lang="en-US" dirty="0"/>
            </a:br>
            <a:r>
              <a:rPr lang="en-US" dirty="0"/>
              <a:t>In Details and Delete update field instead of view Number, it should view the Value </a:t>
            </a:r>
            <a:br>
              <a:rPr lang="en-US" dirty="0"/>
            </a:br>
            <a:r>
              <a:rPr lang="en-US" dirty="0"/>
              <a:t>In Create and Edit, it should view drop down</a:t>
            </a:r>
          </a:p>
        </p:txBody>
      </p:sp>
    </p:spTree>
    <p:extLst>
      <p:ext uri="{BB962C8B-B14F-4D97-AF65-F5344CB8AC3E}">
        <p14:creationId xmlns:p14="http://schemas.microsoft.com/office/powerpoint/2010/main" val="2791190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7257-5D03-41F7-A832-61AF6D768906}"/>
              </a:ext>
            </a:extLst>
          </p:cNvPr>
          <p:cNvSpPr>
            <a:spLocks noGrp="1"/>
          </p:cNvSpPr>
          <p:nvPr>
            <p:ph type="title"/>
          </p:nvPr>
        </p:nvSpPr>
        <p:spPr/>
        <p:txBody>
          <a:bodyPr/>
          <a:lstStyle/>
          <a:p>
            <a:r>
              <a:rPr lang="en-US" dirty="0"/>
              <a:t>Review MVC Files</a:t>
            </a:r>
          </a:p>
        </p:txBody>
      </p:sp>
    </p:spTree>
    <p:extLst>
      <p:ext uri="{BB962C8B-B14F-4D97-AF65-F5344CB8AC3E}">
        <p14:creationId xmlns:p14="http://schemas.microsoft.com/office/powerpoint/2010/main" val="3266132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7BD6-A2A7-4759-8784-8667516F404D}"/>
              </a:ext>
            </a:extLst>
          </p:cNvPr>
          <p:cNvSpPr>
            <a:spLocks noGrp="1"/>
          </p:cNvSpPr>
          <p:nvPr>
            <p:ph type="title"/>
          </p:nvPr>
        </p:nvSpPr>
        <p:spPr>
          <a:xfrm>
            <a:off x="581192" y="702156"/>
            <a:ext cx="11029616" cy="537097"/>
          </a:xfrm>
        </p:spPr>
        <p:txBody>
          <a:bodyPr/>
          <a:lstStyle/>
          <a:p>
            <a:r>
              <a:rPr lang="en-US" dirty="0"/>
              <a:t>MVC Project Main Items</a:t>
            </a:r>
          </a:p>
        </p:txBody>
      </p:sp>
      <p:sp>
        <p:nvSpPr>
          <p:cNvPr id="3" name="Content Placeholder 2">
            <a:extLst>
              <a:ext uri="{FF2B5EF4-FFF2-40B4-BE49-F238E27FC236}">
                <a16:creationId xmlns:a16="http://schemas.microsoft.com/office/drawing/2014/main" id="{0623BB83-6D35-4F0E-9B97-8CBAB2BE5660}"/>
              </a:ext>
            </a:extLst>
          </p:cNvPr>
          <p:cNvSpPr>
            <a:spLocks noGrp="1"/>
          </p:cNvSpPr>
          <p:nvPr>
            <p:ph idx="1"/>
          </p:nvPr>
        </p:nvSpPr>
        <p:spPr>
          <a:xfrm>
            <a:off x="581192" y="1332134"/>
            <a:ext cx="11029615" cy="5357424"/>
          </a:xfrm>
        </p:spPr>
        <p:txBody>
          <a:bodyPr>
            <a:normAutofit/>
          </a:bodyPr>
          <a:lstStyle/>
          <a:p>
            <a:r>
              <a:rPr lang="en-US" dirty="0" err="1"/>
              <a:t>appsettings</a:t>
            </a:r>
            <a:r>
              <a:rPr lang="en-US" dirty="0"/>
              <a:t>,.json: contains configuration options like </a:t>
            </a:r>
            <a:r>
              <a:rPr lang="en-US" dirty="0" err="1"/>
              <a:t>DBconnectionString</a:t>
            </a:r>
            <a:endParaRPr lang="en-US" dirty="0"/>
          </a:p>
          <a:p>
            <a:r>
              <a:rPr lang="en-US" dirty="0" err="1"/>
              <a:t>Program.cs</a:t>
            </a:r>
            <a:r>
              <a:rPr lang="en-US" dirty="0"/>
              <a:t> : start application from here and it call </a:t>
            </a:r>
            <a:r>
              <a:rPr lang="en-US" dirty="0" err="1"/>
              <a:t>startup.cs</a:t>
            </a:r>
            <a:endParaRPr lang="en-US" dirty="0"/>
          </a:p>
          <a:p>
            <a:r>
              <a:rPr lang="en-US" dirty="0" err="1"/>
              <a:t>Startup.cs</a:t>
            </a:r>
            <a:r>
              <a:rPr lang="en-US" dirty="0"/>
              <a:t>: </a:t>
            </a:r>
          </a:p>
          <a:p>
            <a:pPr lvl="1"/>
            <a:r>
              <a:rPr lang="en-US" dirty="0"/>
              <a:t>Startup() : contains reference to access </a:t>
            </a:r>
            <a:r>
              <a:rPr lang="en-US" b="1" dirty="0" err="1"/>
              <a:t>appsetings.json</a:t>
            </a:r>
            <a:r>
              <a:rPr lang="en-US" dirty="0"/>
              <a:t> parameters</a:t>
            </a:r>
          </a:p>
          <a:p>
            <a:pPr lvl="1"/>
            <a:r>
              <a:rPr lang="en-US" dirty="0" err="1"/>
              <a:t>ConfigureServices</a:t>
            </a:r>
            <a:r>
              <a:rPr lang="en-US" dirty="0"/>
              <a:t>() : use for define dependance injection</a:t>
            </a:r>
          </a:p>
          <a:p>
            <a:pPr lvl="1"/>
            <a:r>
              <a:rPr lang="en-US" dirty="0"/>
              <a:t>Configure(): use to define supported middleware like session, static file, routing </a:t>
            </a:r>
          </a:p>
          <a:p>
            <a:r>
              <a:rPr lang="en-US" dirty="0" err="1"/>
              <a:t>wwwroot</a:t>
            </a:r>
            <a:r>
              <a:rPr lang="en-US" dirty="0"/>
              <a:t> folder</a:t>
            </a:r>
          </a:p>
          <a:p>
            <a:r>
              <a:rPr lang="en-US" dirty="0"/>
              <a:t>Controllers folder</a:t>
            </a:r>
          </a:p>
          <a:p>
            <a:r>
              <a:rPr lang="en-US" dirty="0"/>
              <a:t>Data folder</a:t>
            </a:r>
          </a:p>
          <a:p>
            <a:r>
              <a:rPr lang="en-US" dirty="0"/>
              <a:t>Models folder</a:t>
            </a:r>
          </a:p>
          <a:p>
            <a:r>
              <a:rPr lang="en-US" dirty="0"/>
              <a:t>Views folder</a:t>
            </a:r>
          </a:p>
          <a:p>
            <a:endParaRPr lang="en-US" dirty="0"/>
          </a:p>
        </p:txBody>
      </p:sp>
      <p:pic>
        <p:nvPicPr>
          <p:cNvPr id="4" name="Picture 3">
            <a:extLst>
              <a:ext uri="{FF2B5EF4-FFF2-40B4-BE49-F238E27FC236}">
                <a16:creationId xmlns:a16="http://schemas.microsoft.com/office/drawing/2014/main" id="{8ECAF22C-8B2C-42BE-B961-127400D62DF6}"/>
              </a:ext>
            </a:extLst>
          </p:cNvPr>
          <p:cNvPicPr>
            <a:picLocks noChangeAspect="1"/>
          </p:cNvPicPr>
          <p:nvPr/>
        </p:nvPicPr>
        <p:blipFill>
          <a:blip r:embed="rId2"/>
          <a:stretch>
            <a:fillRect/>
          </a:stretch>
        </p:blipFill>
        <p:spPr>
          <a:xfrm>
            <a:off x="7986640" y="2498233"/>
            <a:ext cx="3722534" cy="3463177"/>
          </a:xfrm>
          <a:prstGeom prst="rect">
            <a:avLst/>
          </a:prstGeom>
        </p:spPr>
      </p:pic>
    </p:spTree>
    <p:extLst>
      <p:ext uri="{BB962C8B-B14F-4D97-AF65-F5344CB8AC3E}">
        <p14:creationId xmlns:p14="http://schemas.microsoft.com/office/powerpoint/2010/main" val="2284843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A6F6-CD01-475C-B045-FA2234A09F29}"/>
              </a:ext>
            </a:extLst>
          </p:cNvPr>
          <p:cNvSpPr>
            <a:spLocks noGrp="1"/>
          </p:cNvSpPr>
          <p:nvPr>
            <p:ph type="title"/>
          </p:nvPr>
        </p:nvSpPr>
        <p:spPr>
          <a:xfrm>
            <a:off x="581192" y="702156"/>
            <a:ext cx="11029616" cy="537097"/>
          </a:xfrm>
        </p:spPr>
        <p:txBody>
          <a:bodyPr/>
          <a:lstStyle/>
          <a:p>
            <a:r>
              <a:rPr lang="en-US" dirty="0"/>
              <a:t>Dependency Injection</a:t>
            </a:r>
          </a:p>
        </p:txBody>
      </p:sp>
      <p:sp>
        <p:nvSpPr>
          <p:cNvPr id="3" name="Content Placeholder 2">
            <a:extLst>
              <a:ext uri="{FF2B5EF4-FFF2-40B4-BE49-F238E27FC236}">
                <a16:creationId xmlns:a16="http://schemas.microsoft.com/office/drawing/2014/main" id="{A97E7691-8AAA-4454-B0FE-83FAD3A21CFD}"/>
              </a:ext>
            </a:extLst>
          </p:cNvPr>
          <p:cNvSpPr>
            <a:spLocks noGrp="1"/>
          </p:cNvSpPr>
          <p:nvPr>
            <p:ph idx="1"/>
          </p:nvPr>
        </p:nvSpPr>
        <p:spPr>
          <a:xfrm>
            <a:off x="581192" y="1395663"/>
            <a:ext cx="11029615" cy="2261937"/>
          </a:xfrm>
        </p:spPr>
        <p:txBody>
          <a:bodyPr>
            <a:normAutofit lnSpcReduction="10000"/>
          </a:bodyPr>
          <a:lstStyle/>
          <a:p>
            <a:r>
              <a:rPr lang="en-US" dirty="0" err="1"/>
              <a:t>.Net</a:t>
            </a:r>
            <a:r>
              <a:rPr lang="en-US" dirty="0"/>
              <a:t> Core has Built-In Dependency Injection, it is a mechanism to support loose coupling between objects. Instead of directly creating dependent objects or passing specific implementations into classes, parameters are defined as interfaces. That way, any implementation of the interface can be passed into the classes which increasing the flexibility of the application.</a:t>
            </a:r>
          </a:p>
          <a:p>
            <a:r>
              <a:rPr lang="en-US" dirty="0"/>
              <a:t>The ASP.NET Core DI container is typically configured in the </a:t>
            </a:r>
            <a:r>
              <a:rPr lang="en-US" b="1" dirty="0" err="1"/>
              <a:t>ConfigureServices</a:t>
            </a:r>
            <a:r>
              <a:rPr lang="en-US" b="1" dirty="0"/>
              <a:t> </a:t>
            </a:r>
            <a:r>
              <a:rPr lang="en-US" dirty="0"/>
              <a:t>method of the </a:t>
            </a:r>
            <a:r>
              <a:rPr lang="en-US" b="1" dirty="0"/>
              <a:t>Startup class </a:t>
            </a:r>
            <a:r>
              <a:rPr lang="en-US" dirty="0"/>
              <a:t>using the instance of </a:t>
            </a:r>
            <a:r>
              <a:rPr lang="en-US" b="1" dirty="0" err="1"/>
              <a:t>IServiceCollection</a:t>
            </a:r>
            <a:r>
              <a:rPr lang="en-US" dirty="0"/>
              <a:t> that itself is injected in. </a:t>
            </a:r>
          </a:p>
          <a:p>
            <a:r>
              <a:rPr lang="en-US" dirty="0"/>
              <a:t>When an item is configured into the DI container, there are three lifetime options</a:t>
            </a:r>
          </a:p>
        </p:txBody>
      </p:sp>
      <p:pic>
        <p:nvPicPr>
          <p:cNvPr id="4" name="Picture 3">
            <a:extLst>
              <a:ext uri="{FF2B5EF4-FFF2-40B4-BE49-F238E27FC236}">
                <a16:creationId xmlns:a16="http://schemas.microsoft.com/office/drawing/2014/main" id="{272E004E-6935-4A48-A67A-A1F219599A1D}"/>
              </a:ext>
            </a:extLst>
          </p:cNvPr>
          <p:cNvPicPr>
            <a:picLocks noChangeAspect="1"/>
          </p:cNvPicPr>
          <p:nvPr/>
        </p:nvPicPr>
        <p:blipFill>
          <a:blip r:embed="rId2"/>
          <a:stretch>
            <a:fillRect/>
          </a:stretch>
        </p:blipFill>
        <p:spPr>
          <a:xfrm>
            <a:off x="746168" y="3969209"/>
            <a:ext cx="10618789" cy="2058612"/>
          </a:xfrm>
          <a:prstGeom prst="rect">
            <a:avLst/>
          </a:prstGeom>
        </p:spPr>
      </p:pic>
    </p:spTree>
    <p:extLst>
      <p:ext uri="{BB962C8B-B14F-4D97-AF65-F5344CB8AC3E}">
        <p14:creationId xmlns:p14="http://schemas.microsoft.com/office/powerpoint/2010/main" val="3024053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72D4-C8FC-43F2-970B-7F33A0E2F390}"/>
              </a:ext>
            </a:extLst>
          </p:cNvPr>
          <p:cNvSpPr>
            <a:spLocks noGrp="1"/>
          </p:cNvSpPr>
          <p:nvPr>
            <p:ph type="title"/>
          </p:nvPr>
        </p:nvSpPr>
        <p:spPr/>
        <p:txBody>
          <a:bodyPr/>
          <a:lstStyle/>
          <a:p>
            <a:r>
              <a:rPr lang="en-US" dirty="0"/>
              <a:t>Entity Framework Components</a:t>
            </a:r>
          </a:p>
        </p:txBody>
      </p:sp>
    </p:spTree>
    <p:extLst>
      <p:ext uri="{BB962C8B-B14F-4D97-AF65-F5344CB8AC3E}">
        <p14:creationId xmlns:p14="http://schemas.microsoft.com/office/powerpoint/2010/main" val="2313210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47700"/>
            <a:ext cx="3703320" cy="57428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53358C8-C29B-4A5A-A396-F28E90F329DD}"/>
              </a:ext>
            </a:extLst>
          </p:cNvPr>
          <p:cNvSpPr>
            <a:spLocks noGrp="1"/>
          </p:cNvSpPr>
          <p:nvPr>
            <p:ph type="title"/>
          </p:nvPr>
        </p:nvSpPr>
        <p:spPr>
          <a:xfrm>
            <a:off x="8369643" y="1037967"/>
            <a:ext cx="3004939" cy="4709131"/>
          </a:xfrm>
        </p:spPr>
        <p:txBody>
          <a:bodyPr anchor="ctr">
            <a:normAutofit/>
          </a:bodyPr>
          <a:lstStyle/>
          <a:p>
            <a:r>
              <a:rPr lang="en-US">
                <a:solidFill>
                  <a:srgbClr val="FFFEFF"/>
                </a:solidFill>
              </a:rPr>
              <a:t>Building Blocks of the Entity Framework</a:t>
            </a:r>
          </a:p>
        </p:txBody>
      </p:sp>
      <p:sp>
        <p:nvSpPr>
          <p:cNvPr id="13" name="Rectangle 12">
            <a:extLst>
              <a:ext uri="{FF2B5EF4-FFF2-40B4-BE49-F238E27FC236}">
                <a16:creationId xmlns:a16="http://schemas.microsoft.com/office/drawing/2014/main" id="{EC930E8B-CABB-49C6-9609-F872BC043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FD211A8-7186-46C6-AC78-73F89CAA5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8062204-EE69-489C-87C1-C1958C334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2D1DB14-366A-429B-AE68-D0F37A52683F}"/>
              </a:ext>
            </a:extLst>
          </p:cNvPr>
          <p:cNvGraphicFramePr>
            <a:graphicFrameLocks noGrp="1"/>
          </p:cNvGraphicFramePr>
          <p:nvPr>
            <p:ph idx="1"/>
            <p:extLst>
              <p:ext uri="{D42A27DB-BD31-4B8C-83A1-F6EECF244321}">
                <p14:modId xmlns:p14="http://schemas.microsoft.com/office/powerpoint/2010/main" val="887013689"/>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1909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7BE9-5E68-4114-9968-3EEB2FF2F8F0}"/>
              </a:ext>
            </a:extLst>
          </p:cNvPr>
          <p:cNvSpPr>
            <a:spLocks noGrp="1"/>
          </p:cNvSpPr>
          <p:nvPr>
            <p:ph type="title"/>
          </p:nvPr>
        </p:nvSpPr>
        <p:spPr>
          <a:xfrm>
            <a:off x="581192" y="564134"/>
            <a:ext cx="11029616" cy="505853"/>
          </a:xfrm>
        </p:spPr>
        <p:txBody>
          <a:bodyPr>
            <a:normAutofit fontScale="90000"/>
          </a:bodyPr>
          <a:lstStyle/>
          <a:p>
            <a:r>
              <a:rPr lang="en-US" dirty="0"/>
              <a:t>Entity Framework Data Annotations</a:t>
            </a:r>
          </a:p>
        </p:txBody>
      </p:sp>
      <p:sp>
        <p:nvSpPr>
          <p:cNvPr id="3" name="Content Placeholder 2">
            <a:extLst>
              <a:ext uri="{FF2B5EF4-FFF2-40B4-BE49-F238E27FC236}">
                <a16:creationId xmlns:a16="http://schemas.microsoft.com/office/drawing/2014/main" id="{BA2AB07A-F87E-4EEC-BCD6-24859E29EDC1}"/>
              </a:ext>
            </a:extLst>
          </p:cNvPr>
          <p:cNvSpPr>
            <a:spLocks noGrp="1"/>
          </p:cNvSpPr>
          <p:nvPr>
            <p:ph idx="1"/>
          </p:nvPr>
        </p:nvSpPr>
        <p:spPr>
          <a:xfrm>
            <a:off x="581192" y="1069987"/>
            <a:ext cx="11029615" cy="505853"/>
          </a:xfrm>
        </p:spPr>
        <p:txBody>
          <a:bodyPr>
            <a:normAutofit/>
          </a:bodyPr>
          <a:lstStyle/>
          <a:p>
            <a:r>
              <a:rPr lang="en-US" dirty="0"/>
              <a:t>used data annotations for defining how your entity classes and properties map to database tables and fields.</a:t>
            </a:r>
          </a:p>
        </p:txBody>
      </p:sp>
      <p:pic>
        <p:nvPicPr>
          <p:cNvPr id="4" name="Picture 3">
            <a:extLst>
              <a:ext uri="{FF2B5EF4-FFF2-40B4-BE49-F238E27FC236}">
                <a16:creationId xmlns:a16="http://schemas.microsoft.com/office/drawing/2014/main" id="{DA974AD6-38CE-4C5E-AC62-971FDF517A34}"/>
              </a:ext>
            </a:extLst>
          </p:cNvPr>
          <p:cNvPicPr>
            <a:picLocks noChangeAspect="1"/>
          </p:cNvPicPr>
          <p:nvPr/>
        </p:nvPicPr>
        <p:blipFill>
          <a:blip r:embed="rId2"/>
          <a:stretch>
            <a:fillRect/>
          </a:stretch>
        </p:blipFill>
        <p:spPr>
          <a:xfrm>
            <a:off x="845389" y="1575840"/>
            <a:ext cx="9730596" cy="5129586"/>
          </a:xfrm>
          <a:prstGeom prst="rect">
            <a:avLst/>
          </a:prstGeom>
        </p:spPr>
      </p:pic>
    </p:spTree>
    <p:extLst>
      <p:ext uri="{BB962C8B-B14F-4D97-AF65-F5344CB8AC3E}">
        <p14:creationId xmlns:p14="http://schemas.microsoft.com/office/powerpoint/2010/main" val="3847180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3195EA-2C3A-4C42-BD9F-1682BF634822}"/>
              </a:ext>
            </a:extLst>
          </p:cNvPr>
          <p:cNvPicPr>
            <a:picLocks noChangeAspect="1"/>
          </p:cNvPicPr>
          <p:nvPr/>
        </p:nvPicPr>
        <p:blipFill>
          <a:blip r:embed="rId2"/>
          <a:stretch>
            <a:fillRect/>
          </a:stretch>
        </p:blipFill>
        <p:spPr>
          <a:xfrm>
            <a:off x="385220" y="634931"/>
            <a:ext cx="11450222" cy="6035915"/>
          </a:xfrm>
          <a:prstGeom prst="rect">
            <a:avLst/>
          </a:prstGeom>
        </p:spPr>
      </p:pic>
    </p:spTree>
    <p:extLst>
      <p:ext uri="{BB962C8B-B14F-4D97-AF65-F5344CB8AC3E}">
        <p14:creationId xmlns:p14="http://schemas.microsoft.com/office/powerpoint/2010/main" val="1021038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E411-8218-4344-959D-04B2F8A29648}"/>
              </a:ext>
            </a:extLst>
          </p:cNvPr>
          <p:cNvSpPr>
            <a:spLocks noGrp="1"/>
          </p:cNvSpPr>
          <p:nvPr>
            <p:ph type="title"/>
          </p:nvPr>
        </p:nvSpPr>
        <p:spPr>
          <a:xfrm>
            <a:off x="581193" y="729658"/>
            <a:ext cx="11029616" cy="582307"/>
          </a:xfrm>
        </p:spPr>
        <p:txBody>
          <a:bodyPr/>
          <a:lstStyle/>
          <a:p>
            <a:r>
              <a:rPr lang="en-US" dirty="0" err="1"/>
              <a:t>DbContext</a:t>
            </a:r>
            <a:r>
              <a:rPr lang="en-US" dirty="0"/>
              <a:t> Select</a:t>
            </a:r>
          </a:p>
        </p:txBody>
      </p:sp>
      <p:sp>
        <p:nvSpPr>
          <p:cNvPr id="3" name="Content Placeholder 2">
            <a:extLst>
              <a:ext uri="{FF2B5EF4-FFF2-40B4-BE49-F238E27FC236}">
                <a16:creationId xmlns:a16="http://schemas.microsoft.com/office/drawing/2014/main" id="{CFDC90B8-9FCC-49D1-AE72-3CD2C05018C3}"/>
              </a:ext>
            </a:extLst>
          </p:cNvPr>
          <p:cNvSpPr>
            <a:spLocks noGrp="1"/>
          </p:cNvSpPr>
          <p:nvPr>
            <p:ph sz="half" idx="1"/>
          </p:nvPr>
        </p:nvSpPr>
        <p:spPr>
          <a:xfrm>
            <a:off x="304800" y="1717990"/>
            <a:ext cx="11489635" cy="4908097"/>
          </a:xfrm>
        </p:spPr>
        <p:txBody>
          <a:bodyPr>
            <a:normAutofit/>
          </a:bodyPr>
          <a:lstStyle/>
          <a:p>
            <a:r>
              <a:rPr lang="en-US" sz="1400" dirty="0" err="1"/>
              <a:t>AcademicDegrees</a:t>
            </a:r>
            <a:r>
              <a:rPr lang="en-US" sz="1400" dirty="0"/>
              <a:t> y = await _</a:t>
            </a:r>
            <a:r>
              <a:rPr lang="en-US" sz="1400" dirty="0" err="1"/>
              <a:t>context.AcademicDegrees.FirstOrDefaultAsync</a:t>
            </a:r>
            <a:r>
              <a:rPr lang="en-US" sz="1400" dirty="0"/>
              <a:t>(m =&gt; </a:t>
            </a:r>
            <a:r>
              <a:rPr lang="en-US" sz="1400" dirty="0" err="1"/>
              <a:t>m.AcademicId</a:t>
            </a:r>
            <a:r>
              <a:rPr lang="en-US" sz="1400" dirty="0"/>
              <a:t> == 6);</a:t>
            </a:r>
          </a:p>
          <a:p>
            <a:r>
              <a:rPr lang="en-US" sz="1400" dirty="0"/>
              <a:t>var </a:t>
            </a:r>
            <a:r>
              <a:rPr lang="en-US" sz="1400" dirty="0" err="1"/>
              <a:t>academicDegrees</a:t>
            </a:r>
            <a:r>
              <a:rPr lang="en-US" sz="1400" dirty="0"/>
              <a:t> = await _</a:t>
            </a:r>
            <a:r>
              <a:rPr lang="en-US" sz="1400" dirty="0" err="1"/>
              <a:t>context.AcademicDegrees.FindAsync</a:t>
            </a:r>
            <a:r>
              <a:rPr lang="en-US" sz="1400" dirty="0"/>
              <a:t>(id);</a:t>
            </a:r>
          </a:p>
          <a:p>
            <a:r>
              <a:rPr lang="en-US" sz="1400" dirty="0"/>
              <a:t> var publications = await _</a:t>
            </a:r>
            <a:r>
              <a:rPr lang="en-US" sz="1400" dirty="0" err="1"/>
              <a:t>context.Publications.Include</a:t>
            </a:r>
            <a:r>
              <a:rPr lang="en-US" sz="1400" dirty="0"/>
              <a:t>(p=&gt;</a:t>
            </a:r>
            <a:r>
              <a:rPr lang="en-US" sz="1400" dirty="0" err="1"/>
              <a:t>p.Author</a:t>
            </a:r>
            <a:r>
              <a:rPr lang="en-US" sz="1400" dirty="0"/>
              <a:t>).</a:t>
            </a:r>
            <a:r>
              <a:rPr lang="en-US" sz="1400" dirty="0" err="1"/>
              <a:t>FirstOrDefaultAsync</a:t>
            </a:r>
            <a:r>
              <a:rPr lang="en-US" sz="1400" dirty="0"/>
              <a:t>(m =&gt; </a:t>
            </a:r>
            <a:r>
              <a:rPr lang="en-US" sz="1400" dirty="0" err="1"/>
              <a:t>m.ItemId</a:t>
            </a:r>
            <a:r>
              <a:rPr lang="en-US" sz="1400" dirty="0"/>
              <a:t> == 4);</a:t>
            </a:r>
          </a:p>
          <a:p>
            <a:r>
              <a:rPr lang="en-US" sz="1400" dirty="0"/>
              <a:t>var User = _</a:t>
            </a:r>
            <a:r>
              <a:rPr lang="en-US" sz="1400" dirty="0" err="1"/>
              <a:t>context.PersonBasicData.Where</a:t>
            </a:r>
            <a:r>
              <a:rPr lang="en-US" sz="1400" dirty="0"/>
              <a:t>(x =&gt; </a:t>
            </a:r>
            <a:r>
              <a:rPr lang="en-US" sz="1400" dirty="0" err="1"/>
              <a:t>x.PersonId</a:t>
            </a:r>
            <a:r>
              <a:rPr lang="en-US" sz="1400" dirty="0"/>
              <a:t> == </a:t>
            </a:r>
            <a:r>
              <a:rPr lang="en-US" sz="1400" dirty="0" err="1"/>
              <a:t>loginUser.PersonId</a:t>
            </a:r>
            <a:r>
              <a:rPr lang="en-US" sz="1400" dirty="0"/>
              <a:t>).</a:t>
            </a:r>
            <a:r>
              <a:rPr lang="en-US" sz="1400" dirty="0" err="1"/>
              <a:t>FirstOrDefault</a:t>
            </a:r>
            <a:r>
              <a:rPr lang="en-US" sz="1400" dirty="0"/>
              <a:t>();</a:t>
            </a:r>
          </a:p>
          <a:p>
            <a:endParaRPr lang="en-US" sz="1400" dirty="0"/>
          </a:p>
          <a:p>
            <a:r>
              <a:rPr lang="en-US" sz="1400" dirty="0" err="1"/>
              <a:t>IEnumerable</a:t>
            </a:r>
            <a:r>
              <a:rPr lang="en-US" sz="1400" dirty="0"/>
              <a:t>&lt;</a:t>
            </a:r>
            <a:r>
              <a:rPr lang="en-US" sz="1400" dirty="0" err="1"/>
              <a:t>AcademicDegrees</a:t>
            </a:r>
            <a:r>
              <a:rPr lang="en-US" sz="1400" dirty="0"/>
              <a:t>&gt; x = await _</a:t>
            </a:r>
            <a:r>
              <a:rPr lang="en-US" sz="1400" dirty="0" err="1"/>
              <a:t>context.AcademicDegrees.ToListAsync</a:t>
            </a:r>
            <a:r>
              <a:rPr lang="en-US" sz="1400" dirty="0"/>
              <a:t>();</a:t>
            </a:r>
          </a:p>
          <a:p>
            <a:r>
              <a:rPr lang="en-US" sz="1400" dirty="0"/>
              <a:t>var Users = _</a:t>
            </a:r>
            <a:r>
              <a:rPr lang="en-US" sz="1400" dirty="0" err="1"/>
              <a:t>context.Person.Where</a:t>
            </a:r>
            <a:r>
              <a:rPr lang="en-US" sz="1400" dirty="0"/>
              <a:t>(x =&gt; </a:t>
            </a:r>
            <a:r>
              <a:rPr lang="en-US" sz="1400" dirty="0" err="1"/>
              <a:t>x.EnName.Contains</a:t>
            </a:r>
            <a:r>
              <a:rPr lang="en-US" sz="1400" dirty="0"/>
              <a:t>(FName) || </a:t>
            </a:r>
            <a:r>
              <a:rPr lang="en-US" sz="1400" dirty="0" err="1"/>
              <a:t>x.ArName.Contains</a:t>
            </a:r>
            <a:r>
              <a:rPr lang="en-US" sz="1400" dirty="0"/>
              <a:t>(FName)).</a:t>
            </a:r>
            <a:r>
              <a:rPr lang="en-US" sz="1400" dirty="0" err="1"/>
              <a:t>OrderBy</a:t>
            </a:r>
            <a:r>
              <a:rPr lang="en-US" sz="1400" dirty="0"/>
              <a:t>(y =&gt; </a:t>
            </a:r>
            <a:r>
              <a:rPr lang="en-US" sz="1400" dirty="0" err="1"/>
              <a:t>y.EnName</a:t>
            </a:r>
            <a:r>
              <a:rPr lang="en-US" sz="1400" dirty="0"/>
              <a:t>).</a:t>
            </a:r>
            <a:r>
              <a:rPr lang="en-US" sz="1400" dirty="0" err="1"/>
              <a:t>ToList</a:t>
            </a:r>
            <a:r>
              <a:rPr lang="en-US" sz="1400" dirty="0"/>
              <a:t>();</a:t>
            </a:r>
          </a:p>
          <a:p>
            <a:r>
              <a:rPr lang="en-US" sz="1400" dirty="0"/>
              <a:t>List&lt;</a:t>
            </a:r>
            <a:r>
              <a:rPr lang="en-US" sz="1400" dirty="0" err="1"/>
              <a:t>MarcDictionary</a:t>
            </a:r>
            <a:r>
              <a:rPr lang="en-US" sz="1400" dirty="0"/>
              <a:t>&gt; </a:t>
            </a:r>
            <a:r>
              <a:rPr lang="en-US" sz="1400" dirty="0" err="1"/>
              <a:t>marcDictionary</a:t>
            </a:r>
            <a:r>
              <a:rPr lang="en-US" sz="1400" dirty="0"/>
              <a:t> = _</a:t>
            </a:r>
            <a:r>
              <a:rPr lang="en-US" sz="1400" dirty="0" err="1"/>
              <a:t>context.MarcDictionary.Where</a:t>
            </a:r>
            <a:r>
              <a:rPr lang="en-US" sz="1400" dirty="0"/>
              <a:t>(x =&gt; </a:t>
            </a:r>
            <a:r>
              <a:rPr lang="en-US" sz="1400" dirty="0" err="1"/>
              <a:t>x.Tag.StartsWith</a:t>
            </a:r>
            <a:r>
              <a:rPr lang="en-US" sz="1400" dirty="0"/>
              <a:t>(id) &amp;&amp; </a:t>
            </a:r>
            <a:r>
              <a:rPr lang="en-US" sz="1400" dirty="0" err="1"/>
              <a:t>x.TagType</a:t>
            </a:r>
            <a:r>
              <a:rPr lang="en-US" sz="1400" dirty="0"/>
              <a:t> == "0").</a:t>
            </a:r>
            <a:r>
              <a:rPr lang="en-US" sz="1400" dirty="0" err="1"/>
              <a:t>ToList</a:t>
            </a:r>
            <a:r>
              <a:rPr lang="en-US" sz="1400" dirty="0"/>
              <a:t>();</a:t>
            </a:r>
          </a:p>
          <a:p>
            <a:r>
              <a:rPr lang="en-US" sz="1400" dirty="0" err="1"/>
              <a:t>IEnumerable</a:t>
            </a:r>
            <a:r>
              <a:rPr lang="en-US" sz="1400" dirty="0"/>
              <a:t>&lt;</a:t>
            </a:r>
            <a:r>
              <a:rPr lang="en-US" sz="1400" dirty="0" err="1"/>
              <a:t>MyCalender</a:t>
            </a:r>
            <a:r>
              <a:rPr lang="en-US" sz="1400" dirty="0"/>
              <a:t>&gt; </a:t>
            </a:r>
            <a:r>
              <a:rPr lang="en-US" sz="1400" dirty="0" err="1"/>
              <a:t>mydbContext</a:t>
            </a:r>
            <a:r>
              <a:rPr lang="en-US" sz="1400" dirty="0"/>
              <a:t> = _</a:t>
            </a:r>
            <a:r>
              <a:rPr lang="en-US" sz="1400" dirty="0" err="1"/>
              <a:t>context.MyCalender.Include</a:t>
            </a:r>
            <a:r>
              <a:rPr lang="en-US" sz="1400" dirty="0"/>
              <a:t>(m =&gt; </a:t>
            </a:r>
            <a:r>
              <a:rPr lang="en-US" sz="1400" dirty="0" err="1"/>
              <a:t>m.User</a:t>
            </a:r>
            <a:r>
              <a:rPr lang="en-US" sz="1400" dirty="0"/>
              <a:t>).Where(e =&gt; </a:t>
            </a:r>
            <a:r>
              <a:rPr lang="en-US" sz="1400" dirty="0" err="1"/>
              <a:t>e.UserId</a:t>
            </a:r>
            <a:r>
              <a:rPr lang="en-US" sz="1400" dirty="0"/>
              <a:t> =33) .</a:t>
            </a:r>
            <a:r>
              <a:rPr lang="en-US" sz="1400" dirty="0" err="1"/>
              <a:t>ToListAsync</a:t>
            </a:r>
            <a:r>
              <a:rPr lang="en-US" sz="1400" dirty="0"/>
              <a:t>();</a:t>
            </a:r>
          </a:p>
          <a:p>
            <a:r>
              <a:rPr lang="en-US" sz="1400" dirty="0"/>
              <a:t>var </a:t>
            </a:r>
            <a:r>
              <a:rPr lang="en-US" sz="1400" dirty="0" err="1"/>
              <a:t>mrc</a:t>
            </a:r>
            <a:r>
              <a:rPr lang="en-US" sz="1400" dirty="0"/>
              <a:t> = await _</a:t>
            </a:r>
            <a:r>
              <a:rPr lang="en-US" sz="1400" dirty="0" err="1"/>
              <a:t>context.MarcRecordSummary.FromSqlInterpolated</a:t>
            </a:r>
            <a:r>
              <a:rPr lang="en-US" sz="1400" dirty="0"/>
              <a:t>($"select * from </a:t>
            </a:r>
            <a:r>
              <a:rPr lang="en-US" sz="1400" dirty="0" err="1"/>
              <a:t>MarcRecordSummary</a:t>
            </a:r>
            <a:r>
              <a:rPr lang="en-US" sz="1400" dirty="0"/>
              <a:t> where type={f1})").</a:t>
            </a:r>
            <a:r>
              <a:rPr lang="en-US" sz="1400" dirty="0" err="1"/>
              <a:t>ToListAsync</a:t>
            </a:r>
            <a:r>
              <a:rPr lang="en-US" sz="1400" dirty="0"/>
              <a:t>();</a:t>
            </a:r>
          </a:p>
          <a:p>
            <a:endParaRPr lang="en-US" sz="1400" dirty="0"/>
          </a:p>
          <a:p>
            <a:r>
              <a:rPr lang="en-US" sz="1400" dirty="0"/>
              <a:t>var car = </a:t>
            </a:r>
            <a:r>
              <a:rPr lang="en-US" sz="1400" dirty="0" err="1"/>
              <a:t>Context.Cars.FromSqlInterpolated</a:t>
            </a:r>
            <a:r>
              <a:rPr lang="en-US" sz="1400" dirty="0"/>
              <a:t>($"Select * from </a:t>
            </a:r>
            <a:r>
              <a:rPr lang="en-US" sz="1400" dirty="0" err="1"/>
              <a:t>dbo.Inventory</a:t>
            </a:r>
            <a:r>
              <a:rPr lang="en-US" sz="1400" dirty="0"/>
              <a:t> where Id = {</a:t>
            </a:r>
            <a:r>
              <a:rPr lang="en-US" sz="1400" dirty="0" err="1"/>
              <a:t>carId</a:t>
            </a:r>
            <a:r>
              <a:rPr lang="en-US" sz="1400" dirty="0"/>
              <a:t>}").Include(x=&gt;</a:t>
            </a:r>
            <a:r>
              <a:rPr lang="en-US" sz="1400" dirty="0" err="1"/>
              <a:t>x.MakeNavigation</a:t>
            </a:r>
            <a:r>
              <a:rPr lang="en-US" sz="1400" dirty="0"/>
              <a:t>).First();</a:t>
            </a:r>
          </a:p>
          <a:p>
            <a:r>
              <a:rPr lang="en-US" sz="1400" dirty="0"/>
              <a:t>var customers = </a:t>
            </a:r>
            <a:r>
              <a:rPr lang="en-US" sz="1400" dirty="0" err="1"/>
              <a:t>Context.Customers.OrderBy</a:t>
            </a:r>
            <a:r>
              <a:rPr lang="en-US" sz="1400" dirty="0"/>
              <a:t>(x =&gt; </a:t>
            </a:r>
            <a:r>
              <a:rPr lang="en-US" sz="1400" dirty="0" err="1"/>
              <a:t>x.Information.LastName</a:t>
            </a:r>
            <a:r>
              <a:rPr lang="en-US" sz="1400" dirty="0"/>
              <a:t>).</a:t>
            </a:r>
            <a:r>
              <a:rPr lang="en-US" sz="1400" dirty="0" err="1"/>
              <a:t>ThenBy</a:t>
            </a:r>
            <a:r>
              <a:rPr lang="en-US" sz="1400" dirty="0"/>
              <a:t>(x =&gt; </a:t>
            </a:r>
            <a:r>
              <a:rPr lang="en-US" sz="1400" dirty="0" err="1"/>
              <a:t>x.Information.FirstName</a:t>
            </a:r>
            <a:r>
              <a:rPr lang="en-US" sz="1400" dirty="0"/>
              <a:t>).</a:t>
            </a:r>
            <a:r>
              <a:rPr lang="en-US" sz="1400" dirty="0" err="1"/>
              <a:t>ToList</a:t>
            </a:r>
            <a:r>
              <a:rPr lang="en-US" sz="1400" dirty="0"/>
              <a:t>();</a:t>
            </a:r>
          </a:p>
        </p:txBody>
      </p:sp>
    </p:spTree>
    <p:extLst>
      <p:ext uri="{BB962C8B-B14F-4D97-AF65-F5344CB8AC3E}">
        <p14:creationId xmlns:p14="http://schemas.microsoft.com/office/powerpoint/2010/main" val="132450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1930-B04C-4C26-8779-049177427ECE}"/>
              </a:ext>
            </a:extLst>
          </p:cNvPr>
          <p:cNvSpPr>
            <a:spLocks noGrp="1"/>
          </p:cNvSpPr>
          <p:nvPr>
            <p:ph type="title"/>
          </p:nvPr>
        </p:nvSpPr>
        <p:spPr>
          <a:xfrm>
            <a:off x="581192" y="702156"/>
            <a:ext cx="11029616" cy="561160"/>
          </a:xfrm>
        </p:spPr>
        <p:txBody>
          <a:bodyPr/>
          <a:lstStyle/>
          <a:p>
            <a:r>
              <a:rPr lang="en-US" b="1" dirty="0"/>
              <a:t>Left Join using EF (Include, and </a:t>
            </a:r>
            <a:r>
              <a:rPr lang="en-US" b="1" dirty="0" err="1"/>
              <a:t>ThenInclude</a:t>
            </a:r>
            <a:r>
              <a:rPr lang="en-US" b="1" dirty="0"/>
              <a:t>)</a:t>
            </a:r>
            <a:endParaRPr lang="en-US" dirty="0"/>
          </a:p>
        </p:txBody>
      </p:sp>
      <p:pic>
        <p:nvPicPr>
          <p:cNvPr id="4" name="Picture 3">
            <a:extLst>
              <a:ext uri="{FF2B5EF4-FFF2-40B4-BE49-F238E27FC236}">
                <a16:creationId xmlns:a16="http://schemas.microsoft.com/office/drawing/2014/main" id="{8F313120-DBA1-4BB6-8240-F00D72E11C89}"/>
              </a:ext>
            </a:extLst>
          </p:cNvPr>
          <p:cNvPicPr>
            <a:picLocks noChangeAspect="1"/>
          </p:cNvPicPr>
          <p:nvPr/>
        </p:nvPicPr>
        <p:blipFill>
          <a:blip r:embed="rId2"/>
          <a:stretch>
            <a:fillRect/>
          </a:stretch>
        </p:blipFill>
        <p:spPr>
          <a:xfrm>
            <a:off x="316496" y="1392161"/>
            <a:ext cx="9429083" cy="5381618"/>
          </a:xfrm>
          <a:prstGeom prst="rect">
            <a:avLst/>
          </a:prstGeom>
        </p:spPr>
      </p:pic>
    </p:spTree>
    <p:extLst>
      <p:ext uri="{BB962C8B-B14F-4D97-AF65-F5344CB8AC3E}">
        <p14:creationId xmlns:p14="http://schemas.microsoft.com/office/powerpoint/2010/main" val="233884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981F-6C21-4860-9E3D-9C30455E5903}"/>
              </a:ext>
            </a:extLst>
          </p:cNvPr>
          <p:cNvSpPr>
            <a:spLocks noGrp="1"/>
          </p:cNvSpPr>
          <p:nvPr>
            <p:ph type="title"/>
          </p:nvPr>
        </p:nvSpPr>
        <p:spPr>
          <a:xfrm>
            <a:off x="581192" y="702156"/>
            <a:ext cx="11029616" cy="574851"/>
          </a:xfrm>
        </p:spPr>
        <p:txBody>
          <a:bodyPr/>
          <a:lstStyle/>
          <a:p>
            <a:r>
              <a:rPr lang="en-US" dirty="0"/>
              <a:t>Collection </a:t>
            </a:r>
          </a:p>
        </p:txBody>
      </p:sp>
      <p:sp>
        <p:nvSpPr>
          <p:cNvPr id="3" name="Content Placeholder 2">
            <a:extLst>
              <a:ext uri="{FF2B5EF4-FFF2-40B4-BE49-F238E27FC236}">
                <a16:creationId xmlns:a16="http://schemas.microsoft.com/office/drawing/2014/main" id="{536ADE91-4E48-49D0-9AFC-DEC27D28BD35}"/>
              </a:ext>
            </a:extLst>
          </p:cNvPr>
          <p:cNvSpPr>
            <a:spLocks noGrp="1"/>
          </p:cNvSpPr>
          <p:nvPr>
            <p:ph idx="1"/>
          </p:nvPr>
        </p:nvSpPr>
        <p:spPr>
          <a:xfrm>
            <a:off x="581192" y="1277007"/>
            <a:ext cx="11029615" cy="5439103"/>
          </a:xfrm>
        </p:spPr>
        <p:txBody>
          <a:bodyPr>
            <a:normAutofit/>
          </a:bodyPr>
          <a:lstStyle/>
          <a:p>
            <a:r>
              <a:rPr lang="en-US" sz="2000" dirty="0"/>
              <a:t>string[] </a:t>
            </a:r>
            <a:r>
              <a:rPr lang="en-US" sz="2000" dirty="0" err="1"/>
              <a:t>strArray</a:t>
            </a:r>
            <a:r>
              <a:rPr lang="en-US" sz="2000" dirty="0"/>
              <a:t> = {"First", "Second", "Third" };</a:t>
            </a:r>
            <a:br>
              <a:rPr lang="en-US" sz="2000" dirty="0"/>
            </a:br>
            <a:r>
              <a:rPr lang="en-US" sz="2000" dirty="0"/>
              <a:t>int[] </a:t>
            </a:r>
            <a:r>
              <a:rPr lang="en-US" sz="2000" dirty="0" err="1"/>
              <a:t>myArrayOfInts</a:t>
            </a:r>
            <a:r>
              <a:rPr lang="en-US" sz="2000" dirty="0"/>
              <a:t> = { 0, 1, 2, 3, 4, 5, 6, 7, 8, 9 };</a:t>
            </a:r>
            <a:br>
              <a:rPr lang="en-US" sz="2000" dirty="0"/>
            </a:br>
            <a:endParaRPr lang="en-US" sz="2000" dirty="0"/>
          </a:p>
          <a:p>
            <a:r>
              <a:rPr lang="en-US" sz="2000" dirty="0"/>
              <a:t>List&lt;int&gt; </a:t>
            </a:r>
            <a:r>
              <a:rPr lang="en-US" sz="2000" dirty="0" err="1"/>
              <a:t>moreInts</a:t>
            </a:r>
            <a:r>
              <a:rPr lang="en-US" sz="2000" dirty="0"/>
              <a:t> = new List&lt;int&gt;();</a:t>
            </a:r>
            <a:br>
              <a:rPr lang="en-US" sz="2000" dirty="0"/>
            </a:br>
            <a:r>
              <a:rPr lang="en-US" sz="2000" dirty="0" err="1"/>
              <a:t>moreInts.Add</a:t>
            </a:r>
            <a:r>
              <a:rPr lang="en-US" sz="2000" dirty="0"/>
              <a:t>(10);</a:t>
            </a:r>
          </a:p>
          <a:p>
            <a:endParaRPr lang="en-US" sz="2000" dirty="0"/>
          </a:p>
          <a:p>
            <a:r>
              <a:rPr lang="en-US" sz="2000" dirty="0"/>
              <a:t>List&lt;</a:t>
            </a:r>
            <a:r>
              <a:rPr lang="en-US" sz="2000" dirty="0">
                <a:highlight>
                  <a:srgbClr val="FFFF00"/>
                </a:highlight>
              </a:rPr>
              <a:t>Person</a:t>
            </a:r>
            <a:r>
              <a:rPr lang="en-US" sz="2000" dirty="0"/>
              <a:t>&gt; </a:t>
            </a:r>
            <a:r>
              <a:rPr lang="en-US" sz="2000" dirty="0" err="1"/>
              <a:t>morePeople</a:t>
            </a:r>
            <a:r>
              <a:rPr lang="en-US" sz="2000" dirty="0"/>
              <a:t> = new List&lt;</a:t>
            </a:r>
            <a:r>
              <a:rPr lang="en-US" sz="2000" dirty="0">
                <a:highlight>
                  <a:srgbClr val="FFFF00"/>
                </a:highlight>
              </a:rPr>
              <a:t>Person</a:t>
            </a:r>
            <a:r>
              <a:rPr lang="en-US" sz="2000" dirty="0"/>
              <a:t>&gt;();     //where Person is Object, check the next Slide</a:t>
            </a:r>
            <a:br>
              <a:rPr lang="en-US" sz="2000" dirty="0"/>
            </a:br>
            <a:r>
              <a:rPr lang="en-US" sz="2000" dirty="0" err="1"/>
              <a:t>morePeople.Add</a:t>
            </a:r>
            <a:r>
              <a:rPr lang="en-US" sz="2000" dirty="0"/>
              <a:t>(new Person ("Frank", "Black", 50));</a:t>
            </a:r>
            <a:br>
              <a:rPr lang="en-US" sz="2000" dirty="0"/>
            </a:br>
            <a:endParaRPr lang="en-US" sz="2000" dirty="0"/>
          </a:p>
        </p:txBody>
      </p:sp>
    </p:spTree>
    <p:extLst>
      <p:ext uri="{BB962C8B-B14F-4D97-AF65-F5344CB8AC3E}">
        <p14:creationId xmlns:p14="http://schemas.microsoft.com/office/powerpoint/2010/main" val="441844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E411-8218-4344-959D-04B2F8A29648}"/>
              </a:ext>
            </a:extLst>
          </p:cNvPr>
          <p:cNvSpPr>
            <a:spLocks noGrp="1"/>
          </p:cNvSpPr>
          <p:nvPr>
            <p:ph type="title"/>
          </p:nvPr>
        </p:nvSpPr>
        <p:spPr/>
        <p:txBody>
          <a:bodyPr/>
          <a:lstStyle/>
          <a:p>
            <a:r>
              <a:rPr lang="en-US" dirty="0" err="1"/>
              <a:t>DbContext</a:t>
            </a:r>
            <a:r>
              <a:rPr lang="en-US" dirty="0"/>
              <a:t> Delete</a:t>
            </a:r>
          </a:p>
        </p:txBody>
      </p:sp>
      <p:sp>
        <p:nvSpPr>
          <p:cNvPr id="3" name="Content Placeholder 2">
            <a:extLst>
              <a:ext uri="{FF2B5EF4-FFF2-40B4-BE49-F238E27FC236}">
                <a16:creationId xmlns:a16="http://schemas.microsoft.com/office/drawing/2014/main" id="{CFDC90B8-9FCC-49D1-AE72-3CD2C05018C3}"/>
              </a:ext>
            </a:extLst>
          </p:cNvPr>
          <p:cNvSpPr>
            <a:spLocks noGrp="1"/>
          </p:cNvSpPr>
          <p:nvPr>
            <p:ph sz="half" idx="1"/>
          </p:nvPr>
        </p:nvSpPr>
        <p:spPr>
          <a:xfrm>
            <a:off x="304800" y="2228003"/>
            <a:ext cx="11489635" cy="3633047"/>
          </a:xfrm>
        </p:spPr>
        <p:txBody>
          <a:bodyPr>
            <a:normAutofit/>
          </a:bodyPr>
          <a:lstStyle/>
          <a:p>
            <a:r>
              <a:rPr lang="en-US" sz="1400" dirty="0"/>
              <a:t>await _</a:t>
            </a:r>
            <a:r>
              <a:rPr lang="en-US" sz="1400" dirty="0" err="1"/>
              <a:t>context.Database.ExecuteSqlInterpolatedAsync</a:t>
            </a:r>
            <a:r>
              <a:rPr lang="en-US" sz="1400" dirty="0"/>
              <a:t>($"delete FROM </a:t>
            </a:r>
            <a:r>
              <a:rPr lang="en-US" sz="1400" dirty="0" err="1"/>
              <a:t>MarcDetails</a:t>
            </a:r>
            <a:r>
              <a:rPr lang="en-US" sz="1400" dirty="0"/>
              <a:t> where </a:t>
            </a:r>
            <a:r>
              <a:rPr lang="en-US" sz="1400" dirty="0" err="1"/>
              <a:t>BibID</a:t>
            </a:r>
            <a:r>
              <a:rPr lang="en-US" sz="1400" dirty="0"/>
              <a:t>={id}");</a:t>
            </a:r>
          </a:p>
          <a:p>
            <a:endParaRPr lang="en-US" sz="1400" dirty="0"/>
          </a:p>
          <a:p>
            <a:r>
              <a:rPr lang="en-US" sz="1400" dirty="0"/>
              <a:t> var </a:t>
            </a:r>
            <a:r>
              <a:rPr lang="en-US" sz="1400" dirty="0" err="1"/>
              <a:t>marcHeader</a:t>
            </a:r>
            <a:r>
              <a:rPr lang="en-US" sz="1400" dirty="0"/>
              <a:t> = await _</a:t>
            </a:r>
            <a:r>
              <a:rPr lang="en-US" sz="1400" dirty="0" err="1"/>
              <a:t>context.MarcHeader.FindAsync</a:t>
            </a:r>
            <a:r>
              <a:rPr lang="en-US" sz="1400" dirty="0"/>
              <a:t>(id);</a:t>
            </a:r>
            <a:br>
              <a:rPr lang="en-US" sz="1400" dirty="0"/>
            </a:br>
            <a:r>
              <a:rPr lang="en-US" sz="1400" dirty="0"/>
              <a:t> _</a:t>
            </a:r>
            <a:r>
              <a:rPr lang="en-US" sz="1400" dirty="0" err="1"/>
              <a:t>context.MarcHeader.Remove</a:t>
            </a:r>
            <a:r>
              <a:rPr lang="en-US" sz="1400" dirty="0"/>
              <a:t>(</a:t>
            </a:r>
            <a:r>
              <a:rPr lang="en-US" sz="1400" dirty="0" err="1"/>
              <a:t>marcHeader</a:t>
            </a:r>
            <a:r>
              <a:rPr lang="en-US" sz="1400" dirty="0"/>
              <a:t>);</a:t>
            </a:r>
            <a:br>
              <a:rPr lang="en-US" sz="1400" dirty="0"/>
            </a:br>
            <a:r>
              <a:rPr lang="en-US" sz="1400" dirty="0"/>
              <a:t> await _</a:t>
            </a:r>
            <a:r>
              <a:rPr lang="en-US" sz="1400" dirty="0" err="1"/>
              <a:t>context.SaveChangesAsync</a:t>
            </a:r>
            <a:r>
              <a:rPr lang="en-US" sz="1400" dirty="0"/>
              <a:t>();</a:t>
            </a:r>
          </a:p>
          <a:p>
            <a:endParaRPr lang="en-US" sz="1400" dirty="0"/>
          </a:p>
          <a:p>
            <a:r>
              <a:rPr lang="en-US" sz="1400" dirty="0"/>
              <a:t>var car = </a:t>
            </a:r>
            <a:r>
              <a:rPr lang="en-US" sz="1400" dirty="0" err="1"/>
              <a:t>Context.Cars</a:t>
            </a:r>
            <a:r>
              <a:rPr lang="en-US" sz="1400" dirty="0"/>
              <a:t>. First(c =&gt; </a:t>
            </a:r>
            <a:r>
              <a:rPr lang="en-US" sz="1400" dirty="0" err="1"/>
              <a:t>c.Id</a:t>
            </a:r>
            <a:r>
              <a:rPr lang="en-US" sz="1400" dirty="0"/>
              <a:t> == 2);</a:t>
            </a:r>
            <a:br>
              <a:rPr lang="en-US" sz="1400" dirty="0"/>
            </a:br>
            <a:r>
              <a:rPr lang="en-US" sz="1400" dirty="0" err="1"/>
              <a:t>Context.Cars.Remove</a:t>
            </a:r>
            <a:r>
              <a:rPr lang="en-US" sz="1400" dirty="0"/>
              <a:t>(car);</a:t>
            </a:r>
            <a:br>
              <a:rPr lang="en-US" sz="1400" dirty="0"/>
            </a:br>
            <a:r>
              <a:rPr lang="en-US" sz="1400" dirty="0" err="1"/>
              <a:t>Context.SaveChanges</a:t>
            </a:r>
            <a:r>
              <a:rPr lang="en-US" sz="1400" dirty="0"/>
              <a:t>();</a:t>
            </a:r>
          </a:p>
        </p:txBody>
      </p:sp>
    </p:spTree>
    <p:extLst>
      <p:ext uri="{BB962C8B-B14F-4D97-AF65-F5344CB8AC3E}">
        <p14:creationId xmlns:p14="http://schemas.microsoft.com/office/powerpoint/2010/main" val="1253387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E411-8218-4344-959D-04B2F8A29648}"/>
              </a:ext>
            </a:extLst>
          </p:cNvPr>
          <p:cNvSpPr>
            <a:spLocks noGrp="1"/>
          </p:cNvSpPr>
          <p:nvPr>
            <p:ph type="title"/>
          </p:nvPr>
        </p:nvSpPr>
        <p:spPr/>
        <p:txBody>
          <a:bodyPr/>
          <a:lstStyle/>
          <a:p>
            <a:r>
              <a:rPr lang="en-US" dirty="0" err="1"/>
              <a:t>DbContext</a:t>
            </a:r>
            <a:r>
              <a:rPr lang="en-US" dirty="0"/>
              <a:t> Insert</a:t>
            </a:r>
          </a:p>
        </p:txBody>
      </p:sp>
      <p:sp>
        <p:nvSpPr>
          <p:cNvPr id="3" name="Content Placeholder 2">
            <a:extLst>
              <a:ext uri="{FF2B5EF4-FFF2-40B4-BE49-F238E27FC236}">
                <a16:creationId xmlns:a16="http://schemas.microsoft.com/office/drawing/2014/main" id="{CFDC90B8-9FCC-49D1-AE72-3CD2C05018C3}"/>
              </a:ext>
            </a:extLst>
          </p:cNvPr>
          <p:cNvSpPr>
            <a:spLocks noGrp="1"/>
          </p:cNvSpPr>
          <p:nvPr>
            <p:ph sz="half" idx="1"/>
          </p:nvPr>
        </p:nvSpPr>
        <p:spPr>
          <a:xfrm>
            <a:off x="304800" y="1717990"/>
            <a:ext cx="11489635" cy="4947505"/>
          </a:xfrm>
        </p:spPr>
        <p:txBody>
          <a:bodyPr>
            <a:normAutofit/>
          </a:bodyPr>
          <a:lstStyle/>
          <a:p>
            <a:r>
              <a:rPr lang="en-US" sz="1400" dirty="0"/>
              <a:t>await _</a:t>
            </a:r>
            <a:r>
              <a:rPr lang="en-US" sz="1400" dirty="0" err="1"/>
              <a:t>context.Database.ExecuteSqlInterpolatedAsync</a:t>
            </a:r>
            <a:r>
              <a:rPr lang="en-US" sz="1400" dirty="0"/>
              <a:t>($"SET IDENTITY_INSERT </a:t>
            </a:r>
            <a:r>
              <a:rPr lang="en-US" sz="1400" dirty="0" err="1"/>
              <a:t>dbo.MarcHeader</a:t>
            </a:r>
            <a:r>
              <a:rPr lang="en-US" sz="1400" dirty="0"/>
              <a:t> ON; INSERT INTO </a:t>
            </a:r>
            <a:r>
              <a:rPr lang="en-US" sz="1400" dirty="0" err="1"/>
              <a:t>dbo.MarcHeader</a:t>
            </a:r>
            <a:r>
              <a:rPr lang="en-US" sz="1400" dirty="0"/>
              <a:t> (id) VALUES ({</a:t>
            </a:r>
            <a:r>
              <a:rPr lang="en-US" sz="1400" dirty="0" err="1"/>
              <a:t>BibID</a:t>
            </a:r>
            <a:r>
              <a:rPr lang="en-US" sz="1400" dirty="0"/>
              <a:t>}); SET IDENTITY_INSERT </a:t>
            </a:r>
            <a:r>
              <a:rPr lang="en-US" sz="1400" dirty="0" err="1"/>
              <a:t>dbo.MarcHeader</a:t>
            </a:r>
            <a:r>
              <a:rPr lang="en-US" sz="1400" dirty="0"/>
              <a:t> OFF;");</a:t>
            </a:r>
          </a:p>
          <a:p>
            <a:endParaRPr lang="en-US" sz="1400" dirty="0"/>
          </a:p>
          <a:p>
            <a:r>
              <a:rPr lang="en-US" sz="1400" dirty="0"/>
              <a:t>var cars = new List&lt;Car&gt;</a:t>
            </a:r>
            <a:br>
              <a:rPr lang="en-US" sz="1400" dirty="0"/>
            </a:br>
            <a:r>
              <a:rPr lang="en-US" sz="1400" dirty="0"/>
              <a:t>{</a:t>
            </a:r>
            <a:br>
              <a:rPr lang="en-US" sz="1400" dirty="0"/>
            </a:br>
            <a:r>
              <a:rPr lang="en-US" sz="1400" dirty="0"/>
              <a:t>new Car {Color = "Yellow",</a:t>
            </a:r>
            <a:r>
              <a:rPr lang="en-US" sz="1400" dirty="0" err="1"/>
              <a:t>MakeId</a:t>
            </a:r>
            <a:r>
              <a:rPr lang="en-US" sz="1400" dirty="0"/>
              <a:t> = 1,PetName = "Herbie"},</a:t>
            </a:r>
            <a:br>
              <a:rPr lang="en-US" sz="1400" dirty="0"/>
            </a:br>
            <a:r>
              <a:rPr lang="en-US" sz="1400" dirty="0"/>
              <a:t>new Car {Color = "White",</a:t>
            </a:r>
            <a:r>
              <a:rPr lang="en-US" sz="1400" dirty="0" err="1"/>
              <a:t>MakeId</a:t>
            </a:r>
            <a:r>
              <a:rPr lang="en-US" sz="1400" dirty="0"/>
              <a:t> = 2,PetName = "Mach 5"},</a:t>
            </a:r>
            <a:br>
              <a:rPr lang="en-US" sz="1400" dirty="0"/>
            </a:br>
            <a:r>
              <a:rPr lang="en-US" sz="1400" dirty="0"/>
              <a:t>};</a:t>
            </a:r>
            <a:br>
              <a:rPr lang="en-US" sz="1400" dirty="0"/>
            </a:br>
            <a:r>
              <a:rPr lang="en-US" sz="1400" dirty="0" err="1"/>
              <a:t>Context.Cars.AddRange</a:t>
            </a:r>
            <a:r>
              <a:rPr lang="en-US" sz="1400" dirty="0"/>
              <a:t>(cars);</a:t>
            </a:r>
            <a:br>
              <a:rPr lang="en-US" sz="1400" dirty="0"/>
            </a:br>
            <a:r>
              <a:rPr lang="en-US" sz="1400" dirty="0" err="1"/>
              <a:t>Context.SaveChanges</a:t>
            </a:r>
            <a:r>
              <a:rPr lang="en-US" sz="1400" dirty="0"/>
              <a:t>();</a:t>
            </a:r>
            <a:br>
              <a:rPr lang="en-US" sz="1400" dirty="0"/>
            </a:br>
            <a:endParaRPr lang="en-US" sz="1400" dirty="0"/>
          </a:p>
          <a:p>
            <a:r>
              <a:rPr lang="en-US" sz="1400" dirty="0"/>
              <a:t>var car =</a:t>
            </a:r>
            <a:r>
              <a:rPr lang="en-US" sz="1400" dirty="0" err="1"/>
              <a:t>Context.Cars.First</a:t>
            </a:r>
            <a:r>
              <a:rPr lang="en-US" sz="1400" dirty="0"/>
              <a:t>(c =&gt; </a:t>
            </a:r>
            <a:r>
              <a:rPr lang="en-US" sz="1400" dirty="0" err="1"/>
              <a:t>c.Id</a:t>
            </a:r>
            <a:r>
              <a:rPr lang="en-US" sz="1400" dirty="0"/>
              <a:t> == 1);</a:t>
            </a:r>
            <a:br>
              <a:rPr lang="en-US" sz="1400" dirty="0"/>
            </a:br>
            <a:r>
              <a:rPr lang="en-US" sz="1400" dirty="0" err="1"/>
              <a:t>car.Color</a:t>
            </a:r>
            <a:r>
              <a:rPr lang="en-US" sz="1400" dirty="0"/>
              <a:t> = "White";</a:t>
            </a:r>
            <a:br>
              <a:rPr lang="en-US" sz="1400" dirty="0"/>
            </a:br>
            <a:r>
              <a:rPr lang="en-US" sz="1400" dirty="0" err="1"/>
              <a:t>Context.SaveChanges</a:t>
            </a:r>
            <a:r>
              <a:rPr lang="en-US" sz="1400" dirty="0"/>
              <a:t>();</a:t>
            </a:r>
          </a:p>
        </p:txBody>
      </p:sp>
    </p:spTree>
    <p:extLst>
      <p:ext uri="{BB962C8B-B14F-4D97-AF65-F5344CB8AC3E}">
        <p14:creationId xmlns:p14="http://schemas.microsoft.com/office/powerpoint/2010/main" val="56631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59EE-C802-444C-918F-CDA1D2B0AE7D}"/>
              </a:ext>
            </a:extLst>
          </p:cNvPr>
          <p:cNvSpPr>
            <a:spLocks noGrp="1"/>
          </p:cNvSpPr>
          <p:nvPr>
            <p:ph type="title"/>
          </p:nvPr>
        </p:nvSpPr>
        <p:spPr>
          <a:xfrm>
            <a:off x="581192" y="702156"/>
            <a:ext cx="11029616" cy="464907"/>
          </a:xfrm>
        </p:spPr>
        <p:txBody>
          <a:bodyPr>
            <a:normAutofit fontScale="90000"/>
          </a:bodyPr>
          <a:lstStyle/>
          <a:p>
            <a:r>
              <a:rPr lang="en-US" dirty="0"/>
              <a:t>EXECUTING RAW SQL WITH ENTITY FRAMEWORK CORE 5</a:t>
            </a:r>
          </a:p>
        </p:txBody>
      </p:sp>
      <p:sp>
        <p:nvSpPr>
          <p:cNvPr id="3" name="Content Placeholder 2">
            <a:extLst>
              <a:ext uri="{FF2B5EF4-FFF2-40B4-BE49-F238E27FC236}">
                <a16:creationId xmlns:a16="http://schemas.microsoft.com/office/drawing/2014/main" id="{1727EA5F-1E6A-43A1-AD11-A9242635BEA1}"/>
              </a:ext>
            </a:extLst>
          </p:cNvPr>
          <p:cNvSpPr>
            <a:spLocks noGrp="1"/>
          </p:cNvSpPr>
          <p:nvPr>
            <p:ph idx="1"/>
          </p:nvPr>
        </p:nvSpPr>
        <p:spPr>
          <a:xfrm>
            <a:off x="697832" y="1347537"/>
            <a:ext cx="11201400" cy="4030579"/>
          </a:xfrm>
        </p:spPr>
        <p:txBody>
          <a:bodyPr>
            <a:normAutofit/>
          </a:bodyPr>
          <a:lstStyle/>
          <a:p>
            <a:pPr marL="0" indent="0">
              <a:buNone/>
            </a:pPr>
            <a:r>
              <a:rPr lang="en-US" dirty="0"/>
              <a:t>_</a:t>
            </a:r>
            <a:r>
              <a:rPr lang="en-US" dirty="0" err="1"/>
              <a:t>context.Language.</a:t>
            </a:r>
            <a:r>
              <a:rPr lang="en-US" b="1" dirty="0" err="1"/>
              <a:t>FromSqlRaw</a:t>
            </a:r>
            <a:r>
              <a:rPr lang="en-US" dirty="0"/>
              <a:t>("SELECT * FROM Language");</a:t>
            </a:r>
          </a:p>
          <a:p>
            <a:pPr marL="0" indent="0">
              <a:buNone/>
            </a:pPr>
            <a:endParaRPr lang="en-US" dirty="0"/>
          </a:p>
          <a:p>
            <a:pPr marL="0" indent="0">
              <a:buNone/>
            </a:pPr>
            <a:r>
              <a:rPr lang="en-US" dirty="0"/>
              <a:t>_</a:t>
            </a:r>
            <a:r>
              <a:rPr lang="en-US" dirty="0" err="1"/>
              <a:t>context.Language.</a:t>
            </a:r>
            <a:r>
              <a:rPr lang="en-US" b="1" dirty="0" err="1"/>
              <a:t>FromSqlInterpolated</a:t>
            </a:r>
            <a:r>
              <a:rPr lang="en-US" dirty="0"/>
              <a:t>($"SELECT * FROM Language where id=</a:t>
            </a:r>
            <a:r>
              <a:rPr lang="en-US" b="1" dirty="0"/>
              <a:t>{id}</a:t>
            </a:r>
            <a:r>
              <a:rPr lang="en-US" dirty="0"/>
              <a:t>");</a:t>
            </a:r>
          </a:p>
          <a:p>
            <a:pPr marL="0" indent="0">
              <a:buNone/>
            </a:pPr>
            <a:endParaRPr lang="en-US" dirty="0"/>
          </a:p>
          <a:p>
            <a:pPr marL="0" indent="0">
              <a:buNone/>
            </a:pPr>
            <a:r>
              <a:rPr lang="en-US" dirty="0"/>
              <a:t>_</a:t>
            </a:r>
            <a:r>
              <a:rPr lang="en-US" dirty="0" err="1"/>
              <a:t>context.</a:t>
            </a:r>
            <a:r>
              <a:rPr lang="en-US" b="1" dirty="0" err="1"/>
              <a:t>Database</a:t>
            </a:r>
            <a:r>
              <a:rPr lang="en-US" dirty="0" err="1"/>
              <a:t>.</a:t>
            </a:r>
            <a:r>
              <a:rPr lang="en-US" b="1" dirty="0" err="1"/>
              <a:t>ExecuteSqlInterpolated</a:t>
            </a:r>
            <a:r>
              <a:rPr lang="en-US" dirty="0"/>
              <a:t>($"delete from Language where id=</a:t>
            </a:r>
            <a:r>
              <a:rPr lang="en-US" b="1" dirty="0"/>
              <a:t>{id}</a:t>
            </a:r>
            <a:r>
              <a:rPr lang="en-US" dirty="0"/>
              <a:t>");</a:t>
            </a:r>
          </a:p>
          <a:p>
            <a:pPr marL="0" indent="0">
              <a:buNone/>
            </a:pPr>
            <a:endParaRPr lang="en-US" dirty="0"/>
          </a:p>
          <a:p>
            <a:pPr marL="0" indent="0">
              <a:buNone/>
            </a:pPr>
            <a:r>
              <a:rPr lang="en-US" b="1" dirty="0"/>
              <a:t>Notes:</a:t>
            </a:r>
          </a:p>
          <a:p>
            <a:pPr marL="0" indent="0">
              <a:buNone/>
            </a:pPr>
            <a:r>
              <a:rPr lang="en-US" sz="1400" dirty="0"/>
              <a:t>- </a:t>
            </a:r>
            <a:r>
              <a:rPr lang="en-US" sz="1400" dirty="0" err="1"/>
              <a:t>FromSqlInterpolated</a:t>
            </a:r>
            <a:r>
              <a:rPr lang="en-US" sz="1400" dirty="0"/>
              <a:t> is similar to </a:t>
            </a:r>
            <a:r>
              <a:rPr lang="en-US" sz="1400" dirty="0" err="1"/>
              <a:t>FromSqlRaw</a:t>
            </a:r>
            <a:r>
              <a:rPr lang="en-US" sz="1400" dirty="0"/>
              <a:t> but allows you to use string interpolation syntax.  </a:t>
            </a:r>
          </a:p>
          <a:p>
            <a:pPr marL="0" indent="0">
              <a:buNone/>
            </a:pPr>
            <a:r>
              <a:rPr lang="en-US" sz="1400" dirty="0"/>
              <a:t>- When executing Update/Delete it return the number of affected rows, no need to use </a:t>
            </a:r>
            <a:r>
              <a:rPr lang="en-US" sz="1400" dirty="0" err="1"/>
              <a:t>DbSet</a:t>
            </a:r>
            <a:r>
              <a:rPr lang="en-US" sz="1400" dirty="0"/>
              <a:t>, and use </a:t>
            </a:r>
            <a:r>
              <a:rPr lang="en-US" sz="1400" dirty="0" err="1"/>
              <a:t>DbContext.Database.ExecuteSqlRaw</a:t>
            </a:r>
            <a:endParaRPr lang="en-US" sz="1400" dirty="0"/>
          </a:p>
        </p:txBody>
      </p:sp>
    </p:spTree>
    <p:extLst>
      <p:ext uri="{BB962C8B-B14F-4D97-AF65-F5344CB8AC3E}">
        <p14:creationId xmlns:p14="http://schemas.microsoft.com/office/powerpoint/2010/main" val="36415010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828D-EF5A-45B3-98D9-3A96DDE5C811}"/>
              </a:ext>
            </a:extLst>
          </p:cNvPr>
          <p:cNvSpPr>
            <a:spLocks noGrp="1"/>
          </p:cNvSpPr>
          <p:nvPr>
            <p:ph type="title"/>
          </p:nvPr>
        </p:nvSpPr>
        <p:spPr>
          <a:xfrm>
            <a:off x="581192" y="605900"/>
            <a:ext cx="11029616" cy="476939"/>
          </a:xfrm>
        </p:spPr>
        <p:txBody>
          <a:bodyPr>
            <a:normAutofit fontScale="90000"/>
          </a:bodyPr>
          <a:lstStyle/>
          <a:p>
            <a:r>
              <a:rPr lang="en-US" b="1" dirty="0"/>
              <a:t>RETURN ONE SCALER VALUE FROM DATABASE USING  RAW SQL</a:t>
            </a:r>
            <a:endParaRPr lang="en-US" dirty="0"/>
          </a:p>
        </p:txBody>
      </p:sp>
      <p:sp>
        <p:nvSpPr>
          <p:cNvPr id="3" name="Content Placeholder 2">
            <a:extLst>
              <a:ext uri="{FF2B5EF4-FFF2-40B4-BE49-F238E27FC236}">
                <a16:creationId xmlns:a16="http://schemas.microsoft.com/office/drawing/2014/main" id="{39AB8A2A-B165-4DDB-9517-FCCCBCF3B974}"/>
              </a:ext>
            </a:extLst>
          </p:cNvPr>
          <p:cNvSpPr>
            <a:spLocks noGrp="1"/>
          </p:cNvSpPr>
          <p:nvPr>
            <p:ph idx="1"/>
          </p:nvPr>
        </p:nvSpPr>
        <p:spPr>
          <a:xfrm>
            <a:off x="581192" y="1082839"/>
            <a:ext cx="11029615" cy="5630782"/>
          </a:xfrm>
        </p:spPr>
        <p:txBody>
          <a:bodyPr anchor="t" anchorCtr="0"/>
          <a:lstStyle/>
          <a:p>
            <a:r>
              <a:rPr lang="en-US" dirty="0"/>
              <a:t>1) update context class define new class Scaler that has one column "Value"</a:t>
            </a:r>
            <a:br>
              <a:rPr lang="en-US" dirty="0"/>
            </a:br>
            <a:r>
              <a:rPr lang="en-US" dirty="0"/>
              <a:t>2)  update </a:t>
            </a:r>
            <a:r>
              <a:rPr lang="en-US" dirty="0" err="1"/>
              <a:t>OnModelCreatingPartial</a:t>
            </a:r>
            <a:r>
              <a:rPr lang="en-US" dirty="0"/>
              <a:t> and let this new class has no key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Now, set the required result as 'Value' (The same property name in the class)</a:t>
            </a:r>
          </a:p>
        </p:txBody>
      </p:sp>
      <p:pic>
        <p:nvPicPr>
          <p:cNvPr id="9218" name="Picture 2">
            <a:extLst>
              <a:ext uri="{FF2B5EF4-FFF2-40B4-BE49-F238E27FC236}">
                <a16:creationId xmlns:a16="http://schemas.microsoft.com/office/drawing/2014/main" id="{2448F5F8-F209-4628-A02F-6BCE01B93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830" y="1976321"/>
            <a:ext cx="5448802" cy="2905357"/>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A38E021-AD30-4A7C-A294-BE70E483B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028" y="5570621"/>
            <a:ext cx="10950410" cy="1020429"/>
          </a:xfrm>
          <a:prstGeom prst="rect">
            <a:avLst/>
          </a:prstGeom>
          <a:noFill/>
          <a:ln w="6350">
            <a:solidFill>
              <a:schemeClr val="tx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838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3DA0-AF26-4247-B0D6-4C0C595DF5E6}"/>
              </a:ext>
            </a:extLst>
          </p:cNvPr>
          <p:cNvSpPr>
            <a:spLocks noGrp="1"/>
          </p:cNvSpPr>
          <p:nvPr>
            <p:ph type="title"/>
          </p:nvPr>
        </p:nvSpPr>
        <p:spPr/>
        <p:txBody>
          <a:bodyPr>
            <a:normAutofit/>
          </a:bodyPr>
          <a:lstStyle/>
          <a:p>
            <a:r>
              <a:rPr lang="en-US" b="1" dirty="0"/>
              <a:t> HOW TO EXECUTE GENERAL SQL USING ADO.NET</a:t>
            </a:r>
            <a:endParaRPr lang="en-US" dirty="0"/>
          </a:p>
        </p:txBody>
      </p:sp>
      <p:pic>
        <p:nvPicPr>
          <p:cNvPr id="4" name="Picture 3">
            <a:extLst>
              <a:ext uri="{FF2B5EF4-FFF2-40B4-BE49-F238E27FC236}">
                <a16:creationId xmlns:a16="http://schemas.microsoft.com/office/drawing/2014/main" id="{05D05F8B-47A7-4685-B699-40DAED9CA776}"/>
              </a:ext>
            </a:extLst>
          </p:cNvPr>
          <p:cNvPicPr>
            <a:picLocks noChangeAspect="1"/>
          </p:cNvPicPr>
          <p:nvPr/>
        </p:nvPicPr>
        <p:blipFill>
          <a:blip r:embed="rId2"/>
          <a:stretch>
            <a:fillRect/>
          </a:stretch>
        </p:blipFill>
        <p:spPr>
          <a:xfrm>
            <a:off x="581191" y="2316800"/>
            <a:ext cx="11029615" cy="3310845"/>
          </a:xfrm>
          <a:prstGeom prst="rect">
            <a:avLst/>
          </a:prstGeom>
        </p:spPr>
      </p:pic>
    </p:spTree>
    <p:extLst>
      <p:ext uri="{BB962C8B-B14F-4D97-AF65-F5344CB8AC3E}">
        <p14:creationId xmlns:p14="http://schemas.microsoft.com/office/powerpoint/2010/main" val="4250287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EF48-2977-49DA-B16C-02144A9EB01F}"/>
              </a:ext>
            </a:extLst>
          </p:cNvPr>
          <p:cNvSpPr>
            <a:spLocks noGrp="1"/>
          </p:cNvSpPr>
          <p:nvPr>
            <p:ph type="title"/>
          </p:nvPr>
        </p:nvSpPr>
        <p:spPr/>
        <p:txBody>
          <a:bodyPr/>
          <a:lstStyle/>
          <a:p>
            <a:r>
              <a:rPr lang="en-US" dirty="0"/>
              <a:t>Sessions</a:t>
            </a:r>
          </a:p>
        </p:txBody>
      </p:sp>
    </p:spTree>
    <p:extLst>
      <p:ext uri="{BB962C8B-B14F-4D97-AF65-F5344CB8AC3E}">
        <p14:creationId xmlns:p14="http://schemas.microsoft.com/office/powerpoint/2010/main" val="1256489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CD4B-6993-4E33-83C9-B357F1418CE3}"/>
              </a:ext>
            </a:extLst>
          </p:cNvPr>
          <p:cNvSpPr>
            <a:spLocks noGrp="1"/>
          </p:cNvSpPr>
          <p:nvPr>
            <p:ph type="title"/>
          </p:nvPr>
        </p:nvSpPr>
        <p:spPr>
          <a:xfrm>
            <a:off x="581192" y="702156"/>
            <a:ext cx="11029616" cy="392718"/>
          </a:xfrm>
        </p:spPr>
        <p:txBody>
          <a:bodyPr>
            <a:normAutofit fontScale="90000"/>
          </a:bodyPr>
          <a:lstStyle/>
          <a:p>
            <a:r>
              <a:rPr lang="en-US" b="1" dirty="0"/>
              <a:t>HOW TO ENABLE  SESSION?</a:t>
            </a:r>
            <a:endParaRPr lang="en-US" dirty="0"/>
          </a:p>
        </p:txBody>
      </p:sp>
      <p:sp>
        <p:nvSpPr>
          <p:cNvPr id="3" name="Content Placeholder 2">
            <a:extLst>
              <a:ext uri="{FF2B5EF4-FFF2-40B4-BE49-F238E27FC236}">
                <a16:creationId xmlns:a16="http://schemas.microsoft.com/office/drawing/2014/main" id="{B1D4BDFF-F84B-4097-BDB4-58066717E2E8}"/>
              </a:ext>
            </a:extLst>
          </p:cNvPr>
          <p:cNvSpPr>
            <a:spLocks noGrp="1"/>
          </p:cNvSpPr>
          <p:nvPr>
            <p:ph idx="1"/>
          </p:nvPr>
        </p:nvSpPr>
        <p:spPr>
          <a:xfrm>
            <a:off x="581192" y="1094874"/>
            <a:ext cx="11029615" cy="4880476"/>
          </a:xfrm>
        </p:spPr>
        <p:txBody>
          <a:bodyPr anchor="t" anchorCtr="0"/>
          <a:lstStyle/>
          <a:p>
            <a:r>
              <a:rPr lang="en-US" dirty="0"/>
              <a:t> Update </a:t>
            </a:r>
            <a:r>
              <a:rPr lang="en-US" dirty="0" err="1"/>
              <a:t>ConfigureServices</a:t>
            </a:r>
            <a:r>
              <a:rPr lang="en-US" dirty="0"/>
              <a:t> , Configure</a:t>
            </a:r>
          </a:p>
        </p:txBody>
      </p:sp>
      <p:pic>
        <p:nvPicPr>
          <p:cNvPr id="10242" name="Picture 2">
            <a:extLst>
              <a:ext uri="{FF2B5EF4-FFF2-40B4-BE49-F238E27FC236}">
                <a16:creationId xmlns:a16="http://schemas.microsoft.com/office/drawing/2014/main" id="{06158825-7517-4D4B-99EE-B80DCD5E4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1" y="2292768"/>
            <a:ext cx="494347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94710C16-92FB-4962-B7BB-65867957A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3300" y="1094874"/>
            <a:ext cx="6086475"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646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2E7E-5D0E-4F82-8C14-8861986DF292}"/>
              </a:ext>
            </a:extLst>
          </p:cNvPr>
          <p:cNvSpPr>
            <a:spLocks noGrp="1"/>
          </p:cNvSpPr>
          <p:nvPr>
            <p:ph type="title"/>
          </p:nvPr>
        </p:nvSpPr>
        <p:spPr>
          <a:xfrm>
            <a:off x="581192" y="702156"/>
            <a:ext cx="11029616" cy="513033"/>
          </a:xfrm>
        </p:spPr>
        <p:txBody>
          <a:bodyPr>
            <a:normAutofit fontScale="90000"/>
          </a:bodyPr>
          <a:lstStyle/>
          <a:p>
            <a:r>
              <a:rPr lang="en-US" b="1" dirty="0"/>
              <a:t> HOW TO CALL SESSION AFTER ENABLE IT?</a:t>
            </a:r>
            <a:endParaRPr lang="en-US" dirty="0"/>
          </a:p>
        </p:txBody>
      </p:sp>
      <p:sp>
        <p:nvSpPr>
          <p:cNvPr id="3" name="Content Placeholder 2">
            <a:extLst>
              <a:ext uri="{FF2B5EF4-FFF2-40B4-BE49-F238E27FC236}">
                <a16:creationId xmlns:a16="http://schemas.microsoft.com/office/drawing/2014/main" id="{CA70F619-C959-42A5-B804-C991A543BC06}"/>
              </a:ext>
            </a:extLst>
          </p:cNvPr>
          <p:cNvSpPr>
            <a:spLocks noGrp="1"/>
          </p:cNvSpPr>
          <p:nvPr>
            <p:ph idx="1"/>
          </p:nvPr>
        </p:nvSpPr>
        <p:spPr>
          <a:xfrm>
            <a:off x="581192" y="1528011"/>
            <a:ext cx="11029615" cy="4447339"/>
          </a:xfrm>
        </p:spPr>
        <p:txBody>
          <a:bodyPr anchor="t" anchorCtr="0"/>
          <a:lstStyle/>
          <a:p>
            <a:r>
              <a:rPr lang="en-US" dirty="0"/>
              <a:t>use </a:t>
            </a:r>
            <a:r>
              <a:rPr lang="en-US" dirty="0" err="1"/>
              <a:t>HttpContext.Session.SetString</a:t>
            </a:r>
            <a:r>
              <a:rPr lang="en-US" dirty="0"/>
              <a:t>, and </a:t>
            </a:r>
            <a:r>
              <a:rPr lang="en-US" dirty="0" err="1"/>
              <a:t>HttpContext.Session.GetString</a:t>
            </a:r>
            <a:br>
              <a:rPr lang="en-US" dirty="0"/>
            </a:br>
            <a:endParaRPr lang="en-US" dirty="0"/>
          </a:p>
          <a:p>
            <a:pPr marL="0" indent="0">
              <a:buNone/>
            </a:pPr>
            <a:br>
              <a:rPr lang="en-US" dirty="0"/>
            </a:br>
            <a:endParaRPr lang="en-US" dirty="0"/>
          </a:p>
        </p:txBody>
      </p:sp>
      <p:pic>
        <p:nvPicPr>
          <p:cNvPr id="11266" name="Picture 2">
            <a:extLst>
              <a:ext uri="{FF2B5EF4-FFF2-40B4-BE49-F238E27FC236}">
                <a16:creationId xmlns:a16="http://schemas.microsoft.com/office/drawing/2014/main" id="{16C83815-DB2B-454A-9DDF-EBC3C4053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453" y="2122237"/>
            <a:ext cx="7828548" cy="3853113"/>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346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D4F9-9301-4109-8626-3077CB68A79A}"/>
              </a:ext>
            </a:extLst>
          </p:cNvPr>
          <p:cNvSpPr>
            <a:spLocks noGrp="1"/>
          </p:cNvSpPr>
          <p:nvPr>
            <p:ph type="title"/>
          </p:nvPr>
        </p:nvSpPr>
        <p:spPr/>
        <p:txBody>
          <a:bodyPr/>
          <a:lstStyle/>
          <a:p>
            <a:r>
              <a:rPr lang="en-US" dirty="0"/>
              <a:t>Controller</a:t>
            </a:r>
          </a:p>
        </p:txBody>
      </p:sp>
      <p:sp>
        <p:nvSpPr>
          <p:cNvPr id="3" name="Text Placeholder 2">
            <a:extLst>
              <a:ext uri="{FF2B5EF4-FFF2-40B4-BE49-F238E27FC236}">
                <a16:creationId xmlns:a16="http://schemas.microsoft.com/office/drawing/2014/main" id="{8CC1DF71-0255-4F2D-AFE7-18ECF25FEC43}"/>
              </a:ext>
            </a:extLst>
          </p:cNvPr>
          <p:cNvSpPr>
            <a:spLocks noGrp="1"/>
          </p:cNvSpPr>
          <p:nvPr>
            <p:ph type="body" idx="1"/>
          </p:nvPr>
        </p:nvSpPr>
        <p:spPr/>
        <p:txBody>
          <a:bodyPr/>
          <a:lstStyle/>
          <a:p>
            <a:r>
              <a:rPr lang="en-US" dirty="0"/>
              <a:t>In Details</a:t>
            </a:r>
          </a:p>
        </p:txBody>
      </p:sp>
    </p:spTree>
    <p:extLst>
      <p:ext uri="{BB962C8B-B14F-4D97-AF65-F5344CB8AC3E}">
        <p14:creationId xmlns:p14="http://schemas.microsoft.com/office/powerpoint/2010/main" val="946257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D133-0DA8-41EE-842F-80633C082ADE}"/>
              </a:ext>
            </a:extLst>
          </p:cNvPr>
          <p:cNvSpPr>
            <a:spLocks noGrp="1"/>
          </p:cNvSpPr>
          <p:nvPr>
            <p:ph type="title"/>
          </p:nvPr>
        </p:nvSpPr>
        <p:spPr>
          <a:xfrm>
            <a:off x="581192" y="702156"/>
            <a:ext cx="11029616" cy="517044"/>
          </a:xfrm>
        </p:spPr>
        <p:txBody>
          <a:bodyPr>
            <a:normAutofit fontScale="90000"/>
          </a:bodyPr>
          <a:lstStyle/>
          <a:p>
            <a:r>
              <a:rPr lang="en-US" dirty="0"/>
              <a:t>Create New Controller</a:t>
            </a:r>
          </a:p>
        </p:txBody>
      </p:sp>
      <p:sp>
        <p:nvSpPr>
          <p:cNvPr id="3" name="Content Placeholder 2">
            <a:extLst>
              <a:ext uri="{FF2B5EF4-FFF2-40B4-BE49-F238E27FC236}">
                <a16:creationId xmlns:a16="http://schemas.microsoft.com/office/drawing/2014/main" id="{0A417E13-2F1C-4929-AE94-D9E5291273EC}"/>
              </a:ext>
            </a:extLst>
          </p:cNvPr>
          <p:cNvSpPr>
            <a:spLocks noGrp="1"/>
          </p:cNvSpPr>
          <p:nvPr>
            <p:ph idx="1"/>
          </p:nvPr>
        </p:nvSpPr>
        <p:spPr>
          <a:xfrm>
            <a:off x="581192" y="1362635"/>
            <a:ext cx="11029615" cy="4612715"/>
          </a:xfrm>
        </p:spPr>
        <p:txBody>
          <a:bodyPr anchor="t" anchorCtr="0"/>
          <a:lstStyle/>
          <a:p>
            <a:r>
              <a:rPr lang="en-US" dirty="0"/>
              <a:t>Right click on controller folder and create new empty controller "</a:t>
            </a:r>
            <a:r>
              <a:rPr lang="en-US" dirty="0" err="1"/>
              <a:t>StartController</a:t>
            </a:r>
            <a:r>
              <a:rPr lang="en-US" dirty="0"/>
              <a:t>", which contains one default method "Index" that return "View" of type "</a:t>
            </a:r>
            <a:r>
              <a:rPr lang="en-US" dirty="0" err="1"/>
              <a:t>IActionResult</a:t>
            </a:r>
            <a:r>
              <a:rPr lang="en-US" dirty="0"/>
              <a:t>"</a:t>
            </a:r>
          </a:p>
          <a:p>
            <a:r>
              <a:rPr lang="en-US" dirty="0"/>
              <a:t> View take two parameters</a:t>
            </a:r>
            <a:br>
              <a:rPr lang="en-US" dirty="0"/>
            </a:br>
            <a:r>
              <a:rPr lang="en-US" dirty="0"/>
              <a:t>1) View Name= </a:t>
            </a:r>
            <a:r>
              <a:rPr lang="en-US" dirty="0" err="1"/>
              <a:t>RazorPageName</a:t>
            </a:r>
            <a:br>
              <a:rPr lang="en-US" dirty="0"/>
            </a:br>
            <a:r>
              <a:rPr lang="en-US" dirty="0"/>
              <a:t>2) Data Objects to send data from controller to view</a:t>
            </a:r>
            <a:br>
              <a:rPr lang="en-US" dirty="0"/>
            </a:br>
            <a:endParaRPr lang="en-US" dirty="0"/>
          </a:p>
        </p:txBody>
      </p:sp>
      <p:pic>
        <p:nvPicPr>
          <p:cNvPr id="18434" name="Picture 2">
            <a:extLst>
              <a:ext uri="{FF2B5EF4-FFF2-40B4-BE49-F238E27FC236}">
                <a16:creationId xmlns:a16="http://schemas.microsoft.com/office/drawing/2014/main" id="{06AF5F7A-6192-48C5-828E-BFB53A6D5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460" y="3429000"/>
            <a:ext cx="9449080" cy="302294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77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2332-2ACF-4B06-B0EF-7AC05BF8768E}"/>
              </a:ext>
            </a:extLst>
          </p:cNvPr>
          <p:cNvSpPr>
            <a:spLocks noGrp="1"/>
          </p:cNvSpPr>
          <p:nvPr>
            <p:ph type="title"/>
          </p:nvPr>
        </p:nvSpPr>
        <p:spPr/>
        <p:txBody>
          <a:bodyPr/>
          <a:lstStyle/>
          <a:p>
            <a:r>
              <a:rPr lang="en-US" dirty="0"/>
              <a:t>Struct And Class</a:t>
            </a:r>
          </a:p>
        </p:txBody>
      </p:sp>
      <p:sp>
        <p:nvSpPr>
          <p:cNvPr id="3" name="Text Placeholder 2">
            <a:extLst>
              <a:ext uri="{FF2B5EF4-FFF2-40B4-BE49-F238E27FC236}">
                <a16:creationId xmlns:a16="http://schemas.microsoft.com/office/drawing/2014/main" id="{8038818A-4361-47AA-A57D-CFA802EFE03F}"/>
              </a:ext>
            </a:extLst>
          </p:cNvPr>
          <p:cNvSpPr>
            <a:spLocks noGrp="1"/>
          </p:cNvSpPr>
          <p:nvPr>
            <p:ph type="body" idx="1"/>
          </p:nvPr>
        </p:nvSpPr>
        <p:spPr/>
        <p:txBody>
          <a:bodyPr/>
          <a:lstStyle/>
          <a:p>
            <a:r>
              <a:rPr lang="en-US" b="1" dirty="0"/>
              <a:t>Struct</a:t>
            </a:r>
          </a:p>
        </p:txBody>
      </p:sp>
      <p:sp>
        <p:nvSpPr>
          <p:cNvPr id="4" name="Content Placeholder 3">
            <a:extLst>
              <a:ext uri="{FF2B5EF4-FFF2-40B4-BE49-F238E27FC236}">
                <a16:creationId xmlns:a16="http://schemas.microsoft.com/office/drawing/2014/main" id="{3F36D74B-9A8B-41EF-9E5D-4EBCF563D8B3}"/>
              </a:ext>
            </a:extLst>
          </p:cNvPr>
          <p:cNvSpPr>
            <a:spLocks noGrp="1"/>
          </p:cNvSpPr>
          <p:nvPr>
            <p:ph sz="half" idx="2"/>
          </p:nvPr>
        </p:nvSpPr>
        <p:spPr/>
        <p:txBody>
          <a:bodyPr/>
          <a:lstStyle/>
          <a:p>
            <a:r>
              <a:rPr lang="en-US" dirty="0"/>
              <a:t>Structs are light versions of classes. </a:t>
            </a:r>
          </a:p>
          <a:p>
            <a:r>
              <a:rPr lang="en-US" dirty="0"/>
              <a:t>Structs are </a:t>
            </a:r>
            <a:r>
              <a:rPr lang="en-US" dirty="0">
                <a:highlight>
                  <a:srgbClr val="FFFF00"/>
                </a:highlight>
              </a:rPr>
              <a:t>value types </a:t>
            </a:r>
            <a:r>
              <a:rPr lang="en-US" dirty="0"/>
              <a:t>and can be used to create objects that behave like built-in types.</a:t>
            </a:r>
          </a:p>
          <a:p>
            <a:r>
              <a:rPr lang="en-US" dirty="0"/>
              <a:t>In structs, each variable contains its own copy of the data, and an operation on one variable does not affect another variable</a:t>
            </a:r>
          </a:p>
        </p:txBody>
      </p:sp>
      <p:sp>
        <p:nvSpPr>
          <p:cNvPr id="5" name="Text Placeholder 4">
            <a:extLst>
              <a:ext uri="{FF2B5EF4-FFF2-40B4-BE49-F238E27FC236}">
                <a16:creationId xmlns:a16="http://schemas.microsoft.com/office/drawing/2014/main" id="{A7D9FC1C-3155-4011-BCBD-E2A3B8F00594}"/>
              </a:ext>
            </a:extLst>
          </p:cNvPr>
          <p:cNvSpPr>
            <a:spLocks noGrp="1"/>
          </p:cNvSpPr>
          <p:nvPr>
            <p:ph type="body" sz="quarter" idx="3"/>
          </p:nvPr>
        </p:nvSpPr>
        <p:spPr/>
        <p:txBody>
          <a:bodyPr/>
          <a:lstStyle/>
          <a:p>
            <a:r>
              <a:rPr lang="en-US" b="1" dirty="0"/>
              <a:t>Class</a:t>
            </a:r>
          </a:p>
        </p:txBody>
      </p:sp>
      <p:sp>
        <p:nvSpPr>
          <p:cNvPr id="6" name="Content Placeholder 5">
            <a:extLst>
              <a:ext uri="{FF2B5EF4-FFF2-40B4-BE49-F238E27FC236}">
                <a16:creationId xmlns:a16="http://schemas.microsoft.com/office/drawing/2014/main" id="{CE2A7234-FD6B-495E-8A4B-C152797A427A}"/>
              </a:ext>
            </a:extLst>
          </p:cNvPr>
          <p:cNvSpPr>
            <a:spLocks noGrp="1"/>
          </p:cNvSpPr>
          <p:nvPr>
            <p:ph sz="quarter" idx="4"/>
          </p:nvPr>
        </p:nvSpPr>
        <p:spPr/>
        <p:txBody>
          <a:bodyPr/>
          <a:lstStyle/>
          <a:p>
            <a:r>
              <a:rPr lang="en-US" dirty="0"/>
              <a:t>Classes are </a:t>
            </a:r>
            <a:r>
              <a:rPr lang="en-US" dirty="0">
                <a:highlight>
                  <a:srgbClr val="FFFF00"/>
                </a:highlight>
              </a:rPr>
              <a:t>reference types</a:t>
            </a:r>
          </a:p>
          <a:p>
            <a:r>
              <a:rPr lang="en-US" dirty="0"/>
              <a:t>Assignments of large reference types are cheaper than assignments of large value types.</a:t>
            </a:r>
          </a:p>
          <a:p>
            <a:r>
              <a:rPr lang="en-US" dirty="0"/>
              <a:t>In classes, two variables can contain the reference of the same object and any operation on one variable can affect another variable</a:t>
            </a:r>
          </a:p>
          <a:p>
            <a:endParaRPr lang="en-US" dirty="0"/>
          </a:p>
        </p:txBody>
      </p:sp>
    </p:spTree>
    <p:extLst>
      <p:ext uri="{BB962C8B-B14F-4D97-AF65-F5344CB8AC3E}">
        <p14:creationId xmlns:p14="http://schemas.microsoft.com/office/powerpoint/2010/main" val="1784456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CF30-4225-467C-AB91-64AFF3CF9943}"/>
              </a:ext>
            </a:extLst>
          </p:cNvPr>
          <p:cNvSpPr>
            <a:spLocks noGrp="1"/>
          </p:cNvSpPr>
          <p:nvPr>
            <p:ph type="title"/>
          </p:nvPr>
        </p:nvSpPr>
        <p:spPr>
          <a:xfrm>
            <a:off x="581192" y="702156"/>
            <a:ext cx="11029616" cy="624620"/>
          </a:xfrm>
        </p:spPr>
        <p:txBody>
          <a:bodyPr>
            <a:normAutofit/>
          </a:bodyPr>
          <a:lstStyle/>
          <a:p>
            <a:r>
              <a:rPr lang="en-US" dirty="0"/>
              <a:t>Controller return Value Type</a:t>
            </a:r>
          </a:p>
        </p:txBody>
      </p:sp>
      <p:sp>
        <p:nvSpPr>
          <p:cNvPr id="3" name="Content Placeholder 2">
            <a:extLst>
              <a:ext uri="{FF2B5EF4-FFF2-40B4-BE49-F238E27FC236}">
                <a16:creationId xmlns:a16="http://schemas.microsoft.com/office/drawing/2014/main" id="{A57E6C67-59F0-4C52-ABF9-D8C10EF8DCD4}"/>
              </a:ext>
            </a:extLst>
          </p:cNvPr>
          <p:cNvSpPr>
            <a:spLocks noGrp="1"/>
          </p:cNvSpPr>
          <p:nvPr>
            <p:ph idx="1"/>
          </p:nvPr>
        </p:nvSpPr>
        <p:spPr>
          <a:xfrm>
            <a:off x="581192" y="1452282"/>
            <a:ext cx="11029615" cy="5199530"/>
          </a:xfrm>
        </p:spPr>
        <p:txBody>
          <a:bodyPr anchor="t" anchorCtr="0">
            <a:normAutofit fontScale="92500" lnSpcReduction="20000"/>
          </a:bodyPr>
          <a:lstStyle/>
          <a:p>
            <a:pPr marL="0" indent="0" fontAlgn="base">
              <a:buNone/>
            </a:pPr>
            <a:r>
              <a:rPr lang="en-US" dirty="0"/>
              <a:t>By default, controller returns </a:t>
            </a:r>
            <a:r>
              <a:rPr lang="en-US" dirty="0" err="1"/>
              <a:t>IActionResult</a:t>
            </a:r>
            <a:r>
              <a:rPr lang="en-US" dirty="0"/>
              <a:t> which is an abstract class that can have several subtypes.</a:t>
            </a:r>
            <a:br>
              <a:rPr lang="en-US" dirty="0"/>
            </a:br>
            <a:br>
              <a:rPr lang="en-US" dirty="0"/>
            </a:br>
            <a:r>
              <a:rPr lang="en-US" b="1" dirty="0" err="1"/>
              <a:t>IActionResult</a:t>
            </a:r>
            <a:r>
              <a:rPr lang="en-US" b="1" dirty="0"/>
              <a:t> Subtypes</a:t>
            </a:r>
            <a:br>
              <a:rPr lang="en-US" b="1" dirty="0"/>
            </a:br>
            <a:endParaRPr lang="en-US" dirty="0"/>
          </a:p>
          <a:p>
            <a:pPr fontAlgn="base"/>
            <a:r>
              <a:rPr lang="en-US" b="1" dirty="0" err="1"/>
              <a:t>ViewResult</a:t>
            </a:r>
            <a:r>
              <a:rPr lang="en-US" dirty="0"/>
              <a:t> - Renders a </a:t>
            </a:r>
            <a:r>
              <a:rPr lang="en-US" dirty="0" err="1"/>
              <a:t>specifed</a:t>
            </a:r>
            <a:r>
              <a:rPr lang="en-US" dirty="0"/>
              <a:t> view to the response stream</a:t>
            </a:r>
          </a:p>
          <a:p>
            <a:pPr fontAlgn="base"/>
            <a:r>
              <a:rPr lang="en-US" b="1" dirty="0" err="1"/>
              <a:t>PartialViewResult</a:t>
            </a:r>
            <a:r>
              <a:rPr lang="en-US" dirty="0"/>
              <a:t> - Renders a </a:t>
            </a:r>
            <a:r>
              <a:rPr lang="en-US" dirty="0" err="1"/>
              <a:t>specifed</a:t>
            </a:r>
            <a:r>
              <a:rPr lang="en-US" dirty="0"/>
              <a:t> partial view to the response stream</a:t>
            </a:r>
          </a:p>
          <a:p>
            <a:pPr fontAlgn="base"/>
            <a:r>
              <a:rPr lang="en-US" b="1" dirty="0" err="1"/>
              <a:t>EmptyResult</a:t>
            </a:r>
            <a:r>
              <a:rPr lang="en-US" dirty="0"/>
              <a:t> - An empty response is returned</a:t>
            </a:r>
          </a:p>
          <a:p>
            <a:pPr fontAlgn="base"/>
            <a:r>
              <a:rPr lang="en-US" b="1" dirty="0" err="1"/>
              <a:t>RedirectResult</a:t>
            </a:r>
            <a:r>
              <a:rPr lang="en-US" dirty="0"/>
              <a:t> - Performs an HTTP redirection to a </a:t>
            </a:r>
            <a:r>
              <a:rPr lang="en-US" dirty="0" err="1"/>
              <a:t>specifed</a:t>
            </a:r>
            <a:r>
              <a:rPr lang="en-US" dirty="0"/>
              <a:t> URL</a:t>
            </a:r>
          </a:p>
          <a:p>
            <a:pPr fontAlgn="base"/>
            <a:r>
              <a:rPr lang="en-US" b="1" dirty="0" err="1"/>
              <a:t>RedirectToRouteResult</a:t>
            </a:r>
            <a:r>
              <a:rPr lang="en-US" dirty="0"/>
              <a:t> - Performs an HTTP redirection to a URL that is determined by the routing engine, based on given route data</a:t>
            </a:r>
          </a:p>
          <a:p>
            <a:pPr fontAlgn="base"/>
            <a:r>
              <a:rPr lang="en-US" b="1" dirty="0" err="1"/>
              <a:t>JsonResult</a:t>
            </a:r>
            <a:r>
              <a:rPr lang="en-US" dirty="0"/>
              <a:t> - Serializes a given </a:t>
            </a:r>
            <a:r>
              <a:rPr lang="en-US" dirty="0" err="1"/>
              <a:t>ViewData</a:t>
            </a:r>
            <a:r>
              <a:rPr lang="en-US" dirty="0"/>
              <a:t> object to JSON format</a:t>
            </a:r>
          </a:p>
          <a:p>
            <a:pPr fontAlgn="base"/>
            <a:r>
              <a:rPr lang="en-US" b="1" dirty="0" err="1"/>
              <a:t>JavaScriptResult</a:t>
            </a:r>
            <a:r>
              <a:rPr lang="en-US" dirty="0"/>
              <a:t> - Returns a piece of JavaScript code that can be executed on the client</a:t>
            </a:r>
          </a:p>
          <a:p>
            <a:pPr fontAlgn="base"/>
            <a:r>
              <a:rPr lang="en-US" b="1" dirty="0" err="1"/>
              <a:t>ContentResult</a:t>
            </a:r>
            <a:r>
              <a:rPr lang="en-US" dirty="0"/>
              <a:t> - Writes content to the response stream without requiring a view</a:t>
            </a:r>
          </a:p>
          <a:p>
            <a:pPr fontAlgn="base"/>
            <a:r>
              <a:rPr lang="en-US" b="1" dirty="0" err="1"/>
              <a:t>FileContentResult</a:t>
            </a:r>
            <a:r>
              <a:rPr lang="en-US" dirty="0"/>
              <a:t> - Returns a file to the client</a:t>
            </a:r>
          </a:p>
          <a:p>
            <a:pPr fontAlgn="base"/>
            <a:r>
              <a:rPr lang="en-US" b="1" dirty="0" err="1"/>
              <a:t>FileStreamResult</a:t>
            </a:r>
            <a:r>
              <a:rPr lang="en-US" dirty="0"/>
              <a:t> - Returns a file to the client, which is provided by a Stream</a:t>
            </a:r>
          </a:p>
          <a:p>
            <a:pPr fontAlgn="base"/>
            <a:r>
              <a:rPr lang="en-US" b="1" dirty="0" err="1"/>
              <a:t>FilePathResult</a:t>
            </a:r>
            <a:r>
              <a:rPr lang="en-US" dirty="0"/>
              <a:t> - Returns a file to the client</a:t>
            </a:r>
          </a:p>
        </p:txBody>
      </p:sp>
    </p:spTree>
    <p:extLst>
      <p:ext uri="{BB962C8B-B14F-4D97-AF65-F5344CB8AC3E}">
        <p14:creationId xmlns:p14="http://schemas.microsoft.com/office/powerpoint/2010/main" val="40951383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C2CC-183B-4B62-8B35-56E366C69DAF}"/>
              </a:ext>
            </a:extLst>
          </p:cNvPr>
          <p:cNvSpPr>
            <a:spLocks noGrp="1"/>
          </p:cNvSpPr>
          <p:nvPr>
            <p:ph type="title"/>
          </p:nvPr>
        </p:nvSpPr>
        <p:spPr>
          <a:xfrm>
            <a:off x="581192" y="702156"/>
            <a:ext cx="11029616" cy="570053"/>
          </a:xfrm>
        </p:spPr>
        <p:txBody>
          <a:bodyPr>
            <a:normAutofit/>
          </a:bodyPr>
          <a:lstStyle/>
          <a:p>
            <a:r>
              <a:rPr lang="en-US" b="1" dirty="0"/>
              <a:t>HOW TO SEND DATA FROM CONTROLLER TO VIEW?</a:t>
            </a:r>
            <a:endParaRPr lang="en-US" dirty="0"/>
          </a:p>
        </p:txBody>
      </p:sp>
      <p:sp>
        <p:nvSpPr>
          <p:cNvPr id="3" name="Content Placeholder 2">
            <a:extLst>
              <a:ext uri="{FF2B5EF4-FFF2-40B4-BE49-F238E27FC236}">
                <a16:creationId xmlns:a16="http://schemas.microsoft.com/office/drawing/2014/main" id="{41811105-E257-4770-B617-87928B50A130}"/>
              </a:ext>
            </a:extLst>
          </p:cNvPr>
          <p:cNvSpPr>
            <a:spLocks noGrp="1"/>
          </p:cNvSpPr>
          <p:nvPr>
            <p:ph idx="1"/>
          </p:nvPr>
        </p:nvSpPr>
        <p:spPr>
          <a:xfrm>
            <a:off x="581192" y="1537252"/>
            <a:ext cx="11029615" cy="5102087"/>
          </a:xfrm>
        </p:spPr>
        <p:txBody>
          <a:bodyPr anchor="t" anchorCtr="0">
            <a:normAutofit/>
          </a:bodyPr>
          <a:lstStyle/>
          <a:p>
            <a:r>
              <a:rPr lang="en-US" dirty="0"/>
              <a:t>1) </a:t>
            </a:r>
            <a:r>
              <a:rPr lang="en-US" b="1" dirty="0" err="1"/>
              <a:t>ViewData</a:t>
            </a:r>
            <a:r>
              <a:rPr lang="en-US" b="1" dirty="0"/>
              <a:t> </a:t>
            </a:r>
            <a:r>
              <a:rPr lang="en-US" dirty="0"/>
              <a:t>needs casting in the view if the value not string</a:t>
            </a:r>
          </a:p>
          <a:p>
            <a:r>
              <a:rPr lang="en-US" b="1" dirty="0"/>
              <a:t>2) </a:t>
            </a:r>
            <a:r>
              <a:rPr lang="en-US" b="1" dirty="0" err="1"/>
              <a:t>ViewBag</a:t>
            </a:r>
            <a:r>
              <a:rPr lang="en-US" b="1" dirty="0"/>
              <a:t> </a:t>
            </a:r>
            <a:r>
              <a:rPr lang="en-US" dirty="0"/>
              <a:t>is strong type and does not need this casting </a:t>
            </a:r>
          </a:p>
          <a:p>
            <a:r>
              <a:rPr lang="en-US" b="1" dirty="0"/>
              <a:t>3) </a:t>
            </a:r>
            <a:r>
              <a:rPr lang="en-US" b="1" dirty="0" err="1"/>
              <a:t>TempData</a:t>
            </a:r>
            <a:r>
              <a:rPr lang="en-US" b="1" dirty="0"/>
              <a:t> </a:t>
            </a:r>
            <a:r>
              <a:rPr lang="en-US" dirty="0"/>
              <a:t>can maintains its value even if you redirect the request to new page, but </a:t>
            </a:r>
            <a:r>
              <a:rPr lang="en-US" dirty="0" err="1"/>
              <a:t>ViewBag,ViewData</a:t>
            </a:r>
            <a:r>
              <a:rPr lang="en-US" dirty="0"/>
              <a:t> lose the values after redirect!, Note: </a:t>
            </a:r>
            <a:r>
              <a:rPr lang="en-US" dirty="0" err="1"/>
              <a:t>TempData</a:t>
            </a:r>
            <a:r>
              <a:rPr lang="en-US" dirty="0"/>
              <a:t> is one time use</a:t>
            </a:r>
          </a:p>
          <a:p>
            <a:r>
              <a:rPr lang="en-US" dirty="0"/>
              <a:t>4) </a:t>
            </a:r>
            <a:r>
              <a:rPr lang="en-US" b="1" dirty="0" err="1"/>
              <a:t>ViewModel</a:t>
            </a:r>
            <a:r>
              <a:rPr lang="en-US" b="1" dirty="0"/>
              <a:t> </a:t>
            </a:r>
            <a:r>
              <a:rPr lang="en-US" dirty="0"/>
              <a:t>send data using View and receive it using @Model</a:t>
            </a:r>
          </a:p>
          <a:p>
            <a:endParaRPr lang="en-US" dirty="0"/>
          </a:p>
          <a:p>
            <a:endParaRPr lang="en-US" dirty="0"/>
          </a:p>
          <a:p>
            <a:endParaRPr lang="en-US" dirty="0"/>
          </a:p>
          <a:p>
            <a:endParaRPr lang="en-US" dirty="0"/>
          </a:p>
          <a:p>
            <a:endParaRPr lang="en-US" dirty="0"/>
          </a:p>
          <a:p>
            <a:endParaRPr lang="en-US" dirty="0"/>
          </a:p>
          <a:p>
            <a:r>
              <a:rPr lang="en-US" dirty="0"/>
              <a:t>Notes: to allow </a:t>
            </a:r>
            <a:r>
              <a:rPr lang="en-US" b="1" dirty="0"/>
              <a:t>View</a:t>
            </a:r>
            <a:r>
              <a:rPr lang="en-US" dirty="0"/>
              <a:t> to handle this data as HTML use </a:t>
            </a:r>
            <a:r>
              <a:rPr lang="en-US" dirty="0">
                <a:highlight>
                  <a:srgbClr val="FFFF00"/>
                </a:highlight>
              </a:rPr>
              <a:t>@Html.Raw( </a:t>
            </a:r>
            <a:r>
              <a:rPr lang="en-US" dirty="0" err="1">
                <a:highlight>
                  <a:srgbClr val="FFFF00"/>
                </a:highlight>
              </a:rPr>
              <a:t>ControllerValue</a:t>
            </a:r>
            <a:r>
              <a:rPr lang="en-US" dirty="0">
                <a:highlight>
                  <a:srgbClr val="FFFF00"/>
                </a:highlight>
              </a:rPr>
              <a:t>)</a:t>
            </a:r>
          </a:p>
          <a:p>
            <a:endParaRPr lang="en-US" dirty="0"/>
          </a:p>
        </p:txBody>
      </p:sp>
      <p:pic>
        <p:nvPicPr>
          <p:cNvPr id="4" name="Picture 3">
            <a:extLst>
              <a:ext uri="{FF2B5EF4-FFF2-40B4-BE49-F238E27FC236}">
                <a16:creationId xmlns:a16="http://schemas.microsoft.com/office/drawing/2014/main" id="{F7E23E0C-29CE-4616-96E6-A2EE9E7E2A48}"/>
              </a:ext>
            </a:extLst>
          </p:cNvPr>
          <p:cNvPicPr>
            <a:picLocks noChangeAspect="1"/>
          </p:cNvPicPr>
          <p:nvPr/>
        </p:nvPicPr>
        <p:blipFill>
          <a:blip r:embed="rId2"/>
          <a:stretch>
            <a:fillRect/>
          </a:stretch>
        </p:blipFill>
        <p:spPr>
          <a:xfrm>
            <a:off x="1005795" y="4020494"/>
            <a:ext cx="8487213" cy="1441843"/>
          </a:xfrm>
          <a:prstGeom prst="rect">
            <a:avLst/>
          </a:prstGeom>
          <a:ln w="6350">
            <a:solidFill>
              <a:schemeClr val="tx1"/>
            </a:solidFill>
          </a:ln>
        </p:spPr>
      </p:pic>
    </p:spTree>
    <p:extLst>
      <p:ext uri="{BB962C8B-B14F-4D97-AF65-F5344CB8AC3E}">
        <p14:creationId xmlns:p14="http://schemas.microsoft.com/office/powerpoint/2010/main" val="4250636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31E3-D94F-4BE5-9EA8-6548CCA4805F}"/>
              </a:ext>
            </a:extLst>
          </p:cNvPr>
          <p:cNvSpPr>
            <a:spLocks noGrp="1"/>
          </p:cNvSpPr>
          <p:nvPr>
            <p:ph type="title"/>
          </p:nvPr>
        </p:nvSpPr>
        <p:spPr/>
        <p:txBody>
          <a:bodyPr/>
          <a:lstStyle/>
          <a:p>
            <a:r>
              <a:rPr lang="en-US" b="1" dirty="0" err="1"/>
              <a:t>ViewBag</a:t>
            </a:r>
            <a:r>
              <a:rPr lang="en-US" b="1" dirty="0"/>
              <a:t> Example</a:t>
            </a:r>
            <a:endParaRPr lang="en-US" dirty="0"/>
          </a:p>
        </p:txBody>
      </p:sp>
      <p:pic>
        <p:nvPicPr>
          <p:cNvPr id="13314" name="Picture 2">
            <a:extLst>
              <a:ext uri="{FF2B5EF4-FFF2-40B4-BE49-F238E27FC236}">
                <a16:creationId xmlns:a16="http://schemas.microsoft.com/office/drawing/2014/main" id="{C9C03686-87BC-4876-AC4B-236949D2A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516" y="729658"/>
            <a:ext cx="6455994" cy="608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061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CF23-0C1B-4417-87F6-493A06535865}"/>
              </a:ext>
            </a:extLst>
          </p:cNvPr>
          <p:cNvSpPr>
            <a:spLocks noGrp="1"/>
          </p:cNvSpPr>
          <p:nvPr>
            <p:ph type="title"/>
          </p:nvPr>
        </p:nvSpPr>
        <p:spPr/>
        <p:txBody>
          <a:bodyPr/>
          <a:lstStyle/>
          <a:p>
            <a:r>
              <a:rPr lang="en-US" b="1" dirty="0" err="1"/>
              <a:t>ViewData</a:t>
            </a:r>
            <a:r>
              <a:rPr lang="en-US" b="1" dirty="0"/>
              <a:t> Example</a:t>
            </a:r>
            <a:endParaRPr lang="en-US" dirty="0"/>
          </a:p>
        </p:txBody>
      </p:sp>
      <p:pic>
        <p:nvPicPr>
          <p:cNvPr id="14338" name="Picture 2">
            <a:extLst>
              <a:ext uri="{FF2B5EF4-FFF2-40B4-BE49-F238E27FC236}">
                <a16:creationId xmlns:a16="http://schemas.microsoft.com/office/drawing/2014/main" id="{062AC691-0A88-45D1-A4E2-4ACECF42C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9988" y="1043557"/>
            <a:ext cx="7425101" cy="5510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654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AE3D-59E9-4EA3-BA9B-898A19A44939}"/>
              </a:ext>
            </a:extLst>
          </p:cNvPr>
          <p:cNvSpPr>
            <a:spLocks noGrp="1"/>
          </p:cNvSpPr>
          <p:nvPr>
            <p:ph type="title"/>
          </p:nvPr>
        </p:nvSpPr>
        <p:spPr>
          <a:xfrm>
            <a:off x="398473" y="578665"/>
            <a:ext cx="11029616" cy="553232"/>
          </a:xfrm>
        </p:spPr>
        <p:txBody>
          <a:bodyPr/>
          <a:lstStyle/>
          <a:p>
            <a:r>
              <a:rPr lang="en-US" b="1" dirty="0"/>
              <a:t>Move data using Model Example</a:t>
            </a:r>
            <a:endParaRPr lang="en-US" dirty="0"/>
          </a:p>
        </p:txBody>
      </p:sp>
      <p:pic>
        <p:nvPicPr>
          <p:cNvPr id="15362" name="Picture 2">
            <a:extLst>
              <a:ext uri="{FF2B5EF4-FFF2-40B4-BE49-F238E27FC236}">
                <a16:creationId xmlns:a16="http://schemas.microsoft.com/office/drawing/2014/main" id="{52D9B7CC-1213-43DF-BA87-3280821C5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331" y="1131897"/>
            <a:ext cx="6686654" cy="558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902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6C51-D647-4E33-AF73-B01317353546}"/>
              </a:ext>
            </a:extLst>
          </p:cNvPr>
          <p:cNvSpPr>
            <a:spLocks noGrp="1"/>
          </p:cNvSpPr>
          <p:nvPr>
            <p:ph type="title"/>
          </p:nvPr>
        </p:nvSpPr>
        <p:spPr>
          <a:xfrm>
            <a:off x="575894" y="729658"/>
            <a:ext cx="11029616" cy="557721"/>
          </a:xfrm>
        </p:spPr>
        <p:txBody>
          <a:bodyPr/>
          <a:lstStyle/>
          <a:p>
            <a:r>
              <a:rPr lang="en-US" dirty="0" err="1"/>
              <a:t>TempData</a:t>
            </a:r>
            <a:r>
              <a:rPr lang="en-US" dirty="0"/>
              <a:t> vs Session</a:t>
            </a:r>
          </a:p>
        </p:txBody>
      </p:sp>
      <p:pic>
        <p:nvPicPr>
          <p:cNvPr id="12292" name="Picture 4">
            <a:extLst>
              <a:ext uri="{FF2B5EF4-FFF2-40B4-BE49-F238E27FC236}">
                <a16:creationId xmlns:a16="http://schemas.microsoft.com/office/drawing/2014/main" id="{0A75C3C8-CC08-486F-9590-B10FA76C6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074" y="723899"/>
            <a:ext cx="6930189" cy="6150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207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C930-ADC1-4D9F-A3AF-CD54F6204EBE}"/>
              </a:ext>
            </a:extLst>
          </p:cNvPr>
          <p:cNvSpPr>
            <a:spLocks noGrp="1"/>
          </p:cNvSpPr>
          <p:nvPr>
            <p:ph type="title"/>
          </p:nvPr>
        </p:nvSpPr>
        <p:spPr>
          <a:xfrm>
            <a:off x="581192" y="702156"/>
            <a:ext cx="11029616" cy="567086"/>
          </a:xfrm>
        </p:spPr>
        <p:txBody>
          <a:bodyPr/>
          <a:lstStyle/>
          <a:p>
            <a:r>
              <a:rPr lang="en-US" dirty="0"/>
              <a:t>How to Send Dropdown menu from controller to View</a:t>
            </a:r>
          </a:p>
        </p:txBody>
      </p:sp>
      <p:sp>
        <p:nvSpPr>
          <p:cNvPr id="3" name="Content Placeholder 2">
            <a:extLst>
              <a:ext uri="{FF2B5EF4-FFF2-40B4-BE49-F238E27FC236}">
                <a16:creationId xmlns:a16="http://schemas.microsoft.com/office/drawing/2014/main" id="{77F5DBF6-A9CA-4DBC-9C64-E92BA21428F3}"/>
              </a:ext>
            </a:extLst>
          </p:cNvPr>
          <p:cNvSpPr>
            <a:spLocks noGrp="1"/>
          </p:cNvSpPr>
          <p:nvPr>
            <p:ph idx="1"/>
          </p:nvPr>
        </p:nvSpPr>
        <p:spPr>
          <a:xfrm>
            <a:off x="581192" y="1405719"/>
            <a:ext cx="11029615" cy="4569631"/>
          </a:xfrm>
        </p:spPr>
        <p:txBody>
          <a:bodyPr anchor="t" anchorCtr="0"/>
          <a:lstStyle/>
          <a:p>
            <a:pPr marL="0" indent="0">
              <a:buNone/>
            </a:pPr>
            <a:r>
              <a:rPr lang="en-US" b="1" dirty="0"/>
              <a:t>In Controller</a:t>
            </a:r>
          </a:p>
          <a:p>
            <a:pPr marL="0" indent="0">
              <a:buNone/>
            </a:pPr>
            <a:r>
              <a:rPr lang="en-US" dirty="0"/>
              <a:t> var _</a:t>
            </a:r>
            <a:r>
              <a:rPr lang="en-US" dirty="0" err="1"/>
              <a:t>VacationTypeslist</a:t>
            </a:r>
            <a:r>
              <a:rPr lang="en-US" dirty="0"/>
              <a:t> = _</a:t>
            </a:r>
            <a:r>
              <a:rPr lang="en-US" dirty="0" err="1"/>
              <a:t>context.VacationTypes.ToList</a:t>
            </a:r>
            <a:r>
              <a:rPr lang="en-US" dirty="0"/>
              <a:t>();</a:t>
            </a:r>
          </a:p>
          <a:p>
            <a:pPr marL="0" indent="0">
              <a:buNone/>
            </a:pPr>
            <a:r>
              <a:rPr lang="en-US" dirty="0"/>
              <a:t> _</a:t>
            </a:r>
            <a:r>
              <a:rPr lang="en-US" dirty="0" err="1"/>
              <a:t>VacationTypeslist.Insert</a:t>
            </a:r>
            <a:r>
              <a:rPr lang="en-US" dirty="0"/>
              <a:t>(0, new </a:t>
            </a:r>
            <a:r>
              <a:rPr lang="en-US" dirty="0" err="1"/>
              <a:t>VacationTypes</a:t>
            </a:r>
            <a:r>
              <a:rPr lang="en-US" dirty="0"/>
              <a:t> { </a:t>
            </a:r>
            <a:r>
              <a:rPr lang="en-US" dirty="0" err="1"/>
              <a:t>VacationTypeId</a:t>
            </a:r>
            <a:r>
              <a:rPr lang="en-US" dirty="0"/>
              <a:t> = 0, </a:t>
            </a:r>
            <a:r>
              <a:rPr lang="en-US" dirty="0" err="1"/>
              <a:t>VacationType</a:t>
            </a:r>
            <a:r>
              <a:rPr lang="en-US" dirty="0"/>
              <a:t> = "Select" });</a:t>
            </a:r>
          </a:p>
          <a:p>
            <a:pPr marL="0" indent="0">
              <a:buNone/>
            </a:pPr>
            <a:r>
              <a:rPr lang="en-US" dirty="0"/>
              <a:t> </a:t>
            </a:r>
            <a:r>
              <a:rPr lang="en-US" dirty="0" err="1"/>
              <a:t>ViewBag.VacationTypeslist</a:t>
            </a:r>
            <a:r>
              <a:rPr lang="en-US" dirty="0"/>
              <a:t> = new </a:t>
            </a:r>
            <a:r>
              <a:rPr lang="en-US" dirty="0" err="1"/>
              <a:t>SelectList</a:t>
            </a:r>
            <a:r>
              <a:rPr lang="en-US" dirty="0"/>
              <a:t>(_</a:t>
            </a:r>
            <a:r>
              <a:rPr lang="en-US" dirty="0" err="1"/>
              <a:t>VacationTypeslist</a:t>
            </a:r>
            <a:r>
              <a:rPr lang="en-US" dirty="0"/>
              <a:t>, "</a:t>
            </a:r>
            <a:r>
              <a:rPr lang="en-US" dirty="0" err="1"/>
              <a:t>VacationTypeId</a:t>
            </a:r>
            <a:r>
              <a:rPr lang="en-US" dirty="0"/>
              <a:t>", "</a:t>
            </a:r>
            <a:r>
              <a:rPr lang="en-US" dirty="0" err="1"/>
              <a:t>VacationType</a:t>
            </a:r>
            <a:r>
              <a:rPr lang="en-US" dirty="0"/>
              <a:t>");</a:t>
            </a:r>
          </a:p>
          <a:p>
            <a:pPr marL="0" indent="0">
              <a:buNone/>
            </a:pPr>
            <a:endParaRPr lang="en-US" dirty="0"/>
          </a:p>
          <a:p>
            <a:pPr marL="0" indent="0">
              <a:buNone/>
            </a:pPr>
            <a:endParaRPr lang="en-US" dirty="0"/>
          </a:p>
          <a:p>
            <a:pPr marL="0" indent="0">
              <a:buNone/>
            </a:pPr>
            <a:r>
              <a:rPr lang="en-US" b="1" dirty="0"/>
              <a:t>In View</a:t>
            </a:r>
          </a:p>
          <a:p>
            <a:pPr marL="0" indent="0">
              <a:buNone/>
            </a:pPr>
            <a:r>
              <a:rPr lang="en-US" dirty="0"/>
              <a:t>&lt;select asp-for="</a:t>
            </a:r>
            <a:r>
              <a:rPr lang="en-US" dirty="0" err="1"/>
              <a:t>ProjectId</a:t>
            </a:r>
            <a:r>
              <a:rPr lang="en-US" dirty="0"/>
              <a:t>" asp-items="@</a:t>
            </a:r>
            <a:r>
              <a:rPr lang="en-US" dirty="0" err="1"/>
              <a:t>ViewBag.VacationTypeslist</a:t>
            </a:r>
            <a:r>
              <a:rPr lang="en-US" dirty="0"/>
              <a:t>" class="form-control"&gt;&lt;/select&gt;</a:t>
            </a:r>
          </a:p>
        </p:txBody>
      </p:sp>
    </p:spTree>
    <p:extLst>
      <p:ext uri="{BB962C8B-B14F-4D97-AF65-F5344CB8AC3E}">
        <p14:creationId xmlns:p14="http://schemas.microsoft.com/office/powerpoint/2010/main" val="9346268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C998-A64F-4395-B506-072D11808C35}"/>
              </a:ext>
            </a:extLst>
          </p:cNvPr>
          <p:cNvSpPr>
            <a:spLocks noGrp="1"/>
          </p:cNvSpPr>
          <p:nvPr>
            <p:ph type="title"/>
          </p:nvPr>
        </p:nvSpPr>
        <p:spPr>
          <a:xfrm>
            <a:off x="581192" y="540795"/>
            <a:ext cx="11029616" cy="594381"/>
          </a:xfrm>
        </p:spPr>
        <p:txBody>
          <a:bodyPr>
            <a:normAutofit/>
          </a:bodyPr>
          <a:lstStyle/>
          <a:p>
            <a:r>
              <a:rPr lang="en-US" b="1" dirty="0"/>
              <a:t> CREATE DYNAMIC DROPDOWN USING JQUERY</a:t>
            </a:r>
            <a:endParaRPr lang="en-US" dirty="0"/>
          </a:p>
        </p:txBody>
      </p:sp>
      <p:pic>
        <p:nvPicPr>
          <p:cNvPr id="4" name="Picture 3">
            <a:extLst>
              <a:ext uri="{FF2B5EF4-FFF2-40B4-BE49-F238E27FC236}">
                <a16:creationId xmlns:a16="http://schemas.microsoft.com/office/drawing/2014/main" id="{DD30475F-6063-4B93-AC7C-36BB42AAB037}"/>
              </a:ext>
            </a:extLst>
          </p:cNvPr>
          <p:cNvPicPr>
            <a:picLocks noChangeAspect="1"/>
          </p:cNvPicPr>
          <p:nvPr/>
        </p:nvPicPr>
        <p:blipFill>
          <a:blip r:embed="rId2"/>
          <a:stretch>
            <a:fillRect/>
          </a:stretch>
        </p:blipFill>
        <p:spPr>
          <a:xfrm>
            <a:off x="817602" y="1296537"/>
            <a:ext cx="10793205" cy="5564136"/>
          </a:xfrm>
          <a:prstGeom prst="rect">
            <a:avLst/>
          </a:prstGeom>
        </p:spPr>
      </p:pic>
    </p:spTree>
    <p:extLst>
      <p:ext uri="{BB962C8B-B14F-4D97-AF65-F5344CB8AC3E}">
        <p14:creationId xmlns:p14="http://schemas.microsoft.com/office/powerpoint/2010/main" val="2990600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2627-A072-4857-8EC0-A8E1EC4E2B0E}"/>
              </a:ext>
            </a:extLst>
          </p:cNvPr>
          <p:cNvSpPr>
            <a:spLocks noGrp="1"/>
          </p:cNvSpPr>
          <p:nvPr>
            <p:ph type="title"/>
          </p:nvPr>
        </p:nvSpPr>
        <p:spPr/>
        <p:txBody>
          <a:bodyPr/>
          <a:lstStyle/>
          <a:p>
            <a:r>
              <a:rPr lang="en-US" dirty="0"/>
              <a:t>RECEIVE POSTED FORM IN CONTROLLER</a:t>
            </a:r>
            <a:br>
              <a:rPr lang="en-US" dirty="0"/>
            </a:br>
            <a:endParaRPr lang="en-US" dirty="0"/>
          </a:p>
        </p:txBody>
      </p:sp>
      <p:sp>
        <p:nvSpPr>
          <p:cNvPr id="3" name="Content Placeholder 2">
            <a:extLst>
              <a:ext uri="{FF2B5EF4-FFF2-40B4-BE49-F238E27FC236}">
                <a16:creationId xmlns:a16="http://schemas.microsoft.com/office/drawing/2014/main" id="{2A8B4318-441D-4B2D-BBB6-30338D367AE0}"/>
              </a:ext>
            </a:extLst>
          </p:cNvPr>
          <p:cNvSpPr>
            <a:spLocks noGrp="1"/>
          </p:cNvSpPr>
          <p:nvPr>
            <p:ph idx="1"/>
          </p:nvPr>
        </p:nvSpPr>
        <p:spPr>
          <a:xfrm>
            <a:off x="581192" y="1649506"/>
            <a:ext cx="11029615" cy="4823012"/>
          </a:xfrm>
        </p:spPr>
        <p:txBody>
          <a:bodyPr anchor="t" anchorCtr="0"/>
          <a:lstStyle/>
          <a:p>
            <a:pPr marL="0" indent="0">
              <a:buNone/>
            </a:pPr>
            <a:r>
              <a:rPr lang="en-US" sz="2400" dirty="0"/>
              <a:t>[</a:t>
            </a:r>
            <a:r>
              <a:rPr lang="en-US" sz="2400" dirty="0" err="1"/>
              <a:t>HttpPost</a:t>
            </a:r>
            <a:r>
              <a:rPr lang="en-US" sz="2400" dirty="0"/>
              <a:t>]</a:t>
            </a:r>
          </a:p>
          <a:p>
            <a:pPr marL="0" indent="0">
              <a:buNone/>
            </a:pPr>
            <a:r>
              <a:rPr lang="en-US" sz="2400" dirty="0"/>
              <a:t> public async Task&lt;</a:t>
            </a:r>
            <a:r>
              <a:rPr lang="en-US" sz="2400" dirty="0" err="1"/>
              <a:t>IActionResult</a:t>
            </a:r>
            <a:r>
              <a:rPr lang="en-US" sz="2400" dirty="0"/>
              <a:t>&gt; Create(</a:t>
            </a:r>
            <a:r>
              <a:rPr lang="en-US" sz="2400" dirty="0" err="1"/>
              <a:t>IFormCollection</a:t>
            </a:r>
            <a:r>
              <a:rPr lang="en-US" sz="2400" dirty="0"/>
              <a:t> collection)</a:t>
            </a:r>
          </a:p>
          <a:p>
            <a:pPr marL="0" indent="0">
              <a:buNone/>
            </a:pPr>
            <a:r>
              <a:rPr lang="en-US" sz="2400" dirty="0"/>
              <a:t>{</a:t>
            </a:r>
          </a:p>
          <a:p>
            <a:pPr marL="0" indent="0">
              <a:buNone/>
            </a:pPr>
            <a:endParaRPr lang="en-US" sz="2400" dirty="0"/>
          </a:p>
          <a:p>
            <a:pPr marL="0" indent="0">
              <a:buNone/>
            </a:pPr>
            <a:r>
              <a:rPr lang="en-US" sz="2400" dirty="0"/>
              <a:t>}</a:t>
            </a:r>
          </a:p>
          <a:p>
            <a:pPr marL="0" indent="0">
              <a:buNone/>
            </a:pPr>
            <a:endParaRPr lang="en-US" sz="2400" dirty="0"/>
          </a:p>
          <a:p>
            <a:pPr marL="0" indent="0">
              <a:buNone/>
            </a:pPr>
            <a:r>
              <a:rPr lang="en-US" sz="2400" dirty="0"/>
              <a:t>Notes: </a:t>
            </a:r>
            <a:r>
              <a:rPr lang="en-US" sz="2400" dirty="0" err="1"/>
              <a:t>IFormCollection</a:t>
            </a:r>
            <a:r>
              <a:rPr lang="en-US" sz="2400" dirty="0"/>
              <a:t> will contains all </a:t>
            </a:r>
            <a:r>
              <a:rPr lang="en-US" sz="2400" dirty="0" err="1"/>
              <a:t>submited</a:t>
            </a:r>
            <a:r>
              <a:rPr lang="en-US" sz="2400" dirty="0"/>
              <a:t> fields</a:t>
            </a:r>
          </a:p>
          <a:p>
            <a:pPr marL="0" indent="0">
              <a:buNone/>
            </a:pPr>
            <a:endParaRPr lang="en-US" dirty="0"/>
          </a:p>
        </p:txBody>
      </p:sp>
    </p:spTree>
    <p:extLst>
      <p:ext uri="{BB962C8B-B14F-4D97-AF65-F5344CB8AC3E}">
        <p14:creationId xmlns:p14="http://schemas.microsoft.com/office/powerpoint/2010/main" val="24602660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D4F9-9301-4109-8626-3077CB68A79A}"/>
              </a:ext>
            </a:extLst>
          </p:cNvPr>
          <p:cNvSpPr>
            <a:spLocks noGrp="1"/>
          </p:cNvSpPr>
          <p:nvPr>
            <p:ph type="title"/>
          </p:nvPr>
        </p:nvSpPr>
        <p:spPr/>
        <p:txBody>
          <a:bodyPr/>
          <a:lstStyle/>
          <a:p>
            <a:r>
              <a:rPr lang="en-US" dirty="0"/>
              <a:t>Model</a:t>
            </a:r>
          </a:p>
        </p:txBody>
      </p:sp>
      <p:sp>
        <p:nvSpPr>
          <p:cNvPr id="3" name="Text Placeholder 2">
            <a:extLst>
              <a:ext uri="{FF2B5EF4-FFF2-40B4-BE49-F238E27FC236}">
                <a16:creationId xmlns:a16="http://schemas.microsoft.com/office/drawing/2014/main" id="{8CC1DF71-0255-4F2D-AFE7-18ECF25FEC43}"/>
              </a:ext>
            </a:extLst>
          </p:cNvPr>
          <p:cNvSpPr>
            <a:spLocks noGrp="1"/>
          </p:cNvSpPr>
          <p:nvPr>
            <p:ph type="body" idx="1"/>
          </p:nvPr>
        </p:nvSpPr>
        <p:spPr/>
        <p:txBody>
          <a:bodyPr/>
          <a:lstStyle/>
          <a:p>
            <a:r>
              <a:rPr lang="en-US" dirty="0"/>
              <a:t>In Details</a:t>
            </a:r>
          </a:p>
        </p:txBody>
      </p:sp>
    </p:spTree>
    <p:extLst>
      <p:ext uri="{BB962C8B-B14F-4D97-AF65-F5344CB8AC3E}">
        <p14:creationId xmlns:p14="http://schemas.microsoft.com/office/powerpoint/2010/main" val="25426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F4CA-C6A9-4D03-AE18-24502A642E54}"/>
              </a:ext>
            </a:extLst>
          </p:cNvPr>
          <p:cNvSpPr>
            <a:spLocks noGrp="1"/>
          </p:cNvSpPr>
          <p:nvPr>
            <p:ph type="title"/>
          </p:nvPr>
        </p:nvSpPr>
        <p:spPr/>
        <p:txBody>
          <a:bodyPr/>
          <a:lstStyle/>
          <a:p>
            <a:r>
              <a:rPr lang="en-US" dirty="0"/>
              <a:t>Structures</a:t>
            </a:r>
          </a:p>
        </p:txBody>
      </p:sp>
      <p:sp>
        <p:nvSpPr>
          <p:cNvPr id="4" name="Content Placeholder 3">
            <a:extLst>
              <a:ext uri="{FF2B5EF4-FFF2-40B4-BE49-F238E27FC236}">
                <a16:creationId xmlns:a16="http://schemas.microsoft.com/office/drawing/2014/main" id="{A51C83A3-18AD-4F54-A8E6-EC2E35EDDC29}"/>
              </a:ext>
            </a:extLst>
          </p:cNvPr>
          <p:cNvSpPr>
            <a:spLocks noGrp="1"/>
          </p:cNvSpPr>
          <p:nvPr>
            <p:ph sz="half" idx="1"/>
          </p:nvPr>
        </p:nvSpPr>
        <p:spPr/>
        <p:txBody>
          <a:bodyPr>
            <a:normAutofit fontScale="85000" lnSpcReduction="10000"/>
          </a:bodyPr>
          <a:lstStyle/>
          <a:p>
            <a:pPr marL="0" indent="0">
              <a:buNone/>
            </a:pPr>
            <a:r>
              <a:rPr lang="en-US" dirty="0"/>
              <a:t> struct </a:t>
            </a:r>
            <a:r>
              <a:rPr lang="en-US" b="1" dirty="0"/>
              <a:t>Employee</a:t>
            </a:r>
            <a:r>
              <a:rPr lang="en-US" dirty="0"/>
              <a:t>  {</a:t>
            </a:r>
          </a:p>
          <a:p>
            <a:pPr marL="0" indent="0">
              <a:buNone/>
            </a:pPr>
            <a:r>
              <a:rPr lang="en-US" dirty="0"/>
              <a:t>        public string </a:t>
            </a:r>
            <a:r>
              <a:rPr lang="en-US" dirty="0" err="1"/>
              <a:t>emp_name</a:t>
            </a:r>
            <a:r>
              <a:rPr lang="en-US" dirty="0"/>
              <a:t>;</a:t>
            </a:r>
          </a:p>
          <a:p>
            <a:pPr marL="0" indent="0">
              <a:buNone/>
            </a:pPr>
            <a:r>
              <a:rPr lang="en-US" dirty="0"/>
              <a:t>        public int </a:t>
            </a:r>
            <a:r>
              <a:rPr lang="en-US" dirty="0" err="1"/>
              <a:t>emp_age</a:t>
            </a:r>
            <a:r>
              <a:rPr lang="en-US" dirty="0"/>
              <a:t>;</a:t>
            </a:r>
          </a:p>
          <a:p>
            <a:pPr marL="0" indent="0">
              <a:buNone/>
            </a:pPr>
            <a:r>
              <a:rPr lang="en-US" dirty="0"/>
              <a:t>        public int </a:t>
            </a:r>
            <a:r>
              <a:rPr lang="en-US" dirty="0" err="1"/>
              <a:t>emp_salary</a:t>
            </a:r>
            <a:r>
              <a:rPr lang="en-US" dirty="0"/>
              <a:t>;</a:t>
            </a:r>
          </a:p>
          <a:p>
            <a:pPr marL="0" indent="0">
              <a:buNone/>
            </a:pPr>
            <a:r>
              <a:rPr lang="en-US" dirty="0"/>
              <a:t>        public string </a:t>
            </a:r>
            <a:r>
              <a:rPr lang="en-US" dirty="0" err="1"/>
              <a:t>emp_department</a:t>
            </a:r>
            <a:r>
              <a:rPr lang="en-US" dirty="0"/>
              <a:t>;</a:t>
            </a:r>
          </a:p>
          <a:p>
            <a:pPr marL="0" indent="0">
              <a:buNone/>
            </a:pPr>
            <a:r>
              <a:rPr lang="en-US" dirty="0"/>
              <a:t>    }</a:t>
            </a:r>
          </a:p>
        </p:txBody>
      </p:sp>
      <p:sp>
        <p:nvSpPr>
          <p:cNvPr id="5" name="Content Placeholder 4">
            <a:extLst>
              <a:ext uri="{FF2B5EF4-FFF2-40B4-BE49-F238E27FC236}">
                <a16:creationId xmlns:a16="http://schemas.microsoft.com/office/drawing/2014/main" id="{C06B052A-7198-4045-B226-BD652E0C1ECA}"/>
              </a:ext>
            </a:extLst>
          </p:cNvPr>
          <p:cNvSpPr>
            <a:spLocks noGrp="1"/>
          </p:cNvSpPr>
          <p:nvPr>
            <p:ph sz="half" idx="2"/>
          </p:nvPr>
        </p:nvSpPr>
        <p:spPr/>
        <p:txBody>
          <a:bodyPr>
            <a:normAutofit fontScale="85000" lnSpcReduction="10000"/>
          </a:bodyPr>
          <a:lstStyle/>
          <a:p>
            <a:pPr marL="0" indent="0">
              <a:buNone/>
            </a:pPr>
            <a:r>
              <a:rPr lang="en-US" dirty="0"/>
              <a:t>           </a:t>
            </a:r>
            <a:r>
              <a:rPr lang="en-US" b="1" dirty="0"/>
              <a:t>Employee</a:t>
            </a:r>
            <a:r>
              <a:rPr lang="en-US" dirty="0"/>
              <a:t> employee1;</a:t>
            </a:r>
          </a:p>
          <a:p>
            <a:pPr marL="0" indent="0">
              <a:buNone/>
            </a:pPr>
            <a:r>
              <a:rPr lang="en-US" dirty="0"/>
              <a:t>            employee1.emp_name = "Mike";</a:t>
            </a:r>
          </a:p>
          <a:p>
            <a:pPr marL="0" indent="0">
              <a:buNone/>
            </a:pPr>
            <a:r>
              <a:rPr lang="en-US" dirty="0"/>
              <a:t>            employee1.emp_age = 30;</a:t>
            </a:r>
          </a:p>
          <a:p>
            <a:pPr marL="0" indent="0">
              <a:buNone/>
            </a:pPr>
            <a:r>
              <a:rPr lang="en-US" dirty="0"/>
              <a:t>            employee1.emp_salary = 100000;</a:t>
            </a:r>
          </a:p>
          <a:p>
            <a:pPr marL="0" indent="0">
              <a:buNone/>
            </a:pPr>
            <a:r>
              <a:rPr lang="en-US" dirty="0"/>
              <a:t>            employee1.emp_department = "sales";</a:t>
            </a:r>
          </a:p>
          <a:p>
            <a:pPr marL="0" indent="0">
              <a:buNone/>
            </a:pPr>
            <a:endParaRPr lang="en-US" dirty="0"/>
          </a:p>
          <a:p>
            <a:pPr marL="0" indent="0">
              <a:buNone/>
            </a:pPr>
            <a:r>
              <a:rPr lang="en-US" dirty="0"/>
              <a:t>           </a:t>
            </a:r>
            <a:r>
              <a:rPr lang="en-US" b="1" dirty="0"/>
              <a:t>Employee</a:t>
            </a:r>
            <a:r>
              <a:rPr lang="en-US" dirty="0"/>
              <a:t> employee2;</a:t>
            </a:r>
          </a:p>
          <a:p>
            <a:pPr marL="0" indent="0">
              <a:buNone/>
            </a:pPr>
            <a:r>
              <a:rPr lang="en-US" dirty="0"/>
              <a:t>            employee2.emp_name = "Jasmine";</a:t>
            </a:r>
          </a:p>
          <a:p>
            <a:pPr marL="0" indent="0">
              <a:buNone/>
            </a:pPr>
            <a:r>
              <a:rPr lang="en-US" dirty="0"/>
              <a:t>            employee2.emp_age = 23;</a:t>
            </a:r>
          </a:p>
          <a:p>
            <a:pPr marL="0" indent="0">
              <a:buNone/>
            </a:pPr>
            <a:r>
              <a:rPr lang="en-US" dirty="0"/>
              <a:t>            employee2.emp_salary = 200000;</a:t>
            </a:r>
          </a:p>
          <a:p>
            <a:pPr marL="0" indent="0">
              <a:buNone/>
            </a:pPr>
            <a:r>
              <a:rPr lang="en-US" dirty="0"/>
              <a:t>            employee2.emp_department = "marketing";</a:t>
            </a:r>
          </a:p>
        </p:txBody>
      </p:sp>
    </p:spTree>
    <p:extLst>
      <p:ext uri="{BB962C8B-B14F-4D97-AF65-F5344CB8AC3E}">
        <p14:creationId xmlns:p14="http://schemas.microsoft.com/office/powerpoint/2010/main" val="36058436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D131-3A13-496B-A0BD-3FD0A5259A0F}"/>
              </a:ext>
            </a:extLst>
          </p:cNvPr>
          <p:cNvSpPr>
            <a:spLocks noGrp="1"/>
          </p:cNvSpPr>
          <p:nvPr>
            <p:ph type="title"/>
          </p:nvPr>
        </p:nvSpPr>
        <p:spPr>
          <a:xfrm>
            <a:off x="581192" y="702156"/>
            <a:ext cx="11029616" cy="588762"/>
          </a:xfrm>
        </p:spPr>
        <p:txBody>
          <a:bodyPr/>
          <a:lstStyle/>
          <a:p>
            <a:r>
              <a:rPr lang="en-US" dirty="0"/>
              <a:t>Create New Model</a:t>
            </a:r>
          </a:p>
        </p:txBody>
      </p:sp>
      <p:sp>
        <p:nvSpPr>
          <p:cNvPr id="3" name="Content Placeholder 2">
            <a:extLst>
              <a:ext uri="{FF2B5EF4-FFF2-40B4-BE49-F238E27FC236}">
                <a16:creationId xmlns:a16="http://schemas.microsoft.com/office/drawing/2014/main" id="{766A9701-49D5-4627-B278-C7824AD1FA27}"/>
              </a:ext>
            </a:extLst>
          </p:cNvPr>
          <p:cNvSpPr>
            <a:spLocks noGrp="1"/>
          </p:cNvSpPr>
          <p:nvPr>
            <p:ph idx="1"/>
          </p:nvPr>
        </p:nvSpPr>
        <p:spPr>
          <a:xfrm>
            <a:off x="581192" y="1434353"/>
            <a:ext cx="11029615" cy="5074023"/>
          </a:xfrm>
        </p:spPr>
        <p:txBody>
          <a:bodyPr anchor="t" anchorCtr="0"/>
          <a:lstStyle/>
          <a:p>
            <a:r>
              <a:rPr lang="en-US" dirty="0"/>
              <a:t>right click on the model folder and create new class with name attend contains 5 public properties (</a:t>
            </a:r>
            <a:r>
              <a:rPr lang="en-US" dirty="0" err="1"/>
              <a:t>id,email,gps,location,willAttend</a:t>
            </a:r>
            <a:r>
              <a:rPr lang="en-US" dirty="0"/>
              <a:t>)</a:t>
            </a:r>
          </a:p>
          <a:p>
            <a:pPr marL="0" indent="0">
              <a:buNone/>
            </a:pPr>
            <a:br>
              <a:rPr lang="en-US" dirty="0"/>
            </a:br>
            <a:endParaRPr lang="en-US" dirty="0"/>
          </a:p>
        </p:txBody>
      </p:sp>
      <p:pic>
        <p:nvPicPr>
          <p:cNvPr id="17410" name="Picture 2">
            <a:extLst>
              <a:ext uri="{FF2B5EF4-FFF2-40B4-BE49-F238E27FC236}">
                <a16:creationId xmlns:a16="http://schemas.microsoft.com/office/drawing/2014/main" id="{E1CFC4F6-7135-46AD-BC4B-844AAAC6C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767" y="2314658"/>
            <a:ext cx="7390280" cy="4337153"/>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7822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C2CC-183B-4B62-8B35-56E366C69DAF}"/>
              </a:ext>
            </a:extLst>
          </p:cNvPr>
          <p:cNvSpPr>
            <a:spLocks noGrp="1"/>
          </p:cNvSpPr>
          <p:nvPr>
            <p:ph type="title"/>
          </p:nvPr>
        </p:nvSpPr>
        <p:spPr>
          <a:xfrm>
            <a:off x="581192" y="702156"/>
            <a:ext cx="11029616" cy="570053"/>
          </a:xfrm>
        </p:spPr>
        <p:txBody>
          <a:bodyPr>
            <a:normAutofit/>
          </a:bodyPr>
          <a:lstStyle/>
          <a:p>
            <a:r>
              <a:rPr lang="en-US" dirty="0"/>
              <a:t>IMPORTANT MODEL ANNOTATION</a:t>
            </a:r>
          </a:p>
        </p:txBody>
      </p:sp>
      <p:sp>
        <p:nvSpPr>
          <p:cNvPr id="3" name="Content Placeholder 2">
            <a:extLst>
              <a:ext uri="{FF2B5EF4-FFF2-40B4-BE49-F238E27FC236}">
                <a16:creationId xmlns:a16="http://schemas.microsoft.com/office/drawing/2014/main" id="{41811105-E257-4770-B617-87928B50A130}"/>
              </a:ext>
            </a:extLst>
          </p:cNvPr>
          <p:cNvSpPr>
            <a:spLocks noGrp="1"/>
          </p:cNvSpPr>
          <p:nvPr>
            <p:ph idx="1"/>
          </p:nvPr>
        </p:nvSpPr>
        <p:spPr>
          <a:xfrm>
            <a:off x="581192" y="4356847"/>
            <a:ext cx="10957897" cy="2282492"/>
          </a:xfrm>
        </p:spPr>
        <p:txBody>
          <a:bodyPr anchor="t" anchorCtr="0">
            <a:normAutofit/>
          </a:bodyPr>
          <a:lstStyle/>
          <a:p>
            <a:pPr marL="0" indent="0">
              <a:buNone/>
            </a:pPr>
            <a:r>
              <a:rPr lang="en-US" dirty="0"/>
              <a:t>// define DB column name</a:t>
            </a:r>
            <a:br>
              <a:rPr lang="en-US" dirty="0"/>
            </a:br>
            <a:r>
              <a:rPr lang="en-US" dirty="0"/>
              <a:t>[Column("</a:t>
            </a:r>
            <a:r>
              <a:rPr lang="en-US" dirty="0" err="1"/>
              <a:t>AttendID</a:t>
            </a:r>
            <a:r>
              <a:rPr lang="en-US" dirty="0"/>
              <a:t>")]</a:t>
            </a:r>
          </a:p>
          <a:p>
            <a:pPr marL="0" indent="0">
              <a:buNone/>
            </a:pPr>
            <a:endParaRPr lang="en-US" dirty="0"/>
          </a:p>
          <a:p>
            <a:pPr marL="0" indent="0">
              <a:buNone/>
            </a:pPr>
            <a:r>
              <a:rPr lang="en-US" dirty="0"/>
              <a:t>// define DB column type</a:t>
            </a:r>
            <a:br>
              <a:rPr lang="en-US" dirty="0"/>
            </a:br>
            <a:r>
              <a:rPr lang="en-US" dirty="0"/>
              <a:t>[</a:t>
            </a:r>
            <a:r>
              <a:rPr lang="en-US" dirty="0" err="1"/>
              <a:t>DataType</a:t>
            </a:r>
            <a:r>
              <a:rPr lang="en-US" dirty="0"/>
              <a:t>(</a:t>
            </a:r>
            <a:r>
              <a:rPr lang="en-US" dirty="0" err="1"/>
              <a:t>DataType.Date</a:t>
            </a:r>
            <a:r>
              <a:rPr lang="en-US" dirty="0"/>
              <a:t>)]</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C5BA7EC-99B6-47E9-9735-73DF1D2C17D8}"/>
              </a:ext>
            </a:extLst>
          </p:cNvPr>
          <p:cNvPicPr>
            <a:picLocks noChangeAspect="1"/>
          </p:cNvPicPr>
          <p:nvPr/>
        </p:nvPicPr>
        <p:blipFill>
          <a:blip r:embed="rId2"/>
          <a:stretch>
            <a:fillRect/>
          </a:stretch>
        </p:blipFill>
        <p:spPr>
          <a:xfrm>
            <a:off x="2793818" y="1573110"/>
            <a:ext cx="6296394" cy="2625391"/>
          </a:xfrm>
          <a:prstGeom prst="rect">
            <a:avLst/>
          </a:prstGeom>
          <a:ln w="9525">
            <a:solidFill>
              <a:schemeClr val="tx1"/>
            </a:solidFill>
          </a:ln>
        </p:spPr>
      </p:pic>
    </p:spTree>
    <p:extLst>
      <p:ext uri="{BB962C8B-B14F-4D97-AF65-F5344CB8AC3E}">
        <p14:creationId xmlns:p14="http://schemas.microsoft.com/office/powerpoint/2010/main" val="5076712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D4F9-9301-4109-8626-3077CB68A79A}"/>
              </a:ext>
            </a:extLst>
          </p:cNvPr>
          <p:cNvSpPr>
            <a:spLocks noGrp="1"/>
          </p:cNvSpPr>
          <p:nvPr>
            <p:ph type="title"/>
          </p:nvPr>
        </p:nvSpPr>
        <p:spPr/>
        <p:txBody>
          <a:bodyPr/>
          <a:lstStyle/>
          <a:p>
            <a:r>
              <a:rPr lang="en-US" dirty="0"/>
              <a:t>View</a:t>
            </a:r>
          </a:p>
        </p:txBody>
      </p:sp>
      <p:sp>
        <p:nvSpPr>
          <p:cNvPr id="3" name="Text Placeholder 2">
            <a:extLst>
              <a:ext uri="{FF2B5EF4-FFF2-40B4-BE49-F238E27FC236}">
                <a16:creationId xmlns:a16="http://schemas.microsoft.com/office/drawing/2014/main" id="{8CC1DF71-0255-4F2D-AFE7-18ECF25FEC43}"/>
              </a:ext>
            </a:extLst>
          </p:cNvPr>
          <p:cNvSpPr>
            <a:spLocks noGrp="1"/>
          </p:cNvSpPr>
          <p:nvPr>
            <p:ph type="body" idx="1"/>
          </p:nvPr>
        </p:nvSpPr>
        <p:spPr/>
        <p:txBody>
          <a:bodyPr/>
          <a:lstStyle/>
          <a:p>
            <a:r>
              <a:rPr lang="en-US" dirty="0"/>
              <a:t>In Details</a:t>
            </a:r>
          </a:p>
        </p:txBody>
      </p:sp>
    </p:spTree>
    <p:extLst>
      <p:ext uri="{BB962C8B-B14F-4D97-AF65-F5344CB8AC3E}">
        <p14:creationId xmlns:p14="http://schemas.microsoft.com/office/powerpoint/2010/main" val="31746824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45A9-95F6-4450-990D-A4886BF756DA}"/>
              </a:ext>
            </a:extLst>
          </p:cNvPr>
          <p:cNvSpPr>
            <a:spLocks noGrp="1"/>
          </p:cNvSpPr>
          <p:nvPr>
            <p:ph type="title"/>
          </p:nvPr>
        </p:nvSpPr>
        <p:spPr>
          <a:xfrm>
            <a:off x="581192" y="702156"/>
            <a:ext cx="11029616" cy="552903"/>
          </a:xfrm>
        </p:spPr>
        <p:txBody>
          <a:bodyPr/>
          <a:lstStyle/>
          <a:p>
            <a:r>
              <a:rPr lang="en-US" dirty="0"/>
              <a:t>Create New View</a:t>
            </a:r>
          </a:p>
        </p:txBody>
      </p:sp>
      <p:sp>
        <p:nvSpPr>
          <p:cNvPr id="3" name="Content Placeholder 2">
            <a:extLst>
              <a:ext uri="{FF2B5EF4-FFF2-40B4-BE49-F238E27FC236}">
                <a16:creationId xmlns:a16="http://schemas.microsoft.com/office/drawing/2014/main" id="{3B9486DC-B946-47B4-BAA0-55B53DCA66E3}"/>
              </a:ext>
            </a:extLst>
          </p:cNvPr>
          <p:cNvSpPr>
            <a:spLocks noGrp="1"/>
          </p:cNvSpPr>
          <p:nvPr>
            <p:ph idx="1"/>
          </p:nvPr>
        </p:nvSpPr>
        <p:spPr>
          <a:xfrm>
            <a:off x="581192" y="1255059"/>
            <a:ext cx="11029615" cy="4720291"/>
          </a:xfrm>
        </p:spPr>
        <p:txBody>
          <a:bodyPr anchor="t" anchorCtr="0"/>
          <a:lstStyle/>
          <a:p>
            <a:r>
              <a:rPr lang="en-US" dirty="0"/>
              <a:t>Right click on the view folder and create new folder with name "start" contains razor page with name "</a:t>
            </a:r>
            <a:r>
              <a:rPr lang="en-US" dirty="0" err="1"/>
              <a:t>StartView</a:t>
            </a:r>
            <a:r>
              <a:rPr lang="en-US" dirty="0"/>
              <a:t>"</a:t>
            </a:r>
          </a:p>
          <a:p>
            <a:pPr marL="0" indent="0">
              <a:buNone/>
            </a:pPr>
            <a:endParaRPr lang="en-US" dirty="0"/>
          </a:p>
        </p:txBody>
      </p:sp>
      <p:pic>
        <p:nvPicPr>
          <p:cNvPr id="19458" name="Picture 2">
            <a:extLst>
              <a:ext uri="{FF2B5EF4-FFF2-40B4-BE49-F238E27FC236}">
                <a16:creationId xmlns:a16="http://schemas.microsoft.com/office/drawing/2014/main" id="{5EDC5167-9CAD-4C31-824E-E03FD40A0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2996" y="1757829"/>
            <a:ext cx="383857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2496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9C8D-532F-4F55-AF6D-738B4A14356B}"/>
              </a:ext>
            </a:extLst>
          </p:cNvPr>
          <p:cNvSpPr>
            <a:spLocks noGrp="1"/>
          </p:cNvSpPr>
          <p:nvPr>
            <p:ph type="title"/>
          </p:nvPr>
        </p:nvSpPr>
        <p:spPr/>
        <p:txBody>
          <a:bodyPr/>
          <a:lstStyle/>
          <a:p>
            <a:r>
              <a:rPr lang="en-US" dirty="0"/>
              <a:t>C# code in Razor Pages</a:t>
            </a:r>
          </a:p>
        </p:txBody>
      </p:sp>
      <p:sp>
        <p:nvSpPr>
          <p:cNvPr id="3" name="Content Placeholder 2">
            <a:extLst>
              <a:ext uri="{FF2B5EF4-FFF2-40B4-BE49-F238E27FC236}">
                <a16:creationId xmlns:a16="http://schemas.microsoft.com/office/drawing/2014/main" id="{10AFCA41-C498-4F99-BEE4-50C8FAB6820B}"/>
              </a:ext>
            </a:extLst>
          </p:cNvPr>
          <p:cNvSpPr>
            <a:spLocks noGrp="1"/>
          </p:cNvSpPr>
          <p:nvPr>
            <p:ph idx="1"/>
          </p:nvPr>
        </p:nvSpPr>
        <p:spPr/>
        <p:txBody>
          <a:bodyPr anchor="t" anchorCtr="0"/>
          <a:lstStyle/>
          <a:p>
            <a:pPr marL="0" indent="0">
              <a:buNone/>
            </a:pPr>
            <a:r>
              <a:rPr lang="en-US" dirty="0"/>
              <a:t>Razor Pages can contain for loops and if statement like this </a:t>
            </a:r>
          </a:p>
          <a:p>
            <a:pPr marL="0" indent="0">
              <a:buNone/>
            </a:pPr>
            <a:endParaRPr lang="en-US" dirty="0"/>
          </a:p>
        </p:txBody>
      </p:sp>
      <p:pic>
        <p:nvPicPr>
          <p:cNvPr id="20482" name="Picture 2">
            <a:extLst>
              <a:ext uri="{FF2B5EF4-FFF2-40B4-BE49-F238E27FC236}">
                <a16:creationId xmlns:a16="http://schemas.microsoft.com/office/drawing/2014/main" id="{B29A3F87-3A44-42D9-A58E-3720DC35C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3982" y="1981644"/>
            <a:ext cx="5076825" cy="435292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2698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F556-C269-4D1B-9BD0-E9813FA15C49}"/>
              </a:ext>
            </a:extLst>
          </p:cNvPr>
          <p:cNvSpPr>
            <a:spLocks noGrp="1"/>
          </p:cNvSpPr>
          <p:nvPr>
            <p:ph type="title"/>
          </p:nvPr>
        </p:nvSpPr>
        <p:spPr>
          <a:xfrm>
            <a:off x="581192" y="702156"/>
            <a:ext cx="11029616" cy="499115"/>
          </a:xfrm>
        </p:spPr>
        <p:txBody>
          <a:bodyPr>
            <a:normAutofit fontScale="90000"/>
          </a:bodyPr>
          <a:lstStyle/>
          <a:p>
            <a:r>
              <a:rPr lang="en-US" dirty="0"/>
              <a:t>Fill View Object by Values and Send to Controller</a:t>
            </a:r>
          </a:p>
        </p:txBody>
      </p:sp>
      <p:sp>
        <p:nvSpPr>
          <p:cNvPr id="3" name="Content Placeholder 2">
            <a:extLst>
              <a:ext uri="{FF2B5EF4-FFF2-40B4-BE49-F238E27FC236}">
                <a16:creationId xmlns:a16="http://schemas.microsoft.com/office/drawing/2014/main" id="{41A9DB40-9B5D-48A2-A7A3-CD23CCBC2E51}"/>
              </a:ext>
            </a:extLst>
          </p:cNvPr>
          <p:cNvSpPr>
            <a:spLocks noGrp="1"/>
          </p:cNvSpPr>
          <p:nvPr>
            <p:ph idx="1"/>
          </p:nvPr>
        </p:nvSpPr>
        <p:spPr>
          <a:xfrm>
            <a:off x="581192" y="1434353"/>
            <a:ext cx="11029615" cy="4540997"/>
          </a:xfrm>
        </p:spPr>
        <p:txBody>
          <a:bodyPr anchor="t" anchorCtr="0"/>
          <a:lstStyle/>
          <a:p>
            <a:pPr marL="0" indent="0">
              <a:buNone/>
            </a:pPr>
            <a:r>
              <a:rPr lang="en-US" dirty="0"/>
              <a:t>Razor page can fill the object that you can read on controller like this</a:t>
            </a:r>
          </a:p>
          <a:p>
            <a:pPr marL="0" indent="0">
              <a:buNone/>
            </a:pPr>
            <a:br>
              <a:rPr lang="en-US" dirty="0"/>
            </a:br>
            <a:endParaRPr lang="en-US" dirty="0"/>
          </a:p>
        </p:txBody>
      </p:sp>
      <p:pic>
        <p:nvPicPr>
          <p:cNvPr id="4" name="Picture 3">
            <a:extLst>
              <a:ext uri="{FF2B5EF4-FFF2-40B4-BE49-F238E27FC236}">
                <a16:creationId xmlns:a16="http://schemas.microsoft.com/office/drawing/2014/main" id="{5D128709-95F0-45D8-BFC2-BC9D55DF2171}"/>
              </a:ext>
            </a:extLst>
          </p:cNvPr>
          <p:cNvPicPr>
            <a:picLocks noChangeAspect="1"/>
          </p:cNvPicPr>
          <p:nvPr/>
        </p:nvPicPr>
        <p:blipFill>
          <a:blip r:embed="rId2"/>
          <a:stretch>
            <a:fillRect/>
          </a:stretch>
        </p:blipFill>
        <p:spPr>
          <a:xfrm>
            <a:off x="418932" y="2077850"/>
            <a:ext cx="11191875" cy="4638675"/>
          </a:xfrm>
          <a:prstGeom prst="rect">
            <a:avLst/>
          </a:prstGeom>
        </p:spPr>
      </p:pic>
    </p:spTree>
    <p:extLst>
      <p:ext uri="{BB962C8B-B14F-4D97-AF65-F5344CB8AC3E}">
        <p14:creationId xmlns:p14="http://schemas.microsoft.com/office/powerpoint/2010/main" val="7225902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C2CC-183B-4B62-8B35-56E366C69DAF}"/>
              </a:ext>
            </a:extLst>
          </p:cNvPr>
          <p:cNvSpPr>
            <a:spLocks noGrp="1"/>
          </p:cNvSpPr>
          <p:nvPr>
            <p:ph type="title"/>
          </p:nvPr>
        </p:nvSpPr>
        <p:spPr>
          <a:xfrm>
            <a:off x="581192" y="702156"/>
            <a:ext cx="11029616" cy="570053"/>
          </a:xfrm>
        </p:spPr>
        <p:txBody>
          <a:bodyPr>
            <a:normAutofit/>
          </a:bodyPr>
          <a:lstStyle/>
          <a:p>
            <a:r>
              <a:rPr lang="en-US" b="1" dirty="0"/>
              <a:t>POST FORM TO SPECIFIC CONTROLLER</a:t>
            </a:r>
            <a:endParaRPr lang="en-US" dirty="0"/>
          </a:p>
        </p:txBody>
      </p:sp>
      <p:sp>
        <p:nvSpPr>
          <p:cNvPr id="3" name="Content Placeholder 2">
            <a:extLst>
              <a:ext uri="{FF2B5EF4-FFF2-40B4-BE49-F238E27FC236}">
                <a16:creationId xmlns:a16="http://schemas.microsoft.com/office/drawing/2014/main" id="{41811105-E257-4770-B617-87928B50A130}"/>
              </a:ext>
            </a:extLst>
          </p:cNvPr>
          <p:cNvSpPr>
            <a:spLocks noGrp="1"/>
          </p:cNvSpPr>
          <p:nvPr>
            <p:ph idx="1"/>
          </p:nvPr>
        </p:nvSpPr>
        <p:spPr>
          <a:xfrm>
            <a:off x="581192" y="1537252"/>
            <a:ext cx="11029615" cy="5102087"/>
          </a:xfrm>
        </p:spPr>
        <p:txBody>
          <a:bodyPr/>
          <a:lstStyle/>
          <a:p>
            <a:pPr marL="0" indent="0">
              <a:buNone/>
            </a:pPr>
            <a:r>
              <a:rPr lang="en-US" dirty="0"/>
              <a:t>&lt;form </a:t>
            </a:r>
            <a:r>
              <a:rPr lang="en-US" b="1" dirty="0"/>
              <a:t>asp-action</a:t>
            </a:r>
            <a:r>
              <a:rPr lang="en-US" dirty="0"/>
              <a:t>="</a:t>
            </a:r>
            <a:r>
              <a:rPr lang="en-US" dirty="0" err="1"/>
              <a:t>ChangePassword</a:t>
            </a:r>
            <a:r>
              <a:rPr lang="en-US" dirty="0"/>
              <a:t>" </a:t>
            </a:r>
            <a:r>
              <a:rPr lang="en-US" b="1" dirty="0">
                <a:highlight>
                  <a:srgbClr val="FFFF00"/>
                </a:highlight>
              </a:rPr>
              <a:t>asp-controller</a:t>
            </a:r>
            <a:r>
              <a:rPr lang="en-US" dirty="0"/>
              <a:t>="Manage" method="post"&gt;</a:t>
            </a:r>
          </a:p>
          <a:p>
            <a:pPr marL="0" indent="0">
              <a:buNone/>
            </a:pPr>
            <a:r>
              <a:rPr lang="en-US" dirty="0"/>
              <a:t>    ...</a:t>
            </a:r>
          </a:p>
          <a:p>
            <a:pPr marL="0" indent="0">
              <a:buNone/>
            </a:pPr>
            <a:r>
              <a:rPr lang="en-US" dirty="0"/>
              <a:t>&lt;/form&gt;</a:t>
            </a:r>
          </a:p>
          <a:p>
            <a:endParaRPr lang="en-US" dirty="0"/>
          </a:p>
        </p:txBody>
      </p:sp>
    </p:spTree>
    <p:extLst>
      <p:ext uri="{BB962C8B-B14F-4D97-AF65-F5344CB8AC3E}">
        <p14:creationId xmlns:p14="http://schemas.microsoft.com/office/powerpoint/2010/main" val="30522437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549C-0A9F-4862-952D-F178915B4284}"/>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9FAFAA88-E46F-44D1-AD43-1415608B3C3C}"/>
              </a:ext>
            </a:extLst>
          </p:cNvPr>
          <p:cNvSpPr>
            <a:spLocks noGrp="1"/>
          </p:cNvSpPr>
          <p:nvPr>
            <p:ph idx="1"/>
          </p:nvPr>
        </p:nvSpPr>
        <p:spPr/>
        <p:txBody>
          <a:bodyPr anchor="t" anchorCtr="0">
            <a:normAutofit/>
          </a:bodyPr>
          <a:lstStyle/>
          <a:p>
            <a:r>
              <a:rPr lang="en-US"/>
              <a:t>When </a:t>
            </a:r>
            <a:r>
              <a:rPr lang="en-US" dirty="0"/>
              <a:t>send data from controller to view, use @model to define the type of information we send</a:t>
            </a:r>
            <a:br>
              <a:rPr lang="en-US" dirty="0"/>
            </a:br>
            <a:endParaRPr lang="en-US" dirty="0"/>
          </a:p>
          <a:p>
            <a:r>
              <a:rPr lang="en-US" dirty="0"/>
              <a:t>View can call another view by define controller and action &lt;a asp-controller="Home" asp-action="Index"&gt;Home&lt;/a&gt;</a:t>
            </a:r>
            <a:br>
              <a:rPr lang="en-US" dirty="0"/>
            </a:br>
            <a:endParaRPr lang="en-US" dirty="0"/>
          </a:p>
          <a:p>
            <a:r>
              <a:rPr lang="en-US" dirty="0"/>
              <a:t>View can be a part of General Design template and we can set the required template using @{Layout = "_Layout";}</a:t>
            </a:r>
            <a:br>
              <a:rPr lang="en-US" dirty="0"/>
            </a:br>
            <a:endParaRPr lang="en-US" dirty="0"/>
          </a:p>
          <a:p>
            <a:r>
              <a:rPr lang="en-US" dirty="0"/>
              <a:t>the default template are defined on "_</a:t>
            </a:r>
            <a:r>
              <a:rPr lang="en-US" dirty="0" err="1"/>
              <a:t>ViewStart.cshtml</a:t>
            </a:r>
            <a:r>
              <a:rPr lang="en-US" dirty="0"/>
              <a:t>" page</a:t>
            </a:r>
          </a:p>
          <a:p>
            <a:r>
              <a:rPr lang="en-US" dirty="0"/>
              <a:t>View can send data to main template using @{ </a:t>
            </a:r>
            <a:r>
              <a:rPr lang="en-US" dirty="0" err="1"/>
              <a:t>ViewData</a:t>
            </a:r>
            <a:r>
              <a:rPr lang="en-US" dirty="0"/>
              <a:t>["Title"] = "</a:t>
            </a:r>
            <a:r>
              <a:rPr lang="en-US" dirty="0" err="1"/>
              <a:t>StartView</a:t>
            </a:r>
            <a:r>
              <a:rPr lang="en-US" dirty="0"/>
              <a:t>"; }</a:t>
            </a:r>
          </a:p>
          <a:p>
            <a:r>
              <a:rPr lang="en-US" dirty="0"/>
              <a:t>Main Layout contains  @RenderBody() to set  the partial view output inside the main template</a:t>
            </a:r>
          </a:p>
          <a:p>
            <a:pPr marL="0" indent="0">
              <a:buNone/>
            </a:pPr>
            <a:endParaRPr lang="en-US" dirty="0"/>
          </a:p>
        </p:txBody>
      </p:sp>
    </p:spTree>
    <p:extLst>
      <p:ext uri="{BB962C8B-B14F-4D97-AF65-F5344CB8AC3E}">
        <p14:creationId xmlns:p14="http://schemas.microsoft.com/office/powerpoint/2010/main" val="13680839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D4F9-9301-4109-8626-3077CB68A79A}"/>
              </a:ext>
            </a:extLst>
          </p:cNvPr>
          <p:cNvSpPr>
            <a:spLocks noGrp="1"/>
          </p:cNvSpPr>
          <p:nvPr>
            <p:ph type="title"/>
          </p:nvPr>
        </p:nvSpPr>
        <p:spPr/>
        <p:txBody>
          <a:bodyPr/>
          <a:lstStyle/>
          <a:p>
            <a:r>
              <a:rPr lang="en-US" dirty="0"/>
              <a:t>API</a:t>
            </a:r>
          </a:p>
        </p:txBody>
      </p:sp>
      <p:sp>
        <p:nvSpPr>
          <p:cNvPr id="3" name="Text Placeholder 2">
            <a:extLst>
              <a:ext uri="{FF2B5EF4-FFF2-40B4-BE49-F238E27FC236}">
                <a16:creationId xmlns:a16="http://schemas.microsoft.com/office/drawing/2014/main" id="{8CC1DF71-0255-4F2D-AFE7-18ECF25FEC43}"/>
              </a:ext>
            </a:extLst>
          </p:cNvPr>
          <p:cNvSpPr>
            <a:spLocks noGrp="1"/>
          </p:cNvSpPr>
          <p:nvPr>
            <p:ph type="body" idx="1"/>
          </p:nvPr>
        </p:nvSpPr>
        <p:spPr/>
        <p:txBody>
          <a:bodyPr/>
          <a:lstStyle/>
          <a:p>
            <a:r>
              <a:rPr lang="en-US" dirty="0"/>
              <a:t>In Details</a:t>
            </a:r>
          </a:p>
        </p:txBody>
      </p:sp>
    </p:spTree>
    <p:extLst>
      <p:ext uri="{BB962C8B-B14F-4D97-AF65-F5344CB8AC3E}">
        <p14:creationId xmlns:p14="http://schemas.microsoft.com/office/powerpoint/2010/main" val="19748059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3559F-0E35-4D5A-9E42-363E232FCDC7}"/>
              </a:ext>
            </a:extLst>
          </p:cNvPr>
          <p:cNvSpPr>
            <a:spLocks noGrp="1"/>
          </p:cNvSpPr>
          <p:nvPr>
            <p:ph type="title"/>
          </p:nvPr>
        </p:nvSpPr>
        <p:spPr>
          <a:xfrm>
            <a:off x="581192" y="702156"/>
            <a:ext cx="11029616" cy="549869"/>
          </a:xfrm>
        </p:spPr>
        <p:txBody>
          <a:bodyPr/>
          <a:lstStyle/>
          <a:p>
            <a:r>
              <a:rPr lang="en-US" dirty="0"/>
              <a:t>How to Create Web API</a:t>
            </a:r>
          </a:p>
        </p:txBody>
      </p:sp>
      <p:sp>
        <p:nvSpPr>
          <p:cNvPr id="5" name="Content Placeholder 4">
            <a:extLst>
              <a:ext uri="{FF2B5EF4-FFF2-40B4-BE49-F238E27FC236}">
                <a16:creationId xmlns:a16="http://schemas.microsoft.com/office/drawing/2014/main" id="{82FE0D4D-0F53-47E6-92F0-7EFBA29C772C}"/>
              </a:ext>
            </a:extLst>
          </p:cNvPr>
          <p:cNvSpPr>
            <a:spLocks noGrp="1"/>
          </p:cNvSpPr>
          <p:nvPr>
            <p:ph idx="1"/>
          </p:nvPr>
        </p:nvSpPr>
        <p:spPr>
          <a:xfrm>
            <a:off x="581192" y="1463040"/>
            <a:ext cx="11029615" cy="4512310"/>
          </a:xfrm>
        </p:spPr>
        <p:txBody>
          <a:bodyPr anchor="t" anchorCtr="0"/>
          <a:lstStyle/>
          <a:p>
            <a:r>
              <a:rPr lang="en-US" dirty="0"/>
              <a:t>Right click on “Controllers” &gt; Add &gt; New Item &gt; API Controllers with read/write action</a:t>
            </a:r>
          </a:p>
          <a:p>
            <a:r>
              <a:rPr lang="en-US" dirty="0"/>
              <a:t>API Method return object with type </a:t>
            </a:r>
            <a:r>
              <a:rPr lang="en-US" dirty="0" err="1"/>
              <a:t>IActionResult</a:t>
            </a:r>
            <a:r>
              <a:rPr lang="en-US" dirty="0"/>
              <a:t>   or async Task&lt;</a:t>
            </a:r>
            <a:r>
              <a:rPr lang="en-US" dirty="0" err="1"/>
              <a:t>IActionResult</a:t>
            </a:r>
            <a:r>
              <a:rPr lang="en-US" dirty="0"/>
              <a:t>&gt;</a:t>
            </a:r>
          </a:p>
          <a:p>
            <a:r>
              <a:rPr lang="en-US" dirty="0"/>
              <a:t>Return results as a List wrap with Ok()</a:t>
            </a:r>
          </a:p>
          <a:p>
            <a:endParaRPr lang="en-US" dirty="0"/>
          </a:p>
          <a:p>
            <a:pPr marL="0" indent="0">
              <a:buNone/>
            </a:pPr>
            <a:r>
              <a:rPr lang="en-US" b="1" dirty="0"/>
              <a:t>Other Valid Responses </a:t>
            </a:r>
          </a:p>
          <a:p>
            <a:r>
              <a:rPr lang="es-ES" dirty="0" err="1"/>
              <a:t>BadRequest</a:t>
            </a:r>
            <a:r>
              <a:rPr lang="es-ES" dirty="0"/>
              <a:t>();  //Error 400</a:t>
            </a:r>
          </a:p>
          <a:p>
            <a:r>
              <a:rPr lang="es-ES" dirty="0" err="1"/>
              <a:t>NotFound</a:t>
            </a:r>
            <a:r>
              <a:rPr lang="es-ES" dirty="0"/>
              <a:t>();    //Error 404</a:t>
            </a:r>
          </a:p>
          <a:p>
            <a:r>
              <a:rPr lang="es-ES" dirty="0" err="1"/>
              <a:t>NoContent</a:t>
            </a:r>
            <a:r>
              <a:rPr lang="es-ES" dirty="0"/>
              <a:t>();</a:t>
            </a:r>
            <a:endParaRPr lang="en-US" dirty="0"/>
          </a:p>
        </p:txBody>
      </p:sp>
      <p:sp>
        <p:nvSpPr>
          <p:cNvPr id="6" name="Rectangle 5">
            <a:extLst>
              <a:ext uri="{FF2B5EF4-FFF2-40B4-BE49-F238E27FC236}">
                <a16:creationId xmlns:a16="http://schemas.microsoft.com/office/drawing/2014/main" id="{AFC9E9E9-9A93-4A9A-864C-6015797A4B25}"/>
              </a:ext>
            </a:extLst>
          </p:cNvPr>
          <p:cNvSpPr/>
          <p:nvPr/>
        </p:nvSpPr>
        <p:spPr>
          <a:xfrm>
            <a:off x="4131212" y="3005354"/>
            <a:ext cx="7840396" cy="3693319"/>
          </a:xfrm>
          <a:prstGeom prst="rect">
            <a:avLst/>
          </a:prstGeom>
          <a:solidFill>
            <a:schemeClr val="accent1">
              <a:lumMod val="20000"/>
              <a:lumOff val="80000"/>
            </a:schemeClr>
          </a:solidFill>
          <a:ln>
            <a:solidFill>
              <a:schemeClr val="accent1"/>
            </a:solidFill>
          </a:ln>
        </p:spPr>
        <p:txBody>
          <a:bodyPr wrap="square">
            <a:spAutoFit/>
          </a:bodyPr>
          <a:lstStyle/>
          <a:p>
            <a:r>
              <a:rPr lang="en-US" dirty="0"/>
              <a:t>        private </a:t>
            </a:r>
            <a:r>
              <a:rPr lang="en-US" dirty="0" err="1"/>
              <a:t>readonly</a:t>
            </a:r>
            <a:r>
              <a:rPr lang="en-US" dirty="0"/>
              <a:t> </a:t>
            </a:r>
            <a:r>
              <a:rPr lang="en-US" dirty="0" err="1"/>
              <a:t>MyDBContext</a:t>
            </a:r>
            <a:r>
              <a:rPr lang="en-US" dirty="0"/>
              <a:t> _context;</a:t>
            </a:r>
          </a:p>
          <a:p>
            <a:endParaRPr lang="en-US" dirty="0"/>
          </a:p>
          <a:p>
            <a:r>
              <a:rPr lang="en-US" dirty="0"/>
              <a:t>        public </a:t>
            </a:r>
            <a:r>
              <a:rPr lang="en-US" dirty="0" err="1"/>
              <a:t>API_InfoController</a:t>
            </a:r>
            <a:r>
              <a:rPr lang="en-US" dirty="0"/>
              <a:t>(</a:t>
            </a:r>
            <a:r>
              <a:rPr lang="en-US" dirty="0" err="1"/>
              <a:t>MyDBContext</a:t>
            </a:r>
            <a:r>
              <a:rPr lang="en-US" dirty="0"/>
              <a:t> context)</a:t>
            </a:r>
          </a:p>
          <a:p>
            <a:r>
              <a:rPr lang="en-US" dirty="0"/>
              <a:t>        {</a:t>
            </a:r>
          </a:p>
          <a:p>
            <a:r>
              <a:rPr lang="en-US" dirty="0"/>
              <a:t>            _context = context;</a:t>
            </a:r>
          </a:p>
          <a:p>
            <a:r>
              <a:rPr lang="en-US" dirty="0"/>
              <a:t>        }</a:t>
            </a:r>
          </a:p>
          <a:p>
            <a:endParaRPr lang="en-US" dirty="0"/>
          </a:p>
          <a:p>
            <a:r>
              <a:rPr lang="en-US" dirty="0"/>
              <a:t>        // GET: </a:t>
            </a:r>
            <a:r>
              <a:rPr lang="en-US" dirty="0" err="1"/>
              <a:t>api</a:t>
            </a:r>
            <a:r>
              <a:rPr lang="en-US" dirty="0"/>
              <a:t>/</a:t>
            </a:r>
            <a:r>
              <a:rPr lang="en-US" dirty="0" err="1"/>
              <a:t>API_Info</a:t>
            </a:r>
            <a:endParaRPr lang="en-US" dirty="0"/>
          </a:p>
          <a:p>
            <a:r>
              <a:rPr lang="en-US" dirty="0"/>
              <a:t>        [</a:t>
            </a:r>
            <a:r>
              <a:rPr lang="en-US" dirty="0" err="1"/>
              <a:t>HttpGet</a:t>
            </a:r>
            <a:r>
              <a:rPr lang="en-US" dirty="0"/>
              <a:t>]</a:t>
            </a:r>
          </a:p>
          <a:p>
            <a:r>
              <a:rPr lang="en-US" dirty="0"/>
              <a:t>        public </a:t>
            </a:r>
            <a:r>
              <a:rPr lang="en-US" dirty="0" err="1"/>
              <a:t>IActionResult</a:t>
            </a:r>
            <a:r>
              <a:rPr lang="en-US" dirty="0"/>
              <a:t> Get()</a:t>
            </a:r>
          </a:p>
          <a:p>
            <a:r>
              <a:rPr lang="en-US" dirty="0"/>
              <a:t>        {</a:t>
            </a:r>
          </a:p>
          <a:p>
            <a:r>
              <a:rPr lang="en-US" dirty="0"/>
              <a:t>            return </a:t>
            </a:r>
            <a:r>
              <a:rPr lang="en-US" dirty="0">
                <a:highlight>
                  <a:srgbClr val="FFFF00"/>
                </a:highlight>
              </a:rPr>
              <a:t>Ok(_</a:t>
            </a:r>
            <a:r>
              <a:rPr lang="en-US" dirty="0" err="1">
                <a:highlight>
                  <a:srgbClr val="FFFF00"/>
                </a:highlight>
              </a:rPr>
              <a:t>context.ProjectLocations.Include</a:t>
            </a:r>
            <a:r>
              <a:rPr lang="en-US" dirty="0">
                <a:highlight>
                  <a:srgbClr val="FFFF00"/>
                </a:highlight>
              </a:rPr>
              <a:t>(x =&gt; </a:t>
            </a:r>
            <a:r>
              <a:rPr lang="en-US" dirty="0" err="1">
                <a:highlight>
                  <a:srgbClr val="FFFF00"/>
                </a:highlight>
              </a:rPr>
              <a:t>x.Attendace</a:t>
            </a:r>
            <a:r>
              <a:rPr lang="en-US" dirty="0">
                <a:highlight>
                  <a:srgbClr val="FFFF00"/>
                </a:highlight>
              </a:rPr>
              <a:t>).</a:t>
            </a:r>
            <a:r>
              <a:rPr lang="en-US" dirty="0" err="1">
                <a:highlight>
                  <a:srgbClr val="FFFF00"/>
                </a:highlight>
              </a:rPr>
              <a:t>ToList</a:t>
            </a:r>
            <a:r>
              <a:rPr lang="en-US" dirty="0">
                <a:highlight>
                  <a:srgbClr val="FFFF00"/>
                </a:highlight>
              </a:rPr>
              <a:t>());</a:t>
            </a:r>
          </a:p>
          <a:p>
            <a:r>
              <a:rPr lang="en-US" dirty="0"/>
              <a:t>        }</a:t>
            </a:r>
          </a:p>
        </p:txBody>
      </p:sp>
    </p:spTree>
    <p:extLst>
      <p:ext uri="{BB962C8B-B14F-4D97-AF65-F5344CB8AC3E}">
        <p14:creationId xmlns:p14="http://schemas.microsoft.com/office/powerpoint/2010/main" val="354432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8201-5294-4307-BD67-4BC5C106DCD5}"/>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7F03094A-41E5-4E44-9077-E73CA217C16D}"/>
              </a:ext>
            </a:extLst>
          </p:cNvPr>
          <p:cNvSpPr>
            <a:spLocks noGrp="1"/>
          </p:cNvSpPr>
          <p:nvPr>
            <p:ph sz="half" idx="1"/>
          </p:nvPr>
        </p:nvSpPr>
        <p:spPr>
          <a:xfrm>
            <a:off x="581193" y="1717991"/>
            <a:ext cx="5194767" cy="5027366"/>
          </a:xfrm>
        </p:spPr>
        <p:txBody>
          <a:bodyPr>
            <a:normAutofit lnSpcReduction="10000"/>
          </a:bodyPr>
          <a:lstStyle/>
          <a:p>
            <a:pPr marL="0" indent="0">
              <a:buNone/>
            </a:pPr>
            <a:r>
              <a:rPr lang="en-US" b="1" dirty="0"/>
              <a:t>class</a:t>
            </a:r>
            <a:r>
              <a:rPr lang="en-US" dirty="0"/>
              <a:t> Employee  </a:t>
            </a:r>
          </a:p>
          <a:p>
            <a:pPr marL="0" indent="0">
              <a:buNone/>
            </a:pPr>
            <a:r>
              <a:rPr lang="en-US" dirty="0"/>
              <a:t>{  </a:t>
            </a:r>
          </a:p>
          <a:p>
            <a:pPr marL="0" indent="0">
              <a:buNone/>
            </a:pPr>
            <a:r>
              <a:rPr lang="en-US" dirty="0"/>
              <a:t>   </a:t>
            </a:r>
            <a:r>
              <a:rPr lang="en-US" b="1" dirty="0"/>
              <a:t>public</a:t>
            </a:r>
            <a:r>
              <a:rPr lang="en-US" dirty="0"/>
              <a:t> </a:t>
            </a:r>
            <a:r>
              <a:rPr lang="en-US" b="1" dirty="0"/>
              <a:t>int</a:t>
            </a:r>
            <a:r>
              <a:rPr lang="en-US" dirty="0"/>
              <a:t> Id { </a:t>
            </a:r>
            <a:r>
              <a:rPr lang="en-US" b="1" dirty="0"/>
              <a:t>get</a:t>
            </a:r>
            <a:r>
              <a:rPr lang="en-US" dirty="0"/>
              <a:t>; </a:t>
            </a:r>
            <a:r>
              <a:rPr lang="en-US" b="1" dirty="0"/>
              <a:t>set</a:t>
            </a:r>
            <a:r>
              <a:rPr lang="en-US" dirty="0"/>
              <a:t>; }  </a:t>
            </a:r>
          </a:p>
          <a:p>
            <a:pPr marL="0" indent="0">
              <a:buNone/>
            </a:pPr>
            <a:r>
              <a:rPr lang="en-US" dirty="0"/>
              <a:t>   </a:t>
            </a:r>
            <a:r>
              <a:rPr lang="en-US" b="1" dirty="0"/>
              <a:t>public</a:t>
            </a:r>
            <a:r>
              <a:rPr lang="en-US" dirty="0"/>
              <a:t> </a:t>
            </a:r>
            <a:r>
              <a:rPr lang="en-US" b="1" dirty="0"/>
              <a:t>string</a:t>
            </a:r>
            <a:r>
              <a:rPr lang="en-US" dirty="0"/>
              <a:t> Name { </a:t>
            </a:r>
            <a:r>
              <a:rPr lang="en-US" b="1" dirty="0"/>
              <a:t>get</a:t>
            </a:r>
            <a:r>
              <a:rPr lang="en-US" dirty="0"/>
              <a:t>; </a:t>
            </a:r>
            <a:r>
              <a:rPr lang="en-US" b="1" dirty="0"/>
              <a:t>set</a:t>
            </a:r>
            <a:r>
              <a:rPr lang="en-US" dirty="0"/>
              <a:t>; }  </a:t>
            </a:r>
          </a:p>
          <a:p>
            <a:pPr marL="0" indent="0">
              <a:buNone/>
            </a:pPr>
            <a:r>
              <a:rPr lang="en-US" dirty="0"/>
              <a:t>} </a:t>
            </a:r>
          </a:p>
          <a:p>
            <a:endParaRPr lang="en-US" dirty="0"/>
          </a:p>
        </p:txBody>
      </p:sp>
      <p:sp>
        <p:nvSpPr>
          <p:cNvPr id="4" name="Content Placeholder 3">
            <a:extLst>
              <a:ext uri="{FF2B5EF4-FFF2-40B4-BE49-F238E27FC236}">
                <a16:creationId xmlns:a16="http://schemas.microsoft.com/office/drawing/2014/main" id="{2F04E68E-668C-4225-B655-9D397CA75DAC}"/>
              </a:ext>
            </a:extLst>
          </p:cNvPr>
          <p:cNvSpPr>
            <a:spLocks noGrp="1"/>
          </p:cNvSpPr>
          <p:nvPr>
            <p:ph sz="half" idx="2"/>
          </p:nvPr>
        </p:nvSpPr>
        <p:spPr>
          <a:xfrm>
            <a:off x="6416039" y="729658"/>
            <a:ext cx="5194769" cy="6128341"/>
          </a:xfrm>
        </p:spPr>
        <p:txBody>
          <a:bodyPr>
            <a:normAutofit lnSpcReduction="10000"/>
          </a:bodyPr>
          <a:lstStyle/>
          <a:p>
            <a:pPr marL="0" indent="0">
              <a:buNone/>
            </a:pPr>
            <a:r>
              <a:rPr lang="en-US" dirty="0"/>
              <a:t>    </a:t>
            </a:r>
            <a:r>
              <a:rPr lang="en-US" b="1" dirty="0"/>
              <a:t>Employee</a:t>
            </a:r>
            <a:r>
              <a:rPr lang="en-US" dirty="0"/>
              <a:t> </a:t>
            </a:r>
            <a:r>
              <a:rPr lang="en-US" dirty="0" err="1"/>
              <a:t>employeeOne</a:t>
            </a:r>
            <a:r>
              <a:rPr lang="en-US" dirty="0"/>
              <a:t> = </a:t>
            </a:r>
            <a:r>
              <a:rPr lang="en-US" b="1" dirty="0"/>
              <a:t>new</a:t>
            </a:r>
            <a:r>
              <a:rPr lang="en-US" dirty="0"/>
              <a:t> </a:t>
            </a:r>
            <a:r>
              <a:rPr lang="en-US" b="1" dirty="0"/>
              <a:t>Employee</a:t>
            </a:r>
            <a:r>
              <a:rPr lang="en-US" dirty="0"/>
              <a:t>()  </a:t>
            </a:r>
          </a:p>
          <a:p>
            <a:pPr marL="0" indent="0">
              <a:buNone/>
            </a:pPr>
            <a:r>
              <a:rPr lang="en-US" dirty="0"/>
              <a:t>    {  </a:t>
            </a:r>
          </a:p>
          <a:p>
            <a:pPr marL="0" indent="0">
              <a:buNone/>
            </a:pPr>
            <a:r>
              <a:rPr lang="en-US" dirty="0"/>
              <a:t>        Id = 1,  </a:t>
            </a:r>
          </a:p>
          <a:p>
            <a:pPr marL="0" indent="0">
              <a:buNone/>
            </a:pPr>
            <a:r>
              <a:rPr lang="en-US" dirty="0"/>
              <a:t>        Name = "Aiden"  </a:t>
            </a:r>
          </a:p>
          <a:p>
            <a:pPr marL="0" indent="0">
              <a:buNone/>
            </a:pPr>
            <a:r>
              <a:rPr lang="en-US" dirty="0"/>
              <a:t>    };  </a:t>
            </a:r>
          </a:p>
          <a:p>
            <a:pPr marL="0" indent="0">
              <a:buNone/>
            </a:pPr>
            <a:r>
              <a:rPr lang="en-US" dirty="0"/>
              <a:t>  </a:t>
            </a:r>
          </a:p>
          <a:p>
            <a:pPr marL="0" indent="0">
              <a:buNone/>
            </a:pPr>
            <a:r>
              <a:rPr lang="en-US" dirty="0"/>
              <a:t>    </a:t>
            </a:r>
            <a:r>
              <a:rPr lang="en-US" b="1" dirty="0"/>
              <a:t>Employee</a:t>
            </a:r>
            <a:r>
              <a:rPr lang="en-US" dirty="0"/>
              <a:t> </a:t>
            </a:r>
            <a:r>
              <a:rPr lang="en-US" dirty="0" err="1"/>
              <a:t>employeeTwo</a:t>
            </a:r>
            <a:r>
              <a:rPr lang="en-US" dirty="0"/>
              <a:t> = </a:t>
            </a:r>
            <a:r>
              <a:rPr lang="en-US" b="1" dirty="0"/>
              <a:t>new</a:t>
            </a:r>
            <a:r>
              <a:rPr lang="en-US" dirty="0"/>
              <a:t> </a:t>
            </a:r>
            <a:r>
              <a:rPr lang="en-US" b="1" dirty="0"/>
              <a:t>Employee</a:t>
            </a:r>
            <a:r>
              <a:rPr lang="en-US" dirty="0"/>
              <a:t>()   </a:t>
            </a:r>
          </a:p>
          <a:p>
            <a:pPr marL="0" indent="0">
              <a:buNone/>
            </a:pPr>
            <a:r>
              <a:rPr lang="en-US" dirty="0"/>
              <a:t>    {  </a:t>
            </a:r>
          </a:p>
          <a:p>
            <a:pPr marL="0" indent="0">
              <a:buNone/>
            </a:pPr>
            <a:r>
              <a:rPr lang="en-US" dirty="0"/>
              <a:t>        Id = 2,   </a:t>
            </a:r>
          </a:p>
          <a:p>
            <a:pPr marL="0" indent="0">
              <a:buNone/>
            </a:pPr>
            <a:r>
              <a:rPr lang="en-US" dirty="0"/>
              <a:t>        Name = "Jack"  </a:t>
            </a:r>
          </a:p>
          <a:p>
            <a:pPr marL="0" indent="0">
              <a:buNone/>
            </a:pPr>
            <a:r>
              <a:rPr lang="en-US" dirty="0"/>
              <a:t>    };  </a:t>
            </a:r>
          </a:p>
          <a:p>
            <a:pPr marL="0" indent="0">
              <a:buNone/>
            </a:pPr>
            <a:r>
              <a:rPr lang="en-US" dirty="0"/>
              <a:t>  </a:t>
            </a:r>
          </a:p>
          <a:p>
            <a:pPr marL="0" indent="0">
              <a:buNone/>
            </a:pPr>
            <a:r>
              <a:rPr lang="en-US" dirty="0"/>
              <a:t>    </a:t>
            </a:r>
            <a:r>
              <a:rPr lang="en-US" b="1" dirty="0"/>
              <a:t>Employee</a:t>
            </a:r>
            <a:r>
              <a:rPr lang="en-US" dirty="0"/>
              <a:t> </a:t>
            </a:r>
            <a:r>
              <a:rPr lang="en-US" dirty="0" err="1"/>
              <a:t>employeeThree</a:t>
            </a:r>
            <a:r>
              <a:rPr lang="en-US" dirty="0"/>
              <a:t> = </a:t>
            </a:r>
            <a:r>
              <a:rPr lang="en-US" b="1" dirty="0"/>
              <a:t>new</a:t>
            </a:r>
            <a:r>
              <a:rPr lang="en-US" dirty="0"/>
              <a:t> </a:t>
            </a:r>
            <a:r>
              <a:rPr lang="en-US" b="1" dirty="0"/>
              <a:t>Employee</a:t>
            </a:r>
            <a:r>
              <a:rPr lang="en-US" dirty="0"/>
              <a:t>();  </a:t>
            </a:r>
          </a:p>
          <a:p>
            <a:pPr marL="0" indent="0">
              <a:buNone/>
            </a:pPr>
            <a:r>
              <a:rPr lang="en-US" dirty="0"/>
              <a:t>     </a:t>
            </a:r>
            <a:r>
              <a:rPr lang="en-US" dirty="0" err="1"/>
              <a:t>employeeThree.Id</a:t>
            </a:r>
            <a:r>
              <a:rPr lang="en-US" dirty="0"/>
              <a:t> = 3;</a:t>
            </a:r>
          </a:p>
          <a:p>
            <a:pPr marL="0" indent="0">
              <a:buNone/>
            </a:pPr>
            <a:r>
              <a:rPr lang="en-US" dirty="0"/>
              <a:t>     </a:t>
            </a:r>
            <a:r>
              <a:rPr lang="en-US" dirty="0" err="1"/>
              <a:t>employeeThree.Name</a:t>
            </a:r>
            <a:r>
              <a:rPr lang="en-US" dirty="0"/>
              <a:t> = "Tom Clancy“;</a:t>
            </a:r>
          </a:p>
        </p:txBody>
      </p:sp>
      <p:sp>
        <p:nvSpPr>
          <p:cNvPr id="5" name="Rectangle 4">
            <a:extLst>
              <a:ext uri="{FF2B5EF4-FFF2-40B4-BE49-F238E27FC236}">
                <a16:creationId xmlns:a16="http://schemas.microsoft.com/office/drawing/2014/main" id="{E3A3751F-CD6C-45E3-A113-626B8E66C5D0}"/>
              </a:ext>
            </a:extLst>
          </p:cNvPr>
          <p:cNvSpPr/>
          <p:nvPr/>
        </p:nvSpPr>
        <p:spPr>
          <a:xfrm>
            <a:off x="6416039" y="729658"/>
            <a:ext cx="5194767" cy="44103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7503766-CCFA-4CEF-9488-897F9628A52B}"/>
              </a:ext>
            </a:extLst>
          </p:cNvPr>
          <p:cNvSpPr/>
          <p:nvPr/>
        </p:nvSpPr>
        <p:spPr>
          <a:xfrm>
            <a:off x="6416039" y="5274365"/>
            <a:ext cx="5194767" cy="1470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00094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5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2CD87D5-B6CF-429D-AEB8-481019202095}"/>
              </a:ext>
            </a:extLst>
          </p:cNvPr>
          <p:cNvPicPr>
            <a:picLocks noGrp="1" noChangeAspect="1"/>
          </p:cNvPicPr>
          <p:nvPr>
            <p:ph idx="1"/>
          </p:nvPr>
        </p:nvPicPr>
        <p:blipFill>
          <a:blip r:embed="rId2"/>
          <a:stretch>
            <a:fillRect/>
          </a:stretch>
        </p:blipFill>
        <p:spPr>
          <a:xfrm>
            <a:off x="1585014" y="643467"/>
            <a:ext cx="9021971" cy="5571066"/>
          </a:xfrm>
          <a:prstGeom prst="rect">
            <a:avLst/>
          </a:prstGeom>
        </p:spPr>
      </p:pic>
    </p:spTree>
    <p:extLst>
      <p:ext uri="{BB962C8B-B14F-4D97-AF65-F5344CB8AC3E}">
        <p14:creationId xmlns:p14="http://schemas.microsoft.com/office/powerpoint/2010/main" val="4229100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72C8-0A11-4D8D-A602-F5A44A56032D}"/>
              </a:ext>
            </a:extLst>
          </p:cNvPr>
          <p:cNvSpPr>
            <a:spLocks noGrp="1"/>
          </p:cNvSpPr>
          <p:nvPr>
            <p:ph type="title"/>
          </p:nvPr>
        </p:nvSpPr>
        <p:spPr/>
        <p:txBody>
          <a:bodyPr>
            <a:normAutofit/>
          </a:bodyPr>
          <a:lstStyle/>
          <a:p>
            <a:r>
              <a:rPr lang="en-US" dirty="0"/>
              <a:t>Stacks &amp; Queues  (</a:t>
            </a:r>
            <a:r>
              <a:rPr lang="en-US" b="1" dirty="0"/>
              <a:t>using</a:t>
            </a:r>
            <a:r>
              <a:rPr lang="en-US" dirty="0"/>
              <a:t> </a:t>
            </a:r>
            <a:r>
              <a:rPr lang="en-US" dirty="0" err="1"/>
              <a:t>System.Collections</a:t>
            </a:r>
            <a:r>
              <a:rPr lang="en-US" dirty="0"/>
              <a:t>; )</a:t>
            </a:r>
          </a:p>
        </p:txBody>
      </p:sp>
      <p:sp>
        <p:nvSpPr>
          <p:cNvPr id="3" name="Text Placeholder 2">
            <a:extLst>
              <a:ext uri="{FF2B5EF4-FFF2-40B4-BE49-F238E27FC236}">
                <a16:creationId xmlns:a16="http://schemas.microsoft.com/office/drawing/2014/main" id="{6C59AFCD-E84C-4B4C-89DE-E55B7CE32136}"/>
              </a:ext>
            </a:extLst>
          </p:cNvPr>
          <p:cNvSpPr>
            <a:spLocks noGrp="1"/>
          </p:cNvSpPr>
          <p:nvPr>
            <p:ph type="body" idx="1"/>
          </p:nvPr>
        </p:nvSpPr>
        <p:spPr/>
        <p:txBody>
          <a:bodyPr/>
          <a:lstStyle/>
          <a:p>
            <a:r>
              <a:rPr lang="en-US" b="1" dirty="0"/>
              <a:t>Queue (first in and first out)</a:t>
            </a:r>
          </a:p>
        </p:txBody>
      </p:sp>
      <p:sp>
        <p:nvSpPr>
          <p:cNvPr id="4" name="Content Placeholder 3">
            <a:extLst>
              <a:ext uri="{FF2B5EF4-FFF2-40B4-BE49-F238E27FC236}">
                <a16:creationId xmlns:a16="http://schemas.microsoft.com/office/drawing/2014/main" id="{BBE0EB2D-A828-4824-A9D9-ACDA43E77E24}"/>
              </a:ext>
            </a:extLst>
          </p:cNvPr>
          <p:cNvSpPr>
            <a:spLocks noGrp="1"/>
          </p:cNvSpPr>
          <p:nvPr>
            <p:ph sz="half" idx="2"/>
          </p:nvPr>
        </p:nvSpPr>
        <p:spPr>
          <a:xfrm>
            <a:off x="581194" y="2926052"/>
            <a:ext cx="5194766" cy="3753044"/>
          </a:xfrm>
        </p:spPr>
        <p:txBody>
          <a:bodyPr>
            <a:normAutofit/>
          </a:bodyPr>
          <a:lstStyle/>
          <a:p>
            <a:pPr marL="0" indent="0">
              <a:buNone/>
            </a:pPr>
            <a:r>
              <a:rPr lang="en-US" dirty="0"/>
              <a:t>Queue </a:t>
            </a:r>
            <a:r>
              <a:rPr lang="en-US" dirty="0" err="1"/>
              <a:t>qu</a:t>
            </a:r>
            <a:r>
              <a:rPr lang="en-US" dirty="0"/>
              <a:t> = </a:t>
            </a:r>
            <a:r>
              <a:rPr lang="en-US" b="1" dirty="0"/>
              <a:t>new</a:t>
            </a:r>
            <a:r>
              <a:rPr lang="en-US" dirty="0"/>
              <a:t> Queue(); </a:t>
            </a:r>
          </a:p>
          <a:p>
            <a:pPr marL="0" indent="0">
              <a:buNone/>
            </a:pPr>
            <a:r>
              <a:rPr lang="en-US" dirty="0" err="1"/>
              <a:t>qu.Enqueue</a:t>
            </a:r>
            <a:r>
              <a:rPr lang="en-US" dirty="0"/>
              <a:t>("Ford"); </a:t>
            </a:r>
            <a:br>
              <a:rPr lang="en-US" dirty="0"/>
            </a:br>
            <a:r>
              <a:rPr lang="en-US" dirty="0" err="1"/>
              <a:t>qu.Enqueue</a:t>
            </a:r>
            <a:r>
              <a:rPr lang="en-US" dirty="0"/>
              <a:t>("Toyota"); </a:t>
            </a:r>
            <a:br>
              <a:rPr lang="en-US" dirty="0"/>
            </a:br>
            <a:r>
              <a:rPr lang="en-US" dirty="0" err="1"/>
              <a:t>st.Count</a:t>
            </a:r>
            <a:r>
              <a:rPr lang="en-US" dirty="0"/>
              <a:t>();  </a:t>
            </a:r>
            <a:br>
              <a:rPr lang="en-US" dirty="0"/>
            </a:br>
            <a:br>
              <a:rPr lang="en-US" dirty="0"/>
            </a:br>
            <a:r>
              <a:rPr lang="en-US" dirty="0">
                <a:solidFill>
                  <a:schemeClr val="accent5"/>
                </a:solidFill>
              </a:rPr>
              <a:t>// de-queueing items from the queue </a:t>
            </a:r>
            <a:br>
              <a:rPr lang="en-US" dirty="0">
                <a:solidFill>
                  <a:schemeClr val="accent5"/>
                </a:solidFill>
              </a:rPr>
            </a:br>
            <a:r>
              <a:rPr lang="en-US" dirty="0" err="1"/>
              <a:t>Console.WriteLine</a:t>
            </a:r>
            <a:r>
              <a:rPr lang="en-US" dirty="0"/>
              <a:t>(</a:t>
            </a:r>
            <a:r>
              <a:rPr lang="en-US" dirty="0" err="1"/>
              <a:t>qu.Dequeue</a:t>
            </a:r>
            <a:r>
              <a:rPr lang="en-US" dirty="0"/>
              <a:t>()); </a:t>
            </a:r>
            <a:r>
              <a:rPr lang="en-US" dirty="0" err="1"/>
              <a:t>Console.WriteLine</a:t>
            </a:r>
            <a:r>
              <a:rPr lang="en-US" dirty="0"/>
              <a:t>(</a:t>
            </a:r>
            <a:r>
              <a:rPr lang="en-US" dirty="0" err="1"/>
              <a:t>qu.Dequeue</a:t>
            </a:r>
            <a:r>
              <a:rPr lang="en-US" dirty="0"/>
              <a:t>()); </a:t>
            </a:r>
            <a:br>
              <a:rPr lang="en-US" dirty="0"/>
            </a:br>
            <a:br>
              <a:rPr lang="en-US" dirty="0"/>
            </a:br>
            <a:r>
              <a:rPr lang="en-US" dirty="0">
                <a:solidFill>
                  <a:schemeClr val="accent5"/>
                </a:solidFill>
              </a:rPr>
              <a:t>//Clearing a queue </a:t>
            </a:r>
            <a:br>
              <a:rPr lang="en-US" dirty="0">
                <a:solidFill>
                  <a:schemeClr val="accent5"/>
                </a:solidFill>
              </a:rPr>
            </a:br>
            <a:r>
              <a:rPr lang="en-US" dirty="0" err="1"/>
              <a:t>qu.Clear</a:t>
            </a:r>
            <a:r>
              <a:rPr lang="en-US" dirty="0"/>
              <a:t>();</a:t>
            </a:r>
          </a:p>
        </p:txBody>
      </p:sp>
      <p:sp>
        <p:nvSpPr>
          <p:cNvPr id="5" name="Text Placeholder 4">
            <a:extLst>
              <a:ext uri="{FF2B5EF4-FFF2-40B4-BE49-F238E27FC236}">
                <a16:creationId xmlns:a16="http://schemas.microsoft.com/office/drawing/2014/main" id="{B0FFACB1-D6A2-4C94-B593-BBA5B1E6C003}"/>
              </a:ext>
            </a:extLst>
          </p:cNvPr>
          <p:cNvSpPr>
            <a:spLocks noGrp="1"/>
          </p:cNvSpPr>
          <p:nvPr>
            <p:ph type="body" sz="quarter" idx="3"/>
          </p:nvPr>
        </p:nvSpPr>
        <p:spPr/>
        <p:txBody>
          <a:bodyPr/>
          <a:lstStyle/>
          <a:p>
            <a:r>
              <a:rPr lang="en-US" b="1" dirty="0"/>
              <a:t>Stack (last in, first out)</a:t>
            </a:r>
          </a:p>
        </p:txBody>
      </p:sp>
      <p:sp>
        <p:nvSpPr>
          <p:cNvPr id="6" name="Content Placeholder 5">
            <a:extLst>
              <a:ext uri="{FF2B5EF4-FFF2-40B4-BE49-F238E27FC236}">
                <a16:creationId xmlns:a16="http://schemas.microsoft.com/office/drawing/2014/main" id="{B17AC8AD-EEB7-49FD-B069-DD8778BDC7A2}"/>
              </a:ext>
            </a:extLst>
          </p:cNvPr>
          <p:cNvSpPr>
            <a:spLocks noGrp="1"/>
          </p:cNvSpPr>
          <p:nvPr>
            <p:ph sz="quarter" idx="4"/>
          </p:nvPr>
        </p:nvSpPr>
        <p:spPr>
          <a:xfrm>
            <a:off x="6416037" y="2926052"/>
            <a:ext cx="5194771" cy="3633774"/>
          </a:xfrm>
        </p:spPr>
        <p:txBody>
          <a:bodyPr>
            <a:normAutofit/>
          </a:bodyPr>
          <a:lstStyle/>
          <a:p>
            <a:pPr marL="0" indent="0">
              <a:buNone/>
            </a:pPr>
            <a:r>
              <a:rPr lang="en-US" dirty="0"/>
              <a:t>Stack </a:t>
            </a:r>
            <a:r>
              <a:rPr lang="en-US" dirty="0" err="1"/>
              <a:t>st</a:t>
            </a:r>
            <a:r>
              <a:rPr lang="en-US" dirty="0"/>
              <a:t> = </a:t>
            </a:r>
            <a:r>
              <a:rPr lang="en-US" b="1" dirty="0"/>
              <a:t>new</a:t>
            </a:r>
            <a:r>
              <a:rPr lang="en-US" dirty="0"/>
              <a:t> Stack(); </a:t>
            </a:r>
            <a:br>
              <a:rPr lang="en-US" dirty="0"/>
            </a:br>
            <a:br>
              <a:rPr lang="en-US" dirty="0"/>
            </a:br>
            <a:r>
              <a:rPr lang="en-US" dirty="0" err="1"/>
              <a:t>st.Push</a:t>
            </a:r>
            <a:r>
              <a:rPr lang="en-US" dirty="0"/>
              <a:t>("Toyota"); </a:t>
            </a:r>
            <a:br>
              <a:rPr lang="en-US" dirty="0"/>
            </a:br>
            <a:r>
              <a:rPr lang="en-US" dirty="0" err="1"/>
              <a:t>st.Push</a:t>
            </a:r>
            <a:r>
              <a:rPr lang="en-US" dirty="0"/>
              <a:t>("Honda"); </a:t>
            </a:r>
            <a:br>
              <a:rPr lang="en-US" dirty="0"/>
            </a:br>
            <a:r>
              <a:rPr lang="en-US" dirty="0" err="1"/>
              <a:t>st.Count</a:t>
            </a:r>
            <a:r>
              <a:rPr lang="en-US" dirty="0"/>
              <a:t>();  </a:t>
            </a:r>
            <a:br>
              <a:rPr lang="en-US" dirty="0"/>
            </a:br>
            <a:endParaRPr lang="en-US" dirty="0"/>
          </a:p>
          <a:p>
            <a:pPr marL="0" indent="0">
              <a:buNone/>
            </a:pPr>
            <a:r>
              <a:rPr lang="en-US" dirty="0">
                <a:solidFill>
                  <a:schemeClr val="accent5"/>
                </a:solidFill>
              </a:rPr>
              <a:t>// popping elements from stack </a:t>
            </a:r>
            <a:r>
              <a:rPr lang="en-US" dirty="0" err="1"/>
              <a:t>Console.WriteLine</a:t>
            </a:r>
            <a:r>
              <a:rPr lang="en-US" dirty="0"/>
              <a:t>(</a:t>
            </a:r>
            <a:r>
              <a:rPr lang="en-US" dirty="0" err="1"/>
              <a:t>st.Pop</a:t>
            </a:r>
            <a:r>
              <a:rPr lang="en-US" dirty="0"/>
              <a:t>()); </a:t>
            </a:r>
            <a:r>
              <a:rPr lang="en-US" dirty="0" err="1"/>
              <a:t>Console.WriteLine</a:t>
            </a:r>
            <a:r>
              <a:rPr lang="en-US" dirty="0"/>
              <a:t>(</a:t>
            </a:r>
            <a:r>
              <a:rPr lang="en-US" dirty="0" err="1"/>
              <a:t>st.Pop</a:t>
            </a:r>
            <a:r>
              <a:rPr lang="en-US" dirty="0"/>
              <a:t>()); </a:t>
            </a:r>
            <a:br>
              <a:rPr lang="en-US" dirty="0"/>
            </a:br>
            <a:br>
              <a:rPr lang="en-US" dirty="0"/>
            </a:br>
            <a:r>
              <a:rPr lang="en-US" dirty="0">
                <a:solidFill>
                  <a:schemeClr val="accent5"/>
                </a:solidFill>
              </a:rPr>
              <a:t>//Clearing a stack </a:t>
            </a:r>
            <a:br>
              <a:rPr lang="en-US" dirty="0">
                <a:solidFill>
                  <a:schemeClr val="accent5"/>
                </a:solidFill>
              </a:rPr>
            </a:br>
            <a:r>
              <a:rPr lang="en-US" dirty="0" err="1"/>
              <a:t>st.Clear</a:t>
            </a:r>
            <a:r>
              <a:rPr lang="en-US" dirty="0"/>
              <a:t>();</a:t>
            </a:r>
          </a:p>
        </p:txBody>
      </p:sp>
    </p:spTree>
    <p:extLst>
      <p:ext uri="{BB962C8B-B14F-4D97-AF65-F5344CB8AC3E}">
        <p14:creationId xmlns:p14="http://schemas.microsoft.com/office/powerpoint/2010/main" val="321617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0494-B979-409D-936B-64B5656C9704}"/>
              </a:ext>
            </a:extLst>
          </p:cNvPr>
          <p:cNvSpPr>
            <a:spLocks noGrp="1"/>
          </p:cNvSpPr>
          <p:nvPr>
            <p:ph type="title"/>
          </p:nvPr>
        </p:nvSpPr>
        <p:spPr>
          <a:xfrm>
            <a:off x="371061" y="610390"/>
            <a:ext cx="11239748" cy="582307"/>
          </a:xfrm>
        </p:spPr>
        <p:txBody>
          <a:bodyPr/>
          <a:lstStyle/>
          <a:p>
            <a:r>
              <a:rPr lang="en-US" dirty="0"/>
              <a:t>Array, List, </a:t>
            </a:r>
            <a:r>
              <a:rPr lang="en-US" dirty="0" err="1"/>
              <a:t>Ilist</a:t>
            </a:r>
            <a:r>
              <a:rPr lang="en-US" dirty="0"/>
              <a:t>, </a:t>
            </a:r>
            <a:r>
              <a:rPr lang="en-US" dirty="0" err="1"/>
              <a:t>IEnumerable</a:t>
            </a:r>
            <a:r>
              <a:rPr lang="en-US" dirty="0"/>
              <a:t> </a:t>
            </a:r>
          </a:p>
        </p:txBody>
      </p:sp>
      <p:graphicFrame>
        <p:nvGraphicFramePr>
          <p:cNvPr id="4" name="Table 4">
            <a:extLst>
              <a:ext uri="{FF2B5EF4-FFF2-40B4-BE49-F238E27FC236}">
                <a16:creationId xmlns:a16="http://schemas.microsoft.com/office/drawing/2014/main" id="{2B29E975-881F-414C-81DC-E02158810F7C}"/>
              </a:ext>
            </a:extLst>
          </p:cNvPr>
          <p:cNvGraphicFramePr>
            <a:graphicFrameLocks noGrp="1"/>
          </p:cNvGraphicFramePr>
          <p:nvPr>
            <p:extLst>
              <p:ext uri="{D42A27DB-BD31-4B8C-83A1-F6EECF244321}">
                <p14:modId xmlns:p14="http://schemas.microsoft.com/office/powerpoint/2010/main" val="2533982455"/>
              </p:ext>
            </p:extLst>
          </p:nvPr>
        </p:nvGraphicFramePr>
        <p:xfrm>
          <a:off x="371061" y="1403131"/>
          <a:ext cx="11437308" cy="5171675"/>
        </p:xfrm>
        <a:graphic>
          <a:graphicData uri="http://schemas.openxmlformats.org/drawingml/2006/table">
            <a:tbl>
              <a:tblPr firstRow="1" bandRow="1">
                <a:tableStyleId>{5C22544A-7EE6-4342-B048-85BDC9FD1C3A}</a:tableStyleId>
              </a:tblPr>
              <a:tblGrid>
                <a:gridCol w="2859327">
                  <a:extLst>
                    <a:ext uri="{9D8B030D-6E8A-4147-A177-3AD203B41FA5}">
                      <a16:colId xmlns:a16="http://schemas.microsoft.com/office/drawing/2014/main" val="3389399578"/>
                    </a:ext>
                  </a:extLst>
                </a:gridCol>
                <a:gridCol w="2859327">
                  <a:extLst>
                    <a:ext uri="{9D8B030D-6E8A-4147-A177-3AD203B41FA5}">
                      <a16:colId xmlns:a16="http://schemas.microsoft.com/office/drawing/2014/main" val="3855947327"/>
                    </a:ext>
                  </a:extLst>
                </a:gridCol>
                <a:gridCol w="2859327">
                  <a:extLst>
                    <a:ext uri="{9D8B030D-6E8A-4147-A177-3AD203B41FA5}">
                      <a16:colId xmlns:a16="http://schemas.microsoft.com/office/drawing/2014/main" val="1103547273"/>
                    </a:ext>
                  </a:extLst>
                </a:gridCol>
                <a:gridCol w="2859327">
                  <a:extLst>
                    <a:ext uri="{9D8B030D-6E8A-4147-A177-3AD203B41FA5}">
                      <a16:colId xmlns:a16="http://schemas.microsoft.com/office/drawing/2014/main" val="2885721601"/>
                    </a:ext>
                  </a:extLst>
                </a:gridCol>
              </a:tblGrid>
              <a:tr h="557549">
                <a:tc>
                  <a:txBody>
                    <a:bodyPr/>
                    <a:lstStyle/>
                    <a:p>
                      <a:r>
                        <a:rPr lang="en-US" dirty="0"/>
                        <a:t>Array</a:t>
                      </a:r>
                    </a:p>
                  </a:txBody>
                  <a:tcPr/>
                </a:tc>
                <a:tc>
                  <a:txBody>
                    <a:bodyPr/>
                    <a:lstStyle/>
                    <a:p>
                      <a:r>
                        <a:rPr lang="en-US" dirty="0" err="1"/>
                        <a:t>IList</a:t>
                      </a:r>
                      <a:endParaRPr lang="en-US" dirty="0"/>
                    </a:p>
                  </a:txBody>
                  <a:tcPr/>
                </a:tc>
                <a:tc>
                  <a:txBody>
                    <a:bodyPr/>
                    <a:lstStyle/>
                    <a:p>
                      <a:r>
                        <a:rPr lang="en-US" dirty="0"/>
                        <a:t>List</a:t>
                      </a:r>
                    </a:p>
                  </a:txBody>
                  <a:tcPr/>
                </a:tc>
                <a:tc>
                  <a:txBody>
                    <a:bodyPr/>
                    <a:lstStyle/>
                    <a:p>
                      <a:r>
                        <a:rPr lang="en-US" dirty="0" err="1"/>
                        <a:t>IEnumerable</a:t>
                      </a:r>
                      <a:endParaRPr lang="en-US" dirty="0"/>
                    </a:p>
                  </a:txBody>
                  <a:tcPr/>
                </a:tc>
                <a:extLst>
                  <a:ext uri="{0D108BD9-81ED-4DB2-BD59-A6C34878D82A}">
                    <a16:rowId xmlns:a16="http://schemas.microsoft.com/office/drawing/2014/main" val="2705603365"/>
                  </a:ext>
                </a:extLst>
              </a:tr>
              <a:tr h="293626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Array is a fixed-size collection with random access (i.e. you can index into it).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implement </a:t>
                      </a:r>
                      <a:r>
                        <a:rPr lang="en-US" dirty="0" err="1"/>
                        <a:t>IList</a:t>
                      </a:r>
                      <a:r>
                        <a:rPr lang="en-US" dirty="0"/>
                        <a:t>&lt;&gt;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IList</a:t>
                      </a:r>
                      <a:r>
                        <a:rPr lang="en-US" dirty="0"/>
                        <a:t> is an interface which abstracts list functionality (count, add, remove, indexer access), </a:t>
                      </a:r>
                      <a:br>
                        <a:rPr lang="en-US" dirty="0"/>
                      </a:br>
                      <a:r>
                        <a:rPr lang="en-US" dirty="0"/>
                        <a:t>but not a Sort().</a:t>
                      </a:r>
                      <a:br>
                        <a:rPr lang="en-US" dirty="0"/>
                      </a:br>
                      <a:br>
                        <a:rPr lang="en-US" dirty="0"/>
                      </a:br>
                      <a:r>
                        <a:rPr lang="en-US" dirty="0" err="1"/>
                        <a:t>IList</a:t>
                      </a:r>
                      <a:r>
                        <a:rPr lang="en-US" dirty="0"/>
                        <a:t> inherits from </a:t>
                      </a:r>
                      <a:r>
                        <a:rPr lang="en-US" dirty="0" err="1"/>
                        <a:t>IEnumerable</a:t>
                      </a:r>
                      <a:r>
                        <a:rPr lang="en-US" dirty="0"/>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List supports Sort()</a:t>
                      </a:r>
                    </a:p>
                    <a:p>
                      <a:endParaRPr lang="en-US" dirty="0"/>
                    </a:p>
                    <a:p>
                      <a:r>
                        <a:rPr lang="en-US" dirty="0"/>
                        <a:t>implement </a:t>
                      </a:r>
                      <a:r>
                        <a:rPr lang="en-US" dirty="0" err="1"/>
                        <a:t>IList</a:t>
                      </a:r>
                      <a:r>
                        <a:rPr lang="en-US" dirty="0"/>
                        <a:t>&lt;&gt;</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List is a variable-size collection (i.e. you can add and remove elements) with random access.</a:t>
                      </a:r>
                    </a:p>
                    <a:p>
                      <a:endParaRPr lang="en-US" dirty="0"/>
                    </a:p>
                  </a:txBody>
                  <a:tcPr/>
                </a:tc>
                <a:tc>
                  <a:txBody>
                    <a:bodyPr/>
                    <a:lstStyle/>
                    <a:p>
                      <a:r>
                        <a:rPr lang="en-US" dirty="0" err="1"/>
                        <a:t>Readonly</a:t>
                      </a:r>
                      <a:r>
                        <a:rPr lang="en-US" dirty="0"/>
                        <a:t>, </a:t>
                      </a:r>
                      <a:r>
                        <a:rPr lang="en-US" dirty="0" err="1"/>
                        <a:t>IEnumerable</a:t>
                      </a:r>
                      <a:r>
                        <a:rPr lang="en-US" dirty="0"/>
                        <a:t> is an interface, is best to query data from in-memory collections, but inefficient to count elements, or to get the nth element or </a:t>
                      </a:r>
                      <a:r>
                        <a:rPr lang="en-US" sz="1800" b="0" i="0" kern="1200" dirty="0">
                          <a:solidFill>
                            <a:schemeClr val="dk1"/>
                          </a:solidFill>
                          <a:effectLst/>
                          <a:latin typeface="+mn-lt"/>
                          <a:ea typeface="+mn-ea"/>
                          <a:cs typeface="+mn-cs"/>
                        </a:rPr>
                        <a:t>access by index</a:t>
                      </a:r>
                      <a:endParaRPr lang="en-US" dirty="0"/>
                    </a:p>
                  </a:txBody>
                  <a:tcPr/>
                </a:tc>
                <a:extLst>
                  <a:ext uri="{0D108BD9-81ED-4DB2-BD59-A6C34878D82A}">
                    <a16:rowId xmlns:a16="http://schemas.microsoft.com/office/drawing/2014/main" val="2206498436"/>
                  </a:ext>
                </a:extLst>
              </a:tr>
              <a:tr h="16778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Keep elements order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Keep elements order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Keep elements order</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IEnumerable</a:t>
                      </a:r>
                      <a:r>
                        <a:rPr lang="en-US" dirty="0"/>
                        <a:t> makes no guarantees about ordering, use </a:t>
                      </a:r>
                      <a:r>
                        <a:rPr lang="en-US" b="1" dirty="0"/>
                        <a:t>List </a:t>
                      </a:r>
                      <a:r>
                        <a:rPr lang="en-US" dirty="0"/>
                        <a:t> or </a:t>
                      </a:r>
                      <a:r>
                        <a:rPr lang="en-US" sz="1800" b="1" i="0" kern="1200" dirty="0" err="1">
                          <a:solidFill>
                            <a:schemeClr val="dk1"/>
                          </a:solidFill>
                          <a:effectLst/>
                          <a:latin typeface="+mn-lt"/>
                          <a:ea typeface="+mn-ea"/>
                          <a:cs typeface="+mn-cs"/>
                        </a:rPr>
                        <a:t>IOrderedEnumerable</a:t>
                      </a:r>
                      <a:endParaRPr lang="en-US" sz="1800" b="1" i="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 keep order </a:t>
                      </a:r>
                    </a:p>
                  </a:txBody>
                  <a:tcPr/>
                </a:tc>
                <a:extLst>
                  <a:ext uri="{0D108BD9-81ED-4DB2-BD59-A6C34878D82A}">
                    <a16:rowId xmlns:a16="http://schemas.microsoft.com/office/drawing/2014/main" val="3696330613"/>
                  </a:ext>
                </a:extLst>
              </a:tr>
            </a:tbl>
          </a:graphicData>
        </a:graphic>
      </p:graphicFrame>
    </p:spTree>
    <p:extLst>
      <p:ext uri="{BB962C8B-B14F-4D97-AF65-F5344CB8AC3E}">
        <p14:creationId xmlns:p14="http://schemas.microsoft.com/office/powerpoint/2010/main" val="342603511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23</TotalTime>
  <Words>3894</Words>
  <Application>Microsoft Office PowerPoint</Application>
  <PresentationFormat>Widescreen</PresentationFormat>
  <Paragraphs>382</Paragraphs>
  <Slides>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Franklin Gothic Book</vt:lpstr>
      <vt:lpstr>Franklin Gothic Demi</vt:lpstr>
      <vt:lpstr>Wingdings 2</vt:lpstr>
      <vt:lpstr>DividendVTI</vt:lpstr>
      <vt:lpstr>.Net Core 5.0</vt:lpstr>
      <vt:lpstr>Main Data Types</vt:lpstr>
      <vt:lpstr>Work with String</vt:lpstr>
      <vt:lpstr>Collection </vt:lpstr>
      <vt:lpstr>Struct And Class</vt:lpstr>
      <vt:lpstr>Structures</vt:lpstr>
      <vt:lpstr>Class</vt:lpstr>
      <vt:lpstr>Stacks &amp; Queues  (using System.Collections; )</vt:lpstr>
      <vt:lpstr>Array, List, Ilist, IEnumerable </vt:lpstr>
      <vt:lpstr>Dictionary</vt:lpstr>
      <vt:lpstr>HashSet&lt;T&gt;</vt:lpstr>
      <vt:lpstr>HashSet vs Dictionary vs List</vt:lpstr>
      <vt:lpstr>For Loop</vt:lpstr>
      <vt:lpstr>Examples</vt:lpstr>
      <vt:lpstr>PowerPoint Presentation</vt:lpstr>
      <vt:lpstr>PowerPoint Presentation</vt:lpstr>
      <vt:lpstr>C# Tips</vt:lpstr>
      <vt:lpstr>FAT ARROW</vt:lpstr>
      <vt:lpstr>CHECK NULL   ?  Vs ??</vt:lpstr>
      <vt:lpstr>Start &gt;net 5.0 MVC</vt:lpstr>
      <vt:lpstr>MVC Project with APIs</vt:lpstr>
      <vt:lpstr>Create MVC Project without writing Code</vt:lpstr>
      <vt:lpstr>PowerPoint Presentation</vt:lpstr>
      <vt:lpstr>Create new MVC Project </vt:lpstr>
      <vt:lpstr>Import Database Schema</vt:lpstr>
      <vt:lpstr>Import Database Configuration</vt:lpstr>
      <vt:lpstr>Configure DI</vt:lpstr>
      <vt:lpstr>Access dependency injection DI in any new class Constructor</vt:lpstr>
      <vt:lpstr>Define CURD for DB Table</vt:lpstr>
      <vt:lpstr>Update Generated code in lookups</vt:lpstr>
      <vt:lpstr>Review MVC Files</vt:lpstr>
      <vt:lpstr>MVC Project Main Items</vt:lpstr>
      <vt:lpstr>Dependency Injection</vt:lpstr>
      <vt:lpstr>Entity Framework Components</vt:lpstr>
      <vt:lpstr>Building Blocks of the Entity Framework</vt:lpstr>
      <vt:lpstr>Entity Framework Data Annotations</vt:lpstr>
      <vt:lpstr>PowerPoint Presentation</vt:lpstr>
      <vt:lpstr>DbContext Select</vt:lpstr>
      <vt:lpstr>Left Join using EF (Include, and ThenInclude)</vt:lpstr>
      <vt:lpstr>DbContext Delete</vt:lpstr>
      <vt:lpstr>DbContext Insert</vt:lpstr>
      <vt:lpstr>EXECUTING RAW SQL WITH ENTITY FRAMEWORK CORE 5</vt:lpstr>
      <vt:lpstr>RETURN ONE SCALER VALUE FROM DATABASE USING  RAW SQL</vt:lpstr>
      <vt:lpstr> HOW TO EXECUTE GENERAL SQL USING ADO.NET</vt:lpstr>
      <vt:lpstr>Sessions</vt:lpstr>
      <vt:lpstr>HOW TO ENABLE  SESSION?</vt:lpstr>
      <vt:lpstr> HOW TO CALL SESSION AFTER ENABLE IT?</vt:lpstr>
      <vt:lpstr>Controller</vt:lpstr>
      <vt:lpstr>Create New Controller</vt:lpstr>
      <vt:lpstr>Controller return Value Type</vt:lpstr>
      <vt:lpstr>HOW TO SEND DATA FROM CONTROLLER TO VIEW?</vt:lpstr>
      <vt:lpstr>ViewBag Example</vt:lpstr>
      <vt:lpstr>ViewData Example</vt:lpstr>
      <vt:lpstr>Move data using Model Example</vt:lpstr>
      <vt:lpstr>TempData vs Session</vt:lpstr>
      <vt:lpstr>How to Send Dropdown menu from controller to View</vt:lpstr>
      <vt:lpstr> CREATE DYNAMIC DROPDOWN USING JQUERY</vt:lpstr>
      <vt:lpstr>RECEIVE POSTED FORM IN CONTROLLER </vt:lpstr>
      <vt:lpstr>Model</vt:lpstr>
      <vt:lpstr>Create New Model</vt:lpstr>
      <vt:lpstr>IMPORTANT MODEL ANNOTATION</vt:lpstr>
      <vt:lpstr>View</vt:lpstr>
      <vt:lpstr>Create New View</vt:lpstr>
      <vt:lpstr>C# code in Razor Pages</vt:lpstr>
      <vt:lpstr>Fill View Object by Values and Send to Controller</vt:lpstr>
      <vt:lpstr>POST FORM TO SPECIFIC CONTROLLER</vt:lpstr>
      <vt:lpstr>Notes</vt:lpstr>
      <vt:lpstr>API</vt:lpstr>
      <vt:lpstr>How to Create Web 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Core 5.0</dc:title>
  <dc:creator>Mohamed Rafie</dc:creator>
  <cp:lastModifiedBy>Mohamed Rafie</cp:lastModifiedBy>
  <cp:revision>4</cp:revision>
  <dcterms:created xsi:type="dcterms:W3CDTF">2021-03-14T04:32:07Z</dcterms:created>
  <dcterms:modified xsi:type="dcterms:W3CDTF">2021-03-14T04:55:17Z</dcterms:modified>
</cp:coreProperties>
</file>