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9"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0209E698-BF2E-47D4-A669-154DE8EEE8C5}">
          <p14:sldIdLst>
            <p14:sldId id="269"/>
            <p14:sldId id="257"/>
            <p14:sldId id="258"/>
            <p14:sldId id="259"/>
            <p14:sldId id="260"/>
            <p14:sldId id="261"/>
            <p14:sldId id="262"/>
            <p14:sldId id="263"/>
            <p14:sldId id="264"/>
            <p14:sldId id="265"/>
            <p14:sldId id="266"/>
            <p14:sldId id="267"/>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3979" autoAdjust="0"/>
  </p:normalViewPr>
  <p:slideViewPr>
    <p:cSldViewPr snapToGrid="0" showGuides="1">
      <p:cViewPr varScale="1">
        <p:scale>
          <a:sx n="81" d="100"/>
          <a:sy n="81" d="100"/>
        </p:scale>
        <p:origin x="235"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2" d="100"/>
          <a:sy n="52" d="100"/>
        </p:scale>
        <p:origin x="268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51118-ECAE-4FB8-958B-B92287D45EEB}" type="datetimeFigureOut">
              <a:rPr lang="fr-FR" smtClean="0"/>
              <a:t>06/01/2024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48944-9788-4FC0-ABD9-12B50DBFE3DE}" type="slidenum">
              <a:rPr lang="fr-FR" smtClean="0"/>
              <a:t>‹#›</a:t>
            </a:fld>
            <a:endParaRPr lang="fr-FR"/>
          </a:p>
        </p:txBody>
      </p:sp>
    </p:spTree>
    <p:extLst>
      <p:ext uri="{BB962C8B-B14F-4D97-AF65-F5344CB8AC3E}">
        <p14:creationId xmlns:p14="http://schemas.microsoft.com/office/powerpoint/2010/main" val="291485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B48944-9788-4FC0-ABD9-12B50DBFE3DE}" type="slidenum">
              <a:rPr lang="fr-FR" smtClean="0"/>
              <a:t>1</a:t>
            </a:fld>
            <a:endParaRPr lang="fr-FR"/>
          </a:p>
        </p:txBody>
      </p:sp>
    </p:spTree>
    <p:extLst>
      <p:ext uri="{BB962C8B-B14F-4D97-AF65-F5344CB8AC3E}">
        <p14:creationId xmlns:p14="http://schemas.microsoft.com/office/powerpoint/2010/main" val="197341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23366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337471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81898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6983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321500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23D05CCE-2D35-4E27-8D76-ADB220E11E31}" type="datetimeFigureOut">
              <a:rPr lang="fr-FR" smtClean="0"/>
              <a:t>06/01/2024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809997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23D05CCE-2D35-4E27-8D76-ADB220E11E31}" type="datetimeFigureOut">
              <a:rPr lang="fr-FR" smtClean="0"/>
              <a:t>06/01/2024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57995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35077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94047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252850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54674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4899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D05CCE-2D35-4E27-8D76-ADB220E11E31}" type="datetimeFigureOut">
              <a:rPr lang="fr-FR" smtClean="0"/>
              <a:t>06/01/2024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227153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3D05CCE-2D35-4E27-8D76-ADB220E11E31}" type="datetimeFigureOut">
              <a:rPr lang="fr-FR" smtClean="0"/>
              <a:t>06/01/2024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26358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05CCE-2D35-4E27-8D76-ADB220E11E31}" type="datetimeFigureOut">
              <a:rPr lang="fr-FR" smtClean="0"/>
              <a:t>06/01/2024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372172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67859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64973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D05CCE-2D35-4E27-8D76-ADB220E11E31}" type="datetimeFigureOut">
              <a:rPr lang="fr-FR" smtClean="0"/>
              <a:t>06/01/2024</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3E690-57EE-4890-A700-740B4803AE14}" type="slidenum">
              <a:rPr lang="fr-FR" smtClean="0"/>
              <a:t>‹#›</a:t>
            </a:fld>
            <a:endParaRPr lang="fr-FR"/>
          </a:p>
        </p:txBody>
      </p:sp>
    </p:spTree>
    <p:extLst>
      <p:ext uri="{BB962C8B-B14F-4D97-AF65-F5344CB8AC3E}">
        <p14:creationId xmlns:p14="http://schemas.microsoft.com/office/powerpoint/2010/main" val="63940033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_Toc154927908"/><Relationship Id="rId3" Type="http://schemas.openxmlformats.org/officeDocument/2006/relationships/hyperlink" Target="#_Toc154927903"/><Relationship Id="rId7" Type="http://schemas.openxmlformats.org/officeDocument/2006/relationships/hyperlink" Target="#_Toc154927907"/><Relationship Id="rId12" Type="http://schemas.openxmlformats.org/officeDocument/2006/relationships/hyperlink" Target="#_Toc154927912"/><Relationship Id="rId2" Type="http://schemas.openxmlformats.org/officeDocument/2006/relationships/hyperlink" Target="#_Toc154927902"/><Relationship Id="rId1" Type="http://schemas.openxmlformats.org/officeDocument/2006/relationships/slideLayout" Target="../slideLayouts/slideLayout2.xml"/><Relationship Id="rId6" Type="http://schemas.openxmlformats.org/officeDocument/2006/relationships/hyperlink" Target="#_Toc154927906"/><Relationship Id="rId11" Type="http://schemas.openxmlformats.org/officeDocument/2006/relationships/hyperlink" Target="#_Toc154927911"/><Relationship Id="rId5" Type="http://schemas.openxmlformats.org/officeDocument/2006/relationships/hyperlink" Target="#_Toc154927905"/><Relationship Id="rId10" Type="http://schemas.openxmlformats.org/officeDocument/2006/relationships/hyperlink" Target="#_Toc154927910"/><Relationship Id="rId4" Type="http://schemas.openxmlformats.org/officeDocument/2006/relationships/hyperlink" Target="#_Toc154927904"/><Relationship Id="rId9" Type="http://schemas.openxmlformats.org/officeDocument/2006/relationships/hyperlink" Target="#_Toc154927909"/></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flipH="1" flipV="1">
            <a:off x="7034980" y="5879691"/>
            <a:ext cx="103239" cy="171250"/>
          </a:xfrm>
        </p:spPr>
        <p:txBody>
          <a:bodyPr>
            <a:normAutofit fontScale="90000"/>
          </a:bodyPr>
          <a:lstStyle/>
          <a:p>
            <a:r>
              <a:rPr lang="en-IE" sz="800" dirty="0"/>
              <a:t>.</a:t>
            </a:r>
            <a:endParaRPr lang="fr-FR" sz="800" dirty="0"/>
          </a:p>
        </p:txBody>
      </p:sp>
      <p:sp>
        <p:nvSpPr>
          <p:cNvPr id="3" name="Sous-titre 2"/>
          <p:cNvSpPr>
            <a:spLocks noGrp="1"/>
          </p:cNvSpPr>
          <p:nvPr>
            <p:ph type="subTitle" idx="1"/>
          </p:nvPr>
        </p:nvSpPr>
        <p:spPr>
          <a:xfrm flipH="1" flipV="1">
            <a:off x="7203017" y="5908165"/>
            <a:ext cx="50800" cy="114301"/>
          </a:xfrm>
        </p:spPr>
        <p:txBody>
          <a:bodyPr>
            <a:normAutofit fontScale="25000" lnSpcReduction="20000"/>
          </a:bodyPr>
          <a:lstStyle/>
          <a:p>
            <a:r>
              <a:rPr lang="en-IE" dirty="0"/>
              <a:t>.</a:t>
            </a:r>
            <a:endParaRPr lang="fr-FR"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Forme libre 30"/>
          <p:cNvSpPr/>
          <p:nvPr/>
        </p:nvSpPr>
        <p:spPr>
          <a:xfrm rot="13602137">
            <a:off x="-487409" y="-3574167"/>
            <a:ext cx="13352397" cy="13831469"/>
          </a:xfrm>
          <a:custGeom>
            <a:avLst/>
            <a:gdLst>
              <a:gd name="connsiteX0" fmla="*/ 3124015 w 13352397"/>
              <a:gd name="connsiteY0" fmla="*/ 13807465 h 13831469"/>
              <a:gd name="connsiteX1" fmla="*/ 1327178 w 13352397"/>
              <a:gd name="connsiteY1" fmla="*/ 13807465 h 13831469"/>
              <a:gd name="connsiteX2" fmla="*/ 1327177 w 13352397"/>
              <a:gd name="connsiteY2" fmla="*/ 10123908 h 13831469"/>
              <a:gd name="connsiteX3" fmla="*/ 3124016 w 13352397"/>
              <a:gd name="connsiteY3" fmla="*/ 11817027 h 13831469"/>
              <a:gd name="connsiteX4" fmla="*/ 13352397 w 13352397"/>
              <a:gd name="connsiteY4" fmla="*/ 4703144 h 13831469"/>
              <a:gd name="connsiteX5" fmla="*/ 7455734 w 13352397"/>
              <a:gd name="connsiteY5" fmla="*/ 10961031 h 13831469"/>
              <a:gd name="connsiteX6" fmla="*/ 7455734 w 13352397"/>
              <a:gd name="connsiteY6" fmla="*/ 8664516 h 13831469"/>
              <a:gd name="connsiteX7" fmla="*/ 6676284 w 13352397"/>
              <a:gd name="connsiteY7" fmla="*/ 7885066 h 13831469"/>
              <a:gd name="connsiteX8" fmla="*/ 6438346 w 13352397"/>
              <a:gd name="connsiteY8" fmla="*/ 7885066 h 13831469"/>
              <a:gd name="connsiteX9" fmla="*/ 5658896 w 13352397"/>
              <a:gd name="connsiteY9" fmla="*/ 8664516 h 13831469"/>
              <a:gd name="connsiteX10" fmla="*/ 5658896 w 13352397"/>
              <a:gd name="connsiteY10" fmla="*/ 12867941 h 13831469"/>
              <a:gd name="connsiteX11" fmla="*/ 5299313 w 13352397"/>
              <a:gd name="connsiteY11" fmla="*/ 13249552 h 13831469"/>
              <a:gd name="connsiteX12" fmla="*/ 5299313 w 13352397"/>
              <a:gd name="connsiteY12" fmla="*/ 8642497 h 13831469"/>
              <a:gd name="connsiteX13" fmla="*/ 4519863 w 13352397"/>
              <a:gd name="connsiteY13" fmla="*/ 7863047 h 13831469"/>
              <a:gd name="connsiteX14" fmla="*/ 4281925 w 13352397"/>
              <a:gd name="connsiteY14" fmla="*/ 7863047 h 13831469"/>
              <a:gd name="connsiteX15" fmla="*/ 3502474 w 13352397"/>
              <a:gd name="connsiteY15" fmla="*/ 8642497 h 13831469"/>
              <a:gd name="connsiteX16" fmla="*/ 3502475 w 13352397"/>
              <a:gd name="connsiteY16" fmla="*/ 12173641 h 13831469"/>
              <a:gd name="connsiteX17" fmla="*/ 3124016 w 13352397"/>
              <a:gd name="connsiteY17" fmla="*/ 11817027 h 13831469"/>
              <a:gd name="connsiteX18" fmla="*/ 3124016 w 13352397"/>
              <a:gd name="connsiteY18" fmla="*/ 8640511 h 13831469"/>
              <a:gd name="connsiteX19" fmla="*/ 2344565 w 13352397"/>
              <a:gd name="connsiteY19" fmla="*/ 7861061 h 13831469"/>
              <a:gd name="connsiteX20" fmla="*/ 2106628 w 13352397"/>
              <a:gd name="connsiteY20" fmla="*/ 7861061 h 13831469"/>
              <a:gd name="connsiteX21" fmla="*/ 1327177 w 13352397"/>
              <a:gd name="connsiteY21" fmla="*/ 8640512 h 13831469"/>
              <a:gd name="connsiteX22" fmla="*/ 1327177 w 13352397"/>
              <a:gd name="connsiteY22" fmla="*/ 10123908 h 13831469"/>
              <a:gd name="connsiteX23" fmla="*/ 0 w 13352397"/>
              <a:gd name="connsiteY23" fmla="*/ 8873339 h 13831469"/>
              <a:gd name="connsiteX24" fmla="*/ 8361144 w 13352397"/>
              <a:gd name="connsiteY24" fmla="*/ 0 h 13831469"/>
              <a:gd name="connsiteX25" fmla="*/ 5299313 w 13352397"/>
              <a:gd name="connsiteY25" fmla="*/ 13809450 h 13831469"/>
              <a:gd name="connsiteX26" fmla="*/ 3502475 w 13352397"/>
              <a:gd name="connsiteY26" fmla="*/ 13809450 h 13831469"/>
              <a:gd name="connsiteX27" fmla="*/ 3502475 w 13352397"/>
              <a:gd name="connsiteY27" fmla="*/ 12173641 h 13831469"/>
              <a:gd name="connsiteX28" fmla="*/ 4991253 w 13352397"/>
              <a:gd name="connsiteY28" fmla="*/ 13576483 h 13831469"/>
              <a:gd name="connsiteX29" fmla="*/ 5299313 w 13352397"/>
              <a:gd name="connsiteY29" fmla="*/ 13249552 h 13831469"/>
              <a:gd name="connsiteX30" fmla="*/ 7455734 w 13352397"/>
              <a:gd name="connsiteY30" fmla="*/ 13831469 h 13831469"/>
              <a:gd name="connsiteX31" fmla="*/ 5658896 w 13352397"/>
              <a:gd name="connsiteY31" fmla="*/ 13831469 h 13831469"/>
              <a:gd name="connsiteX32" fmla="*/ 5658896 w 13352397"/>
              <a:gd name="connsiteY32" fmla="*/ 12867941 h 13831469"/>
              <a:gd name="connsiteX33" fmla="*/ 7455734 w 13352397"/>
              <a:gd name="connsiteY33" fmla="*/ 10961031 h 1383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52397" h="13831469">
                <a:moveTo>
                  <a:pt x="3124015" y="13807465"/>
                </a:moveTo>
                <a:lnTo>
                  <a:pt x="1327178" y="13807465"/>
                </a:lnTo>
                <a:lnTo>
                  <a:pt x="1327177" y="10123908"/>
                </a:lnTo>
                <a:lnTo>
                  <a:pt x="3124016" y="11817027"/>
                </a:lnTo>
                <a:close/>
                <a:moveTo>
                  <a:pt x="13352397" y="4703144"/>
                </a:moveTo>
                <a:lnTo>
                  <a:pt x="7455734" y="10961031"/>
                </a:lnTo>
                <a:lnTo>
                  <a:pt x="7455734" y="8664516"/>
                </a:lnTo>
                <a:cubicBezTo>
                  <a:pt x="7455734" y="8234038"/>
                  <a:pt x="7106762" y="7885066"/>
                  <a:pt x="6676284" y="7885066"/>
                </a:cubicBezTo>
                <a:lnTo>
                  <a:pt x="6438346" y="7885066"/>
                </a:lnTo>
                <a:cubicBezTo>
                  <a:pt x="6007868" y="7885066"/>
                  <a:pt x="5658896" y="8234038"/>
                  <a:pt x="5658896" y="8664516"/>
                </a:cubicBezTo>
                <a:lnTo>
                  <a:pt x="5658896" y="12867941"/>
                </a:lnTo>
                <a:lnTo>
                  <a:pt x="5299313" y="13249552"/>
                </a:lnTo>
                <a:lnTo>
                  <a:pt x="5299313" y="8642497"/>
                </a:lnTo>
                <a:cubicBezTo>
                  <a:pt x="5299313" y="8212019"/>
                  <a:pt x="4950341" y="7863047"/>
                  <a:pt x="4519863" y="7863047"/>
                </a:cubicBezTo>
                <a:lnTo>
                  <a:pt x="4281925" y="7863047"/>
                </a:lnTo>
                <a:cubicBezTo>
                  <a:pt x="3851447" y="7863047"/>
                  <a:pt x="3502475" y="8212019"/>
                  <a:pt x="3502474" y="8642497"/>
                </a:cubicBezTo>
                <a:lnTo>
                  <a:pt x="3502475" y="12173641"/>
                </a:lnTo>
                <a:lnTo>
                  <a:pt x="3124016" y="11817027"/>
                </a:lnTo>
                <a:lnTo>
                  <a:pt x="3124016" y="8640511"/>
                </a:lnTo>
                <a:cubicBezTo>
                  <a:pt x="3124016" y="8210034"/>
                  <a:pt x="2775043" y="7861062"/>
                  <a:pt x="2344565" y="7861061"/>
                </a:cubicBezTo>
                <a:lnTo>
                  <a:pt x="2106628" y="7861061"/>
                </a:lnTo>
                <a:cubicBezTo>
                  <a:pt x="1676149" y="7861062"/>
                  <a:pt x="1327177" y="8210034"/>
                  <a:pt x="1327177" y="8640512"/>
                </a:cubicBezTo>
                <a:lnTo>
                  <a:pt x="1327177" y="10123908"/>
                </a:lnTo>
                <a:lnTo>
                  <a:pt x="0" y="8873339"/>
                </a:lnTo>
                <a:lnTo>
                  <a:pt x="8361144" y="0"/>
                </a:lnTo>
                <a:close/>
                <a:moveTo>
                  <a:pt x="5299313" y="13809450"/>
                </a:moveTo>
                <a:lnTo>
                  <a:pt x="3502475" y="13809450"/>
                </a:lnTo>
                <a:lnTo>
                  <a:pt x="3502475" y="12173641"/>
                </a:lnTo>
                <a:lnTo>
                  <a:pt x="4991253" y="13576483"/>
                </a:lnTo>
                <a:lnTo>
                  <a:pt x="5299313" y="13249552"/>
                </a:lnTo>
                <a:close/>
                <a:moveTo>
                  <a:pt x="7455734" y="13831469"/>
                </a:moveTo>
                <a:lnTo>
                  <a:pt x="5658896" y="13831469"/>
                </a:lnTo>
                <a:lnTo>
                  <a:pt x="5658896" y="12867941"/>
                </a:lnTo>
                <a:lnTo>
                  <a:pt x="7455734" y="10961031"/>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itre 1"/>
          <p:cNvSpPr txBox="1">
            <a:spLocks/>
          </p:cNvSpPr>
          <p:nvPr/>
        </p:nvSpPr>
        <p:spPr>
          <a:xfrm rot="313605">
            <a:off x="304953" y="756792"/>
            <a:ext cx="6219518" cy="1041123"/>
          </a:xfrm>
          <a:prstGeom prst="rect">
            <a:avLst/>
          </a:prstGeom>
          <a:scene3d>
            <a:camera prst="perspectiveContrastingRightFacing"/>
            <a:lightRig rig="threePt" dir="t"/>
          </a:scene3d>
          <a:sp3d>
            <a:bevelT w="50800" h="25400"/>
          </a:sp3d>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rPr>
              <a:t>TIC MODULE:</a:t>
            </a:r>
            <a:endParaRPr lang="fr-FR"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endParaRPr>
          </a:p>
        </p:txBody>
      </p:sp>
      <p:sp>
        <p:nvSpPr>
          <p:cNvPr id="35" name="Sous-titre 2"/>
          <p:cNvSpPr txBox="1">
            <a:spLocks/>
          </p:cNvSpPr>
          <p:nvPr/>
        </p:nvSpPr>
        <p:spPr>
          <a:xfrm>
            <a:off x="733426" y="2879021"/>
            <a:ext cx="5362574" cy="27676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solidFill>
                  <a:schemeClr val="bg2"/>
                </a:solidFill>
                <a:effectLst>
                  <a:outerShdw blurRad="38100" dist="38100" dir="2700000" algn="tl">
                    <a:srgbClr val="000000">
                      <a:alpha val="43137"/>
                    </a:srgbClr>
                  </a:outerShdw>
                </a:effectLst>
              </a:rPr>
              <a:t>Work prepared by:</a:t>
            </a:r>
            <a:endParaRPr lang="fr-FR" sz="2400" b="1" dirty="0">
              <a:solidFill>
                <a:schemeClr val="bg2"/>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fr-FR" sz="2400" b="1" dirty="0">
                <a:solidFill>
                  <a:schemeClr val="bg2"/>
                </a:solidFill>
                <a:effectLst>
                  <a:outerShdw blurRad="38100" dist="38100" dir="2700000" algn="tl">
                    <a:srgbClr val="000000">
                      <a:alpha val="43137"/>
                    </a:srgbClr>
                  </a:outerShdw>
                </a:effectLst>
              </a:rPr>
              <a:t>Sofiane HAMAIDI</a:t>
            </a:r>
          </a:p>
          <a:p>
            <a:pPr marL="457200" indent="-457200">
              <a:buFont typeface="Arial" panose="020B0604020202020204" pitchFamily="34" charset="0"/>
              <a:buChar char="•"/>
            </a:pPr>
            <a:r>
              <a:rPr lang="en-US" sz="2400" b="1" dirty="0" err="1">
                <a:solidFill>
                  <a:schemeClr val="bg2"/>
                </a:solidFill>
                <a:effectLst>
                  <a:outerShdw blurRad="38100" dist="38100" dir="2700000" algn="tl">
                    <a:srgbClr val="000000">
                      <a:alpha val="43137"/>
                    </a:srgbClr>
                  </a:outerShdw>
                </a:effectLst>
              </a:rPr>
              <a:t>Rafie</a:t>
            </a:r>
            <a:r>
              <a:rPr lang="en-US" sz="2400" b="1" dirty="0">
                <a:solidFill>
                  <a:schemeClr val="bg2"/>
                </a:solidFill>
                <a:effectLst>
                  <a:outerShdw blurRad="38100" dist="38100" dir="2700000" algn="tl">
                    <a:srgbClr val="000000">
                      <a:alpha val="43137"/>
                    </a:srgbClr>
                  </a:outerShdw>
                </a:effectLst>
              </a:rPr>
              <a:t> BAZINE                     </a:t>
            </a:r>
            <a:endParaRPr lang="fr-FR" sz="2400" b="1" dirty="0">
              <a:solidFill>
                <a:schemeClr val="bg2"/>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400" b="1" dirty="0" err="1">
                <a:solidFill>
                  <a:schemeClr val="bg2"/>
                </a:solidFill>
                <a:effectLst>
                  <a:outerShdw blurRad="38100" dist="38100" dir="2700000" algn="tl">
                    <a:srgbClr val="000000">
                      <a:alpha val="43137"/>
                    </a:srgbClr>
                  </a:outerShdw>
                </a:effectLst>
              </a:rPr>
              <a:t>Yacine</a:t>
            </a:r>
            <a:r>
              <a:rPr lang="en-US" sz="2400" b="1" dirty="0">
                <a:solidFill>
                  <a:schemeClr val="bg2"/>
                </a:solidFill>
                <a:effectLst>
                  <a:outerShdw blurRad="38100" dist="38100" dir="2700000" algn="tl">
                    <a:srgbClr val="000000">
                      <a:alpha val="43137"/>
                    </a:srgbClr>
                  </a:outerShdw>
                </a:effectLst>
              </a:rPr>
              <a:t> GHERBI                                 </a:t>
            </a:r>
            <a:endParaRPr lang="fr-FR" sz="2400" b="1" dirty="0">
              <a:solidFill>
                <a:schemeClr val="bg2"/>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400" b="1" dirty="0" err="1">
                <a:solidFill>
                  <a:schemeClr val="bg2"/>
                </a:solidFill>
                <a:effectLst>
                  <a:outerShdw blurRad="38100" dist="38100" dir="2700000" algn="tl">
                    <a:srgbClr val="000000">
                      <a:alpha val="43137"/>
                    </a:srgbClr>
                  </a:outerShdw>
                </a:effectLst>
              </a:rPr>
              <a:t>Kahina</a:t>
            </a:r>
            <a:r>
              <a:rPr lang="en-US" sz="2400" b="1" dirty="0">
                <a:solidFill>
                  <a:schemeClr val="bg2"/>
                </a:solidFill>
                <a:effectLst>
                  <a:outerShdw blurRad="38100" dist="38100" dir="2700000" algn="tl">
                    <a:srgbClr val="000000">
                      <a:alpha val="43137"/>
                    </a:srgbClr>
                  </a:outerShdw>
                </a:effectLst>
              </a:rPr>
              <a:t> SLIMANI</a:t>
            </a:r>
            <a:endParaRPr lang="fr-FR" sz="2400" b="1" dirty="0">
              <a:solidFill>
                <a:schemeClr val="bg2"/>
              </a:solidFill>
              <a:effectLst>
                <a:outerShdw blurRad="38100" dist="38100" dir="2700000" algn="tl">
                  <a:srgbClr val="000000">
                    <a:alpha val="43137"/>
                  </a:srgbClr>
                </a:outerShdw>
              </a:effectLst>
            </a:endParaRPr>
          </a:p>
          <a:p>
            <a:endParaRPr lang="fr-FR" dirty="0">
              <a:solidFill>
                <a:schemeClr val="bg2"/>
              </a:solidFill>
            </a:endParaRPr>
          </a:p>
        </p:txBody>
      </p:sp>
      <p:sp>
        <p:nvSpPr>
          <p:cNvPr id="36" name="Sous-titre 2"/>
          <p:cNvSpPr txBox="1">
            <a:spLocks/>
          </p:cNvSpPr>
          <p:nvPr/>
        </p:nvSpPr>
        <p:spPr>
          <a:xfrm>
            <a:off x="2390923" y="6213565"/>
            <a:ext cx="8768442" cy="2595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solidFill>
                  <a:schemeClr val="bg2"/>
                </a:solidFill>
                <a:effectLst>
                  <a:outerShdw blurRad="38100" dist="38100" dir="2700000" algn="tl">
                    <a:srgbClr val="000000">
                      <a:alpha val="43137"/>
                    </a:srgbClr>
                  </a:outerShdw>
                </a:effectLst>
              </a:rPr>
              <a:t>   L1 SIGL, USTHB                      31 </a:t>
            </a:r>
            <a:r>
              <a:rPr lang="en-US" sz="2400" b="1" dirty="0" err="1">
                <a:solidFill>
                  <a:schemeClr val="bg2"/>
                </a:solidFill>
                <a:effectLst>
                  <a:outerShdw blurRad="38100" dist="38100" dir="2700000" algn="tl">
                    <a:srgbClr val="000000">
                      <a:alpha val="43137"/>
                    </a:srgbClr>
                  </a:outerShdw>
                </a:effectLst>
              </a:rPr>
              <a:t>december</a:t>
            </a:r>
            <a:r>
              <a:rPr lang="en-US" sz="2400" b="1" dirty="0">
                <a:solidFill>
                  <a:schemeClr val="bg2"/>
                </a:solidFill>
                <a:effectLst>
                  <a:outerShdw blurRad="38100" dist="38100" dir="2700000" algn="tl">
                    <a:srgbClr val="000000">
                      <a:alpha val="43137"/>
                    </a:srgbClr>
                  </a:outerShdw>
                </a:effectLst>
              </a:rPr>
              <a:t> 2023</a:t>
            </a:r>
            <a:endParaRPr lang="fr-FR" sz="2400" b="1" dirty="0">
              <a:solidFill>
                <a:schemeClr val="bg2"/>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0568292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11"/>
                                        </p:tgtEl>
                                        <p:attrNameLst>
                                          <p:attrName>ppt_x</p:attrName>
                                          <p:attrName>ppt_y</p:attrName>
                                        </p:attrNameLst>
                                      </p:cBhvr>
                                    </p:animMotion>
                                  </p:childTnLst>
                                </p:cTn>
                              </p:par>
                              <p:par>
                                <p:cTn id="7" presetID="10"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animEffect transition="in" filter="fade">
                                      <p:cBhvr>
                                        <p:cTn id="9" dur="2000"/>
                                        <p:tgtEl>
                                          <p:spTgt spid="3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20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15883" y="1274131"/>
            <a:ext cx="8610600" cy="1381927"/>
          </a:xfrm>
        </p:spPr>
        <p:txBody>
          <a:bodyPr>
            <a:noAutofit/>
          </a:bodyPr>
          <a:lstStyle/>
          <a:p>
            <a:pPr algn="l"/>
            <a:r>
              <a:rPr lang="en-US" u="sng"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Html &amp; CSS</a:t>
            </a:r>
            <a:endParaRPr lang="fr-FR" sz="2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1333500" y="2656058"/>
            <a:ext cx="6477000" cy="2554545"/>
          </a:xfrm>
          <a:prstGeom prst="rect">
            <a:avLst/>
          </a:prstGeom>
        </p:spPr>
        <p:txBody>
          <a:bodyPr wrap="square">
            <a:spAutoFit/>
          </a:bodyPr>
          <a:lstStyle/>
          <a:p>
            <a:r>
              <a:rPr lang="fr-FR" sz="2000" dirty="0">
                <a:solidFill>
                  <a:srgbClr val="D1D5DB"/>
                </a:solidFill>
                <a:latin typeface="Söhne"/>
              </a:rPr>
              <a:t>   HTML (</a:t>
            </a:r>
            <a:r>
              <a:rPr lang="fr-FR" sz="2000" dirty="0" err="1">
                <a:solidFill>
                  <a:srgbClr val="D1D5DB"/>
                </a:solidFill>
                <a:latin typeface="Söhne"/>
              </a:rPr>
              <a:t>Hypertext</a:t>
            </a:r>
            <a:r>
              <a:rPr lang="fr-FR" sz="2000" dirty="0">
                <a:solidFill>
                  <a:srgbClr val="D1D5DB"/>
                </a:solidFill>
                <a:latin typeface="Söhne"/>
              </a:rPr>
              <a:t> </a:t>
            </a:r>
            <a:r>
              <a:rPr lang="fr-FR" sz="2000" dirty="0" err="1">
                <a:solidFill>
                  <a:srgbClr val="D1D5DB"/>
                </a:solidFill>
                <a:latin typeface="Söhne"/>
              </a:rPr>
              <a:t>Markup</a:t>
            </a:r>
            <a:r>
              <a:rPr lang="fr-FR" sz="2000" dirty="0">
                <a:solidFill>
                  <a:srgbClr val="D1D5DB"/>
                </a:solidFill>
                <a:latin typeface="Söhne"/>
              </a:rPr>
              <a:t> </a:t>
            </a:r>
            <a:r>
              <a:rPr lang="fr-FR" sz="2000" dirty="0" err="1">
                <a:solidFill>
                  <a:srgbClr val="D1D5DB"/>
                </a:solidFill>
                <a:latin typeface="Söhne"/>
              </a:rPr>
              <a:t>Language</a:t>
            </a:r>
            <a:r>
              <a:rPr lang="fr-FR" sz="2000" dirty="0">
                <a:solidFill>
                  <a:srgbClr val="D1D5DB"/>
                </a:solidFill>
                <a:latin typeface="Söhne"/>
              </a:rPr>
              <a:t>) and CSS (</a:t>
            </a:r>
            <a:r>
              <a:rPr lang="fr-FR" sz="2000" dirty="0" err="1">
                <a:solidFill>
                  <a:srgbClr val="D1D5DB"/>
                </a:solidFill>
                <a:latin typeface="Söhne"/>
              </a:rPr>
              <a:t>Cascading</a:t>
            </a:r>
            <a:r>
              <a:rPr lang="fr-FR" sz="2000" dirty="0">
                <a:solidFill>
                  <a:srgbClr val="D1D5DB"/>
                </a:solidFill>
                <a:latin typeface="Söhne"/>
              </a:rPr>
              <a:t> Style </a:t>
            </a:r>
            <a:r>
              <a:rPr lang="fr-FR" sz="2000" dirty="0" err="1">
                <a:solidFill>
                  <a:srgbClr val="D1D5DB"/>
                </a:solidFill>
                <a:latin typeface="Söhne"/>
              </a:rPr>
              <a:t>Sheets</a:t>
            </a:r>
            <a:r>
              <a:rPr lang="fr-FR" sz="2000" dirty="0">
                <a:solidFill>
                  <a:srgbClr val="D1D5DB"/>
                </a:solidFill>
                <a:latin typeface="Söhne"/>
              </a:rPr>
              <a:t>) are </a:t>
            </a:r>
            <a:r>
              <a:rPr lang="fr-FR" sz="2000" dirty="0" err="1">
                <a:solidFill>
                  <a:srgbClr val="D1D5DB"/>
                </a:solidFill>
                <a:latin typeface="Söhne"/>
              </a:rPr>
              <a:t>foundational</a:t>
            </a:r>
            <a:r>
              <a:rPr lang="fr-FR" sz="2000" dirty="0">
                <a:solidFill>
                  <a:srgbClr val="D1D5DB"/>
                </a:solidFill>
                <a:latin typeface="Söhne"/>
              </a:rPr>
              <a:t> to web </a:t>
            </a:r>
            <a:r>
              <a:rPr lang="fr-FR" sz="2000" dirty="0" err="1">
                <a:solidFill>
                  <a:srgbClr val="D1D5DB"/>
                </a:solidFill>
                <a:latin typeface="Söhne"/>
              </a:rPr>
              <a:t>development</a:t>
            </a:r>
            <a:r>
              <a:rPr lang="fr-FR" sz="2000" dirty="0">
                <a:solidFill>
                  <a:srgbClr val="D1D5DB"/>
                </a:solidFill>
                <a:latin typeface="Söhne"/>
              </a:rPr>
              <a:t>. HTML structures web pages, </a:t>
            </a:r>
            <a:r>
              <a:rPr lang="fr-FR" sz="2000" dirty="0" err="1">
                <a:solidFill>
                  <a:srgbClr val="D1D5DB"/>
                </a:solidFill>
                <a:latin typeface="Söhne"/>
              </a:rPr>
              <a:t>defining</a:t>
            </a:r>
            <a:r>
              <a:rPr lang="fr-FR" sz="2000" dirty="0">
                <a:solidFill>
                  <a:srgbClr val="D1D5DB"/>
                </a:solidFill>
                <a:latin typeface="Söhne"/>
              </a:rPr>
              <a:t> </a:t>
            </a:r>
            <a:r>
              <a:rPr lang="fr-FR" sz="2000" dirty="0" err="1">
                <a:solidFill>
                  <a:srgbClr val="D1D5DB"/>
                </a:solidFill>
                <a:latin typeface="Söhne"/>
              </a:rPr>
              <a:t>elements</a:t>
            </a:r>
            <a:r>
              <a:rPr lang="fr-FR" sz="2000" dirty="0">
                <a:solidFill>
                  <a:srgbClr val="D1D5DB"/>
                </a:solidFill>
                <a:latin typeface="Söhne"/>
              </a:rPr>
              <a:t> and </a:t>
            </a:r>
            <a:r>
              <a:rPr lang="fr-FR" sz="2000" dirty="0" err="1">
                <a:solidFill>
                  <a:srgbClr val="D1D5DB"/>
                </a:solidFill>
                <a:latin typeface="Söhne"/>
              </a:rPr>
              <a:t>enabling</a:t>
            </a:r>
            <a:r>
              <a:rPr lang="fr-FR" sz="2000" dirty="0">
                <a:solidFill>
                  <a:srgbClr val="D1D5DB"/>
                </a:solidFill>
                <a:latin typeface="Söhne"/>
              </a:rPr>
              <a:t> links and </a:t>
            </a:r>
            <a:r>
              <a:rPr lang="fr-FR" sz="2000" dirty="0" err="1">
                <a:solidFill>
                  <a:srgbClr val="D1D5DB"/>
                </a:solidFill>
                <a:latin typeface="Söhne"/>
              </a:rPr>
              <a:t>multimedia</a:t>
            </a:r>
            <a:r>
              <a:rPr lang="fr-FR" sz="2000" dirty="0">
                <a:solidFill>
                  <a:srgbClr val="D1D5DB"/>
                </a:solidFill>
                <a:latin typeface="Söhne"/>
              </a:rPr>
              <a:t> </a:t>
            </a:r>
            <a:r>
              <a:rPr lang="fr-FR" sz="2000" dirty="0" err="1">
                <a:solidFill>
                  <a:srgbClr val="D1D5DB"/>
                </a:solidFill>
                <a:latin typeface="Söhne"/>
              </a:rPr>
              <a:t>embedding</a:t>
            </a:r>
            <a:r>
              <a:rPr lang="fr-FR" sz="2000" dirty="0">
                <a:solidFill>
                  <a:srgbClr val="D1D5DB"/>
                </a:solidFill>
                <a:latin typeface="Söhne"/>
              </a:rPr>
              <a:t>, </a:t>
            </a:r>
            <a:r>
              <a:rPr lang="fr-FR" sz="2000" dirty="0" err="1">
                <a:solidFill>
                  <a:srgbClr val="D1D5DB"/>
                </a:solidFill>
                <a:latin typeface="Söhne"/>
              </a:rPr>
              <a:t>while</a:t>
            </a:r>
            <a:r>
              <a:rPr lang="fr-FR" sz="2000" dirty="0">
                <a:solidFill>
                  <a:srgbClr val="D1D5DB"/>
                </a:solidFill>
                <a:latin typeface="Söhne"/>
              </a:rPr>
              <a:t> CSS </a:t>
            </a:r>
            <a:r>
              <a:rPr lang="fr-FR" sz="2000" dirty="0" err="1">
                <a:solidFill>
                  <a:srgbClr val="D1D5DB"/>
                </a:solidFill>
                <a:latin typeface="Söhne"/>
              </a:rPr>
              <a:t>separates</a:t>
            </a:r>
            <a:r>
              <a:rPr lang="fr-FR" sz="2000" dirty="0">
                <a:solidFill>
                  <a:srgbClr val="D1D5DB"/>
                </a:solidFill>
                <a:latin typeface="Söhne"/>
              </a:rPr>
              <a:t> </a:t>
            </a:r>
            <a:r>
              <a:rPr lang="fr-FR" sz="2000" dirty="0" err="1">
                <a:solidFill>
                  <a:srgbClr val="D1D5DB"/>
                </a:solidFill>
                <a:latin typeface="Söhne"/>
              </a:rPr>
              <a:t>presentation</a:t>
            </a:r>
            <a:r>
              <a:rPr lang="fr-FR" sz="2000" dirty="0">
                <a:solidFill>
                  <a:srgbClr val="D1D5DB"/>
                </a:solidFill>
                <a:latin typeface="Söhne"/>
              </a:rPr>
              <a:t> </a:t>
            </a:r>
            <a:r>
              <a:rPr lang="fr-FR" sz="2000" dirty="0" err="1">
                <a:solidFill>
                  <a:srgbClr val="D1D5DB"/>
                </a:solidFill>
                <a:latin typeface="Söhne"/>
              </a:rPr>
              <a:t>from</a:t>
            </a:r>
            <a:r>
              <a:rPr lang="fr-FR" sz="2000" dirty="0">
                <a:solidFill>
                  <a:srgbClr val="D1D5DB"/>
                </a:solidFill>
                <a:latin typeface="Söhne"/>
              </a:rPr>
              <a:t> content. </a:t>
            </a:r>
            <a:r>
              <a:rPr lang="fr-FR" sz="2000" dirty="0" err="1">
                <a:solidFill>
                  <a:srgbClr val="D1D5DB"/>
                </a:solidFill>
                <a:latin typeface="Söhne"/>
              </a:rPr>
              <a:t>Together</a:t>
            </a:r>
            <a:r>
              <a:rPr lang="fr-FR" sz="2000" dirty="0">
                <a:solidFill>
                  <a:srgbClr val="D1D5DB"/>
                </a:solidFill>
                <a:latin typeface="Söhne"/>
              </a:rPr>
              <a:t>, </a:t>
            </a:r>
            <a:r>
              <a:rPr lang="fr-FR" sz="2000" dirty="0" err="1">
                <a:solidFill>
                  <a:srgbClr val="D1D5DB"/>
                </a:solidFill>
                <a:latin typeface="Söhne"/>
              </a:rPr>
              <a:t>they</a:t>
            </a:r>
            <a:r>
              <a:rPr lang="fr-FR" sz="2000" dirty="0">
                <a:solidFill>
                  <a:srgbClr val="D1D5DB"/>
                </a:solidFill>
                <a:latin typeface="Söhne"/>
              </a:rPr>
              <a:t> </a:t>
            </a:r>
            <a:r>
              <a:rPr lang="fr-FR" sz="2000" dirty="0" err="1">
                <a:solidFill>
                  <a:srgbClr val="D1D5DB"/>
                </a:solidFill>
                <a:latin typeface="Söhne"/>
              </a:rPr>
              <a:t>provide</a:t>
            </a:r>
            <a:r>
              <a:rPr lang="fr-FR" sz="2000" dirty="0">
                <a:solidFill>
                  <a:srgbClr val="D1D5DB"/>
                </a:solidFill>
                <a:latin typeface="Söhne"/>
              </a:rPr>
              <a:t> </a:t>
            </a:r>
            <a:r>
              <a:rPr lang="fr-FR" sz="2000" dirty="0" err="1">
                <a:solidFill>
                  <a:srgbClr val="D1D5DB"/>
                </a:solidFill>
                <a:latin typeface="Söhne"/>
              </a:rPr>
              <a:t>markup</a:t>
            </a:r>
            <a:r>
              <a:rPr lang="fr-FR" sz="2000" dirty="0">
                <a:solidFill>
                  <a:srgbClr val="D1D5DB"/>
                </a:solidFill>
                <a:latin typeface="Söhne"/>
              </a:rPr>
              <a:t>, links, </a:t>
            </a:r>
            <a:r>
              <a:rPr lang="fr-FR" sz="2000" dirty="0" err="1">
                <a:solidFill>
                  <a:srgbClr val="D1D5DB"/>
                </a:solidFill>
                <a:latin typeface="Söhne"/>
              </a:rPr>
              <a:t>multimedia</a:t>
            </a:r>
            <a:r>
              <a:rPr lang="fr-FR" sz="2000" dirty="0">
                <a:solidFill>
                  <a:srgbClr val="D1D5DB"/>
                </a:solidFill>
                <a:latin typeface="Söhne"/>
              </a:rPr>
              <a:t> support, style </a:t>
            </a:r>
            <a:r>
              <a:rPr lang="fr-FR" sz="2000" dirty="0" err="1">
                <a:solidFill>
                  <a:srgbClr val="D1D5DB"/>
                </a:solidFill>
                <a:latin typeface="Söhne"/>
              </a:rPr>
              <a:t>definition</a:t>
            </a:r>
            <a:r>
              <a:rPr lang="fr-FR" sz="2000" dirty="0">
                <a:solidFill>
                  <a:srgbClr val="D1D5DB"/>
                </a:solidFill>
                <a:latin typeface="Söhne"/>
              </a:rPr>
              <a:t>, </a:t>
            </a:r>
            <a:r>
              <a:rPr lang="fr-FR" sz="2000" dirty="0" err="1">
                <a:solidFill>
                  <a:srgbClr val="D1D5DB"/>
                </a:solidFill>
                <a:latin typeface="Söhne"/>
              </a:rPr>
              <a:t>layout</a:t>
            </a:r>
            <a:r>
              <a:rPr lang="fr-FR" sz="2000" dirty="0">
                <a:solidFill>
                  <a:srgbClr val="D1D5DB"/>
                </a:solidFill>
                <a:latin typeface="Söhne"/>
              </a:rPr>
              <a:t> control, and responsive design for a consistent web </a:t>
            </a:r>
            <a:r>
              <a:rPr lang="fr-FR" sz="2000" dirty="0" err="1">
                <a:solidFill>
                  <a:srgbClr val="D1D5DB"/>
                </a:solidFill>
                <a:latin typeface="Söhne"/>
              </a:rPr>
              <a:t>experience</a:t>
            </a:r>
            <a:r>
              <a:rPr lang="fr-FR" sz="2000" dirty="0">
                <a:solidFill>
                  <a:srgbClr val="D1D5DB"/>
                </a:solidFill>
                <a:latin typeface="Söhne"/>
              </a:rPr>
              <a:t>.</a:t>
            </a:r>
            <a:endParaRPr lang="fr-FR" sz="2000" dirty="0"/>
          </a:p>
        </p:txBody>
      </p:sp>
      <p:pic>
        <p:nvPicPr>
          <p:cNvPr id="4" name="Image 3"/>
          <p:cNvPicPr>
            <a:picLocks noChangeAspect="1"/>
          </p:cNvPicPr>
          <p:nvPr/>
        </p:nvPicPr>
        <p:blipFill>
          <a:blip r:embed="rId2">
            <a:clrChange>
              <a:clrFrom>
                <a:srgbClr val="3C3C3C"/>
              </a:clrFrom>
              <a:clrTo>
                <a:srgbClr val="3C3C3C">
                  <a:alpha val="0"/>
                </a:srgbClr>
              </a:clrTo>
            </a:clrChange>
            <a:extLst>
              <a:ext uri="{28A0092B-C50C-407E-A947-70E740481C1C}">
                <a14:useLocalDpi xmlns:a14="http://schemas.microsoft.com/office/drawing/2010/main" val="0"/>
              </a:ext>
            </a:extLst>
          </a:blip>
          <a:stretch>
            <a:fillRect/>
          </a:stretch>
        </p:blipFill>
        <p:spPr>
          <a:xfrm>
            <a:off x="7413625" y="2175832"/>
            <a:ext cx="4778375" cy="3587574"/>
          </a:xfrm>
          <a:prstGeom prst="rect">
            <a:avLst/>
          </a:prstGeom>
        </p:spPr>
      </p:pic>
    </p:spTree>
    <p:extLst>
      <p:ext uri="{BB962C8B-B14F-4D97-AF65-F5344CB8AC3E}">
        <p14:creationId xmlns:p14="http://schemas.microsoft.com/office/powerpoint/2010/main" val="2372143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99171" y="1041573"/>
            <a:ext cx="4609530" cy="1117427"/>
          </a:xfrm>
        </p:spPr>
        <p:txBody>
          <a:bodyPr>
            <a:normAutofit/>
          </a:bodyPr>
          <a:lstStyle/>
          <a:p>
            <a:pPr algn="l"/>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GIT&amp; GitHub</a:t>
            </a:r>
            <a:endParaRPr lang="fr-FR"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ZoneTexte 2"/>
          <p:cNvSpPr txBox="1"/>
          <p:nvPr/>
        </p:nvSpPr>
        <p:spPr>
          <a:xfrm>
            <a:off x="1499171" y="2566448"/>
            <a:ext cx="1079500" cy="461665"/>
          </a:xfrm>
          <a:prstGeom prst="rect">
            <a:avLst/>
          </a:prstGeom>
          <a:noFill/>
        </p:spPr>
        <p:txBody>
          <a:bodyPr wrap="square" rtlCol="0">
            <a:spAutoFit/>
          </a:bodyPr>
          <a:lstStyle/>
          <a:p>
            <a:r>
              <a:rPr lang="en-IE" sz="2400" dirty="0">
                <a:ln w="0"/>
                <a:solidFill>
                  <a:schemeClr val="accent1"/>
                </a:solidFill>
                <a:effectLst>
                  <a:outerShdw blurRad="38100" dist="25400" dir="5400000" algn="ctr" rotWithShape="0">
                    <a:srgbClr val="6E747A">
                      <a:alpha val="43000"/>
                    </a:srgbClr>
                  </a:outerShdw>
                </a:effectLst>
              </a:rPr>
              <a:t>Git:</a:t>
            </a:r>
            <a:endParaRPr lang="fr-FR" sz="240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1499171" y="3212084"/>
            <a:ext cx="8813800" cy="1323439"/>
          </a:xfrm>
          <a:prstGeom prst="rect">
            <a:avLst/>
          </a:prstGeom>
        </p:spPr>
        <p:txBody>
          <a:bodyPr wrap="square">
            <a:spAutoFit/>
          </a:bodyPr>
          <a:lstStyle/>
          <a:p>
            <a:r>
              <a:rPr lang="en-US" sz="2000" dirty="0">
                <a:solidFill>
                  <a:srgbClr val="D1D5DB"/>
                </a:solidFill>
                <a:latin typeface="Söhne"/>
              </a:rPr>
              <a:t>  </a:t>
            </a:r>
            <a:r>
              <a:rPr lang="en-US" sz="2000" dirty="0" err="1">
                <a:solidFill>
                  <a:srgbClr val="D1D5DB"/>
                </a:solidFill>
                <a:latin typeface="Söhne"/>
              </a:rPr>
              <a:t>Git</a:t>
            </a:r>
            <a:r>
              <a:rPr lang="en-US" sz="2000" dirty="0">
                <a:solidFill>
                  <a:srgbClr val="D1D5DB"/>
                </a:solidFill>
                <a:latin typeface="Söhne"/>
              </a:rPr>
              <a:t>, created by Linus Torvalds in 2005, revolutionized source code management as a distributed version control system. It tracks changes, supports branching, commits, and merging, enabling parallel development and ensuring code integrity and collaboration in software development.</a:t>
            </a:r>
            <a:endParaRPr lang="fr-FR" sz="2000" dirty="0"/>
          </a:p>
        </p:txBody>
      </p:sp>
    </p:spTree>
    <p:extLst>
      <p:ext uri="{BB962C8B-B14F-4D97-AF65-F5344CB8AC3E}">
        <p14:creationId xmlns:p14="http://schemas.microsoft.com/office/powerpoint/2010/main" val="21147890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86715" y="2127447"/>
            <a:ext cx="2552700" cy="461665"/>
          </a:xfrm>
          <a:prstGeom prst="rect">
            <a:avLst/>
          </a:prstGeom>
          <a:noFill/>
        </p:spPr>
        <p:txBody>
          <a:bodyPr wrap="square" rtlCol="0">
            <a:spAutoFit/>
          </a:bodyPr>
          <a:lstStyle/>
          <a:p>
            <a:r>
              <a:rPr lang="en-IE" sz="2400" dirty="0" err="1">
                <a:ln w="0"/>
                <a:solidFill>
                  <a:schemeClr val="accent1"/>
                </a:solidFill>
                <a:effectLst>
                  <a:outerShdw blurRad="38100" dist="25400" dir="5400000" algn="ctr" rotWithShape="0">
                    <a:srgbClr val="6E747A">
                      <a:alpha val="43000"/>
                    </a:srgbClr>
                  </a:outerShdw>
                </a:effectLst>
              </a:rPr>
              <a:t>Github</a:t>
            </a:r>
            <a:r>
              <a:rPr lang="en-IE" sz="2400" dirty="0">
                <a:ln w="0"/>
                <a:solidFill>
                  <a:schemeClr val="accent1"/>
                </a:solidFill>
                <a:effectLst>
                  <a:outerShdw blurRad="38100" dist="25400" dir="5400000" algn="ctr" rotWithShape="0">
                    <a:srgbClr val="6E747A">
                      <a:alpha val="43000"/>
                    </a:srgbClr>
                  </a:outerShdw>
                </a:effectLst>
              </a:rPr>
              <a:t>:</a:t>
            </a:r>
            <a:endParaRPr lang="fr-FR" sz="240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485115" y="2741512"/>
            <a:ext cx="7327900" cy="2246769"/>
          </a:xfrm>
          <a:prstGeom prst="rect">
            <a:avLst/>
          </a:prstGeom>
        </p:spPr>
        <p:txBody>
          <a:bodyPr wrap="square">
            <a:spAutoFit/>
          </a:bodyPr>
          <a:lstStyle/>
          <a:p>
            <a:r>
              <a:rPr lang="en-US" sz="2000" dirty="0"/>
              <a:t>  </a:t>
            </a:r>
            <a:r>
              <a:rPr lang="en-US" sz="2000" dirty="0">
                <a:solidFill>
                  <a:srgbClr val="D1D5DB"/>
                </a:solidFill>
                <a:latin typeface="Söhne"/>
              </a:rPr>
              <a:t>GitHub, founded in 2008, serves as a collaborative platform for hosting </a:t>
            </a:r>
            <a:r>
              <a:rPr lang="en-US" sz="2000" dirty="0" err="1">
                <a:solidFill>
                  <a:srgbClr val="D1D5DB"/>
                </a:solidFill>
                <a:latin typeface="Söhne"/>
              </a:rPr>
              <a:t>Git</a:t>
            </a:r>
            <a:r>
              <a:rPr lang="en-US" sz="2000" dirty="0">
                <a:solidFill>
                  <a:srgbClr val="D1D5DB"/>
                </a:solidFill>
                <a:latin typeface="Söhne"/>
              </a:rPr>
              <a:t> repositories. It extends </a:t>
            </a:r>
            <a:r>
              <a:rPr lang="en-US" sz="2000" dirty="0" err="1">
                <a:solidFill>
                  <a:srgbClr val="D1D5DB"/>
                </a:solidFill>
                <a:latin typeface="Söhne"/>
              </a:rPr>
              <a:t>Git's</a:t>
            </a:r>
            <a:r>
              <a:rPr lang="en-US" sz="2000" dirty="0">
                <a:solidFill>
                  <a:srgbClr val="D1D5DB"/>
                </a:solidFill>
                <a:latin typeface="Söhne"/>
              </a:rPr>
              <a:t> capabilities by offering repository hosting, collaboration tools, code review features, and integration with CI/CD tools. Known for its user-friendly interface and support for social coding, GitHub is a central hub for open-source projects, enabling seamless collaboration and code contribution.</a:t>
            </a:r>
            <a:endParaRPr lang="fr-FR" sz="20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15" y="2714981"/>
            <a:ext cx="2273300" cy="2273300"/>
          </a:xfrm>
          <a:prstGeom prst="rect">
            <a:avLst/>
          </a:prstGeom>
        </p:spPr>
      </p:pic>
    </p:spTree>
    <p:extLst>
      <p:ext uri="{BB962C8B-B14F-4D97-AF65-F5344CB8AC3E}">
        <p14:creationId xmlns:p14="http://schemas.microsoft.com/office/powerpoint/2010/main" val="12157922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style.rotation</p:attrName>
                                        </p:attrNameLst>
                                      </p:cBhvr>
                                      <p:tavLst>
                                        <p:tav tm="0">
                                          <p:val>
                                            <p:fltVal val="90"/>
                                          </p:val>
                                        </p:tav>
                                        <p:tav tm="100000">
                                          <p:val>
                                            <p:fltVal val="0"/>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15351" y="3198167"/>
            <a:ext cx="5361298" cy="1015663"/>
          </a:xfrm>
          <a:prstGeom prst="rect">
            <a:avLst/>
          </a:prstGeom>
          <a:noFill/>
        </p:spPr>
        <p:txBody>
          <a:bodyPr wrap="square" rtlCol="0">
            <a:spAutoFit/>
          </a:bodyPr>
          <a:lstStyle/>
          <a:p>
            <a:pPr algn="ctr"/>
            <a:r>
              <a:rPr lang="en-IE" sz="6000" b="1" dirty="0">
                <a:ln w="0"/>
                <a:solidFill>
                  <a:schemeClr val="accent1"/>
                </a:solidFill>
                <a:effectLst>
                  <a:outerShdw blurRad="38100" dist="25400" dir="5400000" algn="ctr" rotWithShape="0">
                    <a:srgbClr val="6E747A">
                      <a:alpha val="43000"/>
                    </a:srgbClr>
                  </a:outerShdw>
                </a:effectLst>
              </a:rPr>
              <a:t>Thank you</a:t>
            </a:r>
            <a:endParaRPr lang="fr-FR" sz="60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048113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375958">
            <a:off x="3058174" y="547340"/>
            <a:ext cx="6536829" cy="1293028"/>
          </a:xfrm>
          <a:scene3d>
            <a:camera prst="perspectiveContrastingRightFacing"/>
            <a:lightRig rig="threePt" dir="t"/>
          </a:scene3d>
          <a:sp3d>
            <a:bevelT w="50800" h="25400"/>
          </a:sp3d>
        </p:spPr>
        <p:style>
          <a:lnRef idx="0">
            <a:schemeClr val="dk1"/>
          </a:lnRef>
          <a:fillRef idx="3">
            <a:schemeClr val="dk1"/>
          </a:fillRef>
          <a:effectRef idx="3">
            <a:schemeClr val="dk1"/>
          </a:effectRef>
          <a:fontRef idx="minor">
            <a:schemeClr val="lt1"/>
          </a:fontRef>
        </p:style>
        <p:txBody>
          <a:bodyPr>
            <a:normAutofit/>
          </a:bodyPr>
          <a:lstStyle/>
          <a:p>
            <a:pPr lvl="0" algn="ctr" defTabSz="914400" eaLnBrk="0" fontAlgn="base" hangingPunct="0">
              <a:spcAft>
                <a:spcPct val="0"/>
              </a:spcAft>
              <a:tabLst>
                <a:tab pos="5937250" algn="r"/>
              </a:tabLst>
            </a:pPr>
            <a:r>
              <a:rPr lang="en-US" altLang="fr-FR"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ea typeface="Calibri" panose="020F0502020204030204" pitchFamily="34" charset="0"/>
                <a:cs typeface="Arial" panose="020B0604020202020204" pitchFamily="34" charset="0"/>
              </a:rPr>
              <a:t>Content</a:t>
            </a:r>
            <a:r>
              <a:rPr lang="en-US" altLang="fr-FR"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dern No. 20" panose="02070704070505020303" pitchFamily="18" charset="0"/>
                <a:ea typeface="Calibri" panose="020F0502020204030204" pitchFamily="34" charset="0"/>
                <a:cs typeface="Arial" panose="020B0604020202020204" pitchFamily="34" charset="0"/>
              </a:rPr>
              <a:t> Table</a:t>
            </a:r>
            <a:endParaRPr lang="fr-FR" altLang="fr-FR"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dern No. 20" panose="02070704070505020303" pitchFamily="18" charset="0"/>
            </a:endParaRPr>
          </a:p>
        </p:txBody>
      </p:sp>
      <p:sp>
        <p:nvSpPr>
          <p:cNvPr id="5" name="Rectangle 2"/>
          <p:cNvSpPr>
            <a:spLocks noGrp="1" noChangeArrowheads="1"/>
          </p:cNvSpPr>
          <p:nvPr>
            <p:ph idx="1"/>
          </p:nvPr>
        </p:nvSpPr>
        <p:spPr bwMode="auto">
          <a:xfrm>
            <a:off x="4136904" y="2357016"/>
            <a:ext cx="60145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2"/>
              </a:rPr>
              <a:t>What is TIC?</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3"/>
              </a:rPr>
              <a:t>Microsoft</a:t>
            </a:r>
            <a:r>
              <a:rPr kumimoji="0" lang="en-US" altLang="fr-FR"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 </a:t>
            </a: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3"/>
              </a:rPr>
              <a:t>Technologies</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4"/>
              </a:rPr>
              <a:t>PowerPoint</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5"/>
              </a:rPr>
              <a:t>Excel</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6"/>
              </a:rPr>
              <a:t>Alternatives</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err="1">
                <a:ln>
                  <a:noFill/>
                </a:ln>
                <a:solidFill>
                  <a:schemeClr val="tx1"/>
                </a:solidFill>
                <a:effectLst/>
                <a:latin typeface="Montserrat Bold"/>
                <a:ea typeface="Calibri" panose="020F0502020204030204" pitchFamily="34" charset="0"/>
                <a:cs typeface="Times New Roman" panose="02020603050405020304" pitchFamily="18" charset="0"/>
                <a:hlinkClick r:id="rId7"/>
              </a:rPr>
              <a:t>LaTex</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SemiBold"/>
                <a:ea typeface="Calibri" panose="020F0502020204030204" pitchFamily="34" charset="0"/>
                <a:cs typeface="Times New Roman" panose="02020603050405020304" pitchFamily="18" charset="0"/>
                <a:hlinkClick r:id="rId8"/>
              </a:rPr>
              <a:t>Comparison between Microsoft word and Latex:</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9"/>
              </a:rPr>
              <a:t>Html &amp; CSS</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err="1">
                <a:ln>
                  <a:noFill/>
                </a:ln>
                <a:solidFill>
                  <a:schemeClr val="tx1"/>
                </a:solidFill>
                <a:effectLst/>
                <a:latin typeface="Montserrat Bold"/>
                <a:ea typeface="Calibri" panose="020F0502020204030204" pitchFamily="34" charset="0"/>
                <a:cs typeface="Times New Roman" panose="02020603050405020304" pitchFamily="18" charset="0"/>
                <a:hlinkClick r:id="rId10"/>
              </a:rPr>
              <a:t>Git</a:t>
            </a: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10"/>
              </a:rPr>
              <a:t> &amp; GitHub</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err="1">
                <a:ln>
                  <a:noFill/>
                </a:ln>
                <a:solidFill>
                  <a:schemeClr val="tx1"/>
                </a:solidFill>
                <a:effectLst/>
                <a:latin typeface="Montserrat Bold"/>
                <a:ea typeface="Times New Roman" panose="02020603050405020304" pitchFamily="18" charset="0"/>
                <a:cs typeface="Times New Roman" panose="02020603050405020304" pitchFamily="18" charset="0"/>
                <a:hlinkClick r:id="rId11"/>
              </a:rPr>
              <a:t>Git</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12"/>
              </a:rPr>
              <a:t>GitHub</a:t>
            </a:r>
            <a:endParaRPr kumimoji="0" lang="en-US" altLang="fr-F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5910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249"/>
                                          </p:stCondLst>
                                        </p:cTn>
                                        <p:tgtEl>
                                          <p:spTgt spid="5">
                                            <p:txEl>
                                              <p:pRg st="0" end="0"/>
                                            </p:txEl>
                                          </p:spTgt>
                                        </p:tgtEl>
                                        <p:attrNameLst>
                                          <p:attrName>style.visibility</p:attrName>
                                        </p:attrNameLst>
                                      </p:cBhvr>
                                      <p:to>
                                        <p:strVal val="visible"/>
                                      </p:to>
                                    </p:set>
                                  </p:childTnLst>
                                </p:cTn>
                              </p:par>
                            </p:childTnLst>
                          </p:cTn>
                        </p:par>
                        <p:par>
                          <p:cTn id="11" fill="hold">
                            <p:stCondLst>
                              <p:cond delay="750"/>
                            </p:stCondLst>
                            <p:childTnLst>
                              <p:par>
                                <p:cTn id="12" presetID="1" presetClass="entr" presetSubtype="0" fill="hold" grpId="0" nodeType="afterEffect">
                                  <p:stCondLst>
                                    <p:cond delay="0"/>
                                  </p:stCondLst>
                                  <p:childTnLst>
                                    <p:set>
                                      <p:cBhvr>
                                        <p:cTn id="13" dur="1" fill="hold">
                                          <p:stCondLst>
                                            <p:cond delay="249"/>
                                          </p:stCondLst>
                                        </p:cTn>
                                        <p:tgtEl>
                                          <p:spTgt spid="5">
                                            <p:txEl>
                                              <p:pRg st="1" end="1"/>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249"/>
                                          </p:stCondLst>
                                        </p:cTn>
                                        <p:tgtEl>
                                          <p:spTgt spid="5">
                                            <p:txEl>
                                              <p:pRg st="2" end="2"/>
                                            </p:txEl>
                                          </p:spTgt>
                                        </p:tgtEl>
                                        <p:attrNameLst>
                                          <p:attrName>style.visibility</p:attrName>
                                        </p:attrNameLst>
                                      </p:cBhvr>
                                      <p:to>
                                        <p:strVal val="visible"/>
                                      </p:to>
                                    </p:set>
                                  </p:childTnLst>
                                </p:cTn>
                              </p:par>
                            </p:childTnLst>
                          </p:cTn>
                        </p:par>
                        <p:par>
                          <p:cTn id="17" fill="hold">
                            <p:stCondLst>
                              <p:cond delay="1250"/>
                            </p:stCondLst>
                            <p:childTnLst>
                              <p:par>
                                <p:cTn id="18" presetID="1" presetClass="entr" presetSubtype="0" fill="hold" grpId="0" nodeType="afterEffect">
                                  <p:stCondLst>
                                    <p:cond delay="0"/>
                                  </p:stCondLst>
                                  <p:childTnLst>
                                    <p:set>
                                      <p:cBhvr>
                                        <p:cTn id="19" dur="1" fill="hold">
                                          <p:stCondLst>
                                            <p:cond delay="249"/>
                                          </p:stCondLst>
                                        </p:cTn>
                                        <p:tgtEl>
                                          <p:spTgt spid="5">
                                            <p:txEl>
                                              <p:pRg st="3" end="3"/>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249"/>
                                          </p:stCondLst>
                                        </p:cTn>
                                        <p:tgtEl>
                                          <p:spTgt spid="5">
                                            <p:txEl>
                                              <p:pRg st="4" end="4"/>
                                            </p:txEl>
                                          </p:spTgt>
                                        </p:tgtEl>
                                        <p:attrNameLst>
                                          <p:attrName>style.visibility</p:attrName>
                                        </p:attrNameLst>
                                      </p:cBhvr>
                                      <p:to>
                                        <p:strVal val="visible"/>
                                      </p:to>
                                    </p:se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249"/>
                                          </p:stCondLst>
                                        </p:cTn>
                                        <p:tgtEl>
                                          <p:spTgt spid="5">
                                            <p:txEl>
                                              <p:pRg st="5" end="5"/>
                                            </p:txEl>
                                          </p:spTgt>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249"/>
                                          </p:stCondLst>
                                        </p:cTn>
                                        <p:tgtEl>
                                          <p:spTgt spid="5">
                                            <p:txEl>
                                              <p:pRg st="6" end="6"/>
                                            </p:txEl>
                                          </p:spTgt>
                                        </p:tgtEl>
                                        <p:attrNameLst>
                                          <p:attrName>style.visibility</p:attrName>
                                        </p:attrNameLst>
                                      </p:cBhvr>
                                      <p:to>
                                        <p:strVal val="visible"/>
                                      </p:to>
                                    </p:set>
                                  </p:childTnLst>
                                </p:cTn>
                              </p:par>
                            </p:childTnLst>
                          </p:cTn>
                        </p:par>
                        <p:par>
                          <p:cTn id="29" fill="hold">
                            <p:stCondLst>
                              <p:cond delay="2250"/>
                            </p:stCondLst>
                            <p:childTnLst>
                              <p:par>
                                <p:cTn id="30" presetID="1" presetClass="entr" presetSubtype="0" fill="hold" grpId="0" nodeType="afterEffect">
                                  <p:stCondLst>
                                    <p:cond delay="0"/>
                                  </p:stCondLst>
                                  <p:childTnLst>
                                    <p:set>
                                      <p:cBhvr>
                                        <p:cTn id="31" dur="1" fill="hold">
                                          <p:stCondLst>
                                            <p:cond delay="249"/>
                                          </p:stCondLst>
                                        </p:cTn>
                                        <p:tgtEl>
                                          <p:spTgt spid="5">
                                            <p:txEl>
                                              <p:pRg st="7" end="7"/>
                                            </p:txEl>
                                          </p:spTgt>
                                        </p:tgtEl>
                                        <p:attrNameLst>
                                          <p:attrName>style.visibility</p:attrName>
                                        </p:attrNameLst>
                                      </p:cBhvr>
                                      <p:to>
                                        <p:strVal val="visible"/>
                                      </p:to>
                                    </p:se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249"/>
                                          </p:stCondLst>
                                        </p:cTn>
                                        <p:tgtEl>
                                          <p:spTgt spid="5">
                                            <p:txEl>
                                              <p:pRg st="8" end="8"/>
                                            </p:txEl>
                                          </p:spTgt>
                                        </p:tgtEl>
                                        <p:attrNameLst>
                                          <p:attrName>style.visibility</p:attrName>
                                        </p:attrNameLst>
                                      </p:cBhvr>
                                      <p:to>
                                        <p:strVal val="visible"/>
                                      </p:to>
                                    </p:se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249"/>
                                          </p:stCondLst>
                                        </p:cTn>
                                        <p:tgtEl>
                                          <p:spTgt spid="5">
                                            <p:txEl>
                                              <p:pRg st="9" end="9"/>
                                            </p:txEl>
                                          </p:spTgt>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grpId="0" nodeType="afterEffect">
                                  <p:stCondLst>
                                    <p:cond delay="0"/>
                                  </p:stCondLst>
                                  <p:childTnLst>
                                    <p:set>
                                      <p:cBhvr>
                                        <p:cTn id="40" dur="1" fill="hold">
                                          <p:stCondLst>
                                            <p:cond delay="249"/>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2301" y="888401"/>
            <a:ext cx="4152900" cy="1054100"/>
          </a:xfrm>
          <a:scene3d>
            <a:camera prst="perspectiveContrastingRightFacing"/>
            <a:lightRig rig="threePt" dir="t"/>
          </a:scene3d>
          <a:sp3d>
            <a:bevelT w="25400" h="12700"/>
          </a:sp3d>
        </p:spPr>
        <p:style>
          <a:lnRef idx="1">
            <a:schemeClr val="dk1"/>
          </a:lnRef>
          <a:fillRef idx="3">
            <a:schemeClr val="dk1"/>
          </a:fillRef>
          <a:effectRef idx="2">
            <a:schemeClr val="dk1"/>
          </a:effectRef>
          <a:fontRef idx="minor">
            <a:schemeClr val="lt1"/>
          </a:fontRef>
        </p:style>
        <p:txBody>
          <a:bodyPr>
            <a:normAutofit/>
          </a:bodyPr>
          <a:lstStyle/>
          <a:p>
            <a:pPr marL="0" indent="0" algn="l"/>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rPr>
              <a:t>What is TIC?</a:t>
            </a:r>
          </a:p>
        </p:txBody>
      </p:sp>
      <p:sp>
        <p:nvSpPr>
          <p:cNvPr id="3" name="Espace réservé du contenu 2"/>
          <p:cNvSpPr>
            <a:spLocks noGrp="1"/>
          </p:cNvSpPr>
          <p:nvPr>
            <p:ph idx="1"/>
          </p:nvPr>
        </p:nvSpPr>
        <p:spPr>
          <a:xfrm>
            <a:off x="1674812" y="2108202"/>
            <a:ext cx="10339388" cy="3777622"/>
          </a:xfrm>
        </p:spPr>
        <p:txBody>
          <a:bodyPr>
            <a:normAutofit/>
          </a:bodyPr>
          <a:lstStyle/>
          <a:p>
            <a:pPr marL="0" indent="0">
              <a:buNone/>
            </a:pPr>
            <a:endParaRPr lang="en-US" sz="2000" b="1" dirty="0"/>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 TIC is and abbreviation of “ Information and Communication Technologies ”.</a:t>
            </a: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This  Module teaches us the fundamentals of office works and technologies such us </a:t>
            </a:r>
            <a:r>
              <a:rPr lang="en-US" sz="2000" b="1" dirty="0">
                <a:latin typeface="Tahoma" panose="020B0604030504040204" pitchFamily="34" charset="0"/>
                <a:ea typeface="Tahoma" panose="020B0604030504040204" pitchFamily="34" charset="0"/>
                <a:cs typeface="Tahoma" panose="020B0604030504040204" pitchFamily="34" charset="0"/>
              </a:rPr>
              <a:t>Word </a:t>
            </a:r>
            <a:r>
              <a:rPr lang="en-US" sz="2000" dirty="0">
                <a:latin typeface="Tahoma" panose="020B0604030504040204" pitchFamily="34" charset="0"/>
                <a:ea typeface="Tahoma" panose="020B0604030504040204" pitchFamily="34" charset="0"/>
                <a:cs typeface="Tahoma" panose="020B0604030504040204" pitchFamily="34" charset="0"/>
              </a:rPr>
              <a:t>and </a:t>
            </a:r>
            <a:r>
              <a:rPr lang="en-US" sz="2000" b="1" dirty="0">
                <a:latin typeface="Tahoma" panose="020B0604030504040204" pitchFamily="34" charset="0"/>
                <a:ea typeface="Tahoma" panose="020B0604030504040204" pitchFamily="34" charset="0"/>
                <a:cs typeface="Tahoma" panose="020B0604030504040204" pitchFamily="34" charset="0"/>
              </a:rPr>
              <a:t>excel</a:t>
            </a:r>
            <a:r>
              <a:rPr lang="en-US" sz="2000" dirty="0">
                <a:latin typeface="Tahoma" panose="020B0604030504040204" pitchFamily="34" charset="0"/>
                <a:ea typeface="Tahoma" panose="020B0604030504040204" pitchFamily="34" charset="0"/>
                <a:cs typeface="Tahoma" panose="020B0604030504040204" pitchFamily="34" charset="0"/>
              </a:rPr>
              <a:t> and </a:t>
            </a:r>
            <a:r>
              <a:rPr lang="en-US" sz="2000" b="1" dirty="0">
                <a:latin typeface="Tahoma" panose="020B0604030504040204" pitchFamily="34" charset="0"/>
                <a:ea typeface="Tahoma" panose="020B0604030504040204" pitchFamily="34" charset="0"/>
                <a:cs typeface="Tahoma" panose="020B0604030504040204" pitchFamily="34" charset="0"/>
              </a:rPr>
              <a:t>PowerPoint</a:t>
            </a:r>
            <a:r>
              <a:rPr lang="en-US" sz="2000" dirty="0">
                <a:latin typeface="Tahoma" panose="020B0604030504040204" pitchFamily="34" charset="0"/>
                <a:ea typeface="Tahoma" panose="020B0604030504040204" pitchFamily="34" charset="0"/>
                <a:cs typeface="Tahoma" panose="020B0604030504040204" pitchFamily="34" charset="0"/>
              </a:rPr>
              <a:t>, and also the fundamentals of web development which are </a:t>
            </a:r>
            <a:r>
              <a:rPr lang="en-US" sz="2000" b="1" dirty="0">
                <a:latin typeface="Tahoma" panose="020B0604030504040204" pitchFamily="34" charset="0"/>
                <a:ea typeface="Tahoma" panose="020B0604030504040204" pitchFamily="34" charset="0"/>
                <a:cs typeface="Tahoma" panose="020B0604030504040204" pitchFamily="34" charset="0"/>
              </a:rPr>
              <a:t>HTML</a:t>
            </a:r>
            <a:r>
              <a:rPr lang="en-US" sz="2000" dirty="0">
                <a:latin typeface="Tahoma" panose="020B0604030504040204" pitchFamily="34" charset="0"/>
                <a:ea typeface="Tahoma" panose="020B0604030504040204" pitchFamily="34" charset="0"/>
                <a:cs typeface="Tahoma" panose="020B0604030504040204" pitchFamily="34" charset="0"/>
              </a:rPr>
              <a:t> &amp; </a:t>
            </a:r>
            <a:r>
              <a:rPr lang="en-US" sz="2000" b="1" dirty="0">
                <a:latin typeface="Tahoma" panose="020B0604030504040204" pitchFamily="34" charset="0"/>
                <a:ea typeface="Tahoma" panose="020B0604030504040204" pitchFamily="34" charset="0"/>
                <a:cs typeface="Tahoma" panose="020B0604030504040204" pitchFamily="34" charset="0"/>
              </a:rPr>
              <a:t>CSS</a:t>
            </a:r>
            <a:r>
              <a:rPr lang="en-US" sz="2000" dirty="0">
                <a:latin typeface="Tahoma" panose="020B0604030504040204" pitchFamily="34" charset="0"/>
                <a:ea typeface="Tahoma" panose="020B0604030504040204" pitchFamily="34" charset="0"/>
                <a:cs typeface="Tahoma" panose="020B0604030504040204" pitchFamily="34" charset="0"/>
              </a:rPr>
              <a:t> and the essentials of collaborative work with </a:t>
            </a:r>
            <a:r>
              <a:rPr lang="en-US" sz="2000" b="1" dirty="0" err="1">
                <a:latin typeface="Tahoma" panose="020B0604030504040204" pitchFamily="34" charset="0"/>
                <a:ea typeface="Tahoma" panose="020B0604030504040204" pitchFamily="34" charset="0"/>
                <a:cs typeface="Tahoma" panose="020B0604030504040204" pitchFamily="34" charset="0"/>
              </a:rPr>
              <a:t>Git</a:t>
            </a:r>
            <a:r>
              <a:rPr lang="en-US" sz="2000" dirty="0">
                <a:latin typeface="Tahoma" panose="020B0604030504040204" pitchFamily="34" charset="0"/>
                <a:ea typeface="Tahoma" panose="020B0604030504040204" pitchFamily="34" charset="0"/>
                <a:cs typeface="Tahoma" panose="020B0604030504040204" pitchFamily="34" charset="0"/>
              </a:rPr>
              <a:t> &amp; </a:t>
            </a:r>
            <a:r>
              <a:rPr lang="en-US" sz="2000" b="1" dirty="0">
                <a:latin typeface="Tahoma" panose="020B0604030504040204" pitchFamily="34" charset="0"/>
                <a:ea typeface="Tahoma" panose="020B0604030504040204" pitchFamily="34" charset="0"/>
                <a:cs typeface="Tahoma" panose="020B0604030504040204" pitchFamily="34" charset="0"/>
              </a:rPr>
              <a:t>GitHub</a:t>
            </a:r>
            <a:r>
              <a:rPr lang="en-US" sz="20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Our professor in this module is: </a:t>
            </a:r>
            <a:endParaRPr lang="fr-FR"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latin typeface="Tahoma" panose="020B0604030504040204" pitchFamily="34" charset="0"/>
                <a:ea typeface="Tahoma" panose="020B0604030504040204" pitchFamily="34" charset="0"/>
                <a:cs typeface="Tahoma" panose="020B0604030504040204" pitchFamily="34" charset="0"/>
              </a:rPr>
              <a:t>Mr. </a:t>
            </a:r>
            <a:r>
              <a:rPr lang="en-US" sz="2000" b="1" dirty="0" err="1">
                <a:latin typeface="Tahoma" panose="020B0604030504040204" pitchFamily="34" charset="0"/>
                <a:ea typeface="Tahoma" panose="020B0604030504040204" pitchFamily="34" charset="0"/>
                <a:cs typeface="Tahoma" panose="020B0604030504040204" pitchFamily="34" charset="0"/>
              </a:rPr>
              <a:t>Redouane</a:t>
            </a:r>
            <a:r>
              <a:rPr lang="en-US" sz="2000" b="1" dirty="0">
                <a:latin typeface="Tahoma" panose="020B0604030504040204" pitchFamily="34" charset="0"/>
                <a:ea typeface="Tahoma" panose="020B0604030504040204" pitchFamily="34" charset="0"/>
                <a:cs typeface="Tahoma" panose="020B0604030504040204" pitchFamily="34" charset="0"/>
              </a:rPr>
              <a:t> BOUCHEKIR</a:t>
            </a:r>
            <a:endParaRPr lang="fr-FR" sz="2000" b="1" dirty="0">
              <a:latin typeface="Tahoma" panose="020B0604030504040204" pitchFamily="34" charset="0"/>
              <a:ea typeface="Tahoma" panose="020B0604030504040204" pitchFamily="34" charset="0"/>
              <a:cs typeface="Tahoma" panose="020B0604030504040204" pitchFamily="34" charset="0"/>
            </a:endParaRPr>
          </a:p>
          <a:p>
            <a:endParaRPr lang="fr-FR" sz="1800" dirty="0"/>
          </a:p>
        </p:txBody>
      </p:sp>
    </p:spTree>
    <p:extLst>
      <p:ext uri="{BB962C8B-B14F-4D97-AF65-F5344CB8AC3E}">
        <p14:creationId xmlns:p14="http://schemas.microsoft.com/office/powerpoint/2010/main" val="32019433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69951" y="745500"/>
            <a:ext cx="8652097" cy="1042732"/>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Microsoft</a:t>
            </a:r>
            <a:r>
              <a:rPr lang="en-US" sz="4000" b="1" dirty="0">
                <a:solidFill>
                  <a:srgbClr val="92D050"/>
                </a:solidFill>
                <a:effectLst>
                  <a:outerShdw blurRad="38100" dist="38100" dir="2700000" algn="tl">
                    <a:srgbClr val="000000">
                      <a:alpha val="43137"/>
                    </a:srgbClr>
                  </a:outerShdw>
                </a:effectLst>
              </a:rPr>
              <a:t> </a:t>
            </a:r>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Technologies</a:t>
            </a:r>
            <a:endParaRPr lang="fr-FR" sz="4000" b="1" dirty="0">
              <a:solidFill>
                <a:srgbClr val="92D050"/>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408155" y="2729181"/>
            <a:ext cx="7249972" cy="2349084"/>
          </a:xfrm>
        </p:spPr>
        <p:txBody>
          <a:bodyPr>
            <a:noAutofit/>
          </a:bodyPr>
          <a:lstStyle/>
          <a:p>
            <a:pPr marL="0" indent="0">
              <a:buNone/>
            </a:pPr>
            <a:br>
              <a:rPr lang="en-US" sz="2000" dirty="0"/>
            </a:br>
            <a:r>
              <a:rPr lang="en-US" sz="2000" dirty="0"/>
              <a:t>  Microsoft Word, a pivotal word processing tool by Microsoft since 1983, is essential for document creation and editing. Its key features include extensive formatting options, pre-designed templates, real-time collaboration tools, and robust review functions, catering to diverse document needs.</a:t>
            </a:r>
            <a:endParaRPr lang="fr-FR" sz="2000" dirty="0"/>
          </a:p>
        </p:txBody>
      </p:sp>
      <p:sp>
        <p:nvSpPr>
          <p:cNvPr id="5" name="ZoneTexte 4"/>
          <p:cNvSpPr txBox="1"/>
          <p:nvPr/>
        </p:nvSpPr>
        <p:spPr>
          <a:xfrm>
            <a:off x="1666777" y="2019428"/>
            <a:ext cx="1892300" cy="584775"/>
          </a:xfrm>
          <a:prstGeom prst="rect">
            <a:avLst/>
          </a:prstGeom>
          <a:noFill/>
        </p:spPr>
        <p:txBody>
          <a:bodyPr wrap="square" rtlCol="0">
            <a:spAutoFit/>
          </a:bodyPr>
          <a:lstStyle/>
          <a:p>
            <a:r>
              <a:rPr lang="en-IE" sz="3200" b="1" i="1" dirty="0">
                <a:solidFill>
                  <a:schemeClr val="accent6">
                    <a:lumMod val="75000"/>
                  </a:schemeClr>
                </a:solidFill>
                <a:latin typeface="+mj-lt"/>
              </a:rPr>
              <a:t>WORD:</a:t>
            </a:r>
            <a:endParaRPr lang="fr-FR" sz="3200" b="1" i="1" dirty="0">
              <a:solidFill>
                <a:schemeClr val="accent6">
                  <a:lumMod val="75000"/>
                </a:schemeClr>
              </a:solidFill>
              <a:latin typeface="+mj-lt"/>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33194">
            <a:off x="8786776" y="2081956"/>
            <a:ext cx="2990535" cy="2990535"/>
          </a:xfrm>
          <a:prstGeom prst="rect">
            <a:avLst/>
          </a:prstGeom>
        </p:spPr>
      </p:pic>
    </p:spTree>
    <p:extLst>
      <p:ext uri="{BB962C8B-B14F-4D97-AF65-F5344CB8AC3E}">
        <p14:creationId xmlns:p14="http://schemas.microsoft.com/office/powerpoint/2010/main" val="2311406669"/>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3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 calcmode="lin" valueType="num">
                                      <p:cBhvr>
                                        <p:cTn id="17" dur="750" fill="hold"/>
                                        <p:tgtEl>
                                          <p:spTgt spid="6"/>
                                        </p:tgtEl>
                                        <p:attrNameLst>
                                          <p:attrName>style.rotation</p:attrName>
                                        </p:attrNameLst>
                                      </p:cBhvr>
                                      <p:tavLst>
                                        <p:tav tm="0">
                                          <p:val>
                                            <p:fltVal val="90"/>
                                          </p:val>
                                        </p:tav>
                                        <p:tav tm="100000">
                                          <p:val>
                                            <p:fltVal val="0"/>
                                          </p:val>
                                        </p:tav>
                                      </p:tavLst>
                                    </p:anim>
                                    <p:animEffect transition="in" filter="fade">
                                      <p:cBhvr>
                                        <p:cTn id="18" dur="7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p:nvPr/>
        </p:nvPicPr>
        <p:blipFill rotWithShape="1">
          <a:blip r:embed="rId2">
            <a:extLst>
              <a:ext uri="{28A0092B-C50C-407E-A947-70E740481C1C}">
                <a14:useLocalDpi xmlns:a14="http://schemas.microsoft.com/office/drawing/2010/main" val="0"/>
              </a:ext>
            </a:extLst>
          </a:blip>
          <a:srcRect l="27429" t="21000" r="27572" b="22600"/>
          <a:stretch/>
        </p:blipFill>
        <p:spPr bwMode="auto">
          <a:xfrm rot="20400037">
            <a:off x="9642966" y="3012085"/>
            <a:ext cx="1778000" cy="1592580"/>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1896627" y="1998816"/>
            <a:ext cx="2590774" cy="584775"/>
          </a:xfrm>
          <a:prstGeom prst="rect">
            <a:avLst/>
          </a:prstGeom>
        </p:spPr>
        <p:txBody>
          <a:bodyPr wrap="none">
            <a:spAutoFit/>
          </a:bodyPr>
          <a:lstStyle/>
          <a:p>
            <a:r>
              <a:rPr lang="en-US" sz="3200" b="1" i="1" dirty="0">
                <a:solidFill>
                  <a:schemeClr val="accent2"/>
                </a:solidFill>
                <a:latin typeface="+mj-lt"/>
              </a:rPr>
              <a:t>PowerPoint:</a:t>
            </a:r>
            <a:r>
              <a:rPr lang="en-US" sz="3200" b="1" dirty="0">
                <a:solidFill>
                  <a:schemeClr val="accent2"/>
                </a:solidFill>
                <a:latin typeface="+mj-lt"/>
              </a:rPr>
              <a:t> </a:t>
            </a:r>
            <a:endParaRPr lang="fr-FR" sz="3200" dirty="0">
              <a:solidFill>
                <a:schemeClr val="accent2"/>
              </a:solidFill>
              <a:latin typeface="+mj-lt"/>
            </a:endParaRPr>
          </a:p>
        </p:txBody>
      </p:sp>
      <p:sp>
        <p:nvSpPr>
          <p:cNvPr id="7" name="Rectangle 6"/>
          <p:cNvSpPr/>
          <p:nvPr/>
        </p:nvSpPr>
        <p:spPr>
          <a:xfrm>
            <a:off x="1896626" y="3081047"/>
            <a:ext cx="7339940" cy="1938992"/>
          </a:xfrm>
          <a:prstGeom prst="rect">
            <a:avLst/>
          </a:prstGeom>
        </p:spPr>
        <p:txBody>
          <a:bodyPr wrap="square">
            <a:spAutoFit/>
          </a:bodyPr>
          <a:lstStyle/>
          <a:p>
            <a:r>
              <a:rPr lang="en-US" sz="2000" dirty="0">
                <a:solidFill>
                  <a:srgbClr val="D1D5DB"/>
                </a:solidFill>
                <a:latin typeface="Söhne"/>
              </a:rPr>
              <a:t>  Microsoft PowerPoint, launched in 1987, revolutionized presentations by organizing content into visually appealing slides. It offers pre-designed themes, animations, multimedia integration, and a presenter view, making presentations engaging for business, education, and various communication needs.</a:t>
            </a:r>
            <a:endParaRPr lang="fr-FR" sz="2000" dirty="0"/>
          </a:p>
        </p:txBody>
      </p:sp>
    </p:spTree>
    <p:extLst>
      <p:ext uri="{BB962C8B-B14F-4D97-AF65-F5344CB8AC3E}">
        <p14:creationId xmlns:p14="http://schemas.microsoft.com/office/powerpoint/2010/main" val="27209972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6"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80">
                                          <p:stCondLst>
                                            <p:cond delay="0"/>
                                          </p:stCondLst>
                                        </p:cTn>
                                        <p:tgtEl>
                                          <p:spTgt spid="3"/>
                                        </p:tgtEl>
                                      </p:cBhvr>
                                    </p:animEffect>
                                    <p:anim calcmode="lin" valueType="num">
                                      <p:cBhvr>
                                        <p:cTn id="1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gtEl>
                                      </p:cBhvr>
                                      <p:to x="100000" y="60000"/>
                                    </p:animScale>
                                    <p:animScale>
                                      <p:cBhvr>
                                        <p:cTn id="17" dur="166" decel="50000">
                                          <p:stCondLst>
                                            <p:cond delay="676"/>
                                          </p:stCondLst>
                                        </p:cTn>
                                        <p:tgtEl>
                                          <p:spTgt spid="3"/>
                                        </p:tgtEl>
                                      </p:cBhvr>
                                      <p:to x="100000" y="100000"/>
                                    </p:animScale>
                                    <p:animScale>
                                      <p:cBhvr>
                                        <p:cTn id="18" dur="26">
                                          <p:stCondLst>
                                            <p:cond delay="1312"/>
                                          </p:stCondLst>
                                        </p:cTn>
                                        <p:tgtEl>
                                          <p:spTgt spid="3"/>
                                        </p:tgtEl>
                                      </p:cBhvr>
                                      <p:to x="100000" y="80000"/>
                                    </p:animScale>
                                    <p:animScale>
                                      <p:cBhvr>
                                        <p:cTn id="19" dur="166" decel="50000">
                                          <p:stCondLst>
                                            <p:cond delay="1338"/>
                                          </p:stCondLst>
                                        </p:cTn>
                                        <p:tgtEl>
                                          <p:spTgt spid="3"/>
                                        </p:tgtEl>
                                      </p:cBhvr>
                                      <p:to x="100000" y="100000"/>
                                    </p:animScale>
                                    <p:animScale>
                                      <p:cBhvr>
                                        <p:cTn id="20" dur="26">
                                          <p:stCondLst>
                                            <p:cond delay="1642"/>
                                          </p:stCondLst>
                                        </p:cTn>
                                        <p:tgtEl>
                                          <p:spTgt spid="3"/>
                                        </p:tgtEl>
                                      </p:cBhvr>
                                      <p:to x="100000" y="90000"/>
                                    </p:animScale>
                                    <p:animScale>
                                      <p:cBhvr>
                                        <p:cTn id="21" dur="166" decel="50000">
                                          <p:stCondLst>
                                            <p:cond delay="1668"/>
                                          </p:stCondLst>
                                        </p:cTn>
                                        <p:tgtEl>
                                          <p:spTgt spid="3"/>
                                        </p:tgtEl>
                                      </p:cBhvr>
                                      <p:to x="100000" y="100000"/>
                                    </p:animScale>
                                    <p:animScale>
                                      <p:cBhvr>
                                        <p:cTn id="22" dur="26">
                                          <p:stCondLst>
                                            <p:cond delay="1808"/>
                                          </p:stCondLst>
                                        </p:cTn>
                                        <p:tgtEl>
                                          <p:spTgt spid="3"/>
                                        </p:tgtEl>
                                      </p:cBhvr>
                                      <p:to x="100000" y="95000"/>
                                    </p:animScale>
                                    <p:animScale>
                                      <p:cBhvr>
                                        <p:cTn id="23" dur="166" decel="50000">
                                          <p:stCondLst>
                                            <p:cond delay="1834"/>
                                          </p:stCondLst>
                                        </p:cTn>
                                        <p:tgtEl>
                                          <p:spTgt spid="3"/>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67097">
            <a:off x="8993621" y="2936071"/>
            <a:ext cx="1863578" cy="1974227"/>
          </a:xfrm>
          <a:prstGeom prst="rect">
            <a:avLst/>
          </a:prstGeom>
          <a:noFill/>
          <a:ln>
            <a:noFill/>
          </a:ln>
        </p:spPr>
      </p:pic>
      <p:sp>
        <p:nvSpPr>
          <p:cNvPr id="4" name="Rectangle 3"/>
          <p:cNvSpPr/>
          <p:nvPr/>
        </p:nvSpPr>
        <p:spPr>
          <a:xfrm>
            <a:off x="2002214" y="2156573"/>
            <a:ext cx="1622560" cy="584775"/>
          </a:xfrm>
          <a:prstGeom prst="rect">
            <a:avLst/>
          </a:prstGeom>
        </p:spPr>
        <p:txBody>
          <a:bodyPr wrap="none">
            <a:spAutoFit/>
          </a:bodyPr>
          <a:lstStyle/>
          <a:p>
            <a:r>
              <a:rPr lang="en-US" sz="3200" b="1" i="1" dirty="0">
                <a:solidFill>
                  <a:srgbClr val="00B050"/>
                </a:solidFill>
                <a:latin typeface="+mj-lt"/>
              </a:rPr>
              <a:t>EXCEL:</a:t>
            </a:r>
            <a:r>
              <a:rPr lang="en-US" sz="3200" b="1" dirty="0">
                <a:solidFill>
                  <a:srgbClr val="FF0000"/>
                </a:solidFill>
                <a:latin typeface="+mj-lt"/>
              </a:rPr>
              <a:t> </a:t>
            </a:r>
            <a:endParaRPr lang="fr-FR" sz="3200" dirty="0">
              <a:latin typeface="+mj-lt"/>
            </a:endParaRPr>
          </a:p>
        </p:txBody>
      </p:sp>
      <p:sp>
        <p:nvSpPr>
          <p:cNvPr id="7" name="Rectangle 6"/>
          <p:cNvSpPr/>
          <p:nvPr/>
        </p:nvSpPr>
        <p:spPr>
          <a:xfrm>
            <a:off x="1537617" y="3073695"/>
            <a:ext cx="7874000" cy="1477328"/>
          </a:xfrm>
          <a:prstGeom prst="rect">
            <a:avLst/>
          </a:prstGeom>
        </p:spPr>
        <p:txBody>
          <a:bodyPr wrap="square">
            <a:spAutoFit/>
          </a:bodyPr>
          <a:lstStyle/>
          <a:p>
            <a:r>
              <a:rPr lang="en-US" dirty="0"/>
              <a:t>  Microsoft Excel, introduced in 1985, is a robust spreadsheet program initially for Macintosh, later for Windows. It's renowned for data organization and analysis, offering grids, formulas, charts, data manipulation, and collaboration tools, essential for tasks from budgeting to collaborative project tracking.</a:t>
            </a:r>
            <a:endParaRPr lang="fr-FR" dirty="0"/>
          </a:p>
        </p:txBody>
      </p:sp>
    </p:spTree>
    <p:extLst>
      <p:ext uri="{BB962C8B-B14F-4D97-AF65-F5344CB8AC3E}">
        <p14:creationId xmlns:p14="http://schemas.microsoft.com/office/powerpoint/2010/main" val="1073596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3800" y="668181"/>
            <a:ext cx="8911687" cy="1300319"/>
          </a:xfrm>
        </p:spPr>
        <p:txBody>
          <a:bodyPr>
            <a:normAutofit/>
          </a:bodyPr>
          <a:lstStyle/>
          <a:p>
            <a:pPr algn="l"/>
            <a:r>
              <a:rPr lang="en-US" sz="3600" b="1" i="1" dirty="0">
                <a:solidFill>
                  <a:srgbClr val="FF0000"/>
                </a:solidFill>
              </a:rPr>
              <a:t>Alternatives</a:t>
            </a:r>
            <a:r>
              <a:rPr lang="fr-FR" sz="3200" b="1" i="1" dirty="0">
                <a:solidFill>
                  <a:srgbClr val="FF0000"/>
                </a:solidFill>
              </a:rPr>
              <a:t>:</a:t>
            </a:r>
            <a:endParaRPr lang="fr-FR" sz="1600" b="1" i="1" dirty="0">
              <a:solidFill>
                <a:srgbClr val="FF0000"/>
              </a:solidFill>
            </a:endParaRPr>
          </a:p>
        </p:txBody>
      </p:sp>
      <p:grpSp>
        <p:nvGrpSpPr>
          <p:cNvPr id="3" name="Group 8"/>
          <p:cNvGrpSpPr/>
          <p:nvPr/>
        </p:nvGrpSpPr>
        <p:grpSpPr>
          <a:xfrm>
            <a:off x="2743200" y="3668929"/>
            <a:ext cx="6769100" cy="2388970"/>
            <a:chOff x="0" y="0"/>
            <a:chExt cx="3220085" cy="1077411"/>
          </a:xfrm>
        </p:grpSpPr>
        <p:pic>
          <p:nvPicPr>
            <p:cNvPr id="4" name="Picture 5"/>
            <p:cNvPicPr>
              <a:picLocks noChangeAspect="1"/>
            </p:cNvPicPr>
            <p:nvPr/>
          </p:nvPicPr>
          <p:blipFill>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188720" y="129540"/>
              <a:ext cx="785495" cy="7854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6"/>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121920"/>
              <a:ext cx="797560" cy="7975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7"/>
            <p:cNvPicPr>
              <a:picLocks noChangeAspect="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179320" y="0"/>
              <a:ext cx="1040765" cy="10774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8" name="Rectangle 7"/>
          <p:cNvSpPr/>
          <p:nvPr/>
        </p:nvSpPr>
        <p:spPr>
          <a:xfrm>
            <a:off x="2347551" y="1968500"/>
            <a:ext cx="6380465" cy="400110"/>
          </a:xfrm>
          <a:prstGeom prst="rect">
            <a:avLst/>
          </a:prstGeom>
        </p:spPr>
        <p:txBody>
          <a:bodyPr wrap="none">
            <a:spAutoFit/>
          </a:bodyPr>
          <a:lstStyle/>
          <a:p>
            <a:pPr marL="457200" indent="-457200">
              <a:buFont typeface="+mj-lt"/>
              <a:buAutoNum type="arabicPeriod"/>
            </a:pPr>
            <a:r>
              <a:rPr lang="en-US" sz="2000" b="1" dirty="0">
                <a:latin typeface="Montserrat"/>
                <a:ea typeface="Calibri" panose="020F0502020204030204" pitchFamily="34" charset="0"/>
                <a:cs typeface="Arial" panose="020B0604020202020204" pitchFamily="34" charset="0"/>
              </a:rPr>
              <a:t>Google Workspace tools: Sheets, Docs, Slides.</a:t>
            </a:r>
            <a:endParaRPr lang="fr-FR" sz="2000" dirty="0"/>
          </a:p>
        </p:txBody>
      </p:sp>
      <p:sp>
        <p:nvSpPr>
          <p:cNvPr id="11" name="Rectangle 10"/>
          <p:cNvSpPr/>
          <p:nvPr/>
        </p:nvSpPr>
        <p:spPr>
          <a:xfrm>
            <a:off x="2347551" y="2368610"/>
            <a:ext cx="2010487" cy="405047"/>
          </a:xfrm>
          <a:prstGeom prst="rect">
            <a:avLst/>
          </a:prstGeom>
        </p:spPr>
        <p:txBody>
          <a:bodyPr wrap="none">
            <a:spAutoFit/>
          </a:bodyPr>
          <a:lstStyle/>
          <a:p>
            <a:pPr marL="342900" lvl="0" indent="-342900">
              <a:lnSpc>
                <a:spcPct val="107000"/>
              </a:lnSpc>
              <a:spcAft>
                <a:spcPts val="800"/>
              </a:spcAft>
              <a:buFont typeface="+mj-lt"/>
              <a:buAutoNum type="arabicPeriod" startAt="2"/>
            </a:pPr>
            <a:r>
              <a:rPr lang="en-US" sz="2000" b="1" kern="100" dirty="0">
                <a:latin typeface="Montserrat"/>
                <a:ea typeface="Calibri" panose="020F0502020204030204" pitchFamily="34" charset="0"/>
                <a:cs typeface="Arial" panose="020B0604020202020204" pitchFamily="34" charset="0"/>
              </a:rPr>
              <a:t> WPS office.</a:t>
            </a: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p:nvPr/>
        </p:nvSpPr>
        <p:spPr>
          <a:xfrm>
            <a:off x="2347551" y="2785071"/>
            <a:ext cx="2026517" cy="421654"/>
          </a:xfrm>
          <a:prstGeom prst="rect">
            <a:avLst/>
          </a:prstGeom>
        </p:spPr>
        <p:txBody>
          <a:bodyPr wrap="none">
            <a:spAutoFit/>
          </a:bodyPr>
          <a:lstStyle/>
          <a:p>
            <a:pPr marL="457200" lvl="0" indent="-457200">
              <a:lnSpc>
                <a:spcPct val="107000"/>
              </a:lnSpc>
              <a:spcAft>
                <a:spcPts val="800"/>
              </a:spcAft>
              <a:buFont typeface="+mj-lt"/>
              <a:buAutoNum type="arabicPeriod" startAt="3"/>
            </a:pPr>
            <a:r>
              <a:rPr lang="en-US" sz="2000" b="1" kern="100" dirty="0" err="1">
                <a:latin typeface="Montserrat"/>
                <a:ea typeface="Calibri" panose="020F0502020204030204" pitchFamily="34" charset="0"/>
                <a:cs typeface="Arial" panose="020B0604020202020204" pitchFamily="34" charset="0"/>
              </a:rPr>
              <a:t>Libre</a:t>
            </a:r>
            <a:r>
              <a:rPr lang="en-US" sz="2000" b="1" kern="100" dirty="0">
                <a:latin typeface="Montserrat"/>
                <a:ea typeface="Calibri" panose="020F0502020204030204" pitchFamily="34" charset="0"/>
                <a:cs typeface="Arial" panose="020B0604020202020204" pitchFamily="34" charset="0"/>
              </a:rPr>
              <a:t> office</a:t>
            </a: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81250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905000" y="992972"/>
            <a:ext cx="2463800" cy="1318427"/>
          </a:xfrm>
        </p:spPr>
        <p:txBody>
          <a:bodyPr/>
          <a:lstStyle/>
          <a:p>
            <a:pPr algn="l"/>
            <a:r>
              <a:rPr lang="en-IE" b="1" cap="none"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LaTex</a:t>
            </a:r>
            <a:r>
              <a:rPr lang="en-IE"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endParaRPr lang="fr-FR"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39124">
            <a:off x="8411058" y="1225369"/>
            <a:ext cx="3378891" cy="4351826"/>
          </a:xfrm>
          <a:prstGeom prst="roundRect">
            <a:avLst>
              <a:gd name="adj" fmla="val 18564"/>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Rectangle 6"/>
          <p:cNvSpPr/>
          <p:nvPr/>
        </p:nvSpPr>
        <p:spPr>
          <a:xfrm>
            <a:off x="1511300" y="2084338"/>
            <a:ext cx="6624080" cy="3170099"/>
          </a:xfrm>
          <a:prstGeom prst="rect">
            <a:avLst/>
          </a:prstGeom>
        </p:spPr>
        <p:txBody>
          <a:bodyPr wrap="square">
            <a:spAutoFit/>
          </a:bodyPr>
          <a:lstStyle/>
          <a:p>
            <a:r>
              <a:rPr lang="en-US" sz="2000" dirty="0"/>
              <a:t>  </a:t>
            </a:r>
            <a:r>
              <a:rPr lang="en-US" sz="2000" dirty="0" err="1"/>
              <a:t>LaTeX</a:t>
            </a:r>
            <a:r>
              <a:rPr lang="en-US" sz="2000" dirty="0"/>
              <a:t>, developed by Leslie </a:t>
            </a:r>
            <a:r>
              <a:rPr lang="en-US" sz="2000" dirty="0" err="1"/>
              <a:t>Lamport</a:t>
            </a:r>
            <a:r>
              <a:rPr lang="en-US" sz="2000" dirty="0"/>
              <a:t> in the 1980s, is a typesetting system widely used in academia and science. It's renowned for high-quality document formatting, especially in technical fields. With strong support for mathematical equations, efficient document handling, seamless </a:t>
            </a:r>
            <a:r>
              <a:rPr lang="en-US" sz="2000" dirty="0" err="1"/>
              <a:t>Git</a:t>
            </a:r>
            <a:r>
              <a:rPr lang="en-US" sz="2000" dirty="0"/>
              <a:t> integration, and a robust community offering various functional packages, </a:t>
            </a:r>
            <a:r>
              <a:rPr lang="en-US" sz="2000" dirty="0" err="1"/>
              <a:t>LaTeX</a:t>
            </a:r>
            <a:r>
              <a:rPr lang="en-US" sz="2000" dirty="0"/>
              <a:t> excels in precise and structured document preparation, particularly for scientific content.</a:t>
            </a:r>
            <a:endParaRPr lang="fr-FR" sz="2000" dirty="0"/>
          </a:p>
        </p:txBody>
      </p:sp>
    </p:spTree>
    <p:extLst>
      <p:ext uri="{BB962C8B-B14F-4D97-AF65-F5344CB8AC3E}">
        <p14:creationId xmlns:p14="http://schemas.microsoft.com/office/powerpoint/2010/main" val="13894968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697389967"/>
              </p:ext>
            </p:extLst>
          </p:nvPr>
        </p:nvGraphicFramePr>
        <p:xfrm>
          <a:off x="2273301" y="1968503"/>
          <a:ext cx="7950636" cy="4311847"/>
        </p:xfrm>
        <a:graphic>
          <a:graphicData uri="http://schemas.openxmlformats.org/drawingml/2006/table">
            <a:tbl>
              <a:tblPr>
                <a:tableStyleId>{5940675A-B579-460E-94D1-54222C63F5DA}</a:tableStyleId>
              </a:tblPr>
              <a:tblGrid>
                <a:gridCol w="2650212">
                  <a:extLst>
                    <a:ext uri="{9D8B030D-6E8A-4147-A177-3AD203B41FA5}">
                      <a16:colId xmlns:a16="http://schemas.microsoft.com/office/drawing/2014/main" val="3810563691"/>
                    </a:ext>
                  </a:extLst>
                </a:gridCol>
                <a:gridCol w="2650212">
                  <a:extLst>
                    <a:ext uri="{9D8B030D-6E8A-4147-A177-3AD203B41FA5}">
                      <a16:colId xmlns:a16="http://schemas.microsoft.com/office/drawing/2014/main" val="1921867487"/>
                    </a:ext>
                  </a:extLst>
                </a:gridCol>
                <a:gridCol w="2650212">
                  <a:extLst>
                    <a:ext uri="{9D8B030D-6E8A-4147-A177-3AD203B41FA5}">
                      <a16:colId xmlns:a16="http://schemas.microsoft.com/office/drawing/2014/main" val="2088784562"/>
                    </a:ext>
                  </a:extLst>
                </a:gridCol>
              </a:tblGrid>
              <a:tr h="477471">
                <a:tc>
                  <a:txBody>
                    <a:bodyPr/>
                    <a:lstStyle/>
                    <a:p>
                      <a:pPr algn="ctr">
                        <a:lnSpc>
                          <a:spcPct val="107000"/>
                        </a:lnSpc>
                        <a:spcAft>
                          <a:spcPts val="800"/>
                        </a:spcAft>
                      </a:pPr>
                      <a:r>
                        <a:rPr lang="en-US" sz="1400" kern="100" dirty="0">
                          <a:effectLst/>
                        </a:rPr>
                        <a:t>Feature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noProof="0" dirty="0">
                          <a:effectLst/>
                        </a:rPr>
                        <a:t>LaTeX</a:t>
                      </a:r>
                      <a:endParaRPr lang="en-US"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Word</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497201467"/>
                  </a:ext>
                </a:extLst>
              </a:tr>
              <a:tr h="479297">
                <a:tc>
                  <a:txBody>
                    <a:bodyPr/>
                    <a:lstStyle/>
                    <a:p>
                      <a:pPr algn="ctr">
                        <a:lnSpc>
                          <a:spcPct val="107000"/>
                        </a:lnSpc>
                        <a:spcAft>
                          <a:spcPts val="800"/>
                        </a:spcAft>
                      </a:pPr>
                      <a:r>
                        <a:rPr lang="en-US" sz="1400" kern="100" dirty="0">
                          <a:effectLst/>
                        </a:rPr>
                        <a:t>Typesetting</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Superior typesetting for technical documents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Standard typesetting for general use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934244953"/>
                  </a:ext>
                </a:extLst>
              </a:tr>
              <a:tr h="479297">
                <a:tc>
                  <a:txBody>
                    <a:bodyPr/>
                    <a:lstStyle/>
                    <a:p>
                      <a:pPr algn="ctr">
                        <a:lnSpc>
                          <a:spcPct val="107000"/>
                        </a:lnSpc>
                        <a:spcAft>
                          <a:spcPts val="800"/>
                        </a:spcAft>
                      </a:pPr>
                      <a:r>
                        <a:rPr lang="en-US" sz="1400" kern="100" dirty="0">
                          <a:effectLst/>
                        </a:rPr>
                        <a:t>User Interface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Markup-based, may require coding skills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What You See Is What You Get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081708009"/>
                  </a:ext>
                </a:extLst>
              </a:tr>
              <a:tr h="479297">
                <a:tc>
                  <a:txBody>
                    <a:bodyPr/>
                    <a:lstStyle/>
                    <a:p>
                      <a:pPr algn="ctr">
                        <a:lnSpc>
                          <a:spcPct val="107000"/>
                        </a:lnSpc>
                        <a:spcAft>
                          <a:spcPts val="800"/>
                        </a:spcAft>
                      </a:pPr>
                      <a:r>
                        <a:rPr lang="en-US" sz="1400" kern="100" dirty="0">
                          <a:effectLst/>
                        </a:rPr>
                        <a:t>Document Structure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Structured with commands and environments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Linear structure with sections and styles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3942144070"/>
                  </a:ext>
                </a:extLst>
              </a:tr>
              <a:tr h="479297">
                <a:tc>
                  <a:txBody>
                    <a:bodyPr/>
                    <a:lstStyle/>
                    <a:p>
                      <a:pPr algn="ctr">
                        <a:lnSpc>
                          <a:spcPct val="107000"/>
                        </a:lnSpc>
                        <a:spcAft>
                          <a:spcPts val="800"/>
                        </a:spcAft>
                      </a:pPr>
                      <a:r>
                        <a:rPr lang="en-US" sz="1400" kern="100" dirty="0">
                          <a:effectLst/>
                        </a:rPr>
                        <a:t>Math Support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Excellent for mathematical notation</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Good, but LaTeX excels in complex math</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1206011770"/>
                  </a:ext>
                </a:extLst>
              </a:tr>
              <a:tr h="479297">
                <a:tc>
                  <a:txBody>
                    <a:bodyPr/>
                    <a:lstStyle/>
                    <a:p>
                      <a:pPr algn="ctr">
                        <a:lnSpc>
                          <a:spcPct val="107000"/>
                        </a:lnSpc>
                        <a:spcAft>
                          <a:spcPts val="800"/>
                        </a:spcAft>
                      </a:pPr>
                      <a:r>
                        <a:rPr lang="en-US" sz="1400" kern="100" dirty="0">
                          <a:effectLst/>
                        </a:rPr>
                        <a:t>Collaboration</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Challenging for non-LaTeX users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Seamless collaboration, track changes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3423951144"/>
                  </a:ext>
                </a:extLst>
              </a:tr>
              <a:tr h="479297">
                <a:tc>
                  <a:txBody>
                    <a:bodyPr/>
                    <a:lstStyle/>
                    <a:p>
                      <a:pPr algn="ctr">
                        <a:lnSpc>
                          <a:spcPct val="107000"/>
                        </a:lnSpc>
                        <a:spcAft>
                          <a:spcPts val="800"/>
                        </a:spcAft>
                      </a:pPr>
                      <a:r>
                        <a:rPr lang="en-US" sz="1400" kern="100" dirty="0">
                          <a:effectLst/>
                        </a:rPr>
                        <a:t>Customization</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Highly customizable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Customizable with templates and styles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989710310"/>
                  </a:ext>
                </a:extLst>
              </a:tr>
              <a:tr h="479297">
                <a:tc>
                  <a:txBody>
                    <a:bodyPr/>
                    <a:lstStyle/>
                    <a:p>
                      <a:pPr algn="ctr">
                        <a:lnSpc>
                          <a:spcPct val="107000"/>
                        </a:lnSpc>
                        <a:spcAft>
                          <a:spcPts val="800"/>
                        </a:spcAft>
                      </a:pPr>
                      <a:r>
                        <a:rPr lang="en-US" sz="1400" kern="100" dirty="0">
                          <a:effectLst/>
                        </a:rPr>
                        <a:t>Version Control</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May integrate with Git easily</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Limited version control capabilities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3152560127"/>
                  </a:ext>
                </a:extLst>
              </a:tr>
              <a:tr h="479297">
                <a:tc>
                  <a:txBody>
                    <a:bodyPr/>
                    <a:lstStyle/>
                    <a:p>
                      <a:pPr algn="ctr">
                        <a:lnSpc>
                          <a:spcPct val="107000"/>
                        </a:lnSpc>
                        <a:spcAft>
                          <a:spcPts val="800"/>
                        </a:spcAft>
                      </a:pPr>
                      <a:r>
                        <a:rPr lang="en-US" sz="1400" kern="100" dirty="0">
                          <a:effectLst/>
                        </a:rPr>
                        <a:t>Cost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Open-source and free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Part of Microsoft Office, subscription-based</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621021446"/>
                  </a:ext>
                </a:extLst>
              </a:tr>
            </a:tbl>
          </a:graphicData>
        </a:graphic>
      </p:graphicFrame>
      <p:sp>
        <p:nvSpPr>
          <p:cNvPr id="6" name="Rectangle 2"/>
          <p:cNvSpPr>
            <a:spLocks noGrp="1" noChangeArrowheads="1"/>
          </p:cNvSpPr>
          <p:nvPr>
            <p:ph type="title"/>
          </p:nvPr>
        </p:nvSpPr>
        <p:spPr bwMode="auto">
          <a:xfrm>
            <a:off x="1069017" y="1200158"/>
            <a:ext cx="1112298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3200" u="sng"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Comparison between Microsoft word and Latex:</a:t>
            </a:r>
            <a:endParaRPr lang="fr-FR" sz="32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356892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585</TotalTime>
  <Words>665</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Bell MT</vt:lpstr>
      <vt:lpstr>Calibri</vt:lpstr>
      <vt:lpstr>Century Gothic</vt:lpstr>
      <vt:lpstr>Modern No. 20</vt:lpstr>
      <vt:lpstr>Montserrat</vt:lpstr>
      <vt:lpstr>Montserrat Bold</vt:lpstr>
      <vt:lpstr>Montserrat SemiBold</vt:lpstr>
      <vt:lpstr>Söhne</vt:lpstr>
      <vt:lpstr>Tahoma</vt:lpstr>
      <vt:lpstr>Wingdings</vt:lpstr>
      <vt:lpstr>Traînée de condensation</vt:lpstr>
      <vt:lpstr>.</vt:lpstr>
      <vt:lpstr>Content Table</vt:lpstr>
      <vt:lpstr>What is TIC?</vt:lpstr>
      <vt:lpstr>Microsoft Technologies</vt:lpstr>
      <vt:lpstr>PowerPoint Presentation</vt:lpstr>
      <vt:lpstr>PowerPoint Presentation</vt:lpstr>
      <vt:lpstr>Alternatives:</vt:lpstr>
      <vt:lpstr>LaTex :</vt:lpstr>
      <vt:lpstr>Comparison between Microsoft word and Latex:</vt:lpstr>
      <vt:lpstr>Html &amp; CSS</vt:lpstr>
      <vt:lpstr>GIT&amp; GitHub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module</dc:title>
  <dc:creator>TRETEC</dc:creator>
  <cp:lastModifiedBy>Rafie Bazine</cp:lastModifiedBy>
  <cp:revision>44</cp:revision>
  <dcterms:created xsi:type="dcterms:W3CDTF">2024-01-01T14:54:09Z</dcterms:created>
  <dcterms:modified xsi:type="dcterms:W3CDTF">2024-01-06T06:37:50Z</dcterms:modified>
</cp:coreProperties>
</file>