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71" r:id="rId3"/>
    <p:sldId id="270" r:id="rId5"/>
    <p:sldId id="304" r:id="rId6"/>
    <p:sldId id="283" r:id="rId7"/>
    <p:sldId id="274" r:id="rId8"/>
    <p:sldId id="335" r:id="rId9"/>
    <p:sldId id="263" r:id="rId10"/>
    <p:sldId id="320" r:id="rId11"/>
    <p:sldId id="276" r:id="rId12"/>
    <p:sldId id="321" r:id="rId13"/>
    <p:sldId id="257" r:id="rId14"/>
    <p:sldId id="260" r:id="rId15"/>
    <p:sldId id="261" r:id="rId16"/>
    <p:sldId id="296" r:id="rId17"/>
    <p:sldId id="297" r:id="rId18"/>
    <p:sldId id="300" r:id="rId19"/>
    <p:sldId id="298" r:id="rId20"/>
    <p:sldId id="299" r:id="rId21"/>
    <p:sldId id="302" r:id="rId22"/>
    <p:sldId id="303"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 Estermann" initials="DES" lastIdx="1" clrIdx="0"/>
  <p:cmAuthor id="2" name="Urs Zurbuchen" initials="U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EEED"/>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058"/>
        <p:guide pos="392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Yang kedua ada kubernetes,  Bedanya apa sih ?</a:t>
            </a:r>
            <a:br>
              <a:rPr lang="en-US"/>
            </a:br>
            <a:r>
              <a:rPr lang="en-US"/>
              <a:t>Bedanya kubernetes biasanya digunakan untuk mengelola microservice</a:t>
            </a:r>
            <a:endParaRPr lang="en-US"/>
          </a:p>
          <a:p>
            <a:endParaRPr lang="en-US"/>
          </a:p>
          <a:p>
            <a:r>
              <a:rPr lang="en-US"/>
              <a:t>contoh web filkom apps, jika diakses oleh kurang dari 20 Mahasiswa maka hanya membutuhkan server awal dengan spesifikasi 1 core 1 gb ram. </a:t>
            </a:r>
            <a:endParaRPr lang="en-US"/>
          </a:p>
          <a:p>
            <a:endParaRPr lang="en-US"/>
          </a:p>
          <a:p>
            <a:r>
              <a:rPr lang="en-US"/>
              <a:t>Kemudian jika jumlah mahasiswa bertambah menjadi 40 karena pembukaan pra-krs maka kubernetes akan meminta resource tambahan kepada cloudprovider seperti aws,GCP, dll. dan akan mengikatnya menjadi node tambahan pada kubernetes.</a:t>
            </a:r>
            <a:endParaRPr lang="en-US"/>
          </a:p>
          <a:p>
            <a:endParaRPr lang="en-US"/>
          </a:p>
          <a:p>
            <a:r>
              <a:rPr lang="en-US"/>
              <a:t>aws t2 micro</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JAdi kubernetes akan mengangap gabungan dari semua resource atau server kecil tersebut sebagai suatu resource besar, dan dapat dimanipulasi dengan menggunakan sistem countainer seperti docker.</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altLang="de-DE" sz="1400"/>
              <a:t>yang pertama apa itu kubernetes ?</a:t>
            </a:r>
            <a:endParaRPr lang="en-US" altLang="de-DE"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de-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de-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Docker vs kubernetes , apa perbedaan dari keduanya ? </a:t>
            </a:r>
            <a:br>
              <a:rPr lang="en-US"/>
            </a:br>
            <a:r>
              <a:rPr lang="en-US"/>
              <a:t>Kalau mau ngomongin perbedaan antara </a:t>
            </a:r>
            <a:r>
              <a:rPr lang="en-US">
                <a:sym typeface="+mn-ea"/>
              </a:rPr>
              <a:t>Docker dan kubernetes, secara penggunaan, umumnya kedua hal ini bisa diartikan menjadi </a:t>
            </a:r>
            <a:br>
              <a:rPr lang="en-US">
                <a:sym typeface="+mn-ea"/>
              </a:rPr>
            </a:br>
            <a:br>
              <a:rPr lang="en-US">
                <a:sym typeface="+mn-ea"/>
              </a:rPr>
            </a:br>
            <a:r>
              <a:rPr lang="en-US">
                <a:sym typeface="+mn-ea"/>
              </a:rPr>
              <a:t>---&gt;next</a:t>
            </a:r>
            <a:endParaRPr 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Docker sering digunakan pada On-Premise atau server milik pribadi atau perusahaan yang biasanya memiliki kapasistas besar, sedangkan Microservice adalah server berkapasitas kecil yang biasanya di sewakan oleh Cloud Provider seperti Azure, Google Cloud, dan AWS dengan kapasitas yang kita butuhkan atau seperlu kita.</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OK sekarang kita visualisasikan server yang biasa kita tahu. Pada gambar ini terlihat ada banyak server yang tertata pada rak server. Jika kita ambil 1 server sebagai contoh.</a:t>
            </a:r>
            <a:br>
              <a:rPr lang="en-US"/>
            </a:br>
            <a:r>
              <a:rPr lang="en-US"/>
              <a:t>Kemudian kita bayangkan server ini memiliki kapasitas sebagai berikut</a:t>
            </a:r>
            <a:endParaRPr lang="en-US"/>
          </a:p>
          <a:p>
            <a:r>
              <a:rPr lang="en-US"/>
              <a:t>Trus apa fungsi docker ?</a:t>
            </a:r>
            <a:br>
              <a:rPr lang="en-US"/>
            </a:br>
            <a:r>
              <a:rPr lang="en-US"/>
              <a:t>Docker berfungsi untuk membuat server ini, memilii sifat seperti kue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showMasterSp="0">
  <p:cSld name="SAH Titelfolie">
    <p:spTree>
      <p:nvGrpSpPr>
        <p:cNvPr id="1" name=""/>
        <p:cNvGrpSpPr/>
        <p:nvPr/>
      </p:nvGrpSpPr>
      <p:grpSpPr>
        <a:xfrm>
          <a:off x="0" y="0"/>
          <a:ext cx="0" cy="0"/>
          <a:chOff x="0" y="0"/>
          <a:chExt cx="0" cy="0"/>
        </a:xfrm>
      </p:grpSpPr>
      <p:pic>
        <p:nvPicPr>
          <p:cNvPr id="6" name="Grafik 2" descr="Grafik 2"/>
          <p:cNvPicPr>
            <a:picLocks noChangeAspect="1"/>
          </p:cNvPicPr>
          <p:nvPr userDrawn="1"/>
        </p:nvPicPr>
        <p:blipFill>
          <a:blip r:embed="rId2"/>
          <a:srcRect l="3345" t="16947" r="3345" b="183"/>
          <a:stretch>
            <a:fillRect/>
          </a:stretch>
        </p:blipFill>
        <p:spPr>
          <a:xfrm>
            <a:off x="-201" y="-1"/>
            <a:ext cx="12192404" cy="6858005"/>
          </a:xfrm>
          <a:prstGeom prst="rect">
            <a:avLst/>
          </a:prstGeom>
          <a:ln w="12700">
            <a:miter lim="400000"/>
            <a:headEnd/>
            <a:tailEnd/>
          </a:ln>
        </p:spPr>
      </p:pic>
      <p:sp>
        <p:nvSpPr>
          <p:cNvPr id="54" name="Textebene 1…"/>
          <p:cNvSpPr txBox="1">
            <a:spLocks noGrp="1"/>
          </p:cNvSpPr>
          <p:nvPr>
            <p:ph type="body" sz="quarter" idx="1" hasCustomPrompt="1"/>
          </p:nvPr>
        </p:nvSpPr>
        <p:spPr>
          <a:xfrm>
            <a:off x="2741027" y="3640783"/>
            <a:ext cx="6725705" cy="2370152"/>
          </a:xfrm>
          <a:prstGeom prst="rect">
            <a:avLst/>
          </a:prstGeom>
        </p:spPr>
        <p:txBody>
          <a:bodyPr lIns="36000" tIns="36000" rIns="36000" bIns="36000" numCol="1" spcCol="252212"/>
          <a:lstStyle>
            <a:lvl1pPr marL="8255" indent="0">
              <a:lnSpc>
                <a:spcPct val="120000"/>
              </a:lnSpc>
              <a:buClrTx/>
              <a:buSzTx/>
              <a:buFontTx/>
              <a:buNone/>
              <a:defRPr sz="2135">
                <a:solidFill>
                  <a:schemeClr val="tx2"/>
                </a:solidFill>
              </a:defRPr>
            </a:lvl1pPr>
            <a:lvl2pPr marL="8255" indent="0">
              <a:lnSpc>
                <a:spcPct val="120000"/>
              </a:lnSpc>
              <a:buClrTx/>
              <a:buSzTx/>
              <a:buFontTx/>
              <a:buNone/>
              <a:defRPr sz="2135">
                <a:solidFill>
                  <a:schemeClr val="tx2"/>
                </a:solidFill>
              </a:defRPr>
            </a:lvl2pPr>
            <a:lvl3pPr marL="8255" indent="0">
              <a:lnSpc>
                <a:spcPct val="120000"/>
              </a:lnSpc>
              <a:buClrTx/>
              <a:buSzTx/>
              <a:buFontTx/>
              <a:buNone/>
              <a:defRPr sz="2135">
                <a:solidFill>
                  <a:schemeClr val="tx2"/>
                </a:solidFill>
              </a:defRPr>
            </a:lvl3pPr>
            <a:lvl4pPr marL="8255" indent="0">
              <a:lnSpc>
                <a:spcPct val="120000"/>
              </a:lnSpc>
              <a:buClrTx/>
              <a:buSzTx/>
              <a:buFontTx/>
              <a:buNone/>
              <a:defRPr sz="2135">
                <a:solidFill>
                  <a:schemeClr val="tx2"/>
                </a:solidFill>
              </a:defRPr>
            </a:lvl4pPr>
            <a:lvl5pPr marL="8255" indent="0">
              <a:lnSpc>
                <a:spcPct val="120000"/>
              </a:lnSpc>
              <a:buClrTx/>
              <a:buSzTx/>
              <a:buFontTx/>
              <a:buNone/>
              <a:defRPr sz="2135">
                <a:solidFill>
                  <a:schemeClr val="tx2"/>
                </a:solidFill>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55" name="Titeltext"/>
          <p:cNvSpPr txBox="1">
            <a:spLocks noGrp="1"/>
          </p:cNvSpPr>
          <p:nvPr>
            <p:ph type="title"/>
          </p:nvPr>
        </p:nvSpPr>
        <p:spPr>
          <a:xfrm>
            <a:off x="2741009" y="1219836"/>
            <a:ext cx="6725733" cy="2255555"/>
          </a:xfrm>
          <a:prstGeom prst="rect">
            <a:avLst/>
          </a:prstGeom>
        </p:spPr>
        <p:txBody>
          <a:bodyPr lIns="72000" tIns="72000" rIns="72000" bIns="72000" anchor="b"/>
          <a:lstStyle>
            <a:lvl1pPr>
              <a:lnSpc>
                <a:spcPct val="100000"/>
              </a:lnSpc>
              <a:defRPr sz="3735"/>
            </a:lvl1pPr>
          </a:lstStyle>
          <a:p>
            <a:r>
              <a:rPr lang="en-US"/>
              <a:t>Click to edit Master title style</a:t>
            </a:r>
            <a:endParaRPr lang="en-US"/>
          </a:p>
        </p:txBody>
      </p:sp>
      <p:pic>
        <p:nvPicPr>
          <p:cNvPr id="9" name="airlock_ohne-claim_rgb.png" descr="airlock_ohne-claim_rgb.png"/>
          <p:cNvPicPr>
            <a:picLocks noChangeAspect="1"/>
          </p:cNvPicPr>
          <p:nvPr userDrawn="1"/>
        </p:nvPicPr>
        <p:blipFill>
          <a:blip r:embed="rId3"/>
          <a:srcRect t="2790" b="2790"/>
          <a:stretch>
            <a:fillRect/>
          </a:stretch>
        </p:blipFill>
        <p:spPr>
          <a:xfrm>
            <a:off x="306516" y="323500"/>
            <a:ext cx="1800000" cy="499671"/>
          </a:xfrm>
          <a:prstGeom prst="rect">
            <a:avLst/>
          </a:prstGeom>
          <a:ln w="12700">
            <a:miter lim="400000"/>
            <a:headEnd/>
            <a:tailEnd/>
          </a:ln>
        </p:spPr>
      </p:pic>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6" name="Content Placeholder 5"/>
          <p:cNvSpPr>
            <a:spLocks noGrp="1"/>
          </p:cNvSpPr>
          <p:nvPr>
            <p:ph sz="quarter" idx="10"/>
          </p:nvPr>
        </p:nvSpPr>
        <p:spPr>
          <a:xfrm>
            <a:off x="630767" y="1382184"/>
            <a:ext cx="10981267" cy="46757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de-CH"/>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1" Type="http://schemas.openxmlformats.org/officeDocument/2006/relationships/notesSlide" Target="../notesSlides/notesSlide5.xml"/><Relationship Id="rId10" Type="http://schemas.openxmlformats.org/officeDocument/2006/relationships/slideLayout" Target="../slideLayouts/slideLayout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3600" y="1273810"/>
            <a:ext cx="10515600" cy="1325563"/>
          </a:xfrm>
        </p:spPr>
        <p:txBody>
          <a:bodyPr/>
          <a:lstStyle/>
          <a:p>
            <a:pPr algn="ctr"/>
            <a:r>
              <a:rPr lang="en-US" altLang="de-CH">
                <a:solidFill>
                  <a:schemeClr val="bg1"/>
                </a:solidFill>
              </a:rPr>
              <a:t>Disclaimer</a:t>
            </a:r>
            <a:endParaRPr lang="en-US" altLang="de-CH">
              <a:solidFill>
                <a:schemeClr val="bg1"/>
              </a:solidFill>
            </a:endParaRPr>
          </a:p>
        </p:txBody>
      </p:sp>
      <p:sp>
        <p:nvSpPr>
          <p:cNvPr id="3" name="Content Placeholder 2"/>
          <p:cNvSpPr/>
          <p:nvPr>
            <p:ph sz="quarter" idx="10"/>
          </p:nvPr>
        </p:nvSpPr>
        <p:spPr>
          <a:xfrm>
            <a:off x="696595" y="3009265"/>
            <a:ext cx="10915015" cy="3048635"/>
          </a:xfrm>
        </p:spPr>
        <p:txBody>
          <a:bodyPr/>
          <a:p>
            <a:pPr algn="ctr"/>
            <a:r>
              <a:rPr lang="en-US">
                <a:solidFill>
                  <a:schemeClr val="bg1"/>
                </a:solidFill>
              </a:rPr>
              <a:t>Power Point dan materi berikut ini dibuat oleh orang yang kurang memahami materi yang disampaikan. Jika ada pertanyaan atau materi yang salah silahkan tanyakan saja ke pemateri, karena mungkin pemateri juga tidak mengetahui jawabannya  ;) hehe.</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grpSp>
        <p:nvGrpSpPr>
          <p:cNvPr id="26" name="Group 25"/>
          <p:cNvGrpSpPr/>
          <p:nvPr/>
        </p:nvGrpSpPr>
        <p:grpSpPr>
          <a:xfrm>
            <a:off x="3126740" y="2058035"/>
            <a:ext cx="5590540" cy="3814445"/>
            <a:chOff x="4924" y="3241"/>
            <a:chExt cx="8804" cy="6007"/>
          </a:xfrm>
        </p:grpSpPr>
        <p:pic>
          <p:nvPicPr>
            <p:cNvPr id="4" name="Picture 3"/>
            <p:cNvPicPr>
              <a:picLocks noChangeAspect="1"/>
            </p:cNvPicPr>
            <p:nvPr/>
          </p:nvPicPr>
          <p:blipFill>
            <a:blip r:embed="rId1"/>
            <a:srcRect l="26023" t="28417" r="24703" b="11819"/>
            <a:stretch>
              <a:fillRect/>
            </a:stretch>
          </p:blipFill>
          <p:spPr>
            <a:xfrm>
              <a:off x="4924" y="3241"/>
              <a:ext cx="8804" cy="6007"/>
            </a:xfrm>
            <a:prstGeom prst="rect">
              <a:avLst/>
            </a:prstGeom>
          </p:spPr>
        </p:pic>
        <p:sp>
          <p:nvSpPr>
            <p:cNvPr id="9" name="Text Box 8"/>
            <p:cNvSpPr txBox="1"/>
            <p:nvPr/>
          </p:nvSpPr>
          <p:spPr>
            <a:xfrm>
              <a:off x="8344" y="3585"/>
              <a:ext cx="2764" cy="483"/>
            </a:xfrm>
            <a:prstGeom prst="rect">
              <a:avLst/>
            </a:prstGeom>
            <a:noFill/>
          </p:spPr>
          <p:txBody>
            <a:bodyPr wrap="square" rtlCol="0">
              <a:spAutoFit/>
            </a:bodyPr>
            <a:p>
              <a:pPr algn="ctr"/>
              <a:r>
                <a:rPr lang="en-US" sz="1400"/>
                <a:t>Monitoring</a:t>
              </a:r>
              <a:endParaRPr lang="en-US" sz="1400"/>
            </a:p>
          </p:txBody>
        </p:sp>
        <p:sp>
          <p:nvSpPr>
            <p:cNvPr id="11" name="Text Box 10"/>
            <p:cNvSpPr txBox="1"/>
            <p:nvPr/>
          </p:nvSpPr>
          <p:spPr>
            <a:xfrm>
              <a:off x="5941" y="4424"/>
              <a:ext cx="2764" cy="483"/>
            </a:xfrm>
            <a:prstGeom prst="rect">
              <a:avLst/>
            </a:prstGeom>
            <a:noFill/>
          </p:spPr>
          <p:txBody>
            <a:bodyPr wrap="square" rtlCol="0">
              <a:spAutoFit/>
            </a:bodyPr>
            <a:p>
              <a:pPr algn="ctr"/>
              <a:r>
                <a:rPr lang="en-US" sz="1400"/>
                <a:t>MonggoDB</a:t>
              </a:r>
              <a:endParaRPr lang="en-US" sz="1400"/>
            </a:p>
          </p:txBody>
        </p:sp>
        <p:sp>
          <p:nvSpPr>
            <p:cNvPr id="12" name="Text Box 11"/>
            <p:cNvSpPr txBox="1"/>
            <p:nvPr/>
          </p:nvSpPr>
          <p:spPr>
            <a:xfrm>
              <a:off x="7944" y="5816"/>
              <a:ext cx="2764" cy="483"/>
            </a:xfrm>
            <a:prstGeom prst="rect">
              <a:avLst/>
            </a:prstGeom>
            <a:noFill/>
          </p:spPr>
          <p:txBody>
            <a:bodyPr wrap="square" rtlCol="0">
              <a:spAutoFit/>
            </a:bodyPr>
            <a:p>
              <a:pPr algn="ctr"/>
              <a:r>
                <a:rPr lang="en-US" sz="1400"/>
                <a:t>Mysql</a:t>
              </a:r>
              <a:endParaRPr lang="en-US" sz="1400"/>
            </a:p>
          </p:txBody>
        </p:sp>
        <p:sp>
          <p:nvSpPr>
            <p:cNvPr id="13" name="Text Box 12"/>
            <p:cNvSpPr txBox="1"/>
            <p:nvPr/>
          </p:nvSpPr>
          <p:spPr>
            <a:xfrm>
              <a:off x="10428" y="4424"/>
              <a:ext cx="2764" cy="483"/>
            </a:xfrm>
            <a:prstGeom prst="rect">
              <a:avLst/>
            </a:prstGeom>
            <a:noFill/>
          </p:spPr>
          <p:txBody>
            <a:bodyPr wrap="square" rtlCol="0">
              <a:spAutoFit/>
            </a:bodyPr>
            <a:p>
              <a:pPr algn="ctr"/>
              <a:r>
                <a:rPr lang="en-US" sz="1400"/>
                <a:t>Nginx</a:t>
              </a:r>
              <a:endParaRPr lang="en-US" sz="1400"/>
            </a:p>
          </p:txBody>
        </p:sp>
      </p:grpSp>
      <p:grpSp>
        <p:nvGrpSpPr>
          <p:cNvPr id="38" name="Group 37"/>
          <p:cNvGrpSpPr/>
          <p:nvPr/>
        </p:nvGrpSpPr>
        <p:grpSpPr>
          <a:xfrm>
            <a:off x="3772535" y="2468245"/>
            <a:ext cx="4512945" cy="2561590"/>
            <a:chOff x="5941" y="3887"/>
            <a:chExt cx="7107" cy="4034"/>
          </a:xfrm>
        </p:grpSpPr>
        <p:sp>
          <p:nvSpPr>
            <p:cNvPr id="2" name="Text Box 1"/>
            <p:cNvSpPr txBox="1"/>
            <p:nvPr/>
          </p:nvSpPr>
          <p:spPr>
            <a:xfrm>
              <a:off x="8343" y="3887"/>
              <a:ext cx="2764" cy="1161"/>
            </a:xfrm>
            <a:prstGeom prst="rect">
              <a:avLst/>
            </a:prstGeom>
            <a:noFill/>
          </p:spPr>
          <p:txBody>
            <a:bodyPr wrap="square" rtlCol="0">
              <a:spAutoFit/>
            </a:bodyPr>
            <a:p>
              <a:pPr algn="ctr"/>
              <a:r>
                <a:rPr lang="en-US" sz="1400"/>
                <a:t>2 Core</a:t>
              </a:r>
              <a:endParaRPr lang="en-US" sz="1400"/>
            </a:p>
            <a:p>
              <a:pPr algn="ctr"/>
              <a:r>
                <a:rPr lang="en-US" sz="1400"/>
                <a:t>2 GB RAM</a:t>
              </a:r>
              <a:endParaRPr lang="en-US" sz="1400"/>
            </a:p>
            <a:p>
              <a:pPr algn="ctr"/>
              <a:r>
                <a:rPr lang="en-US" sz="1400"/>
                <a:t>2,5 TB Storage</a:t>
              </a:r>
              <a:endParaRPr lang="en-US" sz="1400"/>
            </a:p>
          </p:txBody>
        </p:sp>
        <p:sp>
          <p:nvSpPr>
            <p:cNvPr id="3" name="Text Box 2"/>
            <p:cNvSpPr txBox="1"/>
            <p:nvPr/>
          </p:nvSpPr>
          <p:spPr>
            <a:xfrm>
              <a:off x="5941" y="4819"/>
              <a:ext cx="2764" cy="1161"/>
            </a:xfrm>
            <a:prstGeom prst="rect">
              <a:avLst/>
            </a:prstGeom>
            <a:noFill/>
          </p:spPr>
          <p:txBody>
            <a:bodyPr wrap="square" rtlCol="0">
              <a:spAutoFit/>
            </a:bodyPr>
            <a:p>
              <a:pPr algn="ctr"/>
              <a:r>
                <a:rPr lang="en-US" sz="1400"/>
                <a:t>1 Core</a:t>
              </a:r>
              <a:endParaRPr lang="en-US" sz="1400"/>
            </a:p>
            <a:p>
              <a:pPr algn="ctr"/>
              <a:r>
                <a:rPr lang="en-US" sz="1400"/>
                <a:t>1 GB RAM</a:t>
              </a:r>
              <a:endParaRPr lang="en-US" sz="1400"/>
            </a:p>
            <a:p>
              <a:pPr algn="ctr"/>
              <a:r>
                <a:rPr lang="en-US" sz="1400"/>
                <a:t>1 TB Storage</a:t>
              </a:r>
              <a:endParaRPr lang="en-US" sz="1400"/>
            </a:p>
          </p:txBody>
        </p:sp>
        <p:sp>
          <p:nvSpPr>
            <p:cNvPr id="10" name="Text Box 9"/>
            <p:cNvSpPr txBox="1"/>
            <p:nvPr/>
          </p:nvSpPr>
          <p:spPr>
            <a:xfrm>
              <a:off x="7944" y="6761"/>
              <a:ext cx="2764" cy="1161"/>
            </a:xfrm>
            <a:prstGeom prst="rect">
              <a:avLst/>
            </a:prstGeom>
            <a:noFill/>
          </p:spPr>
          <p:txBody>
            <a:bodyPr wrap="square" rtlCol="0">
              <a:spAutoFit/>
            </a:bodyPr>
            <a:p>
              <a:pPr algn="ctr"/>
              <a:r>
                <a:rPr lang="en-US" sz="1400"/>
                <a:t>4 Core</a:t>
              </a:r>
              <a:endParaRPr lang="en-US" sz="1400"/>
            </a:p>
            <a:p>
              <a:pPr algn="ctr"/>
              <a:r>
                <a:rPr lang="en-US" sz="1400"/>
                <a:t>4 GB RAM</a:t>
              </a:r>
              <a:endParaRPr lang="en-US" sz="1400"/>
            </a:p>
            <a:p>
              <a:pPr algn="ctr"/>
              <a:r>
                <a:rPr lang="en-US" sz="1400"/>
                <a:t>4,5 TB Storage</a:t>
              </a:r>
              <a:endParaRPr lang="en-US" sz="1400"/>
            </a:p>
          </p:txBody>
        </p:sp>
        <p:sp>
          <p:nvSpPr>
            <p:cNvPr id="14" name="Text Box 13"/>
            <p:cNvSpPr txBox="1"/>
            <p:nvPr/>
          </p:nvSpPr>
          <p:spPr>
            <a:xfrm>
              <a:off x="10284" y="4820"/>
              <a:ext cx="2764" cy="1161"/>
            </a:xfrm>
            <a:prstGeom prst="rect">
              <a:avLst/>
            </a:prstGeom>
            <a:noFill/>
          </p:spPr>
          <p:txBody>
            <a:bodyPr wrap="square" rtlCol="0">
              <a:spAutoFit/>
            </a:bodyPr>
            <a:p>
              <a:pPr algn="ctr"/>
              <a:r>
                <a:rPr lang="en-US" sz="1400"/>
                <a:t>1 Core</a:t>
              </a:r>
              <a:endParaRPr lang="en-US" sz="1400"/>
            </a:p>
            <a:p>
              <a:pPr algn="ctr"/>
              <a:r>
                <a:rPr lang="en-US" sz="1400"/>
                <a:t>1 GB RAM</a:t>
              </a:r>
              <a:endParaRPr lang="en-US" sz="1400"/>
            </a:p>
            <a:p>
              <a:pPr algn="ctr"/>
              <a:r>
                <a:rPr lang="en-US" sz="1400"/>
                <a:t>2 TB Storage</a:t>
              </a:r>
              <a:endParaRPr lang="en-US" sz="1400"/>
            </a:p>
          </p:txBody>
        </p:sp>
      </p:grpSp>
      <p:grpSp>
        <p:nvGrpSpPr>
          <p:cNvPr id="8" name="Group 7"/>
          <p:cNvGrpSpPr/>
          <p:nvPr/>
        </p:nvGrpSpPr>
        <p:grpSpPr>
          <a:xfrm>
            <a:off x="2927985" y="1859280"/>
            <a:ext cx="6494780" cy="4211320"/>
            <a:chOff x="4612" y="2885"/>
            <a:chExt cx="10228" cy="6632"/>
          </a:xfrm>
        </p:grpSpPr>
        <p:pic>
          <p:nvPicPr>
            <p:cNvPr id="5" name="Picture 4"/>
            <p:cNvPicPr>
              <a:picLocks noChangeAspect="1"/>
            </p:cNvPicPr>
            <p:nvPr/>
          </p:nvPicPr>
          <p:blipFill>
            <a:blip r:embed="rId2"/>
            <a:srcRect l="23984" t="25778" r="18766" b="8222"/>
            <a:stretch>
              <a:fillRect/>
            </a:stretch>
          </p:blipFill>
          <p:spPr>
            <a:xfrm>
              <a:off x="4612" y="2885"/>
              <a:ext cx="10229" cy="6633"/>
            </a:xfrm>
            <a:prstGeom prst="rect">
              <a:avLst/>
            </a:prstGeom>
          </p:spPr>
        </p:pic>
        <p:sp>
          <p:nvSpPr>
            <p:cNvPr id="7" name="Text Box 6"/>
            <p:cNvSpPr txBox="1"/>
            <p:nvPr/>
          </p:nvSpPr>
          <p:spPr>
            <a:xfrm>
              <a:off x="7770" y="3928"/>
              <a:ext cx="2802" cy="1888"/>
            </a:xfrm>
            <a:prstGeom prst="rect">
              <a:avLst/>
            </a:prstGeom>
            <a:noFill/>
          </p:spPr>
          <p:txBody>
            <a:bodyPr wrap="square" rtlCol="0">
              <a:spAutoFit/>
            </a:bodyPr>
            <a:p>
              <a:pPr algn="ctr"/>
              <a:r>
                <a:rPr lang="en-US" sz="2400" b="1">
                  <a:solidFill>
                    <a:schemeClr val="tx1"/>
                  </a:solidFill>
                </a:rPr>
                <a:t>8 Core</a:t>
              </a:r>
              <a:endParaRPr lang="en-US" sz="2400" b="1">
                <a:solidFill>
                  <a:schemeClr val="tx1"/>
                </a:solidFill>
              </a:endParaRPr>
            </a:p>
            <a:p>
              <a:pPr algn="ctr"/>
              <a:r>
                <a:rPr lang="en-US" sz="2400" b="1">
                  <a:solidFill>
                    <a:schemeClr val="tx1"/>
                  </a:solidFill>
                </a:rPr>
                <a:t>8 GB RAM</a:t>
              </a:r>
              <a:endParaRPr lang="en-US" sz="2400" b="1">
                <a:solidFill>
                  <a:schemeClr val="tx1"/>
                </a:solidFill>
              </a:endParaRPr>
            </a:p>
            <a:p>
              <a:pPr algn="ctr"/>
              <a:r>
                <a:rPr lang="en-US" sz="2400" b="1">
                  <a:solidFill>
                    <a:schemeClr val="tx1"/>
                  </a:solidFill>
                </a:rPr>
                <a:t>10TB</a:t>
              </a:r>
              <a:endParaRPr lang="en-US" sz="2400" b="1">
                <a:solidFill>
                  <a:schemeClr val="tx1"/>
                </a:solidFill>
              </a:endParaRPr>
            </a:p>
          </p:txBody>
        </p:sp>
      </p:grpSp>
      <p:pic>
        <p:nvPicPr>
          <p:cNvPr id="6" name="Picture 5"/>
          <p:cNvPicPr>
            <a:picLocks noChangeAspect="1"/>
          </p:cNvPicPr>
          <p:nvPr/>
        </p:nvPicPr>
        <p:blipFill>
          <a:blip r:embed="rId3"/>
          <a:stretch>
            <a:fillRect/>
          </a:stretch>
        </p:blipFill>
        <p:spPr>
          <a:xfrm>
            <a:off x="650875" y="-378460"/>
            <a:ext cx="48768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18770" y="0"/>
            <a:ext cx="3428365" cy="1776095"/>
          </a:xfrm>
          <a:prstGeom prst="rect">
            <a:avLst/>
          </a:prstGeom>
        </p:spPr>
      </p:pic>
      <p:grpSp>
        <p:nvGrpSpPr>
          <p:cNvPr id="32" name="Group 31"/>
          <p:cNvGrpSpPr/>
          <p:nvPr/>
        </p:nvGrpSpPr>
        <p:grpSpPr>
          <a:xfrm>
            <a:off x="4030980" y="3856990"/>
            <a:ext cx="2429510" cy="2433320"/>
            <a:chOff x="7687" y="3915"/>
            <a:chExt cx="3826" cy="3832"/>
          </a:xfrm>
        </p:grpSpPr>
        <p:pic>
          <p:nvPicPr>
            <p:cNvPr id="33"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34" name="Text Box 33"/>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pic>
        <p:nvPicPr>
          <p:cNvPr id="35" name="Content Placeholder 3"/>
          <p:cNvPicPr>
            <a:picLocks noChangeAspect="1"/>
          </p:cNvPicPr>
          <p:nvPr/>
        </p:nvPicPr>
        <p:blipFill>
          <a:blip r:embed="rId2"/>
          <a:stretch>
            <a:fillRect/>
          </a:stretch>
        </p:blipFill>
        <p:spPr>
          <a:xfrm>
            <a:off x="4031615" y="1938020"/>
            <a:ext cx="2430145" cy="2433955"/>
          </a:xfrm>
          <a:prstGeom prst="rect">
            <a:avLst/>
          </a:prstGeom>
          <a:noFill/>
        </p:spPr>
      </p:pic>
      <p:sp>
        <p:nvSpPr>
          <p:cNvPr id="36" name="Text Box 35"/>
          <p:cNvSpPr txBox="1"/>
          <p:nvPr/>
        </p:nvSpPr>
        <p:spPr>
          <a:xfrm>
            <a:off x="4109720" y="2557145"/>
            <a:ext cx="2273300" cy="1353185"/>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nvGrpSpPr>
          <p:cNvPr id="37" name="Group 36"/>
          <p:cNvGrpSpPr/>
          <p:nvPr/>
        </p:nvGrpSpPr>
        <p:grpSpPr>
          <a:xfrm>
            <a:off x="4031615" y="1938020"/>
            <a:ext cx="2429510" cy="2433320"/>
            <a:chOff x="7687" y="3915"/>
            <a:chExt cx="3826" cy="3832"/>
          </a:xfrm>
        </p:grpSpPr>
        <p:pic>
          <p:nvPicPr>
            <p:cNvPr id="38"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39" name="Text Box 38"/>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40" name="Group 39"/>
          <p:cNvGrpSpPr/>
          <p:nvPr/>
        </p:nvGrpSpPr>
        <p:grpSpPr>
          <a:xfrm>
            <a:off x="2129790" y="1938020"/>
            <a:ext cx="2429510" cy="2433320"/>
            <a:chOff x="7687" y="3915"/>
            <a:chExt cx="3826" cy="3832"/>
          </a:xfrm>
        </p:grpSpPr>
        <p:pic>
          <p:nvPicPr>
            <p:cNvPr id="41"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42" name="Text Box 41"/>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43" name="Group 42"/>
          <p:cNvGrpSpPr/>
          <p:nvPr/>
        </p:nvGrpSpPr>
        <p:grpSpPr>
          <a:xfrm>
            <a:off x="5933440" y="1938020"/>
            <a:ext cx="2429510" cy="2433320"/>
            <a:chOff x="7687" y="3915"/>
            <a:chExt cx="3826" cy="3832"/>
          </a:xfrm>
        </p:grpSpPr>
        <p:pic>
          <p:nvPicPr>
            <p:cNvPr id="44"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45" name="Text Box 44"/>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46" name="Group 45"/>
          <p:cNvGrpSpPr/>
          <p:nvPr/>
        </p:nvGrpSpPr>
        <p:grpSpPr>
          <a:xfrm>
            <a:off x="2129155" y="3856990"/>
            <a:ext cx="2429510" cy="2433320"/>
            <a:chOff x="7687" y="3915"/>
            <a:chExt cx="3826" cy="3832"/>
          </a:xfrm>
        </p:grpSpPr>
        <p:pic>
          <p:nvPicPr>
            <p:cNvPr id="47"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48" name="Text Box 47"/>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49" name="Group 48"/>
          <p:cNvGrpSpPr/>
          <p:nvPr/>
        </p:nvGrpSpPr>
        <p:grpSpPr>
          <a:xfrm>
            <a:off x="5933440" y="3856990"/>
            <a:ext cx="2429510" cy="2433320"/>
            <a:chOff x="7687" y="3915"/>
            <a:chExt cx="3826" cy="3832"/>
          </a:xfrm>
        </p:grpSpPr>
        <p:pic>
          <p:nvPicPr>
            <p:cNvPr id="50"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51" name="Text Box 50"/>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52" name="Group 51"/>
          <p:cNvGrpSpPr/>
          <p:nvPr/>
        </p:nvGrpSpPr>
        <p:grpSpPr>
          <a:xfrm>
            <a:off x="7827010" y="1938020"/>
            <a:ext cx="2430145" cy="2433955"/>
            <a:chOff x="7687" y="3915"/>
            <a:chExt cx="3827" cy="3833"/>
          </a:xfrm>
        </p:grpSpPr>
        <p:pic>
          <p:nvPicPr>
            <p:cNvPr id="53"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54" name="Text Box 53"/>
            <p:cNvSpPr txBox="1"/>
            <p:nvPr/>
          </p:nvSpPr>
          <p:spPr>
            <a:xfrm>
              <a:off x="7810" y="4890"/>
              <a:ext cx="3580" cy="1888"/>
            </a:xfrm>
            <a:prstGeom prst="rect">
              <a:avLst/>
            </a:prstGeom>
            <a:noFill/>
          </p:spPr>
          <p:txBody>
            <a:bodyPr wrap="square" rtlCol="0">
              <a:spAutoFit/>
            </a:bodyPr>
            <a:p>
              <a:pPr algn="ctr"/>
              <a:r>
                <a:rPr lang="en-US" sz="2400" b="1">
                  <a:solidFill>
                    <a:schemeClr val="bg1"/>
                  </a:solidFill>
                </a:rPr>
                <a:t>10 TB</a:t>
              </a:r>
              <a:br>
                <a:rPr lang="en-US" sz="2400" b="1">
                  <a:solidFill>
                    <a:schemeClr val="bg1"/>
                  </a:solidFill>
                </a:rPr>
              </a:br>
              <a:r>
                <a:rPr lang="en-US" sz="2400" b="1">
                  <a:solidFill>
                    <a:schemeClr val="bg1"/>
                  </a:solidFill>
                </a:rPr>
                <a:t>Persisten Volume</a:t>
              </a:r>
              <a:endParaRPr lang="en-US" sz="2400" b="1">
                <a:solidFill>
                  <a:schemeClr val="bg1"/>
                </a:solidFill>
              </a:endParaRPr>
            </a:p>
          </p:txBody>
        </p:sp>
      </p:grpSp>
      <p:sp>
        <p:nvSpPr>
          <p:cNvPr id="55" name="Text Box 54"/>
          <p:cNvSpPr txBox="1"/>
          <p:nvPr/>
        </p:nvSpPr>
        <p:spPr>
          <a:xfrm>
            <a:off x="6344920" y="944245"/>
            <a:ext cx="2202180" cy="368300"/>
          </a:xfrm>
          <a:prstGeom prst="rect">
            <a:avLst/>
          </a:prstGeom>
          <a:noFill/>
        </p:spPr>
        <p:txBody>
          <a:bodyPr wrap="none" rtlCol="0">
            <a:spAutoFit/>
          </a:bodyPr>
          <a:p>
            <a:r>
              <a:rPr lang="en-US"/>
              <a:t>Jumlah yang akses </a:t>
            </a:r>
            <a:endParaRPr lang="en-US"/>
          </a:p>
        </p:txBody>
      </p:sp>
      <p:sp>
        <p:nvSpPr>
          <p:cNvPr id="63" name="Rectangles 62"/>
          <p:cNvSpPr/>
          <p:nvPr/>
        </p:nvSpPr>
        <p:spPr>
          <a:xfrm>
            <a:off x="6898005" y="1260475"/>
            <a:ext cx="1007110" cy="455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tx1"/>
                </a:solidFill>
              </a:rPr>
              <a:t>20</a:t>
            </a:r>
            <a:endParaRPr lang="en-US" b="1">
              <a:solidFill>
                <a:schemeClr val="tx1"/>
              </a:solidFill>
            </a:endParaRPr>
          </a:p>
        </p:txBody>
      </p:sp>
      <p:sp>
        <p:nvSpPr>
          <p:cNvPr id="64" name="Rectangles 63"/>
          <p:cNvSpPr/>
          <p:nvPr/>
        </p:nvSpPr>
        <p:spPr>
          <a:xfrm>
            <a:off x="6898005" y="1260475"/>
            <a:ext cx="1007110" cy="455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tx1"/>
                </a:solidFill>
              </a:rPr>
              <a:t>40</a:t>
            </a:r>
            <a:endParaRPr lang="en-US" b="1">
              <a:solidFill>
                <a:schemeClr val="tx1"/>
              </a:solidFill>
            </a:endParaRPr>
          </a:p>
        </p:txBody>
      </p:sp>
      <p:sp>
        <p:nvSpPr>
          <p:cNvPr id="65" name="Rectangles 64"/>
          <p:cNvSpPr/>
          <p:nvPr/>
        </p:nvSpPr>
        <p:spPr>
          <a:xfrm>
            <a:off x="6898005" y="1260475"/>
            <a:ext cx="1007110" cy="455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tx1"/>
                </a:solidFill>
              </a:rPr>
              <a:t>60</a:t>
            </a:r>
            <a:endParaRPr lang="en-US" b="1">
              <a:solidFill>
                <a:schemeClr val="tx1"/>
              </a:solidFill>
            </a:endParaRPr>
          </a:p>
        </p:txBody>
      </p:sp>
      <p:sp>
        <p:nvSpPr>
          <p:cNvPr id="66" name="Rectangles 65"/>
          <p:cNvSpPr/>
          <p:nvPr/>
        </p:nvSpPr>
        <p:spPr>
          <a:xfrm>
            <a:off x="6898005" y="1260475"/>
            <a:ext cx="1007110" cy="455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tx1"/>
                </a:solidFill>
              </a:rPr>
              <a:t>80</a:t>
            </a:r>
            <a:endParaRPr lang="en-US" b="1">
              <a:solidFill>
                <a:schemeClr val="tx1"/>
              </a:solidFill>
            </a:endParaRPr>
          </a:p>
        </p:txBody>
      </p:sp>
      <p:sp>
        <p:nvSpPr>
          <p:cNvPr id="67" name="Rectangles 66"/>
          <p:cNvSpPr/>
          <p:nvPr/>
        </p:nvSpPr>
        <p:spPr>
          <a:xfrm>
            <a:off x="6942455" y="1260475"/>
            <a:ext cx="1007110" cy="455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tx1"/>
                </a:solidFill>
              </a:rPr>
              <a:t>100</a:t>
            </a:r>
            <a:endParaRPr lang="en-US" b="1">
              <a:solidFill>
                <a:schemeClr val="tx1"/>
              </a:solidFill>
            </a:endParaRPr>
          </a:p>
        </p:txBody>
      </p:sp>
      <p:sp>
        <p:nvSpPr>
          <p:cNvPr id="68" name="Rectangles 67"/>
          <p:cNvSpPr/>
          <p:nvPr/>
        </p:nvSpPr>
        <p:spPr>
          <a:xfrm>
            <a:off x="6942455" y="1260475"/>
            <a:ext cx="1007110" cy="455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tx1"/>
                </a:solidFill>
              </a:rPr>
              <a:t>120</a:t>
            </a:r>
            <a:endParaRPr lang="en-US" b="1">
              <a:solidFill>
                <a:schemeClr val="tx1"/>
              </a:solidFill>
            </a:endParaRPr>
          </a:p>
        </p:txBody>
      </p:sp>
      <p:sp>
        <p:nvSpPr>
          <p:cNvPr id="70" name="Text Box 69"/>
          <p:cNvSpPr txBox="1"/>
          <p:nvPr/>
        </p:nvSpPr>
        <p:spPr>
          <a:xfrm rot="19320000">
            <a:off x="8930640" y="913130"/>
            <a:ext cx="3145155" cy="521970"/>
          </a:xfrm>
          <a:prstGeom prst="rect">
            <a:avLst/>
          </a:prstGeom>
          <a:noFill/>
        </p:spPr>
        <p:txBody>
          <a:bodyPr wrap="none" rtlCol="0">
            <a:spAutoFit/>
          </a:bodyPr>
          <a:p>
            <a:r>
              <a:rPr lang="en-US" sz="2800" b="1">
                <a:solidFill>
                  <a:srgbClr val="C00000"/>
                </a:solidFill>
                <a:effectLst>
                  <a:outerShdw blurRad="38100" dist="19050" dir="2700000" algn="tl" rotWithShape="0">
                    <a:schemeClr val="dk1">
                      <a:alpha val="40000"/>
                    </a:schemeClr>
                  </a:outerShdw>
                </a:effectLst>
                <a:latin typeface="+mj-ea"/>
                <a:cs typeface="+mj-ea"/>
              </a:rPr>
              <a:t>Storage Penuh !!!</a:t>
            </a:r>
            <a:endParaRPr lang="en-US" sz="2800" b="1">
              <a:solidFill>
                <a:srgbClr val="C00000"/>
              </a:solidFill>
              <a:effectLst>
                <a:outerShdw blurRad="38100" dist="19050" dir="2700000" algn="tl" rotWithShape="0">
                  <a:schemeClr val="dk1">
                    <a:alpha val="40000"/>
                  </a:schemeClr>
                </a:outerShdw>
              </a:effectLst>
              <a:latin typeface="+mj-ea"/>
              <a:cs typeface="+mj-ea"/>
            </a:endParaRPr>
          </a:p>
        </p:txBody>
      </p:sp>
      <p:sp>
        <p:nvSpPr>
          <p:cNvPr id="3" name="Text Box 2"/>
          <p:cNvSpPr txBox="1"/>
          <p:nvPr/>
        </p:nvSpPr>
        <p:spPr>
          <a:xfrm>
            <a:off x="2946400" y="422275"/>
            <a:ext cx="3837940" cy="521970"/>
          </a:xfrm>
          <a:prstGeom prst="rect">
            <a:avLst/>
          </a:prstGeom>
          <a:noFill/>
        </p:spPr>
        <p:txBody>
          <a:bodyPr wrap="none" rtlCol="0">
            <a:spAutoFit/>
          </a:bodyPr>
          <a:p>
            <a:r>
              <a:rPr lang="en-US" sz="2800" b="1">
                <a:solidFill>
                  <a:srgbClr val="C00000"/>
                </a:solidFill>
                <a:effectLst>
                  <a:outerShdw blurRad="38100" dist="19050" dir="2700000" algn="tl" rotWithShape="0">
                    <a:schemeClr val="dk1">
                      <a:alpha val="40000"/>
                    </a:schemeClr>
                  </a:outerShdw>
                </a:effectLst>
                <a:latin typeface="+mj-ea"/>
                <a:cs typeface="+mj-ea"/>
              </a:rPr>
              <a:t>Manage microService</a:t>
            </a:r>
            <a:endParaRPr lang="en-US" sz="2800" b="1">
              <a:solidFill>
                <a:srgbClr val="C00000"/>
              </a:solidFill>
              <a:effectLst>
                <a:outerShdw blurRad="38100" dist="19050" dir="2700000" algn="tl" rotWithShape="0">
                  <a:schemeClr val="dk1">
                    <a:alpha val="40000"/>
                  </a:schemeClr>
                </a:outerShdw>
              </a:effectLst>
              <a:latin typeface="+mj-ea"/>
              <a:cs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bldLvl="0" animBg="1"/>
      <p:bldP spid="66" grpId="0" bldLvl="0" animBg="1"/>
      <p:bldP spid="67" grpId="0" bldLvl="0" animBg="1"/>
      <p:bldP spid="68" grpId="0" bldLvl="0" animBg="1"/>
      <p:bldP spid="70" grpId="0"/>
      <p:bldP spid="70" grpId="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18770" y="0"/>
            <a:ext cx="3428365" cy="1776095"/>
          </a:xfrm>
          <a:prstGeom prst="rect">
            <a:avLst/>
          </a:prstGeom>
        </p:spPr>
      </p:pic>
      <p:grpSp>
        <p:nvGrpSpPr>
          <p:cNvPr id="4" name="Group 3"/>
          <p:cNvGrpSpPr/>
          <p:nvPr/>
        </p:nvGrpSpPr>
        <p:grpSpPr>
          <a:xfrm>
            <a:off x="2833370" y="1949450"/>
            <a:ext cx="6524625" cy="4407535"/>
            <a:chOff x="4612" y="2885"/>
            <a:chExt cx="10229" cy="6633"/>
          </a:xfrm>
        </p:grpSpPr>
        <p:pic>
          <p:nvPicPr>
            <p:cNvPr id="6" name="Picture 5"/>
            <p:cNvPicPr>
              <a:picLocks noChangeAspect="1"/>
            </p:cNvPicPr>
            <p:nvPr/>
          </p:nvPicPr>
          <p:blipFill>
            <a:blip r:embed="rId2"/>
            <a:srcRect l="23984" t="25778" r="18766" b="8222"/>
            <a:stretch>
              <a:fillRect/>
            </a:stretch>
          </p:blipFill>
          <p:spPr>
            <a:xfrm>
              <a:off x="4612" y="2885"/>
              <a:ext cx="10229" cy="6633"/>
            </a:xfrm>
            <a:prstGeom prst="rect">
              <a:avLst/>
            </a:prstGeom>
          </p:spPr>
        </p:pic>
        <p:sp>
          <p:nvSpPr>
            <p:cNvPr id="7" name="Text Box 6"/>
            <p:cNvSpPr txBox="1"/>
            <p:nvPr/>
          </p:nvSpPr>
          <p:spPr>
            <a:xfrm>
              <a:off x="6849" y="4481"/>
              <a:ext cx="4914" cy="2638"/>
            </a:xfrm>
            <a:prstGeom prst="rect">
              <a:avLst/>
            </a:prstGeom>
            <a:noFill/>
          </p:spPr>
          <p:txBody>
            <a:bodyPr wrap="square" rtlCol="0">
              <a:spAutoFit/>
            </a:bodyPr>
            <a:p>
              <a:pPr algn="ctr"/>
              <a:r>
                <a:rPr lang="en-US" sz="3600" b="1">
                  <a:solidFill>
                    <a:schemeClr val="tx1"/>
                  </a:solidFill>
                </a:rPr>
                <a:t>6 Core</a:t>
              </a:r>
              <a:endParaRPr lang="en-US" sz="3600" b="1">
                <a:solidFill>
                  <a:schemeClr val="tx1"/>
                </a:solidFill>
              </a:endParaRPr>
            </a:p>
            <a:p>
              <a:pPr algn="ctr"/>
              <a:r>
                <a:rPr lang="en-US" sz="3600" b="1">
                  <a:solidFill>
                    <a:schemeClr val="tx1"/>
                  </a:solidFill>
                </a:rPr>
                <a:t>6 GB RAM</a:t>
              </a:r>
              <a:endParaRPr lang="en-US" sz="3600" b="1">
                <a:solidFill>
                  <a:schemeClr val="tx1"/>
                </a:solidFill>
              </a:endParaRPr>
            </a:p>
            <a:p>
              <a:pPr algn="ctr"/>
              <a:r>
                <a:rPr lang="en-US" sz="3600" b="1">
                  <a:solidFill>
                    <a:schemeClr val="tx1"/>
                  </a:solidFill>
                </a:rPr>
                <a:t>10TB</a:t>
              </a:r>
              <a:endParaRPr lang="en-US" sz="3600" b="1">
                <a:solidFill>
                  <a:schemeClr val="tx1"/>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 name="Rectangles 67"/>
          <p:cNvSpPr/>
          <p:nvPr/>
        </p:nvSpPr>
        <p:spPr>
          <a:xfrm>
            <a:off x="6942455" y="1260475"/>
            <a:ext cx="1007110" cy="455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tx1"/>
                </a:solidFill>
              </a:rPr>
              <a:t>120</a:t>
            </a:r>
            <a:endParaRPr lang="en-US" b="1">
              <a:solidFill>
                <a:schemeClr val="tx1"/>
              </a:solidFill>
            </a:endParaRPr>
          </a:p>
        </p:txBody>
      </p:sp>
      <p:sp>
        <p:nvSpPr>
          <p:cNvPr id="65" name="Rectangles 64"/>
          <p:cNvSpPr/>
          <p:nvPr/>
        </p:nvSpPr>
        <p:spPr>
          <a:xfrm>
            <a:off x="6898005" y="1260475"/>
            <a:ext cx="1007110" cy="455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tx1"/>
                </a:solidFill>
              </a:rPr>
              <a:t>60</a:t>
            </a:r>
            <a:endParaRPr lang="en-US" b="1">
              <a:solidFill>
                <a:schemeClr val="tx1"/>
              </a:solidFill>
            </a:endParaRPr>
          </a:p>
        </p:txBody>
      </p:sp>
      <p:pic>
        <p:nvPicPr>
          <p:cNvPr id="2" name="Picture 1"/>
          <p:cNvPicPr>
            <a:picLocks noChangeAspect="1"/>
          </p:cNvPicPr>
          <p:nvPr/>
        </p:nvPicPr>
        <p:blipFill>
          <a:blip r:embed="rId1"/>
          <a:stretch>
            <a:fillRect/>
          </a:stretch>
        </p:blipFill>
        <p:spPr>
          <a:xfrm>
            <a:off x="318770" y="0"/>
            <a:ext cx="3428365" cy="1776095"/>
          </a:xfrm>
          <a:prstGeom prst="rect">
            <a:avLst/>
          </a:prstGeom>
        </p:spPr>
      </p:pic>
      <p:grpSp>
        <p:nvGrpSpPr>
          <p:cNvPr id="32" name="Group 31"/>
          <p:cNvGrpSpPr/>
          <p:nvPr/>
        </p:nvGrpSpPr>
        <p:grpSpPr>
          <a:xfrm>
            <a:off x="4030980" y="3856990"/>
            <a:ext cx="2429510" cy="2433320"/>
            <a:chOff x="7687" y="3915"/>
            <a:chExt cx="3826" cy="3832"/>
          </a:xfrm>
        </p:grpSpPr>
        <p:pic>
          <p:nvPicPr>
            <p:cNvPr id="33"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34" name="Text Box 33"/>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pic>
        <p:nvPicPr>
          <p:cNvPr id="35" name="Content Placeholder 3"/>
          <p:cNvPicPr>
            <a:picLocks noChangeAspect="1"/>
          </p:cNvPicPr>
          <p:nvPr/>
        </p:nvPicPr>
        <p:blipFill>
          <a:blip r:embed="rId2"/>
          <a:stretch>
            <a:fillRect/>
          </a:stretch>
        </p:blipFill>
        <p:spPr>
          <a:xfrm>
            <a:off x="4031615" y="1938020"/>
            <a:ext cx="2430145" cy="2433955"/>
          </a:xfrm>
          <a:prstGeom prst="rect">
            <a:avLst/>
          </a:prstGeom>
          <a:noFill/>
        </p:spPr>
      </p:pic>
      <p:sp>
        <p:nvSpPr>
          <p:cNvPr id="36" name="Text Box 35"/>
          <p:cNvSpPr txBox="1"/>
          <p:nvPr/>
        </p:nvSpPr>
        <p:spPr>
          <a:xfrm>
            <a:off x="4109720" y="2557145"/>
            <a:ext cx="2273300" cy="1353185"/>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nvGrpSpPr>
          <p:cNvPr id="37" name="Group 36"/>
          <p:cNvGrpSpPr/>
          <p:nvPr/>
        </p:nvGrpSpPr>
        <p:grpSpPr>
          <a:xfrm>
            <a:off x="4031615" y="1938020"/>
            <a:ext cx="2429510" cy="2433320"/>
            <a:chOff x="7687" y="3915"/>
            <a:chExt cx="3826" cy="3832"/>
          </a:xfrm>
        </p:grpSpPr>
        <p:pic>
          <p:nvPicPr>
            <p:cNvPr id="38"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39" name="Text Box 38"/>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40" name="Group 39"/>
          <p:cNvGrpSpPr/>
          <p:nvPr/>
        </p:nvGrpSpPr>
        <p:grpSpPr>
          <a:xfrm>
            <a:off x="2129790" y="1938020"/>
            <a:ext cx="2429510" cy="2433320"/>
            <a:chOff x="7687" y="3915"/>
            <a:chExt cx="3826" cy="3832"/>
          </a:xfrm>
        </p:grpSpPr>
        <p:pic>
          <p:nvPicPr>
            <p:cNvPr id="41"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42" name="Text Box 41"/>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43" name="Group 42"/>
          <p:cNvGrpSpPr/>
          <p:nvPr/>
        </p:nvGrpSpPr>
        <p:grpSpPr>
          <a:xfrm>
            <a:off x="5933440" y="1938020"/>
            <a:ext cx="2429510" cy="2433320"/>
            <a:chOff x="7687" y="3915"/>
            <a:chExt cx="3826" cy="3832"/>
          </a:xfrm>
        </p:grpSpPr>
        <p:pic>
          <p:nvPicPr>
            <p:cNvPr id="44"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45" name="Text Box 44"/>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46" name="Group 45"/>
          <p:cNvGrpSpPr/>
          <p:nvPr/>
        </p:nvGrpSpPr>
        <p:grpSpPr>
          <a:xfrm>
            <a:off x="2129155" y="3856990"/>
            <a:ext cx="2429510" cy="2433320"/>
            <a:chOff x="7687" y="3915"/>
            <a:chExt cx="3826" cy="3832"/>
          </a:xfrm>
        </p:grpSpPr>
        <p:pic>
          <p:nvPicPr>
            <p:cNvPr id="47"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48" name="Text Box 47"/>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49" name="Group 48"/>
          <p:cNvGrpSpPr/>
          <p:nvPr/>
        </p:nvGrpSpPr>
        <p:grpSpPr>
          <a:xfrm>
            <a:off x="5933440" y="3856990"/>
            <a:ext cx="2429510" cy="2433320"/>
            <a:chOff x="7687" y="3915"/>
            <a:chExt cx="3826" cy="3832"/>
          </a:xfrm>
        </p:grpSpPr>
        <p:pic>
          <p:nvPicPr>
            <p:cNvPr id="50"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51" name="Text Box 50"/>
            <p:cNvSpPr txBox="1"/>
            <p:nvPr/>
          </p:nvSpPr>
          <p:spPr>
            <a:xfrm>
              <a:off x="7810" y="4890"/>
              <a:ext cx="3580" cy="2131"/>
            </a:xfrm>
            <a:prstGeom prst="rect">
              <a:avLst/>
            </a:prstGeom>
            <a:noFill/>
          </p:spPr>
          <p:txBody>
            <a:bodyPr wrap="square" rtlCol="0">
              <a:spAutoFit/>
            </a:bodyPr>
            <a:p>
              <a:pPr algn="ctr"/>
              <a:r>
                <a:rPr lang="en-US" sz="2800" b="1">
                  <a:solidFill>
                    <a:schemeClr val="bg1"/>
                  </a:solidFill>
                </a:rPr>
                <a:t>Node</a:t>
              </a:r>
              <a:br>
                <a:rPr lang="en-US" b="1">
                  <a:solidFill>
                    <a:schemeClr val="bg1"/>
                  </a:solidFill>
                </a:rPr>
              </a:br>
              <a:r>
                <a:rPr lang="en-US" b="1">
                  <a:solidFill>
                    <a:schemeClr val="bg1"/>
                  </a:solidFill>
                </a:rPr>
                <a:t>1 Core </a:t>
              </a:r>
              <a:br>
                <a:rPr lang="en-US" b="1">
                  <a:solidFill>
                    <a:schemeClr val="bg1"/>
                  </a:solidFill>
                </a:rPr>
              </a:br>
              <a:r>
                <a:rPr lang="en-US" b="1">
                  <a:solidFill>
                    <a:schemeClr val="bg1"/>
                  </a:solidFill>
                </a:rPr>
                <a:t>1 GB RAM</a:t>
              </a:r>
              <a:br>
                <a:rPr lang="en-US" b="1">
                  <a:solidFill>
                    <a:schemeClr val="bg1"/>
                  </a:solidFill>
                </a:rPr>
              </a:br>
              <a:endParaRPr lang="en-US" b="1">
                <a:solidFill>
                  <a:schemeClr val="bg1"/>
                </a:solidFill>
              </a:endParaRPr>
            </a:p>
          </p:txBody>
        </p:sp>
      </p:grpSp>
      <p:grpSp>
        <p:nvGrpSpPr>
          <p:cNvPr id="52" name="Group 51"/>
          <p:cNvGrpSpPr/>
          <p:nvPr/>
        </p:nvGrpSpPr>
        <p:grpSpPr>
          <a:xfrm>
            <a:off x="7827010" y="1938020"/>
            <a:ext cx="2430145" cy="2433955"/>
            <a:chOff x="7687" y="3915"/>
            <a:chExt cx="3827" cy="3833"/>
          </a:xfrm>
        </p:grpSpPr>
        <p:pic>
          <p:nvPicPr>
            <p:cNvPr id="53" name="Content Placeholder 3"/>
            <p:cNvPicPr>
              <a:picLocks noChangeAspect="1"/>
            </p:cNvPicPr>
            <p:nvPr/>
          </p:nvPicPr>
          <p:blipFill>
            <a:blip r:embed="rId2"/>
            <a:stretch>
              <a:fillRect/>
            </a:stretch>
          </p:blipFill>
          <p:spPr>
            <a:xfrm>
              <a:off x="7687" y="3915"/>
              <a:ext cx="3827" cy="3833"/>
            </a:xfrm>
            <a:prstGeom prst="rect">
              <a:avLst/>
            </a:prstGeom>
            <a:noFill/>
          </p:spPr>
        </p:pic>
        <p:sp>
          <p:nvSpPr>
            <p:cNvPr id="54" name="Text Box 53"/>
            <p:cNvSpPr txBox="1"/>
            <p:nvPr/>
          </p:nvSpPr>
          <p:spPr>
            <a:xfrm>
              <a:off x="7810" y="4890"/>
              <a:ext cx="3580" cy="1888"/>
            </a:xfrm>
            <a:prstGeom prst="rect">
              <a:avLst/>
            </a:prstGeom>
            <a:noFill/>
          </p:spPr>
          <p:txBody>
            <a:bodyPr wrap="square" rtlCol="0">
              <a:spAutoFit/>
            </a:bodyPr>
            <a:p>
              <a:pPr algn="ctr"/>
              <a:r>
                <a:rPr lang="en-US" sz="2400" b="1">
                  <a:solidFill>
                    <a:schemeClr val="bg1"/>
                  </a:solidFill>
                </a:rPr>
                <a:t>10 TB</a:t>
              </a:r>
              <a:br>
                <a:rPr lang="en-US" sz="2400" b="1">
                  <a:solidFill>
                    <a:schemeClr val="bg1"/>
                  </a:solidFill>
                </a:rPr>
              </a:br>
              <a:r>
                <a:rPr lang="en-US" sz="2400" b="1">
                  <a:solidFill>
                    <a:schemeClr val="bg1"/>
                  </a:solidFill>
                </a:rPr>
                <a:t>Persisten Volume</a:t>
              </a:r>
              <a:endParaRPr lang="en-US" sz="2400" b="1">
                <a:solidFill>
                  <a:schemeClr val="bg1"/>
                </a:solidFill>
              </a:endParaRPr>
            </a:p>
          </p:txBody>
        </p:sp>
      </p:grpSp>
      <p:sp>
        <p:nvSpPr>
          <p:cNvPr id="55" name="Text Box 54"/>
          <p:cNvSpPr txBox="1"/>
          <p:nvPr/>
        </p:nvSpPr>
        <p:spPr>
          <a:xfrm>
            <a:off x="6344920" y="944245"/>
            <a:ext cx="2202180" cy="368300"/>
          </a:xfrm>
          <a:prstGeom prst="rect">
            <a:avLst/>
          </a:prstGeom>
          <a:noFill/>
        </p:spPr>
        <p:txBody>
          <a:bodyPr wrap="none" rtlCol="0">
            <a:spAutoFit/>
          </a:bodyPr>
          <a:p>
            <a:r>
              <a:rPr lang="en-US"/>
              <a:t>Jumlah yang akses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15" y="2766060"/>
            <a:ext cx="10515600" cy="1325563"/>
          </a:xfrm>
        </p:spPr>
        <p:txBody>
          <a:bodyPr/>
          <a:lstStyle/>
          <a:p>
            <a:r>
              <a:rPr lang="de-CH">
                <a:sym typeface="+mn-ea"/>
              </a:rPr>
              <a:t>Components</a:t>
            </a:r>
            <a:endParaRPr lang="en-US" altLang="de-CH"/>
          </a:p>
        </p:txBody>
      </p:sp>
      <p:sp>
        <p:nvSpPr>
          <p:cNvPr id="3" name="Content Placeholder 3"/>
          <p:cNvSpPr>
            <a:spLocks noGrp="1"/>
          </p:cNvSpPr>
          <p:nvPr/>
        </p:nvSpPr>
        <p:spPr>
          <a:xfrm>
            <a:off x="2419350" y="1382395"/>
            <a:ext cx="3119755" cy="4675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CH"/>
          </a:p>
        </p:txBody>
      </p:sp>
      <p:sp>
        <p:nvSpPr>
          <p:cNvPr id="5" name="Content Placeholder 3"/>
          <p:cNvSpPr>
            <a:spLocks noGrp="1"/>
          </p:cNvSpPr>
          <p:nvPr/>
        </p:nvSpPr>
        <p:spPr>
          <a:xfrm>
            <a:off x="5115560" y="1497965"/>
            <a:ext cx="3119755" cy="4675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CH"/>
          </a:p>
        </p:txBody>
      </p:sp>
      <p:pic>
        <p:nvPicPr>
          <p:cNvPr id="8" name="Content Placeholder 7"/>
          <p:cNvPicPr>
            <a:picLocks noChangeAspect="1"/>
          </p:cNvPicPr>
          <p:nvPr>
            <p:ph idx="1"/>
          </p:nvPr>
        </p:nvPicPr>
        <p:blipFill>
          <a:blip r:embed="rId1"/>
          <a:stretch>
            <a:fillRect/>
          </a:stretch>
        </p:blipFill>
        <p:spPr>
          <a:xfrm>
            <a:off x="4009390" y="-14605"/>
            <a:ext cx="8182610" cy="6872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ltLang="de-CH"/>
              <a:t>Object</a:t>
            </a:r>
            <a:endParaRPr lang="en-US" altLang="de-CH"/>
          </a:p>
        </p:txBody>
      </p:sp>
      <p:sp>
        <p:nvSpPr>
          <p:cNvPr id="4" name="Content Placeholder 3"/>
          <p:cNvSpPr>
            <a:spLocks noGrp="1"/>
          </p:cNvSpPr>
          <p:nvPr>
            <p:ph sz="quarter" idx="10"/>
          </p:nvPr>
        </p:nvSpPr>
        <p:spPr>
          <a:xfrm>
            <a:off x="630555" y="1382395"/>
            <a:ext cx="3119755" cy="4675505"/>
          </a:xfrm>
        </p:spPr>
        <p:txBody>
          <a:bodyPr>
            <a:normAutofit fontScale="80000"/>
          </a:bodyPr>
          <a:lstStyle/>
          <a:p>
            <a:r>
              <a:rPr lang="de-CH" sz="2665"/>
              <a:t>pods</a:t>
            </a:r>
            <a:endParaRPr lang="de-CH" sz="2665"/>
          </a:p>
          <a:p>
            <a:r>
              <a:rPr lang="de-CH" sz="2665"/>
              <a:t>Namespaces</a:t>
            </a:r>
            <a:endParaRPr lang="de-CH" sz="2665"/>
          </a:p>
          <a:p>
            <a:r>
              <a:rPr lang="de-CH" sz="2665"/>
              <a:t>ReplicationController (Manages Pods)</a:t>
            </a:r>
            <a:endParaRPr lang="de-CH" sz="2665"/>
          </a:p>
          <a:p>
            <a:r>
              <a:rPr lang="de-CH" sz="2665"/>
              <a:t>DeploymentController (Manages Pods)</a:t>
            </a:r>
            <a:endParaRPr lang="de-CH" sz="2665"/>
          </a:p>
          <a:p>
            <a:r>
              <a:rPr lang="de-CH" sz="2665"/>
              <a:t>StatefulSets</a:t>
            </a:r>
            <a:endParaRPr lang="de-CH" sz="2665"/>
          </a:p>
          <a:p>
            <a:r>
              <a:rPr lang="de-CH" sz="2665"/>
              <a:t>DaemonSets</a:t>
            </a:r>
            <a:endParaRPr lang="de-CH" sz="2665"/>
          </a:p>
          <a:p>
            <a:r>
              <a:rPr lang="de-CH" sz="2665"/>
              <a:t>Services</a:t>
            </a:r>
            <a:endParaRPr lang="de-CH" sz="2665"/>
          </a:p>
          <a:p>
            <a:r>
              <a:rPr lang="de-CH" sz="2665"/>
              <a:t>ConfigMaps</a:t>
            </a:r>
            <a:endParaRPr lang="de-CH" sz="2665"/>
          </a:p>
          <a:p>
            <a:r>
              <a:rPr lang="de-CH" sz="2665"/>
              <a:t>Volumes</a:t>
            </a:r>
            <a:endParaRPr lang="de-CH" sz="2665"/>
          </a:p>
        </p:txBody>
      </p:sp>
      <p:sp>
        <p:nvSpPr>
          <p:cNvPr id="3" name="Content Placeholder 3"/>
          <p:cNvSpPr>
            <a:spLocks noGrp="1"/>
          </p:cNvSpPr>
          <p:nvPr/>
        </p:nvSpPr>
        <p:spPr>
          <a:xfrm>
            <a:off x="2419350" y="1382395"/>
            <a:ext cx="3119755" cy="4675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CH"/>
          </a:p>
        </p:txBody>
      </p:sp>
      <p:sp>
        <p:nvSpPr>
          <p:cNvPr id="7" name="Text Box 6"/>
          <p:cNvSpPr txBox="1"/>
          <p:nvPr/>
        </p:nvSpPr>
        <p:spPr>
          <a:xfrm>
            <a:off x="6157595" y="1958340"/>
            <a:ext cx="309880" cy="368300"/>
          </a:xfrm>
          <a:prstGeom prst="rect">
            <a:avLst/>
          </a:prstGeom>
          <a:noFill/>
        </p:spPr>
        <p:txBody>
          <a:bodyPr wrap="none" rtlCol="0">
            <a:spAutoFit/>
          </a:bodyPr>
          <a:p>
            <a:endParaRPr lang="en-US"/>
          </a:p>
        </p:txBody>
      </p:sp>
      <p:sp>
        <p:nvSpPr>
          <p:cNvPr id="8" name="Text Box 7"/>
          <p:cNvSpPr txBox="1"/>
          <p:nvPr/>
        </p:nvSpPr>
        <p:spPr>
          <a:xfrm>
            <a:off x="5485765" y="2326640"/>
            <a:ext cx="5868035" cy="1476375"/>
          </a:xfrm>
          <a:prstGeom prst="rect">
            <a:avLst/>
          </a:prstGeom>
          <a:noFill/>
        </p:spPr>
        <p:txBody>
          <a:bodyPr wrap="square" rtlCol="0">
            <a:spAutoFit/>
          </a:bodyPr>
          <a:p>
            <a:r>
              <a:rPr lang="en-US"/>
              <a:t>Sebuah Pod adalah sebuah kelompok yang terdiri dari satu atau lebih kontainer (misalnya kontainer Docker), dengan ruang penyimpanan ataupun jaringan yang dipakai bersama, dan sebuah spesifikasi mengenai bagaimana menjalankan kontainer.</a:t>
            </a:r>
            <a:endParaRPr lang="en-US"/>
          </a:p>
        </p:txBody>
      </p:sp>
      <p:sp>
        <p:nvSpPr>
          <p:cNvPr id="6" name="Rectangles 5"/>
          <p:cNvSpPr/>
          <p:nvPr/>
        </p:nvSpPr>
        <p:spPr>
          <a:xfrm>
            <a:off x="542290" y="2988310"/>
            <a:ext cx="3665220" cy="1463040"/>
          </a:xfrm>
          <a:prstGeom prst="rect">
            <a:avLst/>
          </a:prstGeom>
          <a:noFill/>
          <a:ln w="38100">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542290" y="2174875"/>
            <a:ext cx="3665220" cy="639445"/>
          </a:xfrm>
          <a:prstGeom prst="rect">
            <a:avLst/>
          </a:prstGeom>
          <a:noFill/>
          <a:ln w="38100">
            <a:solidFill>
              <a:srgbClr val="92D05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Elbow Connector 9"/>
          <p:cNvCxnSpPr/>
          <p:nvPr/>
        </p:nvCxnSpPr>
        <p:spPr>
          <a:xfrm>
            <a:off x="539115" y="2452370"/>
            <a:ext cx="3175" cy="1224915"/>
          </a:xfrm>
          <a:prstGeom prst="bentConnector3">
            <a:avLst>
              <a:gd name="adj1" fmla="val -8540000"/>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ubectl-commands-cheat-sheet (1)"/>
          <p:cNvPicPr>
            <a:picLocks noChangeAspect="1"/>
          </p:cNvPicPr>
          <p:nvPr/>
        </p:nvPicPr>
        <p:blipFill>
          <a:blip r:embed="rId1"/>
          <a:stretch>
            <a:fillRect/>
          </a:stretch>
        </p:blipFill>
        <p:spPr>
          <a:xfrm>
            <a:off x="1462405" y="0"/>
            <a:ext cx="933640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ltLang="de-CH"/>
              <a:t>Hands-on</a:t>
            </a:r>
            <a:endParaRPr lang="en-US" altLang="de-CH"/>
          </a:p>
        </p:txBody>
      </p:sp>
      <p:sp>
        <p:nvSpPr>
          <p:cNvPr id="7" name="Text Box 6"/>
          <p:cNvSpPr txBox="1"/>
          <p:nvPr/>
        </p:nvSpPr>
        <p:spPr>
          <a:xfrm>
            <a:off x="838200" y="2204720"/>
            <a:ext cx="5745480" cy="1753235"/>
          </a:xfrm>
          <a:prstGeom prst="rect">
            <a:avLst/>
          </a:prstGeom>
          <a:noFill/>
        </p:spPr>
        <p:txBody>
          <a:bodyPr wrap="none" rtlCol="0">
            <a:spAutoFit/>
          </a:bodyPr>
          <a:p>
            <a:pPr algn="l"/>
            <a:r>
              <a:rPr lang="en-US"/>
              <a:t>Preparation :</a:t>
            </a:r>
            <a:endParaRPr lang="en-US"/>
          </a:p>
          <a:p>
            <a:pPr marL="285750" indent="-285750" algn="l">
              <a:buFont typeface="Arial" panose="020B0604020202020204" pitchFamily="34" charset="0"/>
              <a:buChar char="•"/>
            </a:pPr>
            <a:r>
              <a:rPr lang="en-US"/>
              <a:t>Install Minicube &amp; kubectl</a:t>
            </a:r>
            <a:endParaRPr lang="en-US"/>
          </a:p>
          <a:p>
            <a:pPr indent="0" algn="l">
              <a:buFont typeface="Arial" panose="020B0604020202020204" pitchFamily="34" charset="0"/>
              <a:buNone/>
            </a:pPr>
            <a:r>
              <a:rPr lang="en-US"/>
              <a:t>(https://phoenixnap.com/kb/install-minikube-on-ubuntu)</a:t>
            </a:r>
            <a:endParaRPr lang="en-US"/>
          </a:p>
          <a:p>
            <a:pPr algn="l"/>
            <a:endParaRPr lang="en-US"/>
          </a:p>
          <a:p>
            <a:pPr algn="l"/>
            <a:r>
              <a:rPr lang="en-US"/>
              <a:t>Command:</a:t>
            </a:r>
            <a:endParaRPr lang="en-US"/>
          </a:p>
          <a:p>
            <a:pPr algn="l"/>
            <a:r>
              <a:rPr lang="en-US"/>
              <a:t>minikube start --nodes 2 -p multinode-demo</a:t>
            </a:r>
            <a:endParaRPr lang="en-US"/>
          </a:p>
        </p:txBody>
      </p:sp>
      <p:pic>
        <p:nvPicPr>
          <p:cNvPr id="8" name="Picture 7"/>
          <p:cNvPicPr>
            <a:picLocks noChangeAspect="1"/>
          </p:cNvPicPr>
          <p:nvPr/>
        </p:nvPicPr>
        <p:blipFill>
          <a:blip r:embed="rId1"/>
          <a:stretch>
            <a:fillRect/>
          </a:stretch>
        </p:blipFill>
        <p:spPr>
          <a:xfrm>
            <a:off x="1068705" y="3957955"/>
            <a:ext cx="5514975" cy="1409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ltLang="de-CH"/>
              <a:t>Hands-on(2)</a:t>
            </a:r>
            <a:endParaRPr lang="en-US" altLang="de-CH"/>
          </a:p>
        </p:txBody>
      </p:sp>
      <p:sp>
        <p:nvSpPr>
          <p:cNvPr id="4" name="Text Box 3"/>
          <p:cNvSpPr txBox="1"/>
          <p:nvPr/>
        </p:nvSpPr>
        <p:spPr>
          <a:xfrm>
            <a:off x="1017905" y="1348105"/>
            <a:ext cx="3624580" cy="5354320"/>
          </a:xfrm>
          <a:prstGeom prst="rect">
            <a:avLst/>
          </a:prstGeom>
          <a:noFill/>
        </p:spPr>
        <p:txBody>
          <a:bodyPr wrap="none" rtlCol="0">
            <a:spAutoFit/>
          </a:bodyPr>
          <a:p>
            <a:pPr algn="l"/>
            <a:r>
              <a:rPr lang="en-US" b="1"/>
              <a:t>Deployment-landing_page.yaml</a:t>
            </a:r>
            <a:endParaRPr lang="en-US" b="1"/>
          </a:p>
          <a:p>
            <a:pPr algn="l"/>
            <a:endParaRPr lang="en-US"/>
          </a:p>
          <a:p>
            <a:pPr algn="l"/>
            <a:r>
              <a:rPr lang="en-US"/>
              <a:t>apiVersion: apps/v1</a:t>
            </a:r>
            <a:endParaRPr lang="en-US"/>
          </a:p>
          <a:p>
            <a:pPr algn="l"/>
            <a:r>
              <a:rPr lang="en-US"/>
              <a:t>kind: Deployment</a:t>
            </a:r>
            <a:endParaRPr lang="en-US"/>
          </a:p>
          <a:p>
            <a:pPr algn="l"/>
            <a:r>
              <a:rPr lang="en-US"/>
              <a:t>metadata:</a:t>
            </a:r>
            <a:endParaRPr lang="en-US"/>
          </a:p>
          <a:p>
            <a:pPr algn="l"/>
            <a:r>
              <a:rPr lang="en-US"/>
              <a:t>  name: landing-p</a:t>
            </a:r>
            <a:endParaRPr lang="en-US"/>
          </a:p>
          <a:p>
            <a:pPr algn="l"/>
            <a:r>
              <a:rPr lang="en-US"/>
              <a:t>spec:</a:t>
            </a:r>
            <a:endParaRPr lang="en-US"/>
          </a:p>
          <a:p>
            <a:pPr algn="l"/>
            <a:r>
              <a:rPr lang="en-US"/>
              <a:t>  replicas: 2</a:t>
            </a:r>
            <a:endParaRPr lang="en-US"/>
          </a:p>
          <a:p>
            <a:pPr algn="l"/>
            <a:r>
              <a:rPr lang="en-US"/>
              <a:t>  selector:</a:t>
            </a:r>
            <a:endParaRPr lang="en-US"/>
          </a:p>
          <a:p>
            <a:pPr algn="l"/>
            <a:r>
              <a:rPr lang="en-US"/>
              <a:t>    matchLabels:</a:t>
            </a:r>
            <a:endParaRPr lang="en-US"/>
          </a:p>
          <a:p>
            <a:pPr algn="l"/>
            <a:r>
              <a:rPr lang="en-US"/>
              <a:t>      name: landing-p</a:t>
            </a:r>
            <a:endParaRPr lang="en-US"/>
          </a:p>
          <a:p>
            <a:pPr algn="l"/>
            <a:r>
              <a:rPr lang="en-US"/>
              <a:t>  template:</a:t>
            </a:r>
            <a:endParaRPr lang="en-US"/>
          </a:p>
          <a:p>
            <a:pPr algn="l"/>
            <a:r>
              <a:rPr lang="en-US"/>
              <a:t>    metadata:</a:t>
            </a:r>
            <a:endParaRPr lang="en-US"/>
          </a:p>
          <a:p>
            <a:pPr algn="l"/>
            <a:r>
              <a:rPr lang="en-US"/>
              <a:t>      labels:</a:t>
            </a:r>
            <a:endParaRPr lang="en-US"/>
          </a:p>
          <a:p>
            <a:pPr algn="l"/>
            <a:r>
              <a:rPr lang="en-US"/>
              <a:t>        name: landing-p</a:t>
            </a:r>
            <a:endParaRPr lang="en-US"/>
          </a:p>
          <a:p>
            <a:pPr algn="l"/>
            <a:r>
              <a:rPr lang="en-US"/>
              <a:t>    spec:</a:t>
            </a:r>
            <a:endParaRPr lang="en-US"/>
          </a:p>
          <a:p>
            <a:pPr algn="l"/>
            <a:r>
              <a:rPr lang="en-US"/>
              <a:t>      containers:</a:t>
            </a:r>
            <a:endParaRPr lang="en-US"/>
          </a:p>
          <a:p>
            <a:pPr algn="l"/>
            <a:r>
              <a:rPr lang="en-US"/>
              <a:t>      - name: landing-p</a:t>
            </a:r>
            <a:endParaRPr lang="en-US"/>
          </a:p>
          <a:p>
            <a:pPr algn="l"/>
            <a:r>
              <a:rPr lang="en-US"/>
              <a:t>        image: raxer/landing</a:t>
            </a:r>
            <a:endParaRPr lang="en-US"/>
          </a:p>
        </p:txBody>
      </p:sp>
      <p:sp>
        <p:nvSpPr>
          <p:cNvPr id="6" name="Text Box 5"/>
          <p:cNvSpPr txBox="1"/>
          <p:nvPr/>
        </p:nvSpPr>
        <p:spPr>
          <a:xfrm>
            <a:off x="6023610" y="1440815"/>
            <a:ext cx="3129280" cy="3692525"/>
          </a:xfrm>
          <a:prstGeom prst="rect">
            <a:avLst/>
          </a:prstGeom>
          <a:noFill/>
        </p:spPr>
        <p:txBody>
          <a:bodyPr wrap="none" rtlCol="0">
            <a:spAutoFit/>
          </a:bodyPr>
          <a:p>
            <a:pPr algn="l"/>
            <a:r>
              <a:rPr lang="en-US" b="1"/>
              <a:t>Service</a:t>
            </a:r>
            <a:r>
              <a:rPr lang="en-US" b="1">
                <a:sym typeface="+mn-ea"/>
              </a:rPr>
              <a:t>-landing_page.yaml</a:t>
            </a:r>
            <a:endParaRPr lang="en-US" b="1">
              <a:sym typeface="+mn-ea"/>
            </a:endParaRPr>
          </a:p>
          <a:p>
            <a:pPr algn="l"/>
            <a:endParaRPr lang="en-US">
              <a:sym typeface="+mn-ea"/>
            </a:endParaRPr>
          </a:p>
          <a:p>
            <a:pPr algn="l"/>
            <a:r>
              <a:rPr lang="en-US"/>
              <a:t>apiVersion: v1</a:t>
            </a:r>
            <a:endParaRPr lang="en-US"/>
          </a:p>
          <a:p>
            <a:pPr algn="l"/>
            <a:r>
              <a:rPr lang="en-US"/>
              <a:t>kind: Service</a:t>
            </a:r>
            <a:endParaRPr lang="en-US"/>
          </a:p>
          <a:p>
            <a:pPr algn="l"/>
            <a:r>
              <a:rPr lang="en-US"/>
              <a:t>metadata:</a:t>
            </a:r>
            <a:endParaRPr lang="en-US"/>
          </a:p>
          <a:p>
            <a:pPr algn="l"/>
            <a:r>
              <a:rPr lang="en-US"/>
              <a:t>  name: landing-p</a:t>
            </a:r>
            <a:endParaRPr lang="en-US"/>
          </a:p>
          <a:p>
            <a:pPr algn="l"/>
            <a:r>
              <a:rPr lang="en-US"/>
              <a:t>spec:</a:t>
            </a:r>
            <a:endParaRPr lang="en-US"/>
          </a:p>
          <a:p>
            <a:pPr algn="l"/>
            <a:r>
              <a:rPr lang="en-US"/>
              <a:t>  type: ClusterIP</a:t>
            </a:r>
            <a:endParaRPr lang="en-US"/>
          </a:p>
          <a:p>
            <a:pPr algn="l"/>
            <a:r>
              <a:rPr lang="en-US"/>
              <a:t>  ports:</a:t>
            </a:r>
            <a:endParaRPr lang="en-US"/>
          </a:p>
          <a:p>
            <a:pPr algn="l"/>
            <a:r>
              <a:rPr lang="en-US"/>
              <a:t>    - targetPort: 81</a:t>
            </a:r>
            <a:endParaRPr lang="en-US"/>
          </a:p>
          <a:p>
            <a:pPr algn="l"/>
            <a:r>
              <a:rPr lang="en-US"/>
              <a:t>      port: 81</a:t>
            </a:r>
            <a:endParaRPr lang="en-US"/>
          </a:p>
          <a:p>
            <a:pPr algn="l"/>
            <a:r>
              <a:rPr lang="en-US"/>
              <a:t>  selector:</a:t>
            </a:r>
            <a:endParaRPr lang="en-US"/>
          </a:p>
          <a:p>
            <a:pPr algn="l"/>
            <a:r>
              <a:rPr lang="en-US"/>
              <a:t>    name: landing-p</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35" y="307975"/>
            <a:ext cx="4479290" cy="1325880"/>
          </a:xfrm>
        </p:spPr>
        <p:txBody>
          <a:bodyPr/>
          <a:lstStyle/>
          <a:p>
            <a:pPr algn="ctr"/>
            <a:r>
              <a:rPr lang="en-US" altLang="de-CH" sz="3600"/>
              <a:t>Resource :</a:t>
            </a:r>
            <a:endParaRPr lang="en-US" altLang="de-CH" sz="3600"/>
          </a:p>
        </p:txBody>
      </p:sp>
      <p:sp>
        <p:nvSpPr>
          <p:cNvPr id="4" name="Text Box 3"/>
          <p:cNvSpPr txBox="1"/>
          <p:nvPr/>
        </p:nvSpPr>
        <p:spPr>
          <a:xfrm>
            <a:off x="2399030" y="5751830"/>
            <a:ext cx="7394575" cy="460375"/>
          </a:xfrm>
          <a:prstGeom prst="rect">
            <a:avLst/>
          </a:prstGeom>
          <a:noFill/>
        </p:spPr>
        <p:txBody>
          <a:bodyPr wrap="none" rtlCol="0">
            <a:spAutoFit/>
          </a:bodyPr>
          <a:p>
            <a:pPr algn="l"/>
            <a:r>
              <a:rPr lang="en-US" sz="2400" b="1"/>
              <a:t>https://github.com/rafifauz/Poros-k8s-studyGroup</a:t>
            </a:r>
            <a:endParaRPr lang="en-US" sz="2400" b="1"/>
          </a:p>
        </p:txBody>
      </p:sp>
      <p:pic>
        <p:nvPicPr>
          <p:cNvPr id="3" name="Picture 2"/>
          <p:cNvPicPr>
            <a:picLocks noChangeAspect="1"/>
          </p:cNvPicPr>
          <p:nvPr/>
        </p:nvPicPr>
        <p:blipFill>
          <a:blip r:embed="rId1"/>
          <a:stretch>
            <a:fillRect/>
          </a:stretch>
        </p:blipFill>
        <p:spPr>
          <a:xfrm>
            <a:off x="4198620" y="1534795"/>
            <a:ext cx="3794125" cy="3787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lstStyle/>
          <a:p>
            <a:r>
              <a:rPr lang="de-CH"/>
              <a:t>For </a:t>
            </a:r>
            <a:r>
              <a:rPr lang="en-US" altLang="de-CH"/>
              <a:t>Internal POROS</a:t>
            </a:r>
            <a:endParaRPr lang="en-US" altLang="de-CH"/>
          </a:p>
        </p:txBody>
      </p:sp>
      <p:sp>
        <p:nvSpPr>
          <p:cNvPr id="4" name="Title 3"/>
          <p:cNvSpPr>
            <a:spLocks noGrp="1"/>
          </p:cNvSpPr>
          <p:nvPr>
            <p:ph type="title"/>
          </p:nvPr>
        </p:nvSpPr>
        <p:spPr/>
        <p:txBody>
          <a:bodyPr/>
          <a:lstStyle/>
          <a:p>
            <a:r>
              <a:rPr lang="de-CH"/>
              <a:t>Kubernetes 101</a:t>
            </a:r>
            <a:endParaRPr lang="de-CH"/>
          </a:p>
        </p:txBody>
      </p:sp>
      <p:sp>
        <p:nvSpPr>
          <p:cNvPr id="3" name="Rectangles 2"/>
          <p:cNvSpPr/>
          <p:nvPr/>
        </p:nvSpPr>
        <p:spPr>
          <a:xfrm>
            <a:off x="187960" y="200660"/>
            <a:ext cx="2159000" cy="763905"/>
          </a:xfrm>
          <a:prstGeom prst="rect">
            <a:avLst/>
          </a:prstGeom>
          <a:solidFill>
            <a:srgbClr val="ECEEED"/>
          </a:solidFill>
          <a:ln>
            <a:solidFill>
              <a:srgbClr val="ECEEE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lstStyle/>
          <a:p>
            <a:pPr algn="ctr"/>
            <a:r>
              <a:rPr lang="en-US" altLang="de-CH"/>
              <a:t>Terimakasih</a:t>
            </a:r>
            <a:endParaRPr lang="en-US" altLang="de-CH"/>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a:t>Agenda</a:t>
            </a:r>
            <a:endParaRPr lang="de-CH"/>
          </a:p>
        </p:txBody>
      </p:sp>
      <p:sp>
        <p:nvSpPr>
          <p:cNvPr id="4" name="Content Placeholder 3"/>
          <p:cNvSpPr>
            <a:spLocks noGrp="1"/>
          </p:cNvSpPr>
          <p:nvPr>
            <p:ph sz="quarter" idx="10"/>
          </p:nvPr>
        </p:nvSpPr>
        <p:spPr>
          <a:xfrm>
            <a:off x="630560" y="1329175"/>
            <a:ext cx="10981267" cy="4675716"/>
          </a:xfrm>
        </p:spPr>
        <p:txBody>
          <a:bodyPr/>
          <a:lstStyle/>
          <a:p>
            <a:pPr>
              <a:buFontTx/>
              <a:buChar char="-"/>
            </a:pPr>
            <a:r>
              <a:rPr lang="de-CH"/>
              <a:t>What is Kubernetes?</a:t>
            </a:r>
            <a:endParaRPr lang="de-CH"/>
          </a:p>
          <a:p>
            <a:pPr>
              <a:buFontTx/>
              <a:buChar char="-"/>
            </a:pPr>
            <a:r>
              <a:rPr lang="en-US" altLang="de-CH"/>
              <a:t>Docker vs </a:t>
            </a:r>
            <a:r>
              <a:rPr lang="de-CH">
                <a:sym typeface="+mn-ea"/>
              </a:rPr>
              <a:t>Kubernetes</a:t>
            </a:r>
            <a:endParaRPr lang="de-CH"/>
          </a:p>
          <a:p>
            <a:pPr>
              <a:buFontTx/>
              <a:buChar char="-"/>
            </a:pPr>
            <a:r>
              <a:rPr lang="de-CH"/>
              <a:t>Components</a:t>
            </a:r>
            <a:endParaRPr lang="de-CH"/>
          </a:p>
          <a:p>
            <a:pPr>
              <a:buFontTx/>
              <a:buChar char="-"/>
            </a:pPr>
            <a:r>
              <a:rPr lang="en-US" altLang="de-CH"/>
              <a:t>Hands-on</a:t>
            </a:r>
            <a:endParaRPr lang="de-CH"/>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de-CH"/>
              <a:t>Kubernetes </a:t>
            </a:r>
            <a:endParaRPr lang="en-US" altLang="de-CH"/>
          </a:p>
        </p:txBody>
      </p:sp>
      <p:sp>
        <p:nvSpPr>
          <p:cNvPr id="4" name="Content Placeholder 3"/>
          <p:cNvSpPr>
            <a:spLocks noGrp="1"/>
          </p:cNvSpPr>
          <p:nvPr>
            <p:ph sz="quarter" idx="10"/>
          </p:nvPr>
        </p:nvSpPr>
        <p:spPr>
          <a:xfrm>
            <a:off x="630560" y="1329175"/>
            <a:ext cx="10981267" cy="4675716"/>
          </a:xfrm>
        </p:spPr>
        <p:txBody>
          <a:bodyPr>
            <a:normAutofit/>
          </a:bodyPr>
          <a:lstStyle/>
          <a:p>
            <a:pPr algn="just">
              <a:buFontTx/>
              <a:buChar char="-"/>
            </a:pPr>
            <a:r>
              <a:rPr lang="en-US" sz="2000"/>
              <a:t>Kubernetes adalah salah satu platform open source yang berfungsi sebagai container orchestration. Hal ini memungkinkan pengembang untuk dengan mudah membangun aplikasi dan layanan dalam container, serta melakukan scalling, schedulling, dan monitoring container. Meskipun ada </a:t>
            </a:r>
            <a:r>
              <a:rPr lang="en-US" sz="2000">
                <a:sym typeface="+mn-ea"/>
              </a:rPr>
              <a:t>container orchestration</a:t>
            </a:r>
            <a:r>
              <a:rPr lang="en-US" sz="2000"/>
              <a:t> lain seperti Apache Mesos atau Docker Swarm,  Kubernetes telah menjadi standar industri karena kemudahan yang diberikan dan banyaknya pengguna. </a:t>
            </a:r>
            <a:endParaRPr lang="en-US" sz="2000"/>
          </a:p>
          <a:p>
            <a:pPr algn="just">
              <a:buFontTx/>
              <a:buChar char="-"/>
            </a:pPr>
            <a:r>
              <a:rPr lang="en-US" sz="2000"/>
              <a:t>Kubernetes menyediakan kemampuan container yang luas, komunitas kontributor yang dinamis, pertumbuhan pengembangan aplikasi cloud-native, dan ketersediaan tool Kubernetes secara komersil dan yang dihosting seperti di AWS, GCP, Alibaba Cloud, Digital Ocean dan Huawei Cloud. </a:t>
            </a:r>
            <a:endParaRPr lang="en-US" sz="2000"/>
          </a:p>
          <a:p>
            <a:pPr marL="0" indent="0" algn="just">
              <a:buFontTx/>
              <a:buNone/>
            </a:pPr>
            <a:endParaRPr lang="en-US" sz="2000"/>
          </a:p>
          <a:p>
            <a:pPr algn="just">
              <a:buFontTx/>
              <a:buChar char="-"/>
            </a:pPr>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a:t>Container infrastructure</a:t>
            </a:r>
            <a:r>
              <a:rPr lang="en-US" altLang="de-CH"/>
              <a:t> on k8s</a:t>
            </a:r>
            <a:endParaRPr lang="en-US" altLang="de-CH"/>
          </a:p>
        </p:txBody>
      </p:sp>
      <p:sp>
        <p:nvSpPr>
          <p:cNvPr id="3" name="Content Placeholder 2"/>
          <p:cNvSpPr>
            <a:spLocks noGrp="1"/>
          </p:cNvSpPr>
          <p:nvPr>
            <p:ph sz="quarter" idx="10"/>
          </p:nvPr>
        </p:nvSpPr>
        <p:spPr/>
        <p:txBody>
          <a:bodyPr/>
          <a:lstStyle/>
          <a:p>
            <a:r>
              <a:rPr lang="de-CH"/>
              <a:t>Multiple nodes running containers</a:t>
            </a:r>
            <a:endParaRPr lang="de-CH"/>
          </a:p>
          <a:p>
            <a:pPr lvl="1"/>
            <a:r>
              <a:rPr lang="de-CH"/>
              <a:t>Cluster</a:t>
            </a:r>
            <a:endParaRPr lang="de-CH"/>
          </a:p>
          <a:p>
            <a:r>
              <a:rPr lang="de-CH"/>
              <a:t>Orchestration</a:t>
            </a:r>
            <a:endParaRPr lang="de-CH"/>
          </a:p>
          <a:p>
            <a:pPr lvl="1"/>
            <a:r>
              <a:rPr lang="de-CH"/>
              <a:t>Start, stop, restart of containers</a:t>
            </a:r>
            <a:endParaRPr lang="de-CH"/>
          </a:p>
          <a:p>
            <a:pPr lvl="1"/>
            <a:r>
              <a:rPr lang="de-CH"/>
              <a:t>Status monitoring</a:t>
            </a:r>
            <a:endParaRPr lang="de-CH"/>
          </a:p>
          <a:p>
            <a:pPr lvl="1"/>
            <a:r>
              <a:rPr lang="de-CH"/>
              <a:t>Distribution, scaling, roll-over</a:t>
            </a:r>
            <a:endParaRPr lang="de-CH"/>
          </a:p>
          <a:p>
            <a:pPr lvl="1"/>
            <a:r>
              <a:rPr lang="de-CH"/>
              <a:t>Access control (administration, operation, application)</a:t>
            </a:r>
            <a:endParaRPr lang="de-CH"/>
          </a:p>
          <a:p>
            <a:pPr lvl="1"/>
            <a:r>
              <a:rPr lang="de-CH"/>
              <a:t>Logging</a:t>
            </a:r>
            <a:endParaRPr lang="de-CH"/>
          </a:p>
          <a:p>
            <a:pPr lvl="1"/>
            <a:r>
              <a:rPr lang="de-CH"/>
              <a:t>Communication with containers</a:t>
            </a:r>
            <a:endParaRPr lang="de-CH"/>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671695" cy="1325880"/>
          </a:xfrm>
        </p:spPr>
        <p:txBody>
          <a:bodyPr/>
          <a:lstStyle/>
          <a:p>
            <a:r>
              <a:rPr sz="3200"/>
              <a:t>Containerization</a:t>
            </a:r>
            <a:endParaRPr sz="3200"/>
          </a:p>
        </p:txBody>
      </p:sp>
      <p:sp>
        <p:nvSpPr>
          <p:cNvPr id="4" name="Title 1"/>
          <p:cNvSpPr>
            <a:spLocks noGrp="1"/>
          </p:cNvSpPr>
          <p:nvPr/>
        </p:nvSpPr>
        <p:spPr>
          <a:xfrm>
            <a:off x="6563360" y="492125"/>
            <a:ext cx="467169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200"/>
              <a:t>Container Orchestration</a:t>
            </a:r>
            <a:endParaRPr lang="en-US" sz="3200"/>
          </a:p>
        </p:txBody>
      </p:sp>
      <p:pic>
        <p:nvPicPr>
          <p:cNvPr id="6" name="Content Placeholder 5"/>
          <p:cNvPicPr>
            <a:picLocks noChangeAspect="1"/>
          </p:cNvPicPr>
          <p:nvPr>
            <p:ph idx="1"/>
          </p:nvPr>
        </p:nvPicPr>
        <p:blipFill>
          <a:blip r:embed="rId1"/>
          <a:stretch>
            <a:fillRect/>
          </a:stretch>
        </p:blipFill>
        <p:spPr>
          <a:xfrm>
            <a:off x="347345" y="1446530"/>
            <a:ext cx="2163445" cy="1217295"/>
          </a:xfrm>
          <a:prstGeom prst="rect">
            <a:avLst/>
          </a:prstGeom>
        </p:spPr>
      </p:pic>
      <p:sp>
        <p:nvSpPr>
          <p:cNvPr id="8" name="Rectangles 7"/>
          <p:cNvSpPr/>
          <p:nvPr/>
        </p:nvSpPr>
        <p:spPr>
          <a:xfrm>
            <a:off x="257810" y="1690370"/>
            <a:ext cx="5342255" cy="4876800"/>
          </a:xfrm>
          <a:prstGeom prst="rect">
            <a:avLst/>
          </a:prstGeom>
          <a:noFill/>
          <a:ln w="28575">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6350000" y="1691005"/>
            <a:ext cx="5331460" cy="2177415"/>
          </a:xfrm>
          <a:prstGeom prst="rect">
            <a:avLst/>
          </a:prstGeom>
          <a:noFill/>
          <a:ln w="28575">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2"/>
          <a:stretch>
            <a:fillRect/>
          </a:stretch>
        </p:blipFill>
        <p:spPr>
          <a:xfrm>
            <a:off x="581660" y="2909570"/>
            <a:ext cx="2023110" cy="676910"/>
          </a:xfrm>
          <a:prstGeom prst="rect">
            <a:avLst/>
          </a:prstGeom>
        </p:spPr>
      </p:pic>
      <p:pic>
        <p:nvPicPr>
          <p:cNvPr id="11" name="Picture 10"/>
          <p:cNvPicPr>
            <a:picLocks noChangeAspect="1"/>
          </p:cNvPicPr>
          <p:nvPr/>
        </p:nvPicPr>
        <p:blipFill>
          <a:blip r:embed="rId3"/>
          <a:stretch>
            <a:fillRect/>
          </a:stretch>
        </p:blipFill>
        <p:spPr>
          <a:xfrm>
            <a:off x="3098165" y="1884045"/>
            <a:ext cx="1142365" cy="1025525"/>
          </a:xfrm>
          <a:prstGeom prst="rect">
            <a:avLst/>
          </a:prstGeom>
        </p:spPr>
      </p:pic>
      <p:sp>
        <p:nvSpPr>
          <p:cNvPr id="12" name="Content Placeholder 11"/>
          <p:cNvSpPr>
            <a:spLocks noGrp="1"/>
          </p:cNvSpPr>
          <p:nvPr>
            <p:ph sz="quarter" idx="10"/>
          </p:nvPr>
        </p:nvSpPr>
        <p:spPr>
          <a:xfrm>
            <a:off x="886460" y="2439035"/>
            <a:ext cx="918845" cy="399415"/>
          </a:xfrm>
        </p:spPr>
        <p:txBody>
          <a:bodyPr>
            <a:normAutofit fontScale="70000"/>
          </a:bodyPr>
          <a:p>
            <a:pPr marL="0" indent="0">
              <a:buNone/>
            </a:pPr>
            <a:r>
              <a:rPr lang="en-US" altLang="de-CH"/>
              <a:t>Docker</a:t>
            </a:r>
            <a:endParaRPr lang="en-US" altLang="de-CH"/>
          </a:p>
        </p:txBody>
      </p:sp>
      <p:sp>
        <p:nvSpPr>
          <p:cNvPr id="13" name="Content Placeholder 11"/>
          <p:cNvSpPr>
            <a:spLocks noGrp="1"/>
          </p:cNvSpPr>
          <p:nvPr/>
        </p:nvSpPr>
        <p:spPr>
          <a:xfrm>
            <a:off x="581660" y="3586480"/>
            <a:ext cx="2261235" cy="63690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CH"/>
              <a:t>Artifactory Docker Registry</a:t>
            </a:r>
            <a:endParaRPr lang="en-US" altLang="de-CH"/>
          </a:p>
        </p:txBody>
      </p:sp>
      <p:sp>
        <p:nvSpPr>
          <p:cNvPr id="14" name="Content Placeholder 11"/>
          <p:cNvSpPr>
            <a:spLocks noGrp="1"/>
          </p:cNvSpPr>
          <p:nvPr/>
        </p:nvSpPr>
        <p:spPr>
          <a:xfrm>
            <a:off x="3098165" y="3018790"/>
            <a:ext cx="1367790" cy="45847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CH"/>
              <a:t>LXC (Linux)</a:t>
            </a:r>
            <a:endParaRPr lang="en-US" altLang="de-CH"/>
          </a:p>
        </p:txBody>
      </p:sp>
      <p:pic>
        <p:nvPicPr>
          <p:cNvPr id="15" name="Picture 14"/>
          <p:cNvPicPr>
            <a:picLocks noChangeAspect="1"/>
          </p:cNvPicPr>
          <p:nvPr/>
        </p:nvPicPr>
        <p:blipFill>
          <a:blip r:embed="rId4"/>
          <a:stretch>
            <a:fillRect/>
          </a:stretch>
        </p:blipFill>
        <p:spPr>
          <a:xfrm>
            <a:off x="581660" y="5401945"/>
            <a:ext cx="831215" cy="1073785"/>
          </a:xfrm>
          <a:prstGeom prst="rect">
            <a:avLst/>
          </a:prstGeom>
        </p:spPr>
      </p:pic>
      <p:sp>
        <p:nvSpPr>
          <p:cNvPr id="16" name="Content Placeholder 11"/>
          <p:cNvSpPr>
            <a:spLocks noGrp="1"/>
          </p:cNvSpPr>
          <p:nvPr/>
        </p:nvSpPr>
        <p:spPr>
          <a:xfrm>
            <a:off x="1511935" y="5533390"/>
            <a:ext cx="1492250" cy="94234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CH"/>
              <a:t>Hyper-V and Windows Containers</a:t>
            </a:r>
            <a:endParaRPr lang="en-US" altLang="de-CH"/>
          </a:p>
        </p:txBody>
      </p:sp>
      <p:pic>
        <p:nvPicPr>
          <p:cNvPr id="17" name="Picture 16"/>
          <p:cNvPicPr>
            <a:picLocks noChangeAspect="1"/>
          </p:cNvPicPr>
          <p:nvPr/>
        </p:nvPicPr>
        <p:blipFill>
          <a:blip r:embed="rId5"/>
          <a:stretch>
            <a:fillRect/>
          </a:stretch>
        </p:blipFill>
        <p:spPr>
          <a:xfrm>
            <a:off x="581660" y="4443730"/>
            <a:ext cx="1361440" cy="499745"/>
          </a:xfrm>
          <a:prstGeom prst="rect">
            <a:avLst/>
          </a:prstGeom>
        </p:spPr>
      </p:pic>
      <p:sp>
        <p:nvSpPr>
          <p:cNvPr id="18" name="Content Placeholder 11"/>
          <p:cNvSpPr>
            <a:spLocks noGrp="1"/>
          </p:cNvSpPr>
          <p:nvPr/>
        </p:nvSpPr>
        <p:spPr>
          <a:xfrm>
            <a:off x="581660" y="4943475"/>
            <a:ext cx="1367790" cy="458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CH"/>
              <a:t>rkt</a:t>
            </a:r>
            <a:endParaRPr lang="en-US" altLang="de-CH"/>
          </a:p>
        </p:txBody>
      </p:sp>
      <p:pic>
        <p:nvPicPr>
          <p:cNvPr id="19" name="Picture 18"/>
          <p:cNvPicPr>
            <a:picLocks noChangeAspect="1"/>
          </p:cNvPicPr>
          <p:nvPr/>
        </p:nvPicPr>
        <p:blipFill>
          <a:blip r:embed="rId6"/>
          <a:stretch>
            <a:fillRect/>
          </a:stretch>
        </p:blipFill>
        <p:spPr>
          <a:xfrm>
            <a:off x="3098165" y="3373755"/>
            <a:ext cx="1955165" cy="691515"/>
          </a:xfrm>
          <a:prstGeom prst="rect">
            <a:avLst/>
          </a:prstGeom>
        </p:spPr>
      </p:pic>
      <p:pic>
        <p:nvPicPr>
          <p:cNvPr id="20" name="Picture 19"/>
          <p:cNvPicPr>
            <a:picLocks noChangeAspect="1"/>
          </p:cNvPicPr>
          <p:nvPr/>
        </p:nvPicPr>
        <p:blipFill>
          <a:blip r:embed="rId7"/>
          <a:stretch>
            <a:fillRect/>
          </a:stretch>
        </p:blipFill>
        <p:spPr>
          <a:xfrm>
            <a:off x="3098165" y="4223385"/>
            <a:ext cx="2216785" cy="719455"/>
          </a:xfrm>
          <a:prstGeom prst="rect">
            <a:avLst/>
          </a:prstGeom>
        </p:spPr>
      </p:pic>
      <p:sp>
        <p:nvSpPr>
          <p:cNvPr id="21" name="Content Placeholder 11"/>
          <p:cNvSpPr>
            <a:spLocks noGrp="1"/>
          </p:cNvSpPr>
          <p:nvPr/>
        </p:nvSpPr>
        <p:spPr>
          <a:xfrm>
            <a:off x="3098165" y="4943475"/>
            <a:ext cx="1256665" cy="37020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CH"/>
              <a:t>runC</a:t>
            </a:r>
            <a:endParaRPr lang="en-US" altLang="de-CH"/>
          </a:p>
        </p:txBody>
      </p:sp>
      <p:pic>
        <p:nvPicPr>
          <p:cNvPr id="22" name="Picture 21"/>
          <p:cNvPicPr>
            <a:picLocks noChangeAspect="1"/>
          </p:cNvPicPr>
          <p:nvPr/>
        </p:nvPicPr>
        <p:blipFill>
          <a:blip r:embed="rId8"/>
          <a:stretch>
            <a:fillRect/>
          </a:stretch>
        </p:blipFill>
        <p:spPr>
          <a:xfrm>
            <a:off x="3004185" y="5313680"/>
            <a:ext cx="2183765" cy="692785"/>
          </a:xfrm>
          <a:prstGeom prst="rect">
            <a:avLst/>
          </a:prstGeom>
        </p:spPr>
      </p:pic>
      <p:sp>
        <p:nvSpPr>
          <p:cNvPr id="23" name="Content Placeholder 11"/>
          <p:cNvSpPr>
            <a:spLocks noGrp="1"/>
          </p:cNvSpPr>
          <p:nvPr/>
        </p:nvSpPr>
        <p:spPr>
          <a:xfrm>
            <a:off x="3041015" y="6006465"/>
            <a:ext cx="1425575" cy="46926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CH"/>
              <a:t>containerd</a:t>
            </a:r>
            <a:endParaRPr lang="en-US" altLang="de-CH"/>
          </a:p>
        </p:txBody>
      </p:sp>
      <p:pic>
        <p:nvPicPr>
          <p:cNvPr id="24" name="Picture 23"/>
          <p:cNvPicPr>
            <a:picLocks noChangeAspect="1"/>
          </p:cNvPicPr>
          <p:nvPr/>
        </p:nvPicPr>
        <p:blipFill>
          <a:blip r:embed="rId9"/>
          <a:stretch>
            <a:fillRect/>
          </a:stretch>
        </p:blipFill>
        <p:spPr>
          <a:xfrm>
            <a:off x="7712075" y="2125980"/>
            <a:ext cx="2607945" cy="1351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6598920" y="3469005"/>
            <a:ext cx="5084445" cy="2633980"/>
          </a:xfrm>
          <a:prstGeom prst="rect">
            <a:avLst/>
          </a:prstGeom>
        </p:spPr>
      </p:pic>
      <p:pic>
        <p:nvPicPr>
          <p:cNvPr id="7" name="Picture 6" descr="pngwing.com"/>
          <p:cNvPicPr>
            <a:picLocks noChangeAspect="1"/>
          </p:cNvPicPr>
          <p:nvPr/>
        </p:nvPicPr>
        <p:blipFill>
          <a:blip r:embed="rId2"/>
          <a:srcRect l="39" t="56" r="-282" b="10180"/>
          <a:stretch>
            <a:fillRect/>
          </a:stretch>
        </p:blipFill>
        <p:spPr>
          <a:xfrm>
            <a:off x="3009900" y="1249045"/>
            <a:ext cx="6551295" cy="4093210"/>
          </a:xfrm>
          <a:prstGeom prst="rect">
            <a:avLst/>
          </a:prstGeom>
        </p:spPr>
      </p:pic>
      <p:sp>
        <p:nvSpPr>
          <p:cNvPr id="8" name="Rectangles 7"/>
          <p:cNvSpPr/>
          <p:nvPr/>
        </p:nvSpPr>
        <p:spPr>
          <a:xfrm>
            <a:off x="5391785" y="1805940"/>
            <a:ext cx="1569085" cy="690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Content Placeholder 5"/>
          <p:cNvPicPr>
            <a:picLocks noChangeAspect="1"/>
          </p:cNvPicPr>
          <p:nvPr>
            <p:ph idx="1"/>
          </p:nvPr>
        </p:nvPicPr>
        <p:blipFill>
          <a:blip r:embed="rId3"/>
          <a:stretch>
            <a:fillRect/>
          </a:stretch>
        </p:blipFill>
        <p:spPr>
          <a:xfrm>
            <a:off x="732790" y="532130"/>
            <a:ext cx="5220970" cy="2936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pngwing.com"/>
          <p:cNvPicPr>
            <a:picLocks noChangeAspect="1"/>
          </p:cNvPicPr>
          <p:nvPr/>
        </p:nvPicPr>
        <p:blipFill>
          <a:blip r:embed="rId1"/>
          <a:srcRect l="39" t="56" r="-282" b="10180"/>
          <a:stretch>
            <a:fillRect/>
          </a:stretch>
        </p:blipFill>
        <p:spPr>
          <a:xfrm>
            <a:off x="3009900" y="1249045"/>
            <a:ext cx="6551295" cy="4093210"/>
          </a:xfrm>
          <a:prstGeom prst="rect">
            <a:avLst/>
          </a:prstGeom>
        </p:spPr>
      </p:pic>
      <p:sp>
        <p:nvSpPr>
          <p:cNvPr id="8" name="Rectangles 7"/>
          <p:cNvSpPr/>
          <p:nvPr/>
        </p:nvSpPr>
        <p:spPr>
          <a:xfrm>
            <a:off x="5391785" y="1805940"/>
            <a:ext cx="1569085" cy="690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 name="Picture 1" descr="pngfind.com-server-png-103992"/>
          <p:cNvPicPr>
            <a:picLocks noChangeAspect="1"/>
          </p:cNvPicPr>
          <p:nvPr/>
        </p:nvPicPr>
        <p:blipFill>
          <a:blip r:embed="rId2"/>
          <a:stretch>
            <a:fillRect/>
          </a:stretch>
        </p:blipFill>
        <p:spPr>
          <a:xfrm>
            <a:off x="882015" y="210820"/>
            <a:ext cx="3293110" cy="3187700"/>
          </a:xfrm>
          <a:prstGeom prst="rect">
            <a:avLst/>
          </a:prstGeom>
        </p:spPr>
      </p:pic>
      <p:sp>
        <p:nvSpPr>
          <p:cNvPr id="5" name="Text Box 4"/>
          <p:cNvSpPr txBox="1"/>
          <p:nvPr/>
        </p:nvSpPr>
        <p:spPr>
          <a:xfrm>
            <a:off x="1439545" y="3555365"/>
            <a:ext cx="2178685" cy="521970"/>
          </a:xfrm>
          <a:prstGeom prst="rect">
            <a:avLst/>
          </a:prstGeom>
          <a:noFill/>
        </p:spPr>
        <p:txBody>
          <a:bodyPr wrap="none" rtlCol="0">
            <a:spAutoFit/>
          </a:bodyPr>
          <a:p>
            <a:r>
              <a:rPr lang="en-US" sz="2800" b="1"/>
              <a:t>On-Premise</a:t>
            </a:r>
            <a:endParaRPr lang="en-US" sz="2800" b="1"/>
          </a:p>
        </p:txBody>
      </p:sp>
      <p:pic>
        <p:nvPicPr>
          <p:cNvPr id="9" name="Picture 8" descr="AWS-vs-Azure-vs-Google-Cloud-removebg-preview"/>
          <p:cNvPicPr>
            <a:picLocks noChangeAspect="1"/>
          </p:cNvPicPr>
          <p:nvPr/>
        </p:nvPicPr>
        <p:blipFill>
          <a:blip r:embed="rId3"/>
          <a:stretch>
            <a:fillRect/>
          </a:stretch>
        </p:blipFill>
        <p:spPr>
          <a:xfrm>
            <a:off x="7606665" y="3310890"/>
            <a:ext cx="3997960" cy="2592705"/>
          </a:xfrm>
          <a:prstGeom prst="rect">
            <a:avLst/>
          </a:prstGeom>
        </p:spPr>
      </p:pic>
      <p:sp>
        <p:nvSpPr>
          <p:cNvPr id="10" name="Text Box 9"/>
          <p:cNvSpPr txBox="1"/>
          <p:nvPr/>
        </p:nvSpPr>
        <p:spPr>
          <a:xfrm>
            <a:off x="8427720" y="5903595"/>
            <a:ext cx="2355850" cy="521970"/>
          </a:xfrm>
          <a:prstGeom prst="rect">
            <a:avLst/>
          </a:prstGeom>
          <a:noFill/>
        </p:spPr>
        <p:txBody>
          <a:bodyPr wrap="none" rtlCol="0">
            <a:spAutoFit/>
          </a:bodyPr>
          <a:p>
            <a:r>
              <a:rPr lang="en-US" sz="2800" b="1"/>
              <a:t>Microservice</a:t>
            </a:r>
            <a:endParaRPr lang="en-US" sz="2800" b="1"/>
          </a:p>
        </p:txBody>
      </p:sp>
      <p:sp>
        <p:nvSpPr>
          <p:cNvPr id="6" name="Title 1"/>
          <p:cNvSpPr>
            <a:spLocks noGrp="1"/>
          </p:cNvSpPr>
          <p:nvPr/>
        </p:nvSpPr>
        <p:spPr>
          <a:xfrm>
            <a:off x="6688455" y="90805"/>
            <a:ext cx="532384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Pengunaan Umum</a:t>
            </a:r>
            <a:endParaRPr lang="en-US"/>
          </a:p>
        </p:txBody>
      </p:sp>
      <p:pic>
        <p:nvPicPr>
          <p:cNvPr id="11" name="Content Placeholder 10"/>
          <p:cNvPicPr>
            <a:picLocks noChangeAspect="1"/>
          </p:cNvPicPr>
          <p:nvPr>
            <p:ph idx="1"/>
          </p:nvPr>
        </p:nvPicPr>
        <p:blipFill>
          <a:blip r:embed="rId4"/>
          <a:stretch>
            <a:fillRect/>
          </a:stretch>
        </p:blipFill>
        <p:spPr>
          <a:xfrm>
            <a:off x="4283075" y="764540"/>
            <a:ext cx="1851025" cy="1041400"/>
          </a:xfrm>
          <a:prstGeom prst="rect">
            <a:avLst/>
          </a:prstGeom>
        </p:spPr>
      </p:pic>
      <p:pic>
        <p:nvPicPr>
          <p:cNvPr id="12" name="Picture 11"/>
          <p:cNvPicPr>
            <a:picLocks noChangeAspect="1"/>
          </p:cNvPicPr>
          <p:nvPr/>
        </p:nvPicPr>
        <p:blipFill>
          <a:blip r:embed="rId5"/>
          <a:stretch>
            <a:fillRect/>
          </a:stretch>
        </p:blipFill>
        <p:spPr>
          <a:xfrm>
            <a:off x="10545445" y="2915920"/>
            <a:ext cx="1466850" cy="7600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45" name="Group 44"/>
          <p:cNvGrpSpPr/>
          <p:nvPr/>
        </p:nvGrpSpPr>
        <p:grpSpPr>
          <a:xfrm>
            <a:off x="2763520" y="1292225"/>
            <a:ext cx="6118860" cy="4810125"/>
            <a:chOff x="702" y="2728"/>
            <a:chExt cx="9636" cy="7575"/>
          </a:xfrm>
        </p:grpSpPr>
        <p:sp>
          <p:nvSpPr>
            <p:cNvPr id="44" name="Rectangles 43"/>
            <p:cNvSpPr/>
            <p:nvPr/>
          </p:nvSpPr>
          <p:spPr>
            <a:xfrm>
              <a:off x="702" y="2728"/>
              <a:ext cx="9635" cy="6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42" name="Picture 41"/>
            <p:cNvPicPr>
              <a:picLocks noChangeAspect="1"/>
            </p:cNvPicPr>
            <p:nvPr/>
          </p:nvPicPr>
          <p:blipFill>
            <a:blip r:embed="rId1"/>
            <a:stretch>
              <a:fillRect/>
            </a:stretch>
          </p:blipFill>
          <p:spPr>
            <a:xfrm>
              <a:off x="702" y="3459"/>
              <a:ext cx="9636" cy="6845"/>
            </a:xfrm>
            <a:prstGeom prst="rect">
              <a:avLst/>
            </a:prstGeom>
          </p:spPr>
        </p:pic>
      </p:grpSp>
      <p:sp>
        <p:nvSpPr>
          <p:cNvPr id="7" name="Text Box 6"/>
          <p:cNvSpPr txBox="1"/>
          <p:nvPr/>
        </p:nvSpPr>
        <p:spPr>
          <a:xfrm>
            <a:off x="4933315" y="2521585"/>
            <a:ext cx="1779270" cy="1198880"/>
          </a:xfrm>
          <a:prstGeom prst="rect">
            <a:avLst/>
          </a:prstGeom>
          <a:noFill/>
        </p:spPr>
        <p:txBody>
          <a:bodyPr wrap="square" rtlCol="0">
            <a:spAutoFit/>
          </a:bodyPr>
          <a:p>
            <a:pPr algn="ctr"/>
            <a:r>
              <a:rPr lang="en-US" sz="2400" b="1">
                <a:solidFill>
                  <a:schemeClr val="tx1"/>
                </a:solidFill>
              </a:rPr>
              <a:t>8 Core</a:t>
            </a:r>
            <a:endParaRPr lang="en-US" sz="2400" b="1">
              <a:solidFill>
                <a:schemeClr val="tx1"/>
              </a:solidFill>
            </a:endParaRPr>
          </a:p>
          <a:p>
            <a:pPr algn="ctr"/>
            <a:r>
              <a:rPr lang="en-US" sz="2400" b="1">
                <a:solidFill>
                  <a:schemeClr val="tx1"/>
                </a:solidFill>
              </a:rPr>
              <a:t>8 GB RAM</a:t>
            </a:r>
            <a:endParaRPr lang="en-US" sz="2400" b="1">
              <a:solidFill>
                <a:schemeClr val="tx1"/>
              </a:solidFill>
            </a:endParaRPr>
          </a:p>
          <a:p>
            <a:pPr algn="ctr"/>
            <a:r>
              <a:rPr lang="en-US" sz="2400" b="1">
                <a:solidFill>
                  <a:schemeClr val="tx1"/>
                </a:solidFill>
              </a:rPr>
              <a:t>10TB</a:t>
            </a:r>
            <a:endParaRPr lang="en-US" sz="2400" b="1">
              <a:solidFill>
                <a:schemeClr val="tx1"/>
              </a:solidFill>
            </a:endParaRPr>
          </a:p>
        </p:txBody>
      </p:sp>
      <p:pic>
        <p:nvPicPr>
          <p:cNvPr id="2" name="Picture 1" descr="pngfind.com-server-png-103992"/>
          <p:cNvPicPr>
            <a:picLocks noChangeAspect="1"/>
          </p:cNvPicPr>
          <p:nvPr/>
        </p:nvPicPr>
        <p:blipFill>
          <a:blip r:embed="rId2"/>
          <a:stretch>
            <a:fillRect/>
          </a:stretch>
        </p:blipFill>
        <p:spPr>
          <a:xfrm>
            <a:off x="4028440" y="1854200"/>
            <a:ext cx="4135120" cy="4003040"/>
          </a:xfrm>
          <a:prstGeom prst="rect">
            <a:avLst/>
          </a:prstGeom>
          <a:effectLst>
            <a:glow rad="139700">
              <a:schemeClr val="accent3">
                <a:satMod val="175000"/>
                <a:alpha val="40000"/>
              </a:schemeClr>
            </a:glow>
          </a:effectLst>
        </p:spPr>
      </p:pic>
      <p:pic>
        <p:nvPicPr>
          <p:cNvPr id="6" name="Picture 5"/>
          <p:cNvPicPr>
            <a:picLocks noChangeAspect="1"/>
          </p:cNvPicPr>
          <p:nvPr/>
        </p:nvPicPr>
        <p:blipFill>
          <a:blip r:embed="rId3"/>
          <a:stretch>
            <a:fillRect/>
          </a:stretch>
        </p:blipFill>
        <p:spPr>
          <a:xfrm>
            <a:off x="650875" y="-378460"/>
            <a:ext cx="4876800" cy="2743200"/>
          </a:xfrm>
          <a:prstGeom prst="rect">
            <a:avLst/>
          </a:prstGeom>
        </p:spPr>
      </p:pic>
      <p:sp>
        <p:nvSpPr>
          <p:cNvPr id="47" name="Text Box 46"/>
          <p:cNvSpPr txBox="1"/>
          <p:nvPr/>
        </p:nvSpPr>
        <p:spPr>
          <a:xfrm>
            <a:off x="4010660" y="6329045"/>
            <a:ext cx="309880" cy="368300"/>
          </a:xfrm>
          <a:prstGeom prst="rect">
            <a:avLst/>
          </a:prstGeom>
          <a:noFill/>
        </p:spPr>
        <p:txBody>
          <a:bodyPr wrap="none" rtlCol="0">
            <a:spAutoFit/>
          </a:bodyPr>
          <a:p>
            <a:endParaRPr lang="en-US"/>
          </a:p>
        </p:txBody>
      </p:sp>
      <p:sp>
        <p:nvSpPr>
          <p:cNvPr id="48" name="Text Box 47"/>
          <p:cNvSpPr txBox="1"/>
          <p:nvPr/>
        </p:nvSpPr>
        <p:spPr>
          <a:xfrm>
            <a:off x="2529205" y="5950585"/>
            <a:ext cx="7133590" cy="829945"/>
          </a:xfrm>
          <a:prstGeom prst="rect">
            <a:avLst/>
          </a:prstGeom>
          <a:noFill/>
        </p:spPr>
        <p:txBody>
          <a:bodyPr wrap="square" rtlCol="0">
            <a:spAutoFit/>
          </a:bodyPr>
          <a:p>
            <a:pPr algn="ctr"/>
            <a:r>
              <a:rPr lang="en-US" sz="2400" b="1">
                <a:solidFill>
                  <a:srgbClr val="FF0000"/>
                </a:solidFill>
                <a:sym typeface="+mn-ea"/>
              </a:rPr>
              <a:t>Kenapa docker, biasanya digunakan untuk server on-premise ?</a:t>
            </a:r>
            <a:endParaRPr lang="en-US" sz="2400" b="1">
              <a:solidFill>
                <a:srgbClr val="FF0000"/>
              </a:solidFill>
              <a:sym typeface="+mn-ea"/>
            </a:endParaRPr>
          </a:p>
        </p:txBody>
      </p:sp>
      <p:sp>
        <p:nvSpPr>
          <p:cNvPr id="3" name="Rectangles 2"/>
          <p:cNvSpPr/>
          <p:nvPr/>
        </p:nvSpPr>
        <p:spPr>
          <a:xfrm>
            <a:off x="5979160" y="3111500"/>
            <a:ext cx="775335" cy="155575"/>
          </a:xfrm>
          <a:prstGeom prst="rect">
            <a:avLst/>
          </a:prstGeom>
          <a:noFill/>
          <a:ln w="28575">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3271</Words>
  <Application>WPS Presentation</Application>
  <PresentationFormat>宽屏</PresentationFormat>
  <Paragraphs>219</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Arial Black</vt:lpstr>
      <vt:lpstr>Microsoft YaHei</vt:lpstr>
      <vt:lpstr>Noto Sans CJK SC</vt:lpstr>
      <vt:lpstr>Arial Unicode MS</vt:lpstr>
      <vt:lpstr>SimSun</vt:lpstr>
      <vt:lpstr>Webdings</vt:lpstr>
      <vt:lpstr>SimSun</vt:lpstr>
      <vt:lpstr>Office Theme</vt:lpstr>
      <vt:lpstr>Disclaimer</vt:lpstr>
      <vt:lpstr>Kubernetes 101</vt:lpstr>
      <vt:lpstr>Agenda</vt:lpstr>
      <vt:lpstr>Kubernetes </vt:lpstr>
      <vt:lpstr>Container infrastructure on k8s</vt:lpstr>
      <vt:lpstr>Containerization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Components</vt:lpstr>
      <vt:lpstr>Object</vt:lpstr>
      <vt:lpstr>PowerPoint 演示文稿</vt:lpstr>
      <vt:lpstr>Hands-on</vt:lpstr>
      <vt:lpstr>Hands-on(2)</vt:lpstr>
      <vt:lpstr>Ada Pertanyaan ?</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raxer</dc:creator>
  <cp:lastModifiedBy>raxer</cp:lastModifiedBy>
  <cp:revision>76</cp:revision>
  <dcterms:created xsi:type="dcterms:W3CDTF">2021-10-17T11:36:44Z</dcterms:created>
  <dcterms:modified xsi:type="dcterms:W3CDTF">2021-10-17T11:36:44Z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