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79" r:id="rId7"/>
    <p:sldId id="278" r:id="rId8"/>
    <p:sldId id="280" r:id="rId9"/>
    <p:sldId id="262" r:id="rId10"/>
    <p:sldId id="274" r:id="rId11"/>
  </p:sldIdLst>
  <p:sldSz cx="12192000" cy="6858000"/>
  <p:notesSz cx="6858000" cy="9144000"/>
  <p:embeddedFontLst>
    <p:embeddedFont>
      <p:font typeface="Roboto" panose="02000000000000000000"/>
      <p:regular r:id="rId15"/>
    </p:embeddedFont>
    <p:embeddedFont>
      <p:font typeface="Roboto Medium" panose="02000000000000000000"/>
      <p:regular r:id="rId16"/>
      <p:bold r:id="rId17"/>
      <p:italic r:id="rId18"/>
      <p:boldItalic r:id="rId19"/>
    </p:embeddedFont>
    <p:embeddedFont>
      <p:font typeface="Poppins" panose="00000500000000000000"/>
      <p:regular r:id="rId20"/>
      <p:bold r:id="rId21"/>
      <p:italic r:id="rId22"/>
      <p:boldItalic r:id="rId23"/>
    </p:embeddedFont>
    <p:embeddedFont>
      <p:font typeface="Homemade Apple" panose="02000000000000000000"/>
      <p:regular r:id="rId24"/>
    </p:embeddedFont>
    <p:embeddedFont>
      <p:font typeface="Calibri" panose="020F0502020204030204" charset="-12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222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3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2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/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6" name="Google Shape;396;p11"/>
          <p:cNvSpPr txBox="1"/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7" name="Google Shape;397;p11"/>
          <p:cNvSpPr txBox="1"/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8" name="Google Shape;398;p11"/>
          <p:cNvSpPr txBox="1"/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99" name="Google Shape;399;p11"/>
          <p:cNvSpPr txBox="1"/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0" name="Google Shape;400;p11"/>
          <p:cNvSpPr txBox="1"/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1" name="Google Shape;401;p11"/>
          <p:cNvSpPr txBox="1"/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10" name="Google Shape;410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14" name="Google Shape;41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15" name="Google Shape;415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16" name="Google Shape;416;p12"/>
          <p:cNvSpPr txBox="1"/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7" name="Google Shape;417;p12"/>
          <p:cNvSpPr txBox="1"/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8" name="Google Shape;418;p12"/>
          <p:cNvSpPr txBox="1"/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9" name="Google Shape;419;p12"/>
          <p:cNvSpPr txBox="1"/>
          <p:nvPr>
            <p:ph type="title"/>
          </p:nvPr>
        </p:nvSpPr>
        <p:spPr>
          <a:xfrm>
            <a:off x="1189050" y="8981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20" name="Google Shape;420;p12"/>
          <p:cNvSpPr txBox="1"/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21" name="Google Shape;421;p12"/>
          <p:cNvSpPr txBox="1"/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22" name="Google Shape;422;p12"/>
          <p:cNvSpPr txBox="1"/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27" name="Google Shape;427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28" name="Google Shape;428;p13"/>
          <p:cNvSpPr txBox="1"/>
          <p:nvPr>
            <p:ph type="title"/>
          </p:nvPr>
        </p:nvSpPr>
        <p:spPr>
          <a:xfrm>
            <a:off x="8684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9" name="Google Shape;429;p13"/>
          <p:cNvSpPr txBox="1"/>
          <p:nvPr>
            <p:ph type="subTitle" idx="1"/>
          </p:nvPr>
        </p:nvSpPr>
        <p:spPr>
          <a:xfrm>
            <a:off x="8684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0" name="Google Shape;430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34" name="Google Shape;43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35" name="Google Shape;43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36" name="Google Shape;436;p14"/>
          <p:cNvSpPr txBox="1"/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4"/>
          <p:cNvSpPr txBox="1"/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9pPr>
          </a:lstStyle>
          <a:p/>
        </p:txBody>
      </p:sp>
      <p:sp>
        <p:nvSpPr>
          <p:cNvPr id="438" name="Google Shape;438;p14"/>
          <p:cNvSpPr txBox="1"/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4"/>
          <p:cNvSpPr txBox="1"/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1" name="Google Shape;441;p14"/>
          <p:cNvSpPr txBox="1"/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2" name="Google Shape;442;p14"/>
          <p:cNvSpPr txBox="1"/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3" name="Google Shape;443;p14"/>
          <p:cNvSpPr/>
          <p:nvPr/>
        </p:nvSpPr>
        <p:spPr>
          <a:xfrm>
            <a:off x="10152800" y="5247875"/>
            <a:ext cx="5907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>
            <a:off x="732895" y="5475284"/>
            <a:ext cx="687238" cy="651187"/>
            <a:chOff x="1759452" y="6189595"/>
            <a:chExt cx="687238" cy="651187"/>
          </a:xfrm>
        </p:grpSpPr>
        <p:sp>
          <p:nvSpPr>
            <p:cNvPr id="445" name="Google Shape;445;p14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51" name="Google Shape;451;p14"/>
          <p:cNvGrpSpPr/>
          <p:nvPr/>
        </p:nvGrpSpPr>
        <p:grpSpPr>
          <a:xfrm rot="5400000" flipH="1">
            <a:off x="10690036" y="5431345"/>
            <a:ext cx="757664" cy="739072"/>
            <a:chOff x="2714053" y="3696339"/>
            <a:chExt cx="757664" cy="739072"/>
          </a:xfrm>
        </p:grpSpPr>
        <p:sp>
          <p:nvSpPr>
            <p:cNvPr id="452" name="Google Shape;452;p14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59" name="Google Shape;459;p14"/>
          <p:cNvSpPr/>
          <p:nvPr/>
        </p:nvSpPr>
        <p:spPr>
          <a:xfrm rot="-5030020">
            <a:off x="1455329" y="5206797"/>
            <a:ext cx="715706" cy="713370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60" name="Google Shape;460;p14"/>
          <p:cNvGrpSpPr/>
          <p:nvPr/>
        </p:nvGrpSpPr>
        <p:grpSpPr>
          <a:xfrm>
            <a:off x="10108179" y="5169377"/>
            <a:ext cx="679947" cy="652506"/>
            <a:chOff x="3896486" y="3679569"/>
            <a:chExt cx="792294" cy="760319"/>
          </a:xfrm>
        </p:grpSpPr>
        <p:sp>
          <p:nvSpPr>
            <p:cNvPr id="461" name="Google Shape;461;p14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70" name="Google Shape;470;p15"/>
          <p:cNvSpPr txBox="1"/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1" name="Google Shape;471;p15"/>
          <p:cNvSpPr txBox="1"/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2" name="Google Shape;472;p15"/>
          <p:cNvSpPr txBox="1"/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3" name="Google Shape;473;p15"/>
          <p:cNvSpPr txBox="1"/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4" name="Google Shape;474;p15"/>
          <p:cNvSpPr txBox="1"/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5" name="Google Shape;475;p15"/>
          <p:cNvSpPr txBox="1"/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6" name="Google Shape;476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77" name="Google Shape;477;p15"/>
          <p:cNvSpPr txBox="1"/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8" name="Google Shape;478;p15"/>
          <p:cNvSpPr txBox="1"/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9" name="Google Shape;479;p15"/>
          <p:cNvSpPr txBox="1"/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0" name="Google Shape;480;p15"/>
          <p:cNvSpPr txBox="1"/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1" name="Google Shape;481;p15"/>
          <p:cNvSpPr txBox="1"/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2" name="Google Shape;482;p15"/>
          <p:cNvSpPr txBox="1"/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3" name="Google Shape;483;p15"/>
          <p:cNvSpPr/>
          <p:nvPr/>
        </p:nvSpPr>
        <p:spPr>
          <a:xfrm flipH="1">
            <a:off x="10878110" y="53945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4" name="Google Shape;484;p15"/>
          <p:cNvSpPr/>
          <p:nvPr/>
        </p:nvSpPr>
        <p:spPr>
          <a:xfrm rot="-2064314">
            <a:off x="603340" y="54607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 flipH="1">
            <a:off x="10832626" y="5359112"/>
            <a:ext cx="714761" cy="797669"/>
            <a:chOff x="5932213" y="4153080"/>
            <a:chExt cx="714761" cy="797669"/>
          </a:xfrm>
        </p:grpSpPr>
        <p:sp>
          <p:nvSpPr>
            <p:cNvPr id="486" name="Google Shape;486;p15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10816529" y="963315"/>
            <a:ext cx="679947" cy="652506"/>
            <a:chOff x="3896486" y="3679569"/>
            <a:chExt cx="792294" cy="760319"/>
          </a:xfrm>
        </p:grpSpPr>
        <p:sp>
          <p:nvSpPr>
            <p:cNvPr id="502" name="Google Shape;502;p15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06" name="Google Shape;506;p1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0" name="Google Shape;510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11" name="Google Shape;51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12" name="Google Shape;512;p16"/>
          <p:cNvSpPr txBox="1"/>
          <p:nvPr>
            <p:ph type="subTitle" idx="1"/>
          </p:nvPr>
        </p:nvSpPr>
        <p:spPr>
          <a:xfrm>
            <a:off x="8378500" y="2110975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513" name="Google Shape;513;p16"/>
          <p:cNvSpPr txBox="1"/>
          <p:nvPr>
            <p:ph type="subTitle" idx="2"/>
          </p:nvPr>
        </p:nvSpPr>
        <p:spPr>
          <a:xfrm>
            <a:off x="8378500" y="3797957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514" name="Google Shape;514;p16"/>
          <p:cNvSpPr txBox="1"/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15" name="Google Shape;515;p16"/>
          <p:cNvSpPr txBox="1"/>
          <p:nvPr>
            <p:ph type="body" idx="3"/>
          </p:nvPr>
        </p:nvSpPr>
        <p:spPr>
          <a:xfrm>
            <a:off x="8378500" y="2546975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6" name="Google Shape;516;p16"/>
          <p:cNvSpPr txBox="1"/>
          <p:nvPr>
            <p:ph type="body" idx="4"/>
          </p:nvPr>
        </p:nvSpPr>
        <p:spPr>
          <a:xfrm>
            <a:off x="8378500" y="4201900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517" name="Google Shape;517;p16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18" name="Google Shape;518;p16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28" name="Google Shape;528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29" name="Google Shape;529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30" name="Google Shape;530;p17"/>
          <p:cNvSpPr txBox="1"/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1" name="Google Shape;531;p17"/>
          <p:cNvSpPr txBox="1"/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2" name="Google Shape;532;p17"/>
          <p:cNvSpPr txBox="1"/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3" name="Google Shape;533;p17"/>
          <p:cNvSpPr txBox="1"/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4" name="Google Shape;534;p17"/>
          <p:cNvSpPr txBox="1"/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5" name="Google Shape;535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type="body" idx="6"/>
          </p:nvPr>
        </p:nvSpPr>
        <p:spPr>
          <a:xfrm>
            <a:off x="807888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7" name="Google Shape;537;p17"/>
          <p:cNvSpPr txBox="1"/>
          <p:nvPr>
            <p:ph type="body" idx="7"/>
          </p:nvPr>
        </p:nvSpPr>
        <p:spPr>
          <a:xfrm>
            <a:off x="2990091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8" name="Google Shape;538;p17"/>
          <p:cNvSpPr txBox="1"/>
          <p:nvPr>
            <p:ph type="body" idx="8"/>
          </p:nvPr>
        </p:nvSpPr>
        <p:spPr>
          <a:xfrm>
            <a:off x="5172295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9" name="Google Shape;539;p17"/>
          <p:cNvSpPr txBox="1"/>
          <p:nvPr>
            <p:ph type="body" idx="9"/>
          </p:nvPr>
        </p:nvSpPr>
        <p:spPr>
          <a:xfrm>
            <a:off x="7354499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0" name="Google Shape;540;p17"/>
          <p:cNvSpPr txBox="1"/>
          <p:nvPr>
            <p:ph type="body" idx="13"/>
          </p:nvPr>
        </p:nvSpPr>
        <p:spPr>
          <a:xfrm>
            <a:off x="9536702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541" name="Google Shape;541;p17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42" name="Google Shape;542;p17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50" name="Google Shape;550;p17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551" name="Google Shape;551;p17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5" name="Google Shape;555;p17"/>
          <p:cNvSpPr/>
          <p:nvPr/>
        </p:nvSpPr>
        <p:spPr>
          <a:xfrm rot="1751628">
            <a:off x="602950" y="782309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1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0" name="Google Shape;56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61" name="Google Shape;561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62" name="Google Shape;562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63" name="Google Shape;563;p18"/>
          <p:cNvSpPr txBox="1"/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4" name="Google Shape;564;p1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8" name="Google Shape;568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69" name="Google Shape;56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0" name="Google Shape;570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/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78" name="Google Shape;578;p20"/>
          <p:cNvSpPr txBox="1"/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9" name="Google Shape;579;p20"/>
          <p:cNvSpPr txBox="1"/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0" name="Google Shape;580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bg>
      <p:bgPr>
        <a:solidFill>
          <a:schemeClr val="lt1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7" name="Google Shape;62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629" name="Google Shape;62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30" name="Google Shape;630;p21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21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21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1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635" name="Google Shape;635;p21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62403" y="589064"/>
            <a:ext cx="11267204" cy="58323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1107800" y="2014550"/>
            <a:ext cx="5322600" cy="88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09" name="Google Shape;109;p4"/>
          <p:cNvSpPr/>
          <p:nvPr/>
        </p:nvSpPr>
        <p:spPr>
          <a:xfrm>
            <a:off x="10523938" y="1061050"/>
            <a:ext cx="600300" cy="7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10815985" y="3031813"/>
            <a:ext cx="788140" cy="2965544"/>
            <a:chOff x="8686327" y="1939200"/>
            <a:chExt cx="788140" cy="2965544"/>
          </a:xfrm>
        </p:grpSpPr>
        <p:sp>
          <p:nvSpPr>
            <p:cNvPr id="111" name="Google Shape;111;p4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742108">
            <a:off x="828210" y="943750"/>
            <a:ext cx="741052" cy="743051"/>
            <a:chOff x="7970244" y="-543333"/>
            <a:chExt cx="741045" cy="743044"/>
          </a:xfrm>
        </p:grpSpPr>
        <p:sp>
          <p:nvSpPr>
            <p:cNvPr id="117" name="Google Shape;117;p4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6351594" y="5440918"/>
            <a:ext cx="718538" cy="497904"/>
            <a:chOff x="9711053" y="4291818"/>
            <a:chExt cx="718538" cy="497904"/>
          </a:xfrm>
        </p:grpSpPr>
        <p:sp>
          <p:nvSpPr>
            <p:cNvPr id="122" name="Google Shape;122;p4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rot="9520326">
            <a:off x="6364803" y="10013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 rot="8833535">
            <a:off x="1821778" y="4894042"/>
            <a:ext cx="2273755" cy="966829"/>
            <a:chOff x="4590347" y="1490179"/>
            <a:chExt cx="1314037" cy="558745"/>
          </a:xfrm>
        </p:grpSpPr>
        <p:sp>
          <p:nvSpPr>
            <p:cNvPr id="129" name="Google Shape;129;p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 rot="869819">
            <a:off x="10404787" y="847333"/>
            <a:ext cx="838597" cy="935870"/>
            <a:chOff x="5932213" y="4153080"/>
            <a:chExt cx="714761" cy="797669"/>
          </a:xfrm>
        </p:grpSpPr>
        <p:sp>
          <p:nvSpPr>
            <p:cNvPr id="132" name="Google Shape;132;p4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/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2" name="Google Shape;152;p5"/>
          <p:cNvSpPr txBox="1"/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5" name="Google Shape;155;p5"/>
          <p:cNvSpPr txBox="1"/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6" name="Google Shape;156;p5"/>
          <p:cNvSpPr txBox="1"/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86" name="Google Shape;186;p6"/>
          <p:cNvSpPr txBox="1"/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/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74" name="Google Shape;274;p7"/>
          <p:cNvSpPr txBox="1"/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75" name="Google Shape;275;p7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6" name="Google Shape;276;p7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7" name="Google Shape;277;p7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/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01" name="Google Shape;301;p8"/>
          <p:cNvSpPr txBox="1"/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02" name="Google Shape;302;p8"/>
          <p:cNvSpPr txBox="1"/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327" name="Google Shape;327;p9"/>
          <p:cNvSpPr txBox="1"/>
          <p:nvPr>
            <p:ph type="title"/>
          </p:nvPr>
        </p:nvSpPr>
        <p:spPr>
          <a:xfrm>
            <a:off x="1488150" y="1873525"/>
            <a:ext cx="91854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8" name="Google Shape;328;p9"/>
          <p:cNvSpPr txBox="1"/>
          <p:nvPr>
            <p:ph type="subTitle" idx="1"/>
          </p:nvPr>
        </p:nvSpPr>
        <p:spPr>
          <a:xfrm>
            <a:off x="824750" y="5363650"/>
            <a:ext cx="105552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29" name="Google Shape;329;p9"/>
          <p:cNvSpPr/>
          <p:nvPr/>
        </p:nvSpPr>
        <p:spPr>
          <a:xfrm rot="-9520326" flipH="1">
            <a:off x="904428" y="101357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0" name="Google Shape;330;p9"/>
          <p:cNvSpPr/>
          <p:nvPr/>
        </p:nvSpPr>
        <p:spPr>
          <a:xfrm rot="-459229">
            <a:off x="931621" y="52901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1479810">
            <a:off x="1078385" y="5228368"/>
            <a:ext cx="735272" cy="651165"/>
            <a:chOff x="3116097" y="-1477902"/>
            <a:chExt cx="735251" cy="651147"/>
          </a:xfrm>
        </p:grpSpPr>
        <p:sp>
          <p:nvSpPr>
            <p:cNvPr id="332" name="Google Shape;332;p9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0" name="Google Shape;340;p9"/>
          <p:cNvSpPr/>
          <p:nvPr/>
        </p:nvSpPr>
        <p:spPr>
          <a:xfrm rot="8735686">
            <a:off x="10585365" y="83670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45" name="Google Shape;345;p10"/>
          <p:cNvSpPr txBox="1"/>
          <p:nvPr>
            <p:ph type="title"/>
          </p:nvPr>
        </p:nvSpPr>
        <p:spPr>
          <a:xfrm>
            <a:off x="1567050" y="1231650"/>
            <a:ext cx="9057900" cy="44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6" name="Google Shape;346;p10"/>
          <p:cNvSpPr/>
          <p:nvPr/>
        </p:nvSpPr>
        <p:spPr>
          <a:xfrm flipH="1">
            <a:off x="10252350" y="22050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840270" y="4004284"/>
            <a:ext cx="687238" cy="651187"/>
            <a:chOff x="1759452" y="6189595"/>
            <a:chExt cx="687238" cy="651187"/>
          </a:xfrm>
        </p:grpSpPr>
        <p:sp>
          <p:nvSpPr>
            <p:cNvPr id="348" name="Google Shape;348;p10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54" name="Google Shape;354;p10"/>
          <p:cNvSpPr/>
          <p:nvPr/>
        </p:nvSpPr>
        <p:spPr>
          <a:xfrm rot="-459229">
            <a:off x="871446" y="1096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55" name="Google Shape;355;p10"/>
          <p:cNvGrpSpPr/>
          <p:nvPr/>
        </p:nvGrpSpPr>
        <p:grpSpPr>
          <a:xfrm rot="-1479810">
            <a:off x="1018210" y="1034243"/>
            <a:ext cx="735272" cy="651165"/>
            <a:chOff x="3116097" y="-1477902"/>
            <a:chExt cx="735251" cy="651147"/>
          </a:xfrm>
        </p:grpSpPr>
        <p:sp>
          <p:nvSpPr>
            <p:cNvPr id="356" name="Google Shape;356;p10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64" name="Google Shape;364;p1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365" name="Google Shape;365;p1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9" name="Google Shape;369;p10"/>
          <p:cNvSpPr/>
          <p:nvPr/>
        </p:nvSpPr>
        <p:spPr>
          <a:xfrm rot="-5657992">
            <a:off x="1640545" y="5341179"/>
            <a:ext cx="715367" cy="71303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372" name="Google Shape;372;p1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87" name="Google Shape;387;p10"/>
          <p:cNvSpPr/>
          <p:nvPr/>
        </p:nvSpPr>
        <p:spPr>
          <a:xfrm rot="10114145" flipH="1">
            <a:off x="4295394" y="5483630"/>
            <a:ext cx="5455075" cy="429327"/>
          </a:xfrm>
          <a:custGeom>
            <a:avLst/>
            <a:gdLst/>
            <a:ahLst/>
            <a:cxnLst/>
            <a:rect l="l" t="t" r="r" b="b"/>
            <a:pathLst>
              <a:path w="367104" h="25643" extrusionOk="0">
                <a:moveTo>
                  <a:pt x="0" y="25643"/>
                </a:moveTo>
                <a:cubicBezTo>
                  <a:pt x="7545" y="24000"/>
                  <a:pt x="25624" y="16529"/>
                  <a:pt x="45271" y="15782"/>
                </a:cubicBezTo>
                <a:cubicBezTo>
                  <a:pt x="64919" y="15035"/>
                  <a:pt x="95548" y="22654"/>
                  <a:pt x="117885" y="21160"/>
                </a:cubicBezTo>
                <a:cubicBezTo>
                  <a:pt x="140222" y="19666"/>
                  <a:pt x="158750" y="6966"/>
                  <a:pt x="179294" y="6817"/>
                </a:cubicBezTo>
                <a:cubicBezTo>
                  <a:pt x="199838" y="6668"/>
                  <a:pt x="218066" y="21385"/>
                  <a:pt x="241150" y="20264"/>
                </a:cubicBezTo>
                <a:cubicBezTo>
                  <a:pt x="264234" y="19143"/>
                  <a:pt x="296806" y="840"/>
                  <a:pt x="317798" y="93"/>
                </a:cubicBezTo>
                <a:cubicBezTo>
                  <a:pt x="338790" y="-654"/>
                  <a:pt x="358886" y="13167"/>
                  <a:pt x="367104" y="1578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8" name="Google Shape;388;p10"/>
          <p:cNvGrpSpPr/>
          <p:nvPr/>
        </p:nvGrpSpPr>
        <p:grpSpPr>
          <a:xfrm rot="742108">
            <a:off x="9674261" y="4568293"/>
            <a:ext cx="685711" cy="709428"/>
            <a:chOff x="8025585" y="-543333"/>
            <a:chExt cx="685704" cy="709421"/>
          </a:xfrm>
        </p:grpSpPr>
        <p:sp>
          <p:nvSpPr>
            <p:cNvPr id="389" name="Google Shape;389;p1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/>
          <p:nvPr>
            <p:ph type="title"/>
          </p:nvPr>
        </p:nvSpPr>
        <p:spPr>
          <a:xfrm>
            <a:off x="2678238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0"/>
              <a:t>Dashboard</a:t>
            </a:r>
            <a:r>
              <a:rPr lang="en-GB" sz="4000" b="0"/>
              <a:t> </a:t>
            </a:r>
            <a:br>
              <a:rPr lang="en-GB" sz="4000" b="0"/>
            </a:br>
            <a:r>
              <a:rPr lang="en-US" altLang="en-GB"/>
              <a:t>WARMINDO</a:t>
            </a:r>
            <a:endParaRPr lang="en-US" altLang="en-GB"/>
          </a:p>
        </p:txBody>
      </p:sp>
      <p:sp>
        <p:nvSpPr>
          <p:cNvPr id="641" name="Google Shape;641;p22"/>
          <p:cNvSpPr txBox="1"/>
          <p:nvPr>
            <p:ph type="subTitle" idx="1"/>
          </p:nvPr>
        </p:nvSpPr>
        <p:spPr>
          <a:xfrm>
            <a:off x="2678238" y="3947550"/>
            <a:ext cx="5367300" cy="52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Muhammad Rafif Dwidayatama</a:t>
            </a:r>
            <a:endParaRPr lang="en-US" altLang="en-GB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/>
          <p:nvPr>
            <p:ph type="title"/>
          </p:nvPr>
        </p:nvSpPr>
        <p:spPr>
          <a:xfrm>
            <a:off x="2199000" y="14532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Apa itu WARMINDO</a:t>
            </a:r>
            <a:endParaRPr lang="en-US" altLang="en-GB"/>
          </a:p>
        </p:txBody>
      </p:sp>
      <p:sp>
        <p:nvSpPr>
          <p:cNvPr id="688" name="Google Shape;688;p26"/>
          <p:cNvSpPr txBox="1"/>
          <p:nvPr>
            <p:ph type="subTitle" idx="1"/>
          </p:nvPr>
        </p:nvSpPr>
        <p:spPr>
          <a:xfrm>
            <a:off x="2199005" y="2426970"/>
            <a:ext cx="7793990" cy="38925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" name="Rounded Rectangle 0"/>
          <p:cNvSpPr/>
          <p:nvPr/>
        </p:nvSpPr>
        <p:spPr>
          <a:xfrm>
            <a:off x="1844675" y="2959100"/>
            <a:ext cx="8503285" cy="2934335"/>
          </a:xfrm>
          <a:prstGeom prst="roundRect">
            <a:avLst>
              <a:gd name="adj" fmla="val 97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9" name="Google Shape;689;p26"/>
          <p:cNvSpPr txBox="1"/>
          <p:nvPr>
            <p:ph type="body" idx="2"/>
          </p:nvPr>
        </p:nvSpPr>
        <p:spPr>
          <a:xfrm>
            <a:off x="2073910" y="3189605"/>
            <a:ext cx="8024495" cy="25977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Warmindo adalah sebuah konsep warung makan atau restoran yang menawarkan hidangan dengan menu utama berupa mie</a:t>
            </a:r>
            <a:r>
              <a:rPr lang="en-US" altLang="en-GB" sz="1700"/>
              <a:t> goreng </a:t>
            </a:r>
            <a:r>
              <a:rPr lang="en-GB" sz="1700"/>
              <a:t>d</a:t>
            </a:r>
            <a:r>
              <a:rPr lang="en-US" altLang="en-GB" sz="1700"/>
              <a:t>an</a:t>
            </a:r>
            <a:r>
              <a:rPr lang="en-GB" sz="1700"/>
              <a:t> kuah yang khas Indonesia. "Warmindo" sendiri merupakan singkatan dari "Warung M</a:t>
            </a:r>
            <a:r>
              <a:rPr lang="en-US" altLang="en-GB" sz="1700"/>
              <a:t>akan Indomie</a:t>
            </a:r>
            <a:r>
              <a:rPr lang="en-GB" sz="1700"/>
              <a:t>," menunjukkan fokus pada hidangan mie khas Indonesia.</a:t>
            </a:r>
            <a:endParaRPr lang="en-GB"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Biasanya, </a:t>
            </a:r>
            <a:r>
              <a:rPr lang="en-US" altLang="en-GB" sz="1700"/>
              <a:t>h</a:t>
            </a:r>
            <a:r>
              <a:rPr lang="en-GB" sz="1700"/>
              <a:t>idangan ini sering kali dihidangkan dengan pilihan berbagai bahan tambahan seperti daging ayam, sapi, atau seafood, serta sayuran seperti tauge, bakso, dan telur.</a:t>
            </a:r>
            <a:endParaRPr lang="en-GB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Studi Kasus 1</a:t>
            </a:r>
            <a:endParaRPr lang="en-US"/>
          </a:p>
        </p:txBody>
      </p:sp>
      <p:sp>
        <p:nvSpPr>
          <p:cNvPr id="695" name="Google Shape;695;p27"/>
          <p:cNvSpPr txBox="1"/>
          <p:nvPr>
            <p:ph type="body" idx="4"/>
          </p:nvPr>
        </p:nvSpPr>
        <p:spPr>
          <a:xfrm>
            <a:off x="2062480" y="2254250"/>
            <a:ext cx="8173720" cy="3014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informasi menggunakan VLOOKUP terkait produk seperti: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nama produk</a:t>
            </a:r>
            <a:endParaRPr lang="en-US" i="1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kategori produk</a:t>
            </a:r>
            <a:endParaRPr lang="en-US" i="1">
              <a:solidFill>
                <a:srgbClr val="000000"/>
              </a:solidFill>
              <a:latin typeface="Calibri" panose="020F0502020204030204" charset="-122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harga produk</a:t>
            </a:r>
            <a:endParaRPr lang="en-US" i="1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total penjualan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diskon jika pembayaran menggunakan QRIS maka mendapat potongan 5% dari total penjualan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total pembayaran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endParaRPr lang="en-GB"/>
          </a:p>
        </p:txBody>
      </p:sp>
      <p:sp>
        <p:nvSpPr>
          <p:cNvPr id="697" name="Google Shape;697;p27"/>
          <p:cNvSpPr/>
          <p:nvPr/>
        </p:nvSpPr>
        <p:spPr>
          <a:xfrm>
            <a:off x="3176800" y="6629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/>
          <p:nvPr>
            <p:ph type="title"/>
          </p:nvPr>
        </p:nvSpPr>
        <p:spPr>
          <a:xfrm>
            <a:off x="820010" y="63754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Preview Data Jadi</a:t>
            </a:r>
            <a:endParaRPr lang="en-US"/>
          </a:p>
        </p:txBody>
      </p:sp>
      <p:sp>
        <p:nvSpPr>
          <p:cNvPr id="695" name="Google Shape;695;p27"/>
          <p:cNvSpPr txBox="1"/>
          <p:nvPr>
            <p:ph type="body" idx="4"/>
          </p:nvPr>
        </p:nvSpPr>
        <p:spPr>
          <a:xfrm>
            <a:off x="2062480" y="2254250"/>
            <a:ext cx="8173720" cy="3014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informasi menggunakan VLOOKUP terkait produk seperti: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nama produk</a:t>
            </a:r>
            <a:endParaRPr lang="en-US" i="1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kategori produk</a:t>
            </a:r>
            <a:endParaRPr lang="en-US" i="1">
              <a:solidFill>
                <a:srgbClr val="000000"/>
              </a:solidFill>
              <a:latin typeface="Calibri" panose="020F0502020204030204" charset="-122"/>
            </a:endParaRPr>
          </a:p>
          <a:p>
            <a:pPr marL="800100" lvl="1" indent="-342900">
              <a:lnSpc>
                <a:spcPct val="4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harga produk</a:t>
            </a:r>
            <a:endParaRPr lang="en-US" i="1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total penjualan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diskon jika pembayaran menggunakan QRIS maka mendapat potongan 5% dari total penjualan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Menambahkan kolom total pembayaran</a:t>
            </a:r>
            <a:endParaRPr lang="en-US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lnSpc>
                <a:spcPct val="150000"/>
              </a:lnSpc>
            </a:pPr>
            <a:endParaRPr lang="en-GB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1332865"/>
            <a:ext cx="11807825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Studi Kasus 2</a:t>
            </a:r>
            <a:endParaRPr lang="en-US" altLang="en-GB"/>
          </a:p>
        </p:txBody>
      </p:sp>
      <p:sp>
        <p:nvSpPr>
          <p:cNvPr id="695" name="Google Shape;695;p27"/>
          <p:cNvSpPr txBox="1"/>
          <p:nvPr>
            <p:ph type="body" idx="4"/>
          </p:nvPr>
        </p:nvSpPr>
        <p:spPr>
          <a:xfrm>
            <a:off x="2402840" y="2254885"/>
            <a:ext cx="7270750" cy="3014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en-GB"/>
              <a:t>Membuat Dashboard yang berisikan :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Total Penjualan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Jumlah Penjualan Mie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Trend Penjualan Perbulan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Proporsi Jumlah Produk Terjual berdasarkan Kategori Produk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Top 10 Produk Berdasarkan Jumlahh Penjualan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Proporsi Metode Pembayaran</a:t>
            </a:r>
            <a:endParaRPr lang="en-US" altLang="en-GB"/>
          </a:p>
        </p:txBody>
      </p:sp>
      <p:sp>
        <p:nvSpPr>
          <p:cNvPr id="697" name="Google Shape;697;p27"/>
          <p:cNvSpPr/>
          <p:nvPr/>
        </p:nvSpPr>
        <p:spPr>
          <a:xfrm>
            <a:off x="3176800" y="6629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72745" y="195580"/>
            <a:ext cx="11470640" cy="6662420"/>
          </a:xfrm>
          <a:prstGeom prst="roundRect">
            <a:avLst>
              <a:gd name="adj" fmla="val 41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5" name="Google Shape;695;p27"/>
          <p:cNvSpPr txBox="1"/>
          <p:nvPr>
            <p:ph type="body" idx="4"/>
          </p:nvPr>
        </p:nvSpPr>
        <p:spPr>
          <a:xfrm>
            <a:off x="2402840" y="2254885"/>
            <a:ext cx="7270750" cy="3014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en-GB"/>
              <a:t>Membuat Dashboard yang berisikan :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Total Penjualan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Jumlah Penjualan Mie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Trend Penjualan Perbulan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Proporsi Jumlah Produk Terjual berdasarkan Kategori Produk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Top 10 Produk Berdasarkan Jumlahh Penjualan</a:t>
            </a:r>
            <a:endParaRPr lang="en-US" altLang="en-GB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/>
              <a:t>Proporsi Metode Pembayaran</a:t>
            </a:r>
            <a:endParaRPr lang="en-US" altLang="en-GB"/>
          </a:p>
        </p:txBody>
      </p:sp>
      <p:sp>
        <p:nvSpPr>
          <p:cNvPr id="6" name="Google Shape;694;p27"/>
          <p:cNvSpPr txBox="1"/>
          <p:nvPr>
            <p:ph type="title"/>
          </p:nvPr>
        </p:nvSpPr>
        <p:spPr>
          <a:xfrm>
            <a:off x="4102735" y="195580"/>
            <a:ext cx="3987800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DASHBOARD</a:t>
            </a:r>
            <a:endParaRPr lang="en-US" altLang="en-GB" sz="3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808355"/>
            <a:ext cx="9001125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/>
          <p:nvPr>
            <p:ph type="title"/>
          </p:nvPr>
        </p:nvSpPr>
        <p:spPr>
          <a:xfrm>
            <a:off x="873350" y="81598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</a:t>
            </a:r>
            <a:endParaRPr lang="en-US"/>
          </a:p>
        </p:txBody>
      </p:sp>
      <p:sp>
        <p:nvSpPr>
          <p:cNvPr id="695" name="Google Shape;695;p27"/>
          <p:cNvSpPr txBox="1"/>
          <p:nvPr>
            <p:ph type="body" idx="4"/>
          </p:nvPr>
        </p:nvSpPr>
        <p:spPr>
          <a:xfrm>
            <a:off x="1833880" y="1701165"/>
            <a:ext cx="8945245" cy="42532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p>
            <a:pPr indent="-457200">
              <a:lnSpc>
                <a:spcPct val="150000"/>
              </a:lnSpc>
              <a:buAutoNum type="arabicPeriod"/>
            </a:pPr>
            <a:r>
              <a:rPr lang="en-US" altLang="en-GB"/>
              <a:t>Total dana yang masuk sebesar 28.995.650 ribu rupiah. Dan total penjualan produk mie yang terjual ada 2977 buah.</a:t>
            </a:r>
            <a:endParaRPr lang="en-US" altLang="en-GB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-US" altLang="en-GB"/>
              <a:t>Total pembelian oleh customer terbesar pada bulan Juli dan disusul bulan Maret, April, Mei dengan total yang sangat sedikit perbedaannya.</a:t>
            </a:r>
            <a:endParaRPr lang="en-US" altLang="en-GB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-US" altLang="en-GB"/>
              <a:t>Jenis produk yang paling banyak terjual ada pada mie kuah dengan 2044 buah.</a:t>
            </a:r>
            <a:endParaRPr lang="en-US" altLang="en-GB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-US" altLang="en-GB"/>
              <a:t>Produk yang paling banyak terjual adalah Soto Banjar Limau Kulit dengan total sebesar 196 buah</a:t>
            </a:r>
            <a:endParaRPr lang="en-US" altLang="en-GB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-US" altLang="en-GB"/>
              <a:t>Metode pembayaran paling banyak adalah QRIS sebesar 3072 transaksi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/>
          <p:nvPr>
            <p:ph type="title"/>
          </p:nvPr>
        </p:nvSpPr>
        <p:spPr>
          <a:xfrm>
            <a:off x="3159300" y="211568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  <p:sp>
        <p:nvSpPr>
          <p:cNvPr id="1179" name="Google Shape;1179;p40"/>
          <p:cNvSpPr/>
          <p:nvPr/>
        </p:nvSpPr>
        <p:spPr>
          <a:xfrm>
            <a:off x="5844015" y="47298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80" name="Google Shape;1180;p40"/>
          <p:cNvGrpSpPr/>
          <p:nvPr/>
        </p:nvGrpSpPr>
        <p:grpSpPr>
          <a:xfrm>
            <a:off x="6377118" y="4720201"/>
            <a:ext cx="411849" cy="411917"/>
            <a:chOff x="5162200" y="4097750"/>
            <a:chExt cx="338385" cy="338414"/>
          </a:xfrm>
        </p:grpSpPr>
        <p:sp>
          <p:nvSpPr>
            <p:cNvPr id="1181" name="Google Shape;1181;p40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84" name="Google Shape;1184;p40"/>
          <p:cNvSpPr/>
          <p:nvPr/>
        </p:nvSpPr>
        <p:spPr>
          <a:xfrm>
            <a:off x="5111125" y="47712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5" name="Google Shape;1185;p40"/>
          <p:cNvSpPr txBox="1"/>
          <p:nvPr>
            <p:ph type="body" idx="2"/>
          </p:nvPr>
        </p:nvSpPr>
        <p:spPr>
          <a:xfrm>
            <a:off x="3305175" y="3352800"/>
            <a:ext cx="5581650" cy="11195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rafifdwida</a:t>
            </a:r>
            <a:r>
              <a:rPr lang="en-GB"/>
              <a:t>@mail.com</a:t>
            </a:r>
            <a:endParaRPr lang="en-GB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linkedin.com/in/rafifdwi</a:t>
            </a:r>
            <a:endParaRPr lang="en-US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https://github.com/rafifdwi</a:t>
            </a:r>
            <a:endParaRPr lang="en-US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WPS Presentation</Application>
  <PresentationFormat/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Roboto</vt:lpstr>
      <vt:lpstr>Calibri</vt:lpstr>
      <vt:lpstr>Roboto Medium</vt:lpstr>
      <vt:lpstr>Aldrich</vt:lpstr>
      <vt:lpstr>Segoe Print</vt:lpstr>
      <vt:lpstr>Abril Fatface</vt:lpstr>
      <vt:lpstr>Griffy</vt:lpstr>
      <vt:lpstr>Poppins</vt:lpstr>
      <vt:lpstr>Homemade Apple</vt:lpstr>
      <vt:lpstr>Microsoft YaHei</vt:lpstr>
      <vt:lpstr>Arial Unicode MS</vt:lpstr>
      <vt:lpstr>Calibri</vt:lpstr>
      <vt:lpstr>Roboto</vt:lpstr>
      <vt:lpstr>SlidesMania</vt:lpstr>
      <vt:lpstr>HERE GOES YOUR PRESENTATION TITLE</vt:lpstr>
      <vt:lpstr>DID YOU KNOW?</vt:lpstr>
      <vt:lpstr>DID YOU KNOW?</vt:lpstr>
      <vt:lpstr>Studi Kasus 1</vt:lpstr>
      <vt:lpstr>DID YOU KNOW?</vt:lpstr>
      <vt:lpstr>Studi Kasus 2</vt:lpstr>
      <vt:lpstr>Studi Kasus 1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 WARMINDO</dc:title>
  <dc:creator/>
  <cp:lastModifiedBy>arida</cp:lastModifiedBy>
  <cp:revision>4</cp:revision>
  <dcterms:created xsi:type="dcterms:W3CDTF">2023-08-30T10:10:24Z</dcterms:created>
  <dcterms:modified xsi:type="dcterms:W3CDTF">2023-08-30T10:22:54Z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94DC53784D8B473A998F53A97F25E13C_12</vt:lpwstr>
  </property>
  <property fmtid="{D5CDD505-2E9C-101B-9397-08002B2CF9AE}" pid="3" name="KSOProductBuildVer">
    <vt:lpwstr>1033-12.2.0.13193</vt:lpwstr>
  </property>
</Properties>
</file>