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31"/>
  </p:notesMasterIdLst>
  <p:sldIdLst>
    <p:sldId id="256" r:id="rId2"/>
    <p:sldId id="260" r:id="rId3"/>
    <p:sldId id="385" r:id="rId4"/>
    <p:sldId id="387" r:id="rId5"/>
    <p:sldId id="388" r:id="rId6"/>
    <p:sldId id="389" r:id="rId7"/>
    <p:sldId id="391" r:id="rId8"/>
    <p:sldId id="392" r:id="rId9"/>
    <p:sldId id="393" r:id="rId10"/>
    <p:sldId id="390" r:id="rId11"/>
    <p:sldId id="386" r:id="rId12"/>
    <p:sldId id="394" r:id="rId13"/>
    <p:sldId id="396" r:id="rId14"/>
    <p:sldId id="397" r:id="rId15"/>
    <p:sldId id="398" r:id="rId16"/>
    <p:sldId id="400" r:id="rId17"/>
    <p:sldId id="399" r:id="rId18"/>
    <p:sldId id="404" r:id="rId19"/>
    <p:sldId id="401" r:id="rId20"/>
    <p:sldId id="402" r:id="rId21"/>
    <p:sldId id="403" r:id="rId22"/>
    <p:sldId id="405" r:id="rId23"/>
    <p:sldId id="407" r:id="rId24"/>
    <p:sldId id="406" r:id="rId25"/>
    <p:sldId id="409" r:id="rId26"/>
    <p:sldId id="410" r:id="rId27"/>
    <p:sldId id="411" r:id="rId28"/>
    <p:sldId id="412" r:id="rId29"/>
    <p:sldId id="413" r:id="rId30"/>
  </p:sldIdLst>
  <p:sldSz cx="9144000" cy="5143500" type="screen16x9"/>
  <p:notesSz cx="6858000" cy="9144000"/>
  <p:embeddedFontLst>
    <p:embeddedFont>
      <p:font typeface="Hammersmith One" panose="020B0604020202020204" charset="0"/>
      <p:regular r:id="rId32"/>
    </p:embeddedFont>
    <p:embeddedFont>
      <p:font typeface="Manjari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19562D-73D0-4901-9121-7449E8107839}">
  <a:tblStyle styleId="{D519562D-73D0-4901-9121-7449E81078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CB394-1C0E-403B-AAD4-CCC24CFCF8EE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B40F2B-6AE0-4704-9EFB-E5F084336006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382FB2C-C36F-4A0D-8A5C-E71614348B31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D0CAF0-8F69-4317-B27A-A282A435072B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AD1BF6E-D7DA-4197-8C49-4E5E05EBAB20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4" y="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235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301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020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854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324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630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139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629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09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47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735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02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985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40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536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75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3665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0643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333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430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020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18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970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44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280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998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38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84" r:id="rId4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1283093" y="1290750"/>
            <a:ext cx="6670933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PREDIKSI TARGET UNTUK PEMINJAMAN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006" name="Google Shape;2006;p83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Muhammad Rafif Dwidayatama (Rakamin Minggu Ke-4)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425885" y="200416"/>
            <a:ext cx="8317282" cy="4622105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556545" y="681209"/>
            <a:ext cx="4958089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EDA (Explotary Data Analysis)</a:t>
            </a:r>
            <a:endParaRPr sz="27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685469" y="1862563"/>
            <a:ext cx="2751152" cy="2204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150000"/>
              </a:lnSpc>
            </a:pP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Kode Daerah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nomor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2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memiliki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pelanggan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terbanyak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yang tidak dan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ada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memiliki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masalah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dalam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pembayaran</a:t>
            </a:r>
            <a:endParaRPr lang="en-US" sz="1500" b="0" i="0" dirty="0">
              <a:solidFill>
                <a:schemeClr val="bg1">
                  <a:lumMod val="10000"/>
                </a:schemeClr>
              </a:solidFill>
              <a:effectLst/>
              <a:latin typeface="Manjari" panose="020B0604020202020204" charset="0"/>
              <a:cs typeface="Manjari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5BD69-4059-4A01-8BFF-50981B209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620" y="1169371"/>
            <a:ext cx="4313860" cy="34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263047" y="200416"/>
            <a:ext cx="8480120" cy="4747365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400833" y="532756"/>
            <a:ext cx="4958089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EDA (Explotary Data Analysis)</a:t>
            </a:r>
            <a:endParaRPr sz="27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640788" y="1213925"/>
            <a:ext cx="7862424" cy="1510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 err="1"/>
              <a:t>Mengenai</a:t>
            </a:r>
            <a:r>
              <a:rPr lang="en-US" sz="1500" dirty="0"/>
              <a:t> </a:t>
            </a:r>
            <a:r>
              <a:rPr lang="en-US" sz="1500" dirty="0" err="1"/>
              <a:t>informasi</a:t>
            </a:r>
            <a:r>
              <a:rPr lang="en-US" sz="1500" dirty="0"/>
              <a:t> </a:t>
            </a:r>
            <a:r>
              <a:rPr lang="en-US" sz="1500" dirty="0" err="1"/>
              <a:t>tentang</a:t>
            </a:r>
            <a:r>
              <a:rPr lang="en-US" sz="1500" dirty="0"/>
              <a:t> </a:t>
            </a:r>
            <a:r>
              <a:rPr lang="en-US" sz="1500" dirty="0" err="1"/>
              <a:t>bangunan</a:t>
            </a:r>
            <a:r>
              <a:rPr lang="en-US" sz="1500" dirty="0"/>
              <a:t> </a:t>
            </a:r>
            <a:r>
              <a:rPr lang="en-US" sz="1500" dirty="0" err="1"/>
              <a:t>tempat</a:t>
            </a:r>
            <a:r>
              <a:rPr lang="en-US" sz="1500" dirty="0"/>
              <a:t> </a:t>
            </a:r>
            <a:r>
              <a:rPr lang="en-US" sz="1500" dirty="0" err="1"/>
              <a:t>tinggal</a:t>
            </a:r>
            <a:r>
              <a:rPr lang="en-US" sz="1500" dirty="0"/>
              <a:t> </a:t>
            </a:r>
            <a:r>
              <a:rPr lang="en-US" sz="1500" dirty="0" err="1"/>
              <a:t>klien</a:t>
            </a:r>
            <a:r>
              <a:rPr lang="en-US" sz="1500" dirty="0"/>
              <a:t>. Pada bagian rata-rata (avg), modus (mode), dan median (</a:t>
            </a:r>
            <a:r>
              <a:rPr lang="en-US" sz="1500" dirty="0" err="1"/>
              <a:t>medi</a:t>
            </a:r>
            <a:r>
              <a:rPr lang="en-US" sz="1500" dirty="0"/>
              <a:t>) </a:t>
            </a:r>
            <a:r>
              <a:rPr lang="en-US" sz="1500" dirty="0" err="1"/>
              <a:t>terlihat</a:t>
            </a:r>
            <a:r>
              <a:rPr lang="en-US" sz="1500" dirty="0"/>
              <a:t> </a:t>
            </a:r>
            <a:r>
              <a:rPr lang="en-US" sz="1500" dirty="0" err="1"/>
              <a:t>bahwa</a:t>
            </a:r>
            <a:r>
              <a:rPr lang="en-US" sz="1500" dirty="0"/>
              <a:t> total </a:t>
            </a:r>
            <a:r>
              <a:rPr lang="en-US" sz="1500" dirty="0" err="1"/>
              <a:t>jumlah</a:t>
            </a:r>
            <a:r>
              <a:rPr lang="en-US" sz="1500" dirty="0"/>
              <a:t> </a:t>
            </a:r>
            <a:r>
              <a:rPr lang="en-US" sz="1500" dirty="0" err="1"/>
              <a:t>dari</a:t>
            </a:r>
            <a:r>
              <a:rPr lang="en-US" sz="1500" dirty="0"/>
              <a:t> 3 bagian </a:t>
            </a:r>
            <a:r>
              <a:rPr lang="en-US" sz="1500" dirty="0" err="1"/>
              <a:t>terebut</a:t>
            </a:r>
            <a:r>
              <a:rPr lang="en-US" sz="1500" dirty="0"/>
              <a:t> </a:t>
            </a:r>
            <a:r>
              <a:rPr lang="en-US" sz="1500" dirty="0" err="1"/>
              <a:t>terlihat</a:t>
            </a:r>
            <a:r>
              <a:rPr lang="en-US" sz="1500" dirty="0"/>
              <a:t> </a:t>
            </a:r>
            <a:r>
              <a:rPr lang="en-US" sz="1500" dirty="0" err="1"/>
              <a:t>mirip</a:t>
            </a:r>
            <a:r>
              <a:rPr lang="en-US" sz="1500" dirty="0"/>
              <a:t> dengan data yang paling </a:t>
            </a:r>
            <a:r>
              <a:rPr lang="en-US" sz="1500" dirty="0" err="1"/>
              <a:t>banyak</a:t>
            </a:r>
            <a:r>
              <a:rPr lang="en-US" sz="1500" dirty="0"/>
              <a:t> </a:t>
            </a:r>
            <a:r>
              <a:rPr lang="en-US" sz="1500" dirty="0" err="1"/>
              <a:t>yaitu</a:t>
            </a:r>
            <a:r>
              <a:rPr lang="en-US" sz="1500" dirty="0"/>
              <a:t> pada </a:t>
            </a:r>
            <a:r>
              <a:rPr lang="en-US" sz="1500" dirty="0" err="1"/>
              <a:t>klien</a:t>
            </a:r>
            <a:r>
              <a:rPr lang="en-US" sz="1500" dirty="0"/>
              <a:t> yang tidak </a:t>
            </a:r>
            <a:r>
              <a:rPr lang="en-US" sz="1500" dirty="0" err="1"/>
              <a:t>memiliki</a:t>
            </a:r>
            <a:r>
              <a:rPr lang="en-US" sz="1500" dirty="0"/>
              <a:t> </a:t>
            </a:r>
            <a:r>
              <a:rPr lang="en-US" sz="1500" dirty="0" err="1"/>
              <a:t>masalah</a:t>
            </a:r>
            <a:r>
              <a:rPr lang="en-US" sz="1500" dirty="0"/>
              <a:t> </a:t>
            </a:r>
            <a:r>
              <a:rPr lang="en-US" sz="1500" dirty="0" err="1"/>
              <a:t>pembayaran</a:t>
            </a: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65D46-7FA1-4029-B16B-5096184D30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1"/>
          <a:stretch/>
        </p:blipFill>
        <p:spPr>
          <a:xfrm>
            <a:off x="640788" y="2932733"/>
            <a:ext cx="2293561" cy="1731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E41D96-E675-4C6F-A1BD-EF8C842BA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433" y="2932733"/>
            <a:ext cx="2393133" cy="1804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C313EF-CD15-40BA-8B75-FBB9B53E73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0"/>
          <a:stretch/>
        </p:blipFill>
        <p:spPr>
          <a:xfrm>
            <a:off x="6124911" y="2893763"/>
            <a:ext cx="2378301" cy="179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5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425884" y="0"/>
            <a:ext cx="8626675" cy="5143500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685469" y="235181"/>
            <a:ext cx="2880075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Heat Map Correllation</a:t>
            </a:r>
            <a:endParaRPr sz="20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685469" y="1021162"/>
            <a:ext cx="3285282" cy="3985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150000"/>
              </a:lnSpc>
            </a:pPr>
            <a:r>
              <a:rPr lang="en-US" sz="13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Dapat </a:t>
            </a:r>
            <a:r>
              <a:rPr lang="en-US" sz="13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dilihat</a:t>
            </a:r>
            <a:r>
              <a:rPr lang="en-US" sz="13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3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dari</a:t>
            </a:r>
            <a:r>
              <a:rPr lang="en-US" sz="13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3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grafik</a:t>
            </a:r>
            <a:r>
              <a:rPr lang="en-US" sz="13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heatmap, </a:t>
            </a:r>
            <a:r>
              <a:rPr lang="en-US" sz="13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bahwa</a:t>
            </a:r>
            <a:r>
              <a:rPr lang="en-US" sz="13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3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ada</a:t>
            </a:r>
            <a:r>
              <a:rPr lang="en-US" sz="13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3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korelasi</a:t>
            </a:r>
            <a:r>
              <a:rPr lang="en-US" sz="13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3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kuat</a:t>
            </a:r>
            <a:r>
              <a:rPr lang="en-US" sz="13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(&gt;0.9) </a:t>
            </a:r>
            <a:r>
              <a:rPr lang="en-US" sz="13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dari</a:t>
            </a:r>
            <a:r>
              <a:rPr lang="en-US" sz="13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3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kedua</a:t>
            </a:r>
            <a:r>
              <a:rPr lang="en-US" sz="13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3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kolom</a:t>
            </a:r>
            <a:r>
              <a:rPr lang="en-US" sz="13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, </a:t>
            </a:r>
            <a:r>
              <a:rPr lang="en-US" sz="13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yaitu</a:t>
            </a:r>
            <a:r>
              <a:rPr lang="en-US" sz="13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:</a:t>
            </a:r>
          </a:p>
          <a:p>
            <a:pPr marL="4000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Kolom AVG &amp; MODE</a:t>
            </a:r>
          </a:p>
          <a:p>
            <a:pPr marL="4000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Kolom MODE &amp; MEDI</a:t>
            </a:r>
          </a:p>
          <a:p>
            <a:pPr marL="4000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Kolom AVG &amp; MEDI</a:t>
            </a:r>
          </a:p>
          <a:p>
            <a:pPr marL="4000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>
                  <a:lumMod val="10000"/>
                </a:schemeClr>
              </a:solidFill>
              <a:latin typeface="Manjari" panose="020B0604020202020204" charset="0"/>
              <a:cs typeface="Manjari" panose="020B0604020202020204" charset="0"/>
            </a:endParaRPr>
          </a:p>
          <a:p>
            <a:pPr marL="114300" indent="0" algn="l">
              <a:lnSpc>
                <a:spcPct val="150000"/>
              </a:lnSpc>
            </a:pPr>
            <a:r>
              <a:rPr lang="en-US" sz="13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NB : </a:t>
            </a:r>
          </a:p>
          <a:p>
            <a:pPr marL="4000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Kecuali</a:t>
            </a:r>
            <a:r>
              <a:rPr lang="en-US" sz="10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TOTALAREA_MODE </a:t>
            </a:r>
            <a:r>
              <a:rPr lang="en-US" sz="10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karena</a:t>
            </a:r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tidak </a:t>
            </a:r>
            <a:r>
              <a:rPr lang="en-US" sz="10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semua</a:t>
            </a:r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yang </a:t>
            </a:r>
            <a:r>
              <a:rPr lang="en-US" sz="10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berkorelasi</a:t>
            </a:r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dengan </a:t>
            </a:r>
            <a:r>
              <a:rPr lang="en-US" sz="10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kolom</a:t>
            </a:r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0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tersebut</a:t>
            </a:r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0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bernilai</a:t>
            </a:r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&gt;0.9</a:t>
            </a:r>
          </a:p>
          <a:p>
            <a:pPr marL="4000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Tidak </a:t>
            </a:r>
            <a:r>
              <a:rPr lang="en-US" sz="10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ditampilkan</a:t>
            </a:r>
            <a:r>
              <a:rPr lang="en-US" sz="10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0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semua</a:t>
            </a:r>
            <a:r>
              <a:rPr lang="en-US" sz="10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0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kolom</a:t>
            </a:r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0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karena</a:t>
            </a:r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terlalu </a:t>
            </a:r>
            <a:r>
              <a:rPr lang="en-US" sz="10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banyak</a:t>
            </a:r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dan </a:t>
            </a:r>
            <a:r>
              <a:rPr lang="en-US" sz="10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hanya</a:t>
            </a:r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0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ingin</a:t>
            </a:r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0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menampilkan</a:t>
            </a:r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yang </a:t>
            </a:r>
            <a:r>
              <a:rPr lang="en-US" sz="10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ingin</a:t>
            </a:r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0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dibahas</a:t>
            </a:r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0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saja</a:t>
            </a:r>
            <a:endParaRPr lang="en-US" sz="1000" b="0" i="0" dirty="0">
              <a:solidFill>
                <a:schemeClr val="bg1">
                  <a:lumMod val="10000"/>
                </a:schemeClr>
              </a:solidFill>
              <a:effectLst/>
              <a:latin typeface="Manjari" panose="020B0604020202020204" charset="0"/>
              <a:cs typeface="Manjari" panose="020B060402020202020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4AFE4D-2264-463E-B8B4-53884FE4F02C}"/>
              </a:ext>
            </a:extLst>
          </p:cNvPr>
          <p:cNvGrpSpPr/>
          <p:nvPr/>
        </p:nvGrpSpPr>
        <p:grpSpPr>
          <a:xfrm>
            <a:off x="4424998" y="76199"/>
            <a:ext cx="4293118" cy="5016659"/>
            <a:chOff x="4512255" y="76199"/>
            <a:chExt cx="4075198" cy="47620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DF76613-34B3-41F3-98C7-2303B9B15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2256" y="76199"/>
              <a:ext cx="4075197" cy="353183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0901E5-BFD3-47EB-B5A5-5899461A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2255" y="3609842"/>
              <a:ext cx="4075197" cy="12283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69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259080" y="200416"/>
            <a:ext cx="8484087" cy="4622105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272573" y="1960667"/>
            <a:ext cx="1435796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Bar Plot</a:t>
            </a:r>
            <a:endParaRPr sz="2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9D4E11-699A-4CC4-8A7B-C5760613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748" y="0"/>
            <a:ext cx="6126142" cy="2582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D43DA4-A461-495F-8E0D-6CB116287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748" y="2596677"/>
            <a:ext cx="6126142" cy="254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1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60960" y="200416"/>
            <a:ext cx="8682207" cy="4622105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296306" y="1960667"/>
            <a:ext cx="1693387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Plot Distribusi</a:t>
            </a:r>
            <a:endParaRPr sz="27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75CFBD-BAD8-41EF-9360-52913286F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039" y="1"/>
            <a:ext cx="5867401" cy="25863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AE0C57-4D91-409E-9E46-B3E4CD0BA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038" y="2629524"/>
            <a:ext cx="5867401" cy="25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7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425885" y="200416"/>
            <a:ext cx="8317282" cy="4622105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685469" y="589040"/>
            <a:ext cx="3301472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Analisis D</a:t>
            </a:r>
            <a:r>
              <a:rPr lang="en-US" sz="2700" dirty="0"/>
              <a:t>a</a:t>
            </a:r>
            <a:r>
              <a:rPr lang="en" sz="2700" dirty="0"/>
              <a:t>ta Train</a:t>
            </a:r>
            <a:endParaRPr sz="27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685468" y="1265129"/>
            <a:ext cx="7732021" cy="2801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Dari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beberapa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kolom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pada plot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distribusi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, Sebagian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dari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seluruh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kolom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terdiistribusi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poisson</a:t>
            </a:r>
            <a:endParaRPr lang="en-US" sz="1500" dirty="0">
              <a:solidFill>
                <a:schemeClr val="bg1">
                  <a:lumMod val="10000"/>
                </a:schemeClr>
              </a:solidFill>
              <a:latin typeface="Manjari" panose="020B0604020202020204" charset="0"/>
              <a:cs typeface="Manjari" panose="020B0604020202020204" charset="0"/>
            </a:endParaRPr>
          </a:p>
          <a:p>
            <a:pPr marL="4000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Terdapat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outliers pada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grafik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bloxpot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. 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Outliers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akan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dibuang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untuk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menghindari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adanya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gangguan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terhadap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prediksi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model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nantinya</a:t>
            </a:r>
            <a:endParaRPr lang="en-US" sz="1500" dirty="0">
              <a:solidFill>
                <a:schemeClr val="bg1">
                  <a:lumMod val="10000"/>
                </a:schemeClr>
              </a:solidFill>
              <a:latin typeface="Manjari" panose="020B0604020202020204" charset="0"/>
              <a:cs typeface="Manjari" panose="020B0604020202020204" charset="0"/>
            </a:endParaRPr>
          </a:p>
          <a:p>
            <a:pPr marL="4000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Terlihat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pada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kolom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TARGET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bahwa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terjadi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imbalanced data dengan 91.93% pada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angka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0 dan 8.07% pada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angka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1. oleh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karena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itu,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harus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dibalanced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datanya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agar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moel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nantinya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tidak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terjadi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bias pada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angka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68168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425885" y="200416"/>
            <a:ext cx="8317282" cy="4622105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637569" y="440813"/>
            <a:ext cx="2823262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Data Cleaning</a:t>
            </a:r>
            <a:endParaRPr sz="27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556545" y="1232009"/>
            <a:ext cx="7833499" cy="2749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150000"/>
              </a:lnSpc>
            </a:pP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Dapat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dilihat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dari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grafik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heatmap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bahwa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ada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korelasi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kuat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(&gt;0.9)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dari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kedua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kolom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yaitu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:</a:t>
            </a:r>
          </a:p>
          <a:p>
            <a:pPr marL="4000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Kolom AVG &amp; MODE</a:t>
            </a:r>
          </a:p>
          <a:p>
            <a:pPr marL="4000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Kolom MODE &amp; MEDI</a:t>
            </a:r>
          </a:p>
          <a:p>
            <a:pPr marL="4000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Kolom AVG &amp; MEDI</a:t>
            </a:r>
          </a:p>
          <a:p>
            <a:pPr marL="114300" indent="0" algn="l">
              <a:lnSpc>
                <a:spcPct val="150000"/>
              </a:lnSpc>
            </a:pP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Oleh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karena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itu,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akan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dibuang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semua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kolom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MODE dan MEDI pada data train dan data test,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kecuali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kolom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MODE yang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bertipe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data object (‘</a:t>
            </a:r>
            <a:r>
              <a:rPr lang="fr-FR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FONDKAPREMONT_MODE’, ‘HOUSETYPE_MODE’, ‘WALLSMATERIAL_MODE’, ‘EMERGENCYSTATE_MODE</a:t>
            </a:r>
            <a:r>
              <a:rPr lang="fr-FR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’)</a:t>
            </a:r>
            <a:endParaRPr lang="en-US" sz="1500" b="0" i="0" dirty="0">
              <a:solidFill>
                <a:schemeClr val="bg1">
                  <a:lumMod val="10000"/>
                </a:schemeClr>
              </a:solidFill>
              <a:effectLst/>
              <a:latin typeface="Manjari" panose="020B0604020202020204" charset="0"/>
              <a:cs typeface="Manjar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7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425885" y="200416"/>
            <a:ext cx="8317282" cy="4622105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556546" y="681209"/>
            <a:ext cx="2751152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Data Cleaning</a:t>
            </a:r>
            <a:endParaRPr sz="27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685469" y="1862563"/>
            <a:ext cx="2751152" cy="2204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150000"/>
              </a:lnSpc>
            </a:pP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Dikarenakan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memiliki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missing value,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maka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diisi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dengan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angka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0 pada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kolom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Numerical dan dengan modus pada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kolom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Categorical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2021CD-CCD1-4138-8308-757D6F095C8E}"/>
              </a:ext>
            </a:extLst>
          </p:cNvPr>
          <p:cNvGrpSpPr/>
          <p:nvPr/>
        </p:nvGrpSpPr>
        <p:grpSpPr>
          <a:xfrm>
            <a:off x="3696205" y="2042315"/>
            <a:ext cx="2240768" cy="1969901"/>
            <a:chOff x="4572000" y="1232010"/>
            <a:chExt cx="3674453" cy="323028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963271F-E399-42E8-8A6E-E1B43980F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1768443"/>
              <a:ext cx="3674453" cy="269384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908819-9900-43DC-A6A1-24730873D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1232010"/>
              <a:ext cx="2302288" cy="553434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B99FD3-3703-431D-98DD-4808E60E79CC}"/>
              </a:ext>
            </a:extLst>
          </p:cNvPr>
          <p:cNvGrpSpPr/>
          <p:nvPr/>
        </p:nvGrpSpPr>
        <p:grpSpPr>
          <a:xfrm>
            <a:off x="6460641" y="2074127"/>
            <a:ext cx="1997890" cy="1978113"/>
            <a:chOff x="6117412" y="2028491"/>
            <a:chExt cx="1997890" cy="197811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AA2F90B-BB54-408E-B171-5B6FBA5EF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17412" y="2028491"/>
              <a:ext cx="1288742" cy="36514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D69F2EF-528E-4A8E-97FE-29CBE9F2F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17412" y="2369444"/>
              <a:ext cx="1997890" cy="1637160"/>
            </a:xfrm>
            <a:prstGeom prst="rect">
              <a:avLst/>
            </a:prstGeom>
          </p:spPr>
        </p:pic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3BFF03A-1FE5-4B54-B0CA-A13CACDA5535}"/>
              </a:ext>
            </a:extLst>
          </p:cNvPr>
          <p:cNvCxnSpPr/>
          <p:nvPr/>
        </p:nvCxnSpPr>
        <p:spPr>
          <a:xfrm>
            <a:off x="6008093" y="2993721"/>
            <a:ext cx="3761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06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425885" y="200416"/>
            <a:ext cx="8317282" cy="4622105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556545" y="681209"/>
            <a:ext cx="3019775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Data Cleaning</a:t>
            </a:r>
            <a:endParaRPr sz="27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685469" y="1862563"/>
            <a:ext cx="2443811" cy="2204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150000"/>
              </a:lnSpc>
            </a:pP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Dan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dilakukan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juga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seperti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yang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sama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pada data test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3BFF03A-1FE5-4B54-B0CA-A13CACDA5535}"/>
              </a:ext>
            </a:extLst>
          </p:cNvPr>
          <p:cNvCxnSpPr/>
          <p:nvPr/>
        </p:nvCxnSpPr>
        <p:spPr>
          <a:xfrm>
            <a:off x="5977613" y="2993721"/>
            <a:ext cx="3761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0E9D20-A946-4BA3-AC6C-195300159E47}"/>
              </a:ext>
            </a:extLst>
          </p:cNvPr>
          <p:cNvGrpSpPr/>
          <p:nvPr/>
        </p:nvGrpSpPr>
        <p:grpSpPr>
          <a:xfrm>
            <a:off x="3647401" y="1947144"/>
            <a:ext cx="2233109" cy="2093153"/>
            <a:chOff x="3500214" y="2263470"/>
            <a:chExt cx="2695951" cy="25269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213A02-B9D8-4572-A1B3-997428009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3024" y="2263470"/>
              <a:ext cx="1615980" cy="4407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B700F49-E02F-44FF-A570-D84BD26C4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0214" y="2704192"/>
              <a:ext cx="2695951" cy="2086266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63132FA-153B-4C6D-A88A-3BDB8B77F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861" y="2197397"/>
            <a:ext cx="2138858" cy="186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6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425885" y="200416"/>
            <a:ext cx="8317282" cy="4622105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822764" y="681208"/>
            <a:ext cx="2823262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Cut Outliers</a:t>
            </a:r>
            <a:endParaRPr sz="27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687207" y="1712611"/>
            <a:ext cx="3621916" cy="2749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150000"/>
              </a:lnSpc>
            </a:pP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Membuang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Outlier dengan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menggunakan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Inter Quartile (IQR),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maka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didapatkan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hasil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sebelum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dan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sesudah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membuang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outliers pada data train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A5086-75B4-4CB4-B5DC-E8C0D84BC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123" y="2301889"/>
            <a:ext cx="3896269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8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425885" y="200416"/>
            <a:ext cx="8317282" cy="4622105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556545" y="681209"/>
            <a:ext cx="4958089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EDA (Explotary Data Analysis)</a:t>
            </a:r>
            <a:endParaRPr sz="27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776908" y="1816499"/>
            <a:ext cx="4070665" cy="2166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</a:t>
            </a:r>
            <a:r>
              <a:rPr lang="en-US" dirty="0"/>
              <a:t>a</a:t>
            </a:r>
            <a:r>
              <a:rPr lang="en" dirty="0"/>
              <a:t>pat dilihat bahwa target pada klien yang memiliki masalah pembayaran hanya 8.07% sedangkan yang tidak memiliki masalah pembayaran sebesar 91.93%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BE394E-E0DC-420E-92F1-8933B421C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34" y="1232010"/>
            <a:ext cx="3072821" cy="2841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425885" y="200416"/>
            <a:ext cx="8625518" cy="4622105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623150" y="681208"/>
            <a:ext cx="2175930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Normalisasi</a:t>
            </a:r>
            <a:endParaRPr sz="27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687207" y="1712611"/>
            <a:ext cx="1842633" cy="1833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150000"/>
              </a:lnSpc>
            </a:pPr>
            <a:r>
              <a:rPr lang="en-US" sz="14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Menormalisasi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tipe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data Numeric pada data train dan data test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menggunakan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Strandard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Scaler</a:t>
            </a:r>
            <a:endParaRPr lang="en-US" sz="1400" b="0" i="0" dirty="0">
              <a:solidFill>
                <a:schemeClr val="bg1">
                  <a:lumMod val="10000"/>
                </a:schemeClr>
              </a:solidFill>
              <a:effectLst/>
              <a:latin typeface="Manjari" panose="020B0604020202020204" charset="0"/>
              <a:cs typeface="Manjari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28717-39C8-4F92-8895-947BDF62F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274" y="356931"/>
            <a:ext cx="3545841" cy="20393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43B496-7373-4BF2-ABBC-CD2B69EF3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740" y="2747185"/>
            <a:ext cx="3768716" cy="1833430"/>
          </a:xfrm>
          <a:prstGeom prst="rect">
            <a:avLst/>
          </a:prstGeom>
        </p:spPr>
      </p:pic>
      <p:sp>
        <p:nvSpPr>
          <p:cNvPr id="8" name="Google Shape;2058;p87">
            <a:extLst>
              <a:ext uri="{FF2B5EF4-FFF2-40B4-BE49-F238E27FC236}">
                <a16:creationId xmlns:a16="http://schemas.microsoft.com/office/drawing/2014/main" id="{93C22317-C85E-479D-B4F7-394C28E5668B}"/>
              </a:ext>
            </a:extLst>
          </p:cNvPr>
          <p:cNvSpPr txBox="1">
            <a:spLocks/>
          </p:cNvSpPr>
          <p:nvPr/>
        </p:nvSpPr>
        <p:spPr>
          <a:xfrm>
            <a:off x="3802791" y="929156"/>
            <a:ext cx="1142589" cy="49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14300" indent="0" algn="l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Data Train</a:t>
            </a:r>
          </a:p>
        </p:txBody>
      </p:sp>
      <p:sp>
        <p:nvSpPr>
          <p:cNvPr id="9" name="Google Shape;2058;p87">
            <a:extLst>
              <a:ext uri="{FF2B5EF4-FFF2-40B4-BE49-F238E27FC236}">
                <a16:creationId xmlns:a16="http://schemas.microsoft.com/office/drawing/2014/main" id="{0C261B0B-633D-4A11-BE1F-3021ED7478A1}"/>
              </a:ext>
            </a:extLst>
          </p:cNvPr>
          <p:cNvSpPr txBox="1">
            <a:spLocks/>
          </p:cNvSpPr>
          <p:nvPr/>
        </p:nvSpPr>
        <p:spPr>
          <a:xfrm>
            <a:off x="3587439" y="3359936"/>
            <a:ext cx="1142589" cy="49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14300" indent="0" algn="l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Data Test</a:t>
            </a:r>
          </a:p>
        </p:txBody>
      </p:sp>
    </p:spTree>
    <p:extLst>
      <p:ext uri="{BB962C8B-B14F-4D97-AF65-F5344CB8AC3E}">
        <p14:creationId xmlns:p14="http://schemas.microsoft.com/office/powerpoint/2010/main" val="7637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425885" y="200416"/>
            <a:ext cx="8625518" cy="4760204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738944" y="681113"/>
            <a:ext cx="1790896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Encoding</a:t>
            </a:r>
            <a:endParaRPr sz="27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493627" y="1712611"/>
            <a:ext cx="2600093" cy="2749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150000"/>
              </a:lnSpc>
            </a:pP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Encoding pada data train dan data test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menggunakan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one hot encoding.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Tipe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data Categorical yang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akan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dilakukan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encoding pada data train dan data test</a:t>
            </a:r>
            <a:endParaRPr lang="en-US" sz="1500" b="0" i="0" dirty="0">
              <a:solidFill>
                <a:schemeClr val="bg1">
                  <a:lumMod val="10000"/>
                </a:schemeClr>
              </a:solidFill>
              <a:effectLst/>
              <a:latin typeface="Manjari" panose="020B0604020202020204" charset="0"/>
              <a:cs typeface="Manjari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70EF42-6BC4-4D6B-A002-C6EBE24DF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287" y="392263"/>
            <a:ext cx="3184789" cy="20575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DBC03F-6281-4623-B059-9AE4FAAEE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287" y="2693670"/>
            <a:ext cx="3278778" cy="2148848"/>
          </a:xfrm>
          <a:prstGeom prst="rect">
            <a:avLst/>
          </a:prstGeom>
        </p:spPr>
      </p:pic>
      <p:sp>
        <p:nvSpPr>
          <p:cNvPr id="11" name="Google Shape;2058;p87">
            <a:extLst>
              <a:ext uri="{FF2B5EF4-FFF2-40B4-BE49-F238E27FC236}">
                <a16:creationId xmlns:a16="http://schemas.microsoft.com/office/drawing/2014/main" id="{DAA621C7-45FF-41BF-943A-56CB85A35042}"/>
              </a:ext>
            </a:extLst>
          </p:cNvPr>
          <p:cNvSpPr txBox="1">
            <a:spLocks/>
          </p:cNvSpPr>
          <p:nvPr/>
        </p:nvSpPr>
        <p:spPr>
          <a:xfrm>
            <a:off x="4000705" y="928774"/>
            <a:ext cx="1142589" cy="49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14300" indent="0" algn="l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Data Train</a:t>
            </a:r>
          </a:p>
        </p:txBody>
      </p:sp>
      <p:sp>
        <p:nvSpPr>
          <p:cNvPr id="12" name="Google Shape;2058;p87">
            <a:extLst>
              <a:ext uri="{FF2B5EF4-FFF2-40B4-BE49-F238E27FC236}">
                <a16:creationId xmlns:a16="http://schemas.microsoft.com/office/drawing/2014/main" id="{BF0D9490-8712-45EE-BB2F-11AA87C6AA8C}"/>
              </a:ext>
            </a:extLst>
          </p:cNvPr>
          <p:cNvSpPr txBox="1">
            <a:spLocks/>
          </p:cNvSpPr>
          <p:nvPr/>
        </p:nvSpPr>
        <p:spPr>
          <a:xfrm>
            <a:off x="4067499" y="3382796"/>
            <a:ext cx="1142589" cy="49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14300" indent="0" algn="l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Data Test</a:t>
            </a:r>
          </a:p>
        </p:txBody>
      </p:sp>
    </p:spTree>
    <p:extLst>
      <p:ext uri="{BB962C8B-B14F-4D97-AF65-F5344CB8AC3E}">
        <p14:creationId xmlns:p14="http://schemas.microsoft.com/office/powerpoint/2010/main" val="332112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425885" y="200416"/>
            <a:ext cx="8625518" cy="4760204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738944" y="681113"/>
            <a:ext cx="2354776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Train Model</a:t>
            </a:r>
            <a:endParaRPr sz="27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2321045" y="1712611"/>
            <a:ext cx="4835197" cy="2749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150000"/>
              </a:lnSpc>
            </a:pP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Split features dan label yang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akan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digunakan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. Dengan features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adalah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semua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kolom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terkecuali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TARGET. Dan target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adalah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kolom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TARGET. Features dan target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akan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dilakukan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untuk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training model</a:t>
            </a:r>
            <a:endParaRPr lang="en-US" sz="1500" b="0" i="0" dirty="0">
              <a:solidFill>
                <a:schemeClr val="bg1">
                  <a:lumMod val="10000"/>
                </a:schemeClr>
              </a:solidFill>
              <a:effectLst/>
              <a:latin typeface="Manjari" panose="020B0604020202020204" charset="0"/>
              <a:cs typeface="Manjar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425885" y="200416"/>
            <a:ext cx="8292230" cy="4760204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934536" y="535508"/>
            <a:ext cx="1553320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SMOTE</a:t>
            </a:r>
            <a:endParaRPr sz="27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934537" y="1086309"/>
            <a:ext cx="3737672" cy="3410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150000"/>
              </a:lnSpc>
            </a:pP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Sebelum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öhne"/>
              </a:rPr>
              <a:t> training model,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öhne"/>
              </a:rPr>
              <a:t>m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elakukan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SMOTE (Synthetic Minority Over-sampling Technique)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untuk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mengatasi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oversampling pada dataset yang tidak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seimbang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dengan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meningkatkan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jumlah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sampel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pada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kelas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minoritas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dengan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menghasilkan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sampel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sintetis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baru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secara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acak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66AAC-643F-4C2A-864F-639043FFA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971" y="1763530"/>
            <a:ext cx="3537500" cy="126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2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425885" y="200416"/>
            <a:ext cx="8625518" cy="4760204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738944" y="405712"/>
            <a:ext cx="2354776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Hasil Model</a:t>
            </a:r>
            <a:endParaRPr sz="27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738944" y="956513"/>
            <a:ext cx="5109528" cy="3516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150000"/>
              </a:lnSpc>
            </a:pPr>
            <a:r>
              <a:rPr lang="en-US" sz="14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Dilakukan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training ke model-model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berikut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ini dengan cross validation K-fold:</a:t>
            </a:r>
          </a:p>
          <a:p>
            <a:pPr marL="4000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Logistic Regression</a:t>
            </a:r>
          </a:p>
          <a:p>
            <a:pPr marL="4000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K-Nearest Neighbors</a:t>
            </a:r>
          </a:p>
          <a:p>
            <a:pPr marL="4000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Decision Tree</a:t>
            </a:r>
          </a:p>
          <a:p>
            <a:pPr marL="4000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Random Forest Classifier</a:t>
            </a:r>
          </a:p>
          <a:p>
            <a:pPr marL="4000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Naïve Baye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s</a:t>
            </a:r>
          </a:p>
          <a:p>
            <a:pPr marL="4000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Linear Discriminant Analysis</a:t>
            </a:r>
          </a:p>
          <a:p>
            <a:pPr marL="4000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Support Vector 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Machines</a:t>
            </a:r>
          </a:p>
          <a:p>
            <a:pPr marL="114300" indent="0" algn="l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Dan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terlihat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bahwa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score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akurasi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tertinggi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adalah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Logistic Regression, jadi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akan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menggunakan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model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tersebut</a:t>
            </a:r>
            <a:endParaRPr lang="en-US" sz="1400" b="0" i="0" dirty="0">
              <a:solidFill>
                <a:schemeClr val="bg1">
                  <a:lumMod val="10000"/>
                </a:schemeClr>
              </a:solidFill>
              <a:effectLst/>
              <a:latin typeface="Manjari" panose="020B0604020202020204" charset="0"/>
              <a:cs typeface="Manjari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3181A8-682D-4F83-A4D2-381EC822B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31" y="1705408"/>
            <a:ext cx="2426973" cy="17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6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759173" y="475988"/>
            <a:ext cx="7698445" cy="4158641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686382" y="681112"/>
            <a:ext cx="3144124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Hyperparameters</a:t>
            </a:r>
            <a:endParaRPr sz="27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2091800" y="1437037"/>
            <a:ext cx="4960399" cy="1361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150000"/>
              </a:lnSpc>
            </a:pP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Melakukan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Hyperparameter dengan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menentukan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parameternya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sebelum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melakukan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model yang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akan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dilatih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yaitu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Logistic Regression</a:t>
            </a:r>
            <a:endParaRPr lang="en-US" sz="1500" b="0" i="0" dirty="0">
              <a:solidFill>
                <a:schemeClr val="bg1">
                  <a:lumMod val="10000"/>
                </a:schemeClr>
              </a:solidFill>
              <a:effectLst/>
              <a:latin typeface="Manjari" panose="020B0604020202020204" charset="0"/>
              <a:cs typeface="Manjari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EB8A6-E9A0-4265-8E34-C4BCBFB70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497" y="3003733"/>
            <a:ext cx="6079006" cy="28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759173" y="475988"/>
            <a:ext cx="7698445" cy="4158641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686381" y="681112"/>
            <a:ext cx="5576633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Best Model : Logistic Regression</a:t>
            </a:r>
            <a:endParaRPr sz="27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1182388" y="1666747"/>
            <a:ext cx="2951202" cy="2366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150000"/>
              </a:lnSpc>
            </a:pP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Accuracy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setelah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melakukan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Hyperparameter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membuat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accuracy score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malah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berkurang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,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namun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tidak terlalu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berkurang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besar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(&lt;-1%), jadi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akan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tetap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dilanjutkan</a:t>
            </a:r>
            <a:endParaRPr lang="en-US" sz="1500" b="0" i="0" dirty="0">
              <a:solidFill>
                <a:schemeClr val="bg1">
                  <a:lumMod val="10000"/>
                </a:schemeClr>
              </a:solidFill>
              <a:effectLst/>
              <a:latin typeface="Manjari" panose="020B0604020202020204" charset="0"/>
              <a:cs typeface="Manjari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F8FF4-A287-4E94-AD3A-04B7BE16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112" y="1945061"/>
            <a:ext cx="1771897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4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200417" y="150313"/>
            <a:ext cx="8815958" cy="4809992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573646" y="357729"/>
            <a:ext cx="5576633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Confusion Matrix</a:t>
            </a:r>
            <a:endParaRPr sz="27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573646" y="1134585"/>
            <a:ext cx="4800067" cy="2874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150000"/>
              </a:lnSpc>
            </a:pP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Pada Training model dapat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memprediksi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data dengan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akurasi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90,7% dengan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tebakan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TARGET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memiliki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masalah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pembayaran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yang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benar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adalah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0, yang tidak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memiliki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masalah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pemabyaran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yang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benar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adalah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3042,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tebakan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yang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memiliki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masalah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pembayaran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tetapi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tidak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memiliki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masalah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pembayaran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adalah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309,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tebakan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yang tidak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memiliki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masalah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pembayaran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tetapi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memiliki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masalah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pembayaran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adalah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0</a:t>
            </a:r>
            <a:endParaRPr lang="en-US" sz="1500" b="0" i="0" dirty="0">
              <a:solidFill>
                <a:schemeClr val="bg1">
                  <a:lumMod val="10000"/>
                </a:schemeClr>
              </a:solidFill>
              <a:effectLst/>
              <a:latin typeface="Manjari" panose="020B0604020202020204" charset="0"/>
              <a:cs typeface="Manjari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F651D-DEEB-446A-A638-9B4DF70DBF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" t="1446" r="1061" b="1446"/>
          <a:stretch/>
        </p:blipFill>
        <p:spPr>
          <a:xfrm>
            <a:off x="5899761" y="1754328"/>
            <a:ext cx="2805830" cy="181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1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576197" y="538619"/>
            <a:ext cx="7991606" cy="4020855"/>
          </a:xfrm>
          <a:prstGeom prst="roundRect">
            <a:avLst>
              <a:gd name="adj" fmla="val 1531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364414" y="1134586"/>
            <a:ext cx="4483160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Prediction To Data Test</a:t>
            </a:r>
            <a:endParaRPr sz="27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860608" y="1903955"/>
            <a:ext cx="3747788" cy="1678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150000"/>
              </a:lnSpc>
            </a:pP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Setelah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melatih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dan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memilih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model,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maka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melakukan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prediksi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ke data test, dan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terlihat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bahwa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100%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klien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tidak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memiliki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masalah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dalam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pembayaran</a:t>
            </a:r>
            <a:endParaRPr lang="en-US" sz="1500" b="0" i="0" dirty="0">
              <a:solidFill>
                <a:schemeClr val="bg1">
                  <a:lumMod val="10000"/>
                </a:schemeClr>
              </a:solidFill>
              <a:effectLst/>
              <a:latin typeface="Manjari" panose="020B0604020202020204" charset="0"/>
              <a:cs typeface="Manjari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F7DA4B-02BB-4582-AC4E-E8F616C642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21" t="2297" r="12292" b="10364"/>
          <a:stretch/>
        </p:blipFill>
        <p:spPr>
          <a:xfrm>
            <a:off x="5361141" y="1049153"/>
            <a:ext cx="2580362" cy="304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1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200417" y="150313"/>
            <a:ext cx="8815958" cy="4809992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3066418" y="413703"/>
            <a:ext cx="3083954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Kesimpulan</a:t>
            </a:r>
            <a:endParaRPr sz="27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786775" y="1431588"/>
            <a:ext cx="7643242" cy="2651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Terlihat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bahwa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accuracy score yang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dipakai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, Logistic Regression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memiliki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accuracy score yang paling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tinggi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.</a:t>
            </a:r>
          </a:p>
          <a:p>
            <a:pPr marL="4000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Untuk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lebih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baik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melakukan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pengumpulan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data dengan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fungsi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tiap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kolom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yang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lebih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jelas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pada data train agar tidak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terjadi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imbalanced data yang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bisa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berakibat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dari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turunnya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accuracy score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saat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melakukan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hyperparameter, data model training yang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lebih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baik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, dan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prediksi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pada data test yang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lebih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baik</a:t>
            </a:r>
            <a:endParaRPr lang="en-US" sz="1500" b="0" i="0" dirty="0">
              <a:solidFill>
                <a:schemeClr val="bg1">
                  <a:lumMod val="10000"/>
                </a:schemeClr>
              </a:solidFill>
              <a:effectLst/>
              <a:latin typeface="Manjari" panose="020B0604020202020204" charset="0"/>
              <a:cs typeface="Manjari" panose="020B0604020202020204" charset="0"/>
            </a:endParaRPr>
          </a:p>
          <a:p>
            <a:pPr marL="4000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Link </a:t>
            </a:r>
            <a:r>
              <a:rPr lang="en-US" sz="1500" dirty="0" err="1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Github</a:t>
            </a:r>
            <a:r>
              <a:rPr lang="en-US" sz="1500" dirty="0">
                <a:solidFill>
                  <a:schemeClr val="bg1">
                    <a:lumMod val="10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: https://github.com/rafifdwi/Prediksi-Target-untuk-Melakukan-Peminjaman</a:t>
            </a:r>
            <a:endParaRPr lang="en-US" sz="1500" b="0" i="0" dirty="0">
              <a:solidFill>
                <a:schemeClr val="bg1">
                  <a:lumMod val="10000"/>
                </a:schemeClr>
              </a:solidFill>
              <a:effectLst/>
              <a:latin typeface="Manjari" panose="020B0604020202020204" charset="0"/>
              <a:cs typeface="Manjar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9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425885" y="200416"/>
            <a:ext cx="8317282" cy="4622105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556545" y="681209"/>
            <a:ext cx="4958089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EDA (Explotary Data Analysis)</a:t>
            </a:r>
            <a:endParaRPr sz="27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776908" y="1816499"/>
            <a:ext cx="3356681" cy="2229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yang tidak dan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pada </a:t>
            </a:r>
            <a:r>
              <a:rPr lang="en-US" dirty="0" err="1"/>
              <a:t>klien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Peminjangan</a:t>
            </a:r>
            <a:r>
              <a:rPr lang="en-US" dirty="0"/>
              <a:t> </a:t>
            </a:r>
            <a:r>
              <a:rPr lang="en-US" dirty="0" err="1"/>
              <a:t>Tunai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D646F1-30E4-4D3F-938A-30020B655C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7" r="1437"/>
          <a:stretch/>
        </p:blipFill>
        <p:spPr>
          <a:xfrm>
            <a:off x="4384256" y="1675180"/>
            <a:ext cx="4108243" cy="270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4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425885" y="200416"/>
            <a:ext cx="8317282" cy="4622105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556545" y="681209"/>
            <a:ext cx="4958089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EDA (Explotary Data Analysis)</a:t>
            </a:r>
            <a:endParaRPr sz="27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776908" y="1816499"/>
            <a:ext cx="3143739" cy="2204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/>
              <a:t>Banyak </a:t>
            </a:r>
            <a:r>
              <a:rPr lang="en-US" sz="1500" dirty="0" err="1"/>
              <a:t>klien</a:t>
            </a:r>
            <a:r>
              <a:rPr lang="en-US" sz="1500" dirty="0"/>
              <a:t> yang </a:t>
            </a:r>
            <a:r>
              <a:rPr lang="en-US" sz="1500" dirty="0" err="1"/>
              <a:t>melakukan</a:t>
            </a:r>
            <a:r>
              <a:rPr lang="en-US" sz="1500" dirty="0"/>
              <a:t> </a:t>
            </a:r>
            <a:r>
              <a:rPr lang="en-US" sz="1500" dirty="0" err="1"/>
              <a:t>peminjamam</a:t>
            </a:r>
            <a:r>
              <a:rPr lang="en-US" sz="1500" dirty="0"/>
              <a:t> dengan </a:t>
            </a:r>
            <a:r>
              <a:rPr lang="en-US" sz="1500" dirty="0" err="1"/>
              <a:t>berjenis</a:t>
            </a:r>
            <a:r>
              <a:rPr lang="en-US" sz="1500" dirty="0"/>
              <a:t> </a:t>
            </a:r>
            <a:r>
              <a:rPr lang="en-US" sz="1500" dirty="0" err="1"/>
              <a:t>kelamin</a:t>
            </a:r>
            <a:r>
              <a:rPr lang="en-US" sz="1500" dirty="0"/>
              <a:t> Wanita </a:t>
            </a:r>
            <a:r>
              <a:rPr lang="en-US" sz="1500" dirty="0" err="1"/>
              <a:t>dari</a:t>
            </a:r>
            <a:r>
              <a:rPr lang="en-US" sz="1500" dirty="0"/>
              <a:t> total data dengan </a:t>
            </a:r>
            <a:r>
              <a:rPr lang="en-US" sz="1500" dirty="0" err="1"/>
              <a:t>terbanyaknya</a:t>
            </a:r>
            <a:r>
              <a:rPr lang="en-US" sz="1500" dirty="0"/>
              <a:t> pada yang tidak </a:t>
            </a:r>
            <a:r>
              <a:rPr lang="en-US" sz="1500" dirty="0" err="1"/>
              <a:t>memiliki</a:t>
            </a:r>
            <a:r>
              <a:rPr lang="en-US" sz="1500" dirty="0"/>
              <a:t> </a:t>
            </a:r>
            <a:r>
              <a:rPr lang="en-US" sz="1500" dirty="0" err="1"/>
              <a:t>masalah</a:t>
            </a:r>
            <a:r>
              <a:rPr lang="en-US" sz="1500" dirty="0"/>
              <a:t> </a:t>
            </a:r>
            <a:r>
              <a:rPr lang="en-US" sz="1500" dirty="0" err="1"/>
              <a:t>pembayaran</a:t>
            </a:r>
            <a:r>
              <a:rPr lang="en-US" sz="15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8D14-A2AC-47AB-BF59-CC4C3EE05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"/>
          <a:stretch/>
        </p:blipFill>
        <p:spPr>
          <a:xfrm>
            <a:off x="4246323" y="1475004"/>
            <a:ext cx="4270829" cy="277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5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425885" y="200416"/>
            <a:ext cx="8317282" cy="4622105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556545" y="681209"/>
            <a:ext cx="4958089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EDA (Explotary Data Analysis)</a:t>
            </a:r>
            <a:endParaRPr sz="27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776908" y="1816499"/>
            <a:ext cx="3143739" cy="2204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/>
              <a:t>Dari </a:t>
            </a:r>
            <a:r>
              <a:rPr lang="en-US" sz="1500" dirty="0" err="1"/>
              <a:t>banyaknya</a:t>
            </a:r>
            <a:r>
              <a:rPr lang="en-US" sz="1500" dirty="0"/>
              <a:t> </a:t>
            </a:r>
            <a:r>
              <a:rPr lang="en-US" sz="1500" dirty="0" err="1"/>
              <a:t>klien</a:t>
            </a:r>
            <a:r>
              <a:rPr lang="en-US" sz="1500" dirty="0"/>
              <a:t> yang </a:t>
            </a:r>
            <a:r>
              <a:rPr lang="en-US" sz="1500" dirty="0" err="1"/>
              <a:t>ada</a:t>
            </a:r>
            <a:r>
              <a:rPr lang="en-US" sz="1500" dirty="0"/>
              <a:t>, </a:t>
            </a:r>
            <a:r>
              <a:rPr lang="en-US" sz="1500" dirty="0" err="1"/>
              <a:t>bahwa</a:t>
            </a:r>
            <a:r>
              <a:rPr lang="en-US" sz="1500" dirty="0"/>
              <a:t> </a:t>
            </a:r>
            <a:r>
              <a:rPr lang="en-US" sz="1500" dirty="0" err="1"/>
              <a:t>cukup</a:t>
            </a:r>
            <a:r>
              <a:rPr lang="en-US" sz="1500" dirty="0"/>
              <a:t> </a:t>
            </a:r>
            <a:r>
              <a:rPr lang="en-US" sz="1500" dirty="0" err="1"/>
              <a:t>banyak</a:t>
            </a:r>
            <a:r>
              <a:rPr lang="en-US" sz="1500" dirty="0"/>
              <a:t> </a:t>
            </a:r>
            <a:r>
              <a:rPr lang="en-US" sz="1500" dirty="0" err="1"/>
              <a:t>klien</a:t>
            </a:r>
            <a:r>
              <a:rPr lang="en-US" sz="1500" dirty="0"/>
              <a:t> yang belum/tidak </a:t>
            </a:r>
            <a:r>
              <a:rPr lang="en-US" sz="1500" dirty="0" err="1"/>
              <a:t>mempunyai</a:t>
            </a:r>
            <a:r>
              <a:rPr lang="en-US" sz="1500" dirty="0"/>
              <a:t> </a:t>
            </a:r>
            <a:r>
              <a:rPr lang="en-US" sz="1500" dirty="0" err="1"/>
              <a:t>anak</a:t>
            </a:r>
            <a:r>
              <a:rPr lang="en-US" sz="1500" dirty="0"/>
              <a:t> dengan </a:t>
            </a:r>
            <a:r>
              <a:rPr lang="en-US" sz="1500" dirty="0" err="1"/>
              <a:t>terbanyaknya</a:t>
            </a:r>
            <a:r>
              <a:rPr lang="en-US" sz="1500" dirty="0"/>
              <a:t> pada yang tidak </a:t>
            </a:r>
            <a:r>
              <a:rPr lang="en-US" sz="1500" dirty="0" err="1"/>
              <a:t>memiliki</a:t>
            </a:r>
            <a:r>
              <a:rPr lang="en-US" sz="1500" dirty="0"/>
              <a:t> </a:t>
            </a:r>
            <a:r>
              <a:rPr lang="en-US" sz="1500" dirty="0" err="1"/>
              <a:t>masalah</a:t>
            </a:r>
            <a:r>
              <a:rPr lang="en-US" sz="1500" dirty="0"/>
              <a:t> </a:t>
            </a:r>
            <a:r>
              <a:rPr lang="en-US" sz="1500" dirty="0" err="1"/>
              <a:t>pembayaran</a:t>
            </a: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BFF61-E0D3-4EF5-B125-CA995593F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459" y="1523069"/>
            <a:ext cx="4372585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5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425884" y="200416"/>
            <a:ext cx="8718115" cy="4622105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518445" y="590481"/>
            <a:ext cx="2796255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EDA (Explotary Data Analysis)</a:t>
            </a:r>
            <a:endParaRPr sz="20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782379" y="1265087"/>
            <a:ext cx="2456122" cy="2204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 err="1"/>
              <a:t>Pelanggan</a:t>
            </a:r>
            <a:r>
              <a:rPr lang="en-US" sz="1500" dirty="0"/>
              <a:t> yang tidak </a:t>
            </a:r>
            <a:r>
              <a:rPr lang="en-US" sz="1500" dirty="0" err="1"/>
              <a:t>memiliki</a:t>
            </a:r>
            <a:r>
              <a:rPr lang="en-US" sz="1500" dirty="0"/>
              <a:t> </a:t>
            </a:r>
            <a:r>
              <a:rPr lang="en-US" sz="1500" dirty="0" err="1"/>
              <a:t>masalah</a:t>
            </a:r>
            <a:r>
              <a:rPr lang="en-US" sz="1500" dirty="0"/>
              <a:t> </a:t>
            </a:r>
            <a:r>
              <a:rPr lang="en-US" sz="1500" dirty="0" err="1"/>
              <a:t>pembayaran</a:t>
            </a:r>
            <a:r>
              <a:rPr lang="en-US" sz="1500" dirty="0"/>
              <a:t> </a:t>
            </a:r>
            <a:r>
              <a:rPr lang="en-US" sz="1500" dirty="0" err="1"/>
              <a:t>lebih</a:t>
            </a:r>
            <a:r>
              <a:rPr lang="en-US" sz="1500" dirty="0"/>
              <a:t> </a:t>
            </a:r>
            <a:r>
              <a:rPr lang="en-US" sz="1500" dirty="0" err="1"/>
              <a:t>banyak</a:t>
            </a:r>
            <a:r>
              <a:rPr lang="en-US" sz="1500" dirty="0"/>
              <a:t> yang </a:t>
            </a:r>
            <a:r>
              <a:rPr lang="en-US" sz="1500" dirty="0" err="1"/>
              <a:t>sama</a:t>
            </a:r>
            <a:r>
              <a:rPr lang="en-US" sz="1500" dirty="0"/>
              <a:t> </a:t>
            </a:r>
            <a:r>
              <a:rPr lang="en-US" sz="1500" dirty="0" err="1"/>
              <a:t>dalam</a:t>
            </a:r>
            <a:r>
              <a:rPr lang="en-US" sz="1500" dirty="0"/>
              <a:t> </a:t>
            </a:r>
            <a:r>
              <a:rPr lang="en-US" sz="1500" dirty="0" err="1"/>
              <a:t>alat</a:t>
            </a:r>
            <a:r>
              <a:rPr lang="en-US" sz="1500" dirty="0"/>
              <a:t> </a:t>
            </a:r>
            <a:r>
              <a:rPr lang="en-US" sz="1500" dirty="0" err="1"/>
              <a:t>etap</a:t>
            </a:r>
            <a:r>
              <a:rPr lang="en-US" sz="1500" dirty="0"/>
              <a:t> </a:t>
            </a:r>
            <a:r>
              <a:rPr lang="en-US" sz="1500" dirty="0" err="1"/>
              <a:t>maupun</a:t>
            </a:r>
            <a:r>
              <a:rPr lang="en-US" sz="1500" dirty="0"/>
              <a:t> </a:t>
            </a:r>
            <a:r>
              <a:rPr lang="en-US" sz="1500" dirty="0" err="1"/>
              <a:t>kontak</a:t>
            </a:r>
            <a:r>
              <a:rPr lang="en-US" sz="1500" dirty="0"/>
              <a:t> dengan </a:t>
            </a:r>
            <a:r>
              <a:rPr lang="en-US" sz="1500" dirty="0" err="1"/>
              <a:t>alamt</a:t>
            </a:r>
            <a:r>
              <a:rPr lang="en-US" sz="1500" dirty="0"/>
              <a:t> </a:t>
            </a:r>
            <a:r>
              <a:rPr lang="en-US" sz="1500" dirty="0" err="1"/>
              <a:t>kantor</a:t>
            </a:r>
            <a:r>
              <a:rPr lang="en-US" sz="1500" dirty="0"/>
              <a:t> </a:t>
            </a:r>
            <a:r>
              <a:rPr lang="en-US" sz="1500" dirty="0" err="1"/>
              <a:t>maupun</a:t>
            </a:r>
            <a:r>
              <a:rPr lang="en-US" sz="1500" dirty="0"/>
              <a:t> </a:t>
            </a:r>
            <a:r>
              <a:rPr lang="en-US" sz="1500" dirty="0" err="1"/>
              <a:t>kontak</a:t>
            </a:r>
            <a:r>
              <a:rPr lang="en-US" sz="1500" dirty="0"/>
              <a:t> di </a:t>
            </a:r>
            <a:r>
              <a:rPr lang="en-US" sz="1500" dirty="0" err="1"/>
              <a:t>tingkat</a:t>
            </a:r>
            <a:r>
              <a:rPr lang="en-US" sz="1500" dirty="0"/>
              <a:t> wilayah dan </a:t>
            </a:r>
            <a:r>
              <a:rPr lang="en-US" sz="1500" dirty="0" err="1"/>
              <a:t>kota</a:t>
            </a:r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89018-AFEA-4051-8A88-1FAF263BA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195" y="422230"/>
            <a:ext cx="5379129" cy="406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4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425885" y="200416"/>
            <a:ext cx="8317282" cy="4622105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579405" y="480688"/>
            <a:ext cx="4958089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EDA (Explotary Data Analysis)</a:t>
            </a:r>
            <a:endParaRPr sz="27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723568" y="1624181"/>
            <a:ext cx="3269311" cy="2204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150000"/>
              </a:lnSpc>
            </a:pP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Bidang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pekerjaan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paling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banyak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pelanggannya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adalah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“Working” dengan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dari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semuanya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paling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banyak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adalah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pelanggan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yang tidak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memiliki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masalah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pembayaran</a:t>
            </a:r>
            <a:endParaRPr lang="en-US" sz="1600" b="0" i="0" dirty="0">
              <a:solidFill>
                <a:schemeClr val="bg1">
                  <a:lumMod val="10000"/>
                </a:schemeClr>
              </a:solidFill>
              <a:effectLst/>
              <a:latin typeface="Manjari" panose="020B0604020202020204" charset="0"/>
              <a:cs typeface="Manjari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8259C3-13EC-4A45-B135-46D096A09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047" y="903714"/>
            <a:ext cx="3886547" cy="385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3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425885" y="200416"/>
            <a:ext cx="8317282" cy="4828784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737244" y="801946"/>
            <a:ext cx="2857215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EDA (Explotary Data Analysis)</a:t>
            </a:r>
            <a:endParaRPr sz="22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737244" y="1723241"/>
            <a:ext cx="3693113" cy="2204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150000"/>
              </a:lnSpc>
            </a:pP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Pada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semua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kolom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Flag,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banyak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dari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pelanggan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yang tidak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bermasalah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dalam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pembayaran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menyediakan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ponsel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,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kantor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telepon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, dan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ponsel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yang dapat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dihubungi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.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Namun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, tidak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menyediakan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ponsel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rumah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dan tidak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menghubungi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5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lewat</a:t>
            </a:r>
            <a:r>
              <a:rPr lang="en-US" sz="15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email.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9A7AB-A4B1-4358-99AB-939791EB52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82"/>
          <a:stretch/>
        </p:blipFill>
        <p:spPr>
          <a:xfrm>
            <a:off x="5195946" y="66640"/>
            <a:ext cx="2767956" cy="2454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BF85B6-60FE-4820-9700-319BFDC06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987"/>
          <a:stretch/>
        </p:blipFill>
        <p:spPr>
          <a:xfrm>
            <a:off x="5048513" y="2537806"/>
            <a:ext cx="2864125" cy="249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4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D71F-C974-4625-B2A6-9A6B851B37F9}"/>
              </a:ext>
            </a:extLst>
          </p:cNvPr>
          <p:cNvSpPr/>
          <p:nvPr/>
        </p:nvSpPr>
        <p:spPr>
          <a:xfrm>
            <a:off x="425885" y="200416"/>
            <a:ext cx="8317282" cy="4622105"/>
          </a:xfrm>
          <a:prstGeom prst="roundRect">
            <a:avLst>
              <a:gd name="adj" fmla="val 93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579405" y="480688"/>
            <a:ext cx="4958089" cy="55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EDA (Explotary Data Analysis)</a:t>
            </a:r>
            <a:endParaRPr sz="2700"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723568" y="1624181"/>
            <a:ext cx="3269311" cy="2204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150000"/>
              </a:lnSpc>
            </a:pP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Bidang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pekerjaan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paling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banyak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pelanggannya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adalah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“Working” dengan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dari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semuanya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paling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banyak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adalah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pelanggan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yang tidak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memiliki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masalah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pembayaran</a:t>
            </a:r>
            <a:endParaRPr lang="en-US" sz="1600" b="0" i="0" dirty="0">
              <a:solidFill>
                <a:schemeClr val="bg1">
                  <a:lumMod val="10000"/>
                </a:schemeClr>
              </a:solidFill>
              <a:effectLst/>
              <a:latin typeface="Manjari" panose="020B0604020202020204" charset="0"/>
              <a:cs typeface="Manjari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8259C3-13EC-4A45-B135-46D096A09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047" y="903714"/>
            <a:ext cx="3886547" cy="385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1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960</Words>
  <Application>Microsoft Office PowerPoint</Application>
  <PresentationFormat>On-screen Show (16:9)</PresentationFormat>
  <Paragraphs>83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Söhne</vt:lpstr>
      <vt:lpstr>Hammersmith One</vt:lpstr>
      <vt:lpstr>Manjari</vt:lpstr>
      <vt:lpstr>Elegant Education Pack for Students XL by Slidesgo</vt:lpstr>
      <vt:lpstr>PREDIKSI TARGET UNTUK PEMINJAMAN</vt:lpstr>
      <vt:lpstr>EDA (Explotary Data Analysis)</vt:lpstr>
      <vt:lpstr>EDA (Explotary Data Analysis)</vt:lpstr>
      <vt:lpstr>EDA (Explotary Data Analysis)</vt:lpstr>
      <vt:lpstr>EDA (Explotary Data Analysis)</vt:lpstr>
      <vt:lpstr>EDA (Explotary Data Analysis)</vt:lpstr>
      <vt:lpstr>EDA (Explotary Data Analysis)</vt:lpstr>
      <vt:lpstr>EDA (Explotary Data Analysis)</vt:lpstr>
      <vt:lpstr>EDA (Explotary Data Analysis)</vt:lpstr>
      <vt:lpstr>EDA (Explotary Data Analysis)</vt:lpstr>
      <vt:lpstr>EDA (Explotary Data Analysis)</vt:lpstr>
      <vt:lpstr>Heat Map Correllation</vt:lpstr>
      <vt:lpstr>Bar Plot</vt:lpstr>
      <vt:lpstr>Plot Distribusi</vt:lpstr>
      <vt:lpstr>Analisis Data Train</vt:lpstr>
      <vt:lpstr>Data Cleaning</vt:lpstr>
      <vt:lpstr>Data Cleaning</vt:lpstr>
      <vt:lpstr>Data Cleaning</vt:lpstr>
      <vt:lpstr>Cut Outliers</vt:lpstr>
      <vt:lpstr>Normalisasi</vt:lpstr>
      <vt:lpstr>Encoding</vt:lpstr>
      <vt:lpstr>Train Model</vt:lpstr>
      <vt:lpstr>SMOTE</vt:lpstr>
      <vt:lpstr>Hasil Model</vt:lpstr>
      <vt:lpstr>Hyperparameters</vt:lpstr>
      <vt:lpstr>Best Model : Logistic Regression</vt:lpstr>
      <vt:lpstr>Confusion Matrix</vt:lpstr>
      <vt:lpstr>Prediction To Data Test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Education  Pack for Students </dc:title>
  <cp:lastModifiedBy>Muhammad Rafif Dwidayatama</cp:lastModifiedBy>
  <cp:revision>55</cp:revision>
  <dcterms:modified xsi:type="dcterms:W3CDTF">2023-02-28T16:34:32Z</dcterms:modified>
</cp:coreProperties>
</file>