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2"/>
  </p:notesMasterIdLst>
  <p:handoutMasterIdLst>
    <p:handoutMasterId r:id="rId13"/>
  </p:handoutMasterIdLst>
  <p:sldIdLst>
    <p:sldId id="276" r:id="rId5"/>
    <p:sldId id="299" r:id="rId6"/>
    <p:sldId id="301" r:id="rId7"/>
    <p:sldId id="302" r:id="rId8"/>
    <p:sldId id="303" r:id="rId9"/>
    <p:sldId id="304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2225040"/>
            <a:ext cx="7797799" cy="1398054"/>
          </a:xfrm>
        </p:spPr>
        <p:txBody>
          <a:bodyPr/>
          <a:lstStyle/>
          <a:p>
            <a:r>
              <a:rPr lang="en-US" dirty="0"/>
              <a:t>Dashboard Sales from Supply Chain Dataset</a:t>
            </a:r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6F50953D-77EB-C0B1-DE7F-0C117B3B8AFB}"/>
              </a:ext>
            </a:extLst>
          </p:cNvPr>
          <p:cNvSpPr txBox="1">
            <a:spLocks/>
          </p:cNvSpPr>
          <p:nvPr/>
        </p:nvSpPr>
        <p:spPr>
          <a:xfrm>
            <a:off x="4182744" y="4387533"/>
            <a:ext cx="3826509" cy="60102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Muhammad Rafif Dwidayatama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F6CFC5-60A5-C128-BC9E-11F0F123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1" y="518160"/>
            <a:ext cx="10681838" cy="59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7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100-C0CC-14AB-B803-A9836665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55" y="328063"/>
            <a:ext cx="10026650" cy="655637"/>
          </a:xfrm>
        </p:spPr>
        <p:txBody>
          <a:bodyPr/>
          <a:lstStyle/>
          <a:p>
            <a:r>
              <a:rPr lang="en-US" cap="none" dirty="0" err="1"/>
              <a:t>Analisis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Setiap</a:t>
            </a:r>
            <a:r>
              <a:rPr lang="en-US" cap="none" dirty="0"/>
              <a:t> Diagram</a:t>
            </a:r>
            <a:endParaRPr lang="en-ID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C55A-9C9F-8193-D3C4-4E0078D2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829" y="1505217"/>
            <a:ext cx="5974805" cy="193277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Diagram di </a:t>
            </a:r>
            <a:r>
              <a:rPr lang="en-US" sz="1600" dirty="0" err="1">
                <a:solidFill>
                  <a:srgbClr val="FFFFFF"/>
                </a:solidFill>
              </a:rPr>
              <a:t>sebelah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menampilkan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rentang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hari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pengiriman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barang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dikirim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Perusahaan </a:t>
            </a:r>
            <a:r>
              <a:rPr lang="en-US" sz="1600" dirty="0" err="1">
                <a:solidFill>
                  <a:srgbClr val="FFFFFF"/>
                </a:solidFill>
              </a:rPr>
              <a:t>hingga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sampai</a:t>
            </a:r>
            <a:r>
              <a:rPr lang="en-US" sz="1600" dirty="0">
                <a:solidFill>
                  <a:srgbClr val="FFFFFF"/>
                </a:solidFill>
              </a:rPr>
              <a:t> di Customer,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yang paling </a:t>
            </a:r>
            <a:r>
              <a:rPr lang="en-US" sz="1600" dirty="0" err="1">
                <a:solidFill>
                  <a:srgbClr val="FFFFFF"/>
                </a:solidFill>
              </a:rPr>
              <a:t>banyak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itu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dipilih</a:t>
            </a:r>
            <a:r>
              <a:rPr lang="en-US" sz="1600" dirty="0">
                <a:solidFill>
                  <a:srgbClr val="FFFFFF"/>
                </a:solidFill>
              </a:rPr>
              <a:t> oleh customer </a:t>
            </a:r>
            <a:r>
              <a:rPr lang="en-US" sz="1600" dirty="0" err="1">
                <a:solidFill>
                  <a:srgbClr val="FFFFFF"/>
                </a:solidFill>
              </a:rPr>
              <a:t>yaitu</a:t>
            </a:r>
            <a:r>
              <a:rPr lang="en-US" sz="1600" dirty="0">
                <a:solidFill>
                  <a:srgbClr val="FFFFFF"/>
                </a:solidFill>
              </a:rPr>
              <a:t> standard class, dan </a:t>
            </a:r>
            <a:r>
              <a:rPr lang="en-US" sz="1600" dirty="0" err="1">
                <a:solidFill>
                  <a:srgbClr val="FFFFFF"/>
                </a:solidFill>
              </a:rPr>
              <a:t>rentang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hari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pengiriman</a:t>
            </a:r>
            <a:r>
              <a:rPr lang="en-US" sz="1600" dirty="0">
                <a:solidFill>
                  <a:srgbClr val="FFFFFF"/>
                </a:solidFill>
              </a:rPr>
              <a:t> yang paling </a:t>
            </a:r>
            <a:r>
              <a:rPr lang="en-US" sz="1600" dirty="0" err="1">
                <a:solidFill>
                  <a:srgbClr val="FFFFFF"/>
                </a:solidFill>
              </a:rPr>
              <a:t>sering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yaitu</a:t>
            </a:r>
            <a:r>
              <a:rPr lang="en-US" sz="1600" dirty="0">
                <a:solidFill>
                  <a:srgbClr val="FFFFFF"/>
                </a:solidFill>
              </a:rPr>
              <a:t> 4 </a:t>
            </a:r>
            <a:r>
              <a:rPr lang="en-US" sz="1600" dirty="0" err="1">
                <a:solidFill>
                  <a:srgbClr val="FFFFFF"/>
                </a:solidFill>
              </a:rPr>
              <a:t>hari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D662B-F6AC-01C3-5327-9FAE016D9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8" b="3131"/>
          <a:stretch/>
        </p:blipFill>
        <p:spPr>
          <a:xfrm>
            <a:off x="7894319" y="3888391"/>
            <a:ext cx="2954566" cy="23623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F93C77-674C-6478-17B5-C7249CB67C87}"/>
              </a:ext>
            </a:extLst>
          </p:cNvPr>
          <p:cNvSpPr txBox="1">
            <a:spLocks/>
          </p:cNvSpPr>
          <p:nvPr/>
        </p:nvSpPr>
        <p:spPr>
          <a:xfrm>
            <a:off x="1343115" y="4314403"/>
            <a:ext cx="5646965" cy="1314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FFFFFF"/>
                </a:solidFill>
              </a:rPr>
              <a:t>Diagram di </a:t>
            </a:r>
            <a:r>
              <a:rPr lang="en-US" sz="1600" dirty="0" err="1">
                <a:solidFill>
                  <a:srgbClr val="FFFFFF"/>
                </a:solidFill>
              </a:rPr>
              <a:t>sebelah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menampilkan</a:t>
            </a:r>
            <a:r>
              <a:rPr lang="en-US" sz="1600" dirty="0">
                <a:solidFill>
                  <a:srgbClr val="FFFFFF"/>
                </a:solidFill>
              </a:rPr>
              <a:t> Negara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customer, </a:t>
            </a:r>
            <a:r>
              <a:rPr lang="en-US" sz="1600" dirty="0" err="1">
                <a:solidFill>
                  <a:srgbClr val="FFFFFF"/>
                </a:solidFill>
              </a:rPr>
              <a:t>terlihat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bahwa</a:t>
            </a:r>
            <a:r>
              <a:rPr lang="en-US" sz="1600" dirty="0">
                <a:solidFill>
                  <a:srgbClr val="FFFFFF"/>
                </a:solidFill>
              </a:rPr>
              <a:t> customer </a:t>
            </a:r>
            <a:r>
              <a:rPr lang="en-US" sz="1600" dirty="0" err="1">
                <a:solidFill>
                  <a:srgbClr val="FFFFFF"/>
                </a:solidFill>
              </a:rPr>
              <a:t>terbanyak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ada</a:t>
            </a:r>
            <a:r>
              <a:rPr lang="en-US" sz="1600" dirty="0">
                <a:solidFill>
                  <a:srgbClr val="FFFFFF"/>
                </a:solidFill>
              </a:rPr>
              <a:t> pada California, </a:t>
            </a:r>
            <a:r>
              <a:rPr lang="en-US" sz="1600" dirty="0" err="1">
                <a:solidFill>
                  <a:srgbClr val="FFFFFF"/>
                </a:solidFill>
              </a:rPr>
              <a:t>diikuti</a:t>
            </a:r>
            <a:r>
              <a:rPr lang="en-US" sz="1600" dirty="0">
                <a:solidFill>
                  <a:srgbClr val="FFFFFF"/>
                </a:solidFill>
              </a:rPr>
              <a:t> oleh New York, dan Texas.  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784CE2-3324-C41B-DA32-B5DC4064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15" y="1352261"/>
            <a:ext cx="368668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100-C0CC-14AB-B803-A9836665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55" y="328063"/>
            <a:ext cx="10026650" cy="655637"/>
          </a:xfrm>
        </p:spPr>
        <p:txBody>
          <a:bodyPr/>
          <a:lstStyle/>
          <a:p>
            <a:r>
              <a:rPr lang="en-US" cap="none" dirty="0" err="1"/>
              <a:t>Analisis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Setiap</a:t>
            </a:r>
            <a:r>
              <a:rPr lang="en-US" cap="none" dirty="0"/>
              <a:t> Diagram</a:t>
            </a:r>
            <a:endParaRPr lang="en-ID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C55A-9C9F-8193-D3C4-4E0078D2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829" y="1505218"/>
            <a:ext cx="5974805" cy="14643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Diagram di </a:t>
            </a:r>
            <a:r>
              <a:rPr lang="en-US" sz="1600" dirty="0" err="1">
                <a:solidFill>
                  <a:srgbClr val="FFFFFF"/>
                </a:solidFill>
              </a:rPr>
              <a:t>sebelah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menampilkan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Kategori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barang</a:t>
            </a:r>
            <a:r>
              <a:rPr lang="en-US" sz="1600" dirty="0">
                <a:solidFill>
                  <a:srgbClr val="FFFFFF"/>
                </a:solidFill>
              </a:rPr>
              <a:t> yang </a:t>
            </a:r>
            <a:r>
              <a:rPr lang="en-US" sz="1600" dirty="0" err="1">
                <a:solidFill>
                  <a:srgbClr val="FFFFFF"/>
                </a:solidFill>
              </a:rPr>
              <a:t>dibeli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Terlihat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bahwa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melakukan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banyak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tentang</a:t>
            </a:r>
            <a:r>
              <a:rPr lang="en-US" sz="1600" dirty="0">
                <a:solidFill>
                  <a:srgbClr val="FFFFFF"/>
                </a:solidFill>
              </a:rPr>
              <a:t> Office Supplies, yang </a:t>
            </a:r>
            <a:r>
              <a:rPr lang="en-US" sz="1600" dirty="0" err="1">
                <a:solidFill>
                  <a:srgbClr val="FFFFFF"/>
                </a:solidFill>
              </a:rPr>
              <a:t>diikuti</a:t>
            </a:r>
            <a:r>
              <a:rPr lang="en-US" sz="1600" dirty="0">
                <a:solidFill>
                  <a:srgbClr val="FFFFFF"/>
                </a:solidFill>
              </a:rPr>
              <a:t> Furniture, dan Technology</a:t>
            </a:r>
            <a:endParaRPr lang="en-ID" sz="1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F93C77-674C-6478-17B5-C7249CB67C87}"/>
              </a:ext>
            </a:extLst>
          </p:cNvPr>
          <p:cNvSpPr txBox="1">
            <a:spLocks/>
          </p:cNvSpPr>
          <p:nvPr/>
        </p:nvSpPr>
        <p:spPr>
          <a:xfrm>
            <a:off x="1343115" y="4314403"/>
            <a:ext cx="5646965" cy="1314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FFFFFF"/>
                </a:solidFill>
              </a:rPr>
              <a:t>Diagram di </a:t>
            </a:r>
            <a:r>
              <a:rPr lang="en-US" sz="1600" dirty="0" err="1">
                <a:solidFill>
                  <a:srgbClr val="FFFFFF"/>
                </a:solidFill>
              </a:rPr>
              <a:t>sebelah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menampilkan</a:t>
            </a:r>
            <a:r>
              <a:rPr lang="en-US" sz="1600" dirty="0">
                <a:solidFill>
                  <a:srgbClr val="FFFFFF"/>
                </a:solidFill>
              </a:rPr>
              <a:t> Kota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customer, </a:t>
            </a:r>
            <a:r>
              <a:rPr lang="en-US" sz="1600" dirty="0" err="1">
                <a:solidFill>
                  <a:srgbClr val="FFFFFF"/>
                </a:solidFill>
              </a:rPr>
              <a:t>terlihat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bahwa</a:t>
            </a:r>
            <a:r>
              <a:rPr lang="en-US" sz="1600" dirty="0">
                <a:solidFill>
                  <a:srgbClr val="FFFFFF"/>
                </a:solidFill>
              </a:rPr>
              <a:t> customer </a:t>
            </a:r>
            <a:r>
              <a:rPr lang="en-US" sz="1600" dirty="0" err="1">
                <a:solidFill>
                  <a:srgbClr val="FFFFFF"/>
                </a:solidFill>
              </a:rPr>
              <a:t>terbanyak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ada</a:t>
            </a:r>
            <a:r>
              <a:rPr lang="en-US" sz="1600" dirty="0">
                <a:solidFill>
                  <a:srgbClr val="FFFFFF"/>
                </a:solidFill>
              </a:rPr>
              <a:t> pada New York City, </a:t>
            </a:r>
            <a:r>
              <a:rPr lang="en-US" sz="1600" dirty="0" err="1">
                <a:solidFill>
                  <a:srgbClr val="FFFFFF"/>
                </a:solidFill>
              </a:rPr>
              <a:t>diikuti</a:t>
            </a:r>
            <a:r>
              <a:rPr lang="en-US" sz="1600" dirty="0">
                <a:solidFill>
                  <a:srgbClr val="FFFFFF"/>
                </a:solidFill>
              </a:rPr>
              <a:t> oleh Los Angeles, dan Philadelphia.  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183B0-82B9-D906-CF87-AA96808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60" y="1332668"/>
            <a:ext cx="3662119" cy="198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95C26-DEEC-4BCD-C9B8-607135955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964" y="3881855"/>
            <a:ext cx="3440670" cy="26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100-C0CC-14AB-B803-A9836665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55" y="328063"/>
            <a:ext cx="10026650" cy="655637"/>
          </a:xfrm>
        </p:spPr>
        <p:txBody>
          <a:bodyPr/>
          <a:lstStyle/>
          <a:p>
            <a:r>
              <a:rPr lang="en-US" cap="none" dirty="0" err="1"/>
              <a:t>Analisis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Setiap</a:t>
            </a:r>
            <a:r>
              <a:rPr lang="en-US" cap="none" dirty="0"/>
              <a:t> Diagram</a:t>
            </a:r>
            <a:endParaRPr lang="en-ID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C55A-9C9F-8193-D3C4-4E0078D2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829" y="1505218"/>
            <a:ext cx="5974805" cy="14643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Diagram di </a:t>
            </a:r>
            <a:r>
              <a:rPr lang="en-US" sz="1600" dirty="0" err="1">
                <a:solidFill>
                  <a:srgbClr val="FFFFFF"/>
                </a:solidFill>
              </a:rPr>
              <a:t>sebelah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menampilkan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Kategori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Terlihat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bahwa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terbanyak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ada</a:t>
            </a:r>
            <a:r>
              <a:rPr lang="en-US" sz="1600" dirty="0">
                <a:solidFill>
                  <a:srgbClr val="FFFFFF"/>
                </a:solidFill>
              </a:rPr>
              <a:t> pada </a:t>
            </a:r>
            <a:r>
              <a:rPr lang="en-US" sz="1600" dirty="0" err="1">
                <a:solidFill>
                  <a:srgbClr val="FFFFFF"/>
                </a:solidFill>
              </a:rPr>
              <a:t>kategori</a:t>
            </a:r>
            <a:r>
              <a:rPr lang="en-US" sz="1600" dirty="0">
                <a:solidFill>
                  <a:srgbClr val="FFFFFF"/>
                </a:solidFill>
              </a:rPr>
              <a:t> Consumer, Corporate, dan Home Office</a:t>
            </a:r>
            <a:endParaRPr lang="en-ID" sz="1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F93C77-674C-6478-17B5-C7249CB67C87}"/>
              </a:ext>
            </a:extLst>
          </p:cNvPr>
          <p:cNvSpPr txBox="1">
            <a:spLocks/>
          </p:cNvSpPr>
          <p:nvPr/>
        </p:nvSpPr>
        <p:spPr>
          <a:xfrm>
            <a:off x="1058635" y="4071271"/>
            <a:ext cx="6226085" cy="23701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FFFFFF"/>
                </a:solidFill>
              </a:rPr>
              <a:t>Diagram di </a:t>
            </a:r>
            <a:r>
              <a:rPr lang="en-US" sz="1600" dirty="0" err="1">
                <a:solidFill>
                  <a:srgbClr val="FFFFFF"/>
                </a:solidFill>
              </a:rPr>
              <a:t>sebelah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menampilkan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Keuntungan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banyaknya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produk</a:t>
            </a:r>
            <a:r>
              <a:rPr lang="en-US" sz="1600" dirty="0">
                <a:solidFill>
                  <a:srgbClr val="FFFFFF"/>
                </a:solidFill>
              </a:rPr>
              <a:t> yang </a:t>
            </a:r>
            <a:r>
              <a:rPr lang="en-US" sz="1600" dirty="0" err="1">
                <a:solidFill>
                  <a:srgbClr val="FFFFFF"/>
                </a:solidFill>
              </a:rPr>
              <a:t>dibeli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Terlihat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bahwa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keuntungan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penjualan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produk</a:t>
            </a:r>
            <a:r>
              <a:rPr lang="en-US" sz="1600" dirty="0">
                <a:solidFill>
                  <a:srgbClr val="FFFFFF"/>
                </a:solidFill>
              </a:rPr>
              <a:t> yang paling </a:t>
            </a:r>
            <a:r>
              <a:rPr lang="en-US" sz="1600" dirty="0" err="1">
                <a:solidFill>
                  <a:srgbClr val="FFFFFF"/>
                </a:solidFill>
              </a:rPr>
              <a:t>banyak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ada</a:t>
            </a:r>
            <a:r>
              <a:rPr lang="en-US" sz="1600" dirty="0">
                <a:solidFill>
                  <a:srgbClr val="FFFFFF"/>
                </a:solidFill>
              </a:rPr>
              <a:t> pada Canon </a:t>
            </a:r>
            <a:r>
              <a:rPr lang="en-US" sz="1600" dirty="0" err="1">
                <a:solidFill>
                  <a:srgbClr val="FFFFFF"/>
                </a:solidFill>
              </a:rPr>
              <a:t>imageCLASS</a:t>
            </a:r>
            <a:r>
              <a:rPr lang="en-US" sz="1600" dirty="0">
                <a:solidFill>
                  <a:srgbClr val="FFFFFF"/>
                </a:solidFill>
              </a:rPr>
              <a:t> 2200 Advanced Copier, </a:t>
            </a:r>
            <a:r>
              <a:rPr lang="en-US" sz="1600" dirty="0" err="1">
                <a:solidFill>
                  <a:srgbClr val="FFFFFF"/>
                </a:solidFill>
              </a:rPr>
              <a:t>diikuti</a:t>
            </a:r>
            <a:r>
              <a:rPr lang="en-US" sz="1600" dirty="0">
                <a:solidFill>
                  <a:srgbClr val="FFFFFF"/>
                </a:solidFill>
              </a:rPr>
              <a:t> oleh Hewlett Packard LaserJet 3310 Copier, dan Canon PC1060 Personal Laser Copier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FFFFFF"/>
                </a:solidFill>
              </a:rPr>
              <a:t> 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6DB28-48CA-EAEF-73A7-1CADC5E5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35" y="1298014"/>
            <a:ext cx="2934245" cy="206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96046-E71C-246B-733F-13921F6A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732" y="3684168"/>
            <a:ext cx="3584454" cy="27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2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100-C0CC-14AB-B803-A9836665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557" y="416560"/>
            <a:ext cx="5006885" cy="655637"/>
          </a:xfrm>
        </p:spPr>
        <p:txBody>
          <a:bodyPr/>
          <a:lstStyle/>
          <a:p>
            <a:pPr algn="ctr"/>
            <a:r>
              <a:rPr lang="en-US" cap="none" dirty="0"/>
              <a:t>Insight </a:t>
            </a:r>
            <a:r>
              <a:rPr lang="en-US" cap="none" dirty="0" err="1"/>
              <a:t>dari</a:t>
            </a:r>
            <a:r>
              <a:rPr lang="en-US" cap="none" dirty="0"/>
              <a:t> Dashboard</a:t>
            </a:r>
            <a:endParaRPr lang="en-ID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C55A-9C9F-8193-D3C4-4E0078D2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1" y="1322336"/>
            <a:ext cx="10576560" cy="49362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FFFFFF"/>
                </a:solidFill>
              </a:rPr>
              <a:t>Menurut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saya</a:t>
            </a:r>
            <a:r>
              <a:rPr lang="en-US" sz="1600" dirty="0">
                <a:solidFill>
                  <a:srgbClr val="FFFFFF"/>
                </a:solidFill>
              </a:rPr>
              <a:t>, insight yang </a:t>
            </a:r>
            <a:r>
              <a:rPr lang="en-US" sz="1600" dirty="0" err="1">
                <a:solidFill>
                  <a:srgbClr val="FFFFFF"/>
                </a:solidFill>
              </a:rPr>
              <a:t>dapat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diambil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dashboard </a:t>
            </a:r>
            <a:r>
              <a:rPr lang="en-US" sz="1600" dirty="0" err="1">
                <a:solidFill>
                  <a:srgbClr val="FFFFFF"/>
                </a:solidFill>
              </a:rPr>
              <a:t>tersebut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yaitu</a:t>
            </a:r>
            <a:r>
              <a:rPr lang="en-US" sz="1600" dirty="0">
                <a:solidFill>
                  <a:srgbClr val="FFFFFF"/>
                </a:solidFill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</a:rPr>
              <a:t>Membuat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layanan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langganan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selain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customer </a:t>
            </a:r>
            <a:r>
              <a:rPr lang="en-US" sz="1600" dirty="0" err="1">
                <a:solidFill>
                  <a:srgbClr val="FFFFFF"/>
                </a:solidFill>
              </a:rPr>
              <a:t>perorangan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beberapa</a:t>
            </a:r>
            <a:r>
              <a:rPr lang="en-US" sz="1600" dirty="0">
                <a:solidFill>
                  <a:srgbClr val="FFFFFF"/>
                </a:solidFill>
              </a:rPr>
              <a:t> benefit </a:t>
            </a:r>
            <a:r>
              <a:rPr lang="en-US" sz="1600" dirty="0" err="1">
                <a:solidFill>
                  <a:srgbClr val="FFFFFF"/>
                </a:solidFill>
              </a:rPr>
              <a:t>seperti</a:t>
            </a:r>
            <a:r>
              <a:rPr lang="en-US" sz="1600" dirty="0">
                <a:solidFill>
                  <a:srgbClr val="FFFFFF"/>
                </a:solidFill>
              </a:rPr>
              <a:t> bonus </a:t>
            </a:r>
            <a:r>
              <a:rPr lang="en-US" sz="1600" dirty="0" err="1">
                <a:solidFill>
                  <a:srgbClr val="FFFFFF"/>
                </a:solidFill>
              </a:rPr>
              <a:t>printilan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produk</a:t>
            </a:r>
            <a:r>
              <a:rPr lang="en-US" sz="1600" dirty="0">
                <a:solidFill>
                  <a:srgbClr val="FFFFFF"/>
                </a:solidFill>
              </a:rPr>
              <a:t> yang </a:t>
            </a:r>
            <a:r>
              <a:rPr lang="en-US" sz="1600" dirty="0" err="1">
                <a:solidFill>
                  <a:srgbClr val="FFFFFF"/>
                </a:solidFill>
              </a:rPr>
              <a:t>berhubungan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kantor</a:t>
            </a:r>
            <a:r>
              <a:rPr lang="en-US" sz="1600" dirty="0">
                <a:solidFill>
                  <a:srgbClr val="FFFFFF"/>
                </a:solidFill>
              </a:rPr>
              <a:t> dan </a:t>
            </a:r>
            <a:r>
              <a:rPr lang="en-US" sz="1600" dirty="0" err="1">
                <a:solidFill>
                  <a:srgbClr val="FFFFFF"/>
                </a:solidFill>
              </a:rPr>
              <a:t>sedikit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diskon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tapi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diberi</a:t>
            </a:r>
            <a:r>
              <a:rPr lang="en-US" sz="1600" dirty="0">
                <a:solidFill>
                  <a:srgbClr val="FFFFFF"/>
                </a:solidFill>
              </a:rPr>
              <a:t> minimal total </a:t>
            </a:r>
            <a:r>
              <a:rPr lang="en-US" sz="1600" dirty="0" err="1">
                <a:solidFill>
                  <a:srgbClr val="FFFFFF"/>
                </a:solidFill>
              </a:rPr>
              <a:t>harga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antara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perbulan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atau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pertahun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Bertujuan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kantor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tetap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melakukan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berkala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Perusahaan., </a:t>
            </a:r>
            <a:r>
              <a:rPr lang="en-US" sz="1600" dirty="0" err="1">
                <a:solidFill>
                  <a:srgbClr val="FFFFFF"/>
                </a:solidFill>
              </a:rPr>
              <a:t>karena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kantor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biasanya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mencari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tempat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penjual</a:t>
            </a:r>
            <a:r>
              <a:rPr lang="en-US" sz="1600" dirty="0">
                <a:solidFill>
                  <a:srgbClr val="FFFFFF"/>
                </a:solidFill>
              </a:rPr>
              <a:t> yang </a:t>
            </a:r>
            <a:r>
              <a:rPr lang="en-US" sz="1600" dirty="0" err="1">
                <a:solidFill>
                  <a:srgbClr val="FFFFFF"/>
                </a:solidFill>
              </a:rPr>
              <a:t>memberikan</a:t>
            </a:r>
            <a:r>
              <a:rPr lang="en-US" sz="1600" dirty="0">
                <a:solidFill>
                  <a:srgbClr val="FFFFFF"/>
                </a:solidFill>
              </a:rPr>
              <a:t> value yang pas.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</a:rPr>
              <a:t>Tetap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mempertahankan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kinerja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kelas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pengiriman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karena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terlihat</a:t>
            </a:r>
            <a:r>
              <a:rPr lang="en-US" sz="1600" dirty="0">
                <a:solidFill>
                  <a:srgbClr val="FFFFFF"/>
                </a:solidFill>
              </a:rPr>
              <a:t> pada diagram </a:t>
            </a:r>
            <a:r>
              <a:rPr lang="en-US" sz="1600" dirty="0" err="1">
                <a:solidFill>
                  <a:srgbClr val="FFFFFF"/>
                </a:solidFill>
              </a:rPr>
              <a:t>sudah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baik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dalam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menanganinya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Diharapkan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tidak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terjadi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kesalahan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besar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maupun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kecil</a:t>
            </a:r>
            <a:r>
              <a:rPr lang="en-US" sz="1600" dirty="0">
                <a:solidFill>
                  <a:srgbClr val="FFFFFF"/>
                </a:solidFill>
              </a:rPr>
              <a:t> pada </a:t>
            </a:r>
            <a:r>
              <a:rPr lang="en-US" sz="1600" dirty="0" err="1">
                <a:solidFill>
                  <a:srgbClr val="FFFFFF"/>
                </a:solidFill>
              </a:rPr>
              <a:t>pengiriman</a:t>
            </a:r>
            <a:r>
              <a:rPr lang="en-US" sz="1600" dirty="0">
                <a:solidFill>
                  <a:srgbClr val="FFFFFF"/>
                </a:solidFill>
              </a:rPr>
              <a:t> agar </a:t>
            </a:r>
            <a:r>
              <a:rPr lang="en-US" sz="1600" dirty="0" err="1">
                <a:solidFill>
                  <a:srgbClr val="FFFFFF"/>
                </a:solidFill>
              </a:rPr>
              <a:t>pembeli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tidak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kecewa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terhadap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pelayanan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Perusahaan.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FFFFFF"/>
                </a:solidFill>
              </a:rPr>
              <a:t>Memberikan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diskon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beberapa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persen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dari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harga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pembelian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atau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ongkos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kirim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customer </a:t>
            </a:r>
            <a:r>
              <a:rPr lang="en-US" sz="1600" dirty="0" err="1">
                <a:solidFill>
                  <a:srgbClr val="FFFFFF"/>
                </a:solidFill>
              </a:rPr>
              <a:t>perorangan</a:t>
            </a:r>
            <a:r>
              <a:rPr lang="en-US" sz="1600" dirty="0">
                <a:solidFill>
                  <a:srgbClr val="FFFFFF"/>
                </a:solidFill>
              </a:rPr>
              <a:t> yang </a:t>
            </a:r>
            <a:r>
              <a:rPr lang="en-US" sz="1600" dirty="0" err="1">
                <a:solidFill>
                  <a:srgbClr val="FFFFFF"/>
                </a:solidFill>
              </a:rPr>
              <a:t>membeli</a:t>
            </a:r>
            <a:r>
              <a:rPr lang="en-US" sz="1600" dirty="0">
                <a:solidFill>
                  <a:srgbClr val="FFFFFF"/>
                </a:solidFill>
              </a:rPr>
              <a:t> total </a:t>
            </a:r>
            <a:r>
              <a:rPr lang="en-US" sz="1600" dirty="0" err="1">
                <a:solidFill>
                  <a:srgbClr val="FFFFFF"/>
                </a:solidFill>
              </a:rPr>
              <a:t>harga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batas yang </a:t>
            </a:r>
            <a:r>
              <a:rPr lang="en-US" sz="1600" dirty="0" err="1">
                <a:solidFill>
                  <a:srgbClr val="FFFFFF"/>
                </a:solidFill>
              </a:rPr>
              <a:t>ditentukan</a:t>
            </a:r>
            <a:r>
              <a:rPr lang="en-US" sz="1600" dirty="0">
                <a:solidFill>
                  <a:srgbClr val="FFFFFF"/>
                </a:solidFill>
              </a:rPr>
              <a:t> oleh Perusahaan. </a:t>
            </a:r>
            <a:r>
              <a:rPr lang="en-US" sz="1600" dirty="0" err="1">
                <a:solidFill>
                  <a:srgbClr val="FFFFFF"/>
                </a:solidFill>
              </a:rPr>
              <a:t>Untuk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memberikan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kesan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bahwa</a:t>
            </a:r>
            <a:r>
              <a:rPr lang="en-US" sz="1600" dirty="0">
                <a:solidFill>
                  <a:srgbClr val="FFFFFF"/>
                </a:solidFill>
              </a:rPr>
              <a:t> Perusahaan </a:t>
            </a:r>
            <a:r>
              <a:rPr lang="en-US" sz="1600" dirty="0" err="1">
                <a:solidFill>
                  <a:srgbClr val="FFFFFF"/>
                </a:solidFill>
              </a:rPr>
              <a:t>melayani</a:t>
            </a:r>
            <a:r>
              <a:rPr lang="en-US" sz="1600" dirty="0">
                <a:solidFill>
                  <a:srgbClr val="FFFFFF"/>
                </a:solidFill>
              </a:rPr>
              <a:t> customer </a:t>
            </a:r>
            <a:r>
              <a:rPr lang="en-US" sz="1600" dirty="0" err="1">
                <a:solidFill>
                  <a:srgbClr val="FFFFFF"/>
                </a:solidFill>
              </a:rPr>
              <a:t>perorangan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dengan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baik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634640"/>
          </a:xfrm>
        </p:spPr>
        <p:txBody>
          <a:bodyPr/>
          <a:lstStyle/>
          <a:p>
            <a:r>
              <a:rPr lang="en-US" dirty="0"/>
              <a:t>Muhammad Rafif Dwidayatama</a:t>
            </a:r>
          </a:p>
          <a:p>
            <a:r>
              <a:rPr lang="en-US" dirty="0"/>
              <a:t>082299752117</a:t>
            </a:r>
          </a:p>
          <a:p>
            <a:r>
              <a:rPr lang="en-US" dirty="0"/>
              <a:t>rafifdwida@gmail.com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{F4E1B69D-82F4-4FAB-8821-A49E6BC40F6E}tf22339732_win32</Template>
  <TotalTime>89</TotalTime>
  <Words>365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Rockwell Nova Light</vt:lpstr>
      <vt:lpstr>Wingdings</vt:lpstr>
      <vt:lpstr>LeafVTI</vt:lpstr>
      <vt:lpstr>Dashboard Sales from Supply Chain Dataset</vt:lpstr>
      <vt:lpstr>PowerPoint Presentation</vt:lpstr>
      <vt:lpstr>Analisis dari Setiap Diagram</vt:lpstr>
      <vt:lpstr>Analisis dari Setiap Diagram</vt:lpstr>
      <vt:lpstr>Analisis dari Setiap Diagram</vt:lpstr>
      <vt:lpstr>Insight dari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Sales from Supply Chain Dataset</dc:title>
  <dc:creator>Muhammad Rafif Dwidayatama</dc:creator>
  <cp:lastModifiedBy>Muhammad Rafif Dwidayatama</cp:lastModifiedBy>
  <cp:revision>1</cp:revision>
  <dcterms:created xsi:type="dcterms:W3CDTF">2024-05-14T14:30:01Z</dcterms:created>
  <dcterms:modified xsi:type="dcterms:W3CDTF">2024-05-14T15:59:03Z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