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77" r:id="rId6"/>
    <p:sldId id="298" r:id="rId7"/>
    <p:sldId id="262" r:id="rId8"/>
    <p:sldId id="295" r:id="rId9"/>
    <p:sldId id="296" r:id="rId10"/>
    <p:sldId id="297" r:id="rId11"/>
    <p:sldId id="289" r:id="rId12"/>
    <p:sldId id="264" r:id="rId13"/>
    <p:sldId id="258" r:id="rId14"/>
    <p:sldId id="278" r:id="rId15"/>
    <p:sldId id="300"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5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12/2/2022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5271135" cy="1122202"/>
          </a:xfrm>
        </p:spPr>
        <p:txBody>
          <a:bodyPr/>
          <a:lstStyle/>
          <a:p>
            <a:r>
              <a:rPr lang="en-US" dirty="0"/>
              <a:t>Crab age prediction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Rafif Dwiputra</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Model </a:t>
            </a:r>
            <a:r>
              <a:rPr lang="en-US" dirty="0" err="1"/>
              <a:t>inferencce</a:t>
            </a:r>
            <a:endParaRPr lang="en-US" dirty="0"/>
          </a:p>
        </p:txBody>
      </p:sp>
    </p:spTree>
    <p:extLst>
      <p:ext uri="{BB962C8B-B14F-4D97-AF65-F5344CB8AC3E}">
        <p14:creationId xmlns:p14="http://schemas.microsoft.com/office/powerpoint/2010/main" val="70778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pic>
        <p:nvPicPr>
          <p:cNvPr id="12" name="Picture 11">
            <a:extLst>
              <a:ext uri="{FF2B5EF4-FFF2-40B4-BE49-F238E27FC236}">
                <a16:creationId xmlns:a16="http://schemas.microsoft.com/office/drawing/2014/main" id="{EAAE9067-AFF8-9D77-66B2-F4DB6DBD545A}"/>
              </a:ext>
            </a:extLst>
          </p:cNvPr>
          <p:cNvPicPr>
            <a:picLocks noChangeAspect="1"/>
          </p:cNvPicPr>
          <p:nvPr/>
        </p:nvPicPr>
        <p:blipFill>
          <a:blip r:embed="rId2"/>
          <a:stretch>
            <a:fillRect/>
          </a:stretch>
        </p:blipFill>
        <p:spPr>
          <a:xfrm>
            <a:off x="361950" y="134727"/>
            <a:ext cx="7656451" cy="6307923"/>
          </a:xfrm>
          <a:prstGeom prst="rect">
            <a:avLst/>
          </a:prstGeom>
        </p:spPr>
      </p:pic>
      <p:sp>
        <p:nvSpPr>
          <p:cNvPr id="23" name="TextBox 22">
            <a:extLst>
              <a:ext uri="{FF2B5EF4-FFF2-40B4-BE49-F238E27FC236}">
                <a16:creationId xmlns:a16="http://schemas.microsoft.com/office/drawing/2014/main" id="{2A9F2A88-61BF-ADD6-8E9A-39E657F26720}"/>
              </a:ext>
            </a:extLst>
          </p:cNvPr>
          <p:cNvSpPr txBox="1"/>
          <p:nvPr/>
        </p:nvSpPr>
        <p:spPr>
          <a:xfrm>
            <a:off x="8324850" y="457200"/>
            <a:ext cx="3267075" cy="1200329"/>
          </a:xfrm>
          <a:prstGeom prst="rect">
            <a:avLst/>
          </a:prstGeom>
          <a:noFill/>
        </p:spPr>
        <p:txBody>
          <a:bodyPr wrap="square" rtlCol="0">
            <a:spAutoFit/>
          </a:bodyPr>
          <a:lstStyle/>
          <a:p>
            <a:r>
              <a:rPr lang="en-US" dirty="0"/>
              <a:t>from inference data, the model can predict the age of the crabs, but there are still some data that are wrong</a:t>
            </a:r>
            <a:endParaRPr lang="en-ID" dirty="0"/>
          </a:p>
        </p:txBody>
      </p:sp>
    </p:spTree>
    <p:extLst>
      <p:ext uri="{BB962C8B-B14F-4D97-AF65-F5344CB8AC3E}">
        <p14:creationId xmlns:p14="http://schemas.microsoft.com/office/powerpoint/2010/main" val="206939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5FE1-B4CB-D15B-B848-DCFA625D0CF1}"/>
              </a:ext>
            </a:extLst>
          </p:cNvPr>
          <p:cNvSpPr>
            <a:spLocks noGrp="1"/>
          </p:cNvSpPr>
          <p:nvPr>
            <p:ph type="ctrTitle"/>
          </p:nvPr>
        </p:nvSpPr>
        <p:spPr>
          <a:xfrm>
            <a:off x="6096000" y="2143125"/>
            <a:ext cx="5074920" cy="3286641"/>
          </a:xfrm>
        </p:spPr>
        <p:txBody>
          <a:bodyPr/>
          <a:lstStyle/>
          <a:p>
            <a:r>
              <a:rPr lang="en-US" sz="1800" dirty="0"/>
              <a:t>-From the Scatterplot we can conclude that the features and targets have a fairly high correlation, but they are inseparable from the presence of outliers in some columns.</a:t>
            </a:r>
            <a:br>
              <a:rPr lang="en-US" sz="1800" dirty="0"/>
            </a:br>
            <a:br>
              <a:rPr lang="en-US" sz="1800" dirty="0"/>
            </a:br>
            <a:r>
              <a:rPr lang="en-US" sz="1800" dirty="0"/>
              <a:t>- From the Heatmap it can be concluded that it is true that the columns in the dataset have a fairly high correlation between the columns.</a:t>
            </a:r>
            <a:br>
              <a:rPr lang="en-US" sz="1800" dirty="0"/>
            </a:br>
            <a:br>
              <a:rPr lang="en-US" sz="1800" dirty="0"/>
            </a:br>
            <a:r>
              <a:rPr lang="en-US" sz="1800" dirty="0"/>
              <a:t>- From the data above, the best model was chosen, namely Linear Regression, with the MAE between Train and Test only slightly different, the lowest MSE and lowest RMSE.</a:t>
            </a:r>
            <a:endParaRPr lang="en-ID" sz="1800" dirty="0"/>
          </a:p>
        </p:txBody>
      </p:sp>
      <p:sp>
        <p:nvSpPr>
          <p:cNvPr id="3" name="TextBox 2">
            <a:extLst>
              <a:ext uri="{FF2B5EF4-FFF2-40B4-BE49-F238E27FC236}">
                <a16:creationId xmlns:a16="http://schemas.microsoft.com/office/drawing/2014/main" id="{316C8D3C-1C91-3FD0-0A95-710B98E71BD5}"/>
              </a:ext>
            </a:extLst>
          </p:cNvPr>
          <p:cNvSpPr txBox="1"/>
          <p:nvPr/>
        </p:nvSpPr>
        <p:spPr>
          <a:xfrm>
            <a:off x="6296024" y="228600"/>
            <a:ext cx="2676525" cy="461665"/>
          </a:xfrm>
          <a:prstGeom prst="rect">
            <a:avLst/>
          </a:prstGeom>
          <a:noFill/>
        </p:spPr>
        <p:txBody>
          <a:bodyPr wrap="square" rtlCol="0">
            <a:spAutoFit/>
          </a:bodyPr>
          <a:lstStyle/>
          <a:p>
            <a:r>
              <a:rPr lang="en-US" sz="2400" dirty="0"/>
              <a:t>CONCLUSION</a:t>
            </a:r>
            <a:endParaRPr lang="en-ID" sz="2400" dirty="0"/>
          </a:p>
        </p:txBody>
      </p:sp>
    </p:spTree>
    <p:extLst>
      <p:ext uri="{BB962C8B-B14F-4D97-AF65-F5344CB8AC3E}">
        <p14:creationId xmlns:p14="http://schemas.microsoft.com/office/powerpoint/2010/main" val="3748079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390524" y="429895"/>
            <a:ext cx="3171825" cy="1325563"/>
          </a:xfrm>
        </p:spPr>
        <p:txBody>
          <a:bodyPr/>
          <a:lstStyle/>
          <a:p>
            <a:r>
              <a:rPr lang="en-ZA" dirty="0"/>
              <a:t>Objective</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385081" y="1755458"/>
            <a:ext cx="5410201" cy="701992"/>
          </a:xfrm>
        </p:spPr>
        <p:txBody>
          <a:bodyPr>
            <a:normAutofit fontScale="85000" lnSpcReduction="20000"/>
          </a:bodyPr>
          <a:lstStyle/>
          <a:p>
            <a:r>
              <a:rPr lang="en-US" sz="2800" b="0" dirty="0">
                <a:solidFill>
                  <a:schemeClr val="tx1"/>
                </a:solidFill>
                <a:effectLst/>
                <a:latin typeface="Consolas" panose="020B0609020204030204" pitchFamily="49" charset="0"/>
              </a:rPr>
              <a:t>Predict the age of crab</a:t>
            </a:r>
            <a:br>
              <a:rPr lang="en-US" sz="900" b="0" dirty="0">
                <a:solidFill>
                  <a:schemeClr val="tx1"/>
                </a:solidFill>
                <a:effectLst/>
                <a:latin typeface="Consolas" panose="020B0609020204030204" pitchFamily="49" charset="0"/>
              </a:rPr>
            </a:br>
            <a:br>
              <a:rPr lang="en-US" sz="900" b="0" dirty="0">
                <a:solidFill>
                  <a:schemeClr val="tx1"/>
                </a:solidFill>
                <a:effectLst/>
                <a:latin typeface="Consolas" panose="020B0609020204030204" pitchFamily="49" charset="0"/>
              </a:rPr>
            </a:br>
            <a:endParaRPr lang="en-US" sz="900" b="0" dirty="0">
              <a:solidFill>
                <a:schemeClr val="tx1"/>
              </a:solidFill>
              <a:effectLst/>
              <a:latin typeface="Consolas" panose="020B0609020204030204" pitchFamily="49" charset="0"/>
            </a:endParaRP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
        <p:nvSpPr>
          <p:cNvPr id="7" name="Title 1">
            <a:extLst>
              <a:ext uri="{FF2B5EF4-FFF2-40B4-BE49-F238E27FC236}">
                <a16:creationId xmlns:a16="http://schemas.microsoft.com/office/drawing/2014/main" id="{D04CB37F-DC8C-62F8-A739-6EEF67B09333}"/>
              </a:ext>
              <a:ext uri="{C183D7F6-B498-43B3-948B-1728B52AA6E4}">
                <adec:decorative xmlns:adec="http://schemas.microsoft.com/office/drawing/2017/decorative" val="0"/>
              </a:ext>
            </a:extLst>
          </p:cNvPr>
          <p:cNvSpPr txBox="1">
            <a:spLocks/>
          </p:cNvSpPr>
          <p:nvPr/>
        </p:nvSpPr>
        <p:spPr>
          <a:xfrm>
            <a:off x="379637" y="2680732"/>
            <a:ext cx="3171825" cy="55800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en-ZA" dirty="0"/>
              <a:t>dataset</a:t>
            </a:r>
          </a:p>
        </p:txBody>
      </p:sp>
      <p:sp>
        <p:nvSpPr>
          <p:cNvPr id="8" name="Subtitle 2">
            <a:extLst>
              <a:ext uri="{FF2B5EF4-FFF2-40B4-BE49-F238E27FC236}">
                <a16:creationId xmlns:a16="http://schemas.microsoft.com/office/drawing/2014/main" id="{5E92227E-9786-CFFB-264F-DF66C8675BB9}"/>
              </a:ext>
              <a:ext uri="{C183D7F6-B498-43B3-948B-1728B52AA6E4}">
                <adec:decorative xmlns:adec="http://schemas.microsoft.com/office/drawing/2017/decorative" val="0"/>
              </a:ext>
            </a:extLst>
          </p:cNvPr>
          <p:cNvSpPr txBox="1">
            <a:spLocks/>
          </p:cNvSpPr>
          <p:nvPr/>
        </p:nvSpPr>
        <p:spPr>
          <a:xfrm>
            <a:off x="379637" y="3238738"/>
            <a:ext cx="5410201" cy="2441574"/>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latin typeface="Inter"/>
              </a:rPr>
              <a:t>The dataset is used to estimate the age of the crab based on the physical attributes. </a:t>
            </a:r>
            <a:br>
              <a:rPr lang="en-US" sz="900" dirty="0">
                <a:solidFill>
                  <a:schemeClr val="tx1"/>
                </a:solidFill>
                <a:latin typeface="Consolas" panose="020B0609020204030204" pitchFamily="49" charset="0"/>
              </a:rPr>
            </a:br>
            <a:br>
              <a:rPr lang="en-US" sz="900" dirty="0">
                <a:solidFill>
                  <a:schemeClr val="tx1"/>
                </a:solidFill>
                <a:latin typeface="Consolas" panose="020B0609020204030204" pitchFamily="49" charset="0"/>
              </a:rPr>
            </a:br>
            <a:endParaRPr lang="en-US" sz="9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E82C-E582-391F-C4B4-B479E5DF5784}"/>
              </a:ext>
            </a:extLst>
          </p:cNvPr>
          <p:cNvSpPr>
            <a:spLocks noGrp="1"/>
          </p:cNvSpPr>
          <p:nvPr>
            <p:ph type="title"/>
          </p:nvPr>
        </p:nvSpPr>
        <p:spPr>
          <a:xfrm>
            <a:off x="538160" y="1943100"/>
            <a:ext cx="3171825" cy="517208"/>
          </a:xfrm>
        </p:spPr>
        <p:txBody>
          <a:bodyPr/>
          <a:lstStyle/>
          <a:p>
            <a:r>
              <a:rPr lang="en-US" dirty="0"/>
              <a:t>goal</a:t>
            </a:r>
            <a:endParaRPr lang="en-ID" dirty="0"/>
          </a:p>
        </p:txBody>
      </p:sp>
      <p:sp>
        <p:nvSpPr>
          <p:cNvPr id="3" name="Content Placeholder 2">
            <a:extLst>
              <a:ext uri="{FF2B5EF4-FFF2-40B4-BE49-F238E27FC236}">
                <a16:creationId xmlns:a16="http://schemas.microsoft.com/office/drawing/2014/main" id="{C1923726-5DD2-DE34-834C-6B53497E3A5D}"/>
              </a:ext>
            </a:extLst>
          </p:cNvPr>
          <p:cNvSpPr>
            <a:spLocks noGrp="1"/>
          </p:cNvSpPr>
          <p:nvPr>
            <p:ph idx="1"/>
          </p:nvPr>
        </p:nvSpPr>
        <p:spPr>
          <a:xfrm>
            <a:off x="538160" y="2854642"/>
            <a:ext cx="5910265" cy="3641407"/>
          </a:xfrm>
        </p:spPr>
        <p:txBody>
          <a:bodyPr>
            <a:normAutofit fontScale="92500"/>
          </a:bodyPr>
          <a:lstStyle/>
          <a:p>
            <a:r>
              <a:rPr lang="en-US" sz="2800" b="0" i="0" dirty="0">
                <a:effectLst/>
                <a:latin typeface="Inter"/>
              </a:rPr>
              <a:t>For a commercial crab farmer knowing the right age of the crab helps them decide if and when to harvest the crabs. Beyond a certain age, there is negligible growth in crab's physical characteristics and hence, it is important to time the harvesting to reduce cost and increase profit</a:t>
            </a:r>
            <a:endParaRPr lang="en-ID" sz="2800" dirty="0"/>
          </a:p>
        </p:txBody>
      </p:sp>
      <p:sp>
        <p:nvSpPr>
          <p:cNvPr id="4" name="Date Placeholder 3">
            <a:extLst>
              <a:ext uri="{FF2B5EF4-FFF2-40B4-BE49-F238E27FC236}">
                <a16:creationId xmlns:a16="http://schemas.microsoft.com/office/drawing/2014/main" id="{5AC92A86-9505-7D5B-F7EA-7684E1DD785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5686D9C-41BA-908B-6C8D-38FCB04DAE55}"/>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799E3ED1-E352-3134-E316-F4515305CE9F}"/>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179117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766887" y="25402"/>
            <a:ext cx="8421688" cy="1325563"/>
          </a:xfrm>
        </p:spPr>
        <p:txBody>
          <a:bodyPr/>
          <a:lstStyle/>
          <a:p>
            <a:r>
              <a:rPr lang="en-US" dirty="0"/>
              <a:t>Exploratory Data Analysis (EDA)</a:t>
            </a:r>
          </a:p>
        </p:txBody>
      </p:sp>
      <p:pic>
        <p:nvPicPr>
          <p:cNvPr id="12" name="Picture 11">
            <a:extLst>
              <a:ext uri="{FF2B5EF4-FFF2-40B4-BE49-F238E27FC236}">
                <a16:creationId xmlns:a16="http://schemas.microsoft.com/office/drawing/2014/main" id="{A01CEFB0-49C3-DC35-1A0F-A23531DB78E2}"/>
              </a:ext>
            </a:extLst>
          </p:cNvPr>
          <p:cNvPicPr>
            <a:picLocks noChangeAspect="1"/>
          </p:cNvPicPr>
          <p:nvPr/>
        </p:nvPicPr>
        <p:blipFill>
          <a:blip r:embed="rId2"/>
          <a:stretch>
            <a:fillRect/>
          </a:stretch>
        </p:blipFill>
        <p:spPr>
          <a:xfrm>
            <a:off x="0" y="1181890"/>
            <a:ext cx="3196654" cy="4193383"/>
          </a:xfrm>
          <a:prstGeom prst="rect">
            <a:avLst/>
          </a:prstGeom>
        </p:spPr>
      </p:pic>
      <p:pic>
        <p:nvPicPr>
          <p:cNvPr id="30" name="Picture 29">
            <a:extLst>
              <a:ext uri="{FF2B5EF4-FFF2-40B4-BE49-F238E27FC236}">
                <a16:creationId xmlns:a16="http://schemas.microsoft.com/office/drawing/2014/main" id="{B7DFC111-AD0E-7D1F-5B63-1A8A1BAF104C}"/>
              </a:ext>
            </a:extLst>
          </p:cNvPr>
          <p:cNvPicPr>
            <a:picLocks noChangeAspect="1"/>
          </p:cNvPicPr>
          <p:nvPr/>
        </p:nvPicPr>
        <p:blipFill>
          <a:blip r:embed="rId3"/>
          <a:stretch>
            <a:fillRect/>
          </a:stretch>
        </p:blipFill>
        <p:spPr>
          <a:xfrm>
            <a:off x="4497673" y="1238030"/>
            <a:ext cx="3196654" cy="4250179"/>
          </a:xfrm>
          <a:prstGeom prst="rect">
            <a:avLst/>
          </a:prstGeom>
        </p:spPr>
      </p:pic>
      <p:pic>
        <p:nvPicPr>
          <p:cNvPr id="32" name="Picture 31">
            <a:extLst>
              <a:ext uri="{FF2B5EF4-FFF2-40B4-BE49-F238E27FC236}">
                <a16:creationId xmlns:a16="http://schemas.microsoft.com/office/drawing/2014/main" id="{42F6F685-7210-7C50-28D5-78B9D1747344}"/>
              </a:ext>
            </a:extLst>
          </p:cNvPr>
          <p:cNvPicPr>
            <a:picLocks noChangeAspect="1"/>
          </p:cNvPicPr>
          <p:nvPr/>
        </p:nvPicPr>
        <p:blipFill>
          <a:blip r:embed="rId4"/>
          <a:stretch>
            <a:fillRect/>
          </a:stretch>
        </p:blipFill>
        <p:spPr>
          <a:xfrm>
            <a:off x="8923763" y="1238030"/>
            <a:ext cx="3153937" cy="4193383"/>
          </a:xfrm>
          <a:prstGeom prst="rect">
            <a:avLst/>
          </a:prstGeom>
        </p:spPr>
      </p:pic>
      <p:sp>
        <p:nvSpPr>
          <p:cNvPr id="33" name="TextBox 32">
            <a:extLst>
              <a:ext uri="{FF2B5EF4-FFF2-40B4-BE49-F238E27FC236}">
                <a16:creationId xmlns:a16="http://schemas.microsoft.com/office/drawing/2014/main" id="{152B3E6A-2A29-BA6D-F358-1562B8CCEF46}"/>
              </a:ext>
            </a:extLst>
          </p:cNvPr>
          <p:cNvSpPr txBox="1"/>
          <p:nvPr/>
        </p:nvSpPr>
        <p:spPr>
          <a:xfrm>
            <a:off x="288639" y="5306778"/>
            <a:ext cx="2619375" cy="369332"/>
          </a:xfrm>
          <a:prstGeom prst="rect">
            <a:avLst/>
          </a:prstGeom>
          <a:noFill/>
        </p:spPr>
        <p:txBody>
          <a:bodyPr wrap="square" rtlCol="0">
            <a:spAutoFit/>
          </a:bodyPr>
          <a:lstStyle/>
          <a:p>
            <a:r>
              <a:rPr lang="en-US" dirty="0"/>
              <a:t>Length</a:t>
            </a:r>
            <a:endParaRPr lang="en-ID" dirty="0"/>
          </a:p>
        </p:txBody>
      </p:sp>
      <p:sp>
        <p:nvSpPr>
          <p:cNvPr id="34" name="TextBox 33">
            <a:extLst>
              <a:ext uri="{FF2B5EF4-FFF2-40B4-BE49-F238E27FC236}">
                <a16:creationId xmlns:a16="http://schemas.microsoft.com/office/drawing/2014/main" id="{C80EA5A0-7F08-C42B-7D8F-EB48620397D0}"/>
              </a:ext>
            </a:extLst>
          </p:cNvPr>
          <p:cNvSpPr txBox="1"/>
          <p:nvPr/>
        </p:nvSpPr>
        <p:spPr>
          <a:xfrm>
            <a:off x="4668043" y="5424707"/>
            <a:ext cx="2619375" cy="369332"/>
          </a:xfrm>
          <a:prstGeom prst="rect">
            <a:avLst/>
          </a:prstGeom>
          <a:noFill/>
        </p:spPr>
        <p:txBody>
          <a:bodyPr wrap="square" rtlCol="0">
            <a:spAutoFit/>
          </a:bodyPr>
          <a:lstStyle/>
          <a:p>
            <a:r>
              <a:rPr lang="en-US" dirty="0"/>
              <a:t>Diameter</a:t>
            </a:r>
            <a:endParaRPr lang="en-ID" dirty="0"/>
          </a:p>
        </p:txBody>
      </p:sp>
      <p:sp>
        <p:nvSpPr>
          <p:cNvPr id="35" name="TextBox 34">
            <a:extLst>
              <a:ext uri="{FF2B5EF4-FFF2-40B4-BE49-F238E27FC236}">
                <a16:creationId xmlns:a16="http://schemas.microsoft.com/office/drawing/2014/main" id="{0BE35C93-96B8-439E-82EB-634EC676E47C}"/>
              </a:ext>
            </a:extLst>
          </p:cNvPr>
          <p:cNvSpPr txBox="1"/>
          <p:nvPr/>
        </p:nvSpPr>
        <p:spPr>
          <a:xfrm>
            <a:off x="9191043" y="5375273"/>
            <a:ext cx="2619375" cy="369332"/>
          </a:xfrm>
          <a:prstGeom prst="rect">
            <a:avLst/>
          </a:prstGeom>
          <a:noFill/>
        </p:spPr>
        <p:txBody>
          <a:bodyPr wrap="square" rtlCol="0">
            <a:spAutoFit/>
          </a:bodyPr>
          <a:lstStyle/>
          <a:p>
            <a:r>
              <a:rPr lang="en-US" dirty="0"/>
              <a:t>Height</a:t>
            </a:r>
            <a:endParaRPr lang="en-ID" dirty="0"/>
          </a:p>
        </p:txBody>
      </p:sp>
      <p:sp>
        <p:nvSpPr>
          <p:cNvPr id="36" name="TextBox 35">
            <a:extLst>
              <a:ext uri="{FF2B5EF4-FFF2-40B4-BE49-F238E27FC236}">
                <a16:creationId xmlns:a16="http://schemas.microsoft.com/office/drawing/2014/main" id="{632C4C28-58A6-543E-6BA0-3694D543389B}"/>
              </a:ext>
            </a:extLst>
          </p:cNvPr>
          <p:cNvSpPr txBox="1"/>
          <p:nvPr/>
        </p:nvSpPr>
        <p:spPr>
          <a:xfrm>
            <a:off x="216841" y="6131956"/>
            <a:ext cx="8902404" cy="646331"/>
          </a:xfrm>
          <a:prstGeom prst="rect">
            <a:avLst/>
          </a:prstGeom>
          <a:noFill/>
        </p:spPr>
        <p:txBody>
          <a:bodyPr wrap="square" rtlCol="0">
            <a:spAutoFit/>
          </a:bodyPr>
          <a:lstStyle/>
          <a:p>
            <a:r>
              <a:rPr lang="en-US" b="0" i="0" dirty="0">
                <a:effectLst/>
                <a:latin typeface="arial" panose="020B0604020202020204" pitchFamily="34" charset="0"/>
              </a:rPr>
              <a:t>From the scatterplot we can see that age has a correlation with other features, although not too much correlation.</a:t>
            </a:r>
            <a:endParaRPr lang="en-ID"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Exploratory Data Analysis (EDA)</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pic>
        <p:nvPicPr>
          <p:cNvPr id="4" name="Picture 3">
            <a:extLst>
              <a:ext uri="{FF2B5EF4-FFF2-40B4-BE49-F238E27FC236}">
                <a16:creationId xmlns:a16="http://schemas.microsoft.com/office/drawing/2014/main" id="{A44347CC-DC4C-6183-8C82-163C801ED2DD}"/>
              </a:ext>
            </a:extLst>
          </p:cNvPr>
          <p:cNvPicPr>
            <a:picLocks noChangeAspect="1"/>
          </p:cNvPicPr>
          <p:nvPr/>
        </p:nvPicPr>
        <p:blipFill>
          <a:blip r:embed="rId2"/>
          <a:stretch>
            <a:fillRect/>
          </a:stretch>
        </p:blipFill>
        <p:spPr>
          <a:xfrm>
            <a:off x="552450" y="1919287"/>
            <a:ext cx="11087100" cy="3019425"/>
          </a:xfrm>
          <a:prstGeom prst="rect">
            <a:avLst/>
          </a:prstGeom>
        </p:spPr>
      </p:pic>
      <p:sp>
        <p:nvSpPr>
          <p:cNvPr id="5" name="TextBox 4">
            <a:extLst>
              <a:ext uri="{FF2B5EF4-FFF2-40B4-BE49-F238E27FC236}">
                <a16:creationId xmlns:a16="http://schemas.microsoft.com/office/drawing/2014/main" id="{F2138C9C-EF3E-806E-19DD-05B4F72FC373}"/>
              </a:ext>
            </a:extLst>
          </p:cNvPr>
          <p:cNvSpPr txBox="1"/>
          <p:nvPr/>
        </p:nvSpPr>
        <p:spPr>
          <a:xfrm>
            <a:off x="838200" y="4756615"/>
            <a:ext cx="5172075" cy="646331"/>
          </a:xfrm>
          <a:prstGeom prst="rect">
            <a:avLst/>
          </a:prstGeom>
          <a:noFill/>
        </p:spPr>
        <p:txBody>
          <a:bodyPr wrap="square" rtlCol="0">
            <a:spAutoFit/>
          </a:bodyPr>
          <a:lstStyle/>
          <a:p>
            <a:r>
              <a:rPr lang="en-US" dirty="0"/>
              <a:t>The Crab with Female gender life longer than male and </a:t>
            </a:r>
            <a:r>
              <a:rPr lang="en-US" dirty="0" err="1"/>
              <a:t>infertebrata</a:t>
            </a:r>
            <a:r>
              <a:rPr lang="en-US" dirty="0"/>
              <a:t> crabs.</a:t>
            </a:r>
            <a:endParaRPr lang="en-ID" dirty="0"/>
          </a:p>
        </p:txBody>
      </p:sp>
      <p:pic>
        <p:nvPicPr>
          <p:cNvPr id="7" name="Picture 6">
            <a:extLst>
              <a:ext uri="{FF2B5EF4-FFF2-40B4-BE49-F238E27FC236}">
                <a16:creationId xmlns:a16="http://schemas.microsoft.com/office/drawing/2014/main" id="{BF628578-64BB-09E6-0F3E-7D23E55D9C21}"/>
              </a:ext>
            </a:extLst>
          </p:cNvPr>
          <p:cNvPicPr>
            <a:picLocks noChangeAspect="1"/>
          </p:cNvPicPr>
          <p:nvPr/>
        </p:nvPicPr>
        <p:blipFill>
          <a:blip r:embed="rId2"/>
          <a:stretch>
            <a:fillRect/>
          </a:stretch>
        </p:blipFill>
        <p:spPr>
          <a:xfrm>
            <a:off x="552450" y="1919287"/>
            <a:ext cx="11087100" cy="3019425"/>
          </a:xfrm>
          <a:prstGeom prst="rect">
            <a:avLst/>
          </a:prstGeom>
        </p:spPr>
      </p:pic>
    </p:spTree>
    <p:extLst>
      <p:ext uri="{BB962C8B-B14F-4D97-AF65-F5344CB8AC3E}">
        <p14:creationId xmlns:p14="http://schemas.microsoft.com/office/powerpoint/2010/main" val="2868523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Exploratory Data Analysis (EDA)</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
        <p:nvSpPr>
          <p:cNvPr id="5" name="TextBox 4">
            <a:extLst>
              <a:ext uri="{FF2B5EF4-FFF2-40B4-BE49-F238E27FC236}">
                <a16:creationId xmlns:a16="http://schemas.microsoft.com/office/drawing/2014/main" id="{F2138C9C-EF3E-806E-19DD-05B4F72FC373}"/>
              </a:ext>
            </a:extLst>
          </p:cNvPr>
          <p:cNvSpPr txBox="1"/>
          <p:nvPr/>
        </p:nvSpPr>
        <p:spPr>
          <a:xfrm>
            <a:off x="838200" y="4756615"/>
            <a:ext cx="5172075" cy="923330"/>
          </a:xfrm>
          <a:prstGeom prst="rect">
            <a:avLst/>
          </a:prstGeom>
          <a:noFill/>
        </p:spPr>
        <p:txBody>
          <a:bodyPr wrap="square" rtlCol="0">
            <a:spAutoFit/>
          </a:bodyPr>
          <a:lstStyle/>
          <a:p>
            <a:r>
              <a:rPr lang="en-US" dirty="0"/>
              <a:t>From the histogram plot of the dataset, we can see that the average age distribution of crabs is between 8-10 months old.</a:t>
            </a:r>
            <a:endParaRPr lang="en-ID" dirty="0"/>
          </a:p>
        </p:txBody>
      </p:sp>
      <p:pic>
        <p:nvPicPr>
          <p:cNvPr id="6" name="Picture 5">
            <a:extLst>
              <a:ext uri="{FF2B5EF4-FFF2-40B4-BE49-F238E27FC236}">
                <a16:creationId xmlns:a16="http://schemas.microsoft.com/office/drawing/2014/main" id="{80AF06A4-F2CB-9C9E-2551-DC4EB9B4DA2C}"/>
              </a:ext>
            </a:extLst>
          </p:cNvPr>
          <p:cNvPicPr>
            <a:picLocks noChangeAspect="1"/>
          </p:cNvPicPr>
          <p:nvPr/>
        </p:nvPicPr>
        <p:blipFill>
          <a:blip r:embed="rId2"/>
          <a:stretch>
            <a:fillRect/>
          </a:stretch>
        </p:blipFill>
        <p:spPr>
          <a:xfrm>
            <a:off x="523875" y="1919287"/>
            <a:ext cx="11144250" cy="3019425"/>
          </a:xfrm>
          <a:prstGeom prst="rect">
            <a:avLst/>
          </a:prstGeom>
        </p:spPr>
      </p:pic>
    </p:spTree>
    <p:extLst>
      <p:ext uri="{BB962C8B-B14F-4D97-AF65-F5344CB8AC3E}">
        <p14:creationId xmlns:p14="http://schemas.microsoft.com/office/powerpoint/2010/main" val="176017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Exploratory Data Analysis (EDA)</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sp>
        <p:nvSpPr>
          <p:cNvPr id="5" name="TextBox 4">
            <a:extLst>
              <a:ext uri="{FF2B5EF4-FFF2-40B4-BE49-F238E27FC236}">
                <a16:creationId xmlns:a16="http://schemas.microsoft.com/office/drawing/2014/main" id="{F2138C9C-EF3E-806E-19DD-05B4F72FC373}"/>
              </a:ext>
            </a:extLst>
          </p:cNvPr>
          <p:cNvSpPr txBox="1"/>
          <p:nvPr/>
        </p:nvSpPr>
        <p:spPr>
          <a:xfrm>
            <a:off x="923925" y="4885055"/>
            <a:ext cx="8772525" cy="923330"/>
          </a:xfrm>
          <a:prstGeom prst="rect">
            <a:avLst/>
          </a:prstGeom>
          <a:noFill/>
        </p:spPr>
        <p:txBody>
          <a:bodyPr wrap="square" rtlCol="0">
            <a:spAutoFit/>
          </a:bodyPr>
          <a:lstStyle/>
          <a:p>
            <a:r>
              <a:rPr lang="en-US" dirty="0"/>
              <a:t>From the heatmap, we can conclude that the correlation between columns has a fairly high correlation, where the values ​​between the columns are almost close to 1, which is closer to 1, the higher the correlation.</a:t>
            </a:r>
            <a:endParaRPr lang="en-ID" dirty="0"/>
          </a:p>
        </p:txBody>
      </p:sp>
      <p:pic>
        <p:nvPicPr>
          <p:cNvPr id="4" name="Picture 3">
            <a:extLst>
              <a:ext uri="{FF2B5EF4-FFF2-40B4-BE49-F238E27FC236}">
                <a16:creationId xmlns:a16="http://schemas.microsoft.com/office/drawing/2014/main" id="{400D05DD-3BAC-6798-BE6D-C8DF579DA972}"/>
              </a:ext>
            </a:extLst>
          </p:cNvPr>
          <p:cNvPicPr>
            <a:picLocks noChangeAspect="1"/>
          </p:cNvPicPr>
          <p:nvPr/>
        </p:nvPicPr>
        <p:blipFill>
          <a:blip r:embed="rId2"/>
          <a:stretch>
            <a:fillRect/>
          </a:stretch>
        </p:blipFill>
        <p:spPr>
          <a:xfrm>
            <a:off x="923925" y="1966912"/>
            <a:ext cx="10344150" cy="2924175"/>
          </a:xfrm>
          <a:prstGeom prst="rect">
            <a:avLst/>
          </a:prstGeom>
        </p:spPr>
      </p:pic>
    </p:spTree>
    <p:extLst>
      <p:ext uri="{BB962C8B-B14F-4D97-AF65-F5344CB8AC3E}">
        <p14:creationId xmlns:p14="http://schemas.microsoft.com/office/powerpoint/2010/main" val="248885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Model</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19680" y="2806065"/>
            <a:ext cx="5433204" cy="365125"/>
          </a:xfrm>
        </p:spPr>
        <p:txBody>
          <a:bodyPr vert="horz" lIns="91440" tIns="45720" rIns="91440" bIns="45720" rtlCol="0" anchor="t">
            <a:normAutofit lnSpcReduction="10000"/>
          </a:bodyPr>
          <a:lstStyle/>
          <a:p>
            <a:r>
              <a:rPr lang="en-US" dirty="0"/>
              <a:t>Linear Regression</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19680" y="3480718"/>
            <a:ext cx="5433204" cy="365125"/>
          </a:xfrm>
        </p:spPr>
        <p:txBody>
          <a:bodyPr>
            <a:normAutofit lnSpcReduction="10000"/>
          </a:bodyPr>
          <a:lstStyle/>
          <a:p>
            <a:r>
              <a:rPr lang="en-US" dirty="0"/>
              <a:t>Elastic Net</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19680" y="4155371"/>
            <a:ext cx="5433204" cy="365125"/>
          </a:xfrm>
        </p:spPr>
        <p:txBody>
          <a:bodyPr>
            <a:normAutofit lnSpcReduction="10000"/>
          </a:bodyPr>
          <a:lstStyle/>
          <a:p>
            <a:r>
              <a:rPr lang="en-US" dirty="0"/>
              <a:t>Ridge</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Lasso</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8</a:t>
            </a:fld>
            <a:endParaRPr lang="en-US" dirty="0"/>
          </a:p>
        </p:txBody>
      </p:sp>
      <p:sp>
        <p:nvSpPr>
          <p:cNvPr id="15" name="Text Placeholder 8">
            <a:extLst>
              <a:ext uri="{FF2B5EF4-FFF2-40B4-BE49-F238E27FC236}">
                <a16:creationId xmlns:a16="http://schemas.microsoft.com/office/drawing/2014/main" id="{B7E81360-6078-F6EB-EB5C-8CCB091F83B4}"/>
              </a:ext>
            </a:extLst>
          </p:cNvPr>
          <p:cNvSpPr txBox="1">
            <a:spLocks/>
          </p:cNvSpPr>
          <p:nvPr/>
        </p:nvSpPr>
        <p:spPr>
          <a:xfrm>
            <a:off x="5920106" y="5499135"/>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dirty="0"/>
              <a:t>Lars</a:t>
            </a:r>
          </a:p>
        </p:txBody>
      </p:sp>
    </p:spTree>
    <p:extLst>
      <p:ext uri="{BB962C8B-B14F-4D97-AF65-F5344CB8AC3E}">
        <p14:creationId xmlns:p14="http://schemas.microsoft.com/office/powerpoint/2010/main" val="184494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84250" y="171450"/>
            <a:ext cx="5111750" cy="619126"/>
          </a:xfrm>
        </p:spPr>
        <p:txBody>
          <a:bodyPr/>
          <a:lstStyle/>
          <a:p>
            <a:r>
              <a:rPr lang="en-US" dirty="0"/>
              <a:t>Model definition</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pic>
        <p:nvPicPr>
          <p:cNvPr id="8" name="Picture 7">
            <a:extLst>
              <a:ext uri="{FF2B5EF4-FFF2-40B4-BE49-F238E27FC236}">
                <a16:creationId xmlns:a16="http://schemas.microsoft.com/office/drawing/2014/main" id="{A8952E85-DCCA-73AE-10A0-0EEF780FB61F}"/>
              </a:ext>
            </a:extLst>
          </p:cNvPr>
          <p:cNvPicPr>
            <a:picLocks noChangeAspect="1"/>
          </p:cNvPicPr>
          <p:nvPr/>
        </p:nvPicPr>
        <p:blipFill>
          <a:blip r:embed="rId2"/>
          <a:stretch>
            <a:fillRect/>
          </a:stretch>
        </p:blipFill>
        <p:spPr>
          <a:xfrm>
            <a:off x="984250" y="951938"/>
            <a:ext cx="7827840" cy="2307012"/>
          </a:xfrm>
          <a:prstGeom prst="rect">
            <a:avLst/>
          </a:prstGeom>
        </p:spPr>
      </p:pic>
      <p:sp>
        <p:nvSpPr>
          <p:cNvPr id="10" name="Text Placeholder 9">
            <a:extLst>
              <a:ext uri="{FF2B5EF4-FFF2-40B4-BE49-F238E27FC236}">
                <a16:creationId xmlns:a16="http://schemas.microsoft.com/office/drawing/2014/main" id="{70CDFD40-4030-D08E-430B-3234E5D81AF3}"/>
              </a:ext>
            </a:extLst>
          </p:cNvPr>
          <p:cNvSpPr>
            <a:spLocks noGrp="1"/>
          </p:cNvSpPr>
          <p:nvPr>
            <p:ph type="body" idx="1"/>
          </p:nvPr>
        </p:nvSpPr>
        <p:spPr>
          <a:xfrm>
            <a:off x="838200" y="3420312"/>
            <a:ext cx="9305925" cy="3158100"/>
          </a:xfrm>
        </p:spPr>
        <p:txBody>
          <a:bodyPr>
            <a:normAutofit/>
          </a:bodyPr>
          <a:lstStyle/>
          <a:p>
            <a:r>
              <a:rPr lang="en-US" sz="1800" dirty="0"/>
              <a:t>- From the MSE, the Linear Regression Model has the lowest error value and the difference between the Train and Test is not too far from the 1.6 month Train and 2.47 month Test.</a:t>
            </a:r>
          </a:p>
          <a:p>
            <a:endParaRPr lang="en-US" sz="1800" dirty="0"/>
          </a:p>
          <a:p>
            <a:r>
              <a:rPr lang="en-US" sz="1800" dirty="0"/>
              <a:t>- From the MSE, the Linear Regression model has the lowest error value among the other Train data, but the difference from the Test is quite large.</a:t>
            </a:r>
          </a:p>
          <a:p>
            <a:endParaRPr lang="en-US" sz="1800" dirty="0"/>
          </a:p>
          <a:p>
            <a:r>
              <a:rPr lang="en-US" sz="1800" dirty="0"/>
              <a:t>- From the RMSE, the Linear Regression model has the smallest value for the Train data.</a:t>
            </a:r>
            <a:endParaRPr lang="en-ID" sz="1800" dirty="0"/>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3904</TotalTime>
  <Words>459</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vt:lpstr>
      <vt:lpstr>Calibri</vt:lpstr>
      <vt:lpstr>Consolas</vt:lpstr>
      <vt:lpstr>Inter</vt:lpstr>
      <vt:lpstr>Tenorite</vt:lpstr>
      <vt:lpstr>Monoline</vt:lpstr>
      <vt:lpstr>Crab age prediction</vt:lpstr>
      <vt:lpstr>Objective</vt:lpstr>
      <vt:lpstr>goal</vt:lpstr>
      <vt:lpstr>Exploratory Data Analysis (EDA)</vt:lpstr>
      <vt:lpstr>Exploratory Data Analysis (EDA)</vt:lpstr>
      <vt:lpstr>Exploratory Data Analysis (EDA)</vt:lpstr>
      <vt:lpstr>Exploratory Data Analysis (EDA)</vt:lpstr>
      <vt:lpstr>Model</vt:lpstr>
      <vt:lpstr>Model definition</vt:lpstr>
      <vt:lpstr>Model inferencce</vt:lpstr>
      <vt:lpstr>PowerPoint Presentation</vt:lpstr>
      <vt:lpstr>-From the Scatterplot we can conclude that the features and targets have a fairly high correlation, but they are inseparable from the presence of outliers in some columns.  - From the Heatmap it can be concluded that it is true that the columns in the dataset have a fairly high correlation between the columns.  - From the data above, the best model was chosen, namely Linear Regression, with the MAE between Train and Test only slightly different, the lowest MSE and lowest RMSE.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Crab age prediction</dc:title>
  <dc:creator>Rafif Dwiputra</dc:creator>
  <cp:lastModifiedBy>Rafif Dwiputra</cp:lastModifiedBy>
  <cp:revision>1</cp:revision>
  <dcterms:created xsi:type="dcterms:W3CDTF">2022-12-02T01:45:04Z</dcterms:created>
  <dcterms:modified xsi:type="dcterms:W3CDTF">2022-12-04T18:49:21Z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