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3" r:id="rId4"/>
    <p:sldId id="284" r:id="rId5"/>
    <p:sldId id="294" r:id="rId6"/>
    <p:sldId id="285" r:id="rId7"/>
    <p:sldId id="282" r:id="rId8"/>
    <p:sldId id="295" r:id="rId9"/>
    <p:sldId id="296" r:id="rId10"/>
    <p:sldId id="289"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1" d="100"/>
          <a:sy n="81" d="100"/>
        </p:scale>
        <p:origin x="754"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57995" y="560800"/>
            <a:ext cx="6447918" cy="1225296"/>
          </a:xfrm>
        </p:spPr>
        <p:txBody>
          <a:bodyPr/>
          <a:lstStyle/>
          <a:p>
            <a:pPr algn="l"/>
            <a:r>
              <a:rPr lang="en-US" dirty="0"/>
              <a:t>Build predictive customer telco subscribed model with ANN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Rafif Dwiputra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919269"/>
            <a:ext cx="10671048" cy="768096"/>
          </a:xfrm>
        </p:spPr>
        <p:txBody>
          <a:bodyPr/>
          <a:lstStyle/>
          <a:p>
            <a:r>
              <a:rPr lang="en-US" dirty="0"/>
              <a:t>Model inference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29" name="Picture 28">
            <a:extLst>
              <a:ext uri="{FF2B5EF4-FFF2-40B4-BE49-F238E27FC236}">
                <a16:creationId xmlns:a16="http://schemas.microsoft.com/office/drawing/2014/main" id="{778070D3-004B-4FA6-408C-D3E8E21BA551}"/>
              </a:ext>
            </a:extLst>
          </p:cNvPr>
          <p:cNvPicPr>
            <a:picLocks noChangeAspect="1"/>
          </p:cNvPicPr>
          <p:nvPr/>
        </p:nvPicPr>
        <p:blipFill>
          <a:blip r:embed="rId2"/>
          <a:stretch>
            <a:fillRect/>
          </a:stretch>
        </p:blipFill>
        <p:spPr>
          <a:xfrm>
            <a:off x="2363191" y="1849582"/>
            <a:ext cx="2244436" cy="4314157"/>
          </a:xfrm>
          <a:prstGeom prst="rect">
            <a:avLst/>
          </a:prstGeom>
        </p:spPr>
      </p:pic>
      <p:pic>
        <p:nvPicPr>
          <p:cNvPr id="31" name="Picture 30">
            <a:extLst>
              <a:ext uri="{FF2B5EF4-FFF2-40B4-BE49-F238E27FC236}">
                <a16:creationId xmlns:a16="http://schemas.microsoft.com/office/drawing/2014/main" id="{1FDECB68-0693-911B-8F13-9743DCF4DB9C}"/>
              </a:ext>
            </a:extLst>
          </p:cNvPr>
          <p:cNvPicPr>
            <a:picLocks noChangeAspect="1"/>
          </p:cNvPicPr>
          <p:nvPr/>
        </p:nvPicPr>
        <p:blipFill>
          <a:blip r:embed="rId3"/>
          <a:stretch>
            <a:fillRect/>
          </a:stretch>
        </p:blipFill>
        <p:spPr>
          <a:xfrm>
            <a:off x="5082451" y="2152219"/>
            <a:ext cx="4975449" cy="1814355"/>
          </a:xfrm>
          <a:prstGeom prst="rect">
            <a:avLst/>
          </a:prstGeom>
        </p:spPr>
      </p:pic>
      <p:sp>
        <p:nvSpPr>
          <p:cNvPr id="32" name="TextBox 31">
            <a:extLst>
              <a:ext uri="{FF2B5EF4-FFF2-40B4-BE49-F238E27FC236}">
                <a16:creationId xmlns:a16="http://schemas.microsoft.com/office/drawing/2014/main" id="{E41008E8-EA57-544E-DCB3-EC296918242B}"/>
              </a:ext>
            </a:extLst>
          </p:cNvPr>
          <p:cNvSpPr txBox="1"/>
          <p:nvPr/>
        </p:nvSpPr>
        <p:spPr>
          <a:xfrm>
            <a:off x="5082451" y="4417621"/>
            <a:ext cx="6032853" cy="2308324"/>
          </a:xfrm>
          <a:prstGeom prst="rect">
            <a:avLst/>
          </a:prstGeom>
          <a:noFill/>
        </p:spPr>
        <p:txBody>
          <a:bodyPr wrap="square" rtlCol="0">
            <a:spAutoFit/>
          </a:bodyPr>
          <a:lstStyle/>
          <a:p>
            <a:r>
              <a:rPr lang="en-US" dirty="0"/>
              <a:t>The results of the inference model classification are quite good, where out of 15 inference data, 14 data can be predicted correctly.</a:t>
            </a:r>
          </a:p>
          <a:p>
            <a:endParaRPr lang="en-US" dirty="0"/>
          </a:p>
          <a:p>
            <a:r>
              <a:rPr lang="en-US" dirty="0"/>
              <a:t>The accuracy also reaches 93%, the precision for the 'No' label reaches 93% and the recall is 100%. For the 'Yes' label it is 0 because for the 'Yes' label in the data inference there is only 1 data.</a:t>
            </a:r>
            <a:endParaRPr lang="en-ID" dirty="0"/>
          </a:p>
        </p:txBody>
      </p:sp>
    </p:spTree>
    <p:extLst>
      <p:ext uri="{BB962C8B-B14F-4D97-AF65-F5344CB8AC3E}">
        <p14:creationId xmlns:p14="http://schemas.microsoft.com/office/powerpoint/2010/main" val="250288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54381" y="810135"/>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54381" y="1870462"/>
            <a:ext cx="5879592" cy="2700528"/>
          </a:xfrm>
        </p:spPr>
        <p:txBody>
          <a:bodyPr/>
          <a:lstStyle/>
          <a:p>
            <a:r>
              <a:rPr lang="en-US" dirty="0"/>
              <a:t>From the experimental results using 2 models, namely, Sequential API and Functional API, it was found that Sequential API is better at predicting data than Functional API.</a:t>
            </a:r>
          </a:p>
          <a:p>
            <a:endParaRPr lang="en-US" dirty="0"/>
          </a:p>
          <a:p>
            <a:r>
              <a:rPr lang="en-US" dirty="0"/>
              <a:t>After tuning the two models, it was found that the addition of a hidden layer alone was not enough to make the model even better, as well as the addition of epochs.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07731"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OBJECTIVE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24603" y="3727638"/>
            <a:ext cx="5693664" cy="3122168"/>
          </a:xfrm>
        </p:spPr>
        <p:txBody>
          <a:bodyPr/>
          <a:lstStyle/>
          <a:p>
            <a:r>
              <a:rPr lang="en-US" sz="2400" dirty="0">
                <a:latin typeface="Inter"/>
              </a:rPr>
              <a:t>The dataset is used to predict the customer telco based on the product they have subscribe.</a:t>
            </a:r>
            <a:endParaRPr lang="en-US" dirty="0"/>
          </a:p>
        </p:txBody>
      </p:sp>
      <p:sp>
        <p:nvSpPr>
          <p:cNvPr id="4" name="Title 1">
            <a:extLst>
              <a:ext uri="{FF2B5EF4-FFF2-40B4-BE49-F238E27FC236}">
                <a16:creationId xmlns:a16="http://schemas.microsoft.com/office/drawing/2014/main" id="{78FC1387-F6F3-5DD3-9A4A-64BE720019E5}"/>
              </a:ext>
            </a:extLst>
          </p:cNvPr>
          <p:cNvSpPr txBox="1">
            <a:spLocks/>
          </p:cNvSpPr>
          <p:nvPr/>
        </p:nvSpPr>
        <p:spPr>
          <a:xfrm>
            <a:off x="882100" y="3130362"/>
            <a:ext cx="5693664"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latin typeface="Arial Black" panose="020B0604020202020204" pitchFamily="34" charset="0"/>
                <a:ea typeface="Arial Regular" pitchFamily="34" charset="-122"/>
                <a:cs typeface="Arial Black" panose="020B0604020202020204" pitchFamily="34" charset="0"/>
              </a:rPr>
              <a:t>DATASET</a:t>
            </a:r>
            <a:endParaRPr lang="en-US" dirty="0">
              <a:latin typeface="Arial Black" panose="020B0604020202020204" pitchFamily="34" charset="0"/>
              <a:cs typeface="Arial Black" panose="020B0604020202020204" pitchFamily="34" charset="0"/>
            </a:endParaRPr>
          </a:p>
        </p:txBody>
      </p:sp>
      <p:sp>
        <p:nvSpPr>
          <p:cNvPr id="5" name="Content Placeholder 2">
            <a:extLst>
              <a:ext uri="{FF2B5EF4-FFF2-40B4-BE49-F238E27FC236}">
                <a16:creationId xmlns:a16="http://schemas.microsoft.com/office/drawing/2014/main" id="{CAF23EA9-8132-F89F-8EA3-158F0A6280F8}"/>
              </a:ext>
            </a:extLst>
          </p:cNvPr>
          <p:cNvSpPr txBox="1">
            <a:spLocks/>
          </p:cNvSpPr>
          <p:nvPr/>
        </p:nvSpPr>
        <p:spPr>
          <a:xfrm>
            <a:off x="1107731" y="1165847"/>
            <a:ext cx="5693664" cy="119734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apple-system"/>
              </a:rPr>
              <a:t>Build predictive customer telco subscribed model with ANN</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220628"/>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Numerical </a:t>
            </a:r>
            <a:r>
              <a:rPr lang="en-US" sz="4400" b="1" dirty="0" err="1">
                <a:solidFill>
                  <a:schemeClr val="accent6"/>
                </a:solidFill>
                <a:latin typeface="Arial Black" panose="020B0604020202020204" pitchFamily="34" charset="0"/>
                <a:cs typeface="Arial Black" panose="020B0604020202020204" pitchFamily="34" charset="0"/>
              </a:rPr>
              <a:t>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9" name="Content Placeholder 8">
            <a:extLst>
              <a:ext uri="{FF2B5EF4-FFF2-40B4-BE49-F238E27FC236}">
                <a16:creationId xmlns:a16="http://schemas.microsoft.com/office/drawing/2014/main" id="{D132AC41-FEE2-C731-5BEF-C037F704675B}"/>
              </a:ext>
            </a:extLst>
          </p:cNvPr>
          <p:cNvPicPr>
            <a:picLocks noGrp="1" noChangeAspect="1"/>
          </p:cNvPicPr>
          <p:nvPr>
            <p:ph sz="half" idx="1"/>
          </p:nvPr>
        </p:nvPicPr>
        <p:blipFill>
          <a:blip r:embed="rId2"/>
          <a:stretch>
            <a:fillRect/>
          </a:stretch>
        </p:blipFill>
        <p:spPr>
          <a:xfrm>
            <a:off x="942426" y="1146847"/>
            <a:ext cx="2301439" cy="3177815"/>
          </a:xfrm>
        </p:spPr>
      </p:pic>
      <p:pic>
        <p:nvPicPr>
          <p:cNvPr id="11" name="Picture 10">
            <a:extLst>
              <a:ext uri="{FF2B5EF4-FFF2-40B4-BE49-F238E27FC236}">
                <a16:creationId xmlns:a16="http://schemas.microsoft.com/office/drawing/2014/main" id="{13D06A3A-0348-0312-9C5E-90656419B5BF}"/>
              </a:ext>
            </a:extLst>
          </p:cNvPr>
          <p:cNvPicPr>
            <a:picLocks noChangeAspect="1"/>
          </p:cNvPicPr>
          <p:nvPr/>
        </p:nvPicPr>
        <p:blipFill>
          <a:blip r:embed="rId3"/>
          <a:stretch>
            <a:fillRect/>
          </a:stretch>
        </p:blipFill>
        <p:spPr>
          <a:xfrm>
            <a:off x="5072994" y="1146847"/>
            <a:ext cx="2370025" cy="3139712"/>
          </a:xfrm>
          <a:prstGeom prst="rect">
            <a:avLst/>
          </a:prstGeom>
        </p:spPr>
      </p:pic>
      <p:pic>
        <p:nvPicPr>
          <p:cNvPr id="13" name="Picture 12">
            <a:extLst>
              <a:ext uri="{FF2B5EF4-FFF2-40B4-BE49-F238E27FC236}">
                <a16:creationId xmlns:a16="http://schemas.microsoft.com/office/drawing/2014/main" id="{9048B1D2-B86A-6DBE-CEAD-6E7AD044413F}"/>
              </a:ext>
            </a:extLst>
          </p:cNvPr>
          <p:cNvPicPr>
            <a:picLocks noChangeAspect="1"/>
          </p:cNvPicPr>
          <p:nvPr/>
        </p:nvPicPr>
        <p:blipFill>
          <a:blip r:embed="rId4"/>
          <a:stretch>
            <a:fillRect/>
          </a:stretch>
        </p:blipFill>
        <p:spPr>
          <a:xfrm>
            <a:off x="9099601" y="1105474"/>
            <a:ext cx="2339543" cy="3139712"/>
          </a:xfrm>
          <a:prstGeom prst="rect">
            <a:avLst/>
          </a:prstGeom>
        </p:spPr>
      </p:pic>
      <p:sp>
        <p:nvSpPr>
          <p:cNvPr id="14" name="TextBox 13">
            <a:extLst>
              <a:ext uri="{FF2B5EF4-FFF2-40B4-BE49-F238E27FC236}">
                <a16:creationId xmlns:a16="http://schemas.microsoft.com/office/drawing/2014/main" id="{3239ADB3-8164-A050-984B-4749D5C0755E}"/>
              </a:ext>
            </a:extLst>
          </p:cNvPr>
          <p:cNvSpPr txBox="1"/>
          <p:nvPr/>
        </p:nvSpPr>
        <p:spPr>
          <a:xfrm>
            <a:off x="656083" y="4883046"/>
            <a:ext cx="11136113" cy="1754326"/>
          </a:xfrm>
          <a:prstGeom prst="rect">
            <a:avLst/>
          </a:prstGeom>
          <a:noFill/>
        </p:spPr>
        <p:txBody>
          <a:bodyPr wrap="square" rtlCol="0">
            <a:spAutoFit/>
          </a:bodyPr>
          <a:lstStyle/>
          <a:p>
            <a:r>
              <a:rPr lang="en-US" b="0" i="0" dirty="0">
                <a:effectLst/>
                <a:latin typeface="arial" panose="020B0604020202020204" pitchFamily="34" charset="0"/>
              </a:rPr>
              <a:t>from the </a:t>
            </a:r>
            <a:r>
              <a:rPr lang="en-US" b="0" i="0" dirty="0" err="1">
                <a:effectLst/>
                <a:latin typeface="arial" panose="020B0604020202020204" pitchFamily="34" charset="0"/>
              </a:rPr>
              <a:t>SeniorCitizen</a:t>
            </a:r>
            <a:r>
              <a:rPr lang="en-US" b="0" i="0" dirty="0">
                <a:effectLst/>
                <a:latin typeface="arial" panose="020B0604020202020204" pitchFamily="34" charset="0"/>
              </a:rPr>
              <a:t> column, the highest number of Customer Churn is labeled 1, namely senior citizen.</a:t>
            </a:r>
          </a:p>
          <a:p>
            <a:endParaRPr lang="en-US" b="0" i="0" dirty="0">
              <a:effectLst/>
              <a:latin typeface="arial" panose="020B0604020202020204" pitchFamily="34" charset="0"/>
            </a:endParaRPr>
          </a:p>
          <a:p>
            <a:r>
              <a:rPr lang="en-US" b="0" i="0" dirty="0">
                <a:effectLst/>
                <a:latin typeface="arial" panose="020B0604020202020204" pitchFamily="34" charset="0"/>
              </a:rPr>
              <a:t>From the tenure column, the highest number of customer churns are customers who do not have tenure.</a:t>
            </a:r>
          </a:p>
          <a:p>
            <a:endParaRPr lang="en-US" b="0" i="0" dirty="0">
              <a:effectLst/>
              <a:latin typeface="arial" panose="020B0604020202020204" pitchFamily="34" charset="0"/>
            </a:endParaRPr>
          </a:p>
          <a:p>
            <a:r>
              <a:rPr lang="en-US" b="0" i="0" dirty="0">
                <a:effectLst/>
                <a:latin typeface="arial" panose="020B0604020202020204" pitchFamily="34" charset="0"/>
              </a:rPr>
              <a:t>From a comparison of </a:t>
            </a:r>
            <a:r>
              <a:rPr lang="en-US" b="0" i="0" dirty="0" err="1">
                <a:effectLst/>
                <a:latin typeface="arial" panose="020B0604020202020204" pitchFamily="34" charset="0"/>
              </a:rPr>
              <a:t>MonthlyCharges</a:t>
            </a:r>
            <a:r>
              <a:rPr lang="en-US" b="0" i="0" dirty="0">
                <a:effectLst/>
                <a:latin typeface="arial" panose="020B0604020202020204" pitchFamily="34" charset="0"/>
              </a:rPr>
              <a:t> and churn, the highest number of customer churns are customers who have monthly charges</a:t>
            </a:r>
            <a:endParaRPr lang="en-ID" dirty="0"/>
          </a:p>
        </p:txBody>
      </p:sp>
      <p:sp>
        <p:nvSpPr>
          <p:cNvPr id="16" name="TextBox 15">
            <a:extLst>
              <a:ext uri="{FF2B5EF4-FFF2-40B4-BE49-F238E27FC236}">
                <a16:creationId xmlns:a16="http://schemas.microsoft.com/office/drawing/2014/main" id="{5C19B10D-EB50-AD83-3532-585C5E6D0099}"/>
              </a:ext>
            </a:extLst>
          </p:cNvPr>
          <p:cNvSpPr txBox="1"/>
          <p:nvPr/>
        </p:nvSpPr>
        <p:spPr>
          <a:xfrm>
            <a:off x="1068779" y="4324662"/>
            <a:ext cx="2301439" cy="369332"/>
          </a:xfrm>
          <a:prstGeom prst="rect">
            <a:avLst/>
          </a:prstGeom>
          <a:noFill/>
        </p:spPr>
        <p:txBody>
          <a:bodyPr wrap="square" rtlCol="0">
            <a:spAutoFit/>
          </a:bodyPr>
          <a:lstStyle/>
          <a:p>
            <a:r>
              <a:rPr lang="en-US" dirty="0"/>
              <a:t>Senior Citizen</a:t>
            </a:r>
            <a:endParaRPr lang="en-ID" dirty="0"/>
          </a:p>
        </p:txBody>
      </p:sp>
      <p:sp>
        <p:nvSpPr>
          <p:cNvPr id="17" name="TextBox 16">
            <a:extLst>
              <a:ext uri="{FF2B5EF4-FFF2-40B4-BE49-F238E27FC236}">
                <a16:creationId xmlns:a16="http://schemas.microsoft.com/office/drawing/2014/main" id="{5DA8FCB7-1A40-0964-2DEE-4C4164E2A679}"/>
              </a:ext>
            </a:extLst>
          </p:cNvPr>
          <p:cNvSpPr txBox="1"/>
          <p:nvPr/>
        </p:nvSpPr>
        <p:spPr>
          <a:xfrm>
            <a:off x="5107286" y="4250998"/>
            <a:ext cx="2301439" cy="369332"/>
          </a:xfrm>
          <a:prstGeom prst="rect">
            <a:avLst/>
          </a:prstGeom>
          <a:noFill/>
        </p:spPr>
        <p:txBody>
          <a:bodyPr wrap="square" rtlCol="0">
            <a:spAutoFit/>
          </a:bodyPr>
          <a:lstStyle/>
          <a:p>
            <a:r>
              <a:rPr lang="en-US" dirty="0"/>
              <a:t>Tenure</a:t>
            </a:r>
            <a:endParaRPr lang="en-ID" dirty="0"/>
          </a:p>
        </p:txBody>
      </p:sp>
      <p:sp>
        <p:nvSpPr>
          <p:cNvPr id="18" name="TextBox 17">
            <a:extLst>
              <a:ext uri="{FF2B5EF4-FFF2-40B4-BE49-F238E27FC236}">
                <a16:creationId xmlns:a16="http://schemas.microsoft.com/office/drawing/2014/main" id="{883DD3CD-0070-71F0-B87C-1733C34FCA24}"/>
              </a:ext>
            </a:extLst>
          </p:cNvPr>
          <p:cNvSpPr txBox="1"/>
          <p:nvPr/>
        </p:nvSpPr>
        <p:spPr>
          <a:xfrm>
            <a:off x="9137705" y="4250998"/>
            <a:ext cx="2301439" cy="369332"/>
          </a:xfrm>
          <a:prstGeom prst="rect">
            <a:avLst/>
          </a:prstGeom>
          <a:noFill/>
        </p:spPr>
        <p:txBody>
          <a:bodyPr wrap="square" rtlCol="0">
            <a:spAutoFit/>
          </a:bodyPr>
          <a:lstStyle/>
          <a:p>
            <a:r>
              <a:rPr lang="en-US" dirty="0"/>
              <a:t>Monthly Charges</a:t>
            </a:r>
            <a:endParaRPr lang="en-ID" dirty="0"/>
          </a:p>
        </p:txBody>
      </p:sp>
    </p:spTree>
    <p:extLst>
      <p:ext uri="{BB962C8B-B14F-4D97-AF65-F5344CB8AC3E}">
        <p14:creationId xmlns:p14="http://schemas.microsoft.com/office/powerpoint/2010/main" val="290384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50194" y="347472"/>
            <a:ext cx="1532986" cy="768096"/>
          </a:xfrm>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Content Placeholder 8">
            <a:extLst>
              <a:ext uri="{FF2B5EF4-FFF2-40B4-BE49-F238E27FC236}">
                <a16:creationId xmlns:a16="http://schemas.microsoft.com/office/drawing/2014/main" id="{985C006E-46B5-E944-0689-F77C10CB014B}"/>
              </a:ext>
            </a:extLst>
          </p:cNvPr>
          <p:cNvPicPr>
            <a:picLocks noGrp="1" noChangeAspect="1"/>
          </p:cNvPicPr>
          <p:nvPr>
            <p:ph sz="half" idx="1"/>
          </p:nvPr>
        </p:nvPicPr>
        <p:blipFill>
          <a:blip r:embed="rId2"/>
          <a:stretch>
            <a:fillRect/>
          </a:stretch>
        </p:blipFill>
        <p:spPr>
          <a:xfrm>
            <a:off x="1464940" y="963424"/>
            <a:ext cx="3522696" cy="3375405"/>
          </a:xfrm>
        </p:spPr>
      </p:pic>
      <p:pic>
        <p:nvPicPr>
          <p:cNvPr id="11" name="Picture 10">
            <a:extLst>
              <a:ext uri="{FF2B5EF4-FFF2-40B4-BE49-F238E27FC236}">
                <a16:creationId xmlns:a16="http://schemas.microsoft.com/office/drawing/2014/main" id="{9E51B6A4-CEC4-6CB0-D7F2-065FE993BF6C}"/>
              </a:ext>
            </a:extLst>
          </p:cNvPr>
          <p:cNvPicPr>
            <a:picLocks noChangeAspect="1"/>
          </p:cNvPicPr>
          <p:nvPr/>
        </p:nvPicPr>
        <p:blipFill>
          <a:blip r:embed="rId3"/>
          <a:stretch>
            <a:fillRect/>
          </a:stretch>
        </p:blipFill>
        <p:spPr>
          <a:xfrm>
            <a:off x="6405878" y="1005843"/>
            <a:ext cx="4080033" cy="3332986"/>
          </a:xfrm>
          <a:prstGeom prst="rect">
            <a:avLst/>
          </a:prstGeom>
        </p:spPr>
      </p:pic>
      <p:sp>
        <p:nvSpPr>
          <p:cNvPr id="13" name="TextBox 12">
            <a:extLst>
              <a:ext uri="{FF2B5EF4-FFF2-40B4-BE49-F238E27FC236}">
                <a16:creationId xmlns:a16="http://schemas.microsoft.com/office/drawing/2014/main" id="{69C83CF8-690B-544B-9DEC-BA4F387EE057}"/>
              </a:ext>
            </a:extLst>
          </p:cNvPr>
          <p:cNvSpPr txBox="1"/>
          <p:nvPr/>
        </p:nvSpPr>
        <p:spPr>
          <a:xfrm>
            <a:off x="450194" y="4607626"/>
            <a:ext cx="10629484" cy="923330"/>
          </a:xfrm>
          <a:prstGeom prst="rect">
            <a:avLst/>
          </a:prstGeom>
          <a:noFill/>
        </p:spPr>
        <p:txBody>
          <a:bodyPr wrap="square" rtlCol="0">
            <a:spAutoFit/>
          </a:bodyPr>
          <a:lstStyle/>
          <a:p>
            <a:r>
              <a:rPr lang="en-US" dirty="0"/>
              <a:t>from the </a:t>
            </a:r>
            <a:r>
              <a:rPr lang="en-US" dirty="0" err="1"/>
              <a:t>piechart</a:t>
            </a:r>
            <a:r>
              <a:rPr lang="en-US" dirty="0"/>
              <a:t> we can see that gender is dominated by men as much as 50.48%.</a:t>
            </a:r>
          </a:p>
          <a:p>
            <a:r>
              <a:rPr lang="en-US" dirty="0"/>
              <a:t>Payment Method is dominated by Electronic Check with 33.58% which means, customers prefer to make payments through electronic check</a:t>
            </a:r>
            <a:endParaRPr lang="en-ID"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Content Placeholder 5">
            <a:extLst>
              <a:ext uri="{FF2B5EF4-FFF2-40B4-BE49-F238E27FC236}">
                <a16:creationId xmlns:a16="http://schemas.microsoft.com/office/drawing/2014/main" id="{AB0753D5-0118-3359-03AB-4F2FE8FD2C26}"/>
              </a:ext>
            </a:extLst>
          </p:cNvPr>
          <p:cNvPicPr>
            <a:picLocks noGrp="1" noChangeAspect="1"/>
          </p:cNvPicPr>
          <p:nvPr>
            <p:ph sz="half" idx="1"/>
          </p:nvPr>
        </p:nvPicPr>
        <p:blipFill>
          <a:blip r:embed="rId2"/>
          <a:stretch>
            <a:fillRect/>
          </a:stretch>
        </p:blipFill>
        <p:spPr>
          <a:xfrm>
            <a:off x="960833" y="974845"/>
            <a:ext cx="4157432" cy="3774685"/>
          </a:xfrm>
        </p:spPr>
      </p:pic>
      <p:pic>
        <p:nvPicPr>
          <p:cNvPr id="12" name="Picture 11">
            <a:extLst>
              <a:ext uri="{FF2B5EF4-FFF2-40B4-BE49-F238E27FC236}">
                <a16:creationId xmlns:a16="http://schemas.microsoft.com/office/drawing/2014/main" id="{520AC8CC-2720-DA73-DBE2-589FC4C142AC}"/>
              </a:ext>
            </a:extLst>
          </p:cNvPr>
          <p:cNvPicPr>
            <a:picLocks noChangeAspect="1"/>
          </p:cNvPicPr>
          <p:nvPr/>
        </p:nvPicPr>
        <p:blipFill>
          <a:blip r:embed="rId3"/>
          <a:stretch>
            <a:fillRect/>
          </a:stretch>
        </p:blipFill>
        <p:spPr>
          <a:xfrm>
            <a:off x="6218417" y="983751"/>
            <a:ext cx="4255620" cy="3876695"/>
          </a:xfrm>
          <a:prstGeom prst="rect">
            <a:avLst/>
          </a:prstGeom>
        </p:spPr>
      </p:pic>
      <p:sp>
        <p:nvSpPr>
          <p:cNvPr id="15" name="Title 1">
            <a:extLst>
              <a:ext uri="{FF2B5EF4-FFF2-40B4-BE49-F238E27FC236}">
                <a16:creationId xmlns:a16="http://schemas.microsoft.com/office/drawing/2014/main" id="{2D7B82DE-EA61-C11F-E5F4-D1F79756456C}"/>
              </a:ext>
            </a:extLst>
          </p:cNvPr>
          <p:cNvSpPr>
            <a:spLocks noGrp="1"/>
          </p:cNvSpPr>
          <p:nvPr>
            <p:ph type="title"/>
          </p:nvPr>
        </p:nvSpPr>
        <p:spPr>
          <a:xfrm>
            <a:off x="450194" y="347472"/>
            <a:ext cx="1532986" cy="768096"/>
          </a:xfrm>
        </p:spPr>
        <p:txBody>
          <a:bodyPr/>
          <a:lstStyle/>
          <a:p>
            <a:r>
              <a:rPr lang="en-US" altLang="zh-CN" sz="4400" b="1" dirty="0" err="1">
                <a:solidFill>
                  <a:schemeClr val="accent6"/>
                </a:solidFill>
                <a:latin typeface="Arial Black" panose="020B0604020202020204" pitchFamily="34" charset="0"/>
                <a:cs typeface="Arial Black" panose="020B0604020202020204" pitchFamily="34" charset="0"/>
              </a:rPr>
              <a:t>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16" name="TextBox 15">
            <a:extLst>
              <a:ext uri="{FF2B5EF4-FFF2-40B4-BE49-F238E27FC236}">
                <a16:creationId xmlns:a16="http://schemas.microsoft.com/office/drawing/2014/main" id="{D56434C3-67C7-DD31-628D-F2C59140F6B5}"/>
              </a:ext>
            </a:extLst>
          </p:cNvPr>
          <p:cNvSpPr txBox="1"/>
          <p:nvPr/>
        </p:nvSpPr>
        <p:spPr>
          <a:xfrm>
            <a:off x="200813" y="5265832"/>
            <a:ext cx="10629484" cy="923330"/>
          </a:xfrm>
          <a:prstGeom prst="rect">
            <a:avLst/>
          </a:prstGeom>
          <a:noFill/>
        </p:spPr>
        <p:txBody>
          <a:bodyPr wrap="square" rtlCol="0">
            <a:spAutoFit/>
          </a:bodyPr>
          <a:lstStyle/>
          <a:p>
            <a:r>
              <a:rPr lang="en-US" dirty="0"/>
              <a:t>Contract is dominated by Month to Month with 55.02% which means, customers prefer to have contract month to month than the one year or two year</a:t>
            </a:r>
          </a:p>
          <a:p>
            <a:r>
              <a:rPr lang="en-US" dirty="0"/>
              <a:t>Internet Service dominated by Fiber Optic.</a:t>
            </a:r>
            <a:endParaRPr lang="en-ID" dirty="0"/>
          </a:p>
        </p:txBody>
      </p:sp>
    </p:spTree>
    <p:extLst>
      <p:ext uri="{BB962C8B-B14F-4D97-AF65-F5344CB8AC3E}">
        <p14:creationId xmlns:p14="http://schemas.microsoft.com/office/powerpoint/2010/main" val="212764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2" name="Picture 41">
            <a:extLst>
              <a:ext uri="{FF2B5EF4-FFF2-40B4-BE49-F238E27FC236}">
                <a16:creationId xmlns:a16="http://schemas.microsoft.com/office/drawing/2014/main" id="{1E2DF148-9968-BBA2-D437-3F9DCA02A4DF}"/>
              </a:ext>
            </a:extLst>
          </p:cNvPr>
          <p:cNvPicPr>
            <a:picLocks noChangeAspect="1"/>
          </p:cNvPicPr>
          <p:nvPr/>
        </p:nvPicPr>
        <p:blipFill>
          <a:blip r:embed="rId2"/>
          <a:stretch>
            <a:fillRect/>
          </a:stretch>
        </p:blipFill>
        <p:spPr>
          <a:xfrm>
            <a:off x="459093" y="1017478"/>
            <a:ext cx="11605310" cy="4180113"/>
          </a:xfrm>
          <a:prstGeom prst="rect">
            <a:avLst/>
          </a:prstGeom>
        </p:spPr>
      </p:pic>
      <p:sp>
        <p:nvSpPr>
          <p:cNvPr id="43" name="Title 1">
            <a:extLst>
              <a:ext uri="{FF2B5EF4-FFF2-40B4-BE49-F238E27FC236}">
                <a16:creationId xmlns:a16="http://schemas.microsoft.com/office/drawing/2014/main" id="{678F5166-0432-80D5-8D33-82D3D73BC679}"/>
              </a:ext>
            </a:extLst>
          </p:cNvPr>
          <p:cNvSpPr>
            <a:spLocks noGrp="1"/>
          </p:cNvSpPr>
          <p:nvPr>
            <p:ph type="title"/>
          </p:nvPr>
        </p:nvSpPr>
        <p:spPr>
          <a:xfrm>
            <a:off x="459093" y="223731"/>
            <a:ext cx="7013448" cy="846236"/>
          </a:xfrm>
        </p:spPr>
        <p:txBody>
          <a:bodyPr/>
          <a:lstStyle/>
          <a:p>
            <a:r>
              <a:rPr lang="en-US" dirty="0"/>
              <a:t>sequential model</a:t>
            </a:r>
          </a:p>
        </p:txBody>
      </p:sp>
      <p:sp>
        <p:nvSpPr>
          <p:cNvPr id="44" name="TextBox 43">
            <a:extLst>
              <a:ext uri="{FF2B5EF4-FFF2-40B4-BE49-F238E27FC236}">
                <a16:creationId xmlns:a16="http://schemas.microsoft.com/office/drawing/2014/main" id="{B692B155-9678-EC87-0B25-72E75E456243}"/>
              </a:ext>
            </a:extLst>
          </p:cNvPr>
          <p:cNvSpPr txBox="1"/>
          <p:nvPr/>
        </p:nvSpPr>
        <p:spPr>
          <a:xfrm>
            <a:off x="459093" y="5205665"/>
            <a:ext cx="8906494" cy="923330"/>
          </a:xfrm>
          <a:prstGeom prst="rect">
            <a:avLst/>
          </a:prstGeom>
          <a:noFill/>
        </p:spPr>
        <p:txBody>
          <a:bodyPr wrap="square" rtlCol="0">
            <a:spAutoFit/>
          </a:bodyPr>
          <a:lstStyle/>
          <a:p>
            <a:r>
              <a:rPr lang="en-US" dirty="0"/>
              <a:t>From the visual above we can see that Loss decreases in each epoch, and the gap is not too big. but in terms of accuracy it is found that it is not very good, where there is an increase but it is not stable</a:t>
            </a:r>
            <a:endParaRPr lang="en-ID" dirty="0"/>
          </a:p>
        </p:txBody>
      </p:sp>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3" name="Title 12">
            <a:extLst>
              <a:ext uri="{FF2B5EF4-FFF2-40B4-BE49-F238E27FC236}">
                <a16:creationId xmlns:a16="http://schemas.microsoft.com/office/drawing/2014/main" id="{7DDD1857-BA43-2AEA-8BA6-D8EC9F31D0D1}"/>
              </a:ext>
            </a:extLst>
          </p:cNvPr>
          <p:cNvSpPr>
            <a:spLocks noGrp="1"/>
          </p:cNvSpPr>
          <p:nvPr>
            <p:ph type="title"/>
          </p:nvPr>
        </p:nvSpPr>
        <p:spPr>
          <a:xfrm>
            <a:off x="4537907" y="1072117"/>
            <a:ext cx="7013448" cy="1627632"/>
          </a:xfrm>
        </p:spPr>
        <p:txBody>
          <a:bodyPr/>
          <a:lstStyle/>
          <a:p>
            <a:r>
              <a:rPr lang="en-US" dirty="0"/>
              <a:t>Classification report sequential </a:t>
            </a:r>
            <a:r>
              <a:rPr lang="en-US" dirty="0" err="1"/>
              <a:t>api</a:t>
            </a:r>
            <a:endParaRPr lang="en-ID" dirty="0"/>
          </a:p>
        </p:txBody>
      </p:sp>
      <p:pic>
        <p:nvPicPr>
          <p:cNvPr id="15" name="Picture 14">
            <a:extLst>
              <a:ext uri="{FF2B5EF4-FFF2-40B4-BE49-F238E27FC236}">
                <a16:creationId xmlns:a16="http://schemas.microsoft.com/office/drawing/2014/main" id="{4CB15796-9D49-E781-76D8-5B31C05B9D2F}"/>
              </a:ext>
            </a:extLst>
          </p:cNvPr>
          <p:cNvPicPr>
            <a:picLocks noChangeAspect="1"/>
          </p:cNvPicPr>
          <p:nvPr/>
        </p:nvPicPr>
        <p:blipFill>
          <a:blip r:embed="rId2"/>
          <a:stretch>
            <a:fillRect/>
          </a:stretch>
        </p:blipFill>
        <p:spPr>
          <a:xfrm>
            <a:off x="4434007" y="2306913"/>
            <a:ext cx="6135031" cy="2309125"/>
          </a:xfrm>
          <a:prstGeom prst="rect">
            <a:avLst/>
          </a:prstGeom>
        </p:spPr>
      </p:pic>
      <p:sp>
        <p:nvSpPr>
          <p:cNvPr id="16" name="TextBox 15">
            <a:extLst>
              <a:ext uri="{FF2B5EF4-FFF2-40B4-BE49-F238E27FC236}">
                <a16:creationId xmlns:a16="http://schemas.microsoft.com/office/drawing/2014/main" id="{3017ABF4-9D82-A728-BB75-FE58DE882BAD}"/>
              </a:ext>
            </a:extLst>
          </p:cNvPr>
          <p:cNvSpPr txBox="1"/>
          <p:nvPr/>
        </p:nvSpPr>
        <p:spPr>
          <a:xfrm>
            <a:off x="4537906" y="4702629"/>
            <a:ext cx="6031131" cy="923330"/>
          </a:xfrm>
          <a:prstGeom prst="rect">
            <a:avLst/>
          </a:prstGeom>
          <a:noFill/>
        </p:spPr>
        <p:txBody>
          <a:bodyPr wrap="square" rtlCol="0">
            <a:spAutoFit/>
          </a:bodyPr>
          <a:lstStyle/>
          <a:p>
            <a:r>
              <a:rPr lang="en-US" dirty="0"/>
              <a:t>In precision and recall for category 0 it is good, but in category 1 it is still underfit. Likewise with the accuracy which is only 79%</a:t>
            </a:r>
            <a:endParaRPr lang="en-ID"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2" name="Title 1">
            <a:extLst>
              <a:ext uri="{FF2B5EF4-FFF2-40B4-BE49-F238E27FC236}">
                <a16:creationId xmlns:a16="http://schemas.microsoft.com/office/drawing/2014/main" id="{5AF9FF2D-8849-D567-CF4B-20C9F40791A5}"/>
              </a:ext>
            </a:extLst>
          </p:cNvPr>
          <p:cNvSpPr>
            <a:spLocks noGrp="1"/>
          </p:cNvSpPr>
          <p:nvPr>
            <p:ph type="title"/>
          </p:nvPr>
        </p:nvSpPr>
        <p:spPr>
          <a:xfrm>
            <a:off x="459093" y="223731"/>
            <a:ext cx="7013448" cy="846236"/>
          </a:xfrm>
        </p:spPr>
        <p:txBody>
          <a:bodyPr/>
          <a:lstStyle/>
          <a:p>
            <a:r>
              <a:rPr lang="en-US" dirty="0"/>
              <a:t>functional model</a:t>
            </a:r>
          </a:p>
        </p:txBody>
      </p:sp>
      <p:pic>
        <p:nvPicPr>
          <p:cNvPr id="4" name="Picture 3">
            <a:extLst>
              <a:ext uri="{FF2B5EF4-FFF2-40B4-BE49-F238E27FC236}">
                <a16:creationId xmlns:a16="http://schemas.microsoft.com/office/drawing/2014/main" id="{B3A8A5F6-3444-A277-658A-CE58AD118E03}"/>
              </a:ext>
            </a:extLst>
          </p:cNvPr>
          <p:cNvPicPr>
            <a:picLocks noChangeAspect="1"/>
          </p:cNvPicPr>
          <p:nvPr/>
        </p:nvPicPr>
        <p:blipFill>
          <a:blip r:embed="rId2"/>
          <a:stretch>
            <a:fillRect/>
          </a:stretch>
        </p:blipFill>
        <p:spPr>
          <a:xfrm>
            <a:off x="713220" y="1366047"/>
            <a:ext cx="5118149" cy="3443460"/>
          </a:xfrm>
          <a:prstGeom prst="rect">
            <a:avLst/>
          </a:prstGeom>
        </p:spPr>
      </p:pic>
      <p:pic>
        <p:nvPicPr>
          <p:cNvPr id="6" name="Picture 5">
            <a:extLst>
              <a:ext uri="{FF2B5EF4-FFF2-40B4-BE49-F238E27FC236}">
                <a16:creationId xmlns:a16="http://schemas.microsoft.com/office/drawing/2014/main" id="{0DE40AB9-41F9-3F03-F693-276D66CBBBEF}"/>
              </a:ext>
            </a:extLst>
          </p:cNvPr>
          <p:cNvPicPr>
            <a:picLocks noChangeAspect="1"/>
          </p:cNvPicPr>
          <p:nvPr/>
        </p:nvPicPr>
        <p:blipFill>
          <a:blip r:embed="rId3"/>
          <a:stretch>
            <a:fillRect/>
          </a:stretch>
        </p:blipFill>
        <p:spPr>
          <a:xfrm>
            <a:off x="6567170" y="1366047"/>
            <a:ext cx="5213267" cy="3475513"/>
          </a:xfrm>
          <a:prstGeom prst="rect">
            <a:avLst/>
          </a:prstGeom>
        </p:spPr>
      </p:pic>
      <p:sp>
        <p:nvSpPr>
          <p:cNvPr id="7" name="TextBox 6">
            <a:extLst>
              <a:ext uri="{FF2B5EF4-FFF2-40B4-BE49-F238E27FC236}">
                <a16:creationId xmlns:a16="http://schemas.microsoft.com/office/drawing/2014/main" id="{5A78FC6E-B0EC-D72A-68DD-EA34517293DB}"/>
              </a:ext>
            </a:extLst>
          </p:cNvPr>
          <p:cNvSpPr txBox="1"/>
          <p:nvPr/>
        </p:nvSpPr>
        <p:spPr>
          <a:xfrm>
            <a:off x="713220" y="4963886"/>
            <a:ext cx="7896390" cy="646331"/>
          </a:xfrm>
          <a:prstGeom prst="rect">
            <a:avLst/>
          </a:prstGeom>
          <a:noFill/>
        </p:spPr>
        <p:txBody>
          <a:bodyPr wrap="square" rtlCol="0">
            <a:spAutoFit/>
          </a:bodyPr>
          <a:lstStyle/>
          <a:p>
            <a:r>
              <a:rPr lang="en-US" dirty="0"/>
              <a:t>From the visualization above, it can be seen that the loss and accuracy are still not optimal, because the graph is getting wider and more irregular to the right</a:t>
            </a:r>
            <a:endParaRPr lang="en-ID" dirty="0"/>
          </a:p>
        </p:txBody>
      </p:sp>
    </p:spTree>
    <p:extLst>
      <p:ext uri="{BB962C8B-B14F-4D97-AF65-F5344CB8AC3E}">
        <p14:creationId xmlns:p14="http://schemas.microsoft.com/office/powerpoint/2010/main" val="153737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3" name="Title 12">
            <a:extLst>
              <a:ext uri="{FF2B5EF4-FFF2-40B4-BE49-F238E27FC236}">
                <a16:creationId xmlns:a16="http://schemas.microsoft.com/office/drawing/2014/main" id="{7DDD1857-BA43-2AEA-8BA6-D8EC9F31D0D1}"/>
              </a:ext>
            </a:extLst>
          </p:cNvPr>
          <p:cNvSpPr>
            <a:spLocks noGrp="1"/>
          </p:cNvSpPr>
          <p:nvPr>
            <p:ph type="title"/>
          </p:nvPr>
        </p:nvSpPr>
        <p:spPr>
          <a:xfrm>
            <a:off x="4537907" y="1072117"/>
            <a:ext cx="7013448" cy="1627632"/>
          </a:xfrm>
        </p:spPr>
        <p:txBody>
          <a:bodyPr/>
          <a:lstStyle/>
          <a:p>
            <a:r>
              <a:rPr lang="en-US" dirty="0"/>
              <a:t>Classification report functional </a:t>
            </a:r>
            <a:r>
              <a:rPr lang="en-US" dirty="0" err="1"/>
              <a:t>api</a:t>
            </a:r>
            <a:endParaRPr lang="en-ID" dirty="0"/>
          </a:p>
        </p:txBody>
      </p:sp>
      <p:pic>
        <p:nvPicPr>
          <p:cNvPr id="3" name="Picture 2">
            <a:extLst>
              <a:ext uri="{FF2B5EF4-FFF2-40B4-BE49-F238E27FC236}">
                <a16:creationId xmlns:a16="http://schemas.microsoft.com/office/drawing/2014/main" id="{ECB1A1FA-80C7-D795-8E13-BBE083F1DDA5}"/>
              </a:ext>
            </a:extLst>
          </p:cNvPr>
          <p:cNvPicPr>
            <a:picLocks noChangeAspect="1"/>
          </p:cNvPicPr>
          <p:nvPr/>
        </p:nvPicPr>
        <p:blipFill>
          <a:blip r:embed="rId2"/>
          <a:stretch>
            <a:fillRect/>
          </a:stretch>
        </p:blipFill>
        <p:spPr>
          <a:xfrm>
            <a:off x="4129060" y="2219804"/>
            <a:ext cx="6287948" cy="2817933"/>
          </a:xfrm>
          <a:prstGeom prst="rect">
            <a:avLst/>
          </a:prstGeom>
        </p:spPr>
      </p:pic>
      <p:sp>
        <p:nvSpPr>
          <p:cNvPr id="4" name="TextBox 3">
            <a:extLst>
              <a:ext uri="{FF2B5EF4-FFF2-40B4-BE49-F238E27FC236}">
                <a16:creationId xmlns:a16="http://schemas.microsoft.com/office/drawing/2014/main" id="{CAC07A35-25A7-F186-F3FC-0E831255E5D6}"/>
              </a:ext>
            </a:extLst>
          </p:cNvPr>
          <p:cNvSpPr txBox="1"/>
          <p:nvPr/>
        </p:nvSpPr>
        <p:spPr>
          <a:xfrm>
            <a:off x="4346369" y="4845132"/>
            <a:ext cx="6070639" cy="1477328"/>
          </a:xfrm>
          <a:prstGeom prst="rect">
            <a:avLst/>
          </a:prstGeom>
          <a:noFill/>
        </p:spPr>
        <p:txBody>
          <a:bodyPr wrap="square" rtlCol="0">
            <a:spAutoFit/>
          </a:bodyPr>
          <a:lstStyle/>
          <a:p>
            <a:r>
              <a:rPr lang="en-US" dirty="0"/>
              <a:t>For the classification report, label 0 precision and recall have good values, 83% and 91%, but very much different from label 1 where only 66% and 47%. This indicates that the data is still underfitting. Judging from the accuracy, it only has 79% accuracy data</a:t>
            </a:r>
            <a:endParaRPr lang="en-ID" dirty="0"/>
          </a:p>
        </p:txBody>
      </p:sp>
    </p:spTree>
    <p:extLst>
      <p:ext uri="{BB962C8B-B14F-4D97-AF65-F5344CB8AC3E}">
        <p14:creationId xmlns:p14="http://schemas.microsoft.com/office/powerpoint/2010/main" val="339861348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{1A16B635-616F-45C4-B04B-CCC02AC32A1F}tf78438558_win32</Template>
  <TotalTime>807</TotalTime>
  <Words>502</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Arial</vt:lpstr>
      <vt:lpstr>Arial Black</vt:lpstr>
      <vt:lpstr>Inter</vt:lpstr>
      <vt:lpstr>Sabon Next LT</vt:lpstr>
      <vt:lpstr>Office Theme</vt:lpstr>
      <vt:lpstr>Build predictive customer telco subscribed model with ANN </vt:lpstr>
      <vt:lpstr>OBJECTIVE</vt:lpstr>
      <vt:lpstr>Numerical eda</vt:lpstr>
      <vt:lpstr>eda</vt:lpstr>
      <vt:lpstr>eda</vt:lpstr>
      <vt:lpstr>sequential model</vt:lpstr>
      <vt:lpstr>Classification report sequential api</vt:lpstr>
      <vt:lpstr>functional model</vt:lpstr>
      <vt:lpstr>Classification report functional api</vt:lpstr>
      <vt:lpstr>Model inference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predictive customer telco subscribed model with ANN </dc:title>
  <dc:subject/>
  <dc:creator>Rafif Dwiputra</dc:creator>
  <cp:lastModifiedBy>Rafif Dwiputra</cp:lastModifiedBy>
  <cp:revision>2</cp:revision>
  <dcterms:created xsi:type="dcterms:W3CDTF">2022-12-08T14:19:43Z</dcterms:created>
  <dcterms:modified xsi:type="dcterms:W3CDTF">2022-12-09T03:46:49Z</dcterms:modified>
</cp:coreProperties>
</file>